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4" r:id="rId9"/>
    <p:sldId id="267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4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DEB4E-0521-417F-AF6B-FE1A749AD39B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EF6F-0510-4536-8EAB-4C33FF2AF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1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7EF6F-0510-4536-8EAB-4C33FF2AFD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8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7EF6F-0510-4536-8EAB-4C33FF2AFD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5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95203" y="2211115"/>
            <a:ext cx="11944271" cy="23324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10200" kern="0" spc="-500" dirty="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노트북으로 보는 급식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001691" y="4029281"/>
            <a:ext cx="6171429" cy="102854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4500" dirty="0">
                <a:solidFill>
                  <a:srgbClr val="FFFFFF"/>
                </a:solidFill>
                <a:latin typeface="에스코어 드림 3 Light" pitchFamily="34" charset="0"/>
                <a:cs typeface="에스코어 드림 3 Light" pitchFamily="34" charset="0"/>
              </a:rPr>
              <a:t>어디서나 편리하게</a:t>
            </a:r>
            <a:r>
              <a:rPr lang="en-US" altLang="ko-KR" sz="4500" dirty="0">
                <a:solidFill>
                  <a:srgbClr val="FFFFFF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1186053" y="7906222"/>
            <a:ext cx="515342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500" kern="0" spc="-100" dirty="0">
                <a:solidFill>
                  <a:srgbClr val="FFFFFF"/>
                </a:solidFill>
                <a:latin typeface="에스코어 드림 3 Light" pitchFamily="34" charset="0"/>
                <a:cs typeface="에스코어 드림 3 Light" pitchFamily="34" charset="0"/>
              </a:rPr>
              <a:t>응용 프로그래밍 </a:t>
            </a:r>
            <a:r>
              <a:rPr lang="ko-KR" altLang="en-US" sz="2500" kern="0" spc="-100" dirty="0" err="1">
                <a:solidFill>
                  <a:srgbClr val="FFFFFF"/>
                </a:solidFill>
                <a:latin typeface="에스코어 드림 3 Light" pitchFamily="34" charset="0"/>
                <a:cs typeface="에스코어 드림 3 Light" pitchFamily="34" charset="0"/>
              </a:rPr>
              <a:t>양태웅</a:t>
            </a:r>
            <a:r>
              <a:rPr lang="en-US" altLang="ko-KR" sz="2500" kern="0" spc="-100" dirty="0">
                <a:solidFill>
                  <a:srgbClr val="FFFFFF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sz="2500" kern="0" spc="-100" dirty="0">
                <a:solidFill>
                  <a:srgbClr val="FFFFFF"/>
                </a:solidFill>
                <a:latin typeface="에스코어 드림 3 Light" pitchFamily="34" charset="0"/>
                <a:cs typeface="에스코어 드림 3 Light" pitchFamily="34" charset="0"/>
              </a:rPr>
              <a:t>오병진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60574" y="2693007"/>
            <a:ext cx="6798554" cy="1676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0200" kern="0" spc="-50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감사합니다</a:t>
            </a:r>
            <a:r>
              <a:rPr lang="en-US" sz="10200" kern="0" spc="-50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!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844609" y="1363316"/>
            <a:ext cx="799235" cy="936783"/>
            <a:chOff x="9844609" y="1363316"/>
            <a:chExt cx="799235" cy="9367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44609" y="1363316"/>
              <a:ext cx="799235" cy="9367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09518" y="1321290"/>
            <a:ext cx="991180" cy="1020836"/>
            <a:chOff x="11709518" y="1321290"/>
            <a:chExt cx="991180" cy="10208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09518" y="1321290"/>
              <a:ext cx="991180" cy="10208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767255" y="1314545"/>
            <a:ext cx="820364" cy="1034325"/>
            <a:chOff x="13767255" y="1314545"/>
            <a:chExt cx="820364" cy="10343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67255" y="1314545"/>
              <a:ext cx="820364" cy="10343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449096" y="1342933"/>
            <a:ext cx="977548" cy="977548"/>
            <a:chOff x="15449096" y="1342933"/>
            <a:chExt cx="977548" cy="9775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49096" y="1342933"/>
              <a:ext cx="977548" cy="9775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22258" y="3046189"/>
            <a:ext cx="1043938" cy="970037"/>
            <a:chOff x="9722258" y="3046189"/>
            <a:chExt cx="1043938" cy="9700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2258" y="3046189"/>
              <a:ext cx="1043938" cy="9700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07114" y="3010086"/>
            <a:ext cx="1195987" cy="1042243"/>
            <a:chOff x="11607114" y="3010086"/>
            <a:chExt cx="1195987" cy="10422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07114" y="3010086"/>
              <a:ext cx="1195987" cy="10422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687366" y="3114682"/>
            <a:ext cx="980140" cy="833051"/>
            <a:chOff x="13687366" y="3114682"/>
            <a:chExt cx="980140" cy="83305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87366" y="3114682"/>
              <a:ext cx="980140" cy="83305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344589" y="2964476"/>
            <a:ext cx="1186562" cy="1133463"/>
            <a:chOff x="15344589" y="2964476"/>
            <a:chExt cx="1186562" cy="113346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44589" y="2964476"/>
              <a:ext cx="1186562" cy="11334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71068" y="4798705"/>
            <a:ext cx="1146317" cy="949620"/>
            <a:chOff x="9671068" y="4798705"/>
            <a:chExt cx="1146317" cy="94962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71068" y="4798705"/>
              <a:ext cx="1146317" cy="9496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656729" y="4708764"/>
            <a:ext cx="1096759" cy="1096759"/>
            <a:chOff x="11656729" y="4708764"/>
            <a:chExt cx="1096759" cy="109675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56729" y="4708764"/>
              <a:ext cx="1096759" cy="10967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548139" y="4782294"/>
            <a:ext cx="1258595" cy="951410"/>
            <a:chOff x="13548139" y="4782294"/>
            <a:chExt cx="1258595" cy="95141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48139" y="4782294"/>
              <a:ext cx="1258595" cy="9514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406119" y="4833779"/>
            <a:ext cx="1063502" cy="864159"/>
            <a:chOff x="15406119" y="4833779"/>
            <a:chExt cx="1063502" cy="86415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06119" y="4833779"/>
              <a:ext cx="1063502" cy="86415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726791" y="6560202"/>
            <a:ext cx="1034871" cy="829180"/>
            <a:chOff x="9726791" y="6560202"/>
            <a:chExt cx="1034871" cy="82918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26791" y="6560202"/>
              <a:ext cx="1034871" cy="82918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630388" y="6599588"/>
            <a:ext cx="1149440" cy="827240"/>
            <a:chOff x="11630388" y="6599588"/>
            <a:chExt cx="1149440" cy="82724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30388" y="6599588"/>
              <a:ext cx="1149440" cy="82724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692824" y="6512149"/>
            <a:ext cx="969225" cy="1067981"/>
            <a:chOff x="13692824" y="6512149"/>
            <a:chExt cx="969225" cy="106798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92824" y="6512149"/>
              <a:ext cx="969225" cy="106798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409784" y="6516457"/>
            <a:ext cx="1056173" cy="955086"/>
            <a:chOff x="15409784" y="6516457"/>
            <a:chExt cx="1056173" cy="9550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409784" y="6516457"/>
              <a:ext cx="1056173" cy="95508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142058" y="8051752"/>
            <a:ext cx="4475309" cy="682166"/>
            <a:chOff x="12142058" y="8051752"/>
            <a:chExt cx="4475309" cy="68216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42058" y="8051752"/>
              <a:ext cx="4475309" cy="68216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361305" y="8226552"/>
            <a:ext cx="367291" cy="353545"/>
            <a:chOff x="12361305" y="8226552"/>
            <a:chExt cx="367291" cy="35354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61305" y="8226552"/>
              <a:ext cx="367291" cy="353545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2829833" y="8173156"/>
            <a:ext cx="1424831" cy="5630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kern="0" spc="-10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급식</a:t>
            </a:r>
            <a:endParaRPr lang="en-US" altLang="ko-KR" sz="2500" kern="0" spc="-100">
              <a:solidFill>
                <a:srgbClr val="6123FF"/>
              </a:solidFill>
              <a:latin typeface="에스코어 드림 5 Medium" pitchFamily="34" charset="0"/>
              <a:cs typeface="에스코어 드림 5 Medium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77736" y="7855291"/>
            <a:ext cx="8147864" cy="23324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10200" kern="0" spc="-500" dirty="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개발 동기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2F16CE2-BD8F-4526-BDBC-5B384B872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339" y="1181099"/>
            <a:ext cx="8147864" cy="55205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51413" y="2939242"/>
            <a:ext cx="6171429" cy="6171429"/>
            <a:chOff x="9551413" y="2939242"/>
            <a:chExt cx="61714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5699" y="-146472"/>
              <a:ext cx="12342857" cy="123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1413" y="2939242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3904" y="4617314"/>
            <a:ext cx="3306447" cy="2739094"/>
            <a:chOff x="10983904" y="4617314"/>
            <a:chExt cx="3306447" cy="27390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3904" y="4617314"/>
              <a:ext cx="3306447" cy="27390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62873" y="2939242"/>
            <a:ext cx="6171429" cy="6171429"/>
            <a:chOff x="2562873" y="2939242"/>
            <a:chExt cx="6171429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2365" y="-146472"/>
              <a:ext cx="12352381" cy="1234285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2873" y="2939242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70439" y="4326380"/>
            <a:ext cx="3556297" cy="3397152"/>
            <a:chOff x="3870439" y="4326380"/>
            <a:chExt cx="3556297" cy="33971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0439" y="4326380"/>
              <a:ext cx="3556297" cy="339715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90600" y="1074997"/>
            <a:ext cx="16302521" cy="233243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0200" kern="0" spc="-500" dirty="0" err="1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디스코드</a:t>
            </a:r>
            <a:r>
              <a:rPr lang="ko-KR" altLang="en-US" sz="10200" kern="0" spc="-500" dirty="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 </a:t>
            </a:r>
            <a:r>
              <a:rPr lang="en-US" sz="10200" kern="0" spc="-500" dirty="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VS </a:t>
            </a:r>
            <a:r>
              <a:rPr lang="ko-KR" altLang="en-US" sz="10200" kern="0" spc="-500" dirty="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데스크탑 어플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677598" y="5594430"/>
            <a:ext cx="6089756" cy="399343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kern="0" spc="-200" dirty="0" err="1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디스코드를</a:t>
            </a:r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  사용할 경우</a:t>
            </a:r>
            <a:r>
              <a:rPr lang="en-US" altLang="ko-KR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 온라인으로 볼 수 있으며</a:t>
            </a:r>
            <a:r>
              <a:rPr lang="en-US" altLang="ko-KR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, </a:t>
            </a:r>
          </a:p>
          <a:p>
            <a:pPr algn="ctr"/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해당 기록은 반영구적으로 </a:t>
            </a:r>
            <a:r>
              <a:rPr lang="ko-KR" altLang="en-US" sz="2000" kern="0" spc="-200" dirty="0" err="1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남게됩니다</a:t>
            </a:r>
            <a:r>
              <a:rPr lang="en-US" altLang="ko-KR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. :D</a:t>
            </a:r>
          </a:p>
          <a:p>
            <a:pPr algn="ctr"/>
            <a:endParaRPr lang="en-US" sz="2000" kern="0" spc="-200" dirty="0">
              <a:solidFill>
                <a:srgbClr val="6123FF"/>
              </a:solidFill>
              <a:latin typeface="에스코어 드림 5 Medium" pitchFamily="34" charset="0"/>
              <a:cs typeface="에스코어 드림 5 Medium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급식 </a:t>
            </a:r>
            <a:r>
              <a:rPr lang="ko-KR" altLang="en-US" sz="2000" kern="0" spc="-200" dirty="0" err="1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조회시</a:t>
            </a:r>
            <a:r>
              <a:rPr lang="en-US" altLang="ko-KR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, </a:t>
            </a:r>
            <a:r>
              <a:rPr lang="ko-KR" altLang="en-US" sz="2000" kern="0" spc="-200" dirty="0" err="1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디스코드를</a:t>
            </a:r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 열고</a:t>
            </a:r>
            <a:r>
              <a:rPr lang="en-US" altLang="ko-KR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명령어를 </a:t>
            </a:r>
            <a:r>
              <a:rPr lang="ko-KR" altLang="en-US" sz="2000" kern="0" spc="-200" dirty="0" err="1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입력해야하죠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3231096" y="3952350"/>
            <a:ext cx="4982760" cy="1150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dirty="0" err="1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디스코드</a:t>
            </a:r>
            <a:endParaRPr lang="en-US" sz="2000" dirty="0">
              <a:solidFill>
                <a:srgbClr val="6123FF"/>
              </a:solidFill>
              <a:latin typeface="에스코어 드림 5 Medium" pitchFamily="34" charset="0"/>
              <a:cs typeface="에스코어 드림 5 Medium" pitchFamily="34" charset="0"/>
            </a:endParaRPr>
          </a:p>
          <a:p>
            <a:pPr algn="ctr"/>
            <a:r>
              <a:rPr lang="en-US" sz="35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Comparison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3864606" y="4817485"/>
            <a:ext cx="3567963" cy="148267"/>
            <a:chOff x="3864606" y="4817485"/>
            <a:chExt cx="3567963" cy="1482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4606" y="4817485"/>
              <a:ext cx="3567963" cy="14826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0367012" y="3952350"/>
            <a:ext cx="4823809" cy="1150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데스크탑 어플리케이션</a:t>
            </a:r>
            <a:endParaRPr lang="en-US" sz="2000" dirty="0">
              <a:solidFill>
                <a:srgbClr val="6123FF"/>
              </a:solidFill>
              <a:latin typeface="에스코어 드림 5 Medium" pitchFamily="34" charset="0"/>
              <a:cs typeface="에스코어 드림 5 Medium" pitchFamily="34" charset="0"/>
            </a:endParaRPr>
          </a:p>
          <a:p>
            <a:pPr algn="ctr"/>
            <a:r>
              <a:rPr lang="en-US" sz="3500" dirty="0">
                <a:solidFill>
                  <a:srgbClr val="6123FF"/>
                </a:solidFill>
                <a:latin typeface="에스코어 드림 5 Medium" pitchFamily="34" charset="0"/>
                <a:cs typeface="에스코어 드림 5 Medium" pitchFamily="34" charset="0"/>
              </a:rPr>
              <a:t>Comparison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0853146" y="4817485"/>
            <a:ext cx="3567963" cy="148267"/>
            <a:chOff x="10853146" y="4817485"/>
            <a:chExt cx="3567963" cy="1482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53146" y="4817485"/>
              <a:ext cx="3567963" cy="14826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9607444" y="5204026"/>
            <a:ext cx="6089756" cy="399343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</a:rPr>
              <a:t>간단하게 </a:t>
            </a:r>
            <a:r>
              <a:rPr lang="en-US" altLang="ko-KR" sz="2000" kern="0" spc="-200" dirty="0">
                <a:solidFill>
                  <a:srgbClr val="6123FF"/>
                </a:solidFill>
                <a:latin typeface="에스코어 드림 5 Medium" pitchFamily="34" charset="0"/>
              </a:rPr>
              <a:t>exe</a:t>
            </a:r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</a:rPr>
              <a:t>파일</a:t>
            </a:r>
            <a:r>
              <a:rPr lang="en-US" altLang="ko-KR" sz="2000" kern="0" spc="-200" dirty="0">
                <a:solidFill>
                  <a:srgbClr val="6123FF"/>
                </a:solidFill>
                <a:latin typeface="에스코어 드림 5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</a:rPr>
              <a:t>즉 실행파일만 실행한다면</a:t>
            </a:r>
            <a:endParaRPr lang="en-US" altLang="ko-KR" sz="2000" kern="0" spc="-200" dirty="0">
              <a:solidFill>
                <a:srgbClr val="6123FF"/>
              </a:solidFill>
              <a:latin typeface="에스코어 드림 5 Medium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</a:rPr>
              <a:t>언제 어디서든 인터넷만 </a:t>
            </a:r>
            <a:r>
              <a:rPr lang="ko-KR" altLang="en-US" sz="2000" kern="0" spc="-200" dirty="0" err="1">
                <a:solidFill>
                  <a:srgbClr val="6123FF"/>
                </a:solidFill>
                <a:latin typeface="에스코어 드림 5 Medium" pitchFamily="34" charset="0"/>
              </a:rPr>
              <a:t>연결되어있다면</a:t>
            </a:r>
            <a:endParaRPr lang="en-US" altLang="ko-KR" sz="2000" kern="0" spc="-200" dirty="0">
              <a:solidFill>
                <a:srgbClr val="6123FF"/>
              </a:solidFill>
              <a:latin typeface="에스코어 드림 5 Medium" pitchFamily="34" charset="0"/>
            </a:endParaRPr>
          </a:p>
          <a:p>
            <a:pPr algn="ctr"/>
            <a:endParaRPr lang="en-US" sz="2000" kern="0" spc="-200" dirty="0">
              <a:solidFill>
                <a:srgbClr val="6123FF"/>
              </a:solidFill>
              <a:latin typeface="에스코어 드림 5 Medium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6123FF"/>
                </a:solidFill>
                <a:latin typeface="에스코어 드림 5 Medium" pitchFamily="34" charset="0"/>
              </a:rPr>
              <a:t>바로 급식을 조회할 수 있습니다</a:t>
            </a:r>
            <a:r>
              <a:rPr lang="en-US" altLang="ko-KR" sz="2000" kern="0" spc="-200" dirty="0">
                <a:solidFill>
                  <a:srgbClr val="6123FF"/>
                </a:solidFill>
                <a:latin typeface="에스코어 드림 5 Medium" pitchFamily="34" charset="0"/>
              </a:rPr>
              <a:t>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81200" y="1055789"/>
            <a:ext cx="13042017" cy="23324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10200" kern="0" spc="-500" dirty="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사용 프로그램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pic>
        <p:nvPicPr>
          <p:cNvPr id="1026" name="Picture 2" descr="Visual Studio 환경을 개선하는 약간의 팁">
            <a:extLst>
              <a:ext uri="{FF2B5EF4-FFF2-40B4-BE49-F238E27FC236}">
                <a16:creationId xmlns:a16="http://schemas.microsoft.com/office/drawing/2014/main" id="{448E628B-C378-48CA-B9A5-33C01C22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36" y="3314700"/>
            <a:ext cx="4845171" cy="27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iaDB와 MySQL 충돌! 공통점과 차이점! :: 조아의 모든 것">
            <a:extLst>
              <a:ext uri="{FF2B5EF4-FFF2-40B4-BE49-F238E27FC236}">
                <a16:creationId xmlns:a16="http://schemas.microsoft.com/office/drawing/2014/main" id="{34C42B3D-4CAF-40BF-A4B7-7A4DA32D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81" y="3314700"/>
            <a:ext cx="4095750" cy="311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load.wikimedia.org/wikipedia/commons/thumb/0/...">
            <a:extLst>
              <a:ext uri="{FF2B5EF4-FFF2-40B4-BE49-F238E27FC236}">
                <a16:creationId xmlns:a16="http://schemas.microsoft.com/office/drawing/2014/main" id="{56063E50-6499-4B00-9141-3468EBC77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124" y="3314700"/>
            <a:ext cx="2572867" cy="2572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30208B-7E7B-4ADD-B12D-658AF924B9AA}"/>
              </a:ext>
            </a:extLst>
          </p:cNvPr>
          <p:cNvSpPr txBox="1"/>
          <p:nvPr/>
        </p:nvSpPr>
        <p:spPr>
          <a:xfrm>
            <a:off x="1415127" y="7200900"/>
            <a:ext cx="3151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Visual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Studio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7DAEB-6CF6-444B-B0CA-5DB0D3FBE675}"/>
              </a:ext>
            </a:extLst>
          </p:cNvPr>
          <p:cNvSpPr txBox="1"/>
          <p:nvPr/>
        </p:nvSpPr>
        <p:spPr>
          <a:xfrm>
            <a:off x="7109928" y="7200900"/>
            <a:ext cx="4065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MariaDB, MySQL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AC3CB-165F-4C18-9793-9CE0D741B02A}"/>
              </a:ext>
            </a:extLst>
          </p:cNvPr>
          <p:cNvSpPr txBox="1"/>
          <p:nvPr/>
        </p:nvSpPr>
        <p:spPr>
          <a:xfrm>
            <a:off x="12969642" y="7200900"/>
            <a:ext cx="3965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.NET Framework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-62591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2591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48000" y="7335910"/>
            <a:ext cx="13411200" cy="43115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400" kern="0" spc="-100" dirty="0">
                <a:solidFill>
                  <a:srgbClr val="FFFFFF"/>
                </a:solidFill>
                <a:latin typeface="에스코어 드림 5 Medium" pitchFamily="34" charset="0"/>
              </a:rPr>
              <a:t>오늘의 급식에 대해서 조회해보았습니다</a:t>
            </a:r>
            <a:r>
              <a:rPr lang="en-US" altLang="ko-KR" sz="5400" kern="0" spc="-100" dirty="0">
                <a:solidFill>
                  <a:srgbClr val="FFFFFF"/>
                </a:solidFill>
                <a:latin typeface="에스코어 드림 5 Medium" pitchFamily="34" charset="0"/>
              </a:rPr>
              <a:t>.</a:t>
            </a:r>
          </a:p>
          <a:p>
            <a:pPr algn="just"/>
            <a:endParaRPr lang="en-US" sz="4800" dirty="0"/>
          </a:p>
        </p:txBody>
      </p:sp>
      <p:pic>
        <p:nvPicPr>
          <p:cNvPr id="2050" name="Picture 2" descr="https://cdn.discordapp.com/attachments/722046682375651409/857587627955453962/unknown.png">
            <a:extLst>
              <a:ext uri="{FF2B5EF4-FFF2-40B4-BE49-F238E27FC236}">
                <a16:creationId xmlns:a16="http://schemas.microsoft.com/office/drawing/2014/main" id="{9B640CDC-DF15-48AB-AACC-062B4DF60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27" y="1010527"/>
            <a:ext cx="9462745" cy="586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97E4F4-1D18-4287-B79C-0BCB30BF949F}"/>
              </a:ext>
            </a:extLst>
          </p:cNvPr>
          <p:cNvSpPr txBox="1"/>
          <p:nvPr/>
        </p:nvSpPr>
        <p:spPr>
          <a:xfrm>
            <a:off x="6134099" y="8799419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태웅 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디자인 및 인터페이스 개발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병진 </a:t>
            </a:r>
            <a:r>
              <a:rPr lang="en-US" altLang="ko-KR" sz="2800" dirty="0">
                <a:solidFill>
                  <a:schemeClr val="bg1"/>
                </a:solidFill>
              </a:rPr>
              <a:t>: API </a:t>
            </a:r>
            <a:r>
              <a:rPr lang="ko-KR" altLang="en-US" sz="2800" dirty="0">
                <a:solidFill>
                  <a:schemeClr val="bg1"/>
                </a:solidFill>
              </a:rPr>
              <a:t>연동 및 </a:t>
            </a:r>
            <a:r>
              <a:rPr lang="en-US" altLang="ko-KR" sz="2800" dirty="0">
                <a:solidFill>
                  <a:schemeClr val="bg1"/>
                </a:solidFill>
              </a:rPr>
              <a:t>DB </a:t>
            </a:r>
            <a:r>
              <a:rPr lang="ko-KR" altLang="en-US" sz="2800" dirty="0">
                <a:solidFill>
                  <a:schemeClr val="bg1"/>
                </a:solidFill>
              </a:rPr>
              <a:t>연동 모듈 개발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000A40-3E91-4074-BAB0-E7D3934F4FB9}"/>
              </a:ext>
            </a:extLst>
          </p:cNvPr>
          <p:cNvGrpSpPr/>
          <p:nvPr/>
        </p:nvGrpSpPr>
        <p:grpSpPr>
          <a:xfrm>
            <a:off x="11819645" y="6148693"/>
            <a:ext cx="7677495" cy="7684797"/>
            <a:chOff x="9450995" y="1475416"/>
            <a:chExt cx="7677495" cy="768479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50995" y="3407756"/>
              <a:ext cx="3837837" cy="3837837"/>
              <a:chOff x="9504019" y="3394335"/>
              <a:chExt cx="3837837" cy="383783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04019" y="3394335"/>
                <a:ext cx="3837837" cy="383783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315592" y="1475416"/>
              <a:ext cx="3837837" cy="3837837"/>
              <a:chOff x="11406995" y="1503098"/>
              <a:chExt cx="3837837" cy="383783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406995" y="1503098"/>
                <a:ext cx="3837837" cy="383783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290653" y="3380919"/>
              <a:ext cx="3837837" cy="3837837"/>
              <a:chOff x="13309971" y="3394335"/>
              <a:chExt cx="3837837" cy="383783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309971" y="3394335"/>
                <a:ext cx="3837837" cy="383783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363474" y="5322376"/>
              <a:ext cx="3837837" cy="3837837"/>
              <a:chOff x="11369914" y="5313254"/>
              <a:chExt cx="3837837" cy="383783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369914" y="5313254"/>
                <a:ext cx="3837837" cy="3837837"/>
              </a:xfrm>
              <a:prstGeom prst="rect">
                <a:avLst/>
              </a:prstGeom>
            </p:spPr>
          </p:pic>
        </p:grpSp>
      </p:grpSp>
      <p:sp>
        <p:nvSpPr>
          <p:cNvPr id="31" name="Object 19">
            <a:extLst>
              <a:ext uri="{FF2B5EF4-FFF2-40B4-BE49-F238E27FC236}">
                <a16:creationId xmlns:a16="http://schemas.microsoft.com/office/drawing/2014/main" id="{B08E004D-F8A7-4564-AAE2-D6670C79742E}"/>
              </a:ext>
            </a:extLst>
          </p:cNvPr>
          <p:cNvSpPr txBox="1"/>
          <p:nvPr/>
        </p:nvSpPr>
        <p:spPr>
          <a:xfrm>
            <a:off x="992121" y="520863"/>
            <a:ext cx="6396521" cy="16051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0200" kern="0" spc="-500">
                <a:solidFill>
                  <a:srgbClr val="FFFFFF"/>
                </a:solidFill>
                <a:latin typeface="Black Han Sans" pitchFamily="34" charset="0"/>
              </a:rPr>
              <a:t>기능 설명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B13EF0-4781-4DF4-8FCC-023A64113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332" y="4575744"/>
            <a:ext cx="7639050" cy="47339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D24195-38F4-4270-9F30-F9321186338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870600" y="4221676"/>
            <a:ext cx="2652276" cy="8614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27AF00-B5E3-43D3-9C8B-67C29133106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9131015" y="4138308"/>
            <a:ext cx="28455" cy="8614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0485CF-08C2-4E2F-917F-CBFFBA0824F9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2699201" y="4138308"/>
            <a:ext cx="2238242" cy="9721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16ED89-255D-4666-AFFA-DAD3052DAB8E}"/>
              </a:ext>
            </a:extLst>
          </p:cNvPr>
          <p:cNvSpPr txBox="1"/>
          <p:nvPr/>
        </p:nvSpPr>
        <p:spPr>
          <a:xfrm>
            <a:off x="1377827" y="3144458"/>
            <a:ext cx="2985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어제의 급식을 조회하는 버튼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A74386-260E-42B2-8597-9A25DF2DB98D}"/>
              </a:ext>
            </a:extLst>
          </p:cNvPr>
          <p:cNvSpPr txBox="1"/>
          <p:nvPr/>
        </p:nvSpPr>
        <p:spPr>
          <a:xfrm>
            <a:off x="13444670" y="3061090"/>
            <a:ext cx="2985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다음 날의 급식을 조회하는 버튼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E35CBB-337F-4A9B-927D-0DB8488DFCA1}"/>
              </a:ext>
            </a:extLst>
          </p:cNvPr>
          <p:cNvSpPr txBox="1"/>
          <p:nvPr/>
        </p:nvSpPr>
        <p:spPr>
          <a:xfrm>
            <a:off x="7638242" y="3061090"/>
            <a:ext cx="2985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오늘의 급식을 조회하는 버튼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EC211F-F778-44F5-8020-0C3379CB456A}"/>
              </a:ext>
            </a:extLst>
          </p:cNvPr>
          <p:cNvSpPr/>
          <p:nvPr/>
        </p:nvSpPr>
        <p:spPr>
          <a:xfrm>
            <a:off x="5378423" y="5377508"/>
            <a:ext cx="7527047" cy="36521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31FD05E-9AC4-492C-89AA-9F2FAE5452BA}"/>
              </a:ext>
            </a:extLst>
          </p:cNvPr>
          <p:cNvCxnSpPr>
            <a:cxnSpLocks/>
            <a:stCxn id="52" idx="3"/>
            <a:endCxn id="36" idx="1"/>
          </p:cNvCxnSpPr>
          <p:nvPr/>
        </p:nvCxnSpPr>
        <p:spPr>
          <a:xfrm>
            <a:off x="3828702" y="6404097"/>
            <a:ext cx="1549721" cy="7995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5DB820-8AB4-453F-8987-C29F69D8D36A}"/>
              </a:ext>
            </a:extLst>
          </p:cNvPr>
          <p:cNvSpPr txBox="1"/>
          <p:nvPr/>
        </p:nvSpPr>
        <p:spPr>
          <a:xfrm>
            <a:off x="843157" y="5865488"/>
            <a:ext cx="2985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급식이 표시되는 부분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6BDCCC8C-0E3B-48BD-8BDA-92C9EA8B828B}"/>
              </a:ext>
            </a:extLst>
          </p:cNvPr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FDD23974-3277-45C8-AC8F-317233B8D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7535493C-355F-434A-928D-A9EA4461A450}"/>
              </a:ext>
            </a:extLst>
          </p:cNvPr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77A28E4E-138D-4E08-A9C5-B25BBB50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CEB7F17E-6CBF-4304-84FA-CC98C46DBC83}"/>
              </a:ext>
            </a:extLst>
          </p:cNvPr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DD1F32F5-9FAD-464B-81EB-7E94C4674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9A7EFA-53B0-4E5E-8F74-7AF5B68C9ADA}"/>
              </a:ext>
            </a:extLst>
          </p:cNvPr>
          <p:cNvGrpSpPr/>
          <p:nvPr/>
        </p:nvGrpSpPr>
        <p:grpSpPr>
          <a:xfrm>
            <a:off x="11819645" y="6148693"/>
            <a:ext cx="7677495" cy="7684797"/>
            <a:chOff x="9450995" y="1475416"/>
            <a:chExt cx="7677495" cy="7684797"/>
          </a:xfrm>
        </p:grpSpPr>
        <p:grpSp>
          <p:nvGrpSpPr>
            <p:cNvPr id="11" name="그룹 1004">
              <a:extLst>
                <a:ext uri="{FF2B5EF4-FFF2-40B4-BE49-F238E27FC236}">
                  <a16:creationId xmlns:a16="http://schemas.microsoft.com/office/drawing/2014/main" id="{F75F8351-BDA5-42D4-996F-8157BA52D20E}"/>
                </a:ext>
              </a:extLst>
            </p:cNvPr>
            <p:cNvGrpSpPr/>
            <p:nvPr/>
          </p:nvGrpSpPr>
          <p:grpSpPr>
            <a:xfrm>
              <a:off x="9450995" y="3407756"/>
              <a:ext cx="3837837" cy="3837837"/>
              <a:chOff x="9504019" y="3394335"/>
              <a:chExt cx="3837837" cy="3837837"/>
            </a:xfrm>
          </p:grpSpPr>
          <p:pic>
            <p:nvPicPr>
              <p:cNvPr id="18" name="Object 14">
                <a:extLst>
                  <a:ext uri="{FF2B5EF4-FFF2-40B4-BE49-F238E27FC236}">
                    <a16:creationId xmlns:a16="http://schemas.microsoft.com/office/drawing/2014/main" id="{3780045E-56DF-440C-BC66-9A4B2FA4C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04019" y="3394335"/>
                <a:ext cx="3837837" cy="3837837"/>
              </a:xfrm>
              <a:prstGeom prst="rect">
                <a:avLst/>
              </a:prstGeom>
            </p:spPr>
          </p:pic>
        </p:grpSp>
        <p:grpSp>
          <p:nvGrpSpPr>
            <p:cNvPr id="12" name="그룹 1005">
              <a:extLst>
                <a:ext uri="{FF2B5EF4-FFF2-40B4-BE49-F238E27FC236}">
                  <a16:creationId xmlns:a16="http://schemas.microsoft.com/office/drawing/2014/main" id="{B6B6BA03-4912-403E-96DD-718C27C6F76A}"/>
                </a:ext>
              </a:extLst>
            </p:cNvPr>
            <p:cNvGrpSpPr/>
            <p:nvPr/>
          </p:nvGrpSpPr>
          <p:grpSpPr>
            <a:xfrm>
              <a:off x="11315592" y="1475416"/>
              <a:ext cx="3837837" cy="3837837"/>
              <a:chOff x="11406995" y="1503098"/>
              <a:chExt cx="3837837" cy="3837837"/>
            </a:xfrm>
          </p:grpSpPr>
          <p:pic>
            <p:nvPicPr>
              <p:cNvPr id="17" name="Object 17">
                <a:extLst>
                  <a:ext uri="{FF2B5EF4-FFF2-40B4-BE49-F238E27FC236}">
                    <a16:creationId xmlns:a16="http://schemas.microsoft.com/office/drawing/2014/main" id="{5886F145-E105-466C-9917-59AD47071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406995" y="1503098"/>
                <a:ext cx="3837837" cy="3837837"/>
              </a:xfrm>
              <a:prstGeom prst="rect">
                <a:avLst/>
              </a:prstGeom>
            </p:spPr>
          </p:pic>
        </p:grpSp>
        <p:grpSp>
          <p:nvGrpSpPr>
            <p:cNvPr id="13" name="그룹 1006">
              <a:extLst>
                <a:ext uri="{FF2B5EF4-FFF2-40B4-BE49-F238E27FC236}">
                  <a16:creationId xmlns:a16="http://schemas.microsoft.com/office/drawing/2014/main" id="{18F082C1-4D80-4BCB-9DEE-AFD9F50AE929}"/>
                </a:ext>
              </a:extLst>
            </p:cNvPr>
            <p:cNvGrpSpPr/>
            <p:nvPr/>
          </p:nvGrpSpPr>
          <p:grpSpPr>
            <a:xfrm>
              <a:off x="13290653" y="3380919"/>
              <a:ext cx="3837837" cy="3837837"/>
              <a:chOff x="13309971" y="3394335"/>
              <a:chExt cx="3837837" cy="3837837"/>
            </a:xfrm>
          </p:grpSpPr>
          <p:pic>
            <p:nvPicPr>
              <p:cNvPr id="16" name="Object 20">
                <a:extLst>
                  <a:ext uri="{FF2B5EF4-FFF2-40B4-BE49-F238E27FC236}">
                    <a16:creationId xmlns:a16="http://schemas.microsoft.com/office/drawing/2014/main" id="{8DCBA418-70E9-4460-8CA4-0168F7021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309971" y="3394335"/>
                <a:ext cx="3837837" cy="3837837"/>
              </a:xfrm>
              <a:prstGeom prst="rect">
                <a:avLst/>
              </a:prstGeom>
            </p:spPr>
          </p:pic>
        </p:grpSp>
        <p:grpSp>
          <p:nvGrpSpPr>
            <p:cNvPr id="14" name="그룹 1007">
              <a:extLst>
                <a:ext uri="{FF2B5EF4-FFF2-40B4-BE49-F238E27FC236}">
                  <a16:creationId xmlns:a16="http://schemas.microsoft.com/office/drawing/2014/main" id="{0727A529-4AE0-4188-BBE0-88AD6FD41BC6}"/>
                </a:ext>
              </a:extLst>
            </p:cNvPr>
            <p:cNvGrpSpPr/>
            <p:nvPr/>
          </p:nvGrpSpPr>
          <p:grpSpPr>
            <a:xfrm>
              <a:off x="11363474" y="5322376"/>
              <a:ext cx="3837837" cy="3837837"/>
              <a:chOff x="11369914" y="5313254"/>
              <a:chExt cx="3837837" cy="3837837"/>
            </a:xfrm>
          </p:grpSpPr>
          <p:pic>
            <p:nvPicPr>
              <p:cNvPr id="15" name="Object 23">
                <a:extLst>
                  <a:ext uri="{FF2B5EF4-FFF2-40B4-BE49-F238E27FC236}">
                    <a16:creationId xmlns:a16="http://schemas.microsoft.com/office/drawing/2014/main" id="{DFBA5FE4-C2AD-499F-B139-6815F9605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369914" y="5313254"/>
                <a:ext cx="3837837" cy="3837837"/>
              </a:xfrm>
              <a:prstGeom prst="rect">
                <a:avLst/>
              </a:prstGeom>
            </p:spPr>
          </p:pic>
        </p:grp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A1400633-C3B4-4EB6-BC9B-CBA07FA00C28}"/>
              </a:ext>
            </a:extLst>
          </p:cNvPr>
          <p:cNvSpPr txBox="1"/>
          <p:nvPr/>
        </p:nvSpPr>
        <p:spPr>
          <a:xfrm>
            <a:off x="5715000" y="434701"/>
            <a:ext cx="6396521" cy="16051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0200" kern="0" spc="-500">
                <a:solidFill>
                  <a:srgbClr val="FFFFFF"/>
                </a:solidFill>
                <a:latin typeface="Black Han Sans" pitchFamily="34" charset="0"/>
              </a:rPr>
              <a:t>시연 </a:t>
            </a:r>
            <a:r>
              <a:rPr lang="en-US" altLang="ko-KR" sz="10200" kern="0" spc="-500">
                <a:solidFill>
                  <a:srgbClr val="FFFFFF"/>
                </a:solidFill>
                <a:latin typeface="Black Han Sans" pitchFamily="34" charset="0"/>
              </a:rPr>
              <a:t>GIF</a:t>
            </a:r>
          </a:p>
          <a:p>
            <a:pPr algn="ctr"/>
            <a:endParaRPr 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472BB1F-7C57-4779-AC6C-D61189FD7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705100"/>
            <a:ext cx="76390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4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957422" y="8088196"/>
            <a:ext cx="6527109" cy="15879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0200" kern="0" spc="-500">
                <a:solidFill>
                  <a:srgbClr val="FFFFFF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Black Han Sans" pitchFamily="34" charset="0"/>
              </a:rPr>
              <a:t>개발 계획</a:t>
            </a:r>
            <a:endParaRPr 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008816" y="1424233"/>
            <a:ext cx="3055892" cy="6409481"/>
            <a:chOff x="2589371" y="1424233"/>
            <a:chExt cx="3055892" cy="640948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89371" y="1424233"/>
              <a:ext cx="3055892" cy="6294354"/>
              <a:chOff x="2589371" y="1424233"/>
              <a:chExt cx="3055892" cy="629435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9371" y="1424233"/>
                <a:ext cx="3055892" cy="6294354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2812536" y="5142857"/>
              <a:ext cx="2603624" cy="26908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kern="0" spc="-100">
                  <a:solidFill>
                    <a:srgbClr val="FFFFFF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  <a:cs typeface="에스코어 드림 3 Light" pitchFamily="34" charset="0"/>
                </a:rPr>
                <a:t>아이디어 구성</a:t>
              </a:r>
              <a:endParaRPr lang="en-US" altLang="ko-KR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에스코어 드림 3 Light" pitchFamily="34" charset="0"/>
              </a:endParaRPr>
            </a:p>
            <a:p>
              <a:pPr algn="ctr"/>
              <a:endParaRPr lang="en-US" altLang="ko-KR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에스코어 드림 3 Light" pitchFamily="34" charset="0"/>
              </a:endParaRPr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2879614" y="1761317"/>
              <a:ext cx="2475406" cy="2475406"/>
              <a:chOff x="2879614" y="1761317"/>
              <a:chExt cx="2475406" cy="247540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79614" y="1761317"/>
                <a:ext cx="2475406" cy="2475406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3301594" y="4606332"/>
              <a:ext cx="1625509" cy="4752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100" kern="0" spc="100" dirty="0">
                  <a:solidFill>
                    <a:srgbClr val="FFFFFF"/>
                  </a:solidFill>
                  <a:latin typeface="에스코어 드림 5 Medium" pitchFamily="34" charset="0"/>
                  <a:cs typeface="에스코어 드림 5 Medium" pitchFamily="34" charset="0"/>
                </a:rPr>
                <a:t>STEP 01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4344962" y="1424233"/>
            <a:ext cx="3055892" cy="6294354"/>
            <a:chOff x="5991650" y="1424233"/>
            <a:chExt cx="3055892" cy="629435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991650" y="1424233"/>
              <a:ext cx="3055892" cy="6294354"/>
              <a:chOff x="5991650" y="1424233"/>
              <a:chExt cx="3055892" cy="629435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91650" y="1424233"/>
                <a:ext cx="3055892" cy="629435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281893" y="1761317"/>
              <a:ext cx="2475406" cy="2475406"/>
              <a:chOff x="6281893" y="1761317"/>
              <a:chExt cx="2475406" cy="247540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81893" y="1761317"/>
                <a:ext cx="2475406" cy="2475406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6710791" y="4622332"/>
              <a:ext cx="1625509" cy="4752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100" kern="0" spc="100" dirty="0">
                  <a:solidFill>
                    <a:srgbClr val="FFFFFF"/>
                  </a:solidFill>
                  <a:latin typeface="에스코어 드림 5 Medium" pitchFamily="34" charset="0"/>
                  <a:cs typeface="에스코어 드림 5 Medium" pitchFamily="34" charset="0"/>
                </a:rPr>
                <a:t>STEP 02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7747241" y="1424233"/>
            <a:ext cx="3055892" cy="6294354"/>
            <a:chOff x="9393929" y="1424233"/>
            <a:chExt cx="3055892" cy="629435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9393929" y="1424233"/>
              <a:ext cx="3055892" cy="6294354"/>
              <a:chOff x="9393929" y="1424233"/>
              <a:chExt cx="3055892" cy="6294354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93929" y="1424233"/>
                <a:ext cx="3055892" cy="629435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684172" y="1761317"/>
              <a:ext cx="2475406" cy="2475406"/>
              <a:chOff x="9684172" y="1761317"/>
              <a:chExt cx="2475406" cy="247540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684172" y="1761317"/>
                <a:ext cx="2475406" cy="2475406"/>
              </a:xfrm>
              <a:prstGeom prst="rect">
                <a:avLst/>
              </a:prstGeom>
            </p:spPr>
          </p:pic>
        </p:grpSp>
        <p:sp>
          <p:nvSpPr>
            <p:cNvPr id="47" name="Object 47"/>
            <p:cNvSpPr txBox="1"/>
            <p:nvPr/>
          </p:nvSpPr>
          <p:spPr>
            <a:xfrm>
              <a:off x="10109120" y="4591605"/>
              <a:ext cx="1625509" cy="4752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100" kern="0" spc="100" dirty="0">
                  <a:solidFill>
                    <a:srgbClr val="FFFFFF"/>
                  </a:solidFill>
                  <a:latin typeface="에스코어 드림 5 Medium" pitchFamily="34" charset="0"/>
                  <a:cs typeface="에스코어 드림 5 Medium" pitchFamily="34" charset="0"/>
                </a:rPr>
                <a:t>STEP 03</a:t>
              </a:r>
              <a:endParaRPr lang="en-US" dirty="0"/>
            </a:p>
          </p:txBody>
        </p:sp>
      </p:grpSp>
      <p:grpSp>
        <p:nvGrpSpPr>
          <p:cNvPr id="1016" name="그룹 1016"/>
          <p:cNvGrpSpPr/>
          <p:nvPr/>
        </p:nvGrpSpPr>
        <p:grpSpPr>
          <a:xfrm>
            <a:off x="11149520" y="1424233"/>
            <a:ext cx="3055892" cy="6294354"/>
            <a:chOff x="12796208" y="1424233"/>
            <a:chExt cx="3055892" cy="6294354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796208" y="1424233"/>
              <a:ext cx="3055892" cy="6294354"/>
              <a:chOff x="12796208" y="1424233"/>
              <a:chExt cx="3055892" cy="6294354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796208" y="1424233"/>
                <a:ext cx="3055892" cy="629435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3086451" y="1761317"/>
              <a:ext cx="2475406" cy="2475406"/>
              <a:chOff x="13086451" y="1761317"/>
              <a:chExt cx="2475406" cy="2475406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86451" y="1761317"/>
                <a:ext cx="2475406" cy="2475406"/>
              </a:xfrm>
              <a:prstGeom prst="rect">
                <a:avLst/>
              </a:prstGeom>
            </p:spPr>
          </p:pic>
        </p:grpSp>
        <p:sp>
          <p:nvSpPr>
            <p:cNvPr id="60" name="Object 60"/>
            <p:cNvSpPr txBox="1"/>
            <p:nvPr/>
          </p:nvSpPr>
          <p:spPr>
            <a:xfrm>
              <a:off x="13501425" y="4606332"/>
              <a:ext cx="1625509" cy="4752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100" kern="0" spc="100" dirty="0">
                  <a:solidFill>
                    <a:srgbClr val="FFFFFF"/>
                  </a:solidFill>
                  <a:latin typeface="에스코어 드림 5 Medium" pitchFamily="34" charset="0"/>
                  <a:cs typeface="에스코어 드림 5 Medium" pitchFamily="34" charset="0"/>
                </a:rPr>
                <a:t>STEP 04</a:t>
              </a:r>
              <a:endParaRPr lang="en-US" dirty="0"/>
            </a:p>
          </p:txBody>
        </p:sp>
      </p:grpSp>
      <p:sp>
        <p:nvSpPr>
          <p:cNvPr id="46" name="Object 17">
            <a:extLst>
              <a:ext uri="{FF2B5EF4-FFF2-40B4-BE49-F238E27FC236}">
                <a16:creationId xmlns:a16="http://schemas.microsoft.com/office/drawing/2014/main" id="{38D39B08-2C5D-4FEC-9E8D-FA0B21D629C9}"/>
              </a:ext>
            </a:extLst>
          </p:cNvPr>
          <p:cNvSpPr txBox="1"/>
          <p:nvPr/>
        </p:nvSpPr>
        <p:spPr>
          <a:xfrm>
            <a:off x="4572000" y="5142856"/>
            <a:ext cx="2603624" cy="2690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사용할 </a:t>
            </a:r>
            <a:r>
              <a:rPr lang="en-US" altLang="ko-KR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API, </a:t>
            </a:r>
            <a:r>
              <a:rPr lang="ko-KR" altLang="en-US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기능 등을 선택</a:t>
            </a:r>
            <a:r>
              <a:rPr lang="en-US" altLang="ko-KR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</a:t>
            </a:r>
          </a:p>
          <a:p>
            <a:pPr algn="ctr"/>
            <a:r>
              <a:rPr lang="ko-KR" altLang="en-US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프로그램 설계</a:t>
            </a:r>
            <a:r>
              <a:rPr lang="en-US" altLang="ko-KR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</a:t>
            </a:r>
          </a:p>
          <a:p>
            <a:pPr algn="ctr"/>
            <a:r>
              <a:rPr lang="ko-KR" altLang="en-US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사용자 인터페이스 설계</a:t>
            </a:r>
            <a:endParaRPr 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AD88298E-FC33-478E-8FAE-F5E621587CB4}"/>
              </a:ext>
            </a:extLst>
          </p:cNvPr>
          <p:cNvSpPr txBox="1"/>
          <p:nvPr/>
        </p:nvSpPr>
        <p:spPr>
          <a:xfrm>
            <a:off x="7980069" y="5142856"/>
            <a:ext cx="2603624" cy="2690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에스코어 드림 3 Light" pitchFamily="34" charset="0"/>
              </a:rPr>
              <a:t>API </a:t>
            </a:r>
            <a:r>
              <a:rPr lang="ko-KR" altLang="en-US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에스코어 드림 3 Light" pitchFamily="34" charset="0"/>
              </a:rPr>
              <a:t>연결</a:t>
            </a:r>
            <a:r>
              <a:rPr lang="en-US" altLang="ko-KR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에스코어 드림 3 Light" pitchFamily="34" charset="0"/>
              </a:rPr>
              <a:t>, </a:t>
            </a:r>
          </a:p>
          <a:p>
            <a:pPr algn="ctr"/>
            <a:r>
              <a:rPr lang="ko-KR" altLang="en-US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에스코어 드림 3 Light" pitchFamily="34" charset="0"/>
              </a:rPr>
              <a:t>화면 구현 </a:t>
            </a:r>
            <a:r>
              <a:rPr lang="en-US" altLang="ko-KR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에스코어 드림 3 Light" pitchFamily="34" charset="0"/>
              </a:rPr>
              <a:t>,</a:t>
            </a:r>
          </a:p>
          <a:p>
            <a:pPr algn="ctr"/>
            <a:r>
              <a:rPr lang="ko-KR" altLang="en-US" kern="0" spc="-10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급식 출력 등 프로그래밍</a:t>
            </a:r>
            <a:endParaRPr 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3E268BF1-5BA6-457C-A959-5FBE655CD5C9}"/>
              </a:ext>
            </a:extLst>
          </p:cNvPr>
          <p:cNvSpPr txBox="1"/>
          <p:nvPr/>
        </p:nvSpPr>
        <p:spPr>
          <a:xfrm>
            <a:off x="11382348" y="5142856"/>
            <a:ext cx="2603624" cy="2690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kern="0" spc="-100" dirty="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에스코어 드림 3 Light" pitchFamily="34" charset="0"/>
              </a:rPr>
              <a:t>DB </a:t>
            </a:r>
            <a:r>
              <a:rPr lang="ko-KR" altLang="en-US" kern="0" spc="-100" dirty="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에스코어 드림 3 Light" pitchFamily="34" charset="0"/>
              </a:rPr>
              <a:t>연결</a:t>
            </a:r>
            <a:endParaRPr 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D34A1C7F-2A59-4E27-B2C5-93A6F4F0F6F6}"/>
              </a:ext>
            </a:extLst>
          </p:cNvPr>
          <p:cNvSpPr/>
          <p:nvPr/>
        </p:nvSpPr>
        <p:spPr>
          <a:xfrm>
            <a:off x="1861571" y="2224408"/>
            <a:ext cx="1368681" cy="1368681"/>
          </a:xfrm>
          <a:prstGeom prst="donut">
            <a:avLst>
              <a:gd name="adj" fmla="val 15590"/>
            </a:avLst>
          </a:prstGeom>
          <a:solidFill>
            <a:srgbClr val="602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원형: 비어 있음 56">
            <a:extLst>
              <a:ext uri="{FF2B5EF4-FFF2-40B4-BE49-F238E27FC236}">
                <a16:creationId xmlns:a16="http://schemas.microsoft.com/office/drawing/2014/main" id="{AF317C64-D203-46FE-8E5C-B68DF08CC4AC}"/>
              </a:ext>
            </a:extLst>
          </p:cNvPr>
          <p:cNvSpPr/>
          <p:nvPr/>
        </p:nvSpPr>
        <p:spPr>
          <a:xfrm>
            <a:off x="5188567" y="2314679"/>
            <a:ext cx="1368681" cy="1368681"/>
          </a:xfrm>
          <a:prstGeom prst="donut">
            <a:avLst>
              <a:gd name="adj" fmla="val 15590"/>
            </a:avLst>
          </a:prstGeom>
          <a:solidFill>
            <a:srgbClr val="602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원형: 비어 있음 58">
            <a:extLst>
              <a:ext uri="{FF2B5EF4-FFF2-40B4-BE49-F238E27FC236}">
                <a16:creationId xmlns:a16="http://schemas.microsoft.com/office/drawing/2014/main" id="{83A280E6-F956-4CF9-9B8E-044DF88619E9}"/>
              </a:ext>
            </a:extLst>
          </p:cNvPr>
          <p:cNvSpPr/>
          <p:nvPr/>
        </p:nvSpPr>
        <p:spPr>
          <a:xfrm>
            <a:off x="8590845" y="2241265"/>
            <a:ext cx="1368681" cy="1368681"/>
          </a:xfrm>
          <a:prstGeom prst="donut">
            <a:avLst>
              <a:gd name="adj" fmla="val 15590"/>
            </a:avLst>
          </a:prstGeom>
          <a:solidFill>
            <a:srgbClr val="602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2" name="그룹 1004">
            <a:extLst>
              <a:ext uri="{FF2B5EF4-FFF2-40B4-BE49-F238E27FC236}">
                <a16:creationId xmlns:a16="http://schemas.microsoft.com/office/drawing/2014/main" id="{DB19BACE-1EA0-444D-9B14-7A638415829A}"/>
              </a:ext>
            </a:extLst>
          </p:cNvPr>
          <p:cNvGrpSpPr/>
          <p:nvPr/>
        </p:nvGrpSpPr>
        <p:grpSpPr>
          <a:xfrm>
            <a:off x="14546308" y="1327612"/>
            <a:ext cx="3055892" cy="6409481"/>
            <a:chOff x="2589371" y="1424233"/>
            <a:chExt cx="3055892" cy="6409481"/>
          </a:xfrm>
        </p:grpSpPr>
        <p:grpSp>
          <p:nvGrpSpPr>
            <p:cNvPr id="43" name="그룹 1005">
              <a:extLst>
                <a:ext uri="{FF2B5EF4-FFF2-40B4-BE49-F238E27FC236}">
                  <a16:creationId xmlns:a16="http://schemas.microsoft.com/office/drawing/2014/main" id="{7D606DB7-2FDB-4C7D-803C-043B020078BB}"/>
                </a:ext>
              </a:extLst>
            </p:cNvPr>
            <p:cNvGrpSpPr/>
            <p:nvPr/>
          </p:nvGrpSpPr>
          <p:grpSpPr>
            <a:xfrm>
              <a:off x="2589371" y="1424233"/>
              <a:ext cx="3055892" cy="6294354"/>
              <a:chOff x="2589371" y="1424233"/>
              <a:chExt cx="3055892" cy="6294354"/>
            </a:xfrm>
          </p:grpSpPr>
          <p:pic>
            <p:nvPicPr>
              <p:cNvPr id="53" name="Object 14">
                <a:extLst>
                  <a:ext uri="{FF2B5EF4-FFF2-40B4-BE49-F238E27FC236}">
                    <a16:creationId xmlns:a16="http://schemas.microsoft.com/office/drawing/2014/main" id="{3D38B3CE-9EE6-42BA-A2C8-8FD0D4EE1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9371" y="1424233"/>
                <a:ext cx="3055892" cy="6294354"/>
              </a:xfrm>
              <a:prstGeom prst="rect">
                <a:avLst/>
              </a:prstGeom>
            </p:spPr>
          </p:pic>
        </p:grp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1C02B6FD-8AB9-4E4D-B8CC-9022B0407429}"/>
                </a:ext>
              </a:extLst>
            </p:cNvPr>
            <p:cNvSpPr txBox="1"/>
            <p:nvPr/>
          </p:nvSpPr>
          <p:spPr>
            <a:xfrm>
              <a:off x="2812536" y="5142857"/>
              <a:ext cx="2603624" cy="26908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kern="0" spc="-100" dirty="0">
                  <a:solidFill>
                    <a:srgbClr val="FFFFFF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  <a:cs typeface="에스코어 드림 3 Light" pitchFamily="34" charset="0"/>
                </a:rPr>
                <a:t>UI/UX </a:t>
              </a:r>
              <a:r>
                <a:rPr lang="ko-KR" altLang="en-US" kern="0" spc="-100" dirty="0">
                  <a:solidFill>
                    <a:srgbClr val="FFFFFF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  <a:cs typeface="에스코어 드림 3 Light" pitchFamily="34" charset="0"/>
                </a:rPr>
                <a:t>개선</a:t>
              </a:r>
              <a:endPara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  <a:p>
              <a:pPr algn="ctr"/>
              <a:endParaRPr lang="en-US" altLang="ko-KR" kern="0" spc="-100" dirty="0">
                <a:solidFill>
                  <a:srgbClr val="FFFFFF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에스코어 드림 3 Light" pitchFamily="34" charset="0"/>
              </a:endParaRPr>
            </a:p>
          </p:txBody>
        </p:sp>
        <p:grpSp>
          <p:nvGrpSpPr>
            <p:cNvPr id="49" name="그룹 1006">
              <a:extLst>
                <a:ext uri="{FF2B5EF4-FFF2-40B4-BE49-F238E27FC236}">
                  <a16:creationId xmlns:a16="http://schemas.microsoft.com/office/drawing/2014/main" id="{98C0F0E9-A11C-4D83-9090-3019FDDE3AF4}"/>
                </a:ext>
              </a:extLst>
            </p:cNvPr>
            <p:cNvGrpSpPr/>
            <p:nvPr/>
          </p:nvGrpSpPr>
          <p:grpSpPr>
            <a:xfrm>
              <a:off x="2879614" y="1761317"/>
              <a:ext cx="2475406" cy="2475406"/>
              <a:chOff x="2879614" y="1761317"/>
              <a:chExt cx="2475406" cy="2475406"/>
            </a:xfrm>
          </p:grpSpPr>
          <p:pic>
            <p:nvPicPr>
              <p:cNvPr id="52" name="Object 18">
                <a:extLst>
                  <a:ext uri="{FF2B5EF4-FFF2-40B4-BE49-F238E27FC236}">
                    <a16:creationId xmlns:a16="http://schemas.microsoft.com/office/drawing/2014/main" id="{D42EDE5C-50A7-4E16-BF50-EBD9E0B0B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79614" y="1761317"/>
                <a:ext cx="2475406" cy="2475406"/>
              </a:xfrm>
              <a:prstGeom prst="rect">
                <a:avLst/>
              </a:prstGeom>
            </p:spPr>
          </p:pic>
        </p:grpSp>
        <p:sp>
          <p:nvSpPr>
            <p:cNvPr id="51" name="Object 21">
              <a:extLst>
                <a:ext uri="{FF2B5EF4-FFF2-40B4-BE49-F238E27FC236}">
                  <a16:creationId xmlns:a16="http://schemas.microsoft.com/office/drawing/2014/main" id="{2AF97751-D7CB-4CC6-9946-2AF0127C1497}"/>
                </a:ext>
              </a:extLst>
            </p:cNvPr>
            <p:cNvSpPr txBox="1"/>
            <p:nvPr/>
          </p:nvSpPr>
          <p:spPr>
            <a:xfrm>
              <a:off x="3301594" y="4606332"/>
              <a:ext cx="1625509" cy="4752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100" kern="0" spc="100" dirty="0">
                  <a:solidFill>
                    <a:srgbClr val="FFFFFF"/>
                  </a:solidFill>
                  <a:latin typeface="에스코어 드림 5 Medium" pitchFamily="34" charset="0"/>
                  <a:cs typeface="에스코어 드림 5 Medium" pitchFamily="34" charset="0"/>
                </a:rPr>
                <a:t>STEP 0</a:t>
              </a:r>
              <a:r>
                <a:rPr lang="en-US" altLang="ko-KR" sz="2100" kern="0" spc="100" dirty="0">
                  <a:solidFill>
                    <a:srgbClr val="FFFFFF"/>
                  </a:solidFill>
                  <a:latin typeface="에스코어 드림 5 Medium" pitchFamily="34" charset="0"/>
                  <a:cs typeface="에스코어 드림 5 Medium" pitchFamily="34" charset="0"/>
                </a:rPr>
                <a:t>5</a:t>
              </a:r>
              <a:endParaRPr lang="en-US" dirty="0"/>
            </a:p>
          </p:txBody>
        </p:sp>
      </p:grp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E08B26E4-C501-4537-B59C-021A0A9E05C4}"/>
              </a:ext>
            </a:extLst>
          </p:cNvPr>
          <p:cNvSpPr/>
          <p:nvPr/>
        </p:nvSpPr>
        <p:spPr>
          <a:xfrm>
            <a:off x="15386944" y="2224408"/>
            <a:ext cx="1368681" cy="1368681"/>
          </a:xfrm>
          <a:prstGeom prst="noSmoking">
            <a:avLst>
              <a:gd name="adj" fmla="val 13092"/>
            </a:avLst>
          </a:prstGeom>
          <a:solidFill>
            <a:srgbClr val="602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98E15385-DAB1-415F-B1E1-78CF571B0729}"/>
              </a:ext>
            </a:extLst>
          </p:cNvPr>
          <p:cNvSpPr/>
          <p:nvPr/>
        </p:nvSpPr>
        <p:spPr>
          <a:xfrm>
            <a:off x="11999819" y="2214334"/>
            <a:ext cx="1368681" cy="1368681"/>
          </a:xfrm>
          <a:prstGeom prst="donut">
            <a:avLst>
              <a:gd name="adj" fmla="val 15590"/>
            </a:avLst>
          </a:prstGeom>
          <a:solidFill>
            <a:srgbClr val="602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7C970A88-1ED7-4068-BB9A-2A0073F72EA0}"/>
              </a:ext>
            </a:extLst>
          </p:cNvPr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F5A8C710-AC34-42A3-A8C0-6E16E8048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23" name="그룹 1002">
            <a:extLst>
              <a:ext uri="{FF2B5EF4-FFF2-40B4-BE49-F238E27FC236}">
                <a16:creationId xmlns:a16="http://schemas.microsoft.com/office/drawing/2014/main" id="{C4222C6E-9BB5-4EFD-9144-D8DA4F1977E3}"/>
              </a:ext>
            </a:extLst>
          </p:cNvPr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24" name="Object 6">
              <a:extLst>
                <a:ext uri="{FF2B5EF4-FFF2-40B4-BE49-F238E27FC236}">
                  <a16:creationId xmlns:a16="http://schemas.microsoft.com/office/drawing/2014/main" id="{2555F897-89B5-4641-B56E-DE99DBA20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25" name="그룹 1003">
            <a:extLst>
              <a:ext uri="{FF2B5EF4-FFF2-40B4-BE49-F238E27FC236}">
                <a16:creationId xmlns:a16="http://schemas.microsoft.com/office/drawing/2014/main" id="{C74986E7-5D4C-4F50-A64D-1FFA66F49799}"/>
              </a:ext>
            </a:extLst>
          </p:cNvPr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26" name="Object 10">
              <a:extLst>
                <a:ext uri="{FF2B5EF4-FFF2-40B4-BE49-F238E27FC236}">
                  <a16:creationId xmlns:a16="http://schemas.microsoft.com/office/drawing/2014/main" id="{690A1707-C339-4141-9C7C-9B220AF7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041F65-F9F1-4808-958A-730E95ABE274}"/>
              </a:ext>
            </a:extLst>
          </p:cNvPr>
          <p:cNvGrpSpPr/>
          <p:nvPr/>
        </p:nvGrpSpPr>
        <p:grpSpPr>
          <a:xfrm>
            <a:off x="11819645" y="6148693"/>
            <a:ext cx="7677495" cy="7684797"/>
            <a:chOff x="9450995" y="1475416"/>
            <a:chExt cx="7677495" cy="7684797"/>
          </a:xfrm>
        </p:grpSpPr>
        <p:grpSp>
          <p:nvGrpSpPr>
            <p:cNvPr id="28" name="그룹 1004">
              <a:extLst>
                <a:ext uri="{FF2B5EF4-FFF2-40B4-BE49-F238E27FC236}">
                  <a16:creationId xmlns:a16="http://schemas.microsoft.com/office/drawing/2014/main" id="{55CD3065-5464-414C-8B1D-869E62D31923}"/>
                </a:ext>
              </a:extLst>
            </p:cNvPr>
            <p:cNvGrpSpPr/>
            <p:nvPr/>
          </p:nvGrpSpPr>
          <p:grpSpPr>
            <a:xfrm>
              <a:off x="9450995" y="3407756"/>
              <a:ext cx="3837837" cy="3837837"/>
              <a:chOff x="9504019" y="3394335"/>
              <a:chExt cx="3837837" cy="3837837"/>
            </a:xfrm>
          </p:grpSpPr>
          <p:pic>
            <p:nvPicPr>
              <p:cNvPr id="35" name="Object 14">
                <a:extLst>
                  <a:ext uri="{FF2B5EF4-FFF2-40B4-BE49-F238E27FC236}">
                    <a16:creationId xmlns:a16="http://schemas.microsoft.com/office/drawing/2014/main" id="{5E2A2742-CB41-4106-A818-8014F23D2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04019" y="3394335"/>
                <a:ext cx="3837837" cy="3837837"/>
              </a:xfrm>
              <a:prstGeom prst="rect">
                <a:avLst/>
              </a:prstGeom>
            </p:spPr>
          </p:pic>
        </p:grpSp>
        <p:grpSp>
          <p:nvGrpSpPr>
            <p:cNvPr id="29" name="그룹 1005">
              <a:extLst>
                <a:ext uri="{FF2B5EF4-FFF2-40B4-BE49-F238E27FC236}">
                  <a16:creationId xmlns:a16="http://schemas.microsoft.com/office/drawing/2014/main" id="{ECDE941F-0E5D-49B1-9CE8-C7165997F175}"/>
                </a:ext>
              </a:extLst>
            </p:cNvPr>
            <p:cNvGrpSpPr/>
            <p:nvPr/>
          </p:nvGrpSpPr>
          <p:grpSpPr>
            <a:xfrm>
              <a:off x="11315592" y="1475416"/>
              <a:ext cx="3837837" cy="3837837"/>
              <a:chOff x="11406995" y="1503098"/>
              <a:chExt cx="3837837" cy="3837837"/>
            </a:xfrm>
          </p:grpSpPr>
          <p:pic>
            <p:nvPicPr>
              <p:cNvPr id="34" name="Object 17">
                <a:extLst>
                  <a:ext uri="{FF2B5EF4-FFF2-40B4-BE49-F238E27FC236}">
                    <a16:creationId xmlns:a16="http://schemas.microsoft.com/office/drawing/2014/main" id="{0EEA2132-6EF5-49F2-85F4-AFC74BE91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406995" y="1503098"/>
                <a:ext cx="3837837" cy="3837837"/>
              </a:xfrm>
              <a:prstGeom prst="rect">
                <a:avLst/>
              </a:prstGeom>
            </p:spPr>
          </p:pic>
        </p:grpSp>
        <p:grpSp>
          <p:nvGrpSpPr>
            <p:cNvPr id="30" name="그룹 1006">
              <a:extLst>
                <a:ext uri="{FF2B5EF4-FFF2-40B4-BE49-F238E27FC236}">
                  <a16:creationId xmlns:a16="http://schemas.microsoft.com/office/drawing/2014/main" id="{D3894B96-4162-40AD-B81F-CD834FE70675}"/>
                </a:ext>
              </a:extLst>
            </p:cNvPr>
            <p:cNvGrpSpPr/>
            <p:nvPr/>
          </p:nvGrpSpPr>
          <p:grpSpPr>
            <a:xfrm>
              <a:off x="13290653" y="3380919"/>
              <a:ext cx="3837837" cy="3837837"/>
              <a:chOff x="13309971" y="3394335"/>
              <a:chExt cx="3837837" cy="3837837"/>
            </a:xfrm>
          </p:grpSpPr>
          <p:pic>
            <p:nvPicPr>
              <p:cNvPr id="33" name="Object 20">
                <a:extLst>
                  <a:ext uri="{FF2B5EF4-FFF2-40B4-BE49-F238E27FC236}">
                    <a16:creationId xmlns:a16="http://schemas.microsoft.com/office/drawing/2014/main" id="{907E39F5-446C-4181-8DF5-ABFFC30FC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309971" y="3394335"/>
                <a:ext cx="3837837" cy="3837837"/>
              </a:xfrm>
              <a:prstGeom prst="rect">
                <a:avLst/>
              </a:prstGeom>
            </p:spPr>
          </p:pic>
        </p:grpSp>
        <p:grpSp>
          <p:nvGrpSpPr>
            <p:cNvPr id="31" name="그룹 1007">
              <a:extLst>
                <a:ext uri="{FF2B5EF4-FFF2-40B4-BE49-F238E27FC236}">
                  <a16:creationId xmlns:a16="http://schemas.microsoft.com/office/drawing/2014/main" id="{67397D65-30FB-421B-8F2D-C1F933F5AD71}"/>
                </a:ext>
              </a:extLst>
            </p:cNvPr>
            <p:cNvGrpSpPr/>
            <p:nvPr/>
          </p:nvGrpSpPr>
          <p:grpSpPr>
            <a:xfrm>
              <a:off x="11363474" y="5322376"/>
              <a:ext cx="3837837" cy="3837837"/>
              <a:chOff x="11369914" y="5313254"/>
              <a:chExt cx="3837837" cy="3837837"/>
            </a:xfrm>
          </p:grpSpPr>
          <p:pic>
            <p:nvPicPr>
              <p:cNvPr id="32" name="Object 23">
                <a:extLst>
                  <a:ext uri="{FF2B5EF4-FFF2-40B4-BE49-F238E27FC236}">
                    <a16:creationId xmlns:a16="http://schemas.microsoft.com/office/drawing/2014/main" id="{839BD401-B32B-405C-9F30-C143EC2FC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369914" y="5313254"/>
                <a:ext cx="3837837" cy="3837837"/>
              </a:xfrm>
              <a:prstGeom prst="rect">
                <a:avLst/>
              </a:prstGeom>
            </p:spPr>
          </p:pic>
        </p:grpSp>
      </p:grpSp>
      <p:sp>
        <p:nvSpPr>
          <p:cNvPr id="36" name="Object 19">
            <a:extLst>
              <a:ext uri="{FF2B5EF4-FFF2-40B4-BE49-F238E27FC236}">
                <a16:creationId xmlns:a16="http://schemas.microsoft.com/office/drawing/2014/main" id="{DD78D092-F106-4EA3-BEF7-709BAABAD22F}"/>
              </a:ext>
            </a:extLst>
          </p:cNvPr>
          <p:cNvSpPr txBox="1"/>
          <p:nvPr/>
        </p:nvSpPr>
        <p:spPr>
          <a:xfrm>
            <a:off x="5944596" y="4340300"/>
            <a:ext cx="6396521" cy="16051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0200" kern="0" spc="-500">
                <a:solidFill>
                  <a:srgbClr val="FFFFFF"/>
                </a:solidFill>
                <a:latin typeface="Black Han Sans" pitchFamily="34" charset="0"/>
              </a:rPr>
              <a:t>느낀 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1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163</Words>
  <Application>Microsoft Office PowerPoint</Application>
  <PresentationFormat>사용자 지정</PresentationFormat>
  <Paragraphs>50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?? ??</vt:lpstr>
      <vt:lpstr>AppleSDGothicNeoB00</vt:lpstr>
      <vt:lpstr>AppleSDGothicNeoUL00</vt:lpstr>
      <vt:lpstr>Black Han Sans</vt:lpstr>
      <vt:lpstr>맑은 고딕</vt:lpstr>
      <vt:lpstr>에스코어 드림 3 Light</vt:lpstr>
      <vt:lpstr>에스코어 드림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s20045</cp:lastModifiedBy>
  <cp:revision>16</cp:revision>
  <dcterms:created xsi:type="dcterms:W3CDTF">2021-06-24T10:42:59Z</dcterms:created>
  <dcterms:modified xsi:type="dcterms:W3CDTF">2021-06-30T23:46:35Z</dcterms:modified>
</cp:coreProperties>
</file>