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9" r:id="rId7"/>
    <p:sldId id="264" r:id="rId8"/>
    <p:sldId id="270" r:id="rId9"/>
    <p:sldId id="260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59352-F634-43AB-8D4C-DA84B9D714AD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FC2E-74DB-41A0-9CCF-2316319653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8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original bmp is 256 x 256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FC2E-74DB-41A0-9CCF-2316319653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63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First, read 5 rows data.</a:t>
            </a:r>
          </a:p>
          <a:p>
            <a:r>
              <a:rPr lang="en-US" altLang="zh-TW" dirty="0"/>
              <a:t>Then, fetch 3x256 to do conv.</a:t>
            </a:r>
          </a:p>
          <a:p>
            <a:r>
              <a:rPr lang="en-US" altLang="zh-TW" dirty="0"/>
              <a:t>In the 3x256, 2 of 3 rows shift up.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FC2E-74DB-41A0-9CCF-2316319653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0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FD9AA-A849-4A27-9CF2-CB907289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4785C9-0387-43F9-8413-66B7B77B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F730B-53CB-4CA8-B18A-DE4DD437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2AE93-F94C-42A0-A429-6347E0F8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AFBA1-09D0-4E88-A8A1-56CFD1CC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7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5EA57-EEC5-4953-AC44-F0B3411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96E3C-39C8-45F8-B78A-EDB3354F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77F75-D473-48A7-AD3B-362E5F72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FB42C-0F54-444F-9311-D45BB7B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72FA9-FBDE-4D1E-9A07-BB671B56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31200F-FF02-48E0-89F1-27EB42224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A9BB19-5EE5-47C8-88CB-E76842B6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5900E-322C-4407-91D8-43B44F9F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4CA2-D03E-4B72-B5FF-BE39E323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D09E1-69C6-405C-8DE7-C941A7C4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C5F0A-CFE3-4266-B775-EBB3000B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656E0-A2D9-4C31-A8BB-FFD96ED1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904C0-A5A6-4A05-833D-13B2098E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544C3-D191-4273-86E7-86C8548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7DE25-1337-451D-91B1-77FFEA7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CA7B4-0B63-40A9-BA7D-D09088B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8CA642-A243-4B85-A452-F9A11CF5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A3E6F-87B2-4C21-A3A6-B6F96EB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CA10E-54B9-4523-A9FF-0CADA2D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B486D-4F95-473F-9218-0CA1D876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8F0B-900B-4330-8C2D-13EE0C5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36A49-88CF-418D-B3C5-C653EFC96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8E355-3197-484E-BDB9-54E8B9485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44656-C838-4647-9AF6-6C999DFB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C954C-0995-4775-AF8D-63C81508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F844E3-3E05-4733-A835-280E103C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9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66D91-6879-4017-B389-E192789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220D1-3CEB-4501-86E8-3E5F9101A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10EF6C-D314-45F2-BACF-990B363F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EB3EC0-0AEA-4CFB-BBA5-5DC6DC67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6F6800-F801-4A38-81FA-21C7B3A0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21720C-762B-452C-992E-E26E5D6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978BEA-ECBE-406B-9F8C-93BB7774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C3A466-E97F-4AC8-AE9E-801B892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22197-03C5-4154-8021-4A1F2D96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37CDEF-161D-4BBE-A020-EBAFFDE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CD3DBD-4EE1-4548-A71E-AB8757E0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DDEAC7-4B2F-415D-B768-2561E89E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69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FFBF52-890B-4A4F-9B11-F5C17F0B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2F2BDF-800D-4BE8-8D54-BCB0B16B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09E36-4B37-41F6-BD30-A2167BAF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32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EEF2D-F56E-47B5-87A3-0D6E25BD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225A6-02D1-4DBB-9459-4B4F692D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2D63B6-FC1C-4003-8DA5-EF618C9C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80D76-F303-41B9-AB3A-3C8E9C75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E01FB-6F3D-4F6A-83ED-1B8009B0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F7C2C7-2B74-427C-A1BD-B3E4F364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5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77982-3C65-430B-BB3A-A7C23D7C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02384B-F597-4ECA-80D8-12834E239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C736A1-0290-494D-ABBA-23B92C18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6179A-B178-4762-B87B-FA26696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EB7919-FB30-41CC-9B42-6A43EFB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0B2897-0099-4853-BDA0-A5729258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C516FF-34B9-48EA-9E89-A224B852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A0385-01B4-4B33-A2E1-3D079783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B1FC7-4354-414B-8932-6657E6D6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3992-B582-44AE-8AE8-4395E6ACB960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30059-19DA-45DE-8903-1519B8B1B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C696D-ABF1-40A0-83FC-DDAB9AC7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B3DB-1302-425A-99C0-AD2B44965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5EDB-94E4-4149-AF7D-A3B9C924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b="1" dirty="0"/>
              <a:t>EE6470 </a:t>
            </a:r>
            <a:br>
              <a:rPr lang="en-US" altLang="zh-TW" b="1" dirty="0"/>
            </a:br>
            <a:r>
              <a:rPr lang="en-US" altLang="zh-TW" b="1" dirty="0"/>
              <a:t>MIDTERM PROJECT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352916-E8CE-4A12-9765-69B07377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4088"/>
            <a:ext cx="9144000" cy="1655762"/>
          </a:xfrm>
        </p:spPr>
        <p:txBody>
          <a:bodyPr/>
          <a:lstStyle/>
          <a:p>
            <a:r>
              <a:rPr lang="en-US" altLang="zh-TW" dirty="0"/>
              <a:t>STUDENT: </a:t>
            </a:r>
            <a:r>
              <a:rPr lang="zh-TW" altLang="en-US" dirty="0"/>
              <a:t>趙庭慶 </a:t>
            </a:r>
            <a:r>
              <a:rPr lang="en-US" altLang="zh-TW" dirty="0"/>
              <a:t>109061616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DE1ED-8F44-4DB0-91E1-F9A381EC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249121"/>
            <a:ext cx="1894840" cy="4806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4CC80A-1FD6-4248-87B8-18F3394C3700}"/>
              </a:ext>
            </a:extLst>
          </p:cNvPr>
          <p:cNvSpPr txBox="1"/>
          <p:nvPr/>
        </p:nvSpPr>
        <p:spPr>
          <a:xfrm>
            <a:off x="4401820" y="1206596"/>
            <a:ext cx="281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 FILTER(3X3)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94122B-1C3E-4159-8676-87E14FFAC530}"/>
              </a:ext>
            </a:extLst>
          </p:cNvPr>
          <p:cNvSpPr txBox="1"/>
          <p:nvPr/>
        </p:nvSpPr>
        <p:spPr>
          <a:xfrm>
            <a:off x="8294165" y="1206596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AFTER FILTER(5X5) 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2F7FB2-4A2F-4F7A-9DCC-4F3DC146D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6" y="1729816"/>
            <a:ext cx="3398368" cy="33983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5777524-9A97-43F1-8B60-D04D1EAA6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8" y="1729816"/>
            <a:ext cx="3398368" cy="33983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AB12AA2-DBD6-4159-9E20-9C7A17E51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"/>
          <a:stretch/>
        </p:blipFill>
        <p:spPr>
          <a:xfrm>
            <a:off x="8094368" y="1729816"/>
            <a:ext cx="3478074" cy="33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49B92F-14CA-401C-8E92-0D94B8D1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068" y="2303411"/>
            <a:ext cx="3401863" cy="33957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0B48CE-3E51-42AF-A1BA-39851FC6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12" y="1265885"/>
            <a:ext cx="3206774" cy="11766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4F7F09-65B6-4E71-BD6E-3BFB4683C878}"/>
              </a:ext>
            </a:extLst>
          </p:cNvPr>
          <p:cNvSpPr txBox="1"/>
          <p:nvPr/>
        </p:nvSpPr>
        <p:spPr>
          <a:xfrm>
            <a:off x="1107440" y="619554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Final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909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3C1A8-7BD1-489C-848B-AF46B888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dirty="0"/>
              <a:t>Thank you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6340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79A50-3FF3-46FC-9CB6-F7ED48A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GUIDE LINE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B9EEA-E783-4D82-8437-083459C7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The </a:t>
            </a:r>
            <a:r>
              <a:rPr lang="en-US" altLang="zh-TW" b="1" dirty="0" err="1"/>
              <a:t>GaussianBlur</a:t>
            </a:r>
            <a:r>
              <a:rPr lang="en-US" altLang="zh-TW" b="1" dirty="0"/>
              <a:t> Filter(5x5) with grey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b="1" dirty="0"/>
              <a:t>HLS :</a:t>
            </a:r>
          </a:p>
          <a:p>
            <a:pPr marL="0" indent="0">
              <a:buNone/>
            </a:pPr>
            <a:r>
              <a:rPr lang="en-US" altLang="zh-TW" dirty="0"/>
              <a:t>   (1) without pipeline (also without data reuse)</a:t>
            </a:r>
          </a:p>
          <a:p>
            <a:pPr marL="0" indent="0">
              <a:buNone/>
            </a:pPr>
            <a:r>
              <a:rPr lang="en-US" altLang="zh-TW" dirty="0"/>
              <a:t>   (2) with pipeline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(3) with data reuse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b="1" dirty="0"/>
              <a:t>TLM :</a:t>
            </a:r>
          </a:p>
          <a:p>
            <a:pPr marL="0" indent="0">
              <a:buNone/>
            </a:pPr>
            <a:r>
              <a:rPr lang="en-US" altLang="zh-TW" dirty="0"/>
              <a:t>   (1) with data reuse</a:t>
            </a:r>
          </a:p>
          <a:p>
            <a:r>
              <a:rPr lang="en-US" altLang="zh-TW" b="1" dirty="0"/>
              <a:t>The algorithm</a:t>
            </a:r>
          </a:p>
          <a:p>
            <a:r>
              <a:rPr lang="en-US" altLang="zh-TW" b="1" dirty="0"/>
              <a:t>Result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0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A8445-E4A7-4A8C-A9B0-04575542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Structural (HLS without pipeline) 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F19888-04C0-4FEA-897B-160233E1B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8184" r="6375" b="14088"/>
          <a:stretch/>
        </p:blipFill>
        <p:spPr>
          <a:xfrm>
            <a:off x="1381760" y="1430773"/>
            <a:ext cx="8798560" cy="467538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3061F6-5897-4079-B784-2E491B862D80}"/>
              </a:ext>
            </a:extLst>
          </p:cNvPr>
          <p:cNvSpPr txBox="1"/>
          <p:nvPr/>
        </p:nvSpPr>
        <p:spPr>
          <a:xfrm>
            <a:off x="5177920" y="4002759"/>
            <a:ext cx="15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(With grey)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9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2454-9058-4BAA-81FB-33DAE99E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Structural (HLS with pipeline) </a:t>
            </a:r>
            <a:endParaRPr lang="zh-TW" altLang="en-US" sz="3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258CFB-6BEE-44AE-A38D-32DFE12D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99" y="1402080"/>
            <a:ext cx="10016201" cy="52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B89C7-C8E8-438E-882F-B417200C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466725"/>
            <a:ext cx="460756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Structural (TLM-2.0 bus) </a:t>
            </a:r>
            <a:endParaRPr lang="zh-TW" altLang="en-US" sz="3600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4740A45-542F-4560-AB88-B432EC4CF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0" y="91440"/>
            <a:ext cx="7416800" cy="6766560"/>
          </a:xfrm>
        </p:spPr>
      </p:pic>
    </p:spTree>
    <p:extLst>
      <p:ext uri="{BB962C8B-B14F-4D97-AF65-F5344CB8AC3E}">
        <p14:creationId xmlns:p14="http://schemas.microsoft.com/office/powerpoint/2010/main" val="117813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B29A6D-8591-4CD0-84B2-DAA9D2FE9D7C}"/>
              </a:ext>
            </a:extLst>
          </p:cNvPr>
          <p:cNvSpPr/>
          <p:nvPr/>
        </p:nvSpPr>
        <p:spPr>
          <a:xfrm>
            <a:off x="1640840" y="2438400"/>
            <a:ext cx="3830320" cy="383032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ADB0C7EC-1FCE-46BC-BB55-96B957582BB9}"/>
              </a:ext>
            </a:extLst>
          </p:cNvPr>
          <p:cNvSpPr/>
          <p:nvPr/>
        </p:nvSpPr>
        <p:spPr>
          <a:xfrm>
            <a:off x="863600" y="2458720"/>
            <a:ext cx="345440" cy="38100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EDA69D3E-3A25-4CF0-B385-827EF95A7854}"/>
              </a:ext>
            </a:extLst>
          </p:cNvPr>
          <p:cNvSpPr/>
          <p:nvPr/>
        </p:nvSpPr>
        <p:spPr>
          <a:xfrm rot="5400000">
            <a:off x="3386160" y="108880"/>
            <a:ext cx="360000" cy="3810000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44AECE-370D-4067-862A-52BF6109EB06}"/>
              </a:ext>
            </a:extLst>
          </p:cNvPr>
          <p:cNvSpPr txBox="1"/>
          <p:nvPr/>
        </p:nvSpPr>
        <p:spPr>
          <a:xfrm>
            <a:off x="162560" y="416889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256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929BC4-10CB-438C-8E2A-5837BFB933B5}"/>
              </a:ext>
            </a:extLst>
          </p:cNvPr>
          <p:cNvSpPr txBox="1"/>
          <p:nvPr/>
        </p:nvSpPr>
        <p:spPr>
          <a:xfrm>
            <a:off x="3169920" y="135278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256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10FEDC-8064-4C90-A43F-69012B1351A1}"/>
              </a:ext>
            </a:extLst>
          </p:cNvPr>
          <p:cNvSpPr txBox="1"/>
          <p:nvPr/>
        </p:nvSpPr>
        <p:spPr>
          <a:xfrm>
            <a:off x="5547360" y="598066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.bmp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F544AC8-A255-45DB-9A40-024E9F12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2438400"/>
            <a:ext cx="3830320" cy="38303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6D50B1-3C6E-4E13-98CC-59B2085B8C2B}"/>
              </a:ext>
            </a:extLst>
          </p:cNvPr>
          <p:cNvSpPr txBox="1"/>
          <p:nvPr/>
        </p:nvSpPr>
        <p:spPr>
          <a:xfrm>
            <a:off x="335280" y="3847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latin typeface="+mj-lt"/>
              </a:rPr>
              <a:t>Algorithm (data reuse)</a:t>
            </a:r>
            <a:endParaRPr lang="zh-TW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8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6C488FDA-6A3A-4609-9EBB-B682C2BE2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64865"/>
              </p:ext>
            </p:extLst>
          </p:nvPr>
        </p:nvGraphicFramePr>
        <p:xfrm>
          <a:off x="944880" y="1929552"/>
          <a:ext cx="3667760" cy="299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552">
                  <a:extLst>
                    <a:ext uri="{9D8B030D-6E8A-4147-A177-3AD203B41FA5}">
                      <a16:colId xmlns:a16="http://schemas.microsoft.com/office/drawing/2014/main" val="436256267"/>
                    </a:ext>
                  </a:extLst>
                </a:gridCol>
                <a:gridCol w="733552">
                  <a:extLst>
                    <a:ext uri="{9D8B030D-6E8A-4147-A177-3AD203B41FA5}">
                      <a16:colId xmlns:a16="http://schemas.microsoft.com/office/drawing/2014/main" val="3513890954"/>
                    </a:ext>
                  </a:extLst>
                </a:gridCol>
                <a:gridCol w="733552">
                  <a:extLst>
                    <a:ext uri="{9D8B030D-6E8A-4147-A177-3AD203B41FA5}">
                      <a16:colId xmlns:a16="http://schemas.microsoft.com/office/drawing/2014/main" val="3820767787"/>
                    </a:ext>
                  </a:extLst>
                </a:gridCol>
                <a:gridCol w="733552">
                  <a:extLst>
                    <a:ext uri="{9D8B030D-6E8A-4147-A177-3AD203B41FA5}">
                      <a16:colId xmlns:a16="http://schemas.microsoft.com/office/drawing/2014/main" val="4067509995"/>
                    </a:ext>
                  </a:extLst>
                </a:gridCol>
                <a:gridCol w="733552">
                  <a:extLst>
                    <a:ext uri="{9D8B030D-6E8A-4147-A177-3AD203B41FA5}">
                      <a16:colId xmlns:a16="http://schemas.microsoft.com/office/drawing/2014/main" val="4029078656"/>
                    </a:ext>
                  </a:extLst>
                </a:gridCol>
              </a:tblGrid>
              <a:tr h="599779">
                <a:tc>
                  <a:txBody>
                    <a:bodyPr/>
                    <a:lstStyle/>
                    <a:p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64181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69195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32075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44897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80114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EB64CD12-1D8B-4F5F-A3FA-F1CF73C1686B}"/>
              </a:ext>
            </a:extLst>
          </p:cNvPr>
          <p:cNvSpPr/>
          <p:nvPr/>
        </p:nvSpPr>
        <p:spPr>
          <a:xfrm>
            <a:off x="4998720" y="3139439"/>
            <a:ext cx="731520" cy="579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C7C21B-7444-4FA8-A941-3E95A35F4607}"/>
              </a:ext>
            </a:extLst>
          </p:cNvPr>
          <p:cNvCxnSpPr/>
          <p:nvPr/>
        </p:nvCxnSpPr>
        <p:spPr>
          <a:xfrm>
            <a:off x="1290320" y="2204720"/>
            <a:ext cx="293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6D5472-F93D-4CD4-B6CB-D4C5E2FB64DA}"/>
              </a:ext>
            </a:extLst>
          </p:cNvPr>
          <p:cNvCxnSpPr/>
          <p:nvPr/>
        </p:nvCxnSpPr>
        <p:spPr>
          <a:xfrm>
            <a:off x="1290320" y="2824480"/>
            <a:ext cx="293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C91DE08-3AF8-42F0-92EB-0F5DED558D8F}"/>
              </a:ext>
            </a:extLst>
          </p:cNvPr>
          <p:cNvCxnSpPr/>
          <p:nvPr/>
        </p:nvCxnSpPr>
        <p:spPr>
          <a:xfrm>
            <a:off x="1290320" y="3429000"/>
            <a:ext cx="293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74371A-A16E-48E2-A524-22C116E24B53}"/>
              </a:ext>
            </a:extLst>
          </p:cNvPr>
          <p:cNvCxnSpPr/>
          <p:nvPr/>
        </p:nvCxnSpPr>
        <p:spPr>
          <a:xfrm>
            <a:off x="1290320" y="4013200"/>
            <a:ext cx="293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2DF8155-D542-40AC-A675-4D8771F2DACA}"/>
              </a:ext>
            </a:extLst>
          </p:cNvPr>
          <p:cNvCxnSpPr/>
          <p:nvPr/>
        </p:nvCxnSpPr>
        <p:spPr>
          <a:xfrm>
            <a:off x="1290320" y="4602480"/>
            <a:ext cx="2936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A9CA11-4B08-4012-BB17-E8F410969826}"/>
              </a:ext>
            </a:extLst>
          </p:cNvPr>
          <p:cNvSpPr txBox="1"/>
          <p:nvPr/>
        </p:nvSpPr>
        <p:spPr>
          <a:xfrm>
            <a:off x="487680" y="1559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Step.1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767CB26F-9164-4D27-B2EB-FE29AF9D7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93141"/>
              </p:ext>
            </p:extLst>
          </p:nvPr>
        </p:nvGraphicFramePr>
        <p:xfrm>
          <a:off x="6614160" y="1928704"/>
          <a:ext cx="4815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840">
                  <a:extLst>
                    <a:ext uri="{9D8B030D-6E8A-4147-A177-3AD203B41FA5}">
                      <a16:colId xmlns:a16="http://schemas.microsoft.com/office/drawing/2014/main" val="3067589266"/>
                    </a:ext>
                  </a:extLst>
                </a:gridCol>
              </a:tblGrid>
              <a:tr h="30005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60337"/>
                  </a:ext>
                </a:extLst>
              </a:tr>
              <a:tr h="300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17783"/>
                  </a:ext>
                </a:extLst>
              </a:tr>
              <a:tr h="300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37628"/>
                  </a:ext>
                </a:extLst>
              </a:tr>
              <a:tr h="300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65496"/>
                  </a:ext>
                </a:extLst>
              </a:tr>
              <a:tr h="300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43449"/>
                  </a:ext>
                </a:extLst>
              </a:tr>
            </a:tbl>
          </a:graphicData>
        </a:graphic>
      </p:graphicFrame>
      <p:sp>
        <p:nvSpPr>
          <p:cNvPr id="18" name="左中括弧 17">
            <a:extLst>
              <a:ext uri="{FF2B5EF4-FFF2-40B4-BE49-F238E27FC236}">
                <a16:creationId xmlns:a16="http://schemas.microsoft.com/office/drawing/2014/main" id="{D5102B14-1263-4AE3-A18D-4D1A0A59DE6B}"/>
              </a:ext>
            </a:extLst>
          </p:cNvPr>
          <p:cNvSpPr/>
          <p:nvPr/>
        </p:nvSpPr>
        <p:spPr>
          <a:xfrm>
            <a:off x="6228080" y="1928703"/>
            <a:ext cx="233682" cy="1828801"/>
          </a:xfrm>
          <a:prstGeom prst="leftBracket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左中括弧 18">
            <a:extLst>
              <a:ext uri="{FF2B5EF4-FFF2-40B4-BE49-F238E27FC236}">
                <a16:creationId xmlns:a16="http://schemas.microsoft.com/office/drawing/2014/main" id="{E4BBBB32-11AE-4079-9053-BD5577042E4D}"/>
              </a:ext>
            </a:extLst>
          </p:cNvPr>
          <p:cNvSpPr/>
          <p:nvPr/>
        </p:nvSpPr>
        <p:spPr>
          <a:xfrm rot="5400000">
            <a:off x="8837414" y="-767932"/>
            <a:ext cx="369332" cy="4815840"/>
          </a:xfrm>
          <a:prstGeom prst="leftBracket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C2E02A-4BDE-4319-9CEB-E65FA88F9314}"/>
              </a:ext>
            </a:extLst>
          </p:cNvPr>
          <p:cNvSpPr txBox="1"/>
          <p:nvPr/>
        </p:nvSpPr>
        <p:spPr>
          <a:xfrm>
            <a:off x="8671560" y="981940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256</a:t>
            </a:r>
            <a:endParaRPr lang="zh-TW" altLang="en-US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29B001-C671-4B0F-833E-6DB3BD8EFD6D}"/>
              </a:ext>
            </a:extLst>
          </p:cNvPr>
          <p:cNvSpPr txBox="1"/>
          <p:nvPr/>
        </p:nvSpPr>
        <p:spPr>
          <a:xfrm>
            <a:off x="5770884" y="263981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A0D545-F469-491E-8893-1576C4F5605E}"/>
              </a:ext>
            </a:extLst>
          </p:cNvPr>
          <p:cNvSpPr txBox="1"/>
          <p:nvPr/>
        </p:nvSpPr>
        <p:spPr>
          <a:xfrm>
            <a:off x="6228080" y="4249957"/>
            <a:ext cx="5720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  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{1, 4, 6, 4, 1},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{4, 16, 24, 16, 4},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Conv {6, 24, 36, 24, 6},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{4, 16, 24, 16, 4},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{1, 4, 6, 4, 1}</a:t>
            </a:r>
          </a:p>
          <a:p>
            <a:endParaRPr lang="zh-TW" altLang="en-US" dirty="0"/>
          </a:p>
        </p:txBody>
      </p:sp>
      <p:sp>
        <p:nvSpPr>
          <p:cNvPr id="23" name="箭號: 弧形右彎 22">
            <a:extLst>
              <a:ext uri="{FF2B5EF4-FFF2-40B4-BE49-F238E27FC236}">
                <a16:creationId xmlns:a16="http://schemas.microsoft.com/office/drawing/2014/main" id="{8C1C981F-04BD-4D46-AB1C-080E2A4DACB4}"/>
              </a:ext>
            </a:extLst>
          </p:cNvPr>
          <p:cNvSpPr/>
          <p:nvPr/>
        </p:nvSpPr>
        <p:spPr>
          <a:xfrm>
            <a:off x="5527040" y="3859015"/>
            <a:ext cx="701040" cy="12953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等於 23">
            <a:extLst>
              <a:ext uri="{FF2B5EF4-FFF2-40B4-BE49-F238E27FC236}">
                <a16:creationId xmlns:a16="http://schemas.microsoft.com/office/drawing/2014/main" id="{83186592-D4C6-4077-AE20-65155E083A39}"/>
              </a:ext>
            </a:extLst>
          </p:cNvPr>
          <p:cNvSpPr/>
          <p:nvPr/>
        </p:nvSpPr>
        <p:spPr>
          <a:xfrm>
            <a:off x="4815840" y="6228080"/>
            <a:ext cx="833120" cy="386080"/>
          </a:xfrm>
          <a:prstGeom prst="mathEqual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D402BFCB-F7FB-41C2-A1A4-561B5D557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30319"/>
              </p:ext>
            </p:extLst>
          </p:nvPr>
        </p:nvGraphicFramePr>
        <p:xfrm>
          <a:off x="5877560" y="6228080"/>
          <a:ext cx="5633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720">
                  <a:extLst>
                    <a:ext uri="{9D8B030D-6E8A-4147-A177-3AD203B41FA5}">
                      <a16:colId xmlns:a16="http://schemas.microsoft.com/office/drawing/2014/main" val="2270385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19000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D3C623-BEB4-4664-BC00-408B49950971}"/>
              </a:ext>
            </a:extLst>
          </p:cNvPr>
          <p:cNvSpPr txBox="1"/>
          <p:nvPr/>
        </p:nvSpPr>
        <p:spPr>
          <a:xfrm>
            <a:off x="7868920" y="5857695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x 256 result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884F39-3279-4AF0-B31F-00769FFC93E6}"/>
              </a:ext>
            </a:extLst>
          </p:cNvPr>
          <p:cNvSpPr txBox="1"/>
          <p:nvPr/>
        </p:nvSpPr>
        <p:spPr>
          <a:xfrm>
            <a:off x="5420360" y="7972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Step.2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94F68DD-C2BB-4943-BF2F-54DA3399A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15955"/>
              </p:ext>
            </p:extLst>
          </p:nvPr>
        </p:nvGraphicFramePr>
        <p:xfrm>
          <a:off x="640080" y="780626"/>
          <a:ext cx="695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9600">
                  <a:extLst>
                    <a:ext uri="{9D8B030D-6E8A-4147-A177-3AD203B41FA5}">
                      <a16:colId xmlns:a16="http://schemas.microsoft.com/office/drawing/2014/main" val="42453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3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854985"/>
                  </a:ext>
                </a:extLst>
              </a:tr>
            </a:tbl>
          </a:graphicData>
        </a:graphic>
      </p:graphicFrame>
      <p:sp>
        <p:nvSpPr>
          <p:cNvPr id="5" name="箭號: 向上 4">
            <a:extLst>
              <a:ext uri="{FF2B5EF4-FFF2-40B4-BE49-F238E27FC236}">
                <a16:creationId xmlns:a16="http://schemas.microsoft.com/office/drawing/2014/main" id="{5577F268-E4C6-4740-8969-72E46CF50A2F}"/>
              </a:ext>
            </a:extLst>
          </p:cNvPr>
          <p:cNvSpPr/>
          <p:nvPr/>
        </p:nvSpPr>
        <p:spPr>
          <a:xfrm>
            <a:off x="4358640" y="904240"/>
            <a:ext cx="152400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813FBF2C-B861-4D37-A3F0-6427DFBC88DA}"/>
              </a:ext>
            </a:extLst>
          </p:cNvPr>
          <p:cNvSpPr/>
          <p:nvPr/>
        </p:nvSpPr>
        <p:spPr>
          <a:xfrm>
            <a:off x="4627880" y="1310640"/>
            <a:ext cx="152400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上 6">
            <a:extLst>
              <a:ext uri="{FF2B5EF4-FFF2-40B4-BE49-F238E27FC236}">
                <a16:creationId xmlns:a16="http://schemas.microsoft.com/office/drawing/2014/main" id="{E06DB4C2-B7F1-43A5-96F8-3A207905B59C}"/>
              </a:ext>
            </a:extLst>
          </p:cNvPr>
          <p:cNvSpPr/>
          <p:nvPr/>
        </p:nvSpPr>
        <p:spPr>
          <a:xfrm>
            <a:off x="5003800" y="1707726"/>
            <a:ext cx="152400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上 7">
            <a:extLst>
              <a:ext uri="{FF2B5EF4-FFF2-40B4-BE49-F238E27FC236}">
                <a16:creationId xmlns:a16="http://schemas.microsoft.com/office/drawing/2014/main" id="{09B5D10D-CF19-49F7-8172-CECD652BE7D2}"/>
              </a:ext>
            </a:extLst>
          </p:cNvPr>
          <p:cNvSpPr/>
          <p:nvPr/>
        </p:nvSpPr>
        <p:spPr>
          <a:xfrm>
            <a:off x="5303520" y="2114126"/>
            <a:ext cx="152400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E5F35C-E5E5-404D-87E7-0DBD60C477AA}"/>
              </a:ext>
            </a:extLst>
          </p:cNvPr>
          <p:cNvSpPr txBox="1"/>
          <p:nvPr/>
        </p:nvSpPr>
        <p:spPr>
          <a:xfrm>
            <a:off x="411480" y="2699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Step.3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A32F1-C10E-4036-991C-8D04B8F89C5A}"/>
              </a:ext>
            </a:extLst>
          </p:cNvPr>
          <p:cNvSpPr txBox="1"/>
          <p:nvPr/>
        </p:nvSpPr>
        <p:spPr>
          <a:xfrm>
            <a:off x="49276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Step.4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E3BF9FF8-2493-4E8F-BC19-96A19C63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76184"/>
              </p:ext>
            </p:extLst>
          </p:nvPr>
        </p:nvGraphicFramePr>
        <p:xfrm>
          <a:off x="640080" y="3711702"/>
          <a:ext cx="33934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73">
                  <a:extLst>
                    <a:ext uri="{9D8B030D-6E8A-4147-A177-3AD203B41FA5}">
                      <a16:colId xmlns:a16="http://schemas.microsoft.com/office/drawing/2014/main" val="2026758806"/>
                    </a:ext>
                  </a:extLst>
                </a:gridCol>
                <a:gridCol w="565573">
                  <a:extLst>
                    <a:ext uri="{9D8B030D-6E8A-4147-A177-3AD203B41FA5}">
                      <a16:colId xmlns:a16="http://schemas.microsoft.com/office/drawing/2014/main" val="877771677"/>
                    </a:ext>
                  </a:extLst>
                </a:gridCol>
                <a:gridCol w="565573">
                  <a:extLst>
                    <a:ext uri="{9D8B030D-6E8A-4147-A177-3AD203B41FA5}">
                      <a16:colId xmlns:a16="http://schemas.microsoft.com/office/drawing/2014/main" val="3985646041"/>
                    </a:ext>
                  </a:extLst>
                </a:gridCol>
                <a:gridCol w="565573">
                  <a:extLst>
                    <a:ext uri="{9D8B030D-6E8A-4147-A177-3AD203B41FA5}">
                      <a16:colId xmlns:a16="http://schemas.microsoft.com/office/drawing/2014/main" val="2427440177"/>
                    </a:ext>
                  </a:extLst>
                </a:gridCol>
                <a:gridCol w="565573">
                  <a:extLst>
                    <a:ext uri="{9D8B030D-6E8A-4147-A177-3AD203B41FA5}">
                      <a16:colId xmlns:a16="http://schemas.microsoft.com/office/drawing/2014/main" val="2615133792"/>
                    </a:ext>
                  </a:extLst>
                </a:gridCol>
                <a:gridCol w="565573">
                  <a:extLst>
                    <a:ext uri="{9D8B030D-6E8A-4147-A177-3AD203B41FA5}">
                      <a16:colId xmlns:a16="http://schemas.microsoft.com/office/drawing/2014/main" val="414407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9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4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0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1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7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30799"/>
                  </a:ext>
                </a:extLst>
              </a:tr>
            </a:tbl>
          </a:graphicData>
        </a:graphic>
      </p:graphicFrame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2BA06EC-909A-482B-AF61-77F01523F9BD}"/>
              </a:ext>
            </a:extLst>
          </p:cNvPr>
          <p:cNvCxnSpPr/>
          <p:nvPr/>
        </p:nvCxnSpPr>
        <p:spPr>
          <a:xfrm>
            <a:off x="6096000" y="2885220"/>
            <a:ext cx="589280" cy="9332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1D3B239-24D5-40AC-92BE-937D40CED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28648"/>
              </p:ext>
            </p:extLst>
          </p:nvPr>
        </p:nvGraphicFramePr>
        <p:xfrm>
          <a:off x="5024120" y="3968326"/>
          <a:ext cx="3591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560">
                  <a:extLst>
                    <a:ext uri="{9D8B030D-6E8A-4147-A177-3AD203B41FA5}">
                      <a16:colId xmlns:a16="http://schemas.microsoft.com/office/drawing/2014/main" val="424530129"/>
                    </a:ext>
                  </a:extLst>
                </a:gridCol>
              </a:tblGrid>
              <a:tr h="258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37060"/>
                  </a:ext>
                </a:extLst>
              </a:tr>
              <a:tr h="258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04137"/>
                  </a:ext>
                </a:extLst>
              </a:tr>
              <a:tr h="258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3820"/>
                  </a:ext>
                </a:extLst>
              </a:tr>
              <a:tr h="258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82148"/>
                  </a:ext>
                </a:extLst>
              </a:tr>
              <a:tr h="2584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54985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69CA95A-7D14-41D3-AC5C-6D7235B099A7}"/>
              </a:ext>
            </a:extLst>
          </p:cNvPr>
          <p:cNvCxnSpPr>
            <a:cxnSpLocks/>
          </p:cNvCxnSpPr>
          <p:nvPr/>
        </p:nvCxnSpPr>
        <p:spPr>
          <a:xfrm flipV="1">
            <a:off x="3909059" y="5628640"/>
            <a:ext cx="1394461" cy="108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4C407D-31F3-454C-9B18-065B581359F9}"/>
              </a:ext>
            </a:extLst>
          </p:cNvPr>
          <p:cNvSpPr txBox="1"/>
          <p:nvPr/>
        </p:nvSpPr>
        <p:spPr>
          <a:xfrm>
            <a:off x="8768080" y="4042800"/>
            <a:ext cx="5720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     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{1, 4, 6, 4, 1},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{4, 16, 24, 16, 4},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Conv {6, 24, 36, 24, 6},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{4, 16, 24, 16, 4},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    {1, 4, 6, 4, 1}</a:t>
            </a:r>
          </a:p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CA0BE0F-4603-4B05-BC57-CA727AD616D5}"/>
              </a:ext>
            </a:extLst>
          </p:cNvPr>
          <p:cNvSpPr txBox="1"/>
          <p:nvPr/>
        </p:nvSpPr>
        <p:spPr>
          <a:xfrm>
            <a:off x="7838440" y="2281437"/>
            <a:ext cx="13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 x 256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11FD258-1409-41B8-A0F9-13099A0843DE}"/>
              </a:ext>
            </a:extLst>
          </p:cNvPr>
          <p:cNvSpPr txBox="1"/>
          <p:nvPr/>
        </p:nvSpPr>
        <p:spPr>
          <a:xfrm>
            <a:off x="3114040" y="6381013"/>
            <a:ext cx="13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256 x 256</a:t>
            </a:r>
            <a:endParaRPr lang="zh-TW" altLang="en-US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0F7751B-F900-48B8-B928-9ED7E7516823}"/>
              </a:ext>
            </a:extLst>
          </p:cNvPr>
          <p:cNvSpPr txBox="1"/>
          <p:nvPr/>
        </p:nvSpPr>
        <p:spPr>
          <a:xfrm>
            <a:off x="7838440" y="6011681"/>
            <a:ext cx="13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 x 256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037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F59FC-A933-4F0A-89B1-508E4827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6919"/>
            <a:ext cx="10515600" cy="877252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Result </a:t>
            </a:r>
            <a:endParaRPr lang="zh-TW" altLang="en-US" sz="36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75D83-B513-481B-9747-D2E09A4D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986215"/>
            <a:ext cx="10515600" cy="480695"/>
          </a:xfrm>
        </p:spPr>
        <p:txBody>
          <a:bodyPr/>
          <a:lstStyle/>
          <a:p>
            <a:r>
              <a:rPr lang="en-US" altLang="zh-TW" dirty="0"/>
              <a:t>HLS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0C3D684-8C0E-46BA-8929-5586D8DA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52835"/>
              </p:ext>
            </p:extLst>
          </p:nvPr>
        </p:nvGraphicFramePr>
        <p:xfrm>
          <a:off x="939800" y="1446053"/>
          <a:ext cx="10160000" cy="374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24997196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77164449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44504840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525267054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1212513989"/>
                    </a:ext>
                  </a:extLst>
                </a:gridCol>
              </a:tblGrid>
              <a:tr h="447356">
                <a:tc>
                  <a:txBody>
                    <a:bodyPr/>
                    <a:lstStyle/>
                    <a:p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V_BASIC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V_DPA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0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With pipeline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Area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2900 + 1137 = 4039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2629 + 862 = 3791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Simulated time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68157530 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 84541500 ns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84541480 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Without pipeline</a:t>
                      </a:r>
                    </a:p>
                    <a:p>
                      <a:r>
                        <a:rPr lang="en-US" altLang="zh-TW" sz="1400" b="0" dirty="0"/>
                        <a:t>(also without data reuse)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Area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7042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5695.4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Simulated time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68157490 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100925430 ns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87818230 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1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With data reuse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Area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8988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0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Simulated time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5183950 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110845505 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63475265 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89538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8E241E07-0C95-48AF-9D2F-3D4E041F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5" y="5149059"/>
            <a:ext cx="10626249" cy="749873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B20BF47-17EC-4B3D-A411-206ADF4C7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82729"/>
              </p:ext>
            </p:extLst>
          </p:nvPr>
        </p:nvGraphicFramePr>
        <p:xfrm>
          <a:off x="939800" y="5716749"/>
          <a:ext cx="3738880" cy="77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59134644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261368540"/>
                    </a:ext>
                  </a:extLst>
                </a:gridCol>
              </a:tblGrid>
              <a:tr h="328601">
                <a:tc>
                  <a:txBody>
                    <a:bodyPr/>
                    <a:lstStyle/>
                    <a:p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Simulated time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46257"/>
                  </a:ext>
                </a:extLst>
              </a:tr>
              <a:tr h="413415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With data reuse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1664255 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4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405</Words>
  <Application>Microsoft Office PowerPoint</Application>
  <PresentationFormat>寬螢幕</PresentationFormat>
  <Paragraphs>101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佈景主題</vt:lpstr>
      <vt:lpstr>EE6470  MIDTERM PROJECT </vt:lpstr>
      <vt:lpstr>GUIDE LINE</vt:lpstr>
      <vt:lpstr>Structural (HLS without pipeline) </vt:lpstr>
      <vt:lpstr>Structural (HLS with pipeline) </vt:lpstr>
      <vt:lpstr>Structural (TLM-2.0 bus) </vt:lpstr>
      <vt:lpstr>PowerPoint 簡報</vt:lpstr>
      <vt:lpstr>PowerPoint 簡報</vt:lpstr>
      <vt:lpstr>PowerPoint 簡報</vt:lpstr>
      <vt:lpstr>Result 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EE6470  MIDTERM PROJECT </dc:title>
  <dc:creator>Patrick Chao</dc:creator>
  <cp:lastModifiedBy>Patrick Chao</cp:lastModifiedBy>
  <cp:revision>44</cp:revision>
  <dcterms:created xsi:type="dcterms:W3CDTF">2021-04-30T09:56:49Z</dcterms:created>
  <dcterms:modified xsi:type="dcterms:W3CDTF">2021-05-05T07:34:51Z</dcterms:modified>
</cp:coreProperties>
</file>