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68" r:id="rId15"/>
    <p:sldId id="269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9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1B93-22BF-4CE1-8CA2-195B7022718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EAEB-D550-49B0-88B5-C7B8B4938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albon/election_day_2016_twitte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US Elections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Analyzing Pro-Democrat, Pro-Republican and Swing States through Sentiments of  Tweets in 2016 US Presidential 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0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Apply a sentiment analysis through all tweets to determine if the tweet supported the Democrats or the Republicans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Tools to be used: </a:t>
            </a:r>
            <a:r>
              <a:rPr lang="en-US" dirty="0" err="1" smtClean="0"/>
              <a:t>TextBlob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31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Group all tweets by the state which the Twitter User lives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Methods to be used: </a:t>
            </a:r>
            <a:r>
              <a:rPr lang="en-US" dirty="0" err="1" smtClean="0"/>
              <a:t>MapReduce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82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Calculate the percentage of Pro-Democrat and Pro-</a:t>
            </a:r>
            <a:r>
              <a:rPr lang="en-US" dirty="0" err="1" smtClean="0"/>
              <a:t>Rebublican</a:t>
            </a:r>
            <a:r>
              <a:rPr lang="en-US" dirty="0" smtClean="0"/>
              <a:t> tweets of each state (for Swing States: determine if they are statistically tied)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 Determine if the state was Pro-Democrat and Pro-</a:t>
            </a:r>
            <a:r>
              <a:rPr lang="en-US" dirty="0" err="1" smtClean="0"/>
              <a:t>Rebublican</a:t>
            </a:r>
            <a:r>
              <a:rPr lang="en-US" dirty="0" smtClean="0"/>
              <a:t> (for Swing States: determine if they are statistically tied)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Methods to be used: </a:t>
            </a:r>
            <a:r>
              <a:rPr lang="en-US" dirty="0" err="1" smtClean="0"/>
              <a:t>MapReduce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89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Compare the results to the official 2016 US Election </a:t>
            </a: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36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52888"/>
              </p:ext>
            </p:extLst>
          </p:nvPr>
        </p:nvGraphicFramePr>
        <p:xfrm>
          <a:off x="3641861" y="1555168"/>
          <a:ext cx="4406482" cy="149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41"/>
                <a:gridCol w="2203241"/>
              </a:tblGrid>
              <a:tr h="5780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 State</a:t>
                      </a:r>
                      <a:endParaRPr lang="en-US" dirty="0"/>
                    </a:p>
                  </a:txBody>
                  <a:tcPr/>
                </a:tc>
              </a:tr>
              <a:tr h="53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Trump</a:t>
                      </a:r>
                      <a:r>
                        <a:rPr lang="en-US" baseline="0" dirty="0" smtClean="0"/>
                        <a:t> for the win #</a:t>
                      </a:r>
                      <a:r>
                        <a:rPr lang="en-US" baseline="0" dirty="0" err="1" smtClean="0"/>
                        <a:t>MakeAmericaGreatAgain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68497"/>
              </p:ext>
            </p:extLst>
          </p:nvPr>
        </p:nvGraphicFramePr>
        <p:xfrm>
          <a:off x="4714742" y="5238526"/>
          <a:ext cx="2203241" cy="111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41"/>
              </a:tblGrid>
              <a:tr h="5780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Rooted for</a:t>
                      </a:r>
                      <a:endParaRPr lang="en-US" dirty="0"/>
                    </a:p>
                  </a:txBody>
                  <a:tcPr/>
                </a:tc>
              </a:tr>
              <a:tr h="53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05330" y="3696236"/>
            <a:ext cx="32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5330" y="3640565"/>
            <a:ext cx="3825025" cy="93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Sentiment Analyzer (</a:t>
            </a:r>
            <a:r>
              <a:rPr lang="en-US" dirty="0" err="1" smtClean="0"/>
              <a:t>TextBlob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17842" y="3065172"/>
            <a:ext cx="0" cy="57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17842" y="4571999"/>
            <a:ext cx="0" cy="6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33776"/>
              </p:ext>
            </p:extLst>
          </p:nvPr>
        </p:nvGraphicFramePr>
        <p:xfrm>
          <a:off x="414270" y="778435"/>
          <a:ext cx="5525205" cy="159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735"/>
                <a:gridCol w="1841735"/>
                <a:gridCol w="1841735"/>
              </a:tblGrid>
              <a:tr h="4024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Rooted for</a:t>
                      </a:r>
                      <a:endParaRPr lang="en-US" dirty="0"/>
                    </a:p>
                  </a:txBody>
                  <a:tcPr/>
                </a:tc>
              </a:tr>
              <a:tr h="1010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Trump</a:t>
                      </a:r>
                      <a:r>
                        <a:rPr lang="en-US" baseline="0" dirty="0" smtClean="0"/>
                        <a:t> for the win #</a:t>
                      </a:r>
                      <a:r>
                        <a:rPr lang="en-US" baseline="0" dirty="0" err="1" smtClean="0"/>
                        <a:t>MakeAmericaGreatAgain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52753"/>
              </p:ext>
            </p:extLst>
          </p:nvPr>
        </p:nvGraphicFramePr>
        <p:xfrm>
          <a:off x="528034" y="1012322"/>
          <a:ext cx="5525205" cy="159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735"/>
                <a:gridCol w="1841735"/>
                <a:gridCol w="1841735"/>
              </a:tblGrid>
              <a:tr h="4024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Rooted for</a:t>
                      </a:r>
                      <a:endParaRPr lang="en-US" dirty="0"/>
                    </a:p>
                  </a:txBody>
                  <a:tcPr/>
                </a:tc>
              </a:tr>
              <a:tr h="1010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Trump</a:t>
                      </a:r>
                      <a:r>
                        <a:rPr lang="en-US" baseline="0" dirty="0" smtClean="0"/>
                        <a:t> for the win #</a:t>
                      </a:r>
                      <a:r>
                        <a:rPr lang="en-US" baseline="0" dirty="0" err="1" smtClean="0"/>
                        <a:t>MakeAmericaGreatAgain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6566"/>
              </p:ext>
            </p:extLst>
          </p:nvPr>
        </p:nvGraphicFramePr>
        <p:xfrm>
          <a:off x="656822" y="1227049"/>
          <a:ext cx="5525205" cy="159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735"/>
                <a:gridCol w="1841735"/>
                <a:gridCol w="1841735"/>
              </a:tblGrid>
              <a:tr h="4024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Rooted for</a:t>
                      </a:r>
                      <a:endParaRPr lang="en-US" dirty="0"/>
                    </a:p>
                  </a:txBody>
                  <a:tcPr/>
                </a:tc>
              </a:tr>
              <a:tr h="1010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Trump</a:t>
                      </a:r>
                      <a:r>
                        <a:rPr lang="en-US" baseline="0" dirty="0" smtClean="0"/>
                        <a:t> for the win #</a:t>
                      </a:r>
                      <a:r>
                        <a:rPr lang="en-US" baseline="0" dirty="0" err="1" smtClean="0"/>
                        <a:t>MakeAmericaGreatAgain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64696"/>
              </p:ext>
            </p:extLst>
          </p:nvPr>
        </p:nvGraphicFramePr>
        <p:xfrm>
          <a:off x="3284114" y="4873624"/>
          <a:ext cx="4721298" cy="117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766"/>
                <a:gridCol w="1573766"/>
                <a:gridCol w="1573766"/>
              </a:tblGrid>
              <a:tr h="5780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Democrats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  <a:tr h="53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60954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889421" y="3486018"/>
            <a:ext cx="3825025" cy="93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MapReduce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07994"/>
              </p:ext>
            </p:extLst>
          </p:nvPr>
        </p:nvGraphicFramePr>
        <p:xfrm>
          <a:off x="3436514" y="5026024"/>
          <a:ext cx="4721298" cy="117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766"/>
                <a:gridCol w="1573766"/>
                <a:gridCol w="1573766"/>
              </a:tblGrid>
              <a:tr h="5780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Democrats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  <a:tr h="53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60954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69603"/>
              </p:ext>
            </p:extLst>
          </p:nvPr>
        </p:nvGraphicFramePr>
        <p:xfrm>
          <a:off x="3588914" y="5178424"/>
          <a:ext cx="4721298" cy="117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766"/>
                <a:gridCol w="1573766"/>
                <a:gridCol w="1573766"/>
              </a:tblGrid>
              <a:tr h="5780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Democrats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  <a:tr h="53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60954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33641"/>
              </p:ext>
            </p:extLst>
          </p:nvPr>
        </p:nvGraphicFramePr>
        <p:xfrm>
          <a:off x="6344279" y="956594"/>
          <a:ext cx="5261733" cy="138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11"/>
                <a:gridCol w="1753911"/>
                <a:gridCol w="1753911"/>
              </a:tblGrid>
              <a:tr h="473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Rooted for</a:t>
                      </a:r>
                      <a:endParaRPr lang="en-US" dirty="0"/>
                    </a:p>
                  </a:txBody>
                  <a:tcPr/>
                </a:tc>
              </a:tr>
              <a:tr h="748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Hillary is the </a:t>
                      </a:r>
                      <a:r>
                        <a:rPr lang="en-US" dirty="0" err="1" smtClean="0"/>
                        <a:t>pres</a:t>
                      </a:r>
                      <a:r>
                        <a:rPr lang="en-US" dirty="0" smtClean="0"/>
                        <a:t>! :o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53862"/>
              </p:ext>
            </p:extLst>
          </p:nvPr>
        </p:nvGraphicFramePr>
        <p:xfrm>
          <a:off x="6458043" y="1190481"/>
          <a:ext cx="5261733" cy="138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11"/>
                <a:gridCol w="1753911"/>
                <a:gridCol w="1753911"/>
              </a:tblGrid>
              <a:tr h="473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Rooted for</a:t>
                      </a:r>
                      <a:endParaRPr lang="en-US" dirty="0"/>
                    </a:p>
                  </a:txBody>
                  <a:tcPr/>
                </a:tc>
              </a:tr>
              <a:tr h="748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Hillary is the </a:t>
                      </a:r>
                      <a:r>
                        <a:rPr lang="en-US" dirty="0" err="1" smtClean="0"/>
                        <a:t>pres</a:t>
                      </a:r>
                      <a:r>
                        <a:rPr lang="en-US" dirty="0" smtClean="0"/>
                        <a:t>! :o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17921"/>
              </p:ext>
            </p:extLst>
          </p:nvPr>
        </p:nvGraphicFramePr>
        <p:xfrm>
          <a:off x="6586831" y="1405208"/>
          <a:ext cx="5261733" cy="121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11"/>
                <a:gridCol w="1753911"/>
                <a:gridCol w="1753911"/>
              </a:tblGrid>
              <a:tr h="462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/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Rooted for</a:t>
                      </a:r>
                      <a:endParaRPr lang="en-US" dirty="0"/>
                    </a:p>
                  </a:txBody>
                  <a:tcPr/>
                </a:tc>
              </a:tr>
              <a:tr h="748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Hillary is the </a:t>
                      </a:r>
                      <a:r>
                        <a:rPr lang="en-US" dirty="0" err="1" smtClean="0"/>
                        <a:t>pres</a:t>
                      </a:r>
                      <a:r>
                        <a:rPr lang="en-US" dirty="0" smtClean="0"/>
                        <a:t>! :o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Republicans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284113" y="2807594"/>
            <a:ext cx="1880315" cy="67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81859" y="2614411"/>
            <a:ext cx="3013656" cy="87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</p:cNvCxnSpPr>
          <p:nvPr/>
        </p:nvCxnSpPr>
        <p:spPr>
          <a:xfrm>
            <a:off x="5801934" y="4417452"/>
            <a:ext cx="6438" cy="42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https://github.com/chrisalbon/election_day_2016_twitter/</a:t>
            </a:r>
            <a:endParaRPr lang="en-US" dirty="0" smtClean="0"/>
          </a:p>
          <a:p>
            <a:r>
              <a:rPr lang="en-US" dirty="0" smtClean="0"/>
              <a:t>Tweets related to 2016 US Elections</a:t>
            </a:r>
          </a:p>
          <a:p>
            <a:r>
              <a:rPr lang="en-US" dirty="0" smtClean="0"/>
              <a:t>7 Million Tweets in total</a:t>
            </a:r>
          </a:p>
        </p:txBody>
      </p:sp>
    </p:spTree>
    <p:extLst>
      <p:ext uri="{BB962C8B-B14F-4D97-AF65-F5344CB8AC3E}">
        <p14:creationId xmlns:p14="http://schemas.microsoft.com/office/powerpoint/2010/main" val="1107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Alessia</a:t>
            </a:r>
            <a:r>
              <a:rPr lang="en-US" dirty="0" smtClean="0"/>
              <a:t>, D., Fernando </a:t>
            </a:r>
            <a:r>
              <a:rPr lang="en-US" dirty="0" err="1" smtClean="0"/>
              <a:t>Ferri</a:t>
            </a:r>
            <a:r>
              <a:rPr lang="en-US" dirty="0" smtClean="0"/>
              <a:t>, </a:t>
            </a:r>
            <a:r>
              <a:rPr lang="en-US" dirty="0" err="1" smtClean="0"/>
              <a:t>Patrizia</a:t>
            </a:r>
            <a:r>
              <a:rPr lang="en-US" dirty="0" smtClean="0"/>
              <a:t> </a:t>
            </a:r>
            <a:r>
              <a:rPr lang="en-US" dirty="0" err="1" smtClean="0"/>
              <a:t>Grifoni</a:t>
            </a:r>
            <a:r>
              <a:rPr lang="en-US" dirty="0" smtClean="0"/>
              <a:t>, and </a:t>
            </a:r>
            <a:r>
              <a:rPr lang="en-US" dirty="0" err="1" smtClean="0"/>
              <a:t>Tiziana</a:t>
            </a:r>
            <a:r>
              <a:rPr lang="en-US" dirty="0" smtClean="0"/>
              <a:t> </a:t>
            </a:r>
            <a:r>
              <a:rPr lang="en-US" dirty="0" err="1" smtClean="0"/>
              <a:t>Guzzo</a:t>
            </a:r>
            <a:r>
              <a:rPr lang="en-US" dirty="0" smtClean="0"/>
              <a:t>. "Approaches, tools and applications for sentiment analysis implementation." International Journal of Computer Applications 125, no. 3 (2015).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essi</a:t>
            </a:r>
            <a:r>
              <a:rPr lang="en-US" dirty="0" smtClean="0"/>
              <a:t>, Alessandro, and Emilio Ferrara. "Social bots distort the 2016 US Presidential election online discussion." (2016).</a:t>
            </a:r>
          </a:p>
          <a:p>
            <a:r>
              <a:rPr lang="en-US" dirty="0" smtClean="0"/>
              <a:t>Chin, </a:t>
            </a:r>
            <a:r>
              <a:rPr lang="en-US" dirty="0" err="1" smtClean="0"/>
              <a:t>Delenn</a:t>
            </a:r>
            <a:r>
              <a:rPr lang="en-US" dirty="0" smtClean="0"/>
              <a:t>, Anna </a:t>
            </a:r>
            <a:r>
              <a:rPr lang="en-US" dirty="0" err="1" smtClean="0"/>
              <a:t>Zappone</a:t>
            </a:r>
            <a:r>
              <a:rPr lang="en-US" dirty="0" smtClean="0"/>
              <a:t>, and Jessica Zhao. "Analyzing Twitter Sentiment of the 2016 Presidential Candidates." (2016).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68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sentiments of tweets on the day of the 2016 US </a:t>
            </a:r>
            <a:r>
              <a:rPr lang="en-US" dirty="0" smtClean="0"/>
              <a:t>Presidential Elections</a:t>
            </a:r>
            <a:r>
              <a:rPr lang="en-US" dirty="0"/>
              <a:t>, which states supported the Democrats? supported the Republicans? were the Swing States?</a:t>
            </a:r>
          </a:p>
          <a:p>
            <a:r>
              <a:rPr lang="en-US" dirty="0"/>
              <a:t>Were the results of the research reflected to the official results of the election?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8125"/>
            <a:ext cx="100012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8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Review of Related Literatures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Bessi</a:t>
            </a:r>
            <a:r>
              <a:rPr lang="en-US" dirty="0"/>
              <a:t>, Alessandro, and Emilio Ferrara. "Social bots distort the 2016 US Presidential election online discussion." (2016).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753519"/>
            <a:ext cx="4629150" cy="249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8444"/>
            <a:ext cx="4343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Review of Related Literatures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Chin, </a:t>
            </a:r>
            <a:r>
              <a:rPr lang="en-US" dirty="0" err="1"/>
              <a:t>Delenn</a:t>
            </a:r>
            <a:r>
              <a:rPr lang="en-US" dirty="0"/>
              <a:t>, Anna </a:t>
            </a:r>
            <a:r>
              <a:rPr lang="en-US" dirty="0" err="1"/>
              <a:t>Zappone</a:t>
            </a:r>
            <a:r>
              <a:rPr lang="en-US" dirty="0"/>
              <a:t>, and Jessica Zhao. "Analyzing Twitter Sentiment of the 2016 Presidential Candidates." (2016).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641846"/>
            <a:ext cx="6172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0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Gather all the tweets on November 8, 2016 that are related to the US Election Day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Tools to be used: </a:t>
            </a:r>
            <a:r>
              <a:rPr lang="en-US" dirty="0" err="1" smtClean="0"/>
              <a:t>Tweepy</a:t>
            </a:r>
            <a:r>
              <a:rPr lang="en-US" dirty="0" smtClean="0"/>
              <a:t>, </a:t>
            </a:r>
            <a:r>
              <a:rPr lang="en-US" dirty="0" err="1" smtClean="0"/>
              <a:t>Twarc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94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Remove bot tweets (if possible)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Tools to be used: Twitter Bot Classifier</a:t>
            </a:r>
          </a:p>
        </p:txBody>
      </p:sp>
    </p:spTree>
    <p:extLst>
      <p:ext uri="{BB962C8B-B14F-4D97-AF65-F5344CB8AC3E}">
        <p14:creationId xmlns:p14="http://schemas.microsoft.com/office/powerpoint/2010/main" val="214039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Apply a sentiment analysis through all tweets to determine if the tweet supported the Democrats or the Republicans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Tools to be used: </a:t>
            </a:r>
            <a:r>
              <a:rPr lang="en-US" dirty="0" err="1" smtClean="0"/>
              <a:t>TextBlob</a:t>
            </a:r>
            <a:r>
              <a:rPr lang="en-US" dirty="0"/>
              <a:t> (https://</a:t>
            </a:r>
            <a:r>
              <a:rPr lang="en-US" dirty="0" smtClean="0"/>
              <a:t>github.com/JVogel27/TwitterBotClassifier)</a:t>
            </a:r>
          </a:p>
        </p:txBody>
      </p:sp>
    </p:spTree>
    <p:extLst>
      <p:ext uri="{BB962C8B-B14F-4D97-AF65-F5344CB8AC3E}">
        <p14:creationId xmlns:p14="http://schemas.microsoft.com/office/powerpoint/2010/main" val="351135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Apply a sentiment analysis through all tweets to determine if the tweet supported the Democrats or the Republicans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25" y="2813564"/>
            <a:ext cx="5829300" cy="328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0958" y="3354963"/>
            <a:ext cx="40128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“trump”, “</a:t>
            </a:r>
            <a:r>
              <a:rPr lang="en-US" dirty="0" err="1" smtClean="0"/>
              <a:t>donald</a:t>
            </a:r>
            <a:r>
              <a:rPr lang="en-US" dirty="0" smtClean="0"/>
              <a:t> trump”, “</a:t>
            </a:r>
            <a:r>
              <a:rPr lang="en-US" dirty="0" err="1" smtClean="0"/>
              <a:t>hillary</a:t>
            </a:r>
            <a:r>
              <a:rPr lang="en-US" dirty="0" smtClean="0"/>
              <a:t> </a:t>
            </a:r>
            <a:r>
              <a:rPr lang="en-US" dirty="0" err="1" smtClean="0"/>
              <a:t>clinton</a:t>
            </a:r>
            <a:r>
              <a:rPr lang="en-US" dirty="0" smtClean="0"/>
              <a:t>”, “</a:t>
            </a:r>
            <a:r>
              <a:rPr lang="en-US" dirty="0" err="1" smtClean="0"/>
              <a:t>hillary</a:t>
            </a:r>
            <a:r>
              <a:rPr lang="en-US" dirty="0" smtClean="0"/>
              <a:t>”, “democrats”, “republicans”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5988734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 err="1" smtClean="0"/>
              <a:t>Bessi</a:t>
            </a:r>
            <a:r>
              <a:rPr lang="en-US" sz="1500" dirty="0"/>
              <a:t>, Alessandro, and Emilio Ferrara. "Social bots distort the 2016 US Presidential election online discussion." (2016).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7305541" y="4413230"/>
            <a:ext cx="40482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Chin, </a:t>
            </a:r>
            <a:r>
              <a:rPr lang="en-US" sz="1500" dirty="0" err="1"/>
              <a:t>Delenn</a:t>
            </a:r>
            <a:r>
              <a:rPr lang="en-US" sz="1500" dirty="0"/>
              <a:t>, Anna </a:t>
            </a:r>
            <a:r>
              <a:rPr lang="en-US" sz="1500" dirty="0" err="1"/>
              <a:t>Zappone</a:t>
            </a:r>
            <a:r>
              <a:rPr lang="en-US" sz="1500" dirty="0"/>
              <a:t>, and Jessica Zhao. "Analyzing Twitter Sentiment of the 2016 Presidential Candidates." (2016).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9418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632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Twitter US Elections 2016</vt:lpstr>
      <vt:lpstr>Research Problem</vt:lpstr>
      <vt:lpstr>PowerPoint Presentation</vt:lpstr>
      <vt:lpstr> Review of Related Literatures</vt:lpstr>
      <vt:lpstr> Review of Related Literatures</vt:lpstr>
      <vt:lpstr> Methods</vt:lpstr>
      <vt:lpstr> Methods</vt:lpstr>
      <vt:lpstr> Methods</vt:lpstr>
      <vt:lpstr> Methods</vt:lpstr>
      <vt:lpstr> Methods</vt:lpstr>
      <vt:lpstr> Methods</vt:lpstr>
      <vt:lpstr> Methods</vt:lpstr>
      <vt:lpstr> Methods</vt:lpstr>
      <vt:lpstr> Methods</vt:lpstr>
      <vt:lpstr>PowerPoint Presentation</vt:lpstr>
      <vt:lpstr>Dataset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US Elections 2016</dc:title>
  <dc:creator>student</dc:creator>
  <cp:lastModifiedBy>student</cp:lastModifiedBy>
  <cp:revision>7</cp:revision>
  <dcterms:created xsi:type="dcterms:W3CDTF">2017-11-23T10:41:46Z</dcterms:created>
  <dcterms:modified xsi:type="dcterms:W3CDTF">2017-11-23T12:19:09Z</dcterms:modified>
</cp:coreProperties>
</file>