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9" r:id="rId2"/>
    <p:sldId id="318" r:id="rId3"/>
    <p:sldId id="327" r:id="rId4"/>
    <p:sldId id="328"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28BCFEFF-A0CA-44CF-82F0-82BEA94ECB53}">
          <p14:sldIdLst>
            <p14:sldId id="259"/>
          </p14:sldIdLst>
        </p14:section>
        <p14:section name="系統架構" id="{488C8145-C0C3-43AD-BC73-CFCE98D2BE1A}">
          <p14:sldIdLst>
            <p14:sldId id="318"/>
            <p14:sldId id="327"/>
            <p14:sldId id="32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0C2A"/>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834E2-831E-4052-AB57-EE5FEBE5FE59}" v="22" dt="2022-09-15T14:03:08.814"/>
    <p1510:client id="{978D1A80-A08C-47E5-88E8-42D96731A1CF}" v="95" dt="2022-09-29T11:26:36.372"/>
    <p1510:client id="{56C5780B-CD7D-4725-958E-DE99306ADF7F}" v="34" dt="2022-09-14T04:44:19.483"/>
    <p1510:client id="{715F099A-B0B3-4D30-B6E7-191BC044B33D}" v="12" dt="2022-09-14T11:21:54.140"/>
    <p1510:client id="{835EB5EA-AE2F-4BFF-879E-19584D9D6BE0}" v="618" dt="2022-09-30T06:12:14.925"/>
    <p1510:client id="{85D80877-B56B-430F-B841-591644F766D8}" v="39" dt="2022-09-30T07:24:28.229"/>
    <p1510:client id="{FBD991E9-7602-42E0-8FC2-0EA03BF3FEA1}" v="2" dt="2022-09-16T03:52:58.27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9318" autoAdjust="0"/>
  </p:normalViewPr>
  <p:slideViewPr>
    <p:cSldViewPr snapToGrid="0">
      <p:cViewPr varScale="1">
        <p:scale>
          <a:sx n="76" d="100"/>
          <a:sy n="76" d="100"/>
        </p:scale>
        <p:origin x="782" y="58"/>
      </p:cViewPr>
      <p:guideLst>
        <p:guide orient="horz" pos="2160"/>
        <p:guide pos="3840"/>
      </p:guideLst>
    </p:cSldViewPr>
  </p:slideViewPr>
  <p:notesTextViewPr>
    <p:cViewPr>
      <p:scale>
        <a:sx n="33" d="100"/>
        <a:sy n="33" d="100"/>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2023/6/8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2023/6/8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a:t>
            </a:fld>
            <a:endParaRPr lang="zh-TW" altLang="en-US"/>
          </a:p>
        </p:txBody>
      </p:sp>
    </p:spTree>
    <p:extLst>
      <p:ext uri="{BB962C8B-B14F-4D97-AF65-F5344CB8AC3E}">
        <p14:creationId xmlns:p14="http://schemas.microsoft.com/office/powerpoint/2010/main" val="96393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3</a:t>
            </a:fld>
            <a:endParaRPr lang="zh-TW" altLang="en-US"/>
          </a:p>
        </p:txBody>
      </p:sp>
    </p:spTree>
    <p:extLst>
      <p:ext uri="{BB962C8B-B14F-4D97-AF65-F5344CB8AC3E}">
        <p14:creationId xmlns:p14="http://schemas.microsoft.com/office/powerpoint/2010/main" val="216123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a:t>
            </a:fld>
            <a:endParaRPr lang="zh-TW" altLang="en-US"/>
          </a:p>
        </p:txBody>
      </p:sp>
    </p:spTree>
    <p:extLst>
      <p:ext uri="{BB962C8B-B14F-4D97-AF65-F5344CB8AC3E}">
        <p14:creationId xmlns:p14="http://schemas.microsoft.com/office/powerpoint/2010/main" val="360375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2023/6/8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389530"/>
            <a:ext cx="10515600" cy="2544296"/>
          </a:xfrm>
        </p:spPr>
        <p:txBody>
          <a:bodyPr anchor="t">
            <a:normAutofit/>
          </a:bodyPr>
          <a:lstStyle/>
          <a:p>
            <a:pPr>
              <a:lnSpc>
                <a:spcPct val="125000"/>
              </a:lnSpc>
            </a:pPr>
            <a:r>
              <a:rPr lang="zh-TW" altLang="en-US" sz="4000" b="0" dirty="0">
                <a:latin typeface="標楷體" panose="03000509000000000000" pitchFamily="65" charset="-120"/>
                <a:cs typeface="Times New Roman" panose="02020603050405020304" pitchFamily="18" charset="0"/>
              </a:rPr>
              <a:t>架構圖</a:t>
            </a:r>
          </a:p>
        </p:txBody>
      </p:sp>
      <p:sp>
        <p:nvSpPr>
          <p:cNvPr id="3" name="文字方塊 2">
            <a:extLst>
              <a:ext uri="{FF2B5EF4-FFF2-40B4-BE49-F238E27FC236}">
                <a16:creationId xmlns:a16="http://schemas.microsoft.com/office/drawing/2014/main" id="{27A3BAD1-7BBA-4D9D-A014-69B1481E7A7C}"/>
              </a:ext>
            </a:extLst>
          </p:cNvPr>
          <p:cNvSpPr txBox="1"/>
          <p:nvPr/>
        </p:nvSpPr>
        <p:spPr>
          <a:xfrm>
            <a:off x="838200" y="5834140"/>
            <a:ext cx="10490201"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負責人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林子豪</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5693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4" name="圖片 3">
            <a:extLst>
              <a:ext uri="{FF2B5EF4-FFF2-40B4-BE49-F238E27FC236}">
                <a16:creationId xmlns:a16="http://schemas.microsoft.com/office/drawing/2014/main" id="{D7C7B25D-BBB8-4BCB-9E61-B73C8F66ED46}"/>
              </a:ext>
            </a:extLst>
          </p:cNvPr>
          <p:cNvPicPr>
            <a:picLocks noChangeAspect="1"/>
          </p:cNvPicPr>
          <p:nvPr/>
        </p:nvPicPr>
        <p:blipFill>
          <a:blip r:embed="rId3"/>
          <a:stretch>
            <a:fillRect/>
          </a:stretch>
        </p:blipFill>
        <p:spPr>
          <a:xfrm>
            <a:off x="627185" y="1225802"/>
            <a:ext cx="7372350" cy="3719384"/>
          </a:xfrm>
          <a:prstGeom prst="rect">
            <a:avLst/>
          </a:prstGeom>
        </p:spPr>
      </p:pic>
      <p:pic>
        <p:nvPicPr>
          <p:cNvPr id="6" name="圖片 5">
            <a:extLst>
              <a:ext uri="{FF2B5EF4-FFF2-40B4-BE49-F238E27FC236}">
                <a16:creationId xmlns:a16="http://schemas.microsoft.com/office/drawing/2014/main" id="{1206655D-055D-4986-AB1E-A059BA8F5BF3}"/>
              </a:ext>
            </a:extLst>
          </p:cNvPr>
          <p:cNvPicPr>
            <a:picLocks noChangeAspect="1"/>
          </p:cNvPicPr>
          <p:nvPr/>
        </p:nvPicPr>
        <p:blipFill>
          <a:blip r:embed="rId4"/>
          <a:stretch>
            <a:fillRect/>
          </a:stretch>
        </p:blipFill>
        <p:spPr>
          <a:xfrm>
            <a:off x="6079253" y="4235385"/>
            <a:ext cx="1920282" cy="418785"/>
          </a:xfrm>
          <a:prstGeom prst="rect">
            <a:avLst/>
          </a:prstGeom>
        </p:spPr>
      </p:pic>
      <p:sp>
        <p:nvSpPr>
          <p:cNvPr id="2" name="矩形 1">
            <a:extLst>
              <a:ext uri="{FF2B5EF4-FFF2-40B4-BE49-F238E27FC236}">
                <a16:creationId xmlns:a16="http://schemas.microsoft.com/office/drawing/2014/main" id="{716C9034-E784-467D-BA67-0459E21E0ECE}"/>
              </a:ext>
            </a:extLst>
          </p:cNvPr>
          <p:cNvSpPr/>
          <p:nvPr/>
        </p:nvSpPr>
        <p:spPr>
          <a:xfrm>
            <a:off x="8210550" y="1135270"/>
            <a:ext cx="3661787" cy="5151988"/>
          </a:xfrm>
          <a:prstGeom prst="rect">
            <a:avLst/>
          </a:prstGeom>
        </p:spPr>
        <p:txBody>
          <a:bodyPr wrap="square">
            <a:spAutoFit/>
          </a:bodyPr>
          <a:lstStyle/>
          <a:p>
            <a:pPr>
              <a:lnSpc>
                <a:spcPct val="150000"/>
              </a:lnSpc>
            </a:pPr>
            <a:r>
              <a:rPr lang="zh-TW" altLang="en-US"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系統</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架構內所用到的數位簽章、金鑰以及執行動作都存在於</a:t>
            </a:r>
            <a:r>
              <a:rPr lang="en-US" altLang="zh-TW" sz="1700" kern="0" dirty="0">
                <a:solidFill>
                  <a:srgbClr val="000000"/>
                </a:solidFill>
                <a:latin typeface="Times New Roman" panose="02020603050405020304" pitchFamily="18" charset="0"/>
                <a:ea typeface="標楷體" panose="03000509000000000000" pitchFamily="65" charset="-12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內部，於要保護用的產品程式</a:t>
            </a:r>
            <a:r>
              <a:rPr lang="zh-TW" altLang="zh-TW" sz="1700" kern="0" dirty="0">
                <a:solidFill>
                  <a:srgbClr val="000000"/>
                </a:solidFill>
                <a:ea typeface="Times New Roman" panose="02020603050405020304" pitchFamily="18" charset="0"/>
              </a:rPr>
              <a:t>(product.py)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內呼叫模組化的程式</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，再透過模組化的程式</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對</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晶片模組進行驗證動作，</a:t>
            </a:r>
            <a:r>
              <a:rPr lang="zh-TW" altLang="zh-TW" sz="1700" kern="0" dirty="0">
                <a:solidFill>
                  <a:srgbClr val="000000"/>
                </a:solidFill>
                <a:ea typeface="Times New Roman" panose="02020603050405020304" pitchFamily="18" charset="0"/>
              </a:rPr>
              <a:t>verify.py </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對</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晶片模組傳送指令，</a:t>
            </a:r>
            <a:r>
              <a:rPr lang="zh-TW" altLang="zh-TW" sz="1700" kern="0" dirty="0">
                <a:solidFill>
                  <a:srgbClr val="000000"/>
                </a:solidFill>
                <a:ea typeface="Times New Roman" panose="02020603050405020304" pitchFamily="18" charset="0"/>
              </a:rPr>
              <a:t>TPM</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晶片模組回傳結果給</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1700" kern="0" dirty="0">
                <a:solidFill>
                  <a:srgbClr val="000000"/>
                </a:solidFill>
                <a:ea typeface="Times New Roman" panose="02020603050405020304" pitchFamily="18" charset="0"/>
              </a:rPr>
              <a:t>verify.py</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使用回傳的結果判斷驗證成功與否，成功則繼續執行</a:t>
            </a:r>
            <a:r>
              <a:rPr lang="zh-TW" altLang="zh-TW" sz="1700" kern="0" dirty="0">
                <a:solidFill>
                  <a:srgbClr val="000000"/>
                </a:solidFill>
                <a:ea typeface="Times New Roman" panose="02020603050405020304" pitchFamily="18" charset="0"/>
              </a:rPr>
              <a:t>.exe</a:t>
            </a:r>
            <a:r>
              <a:rPr lang="zh-TW" altLang="zh-TW" sz="17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檔，失敗則直接關閉程式，由於模組化的驗證程式，同一台設備上的程式都可使用</a:t>
            </a:r>
            <a:r>
              <a:rPr lang="zh-TW" altLang="zh-TW" sz="1700" dirty="0">
                <a:latin typeface="Times New Roman" panose="02020603050405020304" pitchFamily="18" charset="0"/>
                <a:ea typeface="標楷體" panose="03000509000000000000" pitchFamily="65" charset="-120"/>
                <a:cs typeface="Times New Roman" panose="02020603050405020304" pitchFamily="18" charset="0"/>
              </a:rPr>
              <a:t>以此達到保護、驗證效果</a:t>
            </a:r>
            <a:endParaRPr lang="zh-TW" altLang="en-US" sz="1700" dirty="0"/>
          </a:p>
        </p:txBody>
      </p:sp>
    </p:spTree>
    <p:extLst>
      <p:ext uri="{BB962C8B-B14F-4D97-AF65-F5344CB8AC3E}">
        <p14:creationId xmlns:p14="http://schemas.microsoft.com/office/powerpoint/2010/main" val="428324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45F6736-C577-47BA-83A0-B28856952549}"/>
              </a:ext>
            </a:extLst>
          </p:cNvPr>
          <p:cNvPicPr>
            <a:picLocks noChangeAspect="1"/>
          </p:cNvPicPr>
          <p:nvPr/>
        </p:nvPicPr>
        <p:blipFill>
          <a:blip r:embed="rId3"/>
          <a:stretch>
            <a:fillRect/>
          </a:stretch>
        </p:blipFill>
        <p:spPr>
          <a:xfrm>
            <a:off x="880533" y="1085125"/>
            <a:ext cx="7949347" cy="4218305"/>
          </a:xfrm>
          <a:prstGeom prst="rect">
            <a:avLst/>
          </a:prstGeom>
        </p:spPr>
      </p:pic>
      <p:pic>
        <p:nvPicPr>
          <p:cNvPr id="5" name="圖片 4">
            <a:extLst>
              <a:ext uri="{FF2B5EF4-FFF2-40B4-BE49-F238E27FC236}">
                <a16:creationId xmlns:a16="http://schemas.microsoft.com/office/drawing/2014/main" id="{925D0FF4-E2E3-4139-B7B8-338052E878ED}"/>
              </a:ext>
            </a:extLst>
          </p:cNvPr>
          <p:cNvPicPr>
            <a:picLocks noChangeAspect="1"/>
          </p:cNvPicPr>
          <p:nvPr/>
        </p:nvPicPr>
        <p:blipFill>
          <a:blip r:embed="rId4"/>
          <a:stretch>
            <a:fillRect/>
          </a:stretch>
        </p:blipFill>
        <p:spPr>
          <a:xfrm>
            <a:off x="3302497" y="5068707"/>
            <a:ext cx="3080017" cy="469445"/>
          </a:xfrm>
          <a:prstGeom prst="rect">
            <a:avLst/>
          </a:prstGeom>
        </p:spPr>
      </p:pic>
      <p:sp>
        <p:nvSpPr>
          <p:cNvPr id="4" name="矩形 3">
            <a:extLst>
              <a:ext uri="{FF2B5EF4-FFF2-40B4-BE49-F238E27FC236}">
                <a16:creationId xmlns:a16="http://schemas.microsoft.com/office/drawing/2014/main" id="{EC0628AE-24AB-4935-943E-00BE640D1E95}"/>
              </a:ext>
            </a:extLst>
          </p:cNvPr>
          <p:cNvSpPr/>
          <p:nvPr/>
        </p:nvSpPr>
        <p:spPr>
          <a:xfrm>
            <a:off x="8872213" y="1284222"/>
            <a:ext cx="3080017" cy="4618637"/>
          </a:xfrm>
          <a:prstGeom prst="rect">
            <a:avLst/>
          </a:prstGeom>
        </p:spPr>
        <p:txBody>
          <a:bodyPr wrap="square">
            <a:spAutoFit/>
          </a:bodyPr>
          <a:lstStyle/>
          <a:p>
            <a:pPr>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對</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的操作，區分成輸入與輸出，輸入部分的金鑰以及數位簽章檔案平時儲存於</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內部，透過權限以及密碼方式確保除硬體破壞外無法被其他方法提出或是破解，</a:t>
            </a:r>
            <a:r>
              <a:rPr lang="en-US" altLang="zh-TW"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索引位址以及密碼則是產品出貨前設定好的，於程式因為寫成了模組化，因此能自行設定及調整</a:t>
            </a:r>
            <a:r>
              <a:rPr lang="en-US" altLang="zh-TW"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索引位址、密碼等輸入部分。</a:t>
            </a:r>
            <a:endParaRPr lang="zh-TW" altLang="zh-TW"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294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4" name="圖片 3">
            <a:extLst>
              <a:ext uri="{FF2B5EF4-FFF2-40B4-BE49-F238E27FC236}">
                <a16:creationId xmlns:a16="http://schemas.microsoft.com/office/drawing/2014/main" id="{EBC48026-9C93-4EEB-9053-B6A1A4D4F41F}"/>
              </a:ext>
            </a:extLst>
          </p:cNvPr>
          <p:cNvPicPr>
            <a:picLocks noChangeAspect="1"/>
          </p:cNvPicPr>
          <p:nvPr/>
        </p:nvPicPr>
        <p:blipFill>
          <a:blip r:embed="rId3"/>
          <a:stretch>
            <a:fillRect/>
          </a:stretch>
        </p:blipFill>
        <p:spPr>
          <a:xfrm>
            <a:off x="8611940" y="3804808"/>
            <a:ext cx="1778056" cy="387767"/>
          </a:xfrm>
          <a:prstGeom prst="rect">
            <a:avLst/>
          </a:prstGeom>
        </p:spPr>
      </p:pic>
      <p:sp>
        <p:nvSpPr>
          <p:cNvPr id="6" name="文字方塊 19">
            <a:extLst>
              <a:ext uri="{FF2B5EF4-FFF2-40B4-BE49-F238E27FC236}">
                <a16:creationId xmlns:a16="http://schemas.microsoft.com/office/drawing/2014/main" id="{95A98E91-8E2C-42E3-B392-F43194B0129F}"/>
              </a:ext>
            </a:extLst>
          </p:cNvPr>
          <p:cNvSpPr txBox="1">
            <a:spLocks noChangeArrowheads="1"/>
          </p:cNvSpPr>
          <p:nvPr/>
        </p:nvSpPr>
        <p:spPr bwMode="auto">
          <a:xfrm>
            <a:off x="2219324" y="426230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包含了</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公鑰以及私鑰的檔案，公鑰和私鑰於</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內部透過指定算法後加密導出，並匯入密鑰檔案。每次重新導出的密鑰檔案都不一樣，且檔案不可讀。檔案類型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ctx</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7" name="文字方塊 20">
            <a:extLst>
              <a:ext uri="{FF2B5EF4-FFF2-40B4-BE49-F238E27FC236}">
                <a16:creationId xmlns:a16="http://schemas.microsoft.com/office/drawing/2014/main" id="{17D9501B-86AD-483B-B47D-BD78E787D464}"/>
              </a:ext>
            </a:extLst>
          </p:cNvPr>
          <p:cNvSpPr txBox="1">
            <a:spLocks noChangeArrowheads="1"/>
          </p:cNvSpPr>
          <p:nvPr/>
        </p:nvSpPr>
        <p:spPr bwMode="auto">
          <a:xfrm>
            <a:off x="2219324" y="506946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用來產生以及驗證數位簽章的檔案，內容不限，可以是加密後檔案。檔案類型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dat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.enc)</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8" name="文字方塊 21">
            <a:extLst>
              <a:ext uri="{FF2B5EF4-FFF2-40B4-BE49-F238E27FC236}">
                <a16:creationId xmlns:a16="http://schemas.microsoft.com/office/drawing/2014/main" id="{4240F974-E331-4B03-A20A-78F93D3F01BC}"/>
              </a:ext>
            </a:extLst>
          </p:cNvPr>
          <p:cNvSpPr txBox="1">
            <a:spLocks noChangeArrowheads="1"/>
          </p:cNvSpPr>
          <p:nvPr/>
        </p:nvSpPr>
        <p:spPr bwMode="auto">
          <a:xfrm>
            <a:off x="2219324" y="5540969"/>
            <a:ext cx="4867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透過私鑰對檔案簽名</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加密</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產生出的不可讀檔案，可以透過使用公鑰對該數位簽章解密，並與受簽名檔案比較。檔案類型</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rssa</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CD5373A-12B2-49B1-B0DB-07954C4D03DF}"/>
              </a:ext>
            </a:extLst>
          </p:cNvPr>
          <p:cNvSpPr>
            <a:spLocks noChangeArrowheads="1"/>
          </p:cNvSpPr>
          <p:nvPr/>
        </p:nvSpPr>
        <p:spPr bwMode="auto">
          <a:xfrm>
            <a:off x="1077190" y="40664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Rectangle 6">
            <a:extLst>
              <a:ext uri="{FF2B5EF4-FFF2-40B4-BE49-F238E27FC236}">
                <a16:creationId xmlns:a16="http://schemas.microsoft.com/office/drawing/2014/main" id="{135B3E83-CA1A-4AA3-8D27-F4C9A7ECD6F0}"/>
              </a:ext>
            </a:extLst>
          </p:cNvPr>
          <p:cNvSpPr>
            <a:spLocks noChangeArrowheads="1"/>
          </p:cNvSpPr>
          <p:nvPr/>
        </p:nvSpPr>
        <p:spPr bwMode="auto">
          <a:xfrm>
            <a:off x="1077189" y="4262008"/>
            <a:ext cx="16036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密鑰檔案</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
        <p:nvSpPr>
          <p:cNvPr id="11" name="Rectangle 8">
            <a:extLst>
              <a:ext uri="{FF2B5EF4-FFF2-40B4-BE49-F238E27FC236}">
                <a16:creationId xmlns:a16="http://schemas.microsoft.com/office/drawing/2014/main" id="{BE6A2AB5-0200-47B5-82D8-8844F4CB256D}"/>
              </a:ext>
            </a:extLst>
          </p:cNvPr>
          <p:cNvSpPr>
            <a:spLocks noChangeArrowheads="1"/>
          </p:cNvSpPr>
          <p:nvPr/>
        </p:nvSpPr>
        <p:spPr bwMode="auto">
          <a:xfrm>
            <a:off x="1049878" y="4415049"/>
            <a:ext cx="17281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400" b="0" i="0" u="none" strike="noStrike" cap="none" normalizeH="0" baseline="0" dirty="0">
                <a:ln>
                  <a:noFill/>
                </a:ln>
                <a:solidFill>
                  <a:schemeClr val="tx1"/>
                </a:solidFill>
                <a:effectLst/>
                <a:latin typeface="Arial" panose="020B0604020202020204" pitchFamily="34" charset="0"/>
              </a:rPr>
            </a:b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受簽名檔案：</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
        <p:nvSpPr>
          <p:cNvPr id="12" name="Rectangle 10">
            <a:extLst>
              <a:ext uri="{FF2B5EF4-FFF2-40B4-BE49-F238E27FC236}">
                <a16:creationId xmlns:a16="http://schemas.microsoft.com/office/drawing/2014/main" id="{C29D2C5D-495F-4789-B333-6A0043701AF6}"/>
              </a:ext>
            </a:extLst>
          </p:cNvPr>
          <p:cNvSpPr>
            <a:spLocks noChangeArrowheads="1"/>
          </p:cNvSpPr>
          <p:nvPr/>
        </p:nvSpPr>
        <p:spPr bwMode="auto">
          <a:xfrm>
            <a:off x="1077189" y="5133859"/>
            <a:ext cx="15309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400" b="0" i="0" u="none" strike="noStrike" cap="none" normalizeH="0" baseline="0" dirty="0">
                <a:ln>
                  <a:noFill/>
                </a:ln>
                <a:solidFill>
                  <a:schemeClr val="tx1"/>
                </a:solidFill>
                <a:effectLst/>
                <a:latin typeface="Arial" panose="020B0604020202020204" pitchFamily="34" charset="0"/>
              </a:rPr>
            </a:b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數位簽章</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endParaRPr kumimoji="0" lang="zh-TW" altLang="en-US" sz="1400" b="0" i="0" u="none" strike="noStrike" cap="none" normalizeH="0" baseline="0" dirty="0">
              <a:ln>
                <a:noFill/>
              </a:ln>
              <a:solidFill>
                <a:schemeClr val="tx1"/>
              </a:solidFill>
              <a:effectLst/>
              <a:sym typeface="Wingdings 2" panose="050201020105070707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grpSp>
        <p:nvGrpSpPr>
          <p:cNvPr id="13" name="群組 12">
            <a:extLst>
              <a:ext uri="{FF2B5EF4-FFF2-40B4-BE49-F238E27FC236}">
                <a16:creationId xmlns:a16="http://schemas.microsoft.com/office/drawing/2014/main" id="{575E0960-56DB-4A57-A368-115EA5FC2D30}"/>
              </a:ext>
            </a:extLst>
          </p:cNvPr>
          <p:cNvGrpSpPr/>
          <p:nvPr/>
        </p:nvGrpSpPr>
        <p:grpSpPr>
          <a:xfrm>
            <a:off x="1383883" y="1261654"/>
            <a:ext cx="9006113" cy="2945436"/>
            <a:chOff x="120580" y="4102"/>
            <a:chExt cx="10145081" cy="3489351"/>
          </a:xfrm>
        </p:grpSpPr>
        <p:cxnSp>
          <p:nvCxnSpPr>
            <p:cNvPr id="14" name="直線單箭頭接點 13">
              <a:extLst>
                <a:ext uri="{FF2B5EF4-FFF2-40B4-BE49-F238E27FC236}">
                  <a16:creationId xmlns:a16="http://schemas.microsoft.com/office/drawing/2014/main" id="{881A4312-34D5-4B28-B6CC-B34644F4E82D}"/>
                </a:ext>
              </a:extLst>
            </p:cNvPr>
            <p:cNvCxnSpPr>
              <a:cxnSpLocks/>
            </p:cNvCxnSpPr>
            <p:nvPr/>
          </p:nvCxnSpPr>
          <p:spPr>
            <a:xfrm flipV="1">
              <a:off x="4278918" y="610760"/>
              <a:ext cx="1329656" cy="197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EDE77CA-96AC-459C-A983-6FFCF5EC37B2}"/>
                </a:ext>
              </a:extLst>
            </p:cNvPr>
            <p:cNvSpPr/>
            <p:nvPr/>
          </p:nvSpPr>
          <p:spPr>
            <a:xfrm>
              <a:off x="4460440" y="619849"/>
              <a:ext cx="116776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數位簽章</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16" name="直線單箭頭接點 15">
              <a:extLst>
                <a:ext uri="{FF2B5EF4-FFF2-40B4-BE49-F238E27FC236}">
                  <a16:creationId xmlns:a16="http://schemas.microsoft.com/office/drawing/2014/main" id="{3F56E70D-B058-478C-B305-145307F57554}"/>
                </a:ext>
              </a:extLst>
            </p:cNvPr>
            <p:cNvCxnSpPr>
              <a:cxnSpLocks/>
            </p:cNvCxnSpPr>
            <p:nvPr/>
          </p:nvCxnSpPr>
          <p:spPr>
            <a:xfrm flipV="1">
              <a:off x="7007054" y="608784"/>
              <a:ext cx="1329656" cy="197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51163C6-10C6-4067-837E-E44D2F0171C8}"/>
                </a:ext>
              </a:extLst>
            </p:cNvPr>
            <p:cNvSpPr/>
            <p:nvPr/>
          </p:nvSpPr>
          <p:spPr>
            <a:xfrm>
              <a:off x="2864345" y="4102"/>
              <a:ext cx="1596102" cy="136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zh-TW" sz="1200" b="1" kern="120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密鑰檔案內的私鑰</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對</a:t>
              </a:r>
              <a:r>
                <a:rPr lang="zh-TW" sz="1200" b="1"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簽名</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18" name="直線單箭頭接點 17">
              <a:extLst>
                <a:ext uri="{FF2B5EF4-FFF2-40B4-BE49-F238E27FC236}">
                  <a16:creationId xmlns:a16="http://schemas.microsoft.com/office/drawing/2014/main" id="{001B2A50-1AAB-4004-9F53-20D7FF3CF32F}"/>
                </a:ext>
              </a:extLst>
            </p:cNvPr>
            <p:cNvCxnSpPr>
              <a:cxnSpLocks/>
            </p:cNvCxnSpPr>
            <p:nvPr/>
          </p:nvCxnSpPr>
          <p:spPr>
            <a:xfrm flipV="1">
              <a:off x="1534922" y="572808"/>
              <a:ext cx="1329656" cy="986"/>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D6C60DA-6B7A-44D0-8A11-53CC64892B09}"/>
                </a:ext>
              </a:extLst>
            </p:cNvPr>
            <p:cNvSpPr/>
            <p:nvPr/>
          </p:nvSpPr>
          <p:spPr>
            <a:xfrm>
              <a:off x="120580" y="6078"/>
              <a:ext cx="1564495" cy="1285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於本地設備建立</a:t>
              </a:r>
              <a:r>
                <a:rPr lang="zh-TW" sz="1200"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0" name="矩形 19">
              <a:extLst>
                <a:ext uri="{FF2B5EF4-FFF2-40B4-BE49-F238E27FC236}">
                  <a16:creationId xmlns:a16="http://schemas.microsoft.com/office/drawing/2014/main" id="{337EC57B-7B23-448B-9CFE-EF08CB9657B5}"/>
                </a:ext>
              </a:extLst>
            </p:cNvPr>
            <p:cNvSpPr/>
            <p:nvPr/>
          </p:nvSpPr>
          <p:spPr>
            <a:xfrm>
              <a:off x="120580" y="2030413"/>
              <a:ext cx="2931160" cy="1463040"/>
            </a:xfrm>
            <a:prstGeom prst="rect">
              <a:avLst/>
            </a:prstGeom>
          </p:spPr>
          <p:txBody>
            <a:bodyPr wrap="square">
              <a:noAutofit/>
            </a:bodyPr>
            <a:lstStyle/>
            <a:p>
              <a:pPr>
                <a:spcAft>
                  <a:spcPts val="0"/>
                </a:spcAft>
              </a:pP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註</a:t>
              </a: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解密數位簽章的動作存在於</a:t>
              </a:r>
              <a:r>
                <a:rPr lang="en-US" sz="1200" b="1"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TPM</a:t>
              </a: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內部</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，解密後並</a:t>
              </a: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不會有檔案或結果輸出</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1" name="矩形 20">
              <a:extLst>
                <a:ext uri="{FF2B5EF4-FFF2-40B4-BE49-F238E27FC236}">
                  <a16:creationId xmlns:a16="http://schemas.microsoft.com/office/drawing/2014/main" id="{0171C708-B544-403F-AD7E-216343D6918E}"/>
                </a:ext>
              </a:extLst>
            </p:cNvPr>
            <p:cNvSpPr/>
            <p:nvPr/>
          </p:nvSpPr>
          <p:spPr>
            <a:xfrm>
              <a:off x="5608108" y="24683"/>
              <a:ext cx="1563417" cy="133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zh-TW" sz="1200" b="1" kern="120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密鑰檔案內的公鑰</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對</a:t>
              </a:r>
              <a:r>
                <a:rPr lang="zh-TW" sz="1200" b="1" kern="1200">
                  <a:solidFill>
                    <a:srgbClr val="0D0D0D"/>
                  </a:solidFill>
                  <a:effectLst/>
                  <a:latin typeface="Times New Roman" panose="02020603050405020304" pitchFamily="18" charset="0"/>
                  <a:ea typeface="標楷體" panose="03000509000000000000" pitchFamily="65" charset="-120"/>
                  <a:cs typeface="Times New Roman" panose="02020603050405020304" pitchFamily="18" charset="0"/>
                </a:rPr>
                <a:t>數位簽章</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解密</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2" name="矩形 21">
              <a:extLst>
                <a:ext uri="{FF2B5EF4-FFF2-40B4-BE49-F238E27FC236}">
                  <a16:creationId xmlns:a16="http://schemas.microsoft.com/office/drawing/2014/main" id="{0D3D54C8-3973-46CB-9EEB-F1B6ADD292B3}"/>
                </a:ext>
              </a:extLst>
            </p:cNvPr>
            <p:cNvSpPr/>
            <p:nvPr/>
          </p:nvSpPr>
          <p:spPr>
            <a:xfrm>
              <a:off x="1637587" y="625682"/>
              <a:ext cx="141414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23" name="直線單箭頭接點 22">
              <a:extLst>
                <a:ext uri="{FF2B5EF4-FFF2-40B4-BE49-F238E27FC236}">
                  <a16:creationId xmlns:a16="http://schemas.microsoft.com/office/drawing/2014/main" id="{E9E54C26-EEB7-4F13-9524-8D7802E7ED66}"/>
                </a:ext>
              </a:extLst>
            </p:cNvPr>
            <p:cNvCxnSpPr>
              <a:cxnSpLocks/>
            </p:cNvCxnSpPr>
            <p:nvPr/>
          </p:nvCxnSpPr>
          <p:spPr>
            <a:xfrm>
              <a:off x="9043818" y="1137216"/>
              <a:ext cx="0" cy="951689"/>
            </a:xfrm>
            <a:prstGeom prst="straightConnector1">
              <a:avLst/>
            </a:prstGeom>
            <a:ln w="19050">
              <a:solidFill>
                <a:srgbClr val="380C2A"/>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18409FB-EE71-42B0-AC57-CC5F2749640C}"/>
                </a:ext>
              </a:extLst>
            </p:cNvPr>
            <p:cNvSpPr/>
            <p:nvPr/>
          </p:nvSpPr>
          <p:spPr>
            <a:xfrm>
              <a:off x="7169573" y="612736"/>
              <a:ext cx="1167130" cy="10058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數位簽章解密內容</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5" name="矩形 24">
              <a:extLst>
                <a:ext uri="{FF2B5EF4-FFF2-40B4-BE49-F238E27FC236}">
                  <a16:creationId xmlns:a16="http://schemas.microsoft.com/office/drawing/2014/main" id="{F4757057-1E6E-4016-A18F-29B6A5F602E3}"/>
                </a:ext>
              </a:extLst>
            </p:cNvPr>
            <p:cNvSpPr/>
            <p:nvPr/>
          </p:nvSpPr>
          <p:spPr>
            <a:xfrm>
              <a:off x="8336709" y="6078"/>
              <a:ext cx="1545893" cy="135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比對</a:t>
              </a:r>
              <a:r>
                <a:rPr lang="zh-TW" sz="1200" b="1" kern="1200">
                  <a:solidFill>
                    <a:srgbClr val="0D0D0D"/>
                  </a:solidFill>
                  <a:effectLst/>
                  <a:latin typeface="Times New Roman" panose="02020603050405020304" pitchFamily="18" charset="0"/>
                  <a:ea typeface="標楷體" panose="03000509000000000000" pitchFamily="65" charset="-120"/>
                  <a:cs typeface="Times New Roman" panose="02020603050405020304" pitchFamily="18" charset="0"/>
                </a:rPr>
                <a:t>數位簽章解密</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內容與</a:t>
              </a:r>
              <a:r>
                <a:rPr lang="zh-TW" sz="1200" b="1" kern="120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rPr>
                <a:t>受簽名檔案</a:t>
              </a: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內容</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6" name="矩形 25">
              <a:extLst>
                <a:ext uri="{FF2B5EF4-FFF2-40B4-BE49-F238E27FC236}">
                  <a16:creationId xmlns:a16="http://schemas.microsoft.com/office/drawing/2014/main" id="{1B22733F-C259-4FD2-B91B-B2E0F552CCD4}"/>
                </a:ext>
              </a:extLst>
            </p:cNvPr>
            <p:cNvSpPr/>
            <p:nvPr/>
          </p:nvSpPr>
          <p:spPr>
            <a:xfrm>
              <a:off x="8336579" y="2105007"/>
              <a:ext cx="1363225" cy="7512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zh-TW" sz="1200" kern="1200">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輸出驗證結果</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27" name="矩形 26">
              <a:extLst>
                <a:ext uri="{FF2B5EF4-FFF2-40B4-BE49-F238E27FC236}">
                  <a16:creationId xmlns:a16="http://schemas.microsoft.com/office/drawing/2014/main" id="{7B34BE24-FEA5-462E-ADE6-F51E00FC7540}"/>
                </a:ext>
              </a:extLst>
            </p:cNvPr>
            <p:cNvSpPr/>
            <p:nvPr/>
          </p:nvSpPr>
          <p:spPr>
            <a:xfrm>
              <a:off x="9097896" y="1481739"/>
              <a:ext cx="1167765" cy="548640"/>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驗證結果</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grpSp>
    </p:spTree>
    <p:extLst>
      <p:ext uri="{BB962C8B-B14F-4D97-AF65-F5344CB8AC3E}">
        <p14:creationId xmlns:p14="http://schemas.microsoft.com/office/powerpoint/2010/main" val="3111457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9087</TotalTime>
  <Words>473</Words>
  <Application>Microsoft Office PowerPoint</Application>
  <PresentationFormat>寬螢幕</PresentationFormat>
  <Paragraphs>30</Paragraphs>
  <Slides>4</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vt:i4>
      </vt:variant>
    </vt:vector>
  </HeadingPairs>
  <TitlesOfParts>
    <vt:vector size="11" baseType="lpstr">
      <vt:lpstr>新細明體</vt:lpstr>
      <vt:lpstr>標楷體</vt:lpstr>
      <vt:lpstr>Arial</vt:lpstr>
      <vt:lpstr>Calibri</vt:lpstr>
      <vt:lpstr>Times New Roman</vt:lpstr>
      <vt:lpstr>Wingdings 2</vt:lpstr>
      <vt:lpstr>Office 佈景主題</vt:lpstr>
      <vt:lpstr>架構圖</vt:lpstr>
      <vt:lpstr>系統架構</vt:lpstr>
      <vt:lpstr>系統架構</vt:lpstr>
      <vt:lpstr>系統架構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專案名稱</dc:title>
  <dc:creator>user</dc:creator>
  <cp:lastModifiedBy>林子豪</cp:lastModifiedBy>
  <cp:revision>685</cp:revision>
  <dcterms:created xsi:type="dcterms:W3CDTF">2019-03-11T13:47:46Z</dcterms:created>
  <dcterms:modified xsi:type="dcterms:W3CDTF">2023-06-08T10:58:44Z</dcterms:modified>
</cp:coreProperties>
</file>