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311" r:id="rId3"/>
    <p:sldId id="319" r:id="rId4"/>
    <p:sldId id="322" r:id="rId5"/>
    <p:sldId id="332" r:id="rId6"/>
    <p:sldId id="333" r:id="rId7"/>
    <p:sldId id="338" r:id="rId8"/>
    <p:sldId id="348" r:id="rId9"/>
    <p:sldId id="349" r:id="rId10"/>
    <p:sldId id="261" r:id="rId11"/>
    <p:sldId id="267" r:id="rId12"/>
    <p:sldId id="281" r:id="rId13"/>
    <p:sldId id="293" r:id="rId14"/>
    <p:sldId id="318" r:id="rId15"/>
    <p:sldId id="336" r:id="rId16"/>
    <p:sldId id="317" r:id="rId17"/>
    <p:sldId id="313" r:id="rId18"/>
    <p:sldId id="334" r:id="rId19"/>
    <p:sldId id="294" r:id="rId20"/>
    <p:sldId id="314" r:id="rId21"/>
    <p:sldId id="339" r:id="rId22"/>
    <p:sldId id="315" r:id="rId23"/>
    <p:sldId id="350" r:id="rId24"/>
    <p:sldId id="316" r:id="rId25"/>
    <p:sldId id="328" r:id="rId26"/>
    <p:sldId id="320" r:id="rId27"/>
    <p:sldId id="276" r:id="rId28"/>
    <p:sldId id="323" r:id="rId29"/>
    <p:sldId id="326" r:id="rId30"/>
    <p:sldId id="340" r:id="rId31"/>
    <p:sldId id="341" r:id="rId32"/>
    <p:sldId id="310" r:id="rId33"/>
    <p:sldId id="330" r:id="rId34"/>
    <p:sldId id="331" r:id="rId35"/>
    <p:sldId id="345" r:id="rId36"/>
    <p:sldId id="343" r:id="rId37"/>
    <p:sldId id="344" r:id="rId38"/>
    <p:sldId id="346" r:id="rId39"/>
    <p:sldId id="351" r:id="rId40"/>
    <p:sldId id="271" r:id="rId41"/>
    <p:sldId id="347" r:id="rId42"/>
    <p:sldId id="33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28BCFEFF-A0CA-44CF-82F0-82BEA94ECB53}">
          <p14:sldIdLst>
            <p14:sldId id="259"/>
          </p14:sldIdLst>
        </p14:section>
        <p14:section name="控管紀錄(NAS)" id="{4E4D5BF0-C547-41D9-BA56-FE2E008492BD}">
          <p14:sldIdLst>
            <p14:sldId id="311"/>
            <p14:sldId id="319"/>
            <p14:sldId id="322"/>
            <p14:sldId id="332"/>
            <p14:sldId id="333"/>
            <p14:sldId id="338"/>
            <p14:sldId id="348"/>
            <p14:sldId id="349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  <p14:sldId id="336"/>
          </p14:sldIdLst>
        </p14:section>
        <p14:section name="分析" id="{C1FE0FED-7014-4EB4-957E-A44FD5797F48}">
          <p14:sldIdLst>
            <p14:sldId id="317"/>
            <p14:sldId id="313"/>
            <p14:sldId id="334"/>
            <p14:sldId id="294"/>
            <p14:sldId id="314"/>
            <p14:sldId id="339"/>
            <p14:sldId id="315"/>
            <p14:sldId id="350"/>
            <p14:sldId id="316"/>
            <p14:sldId id="328"/>
          </p14:sldIdLst>
        </p14:section>
        <p14:section name="成果展示(2022/12/2)" id="{7807EEF3-DE13-456E-8A69-C632F9866CE9}">
          <p14:sldIdLst>
            <p14:sldId id="320"/>
            <p14:sldId id="276"/>
            <p14:sldId id="323"/>
            <p14:sldId id="326"/>
          </p14:sldIdLst>
        </p14:section>
        <p14:section name="成果展是(2023/02/13)" id="{4DE3C495-4032-469F-9260-4BFEFD40C853}">
          <p14:sldIdLst>
            <p14:sldId id="340"/>
            <p14:sldId id="341"/>
          </p14:sldIdLst>
        </p14:section>
        <p14:section name="問題紀錄" id="{7736FEA8-F8F5-4963-B785-6FDDDCD0788E}">
          <p14:sldIdLst>
            <p14:sldId id="310"/>
            <p14:sldId id="330"/>
            <p14:sldId id="331"/>
            <p14:sldId id="345"/>
            <p14:sldId id="343"/>
            <p14:sldId id="344"/>
            <p14:sldId id="346"/>
            <p14:sldId id="351"/>
          </p14:sldIdLst>
        </p14:section>
        <p14:section name="參考資料" id="{D3F19623-8373-4FAD-AFE9-5F74D24B2CC9}">
          <p14:sldIdLst>
            <p14:sldId id="271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2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91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5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7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23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07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71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8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81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2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8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5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5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launchpad.net/ubuntu/+source/libnatpmp/20150609-7build1" TargetMode="External"/><Relationship Id="rId13" Type="http://schemas.openxmlformats.org/officeDocument/2006/relationships/hyperlink" Target="https://security.stackexchange.com/questions/200567/asymmetric-symmetric-encryption-of-a-tpm-key-hierarchy" TargetMode="External"/><Relationship Id="rId3" Type="http://schemas.openxmlformats.org/officeDocument/2006/relationships/hyperlink" Target="https://paolozaino.wordpress.com/2021/02/21/linux-configure-and-use-your-tpm-2-0-module-on-linux/" TargetMode="External"/><Relationship Id="rId7" Type="http://schemas.openxmlformats.org/officeDocument/2006/relationships/hyperlink" Target="https://github.com/tpm2-software" TargetMode="External"/><Relationship Id="rId12" Type="http://schemas.openxmlformats.org/officeDocument/2006/relationships/hyperlink" Target="https://trustedcomputinggroup.org/wp-content/uploads/TPM-Rev-2.0-Part-1-Architecture-01.38.pdf" TargetMode="External"/><Relationship Id="rId2" Type="http://schemas.openxmlformats.org/officeDocument/2006/relationships/hyperlink" Target="https://blog.csdn.net/weixin_45623536/article/details/121849120" TargetMode="External"/><Relationship Id="rId16" Type="http://schemas.openxmlformats.org/officeDocument/2006/relationships/hyperlink" Target="https://www.cnblogs.com/embedded-linux/p/671674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jianming21/article/details/107942585" TargetMode="External"/><Relationship Id="rId11" Type="http://schemas.openxmlformats.org/officeDocument/2006/relationships/hyperlink" Target="https://launchpad.net/ubuntu/focal/amd64/tpm2-tools/4.1.1-1ubuntu0.20.04.1" TargetMode="External"/><Relationship Id="rId5" Type="http://schemas.openxmlformats.org/officeDocument/2006/relationships/hyperlink" Target="https://github.com/tpm2-software/tpm2-abrmd" TargetMode="External"/><Relationship Id="rId15" Type="http://schemas.openxmlformats.org/officeDocument/2006/relationships/hyperlink" Target="https://www.twblogs.net/a/5e5054ccbd9eee21167d4acd" TargetMode="External"/><Relationship Id="rId10" Type="http://schemas.openxmlformats.org/officeDocument/2006/relationships/hyperlink" Target="https://github.com/tpm2-software/tpm2-abrmd/releases" TargetMode="External"/><Relationship Id="rId4" Type="http://schemas.openxmlformats.org/officeDocument/2006/relationships/hyperlink" Target="https://github.com/tpm2-software/tpm2-tss" TargetMode="External"/><Relationship Id="rId9" Type="http://schemas.openxmlformats.org/officeDocument/2006/relationships/hyperlink" Target="https://launchpad.net/ubuntu/focal/s390x/tpm-tools/1.3.9.1-0.2ubuntu3" TargetMode="External"/><Relationship Id="rId14" Type="http://schemas.openxmlformats.org/officeDocument/2006/relationships/hyperlink" Target="https://pagefault.blog/2016/12/23/guide-encryption-with-tp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zh-tw/windows-hardware/test/hlk/testref/33b2ec72-1085-448f-9192-1ceb8c8669ab" TargetMode="External"/><Relationship Id="rId3" Type="http://schemas.openxmlformats.org/officeDocument/2006/relationships/hyperlink" Target="https://juejin.cn/post/6844903989469773832" TargetMode="External"/><Relationship Id="rId7" Type="http://schemas.openxmlformats.org/officeDocument/2006/relationships/hyperlink" Target="https://docs.digicert.com/zf/digicert-one/software-trust-manager/signing-tools/openssl-pkeyutl.html" TargetMode="External"/><Relationship Id="rId2" Type="http://schemas.openxmlformats.org/officeDocument/2006/relationships/hyperlink" Target="https://www.concerto.one/posts/2022-08-26-public-private-keys-cryptography.html#openssl-%E5%89%B5%E5%BB%BA%E5%85%AC%E7%A7%81%E9%91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zeskis.com/random/openssl-encrypt-file.html" TargetMode="External"/><Relationship Id="rId5" Type="http://schemas.openxmlformats.org/officeDocument/2006/relationships/hyperlink" Target="https://stackoverflow.com/questions/7143514/how-to-encrypt-a-large-file-in-openssl-using-public-key" TargetMode="External"/><Relationship Id="rId4" Type="http://schemas.openxmlformats.org/officeDocument/2006/relationships/hyperlink" Target="https://www.baeldung.com/linux/openssl-encrypt-large-file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Yxmsynd8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ift1CvVo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78.65.83.168:5000/sharing/jNz1b3GF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15CCQV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2022/03/10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53F8CEE1-B67A-4E9C-ADEC-FB3DDD01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完成</a:t>
            </a:r>
            <a:r>
              <a:rPr lang="en-US" altLang="zh-TW" sz="2400" dirty="0">
                <a:cs typeface="Times New Roman" panose="02020603050405020304" pitchFamily="18" charset="0"/>
              </a:rPr>
              <a:t>MSC</a:t>
            </a:r>
            <a:r>
              <a:rPr lang="zh-TW" altLang="en-US" sz="2400" dirty="0">
                <a:cs typeface="Times New Roman" panose="02020603050405020304" pitchFamily="18" charset="0"/>
              </a:rPr>
              <a:t>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測試</a:t>
            </a:r>
            <a:r>
              <a:rPr lang="en-US" altLang="zh-TW" sz="2400" dirty="0">
                <a:cs typeface="Times New Roman" panose="02020603050405020304" pitchFamily="18" charset="0"/>
              </a:rPr>
              <a:t>IPC-002</a:t>
            </a:r>
            <a:r>
              <a:rPr lang="zh-TW" altLang="en-US" sz="2400" dirty="0"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環境。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12/10~12/16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測試於其他</a:t>
            </a:r>
            <a:r>
              <a:rPr lang="en-US" altLang="zh-TW" dirty="0">
                <a:cs typeface="Times New Roman" panose="02020603050405020304" pitchFamily="18" charset="0"/>
              </a:rPr>
              <a:t>Ubuntu(18.04)</a:t>
            </a:r>
            <a:r>
              <a:rPr lang="zh-TW" altLang="en-US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dirty="0">
                <a:cs typeface="Times New Roman" panose="02020603050405020304" pitchFamily="18" charset="0"/>
              </a:rPr>
              <a:t>Tpm2-tools</a:t>
            </a:r>
            <a:r>
              <a:rPr lang="zh-TW" altLang="en-US" dirty="0">
                <a:cs typeface="Times New Roman" panose="02020603050405020304" pitchFamily="18" charset="0"/>
              </a:rPr>
              <a:t>指令執行解密。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套件版本。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12/17~12/25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車禍假。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12/15~12/30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 整理</a:t>
            </a:r>
            <a:r>
              <a:rPr lang="en-US" altLang="zh-TW" dirty="0"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20.04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加解密所需套件和版本。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12/30~2/6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1.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病假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2.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春節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3.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事假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4.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喪假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2/6~2/10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Ubuntu20.04 </a:t>
            </a:r>
            <a:r>
              <a:rPr lang="zh-TW" altLang="en-US" dirty="0">
                <a:cs typeface="Times New Roman" panose="02020603050405020304" pitchFamily="18" charset="0"/>
              </a:rPr>
              <a:t>版本電腦安裝所需套件。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2/10~2/17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試一遍</a:t>
            </a:r>
            <a:r>
              <a:rPr lang="en-US" altLang="zh-TW" dirty="0">
                <a:cs typeface="Times New Roman" panose="02020603050405020304" pitchFamily="18" charset="0"/>
              </a:rPr>
              <a:t>Tpm2-tools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下的測試。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Q5~Q11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更新套件需求</a:t>
            </a:r>
            <a:r>
              <a:rPr lang="en-US" altLang="zh-TW" dirty="0">
                <a:cs typeface="Times New Roman" panose="02020603050405020304" pitchFamily="18" charset="0"/>
              </a:rPr>
              <a:t> OpenSSL</a:t>
            </a:r>
            <a:r>
              <a:rPr lang="zh-TW" altLang="en-US" dirty="0">
                <a:cs typeface="Times New Roman" panose="02020603050405020304" pitchFamily="18" charset="0"/>
              </a:rPr>
              <a:t>以及版本。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2/17~2/24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OpenSSL </a:t>
            </a:r>
            <a:r>
              <a:rPr lang="zh-TW" altLang="en-US" dirty="0">
                <a:cs typeface="Times New Roman" panose="02020603050405020304" pitchFamily="18" charset="0"/>
              </a:rPr>
              <a:t>中，通過配置啟用 </a:t>
            </a:r>
            <a:r>
              <a:rPr lang="en-US" altLang="zh-TW" dirty="0">
                <a:cs typeface="Times New Roman" panose="02020603050405020304" pitchFamily="18" charset="0"/>
              </a:rPr>
              <a:t>"--enable-dynamic-engine"</a:t>
            </a:r>
            <a:r>
              <a:rPr lang="zh-TW" altLang="en-US" dirty="0">
                <a:cs typeface="Times New Roman" panose="02020603050405020304" pitchFamily="18" charset="0"/>
              </a:rPr>
              <a:t>選項。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Q9~Q12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2/24~3/03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查找資料 </a:t>
            </a:r>
            <a:r>
              <a:rPr lang="en-US" altLang="zh-TW" dirty="0">
                <a:cs typeface="Times New Roman" panose="02020603050405020304" pitchFamily="18" charset="0"/>
              </a:rPr>
              <a:t>PKCS #8 </a:t>
            </a:r>
            <a:r>
              <a:rPr lang="zh-TW" altLang="en-US" dirty="0">
                <a:cs typeface="Times New Roman" panose="02020603050405020304" pitchFamily="18" charset="0"/>
              </a:rPr>
              <a:t>格式私鑰轉換成 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格式私鑰時出現的</a:t>
            </a:r>
            <a:r>
              <a:rPr lang="en-US" altLang="zh-TW" dirty="0">
                <a:cs typeface="Times New Roman" panose="02020603050405020304" pitchFamily="18" charset="0"/>
              </a:rPr>
              <a:t>invalid engine “tpm2”</a:t>
            </a:r>
            <a:r>
              <a:rPr lang="zh-TW" altLang="en-US" dirty="0">
                <a:cs typeface="Times New Roman" panose="02020603050405020304" pitchFamily="18" charset="0"/>
              </a:rPr>
              <a:t> 問題。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1456200" lvl="3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1.Tss</a:t>
            </a:r>
            <a:r>
              <a:rPr lang="zh-TW" altLang="en-US" dirty="0">
                <a:cs typeface="Times New Roman" panose="02020603050405020304" pitchFamily="18" charset="0"/>
              </a:rPr>
              <a:t>的套件有不相容的問題或是沒安裝確實。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1456200" lvl="3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cs typeface="Times New Roman" panose="02020603050405020304" pitchFamily="18" charset="0"/>
              </a:rPr>
              <a:t>沒有成功於</a:t>
            </a:r>
            <a:r>
              <a:rPr lang="en-US" altLang="zh-TW" dirty="0">
                <a:cs typeface="Times New Roman" panose="02020603050405020304" pitchFamily="18" charset="0"/>
              </a:rPr>
              <a:t>Open SSL</a:t>
            </a:r>
            <a:r>
              <a:rPr lang="zh-TW" altLang="en-US" dirty="0">
                <a:cs typeface="Times New Roman" panose="02020603050405020304" pitchFamily="18" charset="0"/>
              </a:rPr>
              <a:t>中啟用</a:t>
            </a:r>
            <a:r>
              <a:rPr lang="en-US" altLang="zh-TW" dirty="0">
                <a:cs typeface="Times New Roman" panose="02020603050405020304" pitchFamily="18" charset="0"/>
              </a:rPr>
              <a:t> --enable-dynamic-engine</a:t>
            </a:r>
            <a:r>
              <a:rPr lang="zh-TW" altLang="en-US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三月：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3/03~3/07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</a:t>
            </a:r>
            <a:r>
              <a:rPr lang="en-US" altLang="zh-TW" dirty="0">
                <a:cs typeface="Times New Roman" panose="02020603050405020304" pitchFamily="18" charset="0"/>
              </a:rPr>
              <a:t>MSC</a:t>
            </a:r>
            <a:r>
              <a:rPr lang="zh-TW" altLang="en-US" dirty="0">
                <a:cs typeface="Times New Roman" panose="02020603050405020304" pitchFamily="18" charset="0"/>
              </a:rPr>
              <a:t>圖。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測試</a:t>
            </a:r>
            <a:r>
              <a:rPr lang="en-US" altLang="zh-TW" dirty="0">
                <a:cs typeface="Times New Roman" panose="02020603050405020304" pitchFamily="18" charset="0"/>
              </a:rPr>
              <a:t>IPC-002</a:t>
            </a:r>
            <a:r>
              <a:rPr lang="zh-TW" altLang="en-US" dirty="0"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環境。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229967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(2022/12/14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(2023/02/15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5744308" y="1195692"/>
            <a:ext cx="6318738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		20150609-7build1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1.3.9.1-0.2ubuntu3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:UNSEAL1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0.9.2ppa1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0.7.0ppa1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0.7.0ppa1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0.7.0ppa1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0.4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2.3.1-1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		4.1.1-1ubuntu0.20.04.1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OpenSSL			1.1.1f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電腦內建，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1.1.1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本以上支持動態引擎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16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AC2615-1DDF-47C8-B890-E248B21F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56" y="1085125"/>
            <a:ext cx="6967961" cy="56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1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2023/03/09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5C8D85C-F6DC-4FBB-BBEC-18C63926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45" y="1085125"/>
            <a:ext cx="6034347" cy="558275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13E13DA-9D11-4892-9DC7-7A67612788EE}"/>
              </a:ext>
            </a:extLst>
          </p:cNvPr>
          <p:cNvSpPr txBox="1"/>
          <p:nvPr/>
        </p:nvSpPr>
        <p:spPr>
          <a:xfrm>
            <a:off x="437293" y="1961960"/>
            <a:ext cx="2769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預計會建立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數字簽名來存放於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NV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索引內，來使得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索引內設定值綁定於本地電腦，而非任意值。</a:t>
            </a:r>
          </a:p>
        </p:txBody>
      </p:sp>
    </p:spTree>
    <p:extLst>
      <p:ext uri="{BB962C8B-B14F-4D97-AF65-F5344CB8AC3E}">
        <p14:creationId xmlns:p14="http://schemas.microsoft.com/office/powerpoint/2010/main" val="66576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BE43A2D-3A1C-44BB-8668-36D64E8F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21" b="17224"/>
          <a:stretch/>
        </p:blipFill>
        <p:spPr>
          <a:xfrm>
            <a:off x="838200" y="1807994"/>
            <a:ext cx="7704968" cy="5652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FF0EEA-3081-4156-85F0-DDD077AC6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41"/>
          <a:stretch/>
        </p:blipFill>
        <p:spPr>
          <a:xfrm>
            <a:off x="8526524" y="1262314"/>
            <a:ext cx="3486786" cy="17655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2304D3-3FA5-482C-90B4-A196B8C7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1972"/>
            <a:ext cx="7913914" cy="565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BC6EF0-B725-49C3-BAF8-0A1994CA3D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95"/>
          <a:stretch/>
        </p:blipFill>
        <p:spPr>
          <a:xfrm>
            <a:off x="8543168" y="3429000"/>
            <a:ext cx="2167766" cy="10164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B828078-0C8F-49CA-ACE3-B463A563AF4D}"/>
              </a:ext>
            </a:extLst>
          </p:cNvPr>
          <p:cNvSpPr txBox="1"/>
          <p:nvPr/>
        </p:nvSpPr>
        <p:spPr>
          <a:xfrm>
            <a:off x="838200" y="1262314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產生一組非對稱式的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密鑰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E2DF82-1BA9-42EC-9C1A-88CD497D3C29}"/>
              </a:ext>
            </a:extLst>
          </p:cNvPr>
          <p:cNvSpPr txBox="1"/>
          <p:nvPr/>
        </p:nvSpPr>
        <p:spPr>
          <a:xfrm>
            <a:off x="10705681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3E8BDF-A5FB-4BB4-BBE0-85B5E359DB59}"/>
              </a:ext>
            </a:extLst>
          </p:cNvPr>
          <p:cNvSpPr txBox="1"/>
          <p:nvPr/>
        </p:nvSpPr>
        <p:spPr>
          <a:xfrm>
            <a:off x="9099620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7151BA-A68C-4A26-BE79-264DE65A1D3F}"/>
              </a:ext>
            </a:extLst>
          </p:cNvPr>
          <p:cNvSpPr txBox="1"/>
          <p:nvPr/>
        </p:nvSpPr>
        <p:spPr>
          <a:xfrm>
            <a:off x="838200" y="319446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(message.txt):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606D2C-8E12-4220-B10C-1C098DBB5D74}"/>
              </a:ext>
            </a:extLst>
          </p:cNvPr>
          <p:cNvSpPr txBox="1"/>
          <p:nvPr/>
        </p:nvSpPr>
        <p:spPr>
          <a:xfrm>
            <a:off x="9686620" y="4369056"/>
            <a:ext cx="88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B568CB-55BC-4561-9EE4-A2FDA6541441}"/>
              </a:ext>
            </a:extLst>
          </p:cNvPr>
          <p:cNvSpPr txBox="1"/>
          <p:nvPr/>
        </p:nvSpPr>
        <p:spPr>
          <a:xfrm>
            <a:off x="8653933" y="4369056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加密後</a:t>
            </a:r>
          </a:p>
        </p:txBody>
      </p:sp>
    </p:spTree>
    <p:extLst>
      <p:ext uri="{BB962C8B-B14F-4D97-AF65-F5344CB8AC3E}">
        <p14:creationId xmlns:p14="http://schemas.microsoft.com/office/powerpoint/2010/main" val="2898327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4BC16F-A9FA-48F0-BACC-2BFEC0EF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7" y="1883453"/>
            <a:ext cx="9212631" cy="8797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ABF8A9-F263-46B5-ACF1-684DB13F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141" y="1295920"/>
            <a:ext cx="1170121" cy="12666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24166D-9657-4E01-9B12-46C1144B1F60}"/>
              </a:ext>
            </a:extLst>
          </p:cNvPr>
          <p:cNvSpPr txBox="1"/>
          <p:nvPr/>
        </p:nvSpPr>
        <p:spPr>
          <a:xfrm>
            <a:off x="838200" y="128027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private.pem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message.enc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333519-796D-41A4-A36C-36E5D8405FD6}"/>
              </a:ext>
            </a:extLst>
          </p:cNvPr>
          <p:cNvSpPr txBox="1"/>
          <p:nvPr/>
        </p:nvSpPr>
        <p:spPr>
          <a:xfrm>
            <a:off x="10559514" y="2404008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解密後</a:t>
            </a:r>
          </a:p>
        </p:txBody>
      </p:sp>
    </p:spTree>
    <p:extLst>
      <p:ext uri="{BB962C8B-B14F-4D97-AF65-F5344CB8AC3E}">
        <p14:creationId xmlns:p14="http://schemas.microsoft.com/office/powerpoint/2010/main" val="2279634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check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'check'.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這是因為之前安裝的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裡面有少檔案，要手動去補充。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cs typeface="Times New Roman" panose="02020603050405020304" pitchFamily="18" charset="0"/>
              </a:rPr>
              <a:t>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install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'install'.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A2:</a:t>
            </a:r>
            <a:r>
              <a:rPr lang="zh-TW" altLang="en-US" sz="2400" dirty="0">
                <a:cs typeface="Times New Roman" panose="02020603050405020304" pitchFamily="18" charset="0"/>
              </a:rPr>
              <a:t>同上。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4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96824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Q3: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install tpm2-abrmd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Package tpm2-abrmd is not available, but is referred to by another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package. This may mean that the package is missing, has been obsoleted, or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is only available from another source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E: Package 'tpm2-abrmd' has no installation candidate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Q4: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git clone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Traceback (most recent call last):File “/</a:t>
            </a:r>
            <a:r>
              <a:rPr lang="en-US" altLang="zh-TW" sz="2400" dirty="0" err="1"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cs typeface="Times New Roman" panose="02020603050405020304" pitchFamily="18" charset="0"/>
              </a:rPr>
              <a:t>/lib/command-not-found”, line 27, in &lt;module&gt;from 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CommandNotFound.util</a:t>
            </a:r>
            <a:r>
              <a:rPr lang="en-US" altLang="zh-TW" sz="2400" dirty="0"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cs typeface="Times New Roman" panose="02020603050405020304" pitchFamily="18" charset="0"/>
              </a:rPr>
              <a:t>crash_guard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ModuleNotFoundError</a:t>
            </a:r>
            <a:r>
              <a:rPr lang="en-US" altLang="zh-TW" sz="2400" dirty="0">
                <a:cs typeface="Times New Roman" panose="02020603050405020304" pitchFamily="18" charset="0"/>
              </a:rPr>
              <a:t>: No module named '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</a:t>
            </a:r>
            <a:r>
              <a:rPr lang="en-US" altLang="zh-TW" sz="24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573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110929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Q5:</a:t>
            </a:r>
            <a:r>
              <a:rPr lang="zh-TW" altLang="en-US" sz="2400" dirty="0">
                <a:cs typeface="Times New Roman" panose="02020603050405020304" pitchFamily="18" charset="0"/>
              </a:rPr>
              <a:t>原先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能加解密的檔案太小。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A5-1: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A5-2: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 </a:t>
            </a:r>
            <a:r>
              <a:rPr lang="zh-TW" altLang="en-US" sz="2400" dirty="0">
                <a:cs typeface="Times New Roman" panose="02020603050405020304" pitchFamily="18" charset="0"/>
              </a:rPr>
              <a:t>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的私鑰，載入到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中，於需要使用時再匯出。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Q6: 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鑰匙的格式並不能直接利用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</a:t>
            </a:r>
            <a:r>
              <a:rPr lang="zh-TW" altLang="en-US" sz="2400" dirty="0">
                <a:cs typeface="Times New Roman" panose="02020603050405020304" pitchFamily="18" charset="0"/>
              </a:rPr>
              <a:t> 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的私鑰載入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A6: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鑰匙格式轉換為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，再轉換為</a:t>
            </a:r>
            <a:r>
              <a:rPr lang="en-US" altLang="zh-TW" sz="2400" dirty="0">
                <a:cs typeface="Times New Roman" panose="02020603050405020304" pitchFamily="18" charset="0"/>
              </a:rPr>
              <a:t>TPM2</a:t>
            </a:r>
            <a:r>
              <a:rPr lang="zh-TW" altLang="en-US" sz="2400" dirty="0">
                <a:cs typeface="Times New Roman" panose="02020603050405020304" pitchFamily="18" charset="0"/>
              </a:rPr>
              <a:t>格式。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401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Q7: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格式鑰匙轉換成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鑰匙格式時出現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  <a:r>
              <a:rPr lang="en-US" altLang="zh-TW" sz="2400" dirty="0" err="1">
                <a:cs typeface="Times New Roman" panose="02020603050405020304" pitchFamily="18" charset="0"/>
              </a:rPr>
              <a:t>openssl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pkeyutl</a:t>
            </a:r>
            <a:r>
              <a:rPr lang="en-US" altLang="zh-TW" sz="2400" dirty="0">
                <a:cs typeface="Times New Roman" panose="02020603050405020304" pitchFamily="18" charset="0"/>
              </a:rPr>
              <a:t> –engine tpm2 –</a:t>
            </a:r>
            <a:r>
              <a:rPr lang="en-US" altLang="zh-TW" sz="2400" dirty="0" err="1">
                <a:cs typeface="Times New Roman" panose="02020603050405020304" pitchFamily="18" charset="0"/>
              </a:rPr>
              <a:t>keyform</a:t>
            </a:r>
            <a:r>
              <a:rPr lang="en-US" altLang="zh-TW" sz="2400" dirty="0">
                <a:cs typeface="Times New Roman" panose="02020603050405020304" pitchFamily="18" charset="0"/>
              </a:rPr>
              <a:t> engine –</a:t>
            </a:r>
            <a:r>
              <a:rPr lang="en-US" altLang="zh-TW" sz="2400" dirty="0" err="1">
                <a:cs typeface="Times New Roman" panose="02020603050405020304" pitchFamily="18" charset="0"/>
              </a:rPr>
              <a:t>inkey</a:t>
            </a:r>
            <a:r>
              <a:rPr lang="en-US" altLang="zh-TW" sz="2400" dirty="0">
                <a:cs typeface="Times New Roman" panose="02020603050405020304" pitchFamily="18" charset="0"/>
              </a:rPr>
              <a:t> private_pkcs8.pem –</a:t>
            </a:r>
            <a:r>
              <a:rPr lang="en-US" altLang="zh-TW" sz="2400" dirty="0" err="1">
                <a:cs typeface="Times New Roman" panose="02020603050405020304" pitchFamily="18" charset="0"/>
              </a:rPr>
              <a:t>outform</a:t>
            </a:r>
            <a:r>
              <a:rPr lang="en-US" altLang="zh-TW" sz="2400" dirty="0">
                <a:cs typeface="Times New Roman" panose="02020603050405020304" pitchFamily="18" charset="0"/>
              </a:rPr>
              <a:t> der –out </a:t>
            </a:r>
            <a:r>
              <a:rPr lang="en-US" altLang="zh-TW" sz="2400" dirty="0" err="1">
                <a:cs typeface="Times New Roman" panose="02020603050405020304" pitchFamily="18" charset="0"/>
              </a:rPr>
              <a:t>private_key.der</a:t>
            </a:r>
            <a:r>
              <a:rPr lang="en-US" altLang="zh-TW" sz="2400" dirty="0">
                <a:cs typeface="Times New Roman" panose="02020603050405020304" pitchFamily="18" charset="0"/>
              </a:rPr>
              <a:t> –derive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A7: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，並啟動引擎。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Q8: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過程中依照他的</a:t>
            </a:r>
            <a:r>
              <a:rPr lang="en-US" altLang="zh-TW" sz="2400" dirty="0">
                <a:cs typeface="Times New Roman" panose="02020603050405020304" pitchFamily="18" charset="0"/>
              </a:rPr>
              <a:t>INSTALL.md</a:t>
            </a:r>
            <a:r>
              <a:rPr lang="zh-TW" altLang="en-US" sz="2400" dirty="0">
                <a:cs typeface="Times New Roman" panose="02020603050405020304" pitchFamily="18" charset="0"/>
              </a:rPr>
              <a:t>的流程，使用</a:t>
            </a:r>
            <a:r>
              <a:rPr lang="en-US" altLang="zh-TW" sz="2400" dirty="0">
                <a:cs typeface="Times New Roman" panose="02020603050405020304" pitchFamily="18" charset="0"/>
              </a:rPr>
              <a:t>make -j$(</a:t>
            </a:r>
            <a:r>
              <a:rPr lang="en-US" altLang="zh-TW" sz="2400" dirty="0" err="1">
                <a:cs typeface="Times New Roman" panose="02020603050405020304" pitchFamily="18" charset="0"/>
              </a:rPr>
              <a:t>nproc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指令，出現了</a:t>
            </a:r>
            <a:r>
              <a:rPr lang="en-US" altLang="zh-TW" sz="2400" dirty="0">
                <a:cs typeface="Times New Roman" panose="02020603050405020304" pitchFamily="18" charset="0"/>
              </a:rPr>
              <a:t>Makefile:15219: *** missing separator.  Stop.</a:t>
            </a:r>
            <a:r>
              <a:rPr lang="zh-TW" altLang="en-US" sz="2400" dirty="0">
                <a:cs typeface="Times New Roman" panose="02020603050405020304" pitchFamily="18" charset="0"/>
              </a:rPr>
              <a:t> 錯誤訊息。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A8: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這是因為在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的格式有問題，可能是</a:t>
            </a:r>
            <a:r>
              <a:rPr lang="en-US" altLang="zh-TW" sz="2400" dirty="0">
                <a:cs typeface="Times New Roman" panose="02020603050405020304" pitchFamily="18" charset="0"/>
              </a:rPr>
              <a:t>Tab</a:t>
            </a:r>
            <a:r>
              <a:rPr lang="zh-TW" altLang="en-US" sz="2400" dirty="0">
                <a:cs typeface="Times New Roman" panose="02020603050405020304" pitchFamily="18" charset="0"/>
              </a:rPr>
              <a:t>字元缺少或不正確的緣故，可以於該目錄的</a:t>
            </a:r>
            <a:r>
              <a:rPr lang="en-US" altLang="zh-TW" sz="2400" dirty="0">
                <a:cs typeface="Times New Roman" panose="02020603050405020304" pitchFamily="18" charset="0"/>
              </a:rPr>
              <a:t>Terminal</a:t>
            </a:r>
            <a:r>
              <a:rPr lang="zh-TW" altLang="en-US" sz="2400" dirty="0">
                <a:cs typeface="Times New Roman" panose="02020603050405020304" pitchFamily="18" charset="0"/>
              </a:rPr>
              <a:t>下執行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vim 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，移動到第</a:t>
            </a:r>
            <a:r>
              <a:rPr lang="en-US" altLang="zh-TW" sz="2400" dirty="0">
                <a:cs typeface="Times New Roman" panose="02020603050405020304" pitchFamily="18" charset="0"/>
              </a:rPr>
              <a:t>15219</a:t>
            </a:r>
            <a:r>
              <a:rPr lang="zh-TW" altLang="en-US" sz="2400" dirty="0">
                <a:cs typeface="Times New Roman" panose="02020603050405020304" pitchFamily="18" charset="0"/>
              </a:rPr>
              <a:t>行再輸入 </a:t>
            </a:r>
            <a:r>
              <a:rPr lang="en-US" altLang="zh-TW" sz="2400" dirty="0" err="1"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鍵進入編輯模式，修改完後，按下</a:t>
            </a:r>
            <a:r>
              <a:rPr lang="en-US" altLang="zh-TW" sz="2400" dirty="0">
                <a:cs typeface="Times New Roman" panose="02020603050405020304" pitchFamily="18" charset="0"/>
              </a:rPr>
              <a:t>Esc</a:t>
            </a:r>
            <a:r>
              <a:rPr lang="zh-TW" altLang="en-US" sz="2400" dirty="0">
                <a:cs typeface="Times New Roman" panose="02020603050405020304" pitchFamily="18" charset="0"/>
              </a:rPr>
              <a:t>鍵退出編輯模式，輸入</a:t>
            </a:r>
            <a:r>
              <a:rPr lang="en-US" altLang="zh-TW" sz="2400" dirty="0">
                <a:cs typeface="Times New Roman" panose="02020603050405020304" pitchFamily="18" charset="0"/>
              </a:rPr>
              <a:t>“:</a:t>
            </a:r>
            <a:r>
              <a:rPr lang="en-US" altLang="zh-TW" sz="2400" dirty="0" err="1">
                <a:cs typeface="Times New Roman" panose="02020603050405020304" pitchFamily="18" charset="0"/>
              </a:rPr>
              <a:t>wq</a:t>
            </a:r>
            <a:r>
              <a:rPr lang="en-US" altLang="zh-TW" sz="2400" dirty="0">
                <a:cs typeface="Times New Roman" panose="02020603050405020304" pitchFamily="18" charset="0"/>
              </a:rPr>
              <a:t>”</a:t>
            </a:r>
            <a:r>
              <a:rPr lang="zh-TW" altLang="en-US" sz="2400" dirty="0">
                <a:cs typeface="Times New Roman" panose="02020603050405020304" pitchFamily="18" charset="0"/>
              </a:rPr>
              <a:t>命令保存修改並退出</a:t>
            </a:r>
            <a:r>
              <a:rPr lang="en-US" altLang="zh-TW" sz="2400" dirty="0">
                <a:cs typeface="Times New Roman" panose="02020603050405020304" pitchFamily="18" charset="0"/>
              </a:rPr>
              <a:t>vim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758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Q9:</a:t>
            </a:r>
            <a:r>
              <a:rPr lang="zh-TW" altLang="en-US" sz="2400" dirty="0">
                <a:cs typeface="Times New Roman" panose="02020603050405020304" pitchFamily="18" charset="0"/>
              </a:rPr>
              <a:t>安裝好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後，啟動引擎還是會出現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A9:</a:t>
            </a:r>
            <a:r>
              <a:rPr lang="zh-TW" altLang="en-US" sz="2400" dirty="0">
                <a:cs typeface="Times New Roman" panose="02020603050405020304" pitchFamily="18" charset="0"/>
              </a:rPr>
              <a:t>確認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版本是否支持動態引擎載入，如果是，則在 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中，通過配置啟用“</a:t>
            </a:r>
            <a:r>
              <a:rPr lang="en-US" altLang="zh-TW" sz="2400" dirty="0">
                <a:cs typeface="Times New Roman" panose="02020603050405020304" pitchFamily="18" charset="0"/>
              </a:rPr>
              <a:t>--enable-dynamic-engine”</a:t>
            </a:r>
            <a:r>
              <a:rPr lang="zh-TW" altLang="en-US" sz="2400" dirty="0">
                <a:cs typeface="Times New Roman" panose="02020603050405020304" pitchFamily="18" charset="0"/>
              </a:rPr>
              <a:t>選項。</a:t>
            </a:r>
            <a:r>
              <a:rPr lang="en-US" altLang="zh-TW" sz="2400" dirty="0">
                <a:cs typeface="Times New Roman" panose="02020603050405020304" pitchFamily="18" charset="0"/>
              </a:rPr>
              <a:t>(OpenSSL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1.1.1f</a:t>
            </a:r>
            <a:r>
              <a:rPr lang="zh-TW" altLang="en-US" sz="2400" dirty="0">
                <a:cs typeface="Times New Roman" panose="02020603050405020304" pitchFamily="18" charset="0"/>
              </a:rPr>
              <a:t>版本支持動態引擎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Q10:</a:t>
            </a:r>
            <a:r>
              <a:rPr lang="zh-TW" altLang="en-US" sz="2400" dirty="0">
                <a:cs typeface="Times New Roman" panose="02020603050405020304" pitchFamily="18" charset="0"/>
              </a:rPr>
              <a:t>執行</a:t>
            </a:r>
            <a:r>
              <a:rPr lang="en-US" altLang="zh-TW" sz="2400" dirty="0">
                <a:cs typeface="Times New Roman" panose="02020603050405020304" pitchFamily="18" charset="0"/>
              </a:rPr>
              <a:t>A5-1</a:t>
            </a:r>
            <a:r>
              <a:rPr lang="zh-TW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cs typeface="Times New Roman" panose="02020603050405020304" pitchFamily="18" charset="0"/>
              </a:rPr>
              <a:t> 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加解密時出現錯誤訊息，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tpm2_rsaencrypt: error while loading shared libraries: libtss2-sys.so.1: cannot open shared object file: No such file or directory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A10:</a:t>
            </a:r>
            <a:r>
              <a:rPr lang="zh-TW" altLang="en-US" sz="2400" dirty="0">
                <a:cs typeface="Times New Roman" panose="02020603050405020304" pitchFamily="18" charset="0"/>
              </a:rPr>
              <a:t>確認有沒有安裝</a:t>
            </a:r>
            <a:r>
              <a:rPr lang="en-US" altLang="zh-TW" sz="2400" dirty="0">
                <a:cs typeface="Times New Roman" panose="02020603050405020304" pitchFamily="18" charset="0"/>
              </a:rPr>
              <a:t>tss2</a:t>
            </a:r>
            <a:r>
              <a:rPr lang="zh-TW" altLang="en-US" sz="2400" dirty="0"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(2023/02/20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09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Q11:OpenSSL</a:t>
            </a:r>
            <a:r>
              <a:rPr lang="zh-TW" altLang="en-US" sz="2400" dirty="0">
                <a:cs typeface="Times New Roman" panose="02020603050405020304" pitchFamily="18" charset="0"/>
              </a:rPr>
              <a:t>加密檔案大小受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金鑰長度影響，</a:t>
            </a:r>
            <a:r>
              <a:rPr lang="en-US" altLang="zh-TW" sz="2400" dirty="0">
                <a:cs typeface="Times New Roman" panose="02020603050405020304" pitchFamily="18" charset="0"/>
              </a:rPr>
              <a:t> 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金鑰長度又受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加解密或是載入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大小限制。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A11:</a:t>
            </a:r>
            <a:r>
              <a:rPr lang="zh-TW" altLang="en-US" sz="2400" dirty="0">
                <a:cs typeface="Times New Roman" panose="02020603050405020304" pitchFamily="18" charset="0"/>
              </a:rPr>
              <a:t>可以試試看用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的分段加密方式，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Q12:</a:t>
            </a:r>
            <a:r>
              <a:rPr lang="zh-TW" altLang="en-US" sz="2400" dirty="0">
                <a:cs typeface="Times New Roman" panose="02020603050405020304" pitchFamily="18" charset="0"/>
              </a:rPr>
              <a:t>啟用</a:t>
            </a:r>
            <a:r>
              <a:rPr lang="en-US" altLang="zh-TW" sz="2400" dirty="0">
                <a:cs typeface="Times New Roman" panose="02020603050405020304" pitchFamily="18" charset="0"/>
              </a:rPr>
              <a:t>enable-dynamic-engine</a:t>
            </a:r>
            <a:r>
              <a:rPr lang="zh-TW" altLang="en-US" sz="2400" dirty="0">
                <a:cs typeface="Times New Roman" panose="02020603050405020304" pitchFamily="18" charset="0"/>
              </a:rPr>
              <a:t>選項之後，啟動引擎還是會出現</a:t>
            </a:r>
            <a:r>
              <a:rPr lang="en-US" altLang="zh-TW" sz="2400" dirty="0">
                <a:cs typeface="Times New Roman" panose="02020603050405020304" pitchFamily="18" charset="0"/>
              </a:rPr>
              <a:t>invalid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(2023/02/23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73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Q13:</a:t>
            </a:r>
            <a:r>
              <a:rPr lang="zh-TW" altLang="en-US" sz="2400" dirty="0">
                <a:cs typeface="Times New Roman" panose="02020603050405020304" pitchFamily="18" charset="0"/>
              </a:rPr>
              <a:t>一值偵測不到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晶片，</a:t>
            </a:r>
            <a:r>
              <a:rPr lang="en-US" altLang="zh-TW" sz="2400" dirty="0">
                <a:cs typeface="Times New Roman" panose="02020603050405020304" pitchFamily="18" charset="0"/>
              </a:rPr>
              <a:t>bios</a:t>
            </a:r>
            <a:r>
              <a:rPr lang="zh-TW" altLang="en-US" sz="2400" dirty="0">
                <a:cs typeface="Times New Roman" panose="02020603050405020304" pitchFamily="18" charset="0"/>
              </a:rPr>
              <a:t>處也顯示</a:t>
            </a:r>
            <a:r>
              <a:rPr lang="en-US" altLang="zh-TW" sz="2400" dirty="0">
                <a:cs typeface="Times New Roman" panose="02020603050405020304" pitchFamily="18" charset="0"/>
              </a:rPr>
              <a:t>Not Found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(2023/03/09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6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cs typeface="Times New Roman" panose="02020603050405020304" pitchFamily="18" charset="0"/>
              </a:rPr>
              <a:t>執行</a:t>
            </a:r>
            <a:r>
              <a:rPr lang="en-US" altLang="zh-TW" dirty="0" err="1"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https://blog.csdn.net/weixin_45623536/article/details/121849120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</a:t>
            </a:r>
            <a:r>
              <a:rPr lang="zh-TW" altLang="en-US" dirty="0">
                <a:cs typeface="Times New Roman" panose="02020603050405020304" pitchFamily="18" charset="0"/>
              </a:rPr>
              <a:t>相關操作介紹：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https://paolozaino.wordpress.com/2021/02/21/linux-configure-and-use-your-tpm-2-0-module-on-linux/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Tpm2-tss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https://github.com/tpm2-software/tpm2-tss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https://github.com/tpm2-software/tpm2-abrmd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cs typeface="Times New Roman" panose="02020603050405020304" pitchFamily="18" charset="0"/>
              </a:rPr>
              <a:t>tpm2</a:t>
            </a:r>
            <a:r>
              <a:rPr lang="zh-TW" altLang="en-US" dirty="0">
                <a:cs typeface="Times New Roman" panose="02020603050405020304" pitchFamily="18" charset="0"/>
              </a:rPr>
              <a:t>套件參考：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https://blog.csdn.net/jianming21/article/details/107942585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Linux TPM2 &amp; TSS2 Software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https://github.com/tpm2-software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libnatpmp1:amd64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8"/>
              </a:rPr>
              <a:t>https://launchpad.net/ubuntu/+source/libnatpmp/20150609-7build1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libtpm-unseal1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https://launchpad.net/ubuntu/focal/s390x/tpm-tools/1.3.9.1-0.2ubuntu3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https://github.com/tpm2-software/tpm2-abrmd/releases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tpm2-tools	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https://launchpad.net/ubuntu/focal/amd64/tpm2-tools/4.1.1-1ubuntu0.20.04.1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Trusted Platform Module Library</a:t>
            </a:r>
            <a:r>
              <a:rPr lang="zh-TW" altLang="en-US" dirty="0">
                <a:cs typeface="Times New Roman" panose="02020603050405020304" pitchFamily="18" charset="0"/>
              </a:rPr>
              <a:t> ： </a:t>
            </a:r>
            <a:r>
              <a:rPr lang="en-US" altLang="zh-TW" dirty="0">
                <a:cs typeface="Times New Roman" panose="02020603050405020304" pitchFamily="18" charset="0"/>
                <a:hlinkClick r:id="rId12"/>
              </a:rPr>
              <a:t>https://trustedcomputinggroup.org/wp-content/uploads/TPM-Rev-2.0-Part-1-Architecture-01.38.pdf</a:t>
            </a:r>
            <a:r>
              <a:rPr lang="en-US" altLang="zh-TW" dirty="0">
                <a:cs typeface="Times New Roman" panose="02020603050405020304" pitchFamily="18" charset="0"/>
              </a:rPr>
              <a:t>(22.4</a:t>
            </a:r>
            <a:r>
              <a:rPr lang="zh-TW" altLang="en-US" dirty="0">
                <a:cs typeface="Times New Roman" panose="02020603050405020304" pitchFamily="18" charset="0"/>
              </a:rPr>
              <a:t>節</a:t>
            </a:r>
            <a:r>
              <a:rPr lang="en-US" altLang="zh-TW" dirty="0">
                <a:cs typeface="Times New Roman" panose="02020603050405020304" pitchFamily="18" charset="0"/>
              </a:rPr>
              <a:t> Symmetric Encryption)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Asymmetric/Symmetric Encryption of a TPM key hierarchy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13"/>
              </a:rPr>
              <a:t>https://security.stackexchange.com/questions/200567/asymmetric-symmetric-encryption-of-a-tpm-key-hierarchy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How to use TPM for encryptions</a:t>
            </a:r>
            <a:r>
              <a:rPr lang="zh-TW" altLang="en-US" dirty="0">
                <a:cs typeface="Times New Roman" panose="02020603050405020304" pitchFamily="18" charset="0"/>
              </a:rPr>
              <a:t> 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4"/>
              </a:rPr>
              <a:t>https://pagefault.blog/2016/12/23/guide-encryption-with-tpm/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SRK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EK Keys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hlinkClick r:id="rId15"/>
              </a:rPr>
              <a:t>https://www.twblogs.net/a/5e5054ccbd9eee21167d4acd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 Key</a:t>
            </a:r>
            <a:r>
              <a:rPr lang="zh-TW" altLang="en-US" dirty="0">
                <a:cs typeface="Times New Roman" panose="02020603050405020304" pitchFamily="18" charset="0"/>
              </a:rPr>
              <a:t>相關概念：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6"/>
              </a:rPr>
              <a:t>https://www.cnblogs.com/embedded-linux/p/6716740.html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0687259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【</a:t>
            </a:r>
            <a:r>
              <a:rPr lang="zh-TW" altLang="en-US" dirty="0">
                <a:cs typeface="Times New Roman" panose="02020603050405020304" pitchFamily="18" charset="0"/>
              </a:rPr>
              <a:t>開發筆記</a:t>
            </a:r>
            <a:r>
              <a:rPr lang="en-US" altLang="zh-TW" dirty="0">
                <a:cs typeface="Times New Roman" panose="02020603050405020304" pitchFamily="18" charset="0"/>
              </a:rPr>
              <a:t>】</a:t>
            </a:r>
            <a:r>
              <a:rPr lang="zh-TW" altLang="en-US" dirty="0">
                <a:cs typeface="Times New Roman" panose="02020603050405020304" pitchFamily="18" charset="0"/>
              </a:rPr>
              <a:t>關於那些加密（</a:t>
            </a:r>
            <a:r>
              <a:rPr lang="en-US" altLang="zh-TW" dirty="0">
                <a:cs typeface="Times New Roman" panose="02020603050405020304" pitchFamily="18" charset="0"/>
              </a:rPr>
              <a:t>Cryptography</a:t>
            </a:r>
            <a:r>
              <a:rPr lang="zh-TW" altLang="en-US" dirty="0">
                <a:cs typeface="Times New Roman" panose="02020603050405020304" pitchFamily="18" charset="0"/>
              </a:rPr>
              <a:t>）的二三事：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https://www.concerto.one/posts/2022-08-26-public-private-keys-cryptography.html#openssl-%E5%89%B5%E5%BB%BA%E5%85%AC%E7%A7%81%E9%91%B0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密码学基础（四）：</a:t>
            </a:r>
            <a:r>
              <a:rPr lang="en-US" altLang="zh-CN" dirty="0">
                <a:cs typeface="Times New Roman" panose="02020603050405020304" pitchFamily="18" charset="0"/>
              </a:rPr>
              <a:t>OpenSSL</a:t>
            </a:r>
            <a:r>
              <a:rPr lang="zh-CN" altLang="en-US" dirty="0">
                <a:cs typeface="Times New Roman" panose="02020603050405020304" pitchFamily="18" charset="0"/>
              </a:rPr>
              <a:t>命令详解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https://juejin.cn/post/6844903989469773832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How to Encrypt a Large File with OpenSSL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(NOT RSA)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4"/>
              </a:rPr>
              <a:t>https://www.baeldung.com/linux/openssl-encrypt-large-file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How to encrypt a large file in </a:t>
            </a:r>
            <a:r>
              <a:rPr lang="en-US" altLang="zh-CN" dirty="0" err="1">
                <a:cs typeface="Times New Roman" panose="02020603050405020304" pitchFamily="18" charset="0"/>
              </a:rPr>
              <a:t>openssl</a:t>
            </a:r>
            <a:r>
              <a:rPr lang="en-US" altLang="zh-CN" dirty="0">
                <a:cs typeface="Times New Roman" panose="02020603050405020304" pitchFamily="18" charset="0"/>
              </a:rPr>
              <a:t> using public key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5"/>
              </a:rPr>
              <a:t>https://stackoverflow.com/questions/7143514/how-to-encrypt-a-large-file-in-openssl-using-public-key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How to encrypt a big file using OpenSSL and someone's public key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https://www.czeskis.com/random/openssl-encrypt-file.html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OpenSSL </a:t>
            </a:r>
            <a:r>
              <a:rPr lang="en-US" altLang="zh-TW" dirty="0" err="1"/>
              <a:t>pkeyutl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  <a:hlinkClick r:id="rId7"/>
              </a:rPr>
              <a:t>https://docs.digicert.com/zf/digicert-one/software-trust-manager/signing-tools/openssl-pkeyutl.html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TPM 2.0-NV </a:t>
            </a:r>
            <a:r>
              <a:rPr lang="zh-TW" altLang="en-US" dirty="0"/>
              <a:t>儲存體、原則、錯誤處理和證明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  <a:hlinkClick r:id="rId8"/>
              </a:rPr>
              <a:t>https://learn.microsoft.com/zh-tw/windows-hardware/test/hlk/testref/33b2ec72-1085-448f-9192-1ceb8c8669ab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TPM</a:t>
            </a:r>
            <a:r>
              <a:rPr lang="zh-CN" altLang="en-US" dirty="0"/>
              <a:t>，加密解密，哈希等的理解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https://blog.csdn.net/fengxiaocheng/article/details/103763703</a:t>
            </a: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(2023/03/09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581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419EFC68-79EA-4A77-B3C5-F80E729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500" dirty="0">
                <a:cs typeface="Times New Roman" panose="02020603050405020304" pitchFamily="18" charset="0"/>
              </a:rPr>
              <a:t>1.</a:t>
            </a:r>
            <a:r>
              <a:rPr lang="zh-TW" altLang="en-US" sz="2500" dirty="0">
                <a:cs typeface="Times New Roman" panose="02020603050405020304" pitchFamily="18" charset="0"/>
              </a:rPr>
              <a:t>建立本地端</a:t>
            </a:r>
            <a:r>
              <a:rPr lang="en-US" altLang="zh-TW" sz="2500" dirty="0" err="1">
                <a:cs typeface="Times New Roman" panose="02020603050405020304" pitchFamily="18" charset="0"/>
              </a:rPr>
              <a:t>tpm</a:t>
            </a:r>
            <a:r>
              <a:rPr lang="zh-TW" altLang="en-US" sz="2500" dirty="0">
                <a:cs typeface="Times New Roman" panose="02020603050405020304" pitchFamily="18" charset="0"/>
              </a:rPr>
              <a:t>數字簽名。</a:t>
            </a:r>
            <a:endParaRPr lang="en-US" altLang="zh-TW" sz="25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500" dirty="0">
                <a:cs typeface="Times New Roman" panose="02020603050405020304" pitchFamily="18" charset="0"/>
              </a:rPr>
              <a:t>2.</a:t>
            </a:r>
            <a:r>
              <a:rPr lang="zh-TW" altLang="en-US" sz="2500" dirty="0">
                <a:cs typeface="Times New Roman" panose="02020603050405020304" pitchFamily="18" charset="0"/>
              </a:rPr>
              <a:t>定義本地端</a:t>
            </a:r>
            <a:r>
              <a:rPr lang="en-US" altLang="zh-TW" sz="2500" dirty="0" err="1">
                <a:cs typeface="Times New Roman" panose="02020603050405020304" pitchFamily="18" charset="0"/>
              </a:rPr>
              <a:t>tpm</a:t>
            </a:r>
            <a:r>
              <a:rPr lang="en-US" altLang="zh-TW" sz="2500" dirty="0">
                <a:cs typeface="Times New Roman" panose="02020603050405020304" pitchFamily="18" charset="0"/>
              </a:rPr>
              <a:t> NV</a:t>
            </a:r>
            <a:r>
              <a:rPr lang="zh-TW" altLang="en-US" sz="2500" dirty="0">
                <a:cs typeface="Times New Roman" panose="02020603050405020304" pitchFamily="18" charset="0"/>
              </a:rPr>
              <a:t>索引位置及內容</a:t>
            </a:r>
            <a:r>
              <a:rPr lang="en-US" altLang="zh-TW" sz="2500" dirty="0">
                <a:cs typeface="Times New Roman" panose="02020603050405020304" pitchFamily="18" charset="0"/>
              </a:rPr>
              <a:t>(</a:t>
            </a:r>
            <a:r>
              <a:rPr lang="zh-TW" altLang="en-US" sz="2500" dirty="0">
                <a:cs typeface="Times New Roman" panose="02020603050405020304" pitchFamily="18" charset="0"/>
              </a:rPr>
              <a:t>內容存放</a:t>
            </a:r>
            <a:r>
              <a:rPr lang="en-US" altLang="zh-TW" sz="2500" dirty="0" err="1">
                <a:cs typeface="Times New Roman" panose="02020603050405020304" pitchFamily="18" charset="0"/>
              </a:rPr>
              <a:t>tpm</a:t>
            </a:r>
            <a:r>
              <a:rPr lang="zh-TW" altLang="en-US" sz="2500" dirty="0">
                <a:cs typeface="Times New Roman" panose="02020603050405020304" pitchFamily="18" charset="0"/>
              </a:rPr>
              <a:t>數字簽名</a:t>
            </a:r>
            <a:r>
              <a:rPr lang="en-US" altLang="zh-TW" sz="2500" dirty="0">
                <a:cs typeface="Times New Roman" panose="02020603050405020304" pitchFamily="18" charset="0"/>
              </a:rPr>
              <a:t>)</a:t>
            </a:r>
            <a:r>
              <a:rPr lang="zh-TW" altLang="en-US" sz="2500" dirty="0">
                <a:cs typeface="Times New Roman" panose="02020603050405020304" pitchFamily="18" charset="0"/>
              </a:rPr>
              <a:t>。</a:t>
            </a:r>
            <a:endParaRPr lang="en-US" altLang="zh-TW" sz="25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500" dirty="0">
                <a:cs typeface="Times New Roman" panose="02020603050405020304" pitchFamily="18" charset="0"/>
              </a:rPr>
              <a:t>3.</a:t>
            </a:r>
            <a:r>
              <a:rPr lang="zh-TW" altLang="en-US" sz="2500" dirty="0">
                <a:cs typeface="Times New Roman" panose="02020603050405020304" pitchFamily="18" charset="0"/>
              </a:rPr>
              <a:t>使用</a:t>
            </a:r>
            <a:r>
              <a:rPr lang="en-US" altLang="zh-TW" sz="2500" dirty="0">
                <a:cs typeface="Times New Roman" panose="02020603050405020304" pitchFamily="18" charset="0"/>
              </a:rPr>
              <a:t>tpm2_verifysignature</a:t>
            </a:r>
            <a:r>
              <a:rPr lang="zh-TW" altLang="en-US" sz="2500" dirty="0">
                <a:cs typeface="Times New Roman" panose="02020603050405020304" pitchFamily="18" charset="0"/>
              </a:rPr>
              <a:t>完成驗證簽名。</a:t>
            </a:r>
            <a:endParaRPr lang="en-US" altLang="zh-TW" sz="2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-NAS(2022/12/16)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95565-DD61-4C9C-8677-94EBDE4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9" y="1163750"/>
            <a:ext cx="9356361" cy="5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-NAS(2022/12/30)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24928B-0E8B-47D2-81EA-418F1408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39" y="1201850"/>
            <a:ext cx="9769687" cy="50377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790FEB-2D08-4A2F-8556-66E812989E4D}"/>
              </a:ext>
            </a:extLst>
          </p:cNvPr>
          <p:cNvSpPr txBox="1"/>
          <p:nvPr/>
        </p:nvSpPr>
        <p:spPr>
          <a:xfrm>
            <a:off x="1311639" y="6430945"/>
            <a:ext cx="1006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http://78.65.83.168:5000/sharing/Yxmsynd8W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786ACB-F125-4B9D-8F29-33C28629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88" y="1201850"/>
            <a:ext cx="9233624" cy="50759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http://78.65.83.168:5000/sharing/ift1CvVob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65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-NAS(2022/2/17)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http://78.65.83.168:5000/sharing/jNz1b3GFG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CEFEDA-A0B1-4F87-AC29-725AB6A4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398" y="1363801"/>
            <a:ext cx="973920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-NAS(2022/3/10)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4909D8E-564A-4A69-9921-AD921349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22" y="1201850"/>
            <a:ext cx="8879355" cy="48666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214CEA-0B9C-4CDF-9BE8-417A34D9F408}"/>
              </a:ext>
            </a:extLst>
          </p:cNvPr>
          <p:cNvSpPr txBox="1"/>
          <p:nvPr/>
        </p:nvSpPr>
        <p:spPr>
          <a:xfrm>
            <a:off x="838199" y="6406993"/>
            <a:ext cx="1073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http://78.65.83.168:5000/sharing/15CCQVUal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78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10142</TotalTime>
  <Words>2864</Words>
  <Application>Microsoft Office PowerPoint</Application>
  <PresentationFormat>寬螢幕</PresentationFormat>
  <Paragraphs>382</Paragraphs>
  <Slides>42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控管紀錄-NAS(2022/12/16)</vt:lpstr>
      <vt:lpstr>控管紀錄-NAS(2022/12/30)</vt:lpstr>
      <vt:lpstr>控管紀錄-NAS(2022/2/10)</vt:lpstr>
      <vt:lpstr>控管紀錄-NAS(2022/2/17)</vt:lpstr>
      <vt:lpstr>控管紀錄-NAS(2022/3/10)</vt:lpstr>
      <vt:lpstr>當週進度</vt:lpstr>
      <vt:lpstr>進度統整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(2022/12/14更新)</vt:lpstr>
      <vt:lpstr>需求列表–硬體與環境需求 (2023/02/15更新)</vt:lpstr>
      <vt:lpstr>分析-模組列表 (2022/11/13更新)</vt:lpstr>
      <vt:lpstr>系統分析 – 系統流程圖 (2022/11/13更新)</vt:lpstr>
      <vt:lpstr>系統分析 – 系統流程圖 (2023/02/13更新)</vt:lpstr>
      <vt:lpstr>系統分析 – 時序圖 (2022/11/13更新)</vt:lpstr>
      <vt:lpstr>系統分析 – 時序圖 (2023/03/09更新)</vt:lpstr>
      <vt:lpstr>專案架構圖 (2022/11/13更新)</vt:lpstr>
      <vt:lpstr>專案架構圖 (2022/12/09更新)</vt:lpstr>
      <vt:lpstr>成果展示 – 週進度項目 (2022/11/30)</vt:lpstr>
      <vt:lpstr>成果展示 – 週進度項目 (2022/12/05)</vt:lpstr>
      <vt:lpstr>成果展示 – 週進度項目 (2022/12/05)</vt:lpstr>
      <vt:lpstr>成果展示 – 週進度項目 (2022/12/08)</vt:lpstr>
      <vt:lpstr>成果展示 – 週進度項目 (2023/02/13)</vt:lpstr>
      <vt:lpstr>成果展示 – 週進度項目 (2023/02/13)</vt:lpstr>
      <vt:lpstr>問題記錄(2022/12/08更新)</vt:lpstr>
      <vt:lpstr>問題記錄(2022/12/11更新)</vt:lpstr>
      <vt:lpstr>問題記錄(2022/12/11更新)</vt:lpstr>
      <vt:lpstr>問題記錄(2023/02/15更新)</vt:lpstr>
      <vt:lpstr>問題記錄(2023/02/15更新)</vt:lpstr>
      <vt:lpstr>問題記錄(2023/02/20更新)</vt:lpstr>
      <vt:lpstr>問題記錄(2023/02/23更新)</vt:lpstr>
      <vt:lpstr>問題記錄(2023/03/09更新)</vt:lpstr>
      <vt:lpstr>參考資料(2023/02/13更新)</vt:lpstr>
      <vt:lpstr>參考資料(2023/03/09更新)</vt:lpstr>
      <vt:lpstr>預計進度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752</cp:revision>
  <dcterms:created xsi:type="dcterms:W3CDTF">2019-03-11T13:47:46Z</dcterms:created>
  <dcterms:modified xsi:type="dcterms:W3CDTF">2023-03-12T12:05:05Z</dcterms:modified>
</cp:coreProperties>
</file>