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348" r:id="rId9"/>
    <p:sldId id="349" r:id="rId10"/>
    <p:sldId id="355" r:id="rId11"/>
    <p:sldId id="261" r:id="rId12"/>
    <p:sldId id="267" r:id="rId13"/>
    <p:sldId id="281" r:id="rId14"/>
    <p:sldId id="293" r:id="rId15"/>
    <p:sldId id="318" r:id="rId16"/>
    <p:sldId id="336" r:id="rId17"/>
    <p:sldId id="354" r:id="rId18"/>
    <p:sldId id="317" r:id="rId19"/>
    <p:sldId id="313" r:id="rId20"/>
    <p:sldId id="334" r:id="rId21"/>
    <p:sldId id="294" r:id="rId22"/>
    <p:sldId id="314" r:id="rId23"/>
    <p:sldId id="339" r:id="rId24"/>
    <p:sldId id="352" r:id="rId25"/>
    <p:sldId id="315" r:id="rId26"/>
    <p:sldId id="350" r:id="rId27"/>
    <p:sldId id="316" r:id="rId28"/>
    <p:sldId id="328" r:id="rId29"/>
    <p:sldId id="320" r:id="rId30"/>
    <p:sldId id="276" r:id="rId31"/>
    <p:sldId id="323" r:id="rId32"/>
    <p:sldId id="326" r:id="rId33"/>
    <p:sldId id="340" r:id="rId34"/>
    <p:sldId id="341" r:id="rId35"/>
    <p:sldId id="356" r:id="rId36"/>
    <p:sldId id="360" r:id="rId37"/>
    <p:sldId id="361" r:id="rId38"/>
    <p:sldId id="362" r:id="rId39"/>
    <p:sldId id="363" r:id="rId40"/>
    <p:sldId id="310" r:id="rId41"/>
    <p:sldId id="330" r:id="rId42"/>
    <p:sldId id="331" r:id="rId43"/>
    <p:sldId id="345" r:id="rId44"/>
    <p:sldId id="343" r:id="rId45"/>
    <p:sldId id="344" r:id="rId46"/>
    <p:sldId id="346" r:id="rId47"/>
    <p:sldId id="351" r:id="rId48"/>
    <p:sldId id="358" r:id="rId49"/>
    <p:sldId id="357" r:id="rId50"/>
    <p:sldId id="359" r:id="rId51"/>
    <p:sldId id="271" r:id="rId52"/>
    <p:sldId id="347" r:id="rId53"/>
    <p:sldId id="337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(NAS)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  <p14:sldId id="348"/>
            <p14:sldId id="349"/>
            <p14:sldId id="355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  <p14:sldId id="354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39"/>
            <p14:sldId id="352"/>
            <p14:sldId id="315"/>
            <p14:sldId id="350"/>
            <p14:sldId id="316"/>
            <p14:sldId id="328"/>
          </p14:sldIdLst>
        </p14:section>
        <p14:section name="成果展示(2022/12/2)" id="{7807EEF3-DE13-456E-8A69-C632F9866CE9}">
          <p14:sldIdLst>
            <p14:sldId id="320"/>
            <p14:sldId id="276"/>
            <p14:sldId id="323"/>
            <p14:sldId id="326"/>
          </p14:sldIdLst>
        </p14:section>
        <p14:section name="成果展是(2023/02/13)" id="{4DE3C495-4032-469F-9260-4BFEFD40C853}">
          <p14:sldIdLst>
            <p14:sldId id="340"/>
            <p14:sldId id="341"/>
          </p14:sldIdLst>
        </p14:section>
        <p14:section name="成果展示(2023/03/15)" id="{05F1F468-9569-4510-BD5A-A24A6AA4520F}">
          <p14:sldIdLst>
            <p14:sldId id="356"/>
            <p14:sldId id="360"/>
            <p14:sldId id="361"/>
            <p14:sldId id="362"/>
            <p14:sldId id="363"/>
          </p14:sldIdLst>
        </p14:section>
        <p14:section name="問題紀錄" id="{7736FEA8-F8F5-4963-B785-6FDDDCD0788E}">
          <p14:sldIdLst>
            <p14:sldId id="310"/>
            <p14:sldId id="330"/>
            <p14:sldId id="331"/>
            <p14:sldId id="345"/>
            <p14:sldId id="343"/>
            <p14:sldId id="344"/>
            <p14:sldId id="346"/>
            <p14:sldId id="351"/>
            <p14:sldId id="358"/>
            <p14:sldId id="357"/>
            <p14:sldId id="359"/>
          </p14:sldIdLst>
        </p14:section>
        <p14:section name="參考資料" id="{D3F19623-8373-4FAD-AFE9-5F74D24B2CC9}">
          <p14:sldIdLst>
            <p14:sldId id="271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0C2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>
        <p:scale>
          <a:sx n="75" d="100"/>
          <a:sy n="75" d="100"/>
        </p:scale>
        <p:origin x="696" y="77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60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91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21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7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1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81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83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6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97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q2kTSPWG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13" Type="http://schemas.openxmlformats.org/officeDocument/2006/relationships/hyperlink" Target="https://security.stackexchange.com/questions/200567/asymmetric-symmetric-encryption-of-a-tpm-key-hierarchy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12" Type="http://schemas.openxmlformats.org/officeDocument/2006/relationships/hyperlink" Target="https://trustedcomputinggroup.org/wp-content/uploads/TPM-Rev-2.0-Part-1-Architecture-01.38.pdf" TargetMode="External"/><Relationship Id="rId2" Type="http://schemas.openxmlformats.org/officeDocument/2006/relationships/hyperlink" Target="https://blog.csdn.net/weixin_45623536/article/details/121849120" TargetMode="External"/><Relationship Id="rId16" Type="http://schemas.openxmlformats.org/officeDocument/2006/relationships/hyperlink" Target="https://www.cnblogs.com/embedded-linux/p/671674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5" Type="http://schemas.openxmlformats.org/officeDocument/2006/relationships/hyperlink" Target="https://www.twblogs.net/a/5e5054ccbd9eee21167d4ac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Relationship Id="rId14" Type="http://schemas.openxmlformats.org/officeDocument/2006/relationships/hyperlink" Target="https://pagefault.blog/2016/12/23/guide-encryption-with-tpm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windows-hardware/test/hlk/testref/33b2ec72-1085-448f-9192-1ceb8c8669ab" TargetMode="External"/><Relationship Id="rId3" Type="http://schemas.openxmlformats.org/officeDocument/2006/relationships/hyperlink" Target="https://juejin.cn/post/6844903989469773832" TargetMode="External"/><Relationship Id="rId7" Type="http://schemas.openxmlformats.org/officeDocument/2006/relationships/hyperlink" Target="https://docs.digicert.com/zf/digicert-one/software-trust-manager/signing-tools/openssl-pkeyutl.html" TargetMode="External"/><Relationship Id="rId2" Type="http://schemas.openxmlformats.org/officeDocument/2006/relationships/hyperlink" Target="https://www.concerto.one/posts/2022-08-26-public-private-keys-cryptography.html#openssl-%E5%89%B5%E5%BB%BA%E5%85%AC%E7%A7%81%E9%91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zeskis.com/random/openssl-encrypt-file.html" TargetMode="External"/><Relationship Id="rId11" Type="http://schemas.openxmlformats.org/officeDocument/2006/relationships/hyperlink" Target="https://github.com/tpm2-software/tpm2-tools/issues/2024" TargetMode="External"/><Relationship Id="rId5" Type="http://schemas.openxmlformats.org/officeDocument/2006/relationships/hyperlink" Target="https://stackoverflow.com/questions/7143514/how-to-encrypt-a-large-file-in-openssl-using-public-key" TargetMode="External"/><Relationship Id="rId10" Type="http://schemas.openxmlformats.org/officeDocument/2006/relationships/hyperlink" Target="https://tpm2-tools.readthedocs.io/en/latest/man/tpm2_createprimary.1/" TargetMode="External"/><Relationship Id="rId4" Type="http://schemas.openxmlformats.org/officeDocument/2006/relationships/hyperlink" Target="https://www.baeldung.com/linux/openssl-encrypt-large-file" TargetMode="External"/><Relationship Id="rId9" Type="http://schemas.openxmlformats.org/officeDocument/2006/relationships/hyperlink" Target="https://blog.csdn.net/fengxiaocheng/article/details/103763703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8.65.83.168:5000/sharing/jNz1b3GF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15CCQV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2022/03/17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-NAS(2022/3/17)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6813E1-BC29-4303-B4BD-F0F2C6C8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5" t="15719"/>
          <a:stretch/>
        </p:blipFill>
        <p:spPr>
          <a:xfrm>
            <a:off x="1891333" y="1248199"/>
            <a:ext cx="8409334" cy="48688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4B660E-9358-4CF2-9DA6-BBBC2260CF5F}"/>
              </a:ext>
            </a:extLst>
          </p:cNvPr>
          <p:cNvSpPr txBox="1"/>
          <p:nvPr/>
        </p:nvSpPr>
        <p:spPr>
          <a:xfrm>
            <a:off x="838199" y="6406993"/>
            <a:ext cx="107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http://78.65.83.168:5000/sharing/q2kTSPWGG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30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53F8CEE1-B67A-4E9C-ADEC-FB3DDD01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畫流程圖。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改</a:t>
            </a:r>
            <a:r>
              <a:rPr lang="en-US" altLang="zh-TW" sz="2400" dirty="0">
                <a:cs typeface="Times New Roman" panose="02020603050405020304" pitchFamily="18" charset="0"/>
              </a:rPr>
              <a:t>MSC</a:t>
            </a:r>
            <a:r>
              <a:rPr lang="zh-TW" altLang="en-US" sz="2400" dirty="0">
                <a:cs typeface="Times New Roman" panose="02020603050405020304" pitchFamily="18" charset="0"/>
              </a:rPr>
              <a:t>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cs typeface="Times New Roman" panose="02020603050405020304" pitchFamily="18" charset="0"/>
              </a:rPr>
              <a:t>創建數字簽名。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4.</a:t>
            </a:r>
            <a:r>
              <a:rPr lang="zh-TW" altLang="en-US" sz="2400" dirty="0">
                <a:cs typeface="Times New Roman" panose="02020603050405020304" pitchFamily="18" charset="0"/>
              </a:rPr>
              <a:t>驗證用</a:t>
            </a:r>
            <a:r>
              <a:rPr lang="en-US" altLang="zh-TW" sz="2400" dirty="0" err="1">
                <a:cs typeface="Times New Roman" panose="02020603050405020304" pitchFamily="18" charset="0"/>
              </a:rPr>
              <a:t>py</a:t>
            </a:r>
            <a:r>
              <a:rPr lang="zh-TW" altLang="en-US" sz="2400" dirty="0">
                <a:cs typeface="Times New Roman" panose="02020603050405020304" pitchFamily="18" charset="0"/>
              </a:rPr>
              <a:t>檔草稿完成。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試一遍</a:t>
            </a:r>
            <a:r>
              <a:rPr lang="en-US" altLang="zh-TW" dirty="0">
                <a:cs typeface="Times New Roman" panose="02020603050405020304" pitchFamily="18" charset="0"/>
              </a:rPr>
              <a:t>Tpm2-tools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下的測試。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Q5~Q11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更新套件需求</a:t>
            </a:r>
            <a:r>
              <a:rPr lang="en-US" altLang="zh-TW" dirty="0">
                <a:cs typeface="Times New Roman" panose="02020603050405020304" pitchFamily="18" charset="0"/>
              </a:rPr>
              <a:t> OpenSSL</a:t>
            </a:r>
            <a:r>
              <a:rPr lang="zh-TW" altLang="en-US" dirty="0">
                <a:cs typeface="Times New Roman" panose="02020603050405020304" pitchFamily="18" charset="0"/>
              </a:rPr>
              <a:t>以及版本。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2/17~2/24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OpenSSL </a:t>
            </a:r>
            <a:r>
              <a:rPr lang="zh-TW" altLang="en-US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dirty="0">
                <a:cs typeface="Times New Roman" panose="02020603050405020304" pitchFamily="18" charset="0"/>
              </a:rPr>
              <a:t>選項。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Q9~Q12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2/24~3/03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查找資料 </a:t>
            </a:r>
            <a:r>
              <a:rPr lang="en-US" altLang="zh-TW" dirty="0">
                <a:cs typeface="Times New Roman" panose="02020603050405020304" pitchFamily="18" charset="0"/>
              </a:rPr>
              <a:t>PKCS #8 </a:t>
            </a:r>
            <a:r>
              <a:rPr lang="zh-TW" altLang="en-US" dirty="0">
                <a:cs typeface="Times New Roman" panose="02020603050405020304" pitchFamily="18" charset="0"/>
              </a:rPr>
              <a:t>格式私鑰轉換成 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格式私鑰時出現的</a:t>
            </a:r>
            <a:r>
              <a:rPr lang="en-US" altLang="zh-TW" dirty="0">
                <a:cs typeface="Times New Roman" panose="02020603050405020304" pitchFamily="18" charset="0"/>
              </a:rPr>
              <a:t>invalid engine “tpm2”</a:t>
            </a:r>
            <a:r>
              <a:rPr lang="zh-TW" altLang="en-US" dirty="0">
                <a:cs typeface="Times New Roman" panose="02020603050405020304" pitchFamily="18" charset="0"/>
              </a:rPr>
              <a:t> 問題。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1.Tss</a:t>
            </a:r>
            <a:r>
              <a:rPr lang="zh-TW" altLang="en-US" dirty="0">
                <a:cs typeface="Times New Roman" panose="02020603050405020304" pitchFamily="18" charset="0"/>
              </a:rPr>
              <a:t>的套件有不相容的問題或是沒安裝確實。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cs typeface="Times New Roman" panose="02020603050405020304" pitchFamily="18" charset="0"/>
              </a:rPr>
              <a:t>沒有成功於</a:t>
            </a:r>
            <a:r>
              <a:rPr lang="en-US" altLang="zh-TW" dirty="0">
                <a:cs typeface="Times New Roman" panose="02020603050405020304" pitchFamily="18" charset="0"/>
              </a:rPr>
              <a:t>Open SSL</a:t>
            </a:r>
            <a:r>
              <a:rPr lang="zh-TW" altLang="en-US" dirty="0">
                <a:cs typeface="Times New Roman" panose="02020603050405020304" pitchFamily="18" charset="0"/>
              </a:rPr>
              <a:t>中啟用</a:t>
            </a:r>
            <a:r>
              <a:rPr lang="en-US" altLang="zh-TW" dirty="0">
                <a:cs typeface="Times New Roman" panose="02020603050405020304" pitchFamily="18" charset="0"/>
              </a:rPr>
              <a:t> --enable-dynamic-engine</a:t>
            </a:r>
            <a:r>
              <a:rPr lang="zh-TW" altLang="en-US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三月：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3/03~3/07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</a:t>
            </a:r>
            <a:r>
              <a:rPr lang="en-US" altLang="zh-TW" dirty="0">
                <a:cs typeface="Times New Roman" panose="02020603050405020304" pitchFamily="18" charset="0"/>
              </a:rPr>
              <a:t>MSC</a:t>
            </a:r>
            <a:r>
              <a:rPr lang="zh-TW" altLang="en-US" dirty="0">
                <a:cs typeface="Times New Roman" panose="02020603050405020304" pitchFamily="18" charset="0"/>
              </a:rPr>
              <a:t>圖。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測試</a:t>
            </a:r>
            <a:r>
              <a:rPr lang="en-US" altLang="zh-TW" dirty="0">
                <a:cs typeface="Times New Roman" panose="02020603050405020304" pitchFamily="18" charset="0"/>
              </a:rPr>
              <a:t>IPC-002</a:t>
            </a:r>
            <a:r>
              <a:rPr lang="zh-TW" altLang="en-US" dirty="0"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環境。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3/07~3/17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畫流程圖。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改</a:t>
            </a:r>
            <a:r>
              <a:rPr lang="en-US" altLang="zh-TW" dirty="0">
                <a:cs typeface="Times New Roman" panose="02020603050405020304" pitchFamily="18" charset="0"/>
              </a:rPr>
              <a:t>MSC</a:t>
            </a:r>
            <a:r>
              <a:rPr lang="zh-TW" altLang="en-US" dirty="0">
                <a:cs typeface="Times New Roman" panose="02020603050405020304" pitchFamily="18" charset="0"/>
              </a:rPr>
              <a:t>圖。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創建數字簽名。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cs typeface="Times New Roman" panose="02020603050405020304" pitchFamily="18" charset="0"/>
              </a:rPr>
              <a:t>驗證用</a:t>
            </a:r>
            <a:r>
              <a:rPr lang="en-US" altLang="zh-TW" dirty="0" err="1"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cs typeface="Times New Roman" panose="02020603050405020304" pitchFamily="18" charset="0"/>
              </a:rPr>
              <a:t>檔草稿完成。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5777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(2023/02/15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5744308" y="1195692"/>
            <a:ext cx="6318738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OpenSSL			1.1.1f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電腦內建，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本以上支持動態引擎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AC2615-1DDF-47C8-B890-E248B21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56" y="1085125"/>
            <a:ext cx="6967961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B22E28-BFC3-4F99-BAA6-76073AA6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35" y="549185"/>
            <a:ext cx="11015946" cy="7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A75793-121C-4D84-8579-11BA4D10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23" y="995681"/>
            <a:ext cx="5241313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E43A2D-3A1C-44BB-8668-36D64E8F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1" b="17224"/>
          <a:stretch/>
        </p:blipFill>
        <p:spPr>
          <a:xfrm>
            <a:off x="838200" y="1807994"/>
            <a:ext cx="7704968" cy="565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F0EEA-3081-4156-85F0-DDD077AC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1"/>
          <a:stretch/>
        </p:blipFill>
        <p:spPr>
          <a:xfrm>
            <a:off x="8526524" y="1262314"/>
            <a:ext cx="3486786" cy="17655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304D3-3FA5-482C-90B4-A196B8C7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1972"/>
            <a:ext cx="7913914" cy="565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BC6EF0-B725-49C3-BAF8-0A1994CA3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8543168" y="3429000"/>
            <a:ext cx="2167766" cy="1016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828078-0C8F-49CA-ACE3-B463A563AF4D}"/>
              </a:ext>
            </a:extLst>
          </p:cNvPr>
          <p:cNvSpPr txBox="1"/>
          <p:nvPr/>
        </p:nvSpPr>
        <p:spPr>
          <a:xfrm>
            <a:off x="838200" y="1262314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產生一組非對稱式的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2DF82-1BA9-42EC-9C1A-88CD497D3C29}"/>
              </a:ext>
            </a:extLst>
          </p:cNvPr>
          <p:cNvSpPr txBox="1"/>
          <p:nvPr/>
        </p:nvSpPr>
        <p:spPr>
          <a:xfrm>
            <a:off x="10705681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E8BDF-A5FB-4BB4-BBE0-85B5E359DB59}"/>
              </a:ext>
            </a:extLst>
          </p:cNvPr>
          <p:cNvSpPr txBox="1"/>
          <p:nvPr/>
        </p:nvSpPr>
        <p:spPr>
          <a:xfrm>
            <a:off x="9099620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7151BA-A68C-4A26-BE79-264DE65A1D3F}"/>
              </a:ext>
            </a:extLst>
          </p:cNvPr>
          <p:cNvSpPr txBox="1"/>
          <p:nvPr/>
        </p:nvSpPr>
        <p:spPr>
          <a:xfrm>
            <a:off x="838200" y="319446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(message.txt):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06D2C-8E12-4220-B10C-1C098DBB5D74}"/>
              </a:ext>
            </a:extLst>
          </p:cNvPr>
          <p:cNvSpPr txBox="1"/>
          <p:nvPr/>
        </p:nvSpPr>
        <p:spPr>
          <a:xfrm>
            <a:off x="9686620" y="4369056"/>
            <a:ext cx="8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B568CB-55BC-4561-9EE4-A2FDA6541441}"/>
              </a:ext>
            </a:extLst>
          </p:cNvPr>
          <p:cNvSpPr txBox="1"/>
          <p:nvPr/>
        </p:nvSpPr>
        <p:spPr>
          <a:xfrm>
            <a:off x="8653933" y="4369056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加密後</a:t>
            </a:r>
          </a:p>
        </p:txBody>
      </p:sp>
    </p:spTree>
    <p:extLst>
      <p:ext uri="{BB962C8B-B14F-4D97-AF65-F5344CB8AC3E}">
        <p14:creationId xmlns:p14="http://schemas.microsoft.com/office/powerpoint/2010/main" val="289832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4BC16F-A9FA-48F0-BACC-2BFEC0EF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883453"/>
            <a:ext cx="9212631" cy="8797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ABF8A9-F263-46B5-ACF1-684DB13F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141" y="1295920"/>
            <a:ext cx="1170121" cy="12666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24166D-9657-4E01-9B12-46C1144B1F60}"/>
              </a:ext>
            </a:extLst>
          </p:cNvPr>
          <p:cNvSpPr txBox="1"/>
          <p:nvPr/>
        </p:nvSpPr>
        <p:spPr>
          <a:xfrm>
            <a:off x="838200" y="128027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message.enc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333519-796D-41A4-A36C-36E5D8405FD6}"/>
              </a:ext>
            </a:extLst>
          </p:cNvPr>
          <p:cNvSpPr txBox="1"/>
          <p:nvPr/>
        </p:nvSpPr>
        <p:spPr>
          <a:xfrm>
            <a:off x="10559514" y="2404008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解密後</a:t>
            </a:r>
          </a:p>
        </p:txBody>
      </p:sp>
    </p:spTree>
    <p:extLst>
      <p:ext uri="{BB962C8B-B14F-4D97-AF65-F5344CB8AC3E}">
        <p14:creationId xmlns:p14="http://schemas.microsoft.com/office/powerpoint/2010/main" val="227963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A9E48E-B178-4F6F-B03F-05A913F3D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3699"/>
            <a:ext cx="8587586" cy="41323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001E20A-F726-4BFB-A402-DD52470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DA9464-1EB5-4C4F-B043-05898B8A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87" y="1343989"/>
            <a:ext cx="1372734" cy="10458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D0FA12-3A74-4EA3-B865-A76CD908BF41}"/>
              </a:ext>
            </a:extLst>
          </p:cNvPr>
          <p:cNvSpPr txBox="1"/>
          <p:nvPr/>
        </p:nvSpPr>
        <p:spPr>
          <a:xfrm>
            <a:off x="838200" y="2080009"/>
            <a:ext cx="858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rsa.ctx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包含了公、私鑰的上下文件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message.dat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檔案內容進行簽名，並將數字簽名檔案存為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sig.rssa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檔案。</a:t>
            </a:r>
          </a:p>
        </p:txBody>
      </p:sp>
    </p:spTree>
    <p:extLst>
      <p:ext uri="{BB962C8B-B14F-4D97-AF65-F5344CB8AC3E}">
        <p14:creationId xmlns:p14="http://schemas.microsoft.com/office/powerpoint/2010/main" val="158519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01E20A-F726-4BFB-A402-DD52470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2D8B89F8-58E9-4299-B8B2-63B871354BD6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規格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[    0.000000] </a:t>
            </a:r>
            <a:r>
              <a:rPr lang="en-US" altLang="zh-TW" sz="2000" dirty="0" err="1">
                <a:cs typeface="Times New Roman" panose="02020603050405020304" pitchFamily="18" charset="0"/>
              </a:rPr>
              <a:t>efi</a:t>
            </a:r>
            <a:r>
              <a:rPr lang="en-US" altLang="zh-TW" sz="2000" dirty="0">
                <a:cs typeface="Times New Roman" panose="02020603050405020304" pitchFamily="18" charset="0"/>
              </a:rPr>
              <a:t>: ACPI 2.0=0x8c06b000 ACPI=0x8c06b000 </a:t>
            </a:r>
            <a:r>
              <a:rPr lang="en-US" altLang="zh-TW" sz="2000" dirty="0" err="1">
                <a:cs typeface="Times New Roman" panose="02020603050405020304" pitchFamily="18" charset="0"/>
              </a:rPr>
              <a:t>TPMFinalLog</a:t>
            </a:r>
            <a:r>
              <a:rPr lang="en-US" altLang="zh-TW" sz="2000" dirty="0">
                <a:cs typeface="Times New Roman" panose="02020603050405020304" pitchFamily="18" charset="0"/>
              </a:rPr>
              <a:t>=0x8c0d5000 SMBIOS=0x8c9e2000 SMBIOS 3.0=0x8c9e1000 MEMATTR=0x8a576018 ESRT=0x8a57ab18 </a:t>
            </a:r>
            <a:r>
              <a:rPr lang="en-US" altLang="zh-TW" sz="2000" dirty="0" err="1">
                <a:cs typeface="Times New Roman" panose="02020603050405020304" pitchFamily="18" charset="0"/>
              </a:rPr>
              <a:t>MOKvar</a:t>
            </a:r>
            <a:r>
              <a:rPr lang="en-US" altLang="zh-TW" sz="2000" dirty="0">
                <a:cs typeface="Times New Roman" panose="02020603050405020304" pitchFamily="18" charset="0"/>
              </a:rPr>
              <a:t>=0x8a565000 RNG=0x8bc1b018 </a:t>
            </a:r>
            <a:r>
              <a:rPr lang="en-US" altLang="zh-TW" sz="2000" dirty="0" err="1">
                <a:cs typeface="Times New Roman" panose="02020603050405020304" pitchFamily="18" charset="0"/>
              </a:rPr>
              <a:t>TPMEventLog</a:t>
            </a:r>
            <a:r>
              <a:rPr lang="en-US" altLang="zh-TW" sz="2000" dirty="0">
                <a:cs typeface="Times New Roman" panose="02020603050405020304" pitchFamily="18" charset="0"/>
              </a:rPr>
              <a:t>=0x856a9018 </a:t>
            </a:r>
          </a:p>
          <a:p>
            <a:pPr marL="0" indent="0"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[    0.032200] ACPI: TPM2 0x000000008C0B9A48 000034 (v04 ALASKA A M I    00000001 AMI  00000000)</a:t>
            </a:r>
          </a:p>
          <a:p>
            <a:pPr marL="0" indent="0"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[    0.032257] ACPI: Reserving TPM2 table memory at [mem 0x8c0b9a48-0x8c0b9a7b]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6FEBF37-0564-43EA-B631-C7D136D5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6160"/>
            <a:ext cx="7585958" cy="16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8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01E20A-F726-4BFB-A402-DD52470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2D8B89F8-58E9-4299-B8B2-63B871354BD6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規格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TPM2_PT_FAMILY_INDICATOR:  raw: 0x322E3000  value: "2.0“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TPM2_PT_LEVEL:  raw: 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TPM2_PT_REVISION:  value: 1.38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TPM2_PT_DAY_OF_YEAR:  raw: 0x8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TPM2_PT_YEAR:  raw: 0x7E2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TPM2_PT_MANUFACTURER:  raw: 0x494E5443  value: "INTC“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TPM2_PT_VENDOR_STRING_1:  raw: 0x496E7465  value: "</a:t>
            </a:r>
            <a:r>
              <a:rPr lang="en-US" altLang="zh-TW" sz="1800" dirty="0" err="1">
                <a:cs typeface="Times New Roman" panose="02020603050405020304" pitchFamily="18" charset="0"/>
              </a:rPr>
              <a:t>Inte</a:t>
            </a:r>
            <a:r>
              <a:rPr lang="en-US" altLang="zh-TW" sz="1800" dirty="0">
                <a:cs typeface="Times New Roman" panose="02020603050405020304" pitchFamily="18" charset="0"/>
              </a:rPr>
              <a:t>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TPM2_PT_VENDOR_STRING_2:  raw: 0x6C000000  value: "l“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TPM2_PT_VENDOR_STRING_3:  raw: 0x0  value: "“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TPM2_PT_VENDOR_STRING_4:  raw: 0x0  value: "“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TPM2_PT_VENDOR_TPM_TYPE: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TPM2_PT_FIRMWARE_VERSION_1:  raw: 0x1930001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TPM2_PT_FIRMWARE_VERSION_2: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TPM2_PT_INPUT_BUFFER:  raw: 0x400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TPM2_PT_HR_TRANSIENT_MIN:  raw: 0x3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TPM2_PT_HR_PERSISTENT_MIN:  raw:0x7</a:t>
            </a:r>
          </a:p>
        </p:txBody>
      </p:sp>
    </p:spTree>
    <p:extLst>
      <p:ext uri="{BB962C8B-B14F-4D97-AF65-F5344CB8AC3E}">
        <p14:creationId xmlns:p14="http://schemas.microsoft.com/office/powerpoint/2010/main" val="26142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01E20A-F726-4BFB-A402-DD52470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2D8B89F8-58E9-4299-B8B2-63B871354BD6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規格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TPM2_PT_HR_LOADED_MIN:  raw: 0x3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TPM2_PT_ACTIVE_SESSIONS_MAX:  raw: 0x40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TPM2_PT_PCR_COUNT:  raw: 0x18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TPM2_PT_PCR_SELECT_MIN:  raw: 0x3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TPM2_PT_CONTEXT_GAP_MAX:  raw: 0xFFFFFFFF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TPM2_PT_NV_COUNTERS_MAX:  raw: 0x80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TPM2_PT_NV_INDEX_MAX:  raw: 0x800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TPM2_PT_MEMORY:  raw: 0x6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TPM2_PT_CLOCK_UPDATE:  raw: 0x400000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TPM2_PT_CONTEXT_HASH:  raw: 0xB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TPM2_PT_CONTEXT_SYM:  raw: 0x6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TPM2_PT_CONTEXT_SYM_SIZE:  raw: 0x100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TPM2_PT_ORDERLY_COUNT:  raw: 0xFF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TPM2_PT_MAX_COMMAND_SIZE:  raw: 0xF80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TPM2_PT_MAX_RESPONSE_SIZE:  raw: 0xF80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TPM2_PT_MAX_DIGEST:  raw: 0x20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TPM2_PT_MAX_OBJECT_CONTEXT:  raw: 0x3A0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TPM2_PT_MAX_SESSION_CONTEXT:  raw: 0xF8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TPM2_PT_PS_FAMILY_INDICATOR:  raw:0x1</a:t>
            </a:r>
          </a:p>
        </p:txBody>
      </p:sp>
    </p:spTree>
    <p:extLst>
      <p:ext uri="{BB962C8B-B14F-4D97-AF65-F5344CB8AC3E}">
        <p14:creationId xmlns:p14="http://schemas.microsoft.com/office/powerpoint/2010/main" val="417686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01E20A-F726-4BFB-A402-DD52470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2023/03/17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2D8B89F8-58E9-4299-B8B2-63B871354BD6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規格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TPM2_PT_PS_LEVEL: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TPM2_PT_PS_REVISION:  raw: 0x103TPM2_PT_PS_DAY_OF_YEAR: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TPM2_PT_PS_YEAR: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TPM2_PT_SPLIT_MAX:  raw: 0x80TPM2_PT_TOTAL_COMMANDS:  raw: 0x64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TPM2_PT_LIBRARY_COMMANDS:  raw: 0x64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TPM2_PT_VENDOR_COMMANDS:  raw: 0x0</a:t>
            </a:r>
          </a:p>
          <a:p>
            <a:pPr marL="0" indent="0"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TPM2_PT_NV_BUFFER_MAX:  raw: 0x800TPM2_PT_MODES:  raw: 0x0</a:t>
            </a:r>
          </a:p>
        </p:txBody>
      </p:sp>
    </p:spTree>
    <p:extLst>
      <p:ext uri="{BB962C8B-B14F-4D97-AF65-F5344CB8AC3E}">
        <p14:creationId xmlns:p14="http://schemas.microsoft.com/office/powerpoint/2010/main" val="5064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這是因為之前安裝的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裡面有少檔案，要手動去補充。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A2:</a:t>
            </a:r>
            <a:r>
              <a:rPr lang="zh-TW" altLang="en-US" sz="2400" dirty="0">
                <a:cs typeface="Times New Roman" panose="02020603050405020304" pitchFamily="18" charset="0"/>
              </a:rPr>
              <a:t>同上。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10929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Q5:</a:t>
            </a:r>
            <a:r>
              <a:rPr lang="zh-TW" altLang="en-US" sz="2400" dirty="0">
                <a:cs typeface="Times New Roman" panose="02020603050405020304" pitchFamily="18" charset="0"/>
              </a:rPr>
              <a:t>原先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能加解密的檔案太小。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A5-1: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A5-2: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的私鑰，載入到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中，於需要使用時再匯出。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Q6: 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鑰匙的格式並不能直接利用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</a:t>
            </a:r>
            <a:r>
              <a:rPr lang="zh-TW" altLang="en-US" sz="2400" dirty="0">
                <a:cs typeface="Times New Roman" panose="02020603050405020304" pitchFamily="18" charset="0"/>
              </a:rPr>
              <a:t> 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的私鑰載入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A6: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鑰匙格式轉換為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，再轉換為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01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Q7: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格式鑰匙轉換成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鑰匙格式時出現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cs typeface="Times New Roman" panose="02020603050405020304" pitchFamily="18" charset="0"/>
              </a:rPr>
              <a:t>openssl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pkeyutl</a:t>
            </a:r>
            <a:r>
              <a:rPr lang="en-US" altLang="zh-TW" sz="2400" dirty="0">
                <a:cs typeface="Times New Roman" panose="02020603050405020304" pitchFamily="18" charset="0"/>
              </a:rPr>
              <a:t> –engine tpm2 –</a:t>
            </a:r>
            <a:r>
              <a:rPr lang="en-US" altLang="zh-TW" sz="2400" dirty="0" err="1">
                <a:cs typeface="Times New Roman" panose="02020603050405020304" pitchFamily="18" charset="0"/>
              </a:rPr>
              <a:t>keyform</a:t>
            </a:r>
            <a:r>
              <a:rPr lang="en-US" altLang="zh-TW" sz="2400" dirty="0">
                <a:cs typeface="Times New Roman" panose="02020603050405020304" pitchFamily="18" charset="0"/>
              </a:rPr>
              <a:t> engine –</a:t>
            </a:r>
            <a:r>
              <a:rPr lang="en-US" altLang="zh-TW" sz="2400" dirty="0" err="1">
                <a:cs typeface="Times New Roman" panose="02020603050405020304" pitchFamily="18" charset="0"/>
              </a:rPr>
              <a:t>inkey</a:t>
            </a:r>
            <a:r>
              <a:rPr lang="en-US" altLang="zh-TW" sz="2400" dirty="0">
                <a:cs typeface="Times New Roman" panose="02020603050405020304" pitchFamily="18" charset="0"/>
              </a:rPr>
              <a:t> private_pkcs8.pem –</a:t>
            </a:r>
            <a:r>
              <a:rPr lang="en-US" altLang="zh-TW" sz="2400" dirty="0" err="1">
                <a:cs typeface="Times New Roman" panose="02020603050405020304" pitchFamily="18" charset="0"/>
              </a:rPr>
              <a:t>outform</a:t>
            </a:r>
            <a:r>
              <a:rPr lang="en-US" altLang="zh-TW" sz="2400" dirty="0">
                <a:cs typeface="Times New Roman" panose="02020603050405020304" pitchFamily="18" charset="0"/>
              </a:rPr>
              <a:t> der –out </a:t>
            </a:r>
            <a:r>
              <a:rPr lang="en-US" altLang="zh-TW" sz="2400" dirty="0" err="1">
                <a:cs typeface="Times New Roman" panose="02020603050405020304" pitchFamily="18" charset="0"/>
              </a:rPr>
              <a:t>private_key.der</a:t>
            </a:r>
            <a:r>
              <a:rPr lang="en-US" altLang="zh-TW" sz="2400" dirty="0">
                <a:cs typeface="Times New Roman" panose="02020603050405020304" pitchFamily="18" charset="0"/>
              </a:rPr>
              <a:t> –derive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A7: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，並啟動引擎。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Q8: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過程中依照他的</a:t>
            </a:r>
            <a:r>
              <a:rPr lang="en-US" altLang="zh-TW" sz="2400" dirty="0">
                <a:cs typeface="Times New Roman" panose="02020603050405020304" pitchFamily="18" charset="0"/>
              </a:rPr>
              <a:t>INSTALL.md</a:t>
            </a:r>
            <a:r>
              <a:rPr lang="zh-TW" altLang="en-US" sz="2400" dirty="0">
                <a:cs typeface="Times New Roman" panose="02020603050405020304" pitchFamily="18" charset="0"/>
              </a:rPr>
              <a:t>的流程，使用</a:t>
            </a:r>
            <a:r>
              <a:rPr lang="en-US" altLang="zh-TW" sz="2400" dirty="0">
                <a:cs typeface="Times New Roman" panose="02020603050405020304" pitchFamily="18" charset="0"/>
              </a:rPr>
              <a:t>make -j$(</a:t>
            </a:r>
            <a:r>
              <a:rPr lang="en-US" altLang="zh-TW" sz="2400" dirty="0" err="1">
                <a:cs typeface="Times New Roman" panose="02020603050405020304" pitchFamily="18" charset="0"/>
              </a:rPr>
              <a:t>nproc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指令，出現了</a:t>
            </a:r>
            <a:r>
              <a:rPr lang="en-US" altLang="zh-TW" sz="2400" dirty="0">
                <a:cs typeface="Times New Roman" panose="02020603050405020304" pitchFamily="18" charset="0"/>
              </a:rPr>
              <a:t>Makefile:15219: *** missing separator.  Stop.</a:t>
            </a:r>
            <a:r>
              <a:rPr lang="zh-TW" altLang="en-US" sz="2400" dirty="0">
                <a:cs typeface="Times New Roman" panose="02020603050405020304" pitchFamily="18" charset="0"/>
              </a:rPr>
              <a:t> 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A8: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這是因為在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的格式有問題，可能是</a:t>
            </a:r>
            <a:r>
              <a:rPr lang="en-US" altLang="zh-TW" sz="2400" dirty="0">
                <a:cs typeface="Times New Roman" panose="02020603050405020304" pitchFamily="18" charset="0"/>
              </a:rPr>
              <a:t>Tab</a:t>
            </a:r>
            <a:r>
              <a:rPr lang="zh-TW" altLang="en-US" sz="2400" dirty="0">
                <a:cs typeface="Times New Roman" panose="02020603050405020304" pitchFamily="18" charset="0"/>
              </a:rPr>
              <a:t>字元缺少或不正確的緣故，可以於該目錄的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下執行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vim 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，移動到第</a:t>
            </a:r>
            <a:r>
              <a:rPr lang="en-US" altLang="zh-TW" sz="2400" dirty="0">
                <a:cs typeface="Times New Roman" panose="02020603050405020304" pitchFamily="18" charset="0"/>
              </a:rPr>
              <a:t>15219</a:t>
            </a:r>
            <a:r>
              <a:rPr lang="zh-TW" altLang="en-US" sz="2400" dirty="0">
                <a:cs typeface="Times New Roman" panose="02020603050405020304" pitchFamily="18" charset="0"/>
              </a:rPr>
              <a:t>行再輸入 </a:t>
            </a:r>
            <a:r>
              <a:rPr lang="en-US" altLang="zh-TW" sz="2400" dirty="0" err="1"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鍵進入編輯模式，修改完後，按下</a:t>
            </a:r>
            <a:r>
              <a:rPr lang="en-US" altLang="zh-TW" sz="2400" dirty="0">
                <a:cs typeface="Times New Roman" panose="02020603050405020304" pitchFamily="18" charset="0"/>
              </a:rPr>
              <a:t>Esc</a:t>
            </a:r>
            <a:r>
              <a:rPr lang="zh-TW" altLang="en-US" sz="2400" dirty="0">
                <a:cs typeface="Times New Roman" panose="02020603050405020304" pitchFamily="18" charset="0"/>
              </a:rPr>
              <a:t>鍵退出編輯模式，輸入</a:t>
            </a:r>
            <a:r>
              <a:rPr lang="en-US" altLang="zh-TW" sz="2400" dirty="0">
                <a:cs typeface="Times New Roman" panose="02020603050405020304" pitchFamily="18" charset="0"/>
              </a:rPr>
              <a:t>“:</a:t>
            </a:r>
            <a:r>
              <a:rPr lang="en-US" altLang="zh-TW" sz="2400" dirty="0" err="1">
                <a:cs typeface="Times New Roman" panose="02020603050405020304" pitchFamily="18" charset="0"/>
              </a:rPr>
              <a:t>wq</a:t>
            </a:r>
            <a:r>
              <a:rPr lang="en-US" altLang="zh-TW" sz="2400" dirty="0"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cs typeface="Times New Roman" panose="02020603050405020304" pitchFamily="18" charset="0"/>
              </a:rPr>
              <a:t>命令保存修改並退出</a:t>
            </a:r>
            <a:r>
              <a:rPr lang="en-US" altLang="zh-TW" sz="2400" dirty="0">
                <a:cs typeface="Times New Roman" panose="02020603050405020304" pitchFamily="18" charset="0"/>
              </a:rPr>
              <a:t>vim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758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Q9:</a:t>
            </a:r>
            <a:r>
              <a:rPr lang="zh-TW" altLang="en-US" sz="2400" dirty="0">
                <a:cs typeface="Times New Roman" panose="02020603050405020304" pitchFamily="18" charset="0"/>
              </a:rPr>
              <a:t>安裝好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後，啟動引擎還是會出現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A9:</a:t>
            </a:r>
            <a:r>
              <a:rPr lang="zh-TW" altLang="en-US" sz="2400" dirty="0">
                <a:cs typeface="Times New Roman" panose="02020603050405020304" pitchFamily="18" charset="0"/>
              </a:rPr>
              <a:t>確認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版本是否支持動態引擎載入，如果是，則在 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中，通過配置啟用“</a:t>
            </a:r>
            <a:r>
              <a:rPr lang="en-US" altLang="zh-TW" sz="2400" dirty="0">
                <a:cs typeface="Times New Roman" panose="02020603050405020304" pitchFamily="18" charset="0"/>
              </a:rPr>
              <a:t>--enable-dynamic-engine”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r>
              <a:rPr lang="en-US" altLang="zh-TW" sz="2400" dirty="0">
                <a:cs typeface="Times New Roman" panose="02020603050405020304" pitchFamily="18" charset="0"/>
              </a:rPr>
              <a:t>(OpenSSL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1.1.1f</a:t>
            </a:r>
            <a:r>
              <a:rPr lang="zh-TW" altLang="en-US" sz="2400" dirty="0">
                <a:cs typeface="Times New Roman" panose="02020603050405020304" pitchFamily="18" charset="0"/>
              </a:rPr>
              <a:t>版本支持動態引擎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Q10:</a:t>
            </a:r>
            <a:r>
              <a:rPr lang="zh-TW" altLang="en-US" sz="2400" dirty="0">
                <a:cs typeface="Times New Roman" panose="02020603050405020304" pitchFamily="18" charset="0"/>
              </a:rPr>
              <a:t>執行</a:t>
            </a:r>
            <a:r>
              <a:rPr lang="en-US" altLang="zh-TW" sz="2400" dirty="0">
                <a:cs typeface="Times New Roman" panose="02020603050405020304" pitchFamily="18" charset="0"/>
              </a:rPr>
              <a:t>A5-1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cs typeface="Times New Roman" panose="02020603050405020304" pitchFamily="18" charset="0"/>
              </a:rPr>
              <a:t> 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加解密時出現錯誤訊息，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tpm2_rsaencrypt: error while loading shared libraries: libtss2-sys.so.1: cannot open shared object file: No such file or directory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A10:</a:t>
            </a:r>
            <a:r>
              <a:rPr lang="zh-TW" altLang="en-US" sz="2400" dirty="0">
                <a:cs typeface="Times New Roman" panose="02020603050405020304" pitchFamily="18" charset="0"/>
              </a:rPr>
              <a:t>確認有沒有安裝</a:t>
            </a:r>
            <a:r>
              <a:rPr lang="en-US" altLang="zh-TW" sz="2400" dirty="0">
                <a:cs typeface="Times New Roman" panose="02020603050405020304" pitchFamily="18" charset="0"/>
              </a:rPr>
              <a:t>tss2</a:t>
            </a:r>
            <a:r>
              <a:rPr lang="zh-TW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96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Q11:OpenSSL</a:t>
            </a:r>
            <a:r>
              <a:rPr lang="zh-TW" altLang="en-US" sz="2400" dirty="0">
                <a:cs typeface="Times New Roman" panose="02020603050405020304" pitchFamily="18" charset="0"/>
              </a:rPr>
              <a:t>加密檔案大小受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金鑰長度影響，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金鑰長度又受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加解密或是載入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大小限制。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A11:</a:t>
            </a:r>
            <a:r>
              <a:rPr lang="zh-TW" altLang="en-US" sz="2400" dirty="0">
                <a:cs typeface="Times New Roman" panose="02020603050405020304" pitchFamily="18" charset="0"/>
              </a:rPr>
              <a:t>可以試試看用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的分段加密方式，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Q12:</a:t>
            </a:r>
            <a:r>
              <a:rPr lang="zh-TW" altLang="en-US" sz="2400" dirty="0">
                <a:cs typeface="Times New Roman" panose="02020603050405020304" pitchFamily="18" charset="0"/>
              </a:rPr>
              <a:t>啟用</a:t>
            </a:r>
            <a:r>
              <a:rPr lang="en-US" altLang="zh-TW" sz="2400" dirty="0">
                <a:cs typeface="Times New Roman" panose="02020603050405020304" pitchFamily="18" charset="0"/>
              </a:rPr>
              <a:t>enable-dynamic-engine</a:t>
            </a:r>
            <a:r>
              <a:rPr lang="zh-TW" altLang="en-US" sz="2400" dirty="0">
                <a:cs typeface="Times New Roman" panose="02020603050405020304" pitchFamily="18" charset="0"/>
              </a:rPr>
              <a:t>選項之後，啟動引擎還是會出現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3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Q13:</a:t>
            </a:r>
            <a:r>
              <a:rPr lang="zh-TW" altLang="en-US" sz="2400" dirty="0">
                <a:cs typeface="Times New Roman" panose="02020603050405020304" pitchFamily="18" charset="0"/>
              </a:rPr>
              <a:t>執行任意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操作時出現以下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裝置忙碌訊息，停止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設備下所有程序依然會出現此錯誤訊息。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Q14 :</a:t>
            </a:r>
            <a:r>
              <a:rPr lang="zh-TW" altLang="en-US" sz="2400" dirty="0">
                <a:cs typeface="Times New Roman" panose="02020603050405020304" pitchFamily="18" charset="0"/>
              </a:rPr>
              <a:t>執行任意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操作時出現以下錯誤訊息。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(2023/03/15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FE64CC-E5C3-4CC7-B689-44ED29DB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015"/>
            <a:ext cx="8818633" cy="6581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ADBF67-1292-429A-8BC9-3F291C3BE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6903"/>
            <a:ext cx="10409920" cy="5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Q15 :</a:t>
            </a:r>
            <a:r>
              <a:rPr lang="zh-TW" altLang="en-US" sz="2400" dirty="0">
                <a:cs typeface="Times New Roman" panose="02020603050405020304" pitchFamily="18" charset="0"/>
              </a:rPr>
              <a:t>在使用</a:t>
            </a:r>
            <a:r>
              <a:rPr lang="en-US" altLang="zh-TW" sz="2400" dirty="0">
                <a:cs typeface="Times New Roman" panose="02020603050405020304" pitchFamily="18" charset="0"/>
              </a:rPr>
              <a:t>tpm2_verifysignature</a:t>
            </a:r>
            <a:r>
              <a:rPr lang="zh-TW" altLang="en-US" sz="2400" dirty="0">
                <a:cs typeface="Times New Roman" panose="02020603050405020304" pitchFamily="18" charset="0"/>
              </a:rPr>
              <a:t>命令驗證數字簽名時出現以下錯誤訊息。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(2023/03/17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A08A35-16EB-459F-9225-85E27FBAB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48"/>
          <a:stretch/>
        </p:blipFill>
        <p:spPr>
          <a:xfrm>
            <a:off x="792145" y="1681412"/>
            <a:ext cx="9698334" cy="16747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989A12-4F85-4E6A-AD73-61AF62237325}"/>
              </a:ext>
            </a:extLst>
          </p:cNvPr>
          <p:cNvSpPr txBox="1"/>
          <p:nvPr/>
        </p:nvSpPr>
        <p:spPr>
          <a:xfrm>
            <a:off x="10434375" y="2386758"/>
            <a:ext cx="156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裝置忙碌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669245-EA73-42DA-BB75-4B3AE9B5ED6C}"/>
              </a:ext>
            </a:extLst>
          </p:cNvPr>
          <p:cNvSpPr txBox="1"/>
          <p:nvPr/>
        </p:nvSpPr>
        <p:spPr>
          <a:xfrm>
            <a:off x="10434375" y="2872815"/>
            <a:ext cx="183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TCTI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30A89-B7B4-4D3A-8257-A185174841E7}"/>
              </a:ext>
            </a:extLst>
          </p:cNvPr>
          <p:cNvSpPr/>
          <p:nvPr/>
        </p:nvSpPr>
        <p:spPr>
          <a:xfrm>
            <a:off x="602901" y="2130251"/>
            <a:ext cx="11393155" cy="7425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7D8BAE-0684-4AB2-9AB8-3E212A2E0CE3}"/>
              </a:ext>
            </a:extLst>
          </p:cNvPr>
          <p:cNvSpPr/>
          <p:nvPr/>
        </p:nvSpPr>
        <p:spPr>
          <a:xfrm>
            <a:off x="591177" y="2906369"/>
            <a:ext cx="11600823" cy="7425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A8C1D36-7F8E-44BF-BF8F-A7AA80A57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55"/>
          <a:stretch/>
        </p:blipFill>
        <p:spPr>
          <a:xfrm>
            <a:off x="772885" y="3801216"/>
            <a:ext cx="9698334" cy="144353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526826-F716-472F-8131-88AA9A2962DD}"/>
              </a:ext>
            </a:extLst>
          </p:cNvPr>
          <p:cNvSpPr txBox="1"/>
          <p:nvPr/>
        </p:nvSpPr>
        <p:spPr>
          <a:xfrm>
            <a:off x="772885" y="5289213"/>
            <a:ext cx="1122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A15-ERROR3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通常，在重新啟動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重新啟動或調用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tpm2_clear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命令後嘗試使用上下文文件時，會發生這種情況。可以使用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tpm2_createprimary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重新創建主鍵，然後調用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tpm2_create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相關問答作者回覆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:https://github.com/tpm2-software/tpm2-tools/issues/2024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4C21F9-4642-4400-B455-78AF29BF40B1}"/>
              </a:ext>
            </a:extLst>
          </p:cNvPr>
          <p:cNvSpPr txBox="1"/>
          <p:nvPr/>
        </p:nvSpPr>
        <p:spPr>
          <a:xfrm>
            <a:off x="-46055" y="2364952"/>
            <a:ext cx="715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Error1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F6A431-D355-4E37-91CE-CF2DF78DDF8F}"/>
              </a:ext>
            </a:extLst>
          </p:cNvPr>
          <p:cNvSpPr txBox="1"/>
          <p:nvPr/>
        </p:nvSpPr>
        <p:spPr>
          <a:xfrm>
            <a:off x="-46055" y="2825579"/>
            <a:ext cx="715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Error2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1C0738-18D8-4280-879D-4FC1F3A03389}"/>
              </a:ext>
            </a:extLst>
          </p:cNvPr>
          <p:cNvSpPr txBox="1"/>
          <p:nvPr/>
        </p:nvSpPr>
        <p:spPr>
          <a:xfrm>
            <a:off x="57359" y="4306486"/>
            <a:ext cx="715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Error3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D8A5EF-5812-444A-8186-27587406C4E5}"/>
              </a:ext>
            </a:extLst>
          </p:cNvPr>
          <p:cNvSpPr txBox="1"/>
          <p:nvPr/>
        </p:nvSpPr>
        <p:spPr>
          <a:xfrm>
            <a:off x="57359" y="4674112"/>
            <a:ext cx="715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Error4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06F3425-A5C9-4F54-995F-15AD641C350B}"/>
              </a:ext>
            </a:extLst>
          </p:cNvPr>
          <p:cNvSpPr txBox="1"/>
          <p:nvPr/>
        </p:nvSpPr>
        <p:spPr>
          <a:xfrm>
            <a:off x="57359" y="4997277"/>
            <a:ext cx="715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Error5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30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Q16:</a:t>
            </a:r>
            <a:r>
              <a:rPr lang="zh-TW" altLang="en-US" sz="2400" dirty="0">
                <a:cs typeface="Times New Roman" panose="02020603050405020304" pitchFamily="18" charset="0"/>
              </a:rPr>
              <a:t>於同一個電腦上，使用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(1).tpm2_createprimary -c 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(2). tpm2_create -C 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en-US" altLang="zh-TW" sz="2400" dirty="0">
                <a:cs typeface="Times New Roman" panose="02020603050405020304" pitchFamily="18" charset="0"/>
              </a:rPr>
              <a:t> -Grsa2048 -u key.pub -r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key.priv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(3).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tpm2_load -C 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en-US" altLang="zh-TW" sz="2400" dirty="0">
                <a:cs typeface="Times New Roman" panose="02020603050405020304" pitchFamily="18" charset="0"/>
              </a:rPr>
              <a:t> -u key.pub -r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key.priv</a:t>
            </a:r>
            <a:r>
              <a:rPr lang="en-US" altLang="zh-TW" sz="2400" dirty="0">
                <a:cs typeface="Times New Roman" panose="02020603050405020304" pitchFamily="18" charset="0"/>
              </a:rPr>
              <a:t> -c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key.ctx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產生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cs typeface="Times New Roman" panose="02020603050405020304" pitchFamily="18" charset="0"/>
              </a:rPr>
              <a:t> key.pub 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key.priv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、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key.ctx</a:t>
            </a:r>
            <a:r>
              <a:rPr lang="zh-TW" altLang="en-US" sz="2400" dirty="0">
                <a:cs typeface="Times New Roman" panose="02020603050405020304" pitchFamily="18" charset="0"/>
              </a:rPr>
              <a:t>檔案後，再刪除，並重複此流程再產生一次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cs typeface="Times New Roman" panose="02020603050405020304" pitchFamily="18" charset="0"/>
              </a:rPr>
              <a:t> key.pub 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key.priv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、 </a:t>
            </a:r>
            <a:r>
              <a:rPr lang="en-US" altLang="zh-TW" sz="2400" dirty="0" err="1">
                <a:cs typeface="Times New Roman" panose="02020603050405020304" pitchFamily="18" charset="0"/>
              </a:rPr>
              <a:t>key.ctx</a:t>
            </a:r>
            <a:r>
              <a:rPr lang="zh-TW" altLang="en-US" sz="2400" dirty="0">
                <a:cs typeface="Times New Roman" panose="02020603050405020304" pitchFamily="18" charset="0"/>
              </a:rPr>
              <a:t>檔案，兩次產生的檔案是否相同</a:t>
            </a:r>
            <a:r>
              <a:rPr lang="en-US" altLang="zh-TW" sz="2400" dirty="0"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A16:</a:t>
            </a:r>
            <a:r>
              <a:rPr lang="zh-TW" altLang="en-US" sz="2400" dirty="0">
                <a:cs typeface="Times New Roman" panose="02020603050405020304" pitchFamily="18" charset="0"/>
              </a:rPr>
              <a:t>不相同，</a:t>
            </a:r>
            <a:r>
              <a:rPr lang="en-US" altLang="zh-TW" sz="2400" dirty="0">
                <a:cs typeface="Times New Roman" panose="02020603050405020304" pitchFamily="18" charset="0"/>
              </a:rPr>
              <a:t> tpm2_createprimary </a:t>
            </a:r>
            <a:r>
              <a:rPr lang="zh-TW" altLang="en-US" sz="2400" dirty="0">
                <a:cs typeface="Times New Roman" panose="02020603050405020304" pitchFamily="18" charset="0"/>
              </a:rPr>
              <a:t>命令會產生一組新的主控金鑰，使用 </a:t>
            </a:r>
            <a:r>
              <a:rPr lang="en-US" altLang="zh-TW" sz="2400" dirty="0">
                <a:cs typeface="Times New Roman" panose="02020603050405020304" pitchFamily="18" charset="0"/>
              </a:rPr>
              <a:t>tpm2_create </a:t>
            </a:r>
            <a:r>
              <a:rPr lang="zh-TW" altLang="en-US" sz="2400" dirty="0">
                <a:cs typeface="Times New Roman" panose="02020603050405020304" pitchFamily="18" charset="0"/>
              </a:rPr>
              <a:t>命令建立新的金鑰對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公、私鑰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時，這些金鑰對會使用剛剛產生的主控金鑰進行加密，但</a:t>
            </a:r>
            <a:r>
              <a:rPr lang="en-US" altLang="zh-TW" sz="2400" dirty="0">
                <a:cs typeface="Times New Roman" panose="02020603050405020304" pitchFamily="18" charset="0"/>
              </a:rPr>
              <a:t>tpm2_createprimary </a:t>
            </a:r>
            <a:r>
              <a:rPr lang="zh-TW" altLang="en-US" sz="2400" dirty="0">
                <a:cs typeface="Times New Roman" panose="02020603050405020304" pitchFamily="18" charset="0"/>
              </a:rPr>
              <a:t>指令內， 可使用</a:t>
            </a:r>
            <a:r>
              <a:rPr lang="en-US" altLang="zh-TW" sz="2400" dirty="0">
                <a:cs typeface="Times New Roman" panose="02020603050405020304" pitchFamily="18" charset="0"/>
              </a:rPr>
              <a:t>-C </a:t>
            </a:r>
            <a:r>
              <a:rPr lang="zh-TW" altLang="en-US" sz="2400" dirty="0">
                <a:cs typeface="Times New Roman" panose="02020603050405020304" pitchFamily="18" charset="0"/>
              </a:rPr>
              <a:t>參數，指定一個現有的主控金鑰來替代新建立的主控金鑰，達到於同電腦上產生相同的</a:t>
            </a:r>
            <a:r>
              <a:rPr lang="en-US" altLang="zh-TW" sz="24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400" dirty="0">
                <a:cs typeface="Times New Roman" panose="02020603050405020304" pitchFamily="18" charset="0"/>
              </a:rPr>
              <a:t>，所以第一組密鑰加密的檔案不能用第二組產生的密鑰解密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(2023/03/17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2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Q17: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tpm2_sign –c </a:t>
            </a:r>
            <a:r>
              <a:rPr lang="en-US" altLang="zh-TW" sz="2400" dirty="0" err="1">
                <a:cs typeface="Times New Roman" panose="02020603050405020304" pitchFamily="18" charset="0"/>
              </a:rPr>
              <a:t>rsa.ctx</a:t>
            </a:r>
            <a:r>
              <a:rPr lang="en-US" altLang="zh-TW" sz="2400" dirty="0">
                <a:cs typeface="Times New Roman" panose="02020603050405020304" pitchFamily="18" charset="0"/>
              </a:rPr>
              <a:t> –g sha256 –o </a:t>
            </a:r>
            <a:r>
              <a:rPr lang="en-US" altLang="zh-TW" sz="2400" dirty="0" err="1">
                <a:cs typeface="Times New Roman" panose="02020603050405020304" pitchFamily="18" charset="0"/>
              </a:rPr>
              <a:t>sig.rssa</a:t>
            </a:r>
            <a:r>
              <a:rPr lang="en-US" altLang="zh-TW" sz="2400" dirty="0">
                <a:cs typeface="Times New Roman" panose="02020603050405020304" pitchFamily="18" charset="0"/>
              </a:rPr>
              <a:t> message.dat</a:t>
            </a:r>
            <a:r>
              <a:rPr lang="zh-TW" altLang="en-US" sz="2400" dirty="0">
                <a:cs typeface="Times New Roman" panose="02020603050405020304" pitchFamily="18" charset="0"/>
              </a:rPr>
              <a:t>產生以下錯誤訊息。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(2023/03/17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4449EA-397D-4C72-B1E6-3350E1C1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5" y="2097191"/>
            <a:ext cx="7981920" cy="19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9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Trusted Platform Module Library</a:t>
            </a:r>
            <a:r>
              <a:rPr lang="zh-TW" altLang="en-US" dirty="0">
                <a:cs typeface="Times New Roman" panose="02020603050405020304" pitchFamily="18" charset="0"/>
              </a:rPr>
              <a:t> ： </a:t>
            </a: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https://trustedcomputinggroup.org/wp-content/uploads/TPM-Rev-2.0-Part-1-Architecture-01.38.pdf</a:t>
            </a:r>
            <a:r>
              <a:rPr lang="en-US" altLang="zh-TW" dirty="0">
                <a:cs typeface="Times New Roman" panose="02020603050405020304" pitchFamily="18" charset="0"/>
              </a:rPr>
              <a:t>(22.4</a:t>
            </a:r>
            <a:r>
              <a:rPr lang="zh-TW" altLang="en-US" dirty="0">
                <a:cs typeface="Times New Roman" panose="02020603050405020304" pitchFamily="18" charset="0"/>
              </a:rPr>
              <a:t>節</a:t>
            </a:r>
            <a:r>
              <a:rPr lang="en-US" altLang="zh-TW" dirty="0">
                <a:cs typeface="Times New Roman" panose="02020603050405020304" pitchFamily="18" charset="0"/>
              </a:rPr>
              <a:t> Symmetric Encryption)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Asymmetric/Symmetric Encryption of a TPM key hierarchy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https://security.stackexchange.com/questions/200567/asymmetric-symmetric-encryption-of-a-tpm-key-hierarchy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How to use TPM for encryptions</a:t>
            </a:r>
            <a:r>
              <a:rPr lang="zh-TW" altLang="en-US" dirty="0">
                <a:cs typeface="Times New Roman" panose="02020603050405020304" pitchFamily="18" charset="0"/>
              </a:rPr>
              <a:t> 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https://pagefault.blog/2016/12/23/guide-encryption-with-tpm/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SRK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EK Keys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hlinkClick r:id="rId15"/>
              </a:rPr>
              <a:t>https://www.twblogs.net/a/5e5054ccbd9eee21167d4acd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 Key</a:t>
            </a:r>
            <a:r>
              <a:rPr lang="zh-TW" altLang="en-US" dirty="0">
                <a:cs typeface="Times New Roman" panose="02020603050405020304" pitchFamily="18" charset="0"/>
              </a:rPr>
              <a:t>相關概念：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6"/>
              </a:rPr>
              <a:t>https://www.cnblogs.com/embedded-linux/p/6716740.html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0687259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【</a:t>
            </a:r>
            <a:r>
              <a:rPr lang="zh-TW" altLang="en-US" dirty="0">
                <a:cs typeface="Times New Roman" panose="02020603050405020304" pitchFamily="18" charset="0"/>
              </a:rPr>
              <a:t>開發筆記</a:t>
            </a:r>
            <a:r>
              <a:rPr lang="en-US" altLang="zh-TW" dirty="0">
                <a:cs typeface="Times New Roman" panose="02020603050405020304" pitchFamily="18" charset="0"/>
              </a:rPr>
              <a:t>】</a:t>
            </a:r>
            <a:r>
              <a:rPr lang="zh-TW" altLang="en-US" dirty="0">
                <a:cs typeface="Times New Roman" panose="02020603050405020304" pitchFamily="18" charset="0"/>
              </a:rPr>
              <a:t>關於那些加密（</a:t>
            </a:r>
            <a:r>
              <a:rPr lang="en-US" altLang="zh-TW" dirty="0">
                <a:cs typeface="Times New Roman" panose="02020603050405020304" pitchFamily="18" charset="0"/>
              </a:rPr>
              <a:t>Cryptography</a:t>
            </a:r>
            <a:r>
              <a:rPr lang="zh-TW" altLang="en-US" dirty="0">
                <a:cs typeface="Times New Roman" panose="02020603050405020304" pitchFamily="18" charset="0"/>
              </a:rPr>
              <a:t>）的二三事：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https://www.concerto.one/posts/2022-08-26-public-private-keys-cryptography.html#openssl-%E5%89%B5%E5%BB%BA%E5%85%AC%E7%A7%81%E9%91%B0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密码学基础（四）：</a:t>
            </a:r>
            <a:r>
              <a:rPr lang="en-US" altLang="zh-CN" dirty="0"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cs typeface="Times New Roman" panose="02020603050405020304" pitchFamily="18" charset="0"/>
              </a:rPr>
              <a:t>命令详解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https://juejin.cn/post/6844903989469773832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with OpenSSL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(NOT RSA)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https://www.baeldung.com/linux/openssl-encrypt-large-file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in </a:t>
            </a:r>
            <a:r>
              <a:rPr lang="en-US" altLang="zh-CN" dirty="0" err="1">
                <a:cs typeface="Times New Roman" panose="02020603050405020304" pitchFamily="18" charset="0"/>
              </a:rPr>
              <a:t>openssl</a:t>
            </a:r>
            <a:r>
              <a:rPr lang="en-US" altLang="zh-CN" dirty="0">
                <a:cs typeface="Times New Roman" panose="02020603050405020304" pitchFamily="18" charset="0"/>
              </a:rPr>
              <a:t> using public key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5"/>
              </a:rPr>
              <a:t>https://stackoverflow.com/questions/7143514/how-to-encrypt-a-large-file-in-openssl-using-public-key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How to encrypt a big file using OpenSSL and someone's public key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https://www.czeskis.com/random/openssl-encrypt-file.html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OpenSSL </a:t>
            </a:r>
            <a:r>
              <a:rPr lang="en-US" altLang="zh-TW" dirty="0" err="1"/>
              <a:t>pkeyutl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  <a:hlinkClick r:id="rId7"/>
              </a:rPr>
              <a:t>https://docs.digicert.com/zf/digicert-one/software-trust-manager/signing-tools/openssl-pkeyutl.html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TPM 2.0-NV </a:t>
            </a:r>
            <a:r>
              <a:rPr lang="zh-TW" altLang="en-US" dirty="0"/>
              <a:t>儲存體、原則、錯誤處理和證明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  <a:hlinkClick r:id="rId8"/>
              </a:rPr>
              <a:t>https://learn.microsoft.com/zh-tw/windows-hardware/test/hlk/testref/33b2ec72-1085-448f-9192-1ceb8c8669ab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TPM</a:t>
            </a:r>
            <a:r>
              <a:rPr lang="zh-CN" altLang="en-US" dirty="0"/>
              <a:t>，加密解密，哈希等的理解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https://blog.csdn.net/fengxiaocheng/article/details/103763703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TPM2-tools-home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cs typeface="Times New Roman" panose="02020603050405020304" pitchFamily="18" charset="0"/>
              </a:rPr>
              <a:t>Docs » tpm2_createprimary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https://tpm2-tools.readthedocs.io/en/latest/man/tpm2_createprimary.1/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>
                <a:cs typeface="Times New Roman" panose="02020603050405020304" pitchFamily="18" charset="0"/>
              </a:rPr>
              <a:t>tpm_create</a:t>
            </a:r>
            <a:r>
              <a:rPr lang="en-US" altLang="zh-TW" dirty="0">
                <a:cs typeface="Times New Roman" panose="02020603050405020304" pitchFamily="18" charset="0"/>
              </a:rPr>
              <a:t> fails with </a:t>
            </a:r>
            <a:r>
              <a:rPr lang="en-US" altLang="zh-TW" dirty="0" err="1">
                <a:cs typeface="Times New Roman" panose="02020603050405020304" pitchFamily="18" charset="0"/>
              </a:rPr>
              <a:t>tpm:parameter</a:t>
            </a:r>
            <a:r>
              <a:rPr lang="en-US" altLang="zh-TW" dirty="0">
                <a:cs typeface="Times New Roman" panose="02020603050405020304" pitchFamily="18" charset="0"/>
              </a:rPr>
              <a:t>(1):integrity check failed #2024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https://github.com/tpm2-software/tpm2-tools/issues/2024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(2023/03/17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81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19EFC68-79EA-4A77-B3C5-F80E729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500" dirty="0">
                <a:cs typeface="Times New Roman" panose="02020603050405020304" pitchFamily="18" charset="0"/>
              </a:rPr>
              <a:t>1.</a:t>
            </a:r>
            <a:r>
              <a:rPr lang="zh-TW" altLang="en-US" sz="2500" dirty="0">
                <a:cs typeface="Times New Roman" panose="02020603050405020304" pitchFamily="18" charset="0"/>
              </a:rPr>
              <a:t>解決本地數字簽名流程問題</a:t>
            </a:r>
            <a:r>
              <a:rPr lang="en-US" altLang="zh-TW" sz="2500" dirty="0">
                <a:cs typeface="Times New Roman" panose="02020603050405020304" pitchFamily="18" charset="0"/>
              </a:rPr>
              <a:t>(</a:t>
            </a:r>
            <a:r>
              <a:rPr lang="zh-TW" altLang="en-US" sz="2500" dirty="0">
                <a:cs typeface="Times New Roman" panose="02020603050405020304" pitchFamily="18" charset="0"/>
              </a:rPr>
              <a:t>修正</a:t>
            </a:r>
            <a:r>
              <a:rPr lang="en-US" altLang="zh-TW" sz="2500" dirty="0">
                <a:cs typeface="Times New Roman" panose="02020603050405020304" pitchFamily="18" charset="0"/>
              </a:rPr>
              <a:t>tpm2_verifysignature</a:t>
            </a:r>
            <a:r>
              <a:rPr lang="zh-TW" altLang="en-US" sz="2500" dirty="0">
                <a:cs typeface="Times New Roman" panose="02020603050405020304" pitchFamily="18" charset="0"/>
              </a:rPr>
              <a:t>命令產生的錯誤訊息，以及無結果反饋問題</a:t>
            </a:r>
            <a:r>
              <a:rPr lang="en-US" altLang="zh-TW" sz="25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500" dirty="0">
                <a:cs typeface="Times New Roman" panose="02020603050405020304" pitchFamily="18" charset="0"/>
              </a:rPr>
              <a:t>2.</a:t>
            </a:r>
            <a:r>
              <a:rPr lang="zh-TW" altLang="en-US" sz="2500" dirty="0">
                <a:cs typeface="Times New Roman" panose="02020603050405020304" pitchFamily="18" charset="0"/>
              </a:rPr>
              <a:t> 測試將本地電腦的</a:t>
            </a:r>
            <a:r>
              <a:rPr lang="en-US" altLang="zh-TW" sz="25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500" dirty="0">
                <a:cs typeface="Times New Roman" panose="02020603050405020304" pitchFamily="18" charset="0"/>
              </a:rPr>
              <a:t>、</a:t>
            </a:r>
            <a:r>
              <a:rPr lang="en-US" altLang="zh-TW" sz="2500" dirty="0">
                <a:cs typeface="Times New Roman" panose="02020603050405020304" pitchFamily="18" charset="0"/>
              </a:rPr>
              <a:t> key.pub </a:t>
            </a:r>
            <a:r>
              <a:rPr lang="zh-TW" altLang="en-US" sz="2500" dirty="0">
                <a:cs typeface="Times New Roman" panose="02020603050405020304" pitchFamily="18" charset="0"/>
              </a:rPr>
              <a:t>、</a:t>
            </a:r>
            <a:r>
              <a:rPr lang="en-US" altLang="zh-TW" sz="2500" dirty="0">
                <a:cs typeface="Times New Roman" panose="02020603050405020304" pitchFamily="18" charset="0"/>
              </a:rPr>
              <a:t> </a:t>
            </a:r>
            <a:r>
              <a:rPr lang="en-US" altLang="zh-TW" sz="2500" dirty="0" err="1">
                <a:cs typeface="Times New Roman" panose="02020603050405020304" pitchFamily="18" charset="0"/>
              </a:rPr>
              <a:t>key.priv</a:t>
            </a:r>
            <a:r>
              <a:rPr lang="en-US" altLang="zh-TW" sz="2500" dirty="0">
                <a:cs typeface="Times New Roman" panose="02020603050405020304" pitchFamily="18" charset="0"/>
              </a:rPr>
              <a:t> </a:t>
            </a:r>
            <a:r>
              <a:rPr lang="zh-TW" altLang="en-US" sz="2500" dirty="0">
                <a:cs typeface="Times New Roman" panose="02020603050405020304" pitchFamily="18" charset="0"/>
              </a:rPr>
              <a:t>、 </a:t>
            </a:r>
            <a:r>
              <a:rPr lang="en-US" altLang="zh-TW" sz="2500" dirty="0" err="1">
                <a:cs typeface="Times New Roman" panose="02020603050405020304" pitchFamily="18" charset="0"/>
              </a:rPr>
              <a:t>key.ctx</a:t>
            </a:r>
            <a:r>
              <a:rPr lang="zh-TW" altLang="en-US" sz="2500" dirty="0">
                <a:cs typeface="Times New Roman" panose="02020603050405020304" pitchFamily="18" charset="0"/>
              </a:rPr>
              <a:t>、</a:t>
            </a:r>
            <a:r>
              <a:rPr lang="en-US" altLang="zh-TW" sz="2500" dirty="0">
                <a:cs typeface="Times New Roman" panose="02020603050405020304" pitchFamily="18" charset="0"/>
              </a:rPr>
              <a:t> </a:t>
            </a:r>
            <a:r>
              <a:rPr lang="en-US" altLang="zh-TW" sz="2500" dirty="0" err="1">
                <a:cs typeface="Times New Roman" panose="02020603050405020304" pitchFamily="18" charset="0"/>
              </a:rPr>
              <a:t>sig.rssa</a:t>
            </a:r>
            <a:r>
              <a:rPr lang="zh-TW" altLang="en-US" sz="2500" dirty="0">
                <a:cs typeface="Times New Roman" panose="02020603050405020304" pitchFamily="18" charset="0"/>
              </a:rPr>
              <a:t>檔案，丟到其他電腦上，能否執行測試。</a:t>
            </a:r>
            <a:r>
              <a:rPr lang="en-US" altLang="zh-TW" sz="2500" dirty="0">
                <a:cs typeface="Times New Roman" panose="02020603050405020304" pitchFamily="18" charset="0"/>
              </a:rPr>
              <a:t>(</a:t>
            </a:r>
            <a:r>
              <a:rPr lang="zh-TW" altLang="en-US" sz="2500" dirty="0">
                <a:cs typeface="Times New Roman" panose="02020603050405020304" pitchFamily="18" charset="0"/>
              </a:rPr>
              <a:t>丟到其他電腦上前要先確認對方電腦</a:t>
            </a:r>
            <a:r>
              <a:rPr lang="en-US" altLang="zh-TW" sz="2500" dirty="0">
                <a:cs typeface="Times New Roman" panose="02020603050405020304" pitchFamily="18" charset="0"/>
              </a:rPr>
              <a:t>TPM</a:t>
            </a:r>
            <a:r>
              <a:rPr lang="zh-TW" altLang="en-US" sz="2500" dirty="0">
                <a:cs typeface="Times New Roman" panose="02020603050405020304" pitchFamily="18" charset="0"/>
              </a:rPr>
              <a:t>設備是否支援當前</a:t>
            </a:r>
            <a:r>
              <a:rPr lang="en-US" altLang="zh-TW" sz="25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500" dirty="0">
                <a:cs typeface="Times New Roman" panose="02020603050405020304" pitchFamily="18" charset="0"/>
              </a:rPr>
              <a:t>使用的</a:t>
            </a:r>
            <a:r>
              <a:rPr lang="en-US" altLang="zh-TW" sz="2500" dirty="0">
                <a:cs typeface="Times New Roman" panose="02020603050405020304" pitchFamily="18" charset="0"/>
              </a:rPr>
              <a:t>TPM </a:t>
            </a:r>
            <a:r>
              <a:rPr lang="zh-TW" altLang="en-US" sz="2500" dirty="0">
                <a:cs typeface="Times New Roman" panose="02020603050405020304" pitchFamily="18" charset="0"/>
              </a:rPr>
              <a:t>版本和相應的算法，其後在利用</a:t>
            </a:r>
            <a:r>
              <a:rPr lang="en-US" altLang="zh-TW" sz="2500" dirty="0">
                <a:cs typeface="Times New Roman" panose="02020603050405020304" pitchFamily="18" charset="0"/>
              </a:rPr>
              <a:t>tpm2_load</a:t>
            </a:r>
            <a:r>
              <a:rPr lang="zh-TW" altLang="en-US" sz="2500" dirty="0">
                <a:cs typeface="Times New Roman" panose="02020603050405020304" pitchFamily="18" charset="0"/>
              </a:rPr>
              <a:t>將</a:t>
            </a:r>
            <a:r>
              <a:rPr lang="en-US" altLang="zh-TW" sz="2500" dirty="0" err="1">
                <a:cs typeface="Times New Roman" panose="02020603050405020304" pitchFamily="18" charset="0"/>
              </a:rPr>
              <a:t>primary.ctx</a:t>
            </a:r>
            <a:r>
              <a:rPr lang="zh-TW" altLang="en-US" sz="2500" dirty="0">
                <a:cs typeface="Times New Roman" panose="02020603050405020304" pitchFamily="18" charset="0"/>
              </a:rPr>
              <a:t>匯入到該電腦</a:t>
            </a:r>
            <a:r>
              <a:rPr lang="en-US" altLang="zh-TW" sz="2500" dirty="0">
                <a:cs typeface="Times New Roman" panose="02020603050405020304" pitchFamily="18" charset="0"/>
              </a:rPr>
              <a:t>) </a:t>
            </a:r>
            <a:r>
              <a:rPr lang="zh-TW" altLang="en-US" sz="2500" dirty="0">
                <a:cs typeface="Times New Roman" panose="02020603050405020304" pitchFamily="18" charset="0"/>
              </a:rPr>
              <a:t>。</a:t>
            </a:r>
            <a:endParaRPr lang="en-US" altLang="zh-TW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http://78.65.83.168:5000/sharing/jNz1b3GFG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CEFEDA-A0B1-4F87-AC29-725AB6A4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98" y="1363801"/>
            <a:ext cx="973920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-NAS(2022/3/10)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4909D8E-564A-4A69-9921-AD921349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22" y="1201850"/>
            <a:ext cx="8879355" cy="48666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14CEA-0B9C-4CDF-9BE8-417A34D9F408}"/>
              </a:ext>
            </a:extLst>
          </p:cNvPr>
          <p:cNvSpPr txBox="1"/>
          <p:nvPr/>
        </p:nvSpPr>
        <p:spPr>
          <a:xfrm>
            <a:off x="838199" y="6406993"/>
            <a:ext cx="107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http://78.65.83.168:5000/sharing/15CCQVUal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78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10577</TotalTime>
  <Words>4157</Words>
  <Application>Microsoft Office PowerPoint</Application>
  <PresentationFormat>寬螢幕</PresentationFormat>
  <Paragraphs>486</Paragraphs>
  <Slides>53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控管紀錄-NAS(2022/2/17)</vt:lpstr>
      <vt:lpstr>控管紀錄-NAS(2022/3/10)</vt:lpstr>
      <vt:lpstr>控管紀錄-NAS(2022/3/17)</vt:lpstr>
      <vt:lpstr>當週進度</vt:lpstr>
      <vt:lpstr>進度統整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(2023/02/15更新)</vt:lpstr>
      <vt:lpstr>分析-模組列表 (2022/11/13更新)</vt:lpstr>
      <vt:lpstr>系統分析 – 系統流程圖 (2022/11/13更新)</vt:lpstr>
      <vt:lpstr>系統分析 – 系統流程圖 (2023/02/13更新)</vt:lpstr>
      <vt:lpstr>系統分析 – 時序圖 (2023/03/11更新)</vt:lpstr>
      <vt:lpstr>系統分析 – 時序圖 (2022/11/13更新)</vt:lpstr>
      <vt:lpstr>系統分析 – 時序圖 (2023/03/11更新)</vt:lpstr>
      <vt:lpstr>專案架構圖 (2022/11/13更新)</vt:lpstr>
      <vt:lpstr>專案架構圖 (2022/12/09更新)</vt:lpstr>
      <vt:lpstr>成果展示 – 週進度項目 (2022/11/30)</vt:lpstr>
      <vt:lpstr>成果展示 – 週進度項目 (2022/12/05)</vt:lpstr>
      <vt:lpstr>成果展示 – 週進度項目 (2022/12/05)</vt:lpstr>
      <vt:lpstr>成果展示 – 週進度項目 (2022/12/08)</vt:lpstr>
      <vt:lpstr>成果展示 – 週進度項目 (2023/02/13)</vt:lpstr>
      <vt:lpstr>成果展示 – 週進度項目 (2023/02/13)</vt:lpstr>
      <vt:lpstr>成果展示 – 週進度項目 (2023/03/15)</vt:lpstr>
      <vt:lpstr>成果展示 – 週進度項目 (2023/03/17)</vt:lpstr>
      <vt:lpstr>成果展示 – 週進度項目 (2023/03/17)</vt:lpstr>
      <vt:lpstr>成果展示 – 週進度項目 (2023/03/17)</vt:lpstr>
      <vt:lpstr>成果展示 – 週進度項目 (2023/03/17)</vt:lpstr>
      <vt:lpstr>問題記錄(2022/12/08更新)</vt:lpstr>
      <vt:lpstr>問題記錄(2022/12/11更新)</vt:lpstr>
      <vt:lpstr>問題記錄(2022/12/11更新)</vt:lpstr>
      <vt:lpstr>問題記錄(2023/02/15更新)</vt:lpstr>
      <vt:lpstr>問題記錄(2023/02/15更新)</vt:lpstr>
      <vt:lpstr>問題記錄(2023/02/20更新)</vt:lpstr>
      <vt:lpstr>問題記錄(2023/02/23更新)</vt:lpstr>
      <vt:lpstr>問題記錄(2023/03/15更新)</vt:lpstr>
      <vt:lpstr>問題記錄(2023/03/17更新)</vt:lpstr>
      <vt:lpstr>問題記錄(2023/03/17更新)</vt:lpstr>
      <vt:lpstr>問題記錄(2023/03/17更新)</vt:lpstr>
      <vt:lpstr>參考資料(2023/02/13更新)</vt:lpstr>
      <vt:lpstr>參考資料(2023/03/17更新)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804</cp:revision>
  <dcterms:created xsi:type="dcterms:W3CDTF">2019-03-11T13:47:46Z</dcterms:created>
  <dcterms:modified xsi:type="dcterms:W3CDTF">2023-03-17T08:36:12Z</dcterms:modified>
</cp:coreProperties>
</file>