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9" r:id="rId2"/>
    <p:sldId id="322" r:id="rId3"/>
    <p:sldId id="324" r:id="rId4"/>
    <p:sldId id="326" r:id="rId5"/>
    <p:sldId id="325" r:id="rId6"/>
    <p:sldId id="330" r:id="rId7"/>
    <p:sldId id="340" r:id="rId8"/>
    <p:sldId id="337" r:id="rId9"/>
    <p:sldId id="338" r:id="rId10"/>
    <p:sldId id="339" r:id="rId11"/>
    <p:sldId id="331" r:id="rId12"/>
    <p:sldId id="333" r:id="rId13"/>
    <p:sldId id="334" r:id="rId14"/>
    <p:sldId id="335" r:id="rId15"/>
    <p:sldId id="318" r:id="rId16"/>
    <p:sldId id="327" r:id="rId17"/>
    <p:sldId id="328" r:id="rId18"/>
    <p:sldId id="332" r:id="rId19"/>
    <p:sldId id="336" r:id="rId20"/>
    <p:sldId id="342" r:id="rId21"/>
    <p:sldId id="323" r:id="rId22"/>
    <p:sldId id="329" r:id="rId23"/>
    <p:sldId id="341" r:id="rId24"/>
    <p:sldId id="343" r:id="rId25"/>
    <p:sldId id="344" r:id="rId26"/>
    <p:sldId id="345" r:id="rId27"/>
    <p:sldId id="346" r:id="rId28"/>
    <p:sldId id="347"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28BCFEFF-A0CA-44CF-82F0-82BEA94ECB53}">
          <p14:sldIdLst>
            <p14:sldId id="259"/>
          </p14:sldIdLst>
        </p14:section>
        <p14:section name="教學前言" id="{4E4D5BF0-C547-41D9-BA56-FE2E008492BD}">
          <p14:sldIdLst>
            <p14:sldId id="322"/>
          </p14:sldIdLst>
        </p14:section>
        <p14:section name="TPM晶片設定及安裝" id="{18249FC4-BB06-4F45-B793-6C632E22B524}">
          <p14:sldIdLst>
            <p14:sldId id="324"/>
            <p14:sldId id="326"/>
          </p14:sldIdLst>
        </p14:section>
        <p14:section name="建置環境" id="{28265407-7CF6-4613-A5DB-CFC9A1D14AE4}">
          <p14:sldIdLst>
            <p14:sldId id="325"/>
            <p14:sldId id="330"/>
            <p14:sldId id="340"/>
            <p14:sldId id="337"/>
            <p14:sldId id="338"/>
            <p14:sldId id="339"/>
            <p14:sldId id="331"/>
          </p14:sldIdLst>
        </p14:section>
        <p14:section name="常用指令及參數解釋" id="{06862400-79ED-49D8-8DAA-9852C9D21C8D}">
          <p14:sldIdLst>
            <p14:sldId id="333"/>
            <p14:sldId id="334"/>
            <p14:sldId id="335"/>
          </p14:sldIdLst>
        </p14:section>
        <p14:section name="系統架構" id="{488C8145-C0C3-43AD-BC73-CFCE98D2BE1A}">
          <p14:sldIdLst>
            <p14:sldId id="318"/>
            <p14:sldId id="327"/>
            <p14:sldId id="328"/>
          </p14:sldIdLst>
        </p14:section>
        <p14:section name="操作步驟" id="{C1FE0FED-7014-4EB4-957E-A44FD5797F48}">
          <p14:sldIdLst>
            <p14:sldId id="332"/>
            <p14:sldId id="336"/>
            <p14:sldId id="342"/>
            <p14:sldId id="323"/>
            <p14:sldId id="329"/>
          </p14:sldIdLst>
        </p14:section>
        <p14:section name="例外狀況" id="{EA6C365D-8A21-4EEB-A82F-B89157EEE67A}">
          <p14:sldIdLst>
            <p14:sldId id="341"/>
          </p14:sldIdLst>
        </p14:section>
        <p14:section name="API" id="{437FF540-039B-4882-88AE-0451319392B8}">
          <p14:sldIdLst>
            <p14:sldId id="343"/>
            <p14:sldId id="344"/>
            <p14:sldId id="345"/>
            <p14:sldId id="346"/>
            <p14:sldId id="34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0C2A"/>
    <a:srgbClr val="E6E6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D1A80-A08C-47E5-88E8-42D96731A1CF}" v="95" dt="2022-09-29T11:26:36.372"/>
    <p1510:client id="{19E834E2-831E-4052-AB57-EE5FEBE5FE59}" v="22" dt="2022-09-15T14:03:08.814"/>
    <p1510:client id="{56C5780B-CD7D-4725-958E-DE99306ADF7F}" v="34" dt="2022-09-14T04:44:19.483"/>
    <p1510:client id="{835EB5EA-AE2F-4BFF-879E-19584D9D6BE0}" v="618" dt="2022-09-30T06:12:14.925"/>
    <p1510:client id="{715F099A-B0B3-4D30-B6E7-191BC044B33D}" v="12" dt="2022-09-14T11:21:54.140"/>
    <p1510:client id="{85D80877-B56B-430F-B841-591644F766D8}" v="39" dt="2022-09-30T07:24:28.229"/>
    <p1510:client id="{FBD991E9-7602-42E0-8FC2-0EA03BF3FEA1}" v="2" dt="2022-09-16T03:52:58.27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89318" autoAdjust="0"/>
  </p:normalViewPr>
  <p:slideViewPr>
    <p:cSldViewPr snapToGrid="0">
      <p:cViewPr varScale="1">
        <p:scale>
          <a:sx n="76" d="100"/>
          <a:sy n="76" d="100"/>
        </p:scale>
        <p:origin x="782" y="58"/>
      </p:cViewPr>
      <p:guideLst>
        <p:guide orient="horz" pos="2160"/>
        <p:guide pos="3840"/>
      </p:guideLst>
    </p:cSldViewPr>
  </p:slideViewPr>
  <p:notesTextViewPr>
    <p:cViewPr>
      <p:scale>
        <a:sx n="33" d="100"/>
        <a:sy n="33" d="100"/>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t>2023/6/16</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t>2023/6/16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10</a:t>
            </a:fld>
            <a:endParaRPr lang="zh-TW" altLang="en-US"/>
          </a:p>
        </p:txBody>
      </p:sp>
    </p:spTree>
    <p:extLst>
      <p:ext uri="{BB962C8B-B14F-4D97-AF65-F5344CB8AC3E}">
        <p14:creationId xmlns:p14="http://schemas.microsoft.com/office/powerpoint/2010/main" val="1096267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11</a:t>
            </a:fld>
            <a:endParaRPr lang="zh-TW" altLang="en-US"/>
          </a:p>
        </p:txBody>
      </p:sp>
    </p:spTree>
    <p:extLst>
      <p:ext uri="{BB962C8B-B14F-4D97-AF65-F5344CB8AC3E}">
        <p14:creationId xmlns:p14="http://schemas.microsoft.com/office/powerpoint/2010/main" val="4139100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12</a:t>
            </a:fld>
            <a:endParaRPr lang="zh-TW" altLang="en-US"/>
          </a:p>
        </p:txBody>
      </p:sp>
    </p:spTree>
    <p:extLst>
      <p:ext uri="{BB962C8B-B14F-4D97-AF65-F5344CB8AC3E}">
        <p14:creationId xmlns:p14="http://schemas.microsoft.com/office/powerpoint/2010/main" val="838709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13</a:t>
            </a:fld>
            <a:endParaRPr lang="zh-TW" altLang="en-US"/>
          </a:p>
        </p:txBody>
      </p:sp>
    </p:spTree>
    <p:extLst>
      <p:ext uri="{BB962C8B-B14F-4D97-AF65-F5344CB8AC3E}">
        <p14:creationId xmlns:p14="http://schemas.microsoft.com/office/powerpoint/2010/main" val="2180270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14</a:t>
            </a:fld>
            <a:endParaRPr lang="zh-TW" altLang="en-US"/>
          </a:p>
        </p:txBody>
      </p:sp>
    </p:spTree>
    <p:extLst>
      <p:ext uri="{BB962C8B-B14F-4D97-AF65-F5344CB8AC3E}">
        <p14:creationId xmlns:p14="http://schemas.microsoft.com/office/powerpoint/2010/main" val="2917232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15</a:t>
            </a:fld>
            <a:endParaRPr lang="zh-TW" altLang="en-US"/>
          </a:p>
        </p:txBody>
      </p:sp>
    </p:spTree>
    <p:extLst>
      <p:ext uri="{BB962C8B-B14F-4D97-AF65-F5344CB8AC3E}">
        <p14:creationId xmlns:p14="http://schemas.microsoft.com/office/powerpoint/2010/main" val="963934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16</a:t>
            </a:fld>
            <a:endParaRPr lang="zh-TW" altLang="en-US"/>
          </a:p>
        </p:txBody>
      </p:sp>
    </p:spTree>
    <p:extLst>
      <p:ext uri="{BB962C8B-B14F-4D97-AF65-F5344CB8AC3E}">
        <p14:creationId xmlns:p14="http://schemas.microsoft.com/office/powerpoint/2010/main" val="2161230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17</a:t>
            </a:fld>
            <a:endParaRPr lang="zh-TW" altLang="en-US"/>
          </a:p>
        </p:txBody>
      </p:sp>
    </p:spTree>
    <p:extLst>
      <p:ext uri="{BB962C8B-B14F-4D97-AF65-F5344CB8AC3E}">
        <p14:creationId xmlns:p14="http://schemas.microsoft.com/office/powerpoint/2010/main" val="3603759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18</a:t>
            </a:fld>
            <a:endParaRPr lang="zh-TW" altLang="en-US"/>
          </a:p>
        </p:txBody>
      </p:sp>
    </p:spTree>
    <p:extLst>
      <p:ext uri="{BB962C8B-B14F-4D97-AF65-F5344CB8AC3E}">
        <p14:creationId xmlns:p14="http://schemas.microsoft.com/office/powerpoint/2010/main" val="3044886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19</a:t>
            </a:fld>
            <a:endParaRPr lang="zh-TW" altLang="en-US"/>
          </a:p>
        </p:txBody>
      </p:sp>
    </p:spTree>
    <p:extLst>
      <p:ext uri="{BB962C8B-B14F-4D97-AF65-F5344CB8AC3E}">
        <p14:creationId xmlns:p14="http://schemas.microsoft.com/office/powerpoint/2010/main" val="295593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a:t>
            </a:fld>
            <a:endParaRPr lang="zh-TW" altLang="en-US"/>
          </a:p>
        </p:txBody>
      </p:sp>
    </p:spTree>
    <p:extLst>
      <p:ext uri="{BB962C8B-B14F-4D97-AF65-F5344CB8AC3E}">
        <p14:creationId xmlns:p14="http://schemas.microsoft.com/office/powerpoint/2010/main" val="345371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20</a:t>
            </a:fld>
            <a:endParaRPr lang="zh-TW" altLang="en-US"/>
          </a:p>
        </p:txBody>
      </p:sp>
    </p:spTree>
    <p:extLst>
      <p:ext uri="{BB962C8B-B14F-4D97-AF65-F5344CB8AC3E}">
        <p14:creationId xmlns:p14="http://schemas.microsoft.com/office/powerpoint/2010/main" val="1307697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21</a:t>
            </a:fld>
            <a:endParaRPr lang="zh-TW" altLang="en-US"/>
          </a:p>
        </p:txBody>
      </p:sp>
    </p:spTree>
    <p:extLst>
      <p:ext uri="{BB962C8B-B14F-4D97-AF65-F5344CB8AC3E}">
        <p14:creationId xmlns:p14="http://schemas.microsoft.com/office/powerpoint/2010/main" val="2543879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22</a:t>
            </a:fld>
            <a:endParaRPr lang="zh-TW" altLang="en-US"/>
          </a:p>
        </p:txBody>
      </p:sp>
    </p:spTree>
    <p:extLst>
      <p:ext uri="{BB962C8B-B14F-4D97-AF65-F5344CB8AC3E}">
        <p14:creationId xmlns:p14="http://schemas.microsoft.com/office/powerpoint/2010/main" val="1351844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23</a:t>
            </a:fld>
            <a:endParaRPr lang="zh-TW" altLang="en-US"/>
          </a:p>
        </p:txBody>
      </p:sp>
    </p:spTree>
    <p:extLst>
      <p:ext uri="{BB962C8B-B14F-4D97-AF65-F5344CB8AC3E}">
        <p14:creationId xmlns:p14="http://schemas.microsoft.com/office/powerpoint/2010/main" val="1902363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24</a:t>
            </a:fld>
            <a:endParaRPr lang="zh-TW" altLang="en-US"/>
          </a:p>
        </p:txBody>
      </p:sp>
    </p:spTree>
    <p:extLst>
      <p:ext uri="{BB962C8B-B14F-4D97-AF65-F5344CB8AC3E}">
        <p14:creationId xmlns:p14="http://schemas.microsoft.com/office/powerpoint/2010/main" val="2089997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25</a:t>
            </a:fld>
            <a:endParaRPr lang="zh-TW" altLang="en-US"/>
          </a:p>
        </p:txBody>
      </p:sp>
    </p:spTree>
    <p:extLst>
      <p:ext uri="{BB962C8B-B14F-4D97-AF65-F5344CB8AC3E}">
        <p14:creationId xmlns:p14="http://schemas.microsoft.com/office/powerpoint/2010/main" val="4238536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26</a:t>
            </a:fld>
            <a:endParaRPr lang="zh-TW" altLang="en-US"/>
          </a:p>
        </p:txBody>
      </p:sp>
    </p:spTree>
    <p:extLst>
      <p:ext uri="{BB962C8B-B14F-4D97-AF65-F5344CB8AC3E}">
        <p14:creationId xmlns:p14="http://schemas.microsoft.com/office/powerpoint/2010/main" val="3848967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27</a:t>
            </a:fld>
            <a:endParaRPr lang="zh-TW" altLang="en-US"/>
          </a:p>
        </p:txBody>
      </p:sp>
    </p:spTree>
    <p:extLst>
      <p:ext uri="{BB962C8B-B14F-4D97-AF65-F5344CB8AC3E}">
        <p14:creationId xmlns:p14="http://schemas.microsoft.com/office/powerpoint/2010/main" val="1960098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28</a:t>
            </a:fld>
            <a:endParaRPr lang="zh-TW" altLang="en-US"/>
          </a:p>
        </p:txBody>
      </p:sp>
    </p:spTree>
    <p:extLst>
      <p:ext uri="{BB962C8B-B14F-4D97-AF65-F5344CB8AC3E}">
        <p14:creationId xmlns:p14="http://schemas.microsoft.com/office/powerpoint/2010/main" val="299721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3</a:t>
            </a:fld>
            <a:endParaRPr lang="zh-TW" altLang="en-US"/>
          </a:p>
        </p:txBody>
      </p:sp>
    </p:spTree>
    <p:extLst>
      <p:ext uri="{BB962C8B-B14F-4D97-AF65-F5344CB8AC3E}">
        <p14:creationId xmlns:p14="http://schemas.microsoft.com/office/powerpoint/2010/main" val="1797505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4</a:t>
            </a:fld>
            <a:endParaRPr lang="zh-TW" altLang="en-US"/>
          </a:p>
        </p:txBody>
      </p:sp>
    </p:spTree>
    <p:extLst>
      <p:ext uri="{BB962C8B-B14F-4D97-AF65-F5344CB8AC3E}">
        <p14:creationId xmlns:p14="http://schemas.microsoft.com/office/powerpoint/2010/main" val="4004850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5</a:t>
            </a:fld>
            <a:endParaRPr lang="zh-TW" altLang="en-US"/>
          </a:p>
        </p:txBody>
      </p:sp>
    </p:spTree>
    <p:extLst>
      <p:ext uri="{BB962C8B-B14F-4D97-AF65-F5344CB8AC3E}">
        <p14:creationId xmlns:p14="http://schemas.microsoft.com/office/powerpoint/2010/main" val="1663367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6</a:t>
            </a:fld>
            <a:endParaRPr lang="zh-TW" altLang="en-US"/>
          </a:p>
        </p:txBody>
      </p:sp>
    </p:spTree>
    <p:extLst>
      <p:ext uri="{BB962C8B-B14F-4D97-AF65-F5344CB8AC3E}">
        <p14:creationId xmlns:p14="http://schemas.microsoft.com/office/powerpoint/2010/main" val="74299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7</a:t>
            </a:fld>
            <a:endParaRPr lang="zh-TW" altLang="en-US"/>
          </a:p>
        </p:txBody>
      </p:sp>
    </p:spTree>
    <p:extLst>
      <p:ext uri="{BB962C8B-B14F-4D97-AF65-F5344CB8AC3E}">
        <p14:creationId xmlns:p14="http://schemas.microsoft.com/office/powerpoint/2010/main" val="35183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8</a:t>
            </a:fld>
            <a:endParaRPr lang="zh-TW" altLang="en-US"/>
          </a:p>
        </p:txBody>
      </p:sp>
    </p:spTree>
    <p:extLst>
      <p:ext uri="{BB962C8B-B14F-4D97-AF65-F5344CB8AC3E}">
        <p14:creationId xmlns:p14="http://schemas.microsoft.com/office/powerpoint/2010/main" val="2179678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9</a:t>
            </a:fld>
            <a:endParaRPr lang="zh-TW" altLang="en-US"/>
          </a:p>
        </p:txBody>
      </p:sp>
    </p:spTree>
    <p:extLst>
      <p:ext uri="{BB962C8B-B14F-4D97-AF65-F5344CB8AC3E}">
        <p14:creationId xmlns:p14="http://schemas.microsoft.com/office/powerpoint/2010/main" val="131233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2023/6/16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otmart.advantech.com.tw/IPC-7132MB-50B/product/model-IPC-7132MB-50B.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389530"/>
            <a:ext cx="10515600" cy="2544296"/>
          </a:xfrm>
        </p:spPr>
        <p:txBody>
          <a:bodyPr anchor="t">
            <a:normAutofit/>
          </a:bodyPr>
          <a:lstStyle/>
          <a:p>
            <a:pPr>
              <a:lnSpc>
                <a:spcPct val="125000"/>
              </a:lnSpc>
            </a:pPr>
            <a:r>
              <a:rPr lang="zh-TW" altLang="en-US" sz="4000" dirty="0">
                <a:cs typeface="Times New Roman" panose="02020603050405020304" pitchFamily="18" charset="0"/>
              </a:rPr>
              <a:t>教學文件</a:t>
            </a:r>
            <a:br>
              <a:rPr lang="en-US" altLang="zh-TW" sz="4000" dirty="0">
                <a:cs typeface="Times New Roman" panose="02020603050405020304" pitchFamily="18" charset="0"/>
              </a:rPr>
            </a:br>
            <a:r>
              <a:rPr lang="zh-TW" altLang="en-US" sz="4000" dirty="0">
                <a:cs typeface="Times New Roman" panose="02020603050405020304" pitchFamily="18" charset="0"/>
              </a:rPr>
              <a:t>出貨流程</a:t>
            </a:r>
            <a:br>
              <a:rPr lang="en-US" altLang="zh-TW" sz="4000" b="0" dirty="0">
                <a:latin typeface="標楷體" panose="03000509000000000000" pitchFamily="65" charset="-120"/>
                <a:cs typeface="Times New Roman" panose="02020603050405020304" pitchFamily="18" charset="0"/>
              </a:rPr>
            </a:br>
            <a:endParaRPr lang="zh-TW" altLang="en-US" sz="4000" b="0" dirty="0">
              <a:latin typeface="標楷體" panose="03000509000000000000" pitchFamily="65" charset="-120"/>
              <a:cs typeface="Times New Roman" panose="02020603050405020304" pitchFamily="18" charset="0"/>
            </a:endParaRPr>
          </a:p>
        </p:txBody>
      </p:sp>
      <p:sp>
        <p:nvSpPr>
          <p:cNvPr id="3" name="文字方塊 2">
            <a:extLst>
              <a:ext uri="{FF2B5EF4-FFF2-40B4-BE49-F238E27FC236}">
                <a16:creationId xmlns:a16="http://schemas.microsoft.com/office/drawing/2014/main" id="{27A3BAD1-7BBA-4D9D-A014-69B1481E7A7C}"/>
              </a:ext>
            </a:extLst>
          </p:cNvPr>
          <p:cNvSpPr txBox="1"/>
          <p:nvPr/>
        </p:nvSpPr>
        <p:spPr>
          <a:xfrm>
            <a:off x="838200" y="5834140"/>
            <a:ext cx="10490201" cy="369332"/>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負責人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林子豪</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569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建置環境</a:t>
            </a:r>
          </a:p>
        </p:txBody>
      </p:sp>
      <p:sp>
        <p:nvSpPr>
          <p:cNvPr id="10" name="標題 1">
            <a:extLst>
              <a:ext uri="{FF2B5EF4-FFF2-40B4-BE49-F238E27FC236}">
                <a16:creationId xmlns:a16="http://schemas.microsoft.com/office/drawing/2014/main" id="{8F8B9DF4-2DE3-486F-B2B7-1A769711C35B}"/>
              </a:ext>
            </a:extLst>
          </p:cNvPr>
          <p:cNvSpPr txBox="1">
            <a:spLocks/>
          </p:cNvSpPr>
          <p:nvPr/>
        </p:nvSpPr>
        <p:spPr>
          <a:xfrm>
            <a:off x="838200" y="1085125"/>
            <a:ext cx="2950227"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pPr algn="l"/>
            <a:r>
              <a:rPr lang="en-US" altLang="zh-TW" sz="2500" dirty="0">
                <a:cs typeface="Times New Roman" panose="02020603050405020304" pitchFamily="18" charset="0"/>
              </a:rPr>
              <a:t>Package</a:t>
            </a:r>
            <a:r>
              <a:rPr lang="zh-TW" altLang="en-US" sz="2500" dirty="0">
                <a:cs typeface="Times New Roman" panose="02020603050405020304" pitchFamily="18" charset="0"/>
              </a:rPr>
              <a:t>安裝方法</a:t>
            </a:r>
          </a:p>
        </p:txBody>
      </p:sp>
      <p:sp>
        <p:nvSpPr>
          <p:cNvPr id="21" name="文字方塊 20">
            <a:extLst>
              <a:ext uri="{FF2B5EF4-FFF2-40B4-BE49-F238E27FC236}">
                <a16:creationId xmlns:a16="http://schemas.microsoft.com/office/drawing/2014/main" id="{FE244735-55F9-4D04-82A0-2E1B8E09D077}"/>
              </a:ext>
            </a:extLst>
          </p:cNvPr>
          <p:cNvSpPr txBox="1"/>
          <p:nvPr/>
        </p:nvSpPr>
        <p:spPr>
          <a:xfrm>
            <a:off x="838201" y="1649965"/>
            <a:ext cx="2309567" cy="907941"/>
          </a:xfrm>
          <a:prstGeom prst="rect">
            <a:avLst/>
          </a:prstGeom>
          <a:noFill/>
        </p:spPr>
        <p:txBody>
          <a:bodyPr wrap="square" rtlCol="0">
            <a:spAutoFit/>
          </a:bodyPr>
          <a:lstStyle/>
          <a:p>
            <a:r>
              <a:rPr lang="en-US" altLang="zh-TW" sz="2500" b="1"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 Tpm2-tools</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5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2" name="文字方塊 21">
            <a:extLst>
              <a:ext uri="{FF2B5EF4-FFF2-40B4-BE49-F238E27FC236}">
                <a16:creationId xmlns:a16="http://schemas.microsoft.com/office/drawing/2014/main" id="{6C37DB5B-A010-4C26-B0DB-01C01C592174}"/>
              </a:ext>
            </a:extLst>
          </p:cNvPr>
          <p:cNvSpPr txBox="1"/>
          <p:nvPr/>
        </p:nvSpPr>
        <p:spPr>
          <a:xfrm>
            <a:off x="838201" y="2206086"/>
            <a:ext cx="6403941" cy="1200329"/>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安裝方法</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Terminal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輸入以下指令</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 clone --branch 4.1.X https://github.com/tpm2-software/tpm2-tools.git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3" name="文字方塊 22">
            <a:extLst>
              <a:ext uri="{FF2B5EF4-FFF2-40B4-BE49-F238E27FC236}">
                <a16:creationId xmlns:a16="http://schemas.microsoft.com/office/drawing/2014/main" id="{572572F1-F50F-4193-81CC-1DF401109AD1}"/>
              </a:ext>
            </a:extLst>
          </p:cNvPr>
          <p:cNvSpPr txBox="1"/>
          <p:nvPr/>
        </p:nvSpPr>
        <p:spPr>
          <a:xfrm>
            <a:off x="838200" y="3451586"/>
            <a:ext cx="6403941" cy="553998"/>
          </a:xfrm>
          <a:prstGeom prst="rect">
            <a:avLst/>
          </a:prstGeom>
          <a:noFill/>
        </p:spPr>
        <p:txBody>
          <a:bodyPr wrap="square" rtlCol="0">
            <a:spAutoFit/>
          </a:bodyPr>
          <a:lstStyle/>
          <a:p>
            <a:r>
              <a:rPr lang="zh-TW" altLang="en-US" sz="1500" dirty="0">
                <a:latin typeface="Times New Roman" panose="02020603050405020304" pitchFamily="18" charset="0"/>
                <a:ea typeface="標楷體" panose="03000509000000000000" pitchFamily="65" charset="-120"/>
                <a:cs typeface="Times New Roman" panose="02020603050405020304" pitchFamily="18" charset="0"/>
              </a:rPr>
              <a:t>註</a:t>
            </a:r>
            <a:r>
              <a:rPr lang="en-US" altLang="zh-TW" sz="1500" dirty="0">
                <a:latin typeface="Times New Roman" panose="02020603050405020304" pitchFamily="18" charset="0"/>
                <a:ea typeface="標楷體" panose="03000509000000000000" pitchFamily="65" charset="-120"/>
                <a:cs typeface="Times New Roman" panose="02020603050405020304" pitchFamily="18" charset="0"/>
              </a:rPr>
              <a:t>:4.1.X</a:t>
            </a:r>
            <a:r>
              <a:rPr lang="zh-TW" altLang="en-US" sz="1500" dirty="0">
                <a:latin typeface="Times New Roman" panose="02020603050405020304" pitchFamily="18" charset="0"/>
                <a:ea typeface="標楷體" panose="03000509000000000000" pitchFamily="65" charset="-120"/>
                <a:cs typeface="Times New Roman" panose="02020603050405020304" pitchFamily="18" charset="0"/>
              </a:rPr>
              <a:t>為版本</a:t>
            </a:r>
            <a:endParaRPr lang="en-US" altLang="zh-TW" sz="15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500" dirty="0">
                <a:latin typeface="Times New Roman" panose="02020603050405020304" pitchFamily="18" charset="0"/>
                <a:ea typeface="標楷體" panose="03000509000000000000" pitchFamily="65" charset="-120"/>
                <a:cs typeface="Times New Roman" panose="02020603050405020304" pitchFamily="18" charset="0"/>
              </a:rPr>
              <a:t>註</a:t>
            </a:r>
            <a:r>
              <a:rPr lang="en-US" altLang="zh-TW" sz="15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500" dirty="0">
                <a:latin typeface="Times New Roman" panose="02020603050405020304" pitchFamily="18" charset="0"/>
                <a:ea typeface="標楷體" panose="03000509000000000000" pitchFamily="65" charset="-120"/>
                <a:cs typeface="Times New Roman" panose="02020603050405020304" pitchFamily="18" charset="0"/>
              </a:rPr>
              <a:t>該方法後會於該命令執行目錄下產生</a:t>
            </a:r>
            <a:r>
              <a:rPr lang="en-US" altLang="zh-TW" sz="1500" dirty="0">
                <a:latin typeface="Times New Roman" panose="02020603050405020304" pitchFamily="18" charset="0"/>
                <a:ea typeface="標楷體" panose="03000509000000000000" pitchFamily="65" charset="-120"/>
                <a:cs typeface="Times New Roman" panose="02020603050405020304" pitchFamily="18" charset="0"/>
              </a:rPr>
              <a:t>tpm2-tools</a:t>
            </a:r>
            <a:r>
              <a:rPr lang="zh-TW" altLang="en-US" sz="1500" dirty="0">
                <a:latin typeface="Times New Roman" panose="02020603050405020304" pitchFamily="18" charset="0"/>
                <a:ea typeface="標楷體" panose="03000509000000000000" pitchFamily="65" charset="-120"/>
                <a:cs typeface="Times New Roman" panose="02020603050405020304" pitchFamily="18" charset="0"/>
              </a:rPr>
              <a:t>資料夾</a:t>
            </a:r>
          </a:p>
        </p:txBody>
      </p:sp>
      <p:pic>
        <p:nvPicPr>
          <p:cNvPr id="2" name="圖片 1">
            <a:extLst>
              <a:ext uri="{FF2B5EF4-FFF2-40B4-BE49-F238E27FC236}">
                <a16:creationId xmlns:a16="http://schemas.microsoft.com/office/drawing/2014/main" id="{B85C72D3-7485-4315-BF6D-9108B3ABBB69}"/>
              </a:ext>
            </a:extLst>
          </p:cNvPr>
          <p:cNvPicPr>
            <a:picLocks noChangeAspect="1"/>
          </p:cNvPicPr>
          <p:nvPr/>
        </p:nvPicPr>
        <p:blipFill>
          <a:blip r:embed="rId3"/>
          <a:stretch>
            <a:fillRect/>
          </a:stretch>
        </p:blipFill>
        <p:spPr>
          <a:xfrm>
            <a:off x="838200" y="4182316"/>
            <a:ext cx="7578987" cy="1741119"/>
          </a:xfrm>
          <a:prstGeom prst="rect">
            <a:avLst/>
          </a:prstGeom>
        </p:spPr>
      </p:pic>
    </p:spTree>
    <p:extLst>
      <p:ext uri="{BB962C8B-B14F-4D97-AF65-F5344CB8AC3E}">
        <p14:creationId xmlns:p14="http://schemas.microsoft.com/office/powerpoint/2010/main" val="352301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建置環境</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cs typeface="Times New Roman" panose="02020603050405020304" pitchFamily="18" charset="0"/>
            </a:endParaRPr>
          </a:p>
        </p:txBody>
      </p:sp>
      <p:sp>
        <p:nvSpPr>
          <p:cNvPr id="24" name="標題 3">
            <a:extLst>
              <a:ext uri="{FF2B5EF4-FFF2-40B4-BE49-F238E27FC236}">
                <a16:creationId xmlns:a16="http://schemas.microsoft.com/office/drawing/2014/main" id="{EBF2592B-A4A2-4A4A-83FA-A2580E3F49F8}"/>
              </a:ext>
            </a:extLst>
          </p:cNvPr>
          <p:cNvSpPr txBox="1">
            <a:spLocks/>
          </p:cNvSpPr>
          <p:nvPr/>
        </p:nvSpPr>
        <p:spPr>
          <a:xfrm>
            <a:off x="863600" y="856192"/>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pPr algn="l"/>
            <a:r>
              <a:rPr lang="en-US" altLang="zh-TW" sz="2500" dirty="0">
                <a:cs typeface="Times New Roman" panose="02020603050405020304" pitchFamily="18" charset="0"/>
              </a:rPr>
              <a:t>Tpm2-tools</a:t>
            </a:r>
            <a:r>
              <a:rPr lang="zh-TW" altLang="en-US" sz="2500" dirty="0">
                <a:cs typeface="Times New Roman" panose="02020603050405020304" pitchFamily="18" charset="0"/>
              </a:rPr>
              <a:t> 配置以及安裝</a:t>
            </a:r>
          </a:p>
        </p:txBody>
      </p:sp>
      <p:sp>
        <p:nvSpPr>
          <p:cNvPr id="25" name="文字方塊 24">
            <a:extLst>
              <a:ext uri="{FF2B5EF4-FFF2-40B4-BE49-F238E27FC236}">
                <a16:creationId xmlns:a16="http://schemas.microsoft.com/office/drawing/2014/main" id="{F15923F9-1C79-457C-9859-BE497093E20B}"/>
              </a:ext>
            </a:extLst>
          </p:cNvPr>
          <p:cNvSpPr txBox="1"/>
          <p:nvPr/>
        </p:nvSpPr>
        <p:spPr>
          <a:xfrm>
            <a:off x="863600" y="1931259"/>
            <a:ext cx="4304932" cy="1754326"/>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cd tpm2-tools(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進入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tpm2-tools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資料夾</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boostrap</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./configure</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make -j5</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make install</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6" name="文字方塊 25">
            <a:extLst>
              <a:ext uri="{FF2B5EF4-FFF2-40B4-BE49-F238E27FC236}">
                <a16:creationId xmlns:a16="http://schemas.microsoft.com/office/drawing/2014/main" id="{EED64E46-0990-4420-9DC5-78C2D51610F2}"/>
              </a:ext>
            </a:extLst>
          </p:cNvPr>
          <p:cNvSpPr txBox="1"/>
          <p:nvPr/>
        </p:nvSpPr>
        <p:spPr>
          <a:xfrm>
            <a:off x="863600" y="3883489"/>
            <a:ext cx="3963370" cy="646331"/>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若要對該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Package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原始碼進行更動，於更動完後直接</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make install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就好。</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8031B0F6-7939-4206-963E-8D23FCF60D6A}"/>
              </a:ext>
            </a:extLst>
          </p:cNvPr>
          <p:cNvSpPr txBox="1"/>
          <p:nvPr/>
        </p:nvSpPr>
        <p:spPr>
          <a:xfrm>
            <a:off x="863600" y="4821044"/>
            <a:ext cx="7536822" cy="646331"/>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安裝完成於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Terminal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輸入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tpm2_createprimary -C e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primary.ctx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如果安裝成功的話會產生一個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primary.ctx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檔案。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a:extLst>
              <a:ext uri="{FF2B5EF4-FFF2-40B4-BE49-F238E27FC236}">
                <a16:creationId xmlns:a16="http://schemas.microsoft.com/office/drawing/2014/main" id="{40A54542-6A1D-4C35-B97B-A9D487F73E91}"/>
              </a:ext>
            </a:extLst>
          </p:cNvPr>
          <p:cNvPicPr>
            <a:picLocks noChangeAspect="1"/>
          </p:cNvPicPr>
          <p:nvPr/>
        </p:nvPicPr>
        <p:blipFill>
          <a:blip r:embed="rId3"/>
          <a:stretch>
            <a:fillRect/>
          </a:stretch>
        </p:blipFill>
        <p:spPr>
          <a:xfrm>
            <a:off x="5168533" y="1224820"/>
            <a:ext cx="952867" cy="680619"/>
          </a:xfrm>
          <a:prstGeom prst="rect">
            <a:avLst/>
          </a:prstGeom>
        </p:spPr>
      </p:pic>
      <p:pic>
        <p:nvPicPr>
          <p:cNvPr id="6" name="圖片 5">
            <a:extLst>
              <a:ext uri="{FF2B5EF4-FFF2-40B4-BE49-F238E27FC236}">
                <a16:creationId xmlns:a16="http://schemas.microsoft.com/office/drawing/2014/main" id="{1220D2AC-223B-4E45-AA52-7E1AFF4A2C67}"/>
              </a:ext>
            </a:extLst>
          </p:cNvPr>
          <p:cNvPicPr>
            <a:picLocks noChangeAspect="1"/>
          </p:cNvPicPr>
          <p:nvPr/>
        </p:nvPicPr>
        <p:blipFill>
          <a:blip r:embed="rId4"/>
          <a:stretch>
            <a:fillRect/>
          </a:stretch>
        </p:blipFill>
        <p:spPr>
          <a:xfrm>
            <a:off x="5168533" y="1970577"/>
            <a:ext cx="6117171" cy="538228"/>
          </a:xfrm>
          <a:prstGeom prst="rect">
            <a:avLst/>
          </a:prstGeom>
        </p:spPr>
      </p:pic>
      <p:pic>
        <p:nvPicPr>
          <p:cNvPr id="7" name="圖片 6">
            <a:extLst>
              <a:ext uri="{FF2B5EF4-FFF2-40B4-BE49-F238E27FC236}">
                <a16:creationId xmlns:a16="http://schemas.microsoft.com/office/drawing/2014/main" id="{1AD9AF78-8B55-4D01-88D8-2DBBDC544818}"/>
              </a:ext>
            </a:extLst>
          </p:cNvPr>
          <p:cNvPicPr>
            <a:picLocks noChangeAspect="1"/>
          </p:cNvPicPr>
          <p:nvPr/>
        </p:nvPicPr>
        <p:blipFill>
          <a:blip r:embed="rId5"/>
          <a:stretch>
            <a:fillRect/>
          </a:stretch>
        </p:blipFill>
        <p:spPr>
          <a:xfrm>
            <a:off x="5168533" y="2573943"/>
            <a:ext cx="6117171" cy="313702"/>
          </a:xfrm>
          <a:prstGeom prst="rect">
            <a:avLst/>
          </a:prstGeom>
        </p:spPr>
      </p:pic>
      <p:pic>
        <p:nvPicPr>
          <p:cNvPr id="9" name="圖片 8">
            <a:extLst>
              <a:ext uri="{FF2B5EF4-FFF2-40B4-BE49-F238E27FC236}">
                <a16:creationId xmlns:a16="http://schemas.microsoft.com/office/drawing/2014/main" id="{9FEDB2EE-7F8F-4F82-A21C-25737EEB2F30}"/>
              </a:ext>
            </a:extLst>
          </p:cNvPr>
          <p:cNvPicPr>
            <a:picLocks noChangeAspect="1"/>
          </p:cNvPicPr>
          <p:nvPr/>
        </p:nvPicPr>
        <p:blipFill rotWithShape="1">
          <a:blip r:embed="rId6"/>
          <a:srcRect r="17798" b="17797"/>
          <a:stretch/>
        </p:blipFill>
        <p:spPr>
          <a:xfrm>
            <a:off x="5168532" y="2916012"/>
            <a:ext cx="6117171" cy="227713"/>
          </a:xfrm>
          <a:prstGeom prst="rect">
            <a:avLst/>
          </a:prstGeom>
        </p:spPr>
      </p:pic>
      <p:pic>
        <p:nvPicPr>
          <p:cNvPr id="10" name="圖片 9">
            <a:extLst>
              <a:ext uri="{FF2B5EF4-FFF2-40B4-BE49-F238E27FC236}">
                <a16:creationId xmlns:a16="http://schemas.microsoft.com/office/drawing/2014/main" id="{7DDD3A52-B755-4213-845B-631EB53667A0}"/>
              </a:ext>
            </a:extLst>
          </p:cNvPr>
          <p:cNvPicPr>
            <a:picLocks noChangeAspect="1"/>
          </p:cNvPicPr>
          <p:nvPr/>
        </p:nvPicPr>
        <p:blipFill>
          <a:blip r:embed="rId7"/>
          <a:stretch>
            <a:fillRect/>
          </a:stretch>
        </p:blipFill>
        <p:spPr>
          <a:xfrm>
            <a:off x="5168532" y="3191296"/>
            <a:ext cx="6176075" cy="217828"/>
          </a:xfrm>
          <a:prstGeom prst="rect">
            <a:avLst/>
          </a:prstGeom>
        </p:spPr>
      </p:pic>
      <p:pic>
        <p:nvPicPr>
          <p:cNvPr id="11" name="圖片 10">
            <a:extLst>
              <a:ext uri="{FF2B5EF4-FFF2-40B4-BE49-F238E27FC236}">
                <a16:creationId xmlns:a16="http://schemas.microsoft.com/office/drawing/2014/main" id="{F22243E2-1FAF-4BD2-AE4B-583C40B85020}"/>
              </a:ext>
            </a:extLst>
          </p:cNvPr>
          <p:cNvPicPr>
            <a:picLocks noChangeAspect="1"/>
          </p:cNvPicPr>
          <p:nvPr/>
        </p:nvPicPr>
        <p:blipFill>
          <a:blip r:embed="rId8"/>
          <a:stretch>
            <a:fillRect/>
          </a:stretch>
        </p:blipFill>
        <p:spPr>
          <a:xfrm>
            <a:off x="934497" y="5569580"/>
            <a:ext cx="6473719" cy="341882"/>
          </a:xfrm>
          <a:prstGeom prst="rect">
            <a:avLst/>
          </a:prstGeom>
        </p:spPr>
      </p:pic>
      <p:pic>
        <p:nvPicPr>
          <p:cNvPr id="12" name="圖片 11">
            <a:extLst>
              <a:ext uri="{FF2B5EF4-FFF2-40B4-BE49-F238E27FC236}">
                <a16:creationId xmlns:a16="http://schemas.microsoft.com/office/drawing/2014/main" id="{FF59529D-490D-4C60-AD25-01A334FDAC61}"/>
              </a:ext>
            </a:extLst>
          </p:cNvPr>
          <p:cNvPicPr>
            <a:picLocks noChangeAspect="1"/>
          </p:cNvPicPr>
          <p:nvPr/>
        </p:nvPicPr>
        <p:blipFill>
          <a:blip r:embed="rId9"/>
          <a:stretch>
            <a:fillRect/>
          </a:stretch>
        </p:blipFill>
        <p:spPr>
          <a:xfrm>
            <a:off x="7784615" y="5338715"/>
            <a:ext cx="885003" cy="735586"/>
          </a:xfrm>
          <a:prstGeom prst="rect">
            <a:avLst/>
          </a:prstGeom>
        </p:spPr>
      </p:pic>
      <p:sp>
        <p:nvSpPr>
          <p:cNvPr id="16" name="文字方塊 15">
            <a:extLst>
              <a:ext uri="{FF2B5EF4-FFF2-40B4-BE49-F238E27FC236}">
                <a16:creationId xmlns:a16="http://schemas.microsoft.com/office/drawing/2014/main" id="{7D59B747-EA79-4D62-8706-AF585A4825A3}"/>
              </a:ext>
            </a:extLst>
          </p:cNvPr>
          <p:cNvSpPr txBox="1"/>
          <p:nvPr/>
        </p:nvSpPr>
        <p:spPr>
          <a:xfrm>
            <a:off x="8944707" y="5094190"/>
            <a:ext cx="2383693" cy="646331"/>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安裝遇到例外狀況可以參考簡報最後段。</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71006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cs typeface="Times New Roman" panose="02020603050405020304" pitchFamily="18" charset="0"/>
              </a:rPr>
              <a:t>Tpm2-tools</a:t>
            </a:r>
            <a:r>
              <a:rPr lang="zh-TW" altLang="en-US" dirty="0">
                <a:cs typeface="Times New Roman" panose="02020603050405020304" pitchFamily="18" charset="0"/>
              </a:rPr>
              <a:t> 常用指令及常用參數解釋</a:t>
            </a:r>
            <a:endParaRPr lang="zh-TW" altLang="en-US" dirty="0"/>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cs typeface="Times New Roman" panose="02020603050405020304" pitchFamily="18" charset="0"/>
            </a:endParaRPr>
          </a:p>
        </p:txBody>
      </p:sp>
      <p:sp>
        <p:nvSpPr>
          <p:cNvPr id="10" name="文字方塊 9">
            <a:extLst>
              <a:ext uri="{FF2B5EF4-FFF2-40B4-BE49-F238E27FC236}">
                <a16:creationId xmlns:a16="http://schemas.microsoft.com/office/drawing/2014/main" id="{264C32D0-5FCE-46DE-AAA6-D2CE34A5CAB0}"/>
              </a:ext>
            </a:extLst>
          </p:cNvPr>
          <p:cNvSpPr txBox="1"/>
          <p:nvPr/>
        </p:nvSpPr>
        <p:spPr>
          <a:xfrm>
            <a:off x="863600" y="1306504"/>
            <a:ext cx="9795235" cy="2677656"/>
          </a:xfrm>
          <a:prstGeom prst="rect">
            <a:avLst/>
          </a:prstGeom>
          <a:noFill/>
        </p:spPr>
        <p:txBody>
          <a:bodyPr wrap="square" rtlCol="0">
            <a:sp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命令解釋</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1.sudo tpm2_nvdefine -C o -s 262 -a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ownerread|ownerwrite|policywrite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0x01000001 </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2.Sudo tpm2_nvundefine 0x01000001</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3.Sudo tpm2_nvwrite -C o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i</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sig.rssa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0x01000001</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4.Sudo tpm2_changeauth -c o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ownerauth</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：定義一個</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list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以及該</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list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權限</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：解除定義</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list</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：將檔案寫入</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list</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設定密碼，會導致一些</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tpm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命令需要附加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 password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文字方塊 10">
            <a:extLst>
              <a:ext uri="{FF2B5EF4-FFF2-40B4-BE49-F238E27FC236}">
                <a16:creationId xmlns:a16="http://schemas.microsoft.com/office/drawing/2014/main" id="{C35D22E9-03BA-4080-864A-373A39A3BBF1}"/>
              </a:ext>
            </a:extLst>
          </p:cNvPr>
          <p:cNvSpPr txBox="1"/>
          <p:nvPr/>
        </p:nvSpPr>
        <p:spPr>
          <a:xfrm>
            <a:off x="863600" y="4160803"/>
            <a:ext cx="9795235" cy="1846659"/>
          </a:xfrm>
          <a:prstGeom prst="rect">
            <a:avLst/>
          </a:prstGeom>
          <a:noFill/>
        </p:spPr>
        <p:txBody>
          <a:bodyPr wrap="square" rtlCol="0">
            <a:sp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參數解釋</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：指定定義的</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list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(byte)</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i</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：指定輸入對象</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0x01000001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 指定</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list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位置</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ownerauth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：設定的密碼，可自行更改</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6359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cs typeface="Times New Roman" panose="02020603050405020304" pitchFamily="18" charset="0"/>
              </a:rPr>
              <a:t>Tpm2-tools</a:t>
            </a:r>
            <a:r>
              <a:rPr lang="zh-TW" altLang="en-US" dirty="0">
                <a:cs typeface="Times New Roman" panose="02020603050405020304" pitchFamily="18" charset="0"/>
              </a:rPr>
              <a:t> 常用指令及常用參數解釋</a:t>
            </a:r>
            <a:endParaRPr lang="zh-TW" altLang="en-US" dirty="0"/>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cs typeface="Times New Roman" panose="02020603050405020304" pitchFamily="18" charset="0"/>
            </a:endParaRPr>
          </a:p>
        </p:txBody>
      </p:sp>
      <p:sp>
        <p:nvSpPr>
          <p:cNvPr id="7" name="文字方塊 6">
            <a:extLst>
              <a:ext uri="{FF2B5EF4-FFF2-40B4-BE49-F238E27FC236}">
                <a16:creationId xmlns:a16="http://schemas.microsoft.com/office/drawing/2014/main" id="{938F1FFE-322A-4312-92E6-B9A3378C229C}"/>
              </a:ext>
            </a:extLst>
          </p:cNvPr>
          <p:cNvSpPr txBox="1"/>
          <p:nvPr/>
        </p:nvSpPr>
        <p:spPr>
          <a:xfrm>
            <a:off x="863601" y="1304568"/>
            <a:ext cx="9795235" cy="2954655"/>
          </a:xfrm>
          <a:prstGeom prst="rect">
            <a:avLst/>
          </a:prstGeom>
          <a:noFill/>
        </p:spPr>
        <p:txBody>
          <a:bodyPr wrap="square" rtlCol="0">
            <a:sp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命令解釋</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tpm2_createprimary -C e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primary.ctx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tpm2_create -G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 rsa.pub -r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rsa.priv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primary.ctx</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tpm2_load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primary.ctx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 rsa.pub -r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rsa.priv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4.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tpm2_evictcontrol -C o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0x81010002</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：建立一個主鍵檔案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：建立一個公、私鑰檔案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：建立一匯入了公、私鑰的檔案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：將指定對象設置為永久句柄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AD61B348-F685-42C9-B3F2-56F23DFD6077}"/>
              </a:ext>
            </a:extLst>
          </p:cNvPr>
          <p:cNvSpPr txBox="1"/>
          <p:nvPr/>
        </p:nvSpPr>
        <p:spPr>
          <a:xfrm>
            <a:off x="863600" y="4134729"/>
            <a:ext cx="9795235" cy="1569660"/>
          </a:xfrm>
          <a:prstGeom prst="rect">
            <a:avLst/>
          </a:prstGeom>
          <a:noFill/>
        </p:spPr>
        <p:txBody>
          <a:bodyPr wrap="square" rtlCol="0">
            <a:sp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參數解釋</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：指定上下文對象</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-G</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：指定加密方式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：指定公鑰輸出對象</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：指定私鑰輸出對象</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3111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cs typeface="Times New Roman" panose="02020603050405020304" pitchFamily="18" charset="0"/>
              </a:rPr>
              <a:t>Tpm2-tools</a:t>
            </a:r>
            <a:r>
              <a:rPr lang="zh-TW" altLang="en-US" dirty="0">
                <a:cs typeface="Times New Roman" panose="02020603050405020304" pitchFamily="18" charset="0"/>
              </a:rPr>
              <a:t> 常用指令及常用參數解釋</a:t>
            </a:r>
            <a:endParaRPr lang="zh-TW" altLang="en-US" dirty="0"/>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cs typeface="Times New Roman" panose="02020603050405020304" pitchFamily="18" charset="0"/>
            </a:endParaRPr>
          </a:p>
        </p:txBody>
      </p:sp>
      <p:sp>
        <p:nvSpPr>
          <p:cNvPr id="9" name="文字方塊 8">
            <a:extLst>
              <a:ext uri="{FF2B5EF4-FFF2-40B4-BE49-F238E27FC236}">
                <a16:creationId xmlns:a16="http://schemas.microsoft.com/office/drawing/2014/main" id="{A8500473-6C28-4ACF-9CE9-B8D3823B57B7}"/>
              </a:ext>
            </a:extLst>
          </p:cNvPr>
          <p:cNvSpPr txBox="1"/>
          <p:nvPr/>
        </p:nvSpPr>
        <p:spPr>
          <a:xfrm>
            <a:off x="812800" y="1201850"/>
            <a:ext cx="9795235" cy="1846659"/>
          </a:xfrm>
          <a:prstGeom prst="rect">
            <a:avLst/>
          </a:prstGeom>
          <a:noFill/>
        </p:spPr>
        <p:txBody>
          <a:bodyPr wrap="square" rtlCol="0">
            <a:sp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命令解釋</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AutoNum type="arabicPeriod"/>
            </a:pP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tpm2_sign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 sha256 -o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sig.rssa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CO.dat</a:t>
            </a:r>
          </a:p>
          <a:p>
            <a:pPr marL="342900" indent="-342900">
              <a:buAutoNum type="arabicPeriod"/>
            </a:pP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tpm2_verifysignature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 sha256 -m CO.dat -s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sig.rssa</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：對一內容簽名產生數位簽章</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：驗證簽名</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AutoNum type="arabicPeriod"/>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文字方塊 9">
            <a:extLst>
              <a:ext uri="{FF2B5EF4-FFF2-40B4-BE49-F238E27FC236}">
                <a16:creationId xmlns:a16="http://schemas.microsoft.com/office/drawing/2014/main" id="{16036496-E0C7-45E6-AF3B-01684E1F6727}"/>
              </a:ext>
            </a:extLst>
          </p:cNvPr>
          <p:cNvSpPr txBox="1"/>
          <p:nvPr/>
        </p:nvSpPr>
        <p:spPr>
          <a:xfrm>
            <a:off x="812801" y="3510174"/>
            <a:ext cx="9795235" cy="1846659"/>
          </a:xfrm>
          <a:prstGeom prst="rect">
            <a:avLst/>
          </a:prstGeom>
          <a:noFill/>
        </p:spPr>
        <p:txBody>
          <a:bodyPr wrap="square" rtlCol="0">
            <a:sp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參數解釋</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：指定要用於簽名或解密的上下文對象</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-o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：指定輸出數位簽章對象</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：指定要驗證對象</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：指定驗證用數位簽章</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7112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4" name="圖片 3">
            <a:extLst>
              <a:ext uri="{FF2B5EF4-FFF2-40B4-BE49-F238E27FC236}">
                <a16:creationId xmlns:a16="http://schemas.microsoft.com/office/drawing/2014/main" id="{D7C7B25D-BBB8-4BCB-9E61-B73C8F66ED46}"/>
              </a:ext>
            </a:extLst>
          </p:cNvPr>
          <p:cNvPicPr>
            <a:picLocks noChangeAspect="1"/>
          </p:cNvPicPr>
          <p:nvPr/>
        </p:nvPicPr>
        <p:blipFill>
          <a:blip r:embed="rId3"/>
          <a:stretch>
            <a:fillRect/>
          </a:stretch>
        </p:blipFill>
        <p:spPr>
          <a:xfrm>
            <a:off x="627185" y="1225802"/>
            <a:ext cx="7372350" cy="3719384"/>
          </a:xfrm>
          <a:prstGeom prst="rect">
            <a:avLst/>
          </a:prstGeom>
        </p:spPr>
      </p:pic>
      <p:pic>
        <p:nvPicPr>
          <p:cNvPr id="6" name="圖片 5">
            <a:extLst>
              <a:ext uri="{FF2B5EF4-FFF2-40B4-BE49-F238E27FC236}">
                <a16:creationId xmlns:a16="http://schemas.microsoft.com/office/drawing/2014/main" id="{1206655D-055D-4986-AB1E-A059BA8F5BF3}"/>
              </a:ext>
            </a:extLst>
          </p:cNvPr>
          <p:cNvPicPr>
            <a:picLocks noChangeAspect="1"/>
          </p:cNvPicPr>
          <p:nvPr/>
        </p:nvPicPr>
        <p:blipFill>
          <a:blip r:embed="rId4"/>
          <a:stretch>
            <a:fillRect/>
          </a:stretch>
        </p:blipFill>
        <p:spPr>
          <a:xfrm>
            <a:off x="6079253" y="4235385"/>
            <a:ext cx="1920282" cy="418785"/>
          </a:xfrm>
          <a:prstGeom prst="rect">
            <a:avLst/>
          </a:prstGeom>
        </p:spPr>
      </p:pic>
      <p:sp>
        <p:nvSpPr>
          <p:cNvPr id="2" name="矩形 1">
            <a:extLst>
              <a:ext uri="{FF2B5EF4-FFF2-40B4-BE49-F238E27FC236}">
                <a16:creationId xmlns:a16="http://schemas.microsoft.com/office/drawing/2014/main" id="{716C9034-E784-467D-BA67-0459E21E0ECE}"/>
              </a:ext>
            </a:extLst>
          </p:cNvPr>
          <p:cNvSpPr/>
          <p:nvPr/>
        </p:nvSpPr>
        <p:spPr>
          <a:xfrm>
            <a:off x="8210550" y="1135270"/>
            <a:ext cx="3661787" cy="5151988"/>
          </a:xfrm>
          <a:prstGeom prst="rect">
            <a:avLst/>
          </a:prstGeom>
        </p:spPr>
        <p:txBody>
          <a:bodyPr wrap="square">
            <a:spAutoFit/>
          </a:bodyPr>
          <a:lstStyle/>
          <a:p>
            <a:pPr>
              <a:lnSpc>
                <a:spcPct val="150000"/>
              </a:lnSpc>
            </a:pPr>
            <a:r>
              <a:rPr lang="zh-TW" altLang="en-US"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系統</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架構內所用到的數位簽章、金鑰以及執行動作都存在於</a:t>
            </a:r>
            <a:r>
              <a:rPr lang="en-US" altLang="zh-TW" sz="1700" kern="0" dirty="0">
                <a:solidFill>
                  <a:srgbClr val="000000"/>
                </a:solidFill>
                <a:latin typeface="Times New Roman" panose="02020603050405020304" pitchFamily="18" charset="0"/>
                <a:ea typeface="標楷體" panose="03000509000000000000" pitchFamily="65" charset="-120"/>
              </a:rPr>
              <a:t>TPM</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內部，於要保護用的產品程式</a:t>
            </a:r>
            <a:r>
              <a:rPr lang="zh-TW" altLang="zh-TW" sz="1700" kern="0" dirty="0">
                <a:solidFill>
                  <a:srgbClr val="000000"/>
                </a:solidFill>
                <a:ea typeface="Times New Roman" panose="02020603050405020304" pitchFamily="18" charset="0"/>
              </a:rPr>
              <a:t>(product.py)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內呼叫模組化的程式</a:t>
            </a:r>
            <a:r>
              <a:rPr lang="zh-TW" altLang="zh-TW" sz="1700" kern="0" dirty="0">
                <a:solidFill>
                  <a:srgbClr val="000000"/>
                </a:solidFill>
                <a:ea typeface="Times New Roman" panose="02020603050405020304" pitchFamily="18" charset="0"/>
              </a:rPr>
              <a:t>(verify.py)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，再透過模組化的程式</a:t>
            </a:r>
            <a:r>
              <a:rPr lang="zh-TW" altLang="zh-TW" sz="1700" kern="0" dirty="0">
                <a:solidFill>
                  <a:srgbClr val="000000"/>
                </a:solidFill>
                <a:ea typeface="Times New Roman" panose="02020603050405020304" pitchFamily="18" charset="0"/>
              </a:rPr>
              <a:t>(verify.py)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對</a:t>
            </a:r>
            <a:r>
              <a:rPr lang="zh-TW" altLang="zh-TW" sz="1700" kern="0" dirty="0">
                <a:solidFill>
                  <a:srgbClr val="000000"/>
                </a:solidFill>
                <a:ea typeface="Times New Roman" panose="02020603050405020304" pitchFamily="18" charset="0"/>
              </a:rPr>
              <a:t>TPM</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晶片模組進行驗證動作，</a:t>
            </a:r>
            <a:r>
              <a:rPr lang="zh-TW" altLang="zh-TW" sz="1700" kern="0" dirty="0">
                <a:solidFill>
                  <a:srgbClr val="000000"/>
                </a:solidFill>
                <a:ea typeface="Times New Roman" panose="02020603050405020304" pitchFamily="18" charset="0"/>
              </a:rPr>
              <a:t>verify.py </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對</a:t>
            </a:r>
            <a:r>
              <a:rPr lang="zh-TW" altLang="zh-TW" sz="1700" kern="0" dirty="0">
                <a:solidFill>
                  <a:srgbClr val="000000"/>
                </a:solidFill>
                <a:ea typeface="Times New Roman" panose="02020603050405020304" pitchFamily="18" charset="0"/>
              </a:rPr>
              <a:t>TPM</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晶片模組傳送指令，</a:t>
            </a:r>
            <a:r>
              <a:rPr lang="zh-TW" altLang="zh-TW" sz="1700" kern="0" dirty="0">
                <a:solidFill>
                  <a:srgbClr val="000000"/>
                </a:solidFill>
                <a:ea typeface="Times New Roman" panose="02020603050405020304" pitchFamily="18" charset="0"/>
              </a:rPr>
              <a:t>TPM</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晶片模組回傳結果給</a:t>
            </a:r>
            <a:r>
              <a:rPr lang="zh-TW" altLang="zh-TW" sz="1700" kern="0" dirty="0">
                <a:solidFill>
                  <a:srgbClr val="000000"/>
                </a:solidFill>
                <a:ea typeface="Times New Roman" panose="02020603050405020304" pitchFamily="18" charset="0"/>
              </a:rPr>
              <a:t>verify.py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1700" kern="0" dirty="0">
                <a:solidFill>
                  <a:srgbClr val="000000"/>
                </a:solidFill>
                <a:ea typeface="Times New Roman" panose="02020603050405020304" pitchFamily="18" charset="0"/>
              </a:rPr>
              <a:t>verify.py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使用回傳的結果判斷驗證成功與否，成功則繼續執行</a:t>
            </a:r>
            <a:r>
              <a:rPr lang="zh-TW" altLang="zh-TW" sz="1700" kern="0" dirty="0">
                <a:solidFill>
                  <a:srgbClr val="000000"/>
                </a:solidFill>
                <a:ea typeface="Times New Roman" panose="02020603050405020304" pitchFamily="18" charset="0"/>
              </a:rPr>
              <a:t>.exe</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檔，失敗則直接關閉程式，由於模組化的驗證程式，同一台設備上的程式都可使用</a:t>
            </a:r>
            <a:r>
              <a:rPr lang="zh-TW" altLang="zh-TW" sz="1700" dirty="0">
                <a:latin typeface="Times New Roman" panose="02020603050405020304" pitchFamily="18" charset="0"/>
                <a:ea typeface="標楷體" panose="03000509000000000000" pitchFamily="65" charset="-120"/>
                <a:cs typeface="Times New Roman" panose="02020603050405020304" pitchFamily="18" charset="0"/>
              </a:rPr>
              <a:t>以此達到保護、驗證效果</a:t>
            </a:r>
            <a:endParaRPr lang="zh-TW" altLang="en-US" sz="1700" dirty="0"/>
          </a:p>
        </p:txBody>
      </p:sp>
    </p:spTree>
    <p:extLst>
      <p:ext uri="{BB962C8B-B14F-4D97-AF65-F5344CB8AC3E}">
        <p14:creationId xmlns:p14="http://schemas.microsoft.com/office/powerpoint/2010/main" val="428324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2" name="圖片 1">
            <a:extLst>
              <a:ext uri="{FF2B5EF4-FFF2-40B4-BE49-F238E27FC236}">
                <a16:creationId xmlns:a16="http://schemas.microsoft.com/office/drawing/2014/main" id="{C45F6736-C577-47BA-83A0-B28856952549}"/>
              </a:ext>
            </a:extLst>
          </p:cNvPr>
          <p:cNvPicPr>
            <a:picLocks noChangeAspect="1"/>
          </p:cNvPicPr>
          <p:nvPr/>
        </p:nvPicPr>
        <p:blipFill>
          <a:blip r:embed="rId3"/>
          <a:stretch>
            <a:fillRect/>
          </a:stretch>
        </p:blipFill>
        <p:spPr>
          <a:xfrm>
            <a:off x="880533" y="1085125"/>
            <a:ext cx="7949347" cy="4218305"/>
          </a:xfrm>
          <a:prstGeom prst="rect">
            <a:avLst/>
          </a:prstGeom>
        </p:spPr>
      </p:pic>
      <p:pic>
        <p:nvPicPr>
          <p:cNvPr id="5" name="圖片 4">
            <a:extLst>
              <a:ext uri="{FF2B5EF4-FFF2-40B4-BE49-F238E27FC236}">
                <a16:creationId xmlns:a16="http://schemas.microsoft.com/office/drawing/2014/main" id="{925D0FF4-E2E3-4139-B7B8-338052E878ED}"/>
              </a:ext>
            </a:extLst>
          </p:cNvPr>
          <p:cNvPicPr>
            <a:picLocks noChangeAspect="1"/>
          </p:cNvPicPr>
          <p:nvPr/>
        </p:nvPicPr>
        <p:blipFill>
          <a:blip r:embed="rId4"/>
          <a:stretch>
            <a:fillRect/>
          </a:stretch>
        </p:blipFill>
        <p:spPr>
          <a:xfrm>
            <a:off x="3302497" y="5068707"/>
            <a:ext cx="3080017" cy="469445"/>
          </a:xfrm>
          <a:prstGeom prst="rect">
            <a:avLst/>
          </a:prstGeom>
        </p:spPr>
      </p:pic>
      <p:sp>
        <p:nvSpPr>
          <p:cNvPr id="4" name="矩形 3">
            <a:extLst>
              <a:ext uri="{FF2B5EF4-FFF2-40B4-BE49-F238E27FC236}">
                <a16:creationId xmlns:a16="http://schemas.microsoft.com/office/drawing/2014/main" id="{EC0628AE-24AB-4935-943E-00BE640D1E95}"/>
              </a:ext>
            </a:extLst>
          </p:cNvPr>
          <p:cNvSpPr/>
          <p:nvPr/>
        </p:nvSpPr>
        <p:spPr>
          <a:xfrm>
            <a:off x="8872213" y="1284222"/>
            <a:ext cx="3080017" cy="4618637"/>
          </a:xfrm>
          <a:prstGeom prst="rect">
            <a:avLst/>
          </a:prstGeom>
        </p:spPr>
        <p:txBody>
          <a:bodyPr wrap="square">
            <a:spAutoFit/>
          </a:bodyPr>
          <a:lstStyle/>
          <a:p>
            <a:pPr>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對</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的操作，區分成輸入與輸出，輸入部分的金鑰以及數位簽章檔案平時儲存於</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內部，透過權限以及密碼方式確保除硬體破壞外無法被其他方法提出或是破解，</a:t>
            </a:r>
            <a:r>
              <a:rPr lang="en-US" altLang="zh-TW" kern="100" dirty="0" err="1">
                <a:latin typeface="Times New Roman" panose="02020603050405020304" pitchFamily="18" charset="0"/>
                <a:ea typeface="標楷體" panose="03000509000000000000" pitchFamily="65" charset="-120"/>
                <a:cs typeface="Times New Roman" panose="02020603050405020304" pitchFamily="18" charset="0"/>
              </a:rPr>
              <a:t>nv</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索引位址以及密碼則是產品出貨前設定好的，於程式因為寫成了模組化，因此能自行設定及調整</a:t>
            </a:r>
            <a:r>
              <a:rPr lang="en-US" altLang="zh-TW" kern="100" dirty="0" err="1">
                <a:latin typeface="Times New Roman" panose="02020603050405020304" pitchFamily="18" charset="0"/>
                <a:ea typeface="標楷體" panose="03000509000000000000" pitchFamily="65" charset="-120"/>
                <a:cs typeface="Times New Roman" panose="02020603050405020304" pitchFamily="18" charset="0"/>
              </a:rPr>
              <a:t>nv</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索引位址、密碼等輸入部分。</a:t>
            </a:r>
            <a:endParaRPr lang="zh-TW" altLang="zh-TW"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2940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4" name="圖片 3">
            <a:extLst>
              <a:ext uri="{FF2B5EF4-FFF2-40B4-BE49-F238E27FC236}">
                <a16:creationId xmlns:a16="http://schemas.microsoft.com/office/drawing/2014/main" id="{EBC48026-9C93-4EEB-9053-B6A1A4D4F41F}"/>
              </a:ext>
            </a:extLst>
          </p:cNvPr>
          <p:cNvPicPr>
            <a:picLocks noChangeAspect="1"/>
          </p:cNvPicPr>
          <p:nvPr/>
        </p:nvPicPr>
        <p:blipFill>
          <a:blip r:embed="rId3"/>
          <a:stretch>
            <a:fillRect/>
          </a:stretch>
        </p:blipFill>
        <p:spPr>
          <a:xfrm>
            <a:off x="8611940" y="3804808"/>
            <a:ext cx="1778056" cy="387767"/>
          </a:xfrm>
          <a:prstGeom prst="rect">
            <a:avLst/>
          </a:prstGeom>
        </p:spPr>
      </p:pic>
      <p:sp>
        <p:nvSpPr>
          <p:cNvPr id="6" name="文字方塊 19">
            <a:extLst>
              <a:ext uri="{FF2B5EF4-FFF2-40B4-BE49-F238E27FC236}">
                <a16:creationId xmlns:a16="http://schemas.microsoft.com/office/drawing/2014/main" id="{95A98E91-8E2C-42E3-B392-F43194B0129F}"/>
              </a:ext>
            </a:extLst>
          </p:cNvPr>
          <p:cNvSpPr txBox="1">
            <a:spLocks noChangeArrowheads="1"/>
          </p:cNvSpPr>
          <p:nvPr/>
        </p:nvSpPr>
        <p:spPr bwMode="auto">
          <a:xfrm>
            <a:off x="2219324" y="4262309"/>
            <a:ext cx="48672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包含了</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TPM</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公鑰以及私鑰的檔案，公鑰和私鑰於</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TPM</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內部透過指定算法後加密導出，並匯入密鑰檔案。每次重新導出的密鑰檔案都不一樣，且檔案不可讀。檔案類型</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1400" b="0"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ctx</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Arial" panose="020B0604020202020204" pitchFamily="34" charset="0"/>
            </a:endParaRPr>
          </a:p>
        </p:txBody>
      </p:sp>
      <p:sp>
        <p:nvSpPr>
          <p:cNvPr id="7" name="文字方塊 20">
            <a:extLst>
              <a:ext uri="{FF2B5EF4-FFF2-40B4-BE49-F238E27FC236}">
                <a16:creationId xmlns:a16="http://schemas.microsoft.com/office/drawing/2014/main" id="{17D9501B-86AD-483B-B47D-BD78E787D464}"/>
              </a:ext>
            </a:extLst>
          </p:cNvPr>
          <p:cNvSpPr txBox="1">
            <a:spLocks noChangeArrowheads="1"/>
          </p:cNvSpPr>
          <p:nvPr/>
        </p:nvSpPr>
        <p:spPr bwMode="auto">
          <a:xfrm>
            <a:off x="2219324" y="5069469"/>
            <a:ext cx="48672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用來產生以及驗證數位簽章的檔案，內容不限，可以是加密後檔案。檔案類型</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1400" b="0"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dat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.enc)</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400" b="0" i="0" u="none" strike="noStrike" cap="none" normalizeH="0" baseline="0" dirty="0">
              <a:ln>
                <a:noFill/>
              </a:ln>
              <a:solidFill>
                <a:schemeClr val="tx1"/>
              </a:solidFill>
              <a:effectLst/>
              <a:latin typeface="Arial" panose="020B0604020202020204" pitchFamily="34" charset="0"/>
            </a:endParaRPr>
          </a:p>
        </p:txBody>
      </p:sp>
      <p:sp>
        <p:nvSpPr>
          <p:cNvPr id="8" name="文字方塊 21">
            <a:extLst>
              <a:ext uri="{FF2B5EF4-FFF2-40B4-BE49-F238E27FC236}">
                <a16:creationId xmlns:a16="http://schemas.microsoft.com/office/drawing/2014/main" id="{4240F974-E331-4B03-A20A-78F93D3F01BC}"/>
              </a:ext>
            </a:extLst>
          </p:cNvPr>
          <p:cNvSpPr txBox="1">
            <a:spLocks noChangeArrowheads="1"/>
          </p:cNvSpPr>
          <p:nvPr/>
        </p:nvSpPr>
        <p:spPr bwMode="auto">
          <a:xfrm>
            <a:off x="2219324" y="5540969"/>
            <a:ext cx="48672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透過私鑰對檔案簽名</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加密</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產生出的不可讀檔案，可以透過使用公鑰對該數位簽章解密，並與受簽名檔案比較。檔案類型</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1400" b="0"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rssa</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CD5373A-12B2-49B1-B0DB-07954C4D03DF}"/>
              </a:ext>
            </a:extLst>
          </p:cNvPr>
          <p:cNvSpPr>
            <a:spLocks noChangeArrowheads="1"/>
          </p:cNvSpPr>
          <p:nvPr/>
        </p:nvSpPr>
        <p:spPr bwMode="auto">
          <a:xfrm>
            <a:off x="1077190" y="40664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0" name="Rectangle 6">
            <a:extLst>
              <a:ext uri="{FF2B5EF4-FFF2-40B4-BE49-F238E27FC236}">
                <a16:creationId xmlns:a16="http://schemas.microsoft.com/office/drawing/2014/main" id="{135B3E83-CA1A-4AA3-8D27-F4C9A7ECD6F0}"/>
              </a:ext>
            </a:extLst>
          </p:cNvPr>
          <p:cNvSpPr>
            <a:spLocks noChangeArrowheads="1"/>
          </p:cNvSpPr>
          <p:nvPr/>
        </p:nvSpPr>
        <p:spPr bwMode="auto">
          <a:xfrm>
            <a:off x="1077189" y="4262008"/>
            <a:ext cx="16036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密鑰檔案</a:t>
            </a:r>
            <a:r>
              <a:rPr kumimoji="0" lang="zh-TW" altLang="en-US"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sym typeface="Wingdings 2" panose="05020102010507070707" pitchFamily="18" charset="2"/>
              </a:rPr>
              <a:t>	</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sym typeface="Wingdings 2" panose="05020102010507070707" pitchFamily="18" charset="2"/>
              </a:rPr>
              <a:t> </a:t>
            </a:r>
            <a:endParaRPr kumimoji="0" lang="zh-TW" altLang="en-US" sz="1400" b="0" i="0" u="none" strike="noStrike" cap="none" normalizeH="0" baseline="0" dirty="0">
              <a:ln>
                <a:noFill/>
              </a:ln>
              <a:solidFill>
                <a:schemeClr val="tx1"/>
              </a:solidFill>
              <a:effectLst/>
              <a:sym typeface="Wingdings 2" panose="050201020105070707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sp>
        <p:nvSpPr>
          <p:cNvPr id="11" name="Rectangle 8">
            <a:extLst>
              <a:ext uri="{FF2B5EF4-FFF2-40B4-BE49-F238E27FC236}">
                <a16:creationId xmlns:a16="http://schemas.microsoft.com/office/drawing/2014/main" id="{BE6A2AB5-0200-47B5-82D8-8844F4CB256D}"/>
              </a:ext>
            </a:extLst>
          </p:cNvPr>
          <p:cNvSpPr>
            <a:spLocks noChangeArrowheads="1"/>
          </p:cNvSpPr>
          <p:nvPr/>
        </p:nvSpPr>
        <p:spPr bwMode="auto">
          <a:xfrm>
            <a:off x="1049878" y="4415049"/>
            <a:ext cx="172817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400" b="0" i="0" u="none" strike="noStrike" cap="none" normalizeH="0" baseline="0" dirty="0">
                <a:ln>
                  <a:noFill/>
                </a:ln>
                <a:solidFill>
                  <a:schemeClr val="tx1"/>
                </a:solidFill>
                <a:effectLst/>
                <a:latin typeface="Arial" panose="020B0604020202020204" pitchFamily="34" charset="0"/>
              </a:rPr>
            </a:br>
            <a:endParaRPr kumimoji="0" lang="zh-TW" altLang="zh-TW"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受簽名檔案：</a:t>
            </a:r>
            <a:endParaRPr kumimoji="0" lang="zh-TW" altLang="en-US" sz="1400" b="0" i="0" u="none" strike="noStrike" cap="none" normalizeH="0" baseline="0" dirty="0">
              <a:ln>
                <a:noFill/>
              </a:ln>
              <a:solidFill>
                <a:schemeClr val="tx1"/>
              </a:solidFill>
              <a:effectLst/>
              <a:sym typeface="Wingdings 2" panose="050201020105070707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sp>
        <p:nvSpPr>
          <p:cNvPr id="12" name="Rectangle 10">
            <a:extLst>
              <a:ext uri="{FF2B5EF4-FFF2-40B4-BE49-F238E27FC236}">
                <a16:creationId xmlns:a16="http://schemas.microsoft.com/office/drawing/2014/main" id="{C29D2C5D-495F-4789-B333-6A0043701AF6}"/>
              </a:ext>
            </a:extLst>
          </p:cNvPr>
          <p:cNvSpPr>
            <a:spLocks noChangeArrowheads="1"/>
          </p:cNvSpPr>
          <p:nvPr/>
        </p:nvSpPr>
        <p:spPr bwMode="auto">
          <a:xfrm>
            <a:off x="1077189" y="5133859"/>
            <a:ext cx="15309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400" b="0" i="0" u="none" strike="noStrike" cap="none" normalizeH="0" baseline="0" dirty="0">
                <a:ln>
                  <a:noFill/>
                </a:ln>
                <a:solidFill>
                  <a:schemeClr val="tx1"/>
                </a:solidFill>
                <a:effectLst/>
                <a:latin typeface="Arial" panose="020B0604020202020204" pitchFamily="34" charset="0"/>
              </a:rPr>
            </a:br>
            <a:endParaRPr kumimoji="0" lang="zh-TW" altLang="zh-TW"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數位簽章</a:t>
            </a:r>
            <a:r>
              <a:rPr kumimoji="0" lang="zh-TW" altLang="en-US"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sym typeface="Wingdings 2" panose="05020102010507070707" pitchFamily="18" charset="2"/>
              </a:rPr>
              <a:t>	</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sym typeface="Wingdings 2" panose="05020102010507070707" pitchFamily="18" charset="2"/>
              </a:rPr>
              <a:t>：</a:t>
            </a:r>
            <a:endParaRPr kumimoji="0" lang="zh-TW" altLang="en-US" sz="1400" b="0" i="0" u="none" strike="noStrike" cap="none" normalizeH="0" baseline="0" dirty="0">
              <a:ln>
                <a:noFill/>
              </a:ln>
              <a:solidFill>
                <a:schemeClr val="tx1"/>
              </a:solidFill>
              <a:effectLst/>
              <a:sym typeface="Wingdings 2" panose="050201020105070707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grpSp>
        <p:nvGrpSpPr>
          <p:cNvPr id="13" name="群組 12">
            <a:extLst>
              <a:ext uri="{FF2B5EF4-FFF2-40B4-BE49-F238E27FC236}">
                <a16:creationId xmlns:a16="http://schemas.microsoft.com/office/drawing/2014/main" id="{575E0960-56DB-4A57-A368-115EA5FC2D30}"/>
              </a:ext>
            </a:extLst>
          </p:cNvPr>
          <p:cNvGrpSpPr/>
          <p:nvPr/>
        </p:nvGrpSpPr>
        <p:grpSpPr>
          <a:xfrm>
            <a:off x="1383883" y="1261654"/>
            <a:ext cx="9006113" cy="2945436"/>
            <a:chOff x="120580" y="4102"/>
            <a:chExt cx="10145081" cy="3489351"/>
          </a:xfrm>
        </p:grpSpPr>
        <p:cxnSp>
          <p:nvCxnSpPr>
            <p:cNvPr id="14" name="直線單箭頭接點 13">
              <a:extLst>
                <a:ext uri="{FF2B5EF4-FFF2-40B4-BE49-F238E27FC236}">
                  <a16:creationId xmlns:a16="http://schemas.microsoft.com/office/drawing/2014/main" id="{881A4312-34D5-4B28-B6CC-B34644F4E82D}"/>
                </a:ext>
              </a:extLst>
            </p:cNvPr>
            <p:cNvCxnSpPr>
              <a:cxnSpLocks/>
            </p:cNvCxnSpPr>
            <p:nvPr/>
          </p:nvCxnSpPr>
          <p:spPr>
            <a:xfrm flipV="1">
              <a:off x="4278918" y="610760"/>
              <a:ext cx="1329656" cy="1976"/>
            </a:xfrm>
            <a:prstGeom prst="straightConnector1">
              <a:avLst/>
            </a:prstGeom>
            <a:ln w="19050">
              <a:solidFill>
                <a:srgbClr val="380C2A"/>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EDE77CA-96AC-459C-A983-6FFCF5EC37B2}"/>
                </a:ext>
              </a:extLst>
            </p:cNvPr>
            <p:cNvSpPr/>
            <p:nvPr/>
          </p:nvSpPr>
          <p:spPr>
            <a:xfrm>
              <a:off x="4460440" y="619849"/>
              <a:ext cx="1167765" cy="548640"/>
            </a:xfrm>
            <a:prstGeom prst="rect">
              <a:avLst/>
            </a:prstGeom>
          </p:spPr>
          <p:txBody>
            <a:bodyPr wrap="square">
              <a:noAutofit/>
            </a:bodyPr>
            <a:lstStyle/>
            <a:p>
              <a:pPr>
                <a:spcAft>
                  <a:spcPts val="0"/>
                </a:spcAft>
              </a:pP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數位簽章</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cxnSp>
          <p:nvCxnSpPr>
            <p:cNvPr id="16" name="直線單箭頭接點 15">
              <a:extLst>
                <a:ext uri="{FF2B5EF4-FFF2-40B4-BE49-F238E27FC236}">
                  <a16:creationId xmlns:a16="http://schemas.microsoft.com/office/drawing/2014/main" id="{3F56E70D-B058-478C-B305-145307F57554}"/>
                </a:ext>
              </a:extLst>
            </p:cNvPr>
            <p:cNvCxnSpPr>
              <a:cxnSpLocks/>
            </p:cNvCxnSpPr>
            <p:nvPr/>
          </p:nvCxnSpPr>
          <p:spPr>
            <a:xfrm flipV="1">
              <a:off x="7007054" y="608784"/>
              <a:ext cx="1329656" cy="1976"/>
            </a:xfrm>
            <a:prstGeom prst="straightConnector1">
              <a:avLst/>
            </a:prstGeom>
            <a:ln w="19050">
              <a:solidFill>
                <a:srgbClr val="380C2A"/>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951163C6-10C6-4067-837E-E44D2F0171C8}"/>
                </a:ext>
              </a:extLst>
            </p:cNvPr>
            <p:cNvSpPr/>
            <p:nvPr/>
          </p:nvSpPr>
          <p:spPr>
            <a:xfrm>
              <a:off x="2864345" y="4102"/>
              <a:ext cx="1596102" cy="136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zh-TW" sz="1200" b="1" kern="120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密鑰檔案內的私鑰</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對</a:t>
              </a:r>
              <a:r>
                <a:rPr lang="zh-TW" sz="1200" b="1" kern="1200">
                  <a:solidFill>
                    <a:srgbClr val="FFFF00"/>
                  </a:solidFill>
                  <a:effectLst/>
                  <a:latin typeface="Times New Roman" panose="02020603050405020304" pitchFamily="18" charset="0"/>
                  <a:ea typeface="標楷體" panose="03000509000000000000" pitchFamily="65" charset="-120"/>
                  <a:cs typeface="Times New Roman" panose="02020603050405020304" pitchFamily="18" charset="0"/>
                </a:rPr>
                <a:t>受簽名檔案</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簽名</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cxnSp>
          <p:nvCxnSpPr>
            <p:cNvPr id="18" name="直線單箭頭接點 17">
              <a:extLst>
                <a:ext uri="{FF2B5EF4-FFF2-40B4-BE49-F238E27FC236}">
                  <a16:creationId xmlns:a16="http://schemas.microsoft.com/office/drawing/2014/main" id="{001B2A50-1AAB-4004-9F53-20D7FF3CF32F}"/>
                </a:ext>
              </a:extLst>
            </p:cNvPr>
            <p:cNvCxnSpPr>
              <a:cxnSpLocks/>
            </p:cNvCxnSpPr>
            <p:nvPr/>
          </p:nvCxnSpPr>
          <p:spPr>
            <a:xfrm flipV="1">
              <a:off x="1534922" y="572808"/>
              <a:ext cx="1329656" cy="986"/>
            </a:xfrm>
            <a:prstGeom prst="straightConnector1">
              <a:avLst/>
            </a:prstGeom>
            <a:ln w="19050">
              <a:solidFill>
                <a:srgbClr val="380C2A"/>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6D6C60DA-6B7A-44D0-8A11-53CC64892B09}"/>
                </a:ext>
              </a:extLst>
            </p:cNvPr>
            <p:cNvSpPr/>
            <p:nvPr/>
          </p:nvSpPr>
          <p:spPr>
            <a:xfrm>
              <a:off x="120580" y="6078"/>
              <a:ext cx="1564495" cy="1285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於本地設備建立</a:t>
              </a:r>
              <a:r>
                <a:rPr lang="zh-TW" sz="1200" kern="1200">
                  <a:solidFill>
                    <a:srgbClr val="FFFF00"/>
                  </a:solidFill>
                  <a:effectLst/>
                  <a:latin typeface="Times New Roman" panose="02020603050405020304" pitchFamily="18" charset="0"/>
                  <a:ea typeface="標楷體" panose="03000509000000000000" pitchFamily="65" charset="-120"/>
                  <a:cs typeface="Times New Roman" panose="02020603050405020304" pitchFamily="18" charset="0"/>
                </a:rPr>
                <a:t>受簽名檔案</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0" name="矩形 19">
              <a:extLst>
                <a:ext uri="{FF2B5EF4-FFF2-40B4-BE49-F238E27FC236}">
                  <a16:creationId xmlns:a16="http://schemas.microsoft.com/office/drawing/2014/main" id="{337EC57B-7B23-448B-9CFE-EF08CB9657B5}"/>
                </a:ext>
              </a:extLst>
            </p:cNvPr>
            <p:cNvSpPr/>
            <p:nvPr/>
          </p:nvSpPr>
          <p:spPr>
            <a:xfrm>
              <a:off x="120580" y="2030413"/>
              <a:ext cx="2931160" cy="1463040"/>
            </a:xfrm>
            <a:prstGeom prst="rect">
              <a:avLst/>
            </a:prstGeom>
          </p:spPr>
          <p:txBody>
            <a:bodyPr wrap="square">
              <a:noAutofit/>
            </a:bodyPr>
            <a:lstStyle/>
            <a:p>
              <a:pPr>
                <a:spcAft>
                  <a:spcPts val="0"/>
                </a:spcAft>
              </a:pPr>
              <a:r>
                <a:rPr lang="en-US"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註</a:t>
              </a:r>
              <a:r>
                <a:rPr lang="en-US"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解密數位簽章的動作存在於</a:t>
              </a:r>
              <a:r>
                <a:rPr lang="en-US" sz="1200" b="1"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TPM</a:t>
              </a:r>
              <a:r>
                <a:rPr lang="zh-TW" sz="1200" b="1"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內部</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，解密後並</a:t>
              </a:r>
              <a:r>
                <a:rPr lang="zh-TW" sz="1200" b="1"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不會有檔案或結果輸出</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1" name="矩形 20">
              <a:extLst>
                <a:ext uri="{FF2B5EF4-FFF2-40B4-BE49-F238E27FC236}">
                  <a16:creationId xmlns:a16="http://schemas.microsoft.com/office/drawing/2014/main" id="{0171C708-B544-403F-AD7E-216343D6918E}"/>
                </a:ext>
              </a:extLst>
            </p:cNvPr>
            <p:cNvSpPr/>
            <p:nvPr/>
          </p:nvSpPr>
          <p:spPr>
            <a:xfrm>
              <a:off x="5608108" y="24683"/>
              <a:ext cx="1563417" cy="133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zh-TW" sz="1200" b="1" kern="120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密鑰檔案內的公鑰</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對</a:t>
              </a:r>
              <a:r>
                <a:rPr lang="zh-TW" sz="1200" b="1" kern="1200">
                  <a:solidFill>
                    <a:srgbClr val="0D0D0D"/>
                  </a:solidFill>
                  <a:effectLst/>
                  <a:latin typeface="Times New Roman" panose="02020603050405020304" pitchFamily="18" charset="0"/>
                  <a:ea typeface="標楷體" panose="03000509000000000000" pitchFamily="65" charset="-120"/>
                  <a:cs typeface="Times New Roman" panose="02020603050405020304" pitchFamily="18" charset="0"/>
                </a:rPr>
                <a:t>數位簽章</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解密</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2" name="矩形 21">
              <a:extLst>
                <a:ext uri="{FF2B5EF4-FFF2-40B4-BE49-F238E27FC236}">
                  <a16:creationId xmlns:a16="http://schemas.microsoft.com/office/drawing/2014/main" id="{0D3D54C8-3973-46CB-9EEB-F1B6ADD292B3}"/>
                </a:ext>
              </a:extLst>
            </p:cNvPr>
            <p:cNvSpPr/>
            <p:nvPr/>
          </p:nvSpPr>
          <p:spPr>
            <a:xfrm>
              <a:off x="1637587" y="625682"/>
              <a:ext cx="1414145" cy="548640"/>
            </a:xfrm>
            <a:prstGeom prst="rect">
              <a:avLst/>
            </a:prstGeom>
          </p:spPr>
          <p:txBody>
            <a:bodyPr wrap="square">
              <a:noAutofit/>
            </a:bodyPr>
            <a:lstStyle/>
            <a:p>
              <a:pPr>
                <a:spcAft>
                  <a:spcPts val="0"/>
                </a:spcAft>
              </a:pP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受簽名檔案</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cxnSp>
          <p:nvCxnSpPr>
            <p:cNvPr id="23" name="直線單箭頭接點 22">
              <a:extLst>
                <a:ext uri="{FF2B5EF4-FFF2-40B4-BE49-F238E27FC236}">
                  <a16:creationId xmlns:a16="http://schemas.microsoft.com/office/drawing/2014/main" id="{E9E54C26-EEB7-4F13-9524-8D7802E7ED66}"/>
                </a:ext>
              </a:extLst>
            </p:cNvPr>
            <p:cNvCxnSpPr>
              <a:cxnSpLocks/>
            </p:cNvCxnSpPr>
            <p:nvPr/>
          </p:nvCxnSpPr>
          <p:spPr>
            <a:xfrm>
              <a:off x="9043818" y="1137216"/>
              <a:ext cx="0" cy="951689"/>
            </a:xfrm>
            <a:prstGeom prst="straightConnector1">
              <a:avLst/>
            </a:prstGeom>
            <a:ln w="19050">
              <a:solidFill>
                <a:srgbClr val="380C2A"/>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018409FB-EE71-42B0-AC57-CC5F2749640C}"/>
                </a:ext>
              </a:extLst>
            </p:cNvPr>
            <p:cNvSpPr/>
            <p:nvPr/>
          </p:nvSpPr>
          <p:spPr>
            <a:xfrm>
              <a:off x="7169573" y="612736"/>
              <a:ext cx="1167130" cy="1005840"/>
            </a:xfrm>
            <a:prstGeom prst="rect">
              <a:avLst/>
            </a:prstGeom>
          </p:spPr>
          <p:txBody>
            <a:bodyPr wrap="square">
              <a:noAutofit/>
            </a:bodyPr>
            <a:lstStyle/>
            <a:p>
              <a:pPr>
                <a:spcAft>
                  <a:spcPts val="0"/>
                </a:spcAft>
              </a:pP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數位簽章解密內容</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5" name="矩形 24">
              <a:extLst>
                <a:ext uri="{FF2B5EF4-FFF2-40B4-BE49-F238E27FC236}">
                  <a16:creationId xmlns:a16="http://schemas.microsoft.com/office/drawing/2014/main" id="{F4757057-1E6E-4016-A18F-29B6A5F602E3}"/>
                </a:ext>
              </a:extLst>
            </p:cNvPr>
            <p:cNvSpPr/>
            <p:nvPr/>
          </p:nvSpPr>
          <p:spPr>
            <a:xfrm>
              <a:off x="8336709" y="6078"/>
              <a:ext cx="1545893" cy="135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比對</a:t>
              </a:r>
              <a:r>
                <a:rPr lang="zh-TW" sz="1200" b="1" kern="1200">
                  <a:solidFill>
                    <a:srgbClr val="0D0D0D"/>
                  </a:solidFill>
                  <a:effectLst/>
                  <a:latin typeface="Times New Roman" panose="02020603050405020304" pitchFamily="18" charset="0"/>
                  <a:ea typeface="標楷體" panose="03000509000000000000" pitchFamily="65" charset="-120"/>
                  <a:cs typeface="Times New Roman" panose="02020603050405020304" pitchFamily="18" charset="0"/>
                </a:rPr>
                <a:t>數位簽章解密</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內容與</a:t>
              </a:r>
              <a:r>
                <a:rPr lang="zh-TW" sz="1200" b="1" kern="1200">
                  <a:solidFill>
                    <a:srgbClr val="FFFF00"/>
                  </a:solidFill>
                  <a:effectLst/>
                  <a:latin typeface="Times New Roman" panose="02020603050405020304" pitchFamily="18" charset="0"/>
                  <a:ea typeface="標楷體" panose="03000509000000000000" pitchFamily="65" charset="-120"/>
                  <a:cs typeface="Times New Roman" panose="02020603050405020304" pitchFamily="18" charset="0"/>
                </a:rPr>
                <a:t>受簽名檔案</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內容</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6" name="矩形 25">
              <a:extLst>
                <a:ext uri="{FF2B5EF4-FFF2-40B4-BE49-F238E27FC236}">
                  <a16:creationId xmlns:a16="http://schemas.microsoft.com/office/drawing/2014/main" id="{1B22733F-C259-4FD2-B91B-B2E0F552CCD4}"/>
                </a:ext>
              </a:extLst>
            </p:cNvPr>
            <p:cNvSpPr/>
            <p:nvPr/>
          </p:nvSpPr>
          <p:spPr>
            <a:xfrm>
              <a:off x="8336579" y="2105007"/>
              <a:ext cx="1363225" cy="75126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輸出驗證結果</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7" name="矩形 26">
              <a:extLst>
                <a:ext uri="{FF2B5EF4-FFF2-40B4-BE49-F238E27FC236}">
                  <a16:creationId xmlns:a16="http://schemas.microsoft.com/office/drawing/2014/main" id="{7B34BE24-FEA5-462E-ADE6-F51E00FC7540}"/>
                </a:ext>
              </a:extLst>
            </p:cNvPr>
            <p:cNvSpPr/>
            <p:nvPr/>
          </p:nvSpPr>
          <p:spPr>
            <a:xfrm>
              <a:off x="9097896" y="1481739"/>
              <a:ext cx="1167765" cy="548640"/>
            </a:xfrm>
            <a:prstGeom prst="rect">
              <a:avLst/>
            </a:prstGeom>
          </p:spPr>
          <p:txBody>
            <a:bodyPr wrap="square">
              <a:noAutofit/>
            </a:bodyPr>
            <a:lstStyle/>
            <a:p>
              <a:pPr>
                <a:spcAft>
                  <a:spcPts val="0"/>
                </a:spcAft>
              </a:pP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驗證結果</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grpSp>
    </p:spTree>
    <p:extLst>
      <p:ext uri="{BB962C8B-B14F-4D97-AF65-F5344CB8AC3E}">
        <p14:creationId xmlns:p14="http://schemas.microsoft.com/office/powerpoint/2010/main" val="3111457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建置環境</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9" name="文字方塊 8">
            <a:extLst>
              <a:ext uri="{FF2B5EF4-FFF2-40B4-BE49-F238E27FC236}">
                <a16:creationId xmlns:a16="http://schemas.microsoft.com/office/drawing/2014/main" id="{A5E7E54F-49E8-4E10-AB3C-5876F7E35E18}"/>
              </a:ext>
            </a:extLst>
          </p:cNvPr>
          <p:cNvSpPr txBox="1"/>
          <p:nvPr/>
        </p:nvSpPr>
        <p:spPr>
          <a:xfrm>
            <a:off x="812800" y="1678824"/>
            <a:ext cx="3963370" cy="1477328"/>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進入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tpm2-tools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資料夾</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boostrap</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./configure</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make -j5</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文字方塊 9">
            <a:extLst>
              <a:ext uri="{FF2B5EF4-FFF2-40B4-BE49-F238E27FC236}">
                <a16:creationId xmlns:a16="http://schemas.microsoft.com/office/drawing/2014/main" id="{E5E47BA6-8C34-4067-B8FF-D647CB24E16C}"/>
              </a:ext>
            </a:extLst>
          </p:cNvPr>
          <p:cNvSpPr txBox="1"/>
          <p:nvPr/>
        </p:nvSpPr>
        <p:spPr>
          <a:xfrm>
            <a:off x="812800" y="2823537"/>
            <a:ext cx="11000874" cy="1200329"/>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步驟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之後，透過路徑</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tpm2-tools/tools/tpm2_verifysignature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，打開該檔案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(tpm2_verifysignature)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找到</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static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tool_rc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verify_signature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(ESYS_CONTEXT *context)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大約在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行左右</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將下列程式覆蓋該方法。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之後再</a:t>
            </a:r>
            <a:r>
              <a:rPr lang="en-US" altLang="zh-TW" b="1"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make install</a:t>
            </a:r>
          </a:p>
        </p:txBody>
      </p:sp>
      <p:sp>
        <p:nvSpPr>
          <p:cNvPr id="11" name="文字方塊 10">
            <a:extLst>
              <a:ext uri="{FF2B5EF4-FFF2-40B4-BE49-F238E27FC236}">
                <a16:creationId xmlns:a16="http://schemas.microsoft.com/office/drawing/2014/main" id="{684BEBE0-0F06-4081-9B3F-4917076D8E3C}"/>
              </a:ext>
            </a:extLst>
          </p:cNvPr>
          <p:cNvSpPr txBox="1"/>
          <p:nvPr/>
        </p:nvSpPr>
        <p:spPr>
          <a:xfrm>
            <a:off x="8570127" y="3657434"/>
            <a:ext cx="4402667" cy="2631490"/>
          </a:xfrm>
          <a:prstGeom prst="rect">
            <a:avLst/>
          </a:prstGeom>
          <a:noFill/>
        </p:spPr>
        <p:txBody>
          <a:bodyPr wrap="square" rtlCol="0">
            <a:spAutoFit/>
          </a:bodyPr>
          <a:lstStyle/>
          <a:p>
            <a:r>
              <a:rPr lang="en-US" altLang="zh-TW" sz="500" dirty="0"/>
              <a:t>static </a:t>
            </a:r>
            <a:r>
              <a:rPr lang="en-US" altLang="zh-TW" sz="500" dirty="0" err="1"/>
              <a:t>tool_rc</a:t>
            </a:r>
            <a:r>
              <a:rPr lang="en-US" altLang="zh-TW" sz="500" dirty="0"/>
              <a:t> </a:t>
            </a:r>
            <a:r>
              <a:rPr lang="en-US" altLang="zh-TW" sz="500" dirty="0" err="1"/>
              <a:t>verify_signature</a:t>
            </a:r>
            <a:r>
              <a:rPr lang="en-US" altLang="zh-TW" sz="500" dirty="0"/>
              <a:t>(ESYS_CONTEXT *context) {</a:t>
            </a:r>
          </a:p>
          <a:p>
            <a:br>
              <a:rPr lang="en-US" altLang="zh-TW" sz="500" dirty="0"/>
            </a:br>
            <a:r>
              <a:rPr lang="en-US" altLang="zh-TW" sz="500" dirty="0"/>
              <a:t>    TPMT_TK_VERIFIED *validation = NULL;</a:t>
            </a:r>
          </a:p>
          <a:p>
            <a:br>
              <a:rPr lang="en-US" altLang="zh-TW" sz="500" dirty="0"/>
            </a:br>
            <a:r>
              <a:rPr lang="en-US" altLang="zh-TW" sz="500" dirty="0"/>
              <a:t>    </a:t>
            </a:r>
            <a:r>
              <a:rPr lang="en-US" altLang="zh-TW" sz="500" dirty="0" err="1"/>
              <a:t>tool_rc</a:t>
            </a:r>
            <a:r>
              <a:rPr lang="en-US" altLang="zh-TW" sz="500" dirty="0"/>
              <a:t> </a:t>
            </a:r>
            <a:r>
              <a:rPr lang="en-US" altLang="zh-TW" sz="500" dirty="0" err="1"/>
              <a:t>rc</a:t>
            </a:r>
            <a:r>
              <a:rPr lang="en-US" altLang="zh-TW" sz="500" dirty="0"/>
              <a:t> = tpm2_verifysignature(context,</a:t>
            </a:r>
          </a:p>
          <a:p>
            <a:r>
              <a:rPr lang="en-US" altLang="zh-TW" sz="500" dirty="0"/>
              <a:t>            </a:t>
            </a:r>
            <a:r>
              <a:rPr lang="en-US" altLang="zh-TW" sz="500" dirty="0" err="1"/>
              <a:t>ctx.key_context_object.tr_handle</a:t>
            </a:r>
            <a:r>
              <a:rPr lang="en-US" altLang="zh-TW" sz="500" dirty="0"/>
              <a:t>,</a:t>
            </a:r>
          </a:p>
          <a:p>
            <a:r>
              <a:rPr lang="en-US" altLang="zh-TW" sz="500" dirty="0"/>
              <a:t>            </a:t>
            </a:r>
            <a:r>
              <a:rPr lang="en-US" altLang="zh-TW" sz="500" dirty="0" err="1"/>
              <a:t>ctx.msg_hash</a:t>
            </a:r>
            <a:r>
              <a:rPr lang="en-US" altLang="zh-TW" sz="500" dirty="0"/>
              <a:t>, &amp;</a:t>
            </a:r>
            <a:r>
              <a:rPr lang="en-US" altLang="zh-TW" sz="500" dirty="0" err="1"/>
              <a:t>ctx.signature</a:t>
            </a:r>
            <a:r>
              <a:rPr lang="en-US" altLang="zh-TW" sz="500" dirty="0"/>
              <a:t>, &amp;validation);</a:t>
            </a:r>
          </a:p>
          <a:p>
            <a:r>
              <a:rPr lang="en-US" altLang="zh-TW" sz="500" dirty="0"/>
              <a:t>    if (</a:t>
            </a:r>
            <a:r>
              <a:rPr lang="en-US" altLang="zh-TW" sz="500" dirty="0" err="1"/>
              <a:t>rc</a:t>
            </a:r>
            <a:r>
              <a:rPr lang="en-US" altLang="zh-TW" sz="500" dirty="0"/>
              <a:t> != </a:t>
            </a:r>
            <a:r>
              <a:rPr lang="en-US" altLang="zh-TW" sz="500" dirty="0" err="1"/>
              <a:t>tool_rc_success</a:t>
            </a:r>
            <a:r>
              <a:rPr lang="en-US" altLang="zh-TW" sz="500" dirty="0"/>
              <a:t>) {</a:t>
            </a:r>
          </a:p>
          <a:p>
            <a:r>
              <a:rPr lang="en-US" altLang="zh-TW" sz="500" dirty="0"/>
              <a:t>        </a:t>
            </a:r>
            <a:r>
              <a:rPr lang="en-US" altLang="zh-TW" sz="500" dirty="0" err="1"/>
              <a:t>goto</a:t>
            </a:r>
            <a:r>
              <a:rPr lang="en-US" altLang="zh-TW" sz="500" dirty="0"/>
              <a:t> out;</a:t>
            </a:r>
          </a:p>
          <a:p>
            <a:r>
              <a:rPr lang="en-US" altLang="zh-TW" sz="500" dirty="0"/>
              <a:t>    }</a:t>
            </a:r>
          </a:p>
          <a:p>
            <a:br>
              <a:rPr lang="en-US" altLang="zh-TW" sz="500" dirty="0"/>
            </a:br>
            <a:r>
              <a:rPr lang="en-US" altLang="zh-TW" sz="500" dirty="0"/>
              <a:t>    /*</a:t>
            </a:r>
          </a:p>
          <a:p>
            <a:r>
              <a:rPr lang="en-US" altLang="zh-TW" sz="500" dirty="0"/>
              <a:t>     * NULL Hierarchies don't produce validation data, so let the user know</a:t>
            </a:r>
          </a:p>
          <a:p>
            <a:r>
              <a:rPr lang="en-US" altLang="zh-TW" sz="500" dirty="0"/>
              <a:t>     * by issuing a warning.</a:t>
            </a:r>
          </a:p>
          <a:p>
            <a:r>
              <a:rPr lang="en-US" altLang="zh-TW" sz="500" dirty="0"/>
              <a:t>     */</a:t>
            </a:r>
          </a:p>
          <a:p>
            <a:r>
              <a:rPr lang="en-US" altLang="zh-TW" sz="500" dirty="0"/>
              <a:t>    if (</a:t>
            </a:r>
            <a:r>
              <a:rPr lang="en-US" altLang="zh-TW" sz="500" dirty="0" err="1"/>
              <a:t>ctx.out_file_path</a:t>
            </a:r>
            <a:r>
              <a:rPr lang="en-US" altLang="zh-TW" sz="500" dirty="0"/>
              <a:t>) {</a:t>
            </a:r>
          </a:p>
          <a:p>
            <a:r>
              <a:rPr lang="en-US" altLang="zh-TW" sz="500" dirty="0"/>
              <a:t>        if (validation-&gt;hierarchy == TPM2_RH_NULL) {</a:t>
            </a:r>
          </a:p>
          <a:p>
            <a:r>
              <a:rPr lang="en-US" altLang="zh-TW" sz="500" dirty="0"/>
              <a:t>            LOG_WARN("The NULL hierarchy doesn't produce a validation ticket,"</a:t>
            </a:r>
          </a:p>
          <a:p>
            <a:r>
              <a:rPr lang="en-US" altLang="zh-TW" sz="500" dirty="0"/>
              <a:t>                    " not outputting ticket");</a:t>
            </a:r>
          </a:p>
          <a:p>
            <a:r>
              <a:rPr lang="en-US" altLang="zh-TW" sz="500" dirty="0"/>
              <a:t>        } else {</a:t>
            </a:r>
          </a:p>
          <a:p>
            <a:r>
              <a:rPr lang="en-US" altLang="zh-TW" sz="500" dirty="0"/>
              <a:t>            if (!</a:t>
            </a:r>
            <a:r>
              <a:rPr lang="en-US" altLang="zh-TW" sz="500" dirty="0" err="1"/>
              <a:t>files_save_ticket</a:t>
            </a:r>
            <a:r>
              <a:rPr lang="en-US" altLang="zh-TW" sz="500" dirty="0"/>
              <a:t>(validation, </a:t>
            </a:r>
            <a:r>
              <a:rPr lang="en-US" altLang="zh-TW" sz="500" dirty="0" err="1"/>
              <a:t>ctx.out_file_path</a:t>
            </a:r>
            <a:r>
              <a:rPr lang="en-US" altLang="zh-TW" sz="500" dirty="0"/>
              <a:t>)) {</a:t>
            </a:r>
          </a:p>
          <a:p>
            <a:r>
              <a:rPr lang="en-US" altLang="zh-TW" sz="500" dirty="0"/>
              <a:t>                </a:t>
            </a:r>
            <a:r>
              <a:rPr lang="en-US" altLang="zh-TW" sz="500" dirty="0" err="1"/>
              <a:t>rc</a:t>
            </a:r>
            <a:r>
              <a:rPr lang="en-US" altLang="zh-TW" sz="500" dirty="0"/>
              <a:t> = </a:t>
            </a:r>
            <a:r>
              <a:rPr lang="en-US" altLang="zh-TW" sz="500" dirty="0" err="1"/>
              <a:t>tool_rc_general_error</a:t>
            </a:r>
            <a:r>
              <a:rPr lang="en-US" altLang="zh-TW" sz="500" dirty="0"/>
              <a:t>;</a:t>
            </a:r>
          </a:p>
          <a:p>
            <a:r>
              <a:rPr lang="en-US" altLang="zh-TW" sz="500" dirty="0"/>
              <a:t>            }</a:t>
            </a:r>
          </a:p>
          <a:p>
            <a:r>
              <a:rPr lang="en-US" altLang="zh-TW" sz="500" dirty="0"/>
              <a:t>        }</a:t>
            </a:r>
          </a:p>
          <a:p>
            <a:r>
              <a:rPr lang="en-US" altLang="zh-TW" sz="500" dirty="0"/>
              <a:t>    }</a:t>
            </a:r>
          </a:p>
          <a:p>
            <a:r>
              <a:rPr lang="en-US" altLang="zh-TW" sz="500" dirty="0"/>
              <a:t>    if (</a:t>
            </a:r>
            <a:r>
              <a:rPr lang="en-US" altLang="zh-TW" sz="500" dirty="0" err="1"/>
              <a:t>rc</a:t>
            </a:r>
            <a:r>
              <a:rPr lang="en-US" altLang="zh-TW" sz="500" dirty="0"/>
              <a:t> == </a:t>
            </a:r>
            <a:r>
              <a:rPr lang="en-US" altLang="zh-TW" sz="500" dirty="0" err="1"/>
              <a:t>tool_rc_success</a:t>
            </a:r>
            <a:r>
              <a:rPr lang="en-US" altLang="zh-TW" sz="500" dirty="0"/>
              <a:t>) {</a:t>
            </a:r>
          </a:p>
          <a:p>
            <a:r>
              <a:rPr lang="en-US" altLang="zh-TW" sz="500" dirty="0"/>
              <a:t>        </a:t>
            </a:r>
            <a:r>
              <a:rPr lang="en-US" altLang="zh-TW" sz="500" dirty="0" err="1"/>
              <a:t>printf</a:t>
            </a:r>
            <a:r>
              <a:rPr lang="en-US" altLang="zh-TW" sz="500" dirty="0"/>
              <a:t>("Verify signature </a:t>
            </a:r>
            <a:r>
              <a:rPr lang="en-US" altLang="zh-TW" sz="500" dirty="0" err="1"/>
              <a:t>successed</a:t>
            </a:r>
            <a:r>
              <a:rPr lang="en-US" altLang="zh-TW" sz="500" dirty="0"/>
              <a:t>!\n");</a:t>
            </a:r>
          </a:p>
          <a:p>
            <a:r>
              <a:rPr lang="en-US" altLang="zh-TW" sz="500" dirty="0"/>
              <a:t>    }</a:t>
            </a:r>
          </a:p>
          <a:p>
            <a:r>
              <a:rPr lang="en-US" altLang="zh-TW" sz="500" dirty="0"/>
              <a:t>    </a:t>
            </a:r>
          </a:p>
          <a:p>
            <a:r>
              <a:rPr lang="en-US" altLang="zh-TW" sz="500" dirty="0"/>
              <a:t>out:</a:t>
            </a:r>
          </a:p>
          <a:p>
            <a:r>
              <a:rPr lang="en-US" altLang="zh-TW" sz="500" dirty="0"/>
              <a:t>    free(validation);</a:t>
            </a:r>
          </a:p>
          <a:p>
            <a:r>
              <a:rPr lang="en-US" altLang="zh-TW" sz="500" dirty="0"/>
              <a:t>    return </a:t>
            </a:r>
            <a:r>
              <a:rPr lang="en-US" altLang="zh-TW" sz="500" dirty="0" err="1"/>
              <a:t>rc</a:t>
            </a:r>
            <a:r>
              <a:rPr lang="en-US" altLang="zh-TW" sz="500" dirty="0"/>
              <a:t>;</a:t>
            </a:r>
          </a:p>
          <a:p>
            <a:r>
              <a:rPr lang="en-US" altLang="zh-TW" sz="500" dirty="0"/>
              <a:t>}</a:t>
            </a:r>
          </a:p>
        </p:txBody>
      </p:sp>
      <p:sp>
        <p:nvSpPr>
          <p:cNvPr id="12" name="標題 3">
            <a:extLst>
              <a:ext uri="{FF2B5EF4-FFF2-40B4-BE49-F238E27FC236}">
                <a16:creationId xmlns:a16="http://schemas.microsoft.com/office/drawing/2014/main" id="{117CA988-255B-4F31-9AB4-DA445546E6E6}"/>
              </a:ext>
            </a:extLst>
          </p:cNvPr>
          <p:cNvSpPr txBox="1">
            <a:spLocks/>
          </p:cNvSpPr>
          <p:nvPr/>
        </p:nvSpPr>
        <p:spPr>
          <a:xfrm>
            <a:off x="838200" y="834359"/>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pPr algn="l"/>
            <a:r>
              <a:rPr lang="zh-TW" altLang="en-US" sz="2500" dirty="0">
                <a:cs typeface="Times New Roman" panose="02020603050405020304" pitchFamily="18" charset="0"/>
              </a:rPr>
              <a:t>本專案原始碼更改</a:t>
            </a:r>
          </a:p>
        </p:txBody>
      </p:sp>
      <p:cxnSp>
        <p:nvCxnSpPr>
          <p:cNvPr id="5" name="直線單箭頭接點 4">
            <a:extLst>
              <a:ext uri="{FF2B5EF4-FFF2-40B4-BE49-F238E27FC236}">
                <a16:creationId xmlns:a16="http://schemas.microsoft.com/office/drawing/2014/main" id="{66F7282D-B9FA-49F4-A765-7F469522E1E5}"/>
              </a:ext>
            </a:extLst>
          </p:cNvPr>
          <p:cNvCxnSpPr>
            <a:cxnSpLocks/>
          </p:cNvCxnSpPr>
          <p:nvPr/>
        </p:nvCxnSpPr>
        <p:spPr>
          <a:xfrm>
            <a:off x="3305908" y="3577213"/>
            <a:ext cx="5094514" cy="446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50D4DBC0-A443-48BC-A866-CC07E1A16D9F}"/>
              </a:ext>
            </a:extLst>
          </p:cNvPr>
          <p:cNvSpPr txBox="1"/>
          <p:nvPr/>
        </p:nvSpPr>
        <p:spPr>
          <a:xfrm>
            <a:off x="863600" y="4687481"/>
            <a:ext cx="4301253" cy="369332"/>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程式碼下一頁有註解以及放大</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96368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建置環境</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11" name="文字方塊 10">
            <a:extLst>
              <a:ext uri="{FF2B5EF4-FFF2-40B4-BE49-F238E27FC236}">
                <a16:creationId xmlns:a16="http://schemas.microsoft.com/office/drawing/2014/main" id="{684BEBE0-0F06-4081-9B3F-4917076D8E3C}"/>
              </a:ext>
            </a:extLst>
          </p:cNvPr>
          <p:cNvSpPr txBox="1"/>
          <p:nvPr/>
        </p:nvSpPr>
        <p:spPr>
          <a:xfrm>
            <a:off x="838200" y="1163750"/>
            <a:ext cx="10490200" cy="5324535"/>
          </a:xfrm>
          <a:prstGeom prst="rect">
            <a:avLst/>
          </a:prstGeom>
          <a:noFill/>
        </p:spPr>
        <p:txBody>
          <a:bodyPr wrap="square" rtlCol="0">
            <a:spAutoFit/>
          </a:bodyPr>
          <a:lstStyle/>
          <a:p>
            <a:r>
              <a:rPr lang="en-US" altLang="zh-TW" sz="1000" dirty="0"/>
              <a:t>static </a:t>
            </a:r>
            <a:r>
              <a:rPr lang="en-US" altLang="zh-TW" sz="1000" dirty="0" err="1"/>
              <a:t>tool_rc</a:t>
            </a:r>
            <a:r>
              <a:rPr lang="en-US" altLang="zh-TW" sz="1000" dirty="0"/>
              <a:t> </a:t>
            </a:r>
            <a:r>
              <a:rPr lang="en-US" altLang="zh-TW" sz="1000" dirty="0" err="1"/>
              <a:t>verify_signature</a:t>
            </a:r>
            <a:r>
              <a:rPr lang="en-US" altLang="zh-TW" sz="1000" dirty="0"/>
              <a:t>(ESYS_CONTEXT *context) {</a:t>
            </a:r>
          </a:p>
          <a:p>
            <a:br>
              <a:rPr lang="en-US" altLang="zh-TW" sz="1000" dirty="0"/>
            </a:br>
            <a:r>
              <a:rPr lang="en-US" altLang="zh-TW" sz="1000" dirty="0"/>
              <a:t>    TPMT_TK_VERIFIED *validation = NULL;</a:t>
            </a:r>
          </a:p>
          <a:p>
            <a:br>
              <a:rPr lang="en-US" altLang="zh-TW" sz="1000" dirty="0"/>
            </a:br>
            <a:r>
              <a:rPr lang="en-US" altLang="zh-TW" sz="1000" dirty="0"/>
              <a:t>    </a:t>
            </a:r>
            <a:r>
              <a:rPr lang="en-US" altLang="zh-TW" sz="1000" dirty="0" err="1"/>
              <a:t>tool_rc</a:t>
            </a:r>
            <a:r>
              <a:rPr lang="en-US" altLang="zh-TW" sz="1000" dirty="0"/>
              <a:t> </a:t>
            </a:r>
            <a:r>
              <a:rPr lang="en-US" altLang="zh-TW" sz="1000" dirty="0" err="1"/>
              <a:t>rc</a:t>
            </a:r>
            <a:r>
              <a:rPr lang="en-US" altLang="zh-TW" sz="1000" dirty="0"/>
              <a:t> = tpm2_verifysignature(context,</a:t>
            </a:r>
          </a:p>
          <a:p>
            <a:r>
              <a:rPr lang="en-US" altLang="zh-TW" sz="1000" dirty="0"/>
              <a:t>            </a:t>
            </a:r>
            <a:r>
              <a:rPr lang="en-US" altLang="zh-TW" sz="1000" dirty="0" err="1"/>
              <a:t>ctx.key_context_object.tr_handle</a:t>
            </a:r>
            <a:r>
              <a:rPr lang="en-US" altLang="zh-TW" sz="1000" dirty="0"/>
              <a:t>,</a:t>
            </a:r>
          </a:p>
          <a:p>
            <a:r>
              <a:rPr lang="en-US" altLang="zh-TW" sz="1000" dirty="0"/>
              <a:t>            </a:t>
            </a:r>
            <a:r>
              <a:rPr lang="en-US" altLang="zh-TW" sz="1000" dirty="0" err="1"/>
              <a:t>ctx.msg_hash</a:t>
            </a:r>
            <a:r>
              <a:rPr lang="en-US" altLang="zh-TW" sz="1000" dirty="0"/>
              <a:t>, &amp;</a:t>
            </a:r>
            <a:r>
              <a:rPr lang="en-US" altLang="zh-TW" sz="1000" dirty="0" err="1"/>
              <a:t>ctx.signature</a:t>
            </a:r>
            <a:r>
              <a:rPr lang="en-US" altLang="zh-TW" sz="1000" dirty="0"/>
              <a:t>, &amp;validation);</a:t>
            </a:r>
          </a:p>
          <a:p>
            <a:r>
              <a:rPr lang="en-US" altLang="zh-TW" sz="1000" dirty="0"/>
              <a:t>    if (</a:t>
            </a:r>
            <a:r>
              <a:rPr lang="en-US" altLang="zh-TW" sz="1000" dirty="0" err="1"/>
              <a:t>rc</a:t>
            </a:r>
            <a:r>
              <a:rPr lang="en-US" altLang="zh-TW" sz="1000" dirty="0"/>
              <a:t> != </a:t>
            </a:r>
            <a:r>
              <a:rPr lang="en-US" altLang="zh-TW" sz="1000" dirty="0" err="1"/>
              <a:t>tool_rc_success</a:t>
            </a:r>
            <a:r>
              <a:rPr lang="en-US" altLang="zh-TW" sz="1000" dirty="0"/>
              <a:t>) {</a:t>
            </a:r>
          </a:p>
          <a:p>
            <a:r>
              <a:rPr lang="en-US" altLang="zh-TW" sz="1000" dirty="0"/>
              <a:t>        </a:t>
            </a:r>
            <a:r>
              <a:rPr lang="en-US" altLang="zh-TW" sz="1000" dirty="0" err="1"/>
              <a:t>goto</a:t>
            </a:r>
            <a:r>
              <a:rPr lang="en-US" altLang="zh-TW" sz="1000" dirty="0"/>
              <a:t> out;</a:t>
            </a:r>
          </a:p>
          <a:p>
            <a:r>
              <a:rPr lang="en-US" altLang="zh-TW" sz="1000" dirty="0"/>
              <a:t>    }</a:t>
            </a:r>
          </a:p>
          <a:p>
            <a:br>
              <a:rPr lang="en-US" altLang="zh-TW" sz="1000" dirty="0"/>
            </a:br>
            <a:r>
              <a:rPr lang="en-US" altLang="zh-TW" sz="1000" dirty="0"/>
              <a:t>    /*</a:t>
            </a:r>
          </a:p>
          <a:p>
            <a:r>
              <a:rPr lang="en-US" altLang="zh-TW" sz="1000" dirty="0"/>
              <a:t>     * NULL Hierarchies don't produce validation data, so let the user know</a:t>
            </a:r>
          </a:p>
          <a:p>
            <a:r>
              <a:rPr lang="en-US" altLang="zh-TW" sz="1000" dirty="0"/>
              <a:t>     * by issuing a warning.</a:t>
            </a:r>
          </a:p>
          <a:p>
            <a:r>
              <a:rPr lang="en-US" altLang="zh-TW" sz="1000" dirty="0"/>
              <a:t>     */</a:t>
            </a:r>
          </a:p>
          <a:p>
            <a:r>
              <a:rPr lang="en-US" altLang="zh-TW" sz="1000" dirty="0"/>
              <a:t>    if (</a:t>
            </a:r>
            <a:r>
              <a:rPr lang="en-US" altLang="zh-TW" sz="1000" dirty="0" err="1"/>
              <a:t>ctx.out_file_path</a:t>
            </a:r>
            <a:r>
              <a:rPr lang="en-US" altLang="zh-TW" sz="1000" dirty="0"/>
              <a:t>) {</a:t>
            </a:r>
          </a:p>
          <a:p>
            <a:r>
              <a:rPr lang="en-US" altLang="zh-TW" sz="1000" dirty="0"/>
              <a:t>        if (validation-&gt;hierarchy == TPM2_RH_NULL) {</a:t>
            </a:r>
          </a:p>
          <a:p>
            <a:r>
              <a:rPr lang="en-US" altLang="zh-TW" sz="1000" dirty="0"/>
              <a:t>            LOG_WARN("The NULL hierarchy doesn't produce a validation ticket,"</a:t>
            </a:r>
          </a:p>
          <a:p>
            <a:r>
              <a:rPr lang="en-US" altLang="zh-TW" sz="1000" dirty="0"/>
              <a:t>                    " not outputting ticket");</a:t>
            </a:r>
          </a:p>
          <a:p>
            <a:r>
              <a:rPr lang="en-US" altLang="zh-TW" sz="1000" dirty="0"/>
              <a:t>        } else {</a:t>
            </a:r>
          </a:p>
          <a:p>
            <a:r>
              <a:rPr lang="en-US" altLang="zh-TW" sz="1000" dirty="0"/>
              <a:t>            if (!</a:t>
            </a:r>
            <a:r>
              <a:rPr lang="en-US" altLang="zh-TW" sz="1000" dirty="0" err="1"/>
              <a:t>files_save_ticket</a:t>
            </a:r>
            <a:r>
              <a:rPr lang="en-US" altLang="zh-TW" sz="1000" dirty="0"/>
              <a:t>(validation, </a:t>
            </a:r>
            <a:r>
              <a:rPr lang="en-US" altLang="zh-TW" sz="1000" dirty="0" err="1"/>
              <a:t>ctx.out_file_path</a:t>
            </a:r>
            <a:r>
              <a:rPr lang="en-US" altLang="zh-TW" sz="1000" dirty="0"/>
              <a:t>)) {</a:t>
            </a:r>
          </a:p>
          <a:p>
            <a:r>
              <a:rPr lang="en-US" altLang="zh-TW" sz="1000" dirty="0"/>
              <a:t>                </a:t>
            </a:r>
            <a:r>
              <a:rPr lang="en-US" altLang="zh-TW" sz="1000" dirty="0" err="1"/>
              <a:t>rc</a:t>
            </a:r>
            <a:r>
              <a:rPr lang="en-US" altLang="zh-TW" sz="1000" dirty="0"/>
              <a:t> = </a:t>
            </a:r>
            <a:r>
              <a:rPr lang="en-US" altLang="zh-TW" sz="1000" dirty="0" err="1"/>
              <a:t>tool_rc_general_error</a:t>
            </a:r>
            <a:r>
              <a:rPr lang="en-US" altLang="zh-TW" sz="1000" dirty="0"/>
              <a:t>;</a:t>
            </a:r>
          </a:p>
          <a:p>
            <a:r>
              <a:rPr lang="en-US" altLang="zh-TW" sz="1000" dirty="0"/>
              <a:t>            }</a:t>
            </a:r>
          </a:p>
          <a:p>
            <a:r>
              <a:rPr lang="en-US" altLang="zh-TW" sz="1000" dirty="0"/>
              <a:t>        }</a:t>
            </a:r>
          </a:p>
          <a:p>
            <a:r>
              <a:rPr lang="en-US" altLang="zh-TW" sz="1000" dirty="0"/>
              <a:t>    }</a:t>
            </a:r>
          </a:p>
          <a:p>
            <a:r>
              <a:rPr lang="en-US" altLang="zh-TW" sz="1000" dirty="0"/>
              <a:t>    if (</a:t>
            </a:r>
            <a:r>
              <a:rPr lang="en-US" altLang="zh-TW" sz="1000" dirty="0" err="1"/>
              <a:t>rc</a:t>
            </a:r>
            <a:r>
              <a:rPr lang="en-US" altLang="zh-TW" sz="1000" dirty="0"/>
              <a:t> == </a:t>
            </a:r>
            <a:r>
              <a:rPr lang="en-US" altLang="zh-TW" sz="1000" dirty="0" err="1"/>
              <a:t>tool_rc_success</a:t>
            </a:r>
            <a:r>
              <a:rPr lang="en-US" altLang="zh-TW" sz="1000" dirty="0"/>
              <a:t>) {			</a:t>
            </a:r>
            <a:r>
              <a:rPr lang="en-US" altLang="zh-TW" sz="1000" b="1" dirty="0"/>
              <a:t>##</a:t>
            </a:r>
            <a:r>
              <a:rPr lang="zh-TW" altLang="en-US" sz="1000" b="1" dirty="0"/>
              <a:t>判斷是否驗證成功，是的話執行以下動作</a:t>
            </a:r>
            <a:endParaRPr lang="en-US" altLang="zh-TW" sz="1000" b="1" dirty="0"/>
          </a:p>
          <a:p>
            <a:r>
              <a:rPr lang="en-US" altLang="zh-TW" sz="1000" dirty="0"/>
              <a:t>        </a:t>
            </a:r>
            <a:r>
              <a:rPr lang="en-US" altLang="zh-TW" sz="1000" dirty="0" err="1"/>
              <a:t>printf</a:t>
            </a:r>
            <a:r>
              <a:rPr lang="en-US" altLang="zh-TW" sz="1000" dirty="0"/>
              <a:t>(“Verify signature </a:t>
            </a:r>
            <a:r>
              <a:rPr lang="en-US" altLang="zh-TW" sz="1000" dirty="0" err="1"/>
              <a:t>successed</a:t>
            </a:r>
            <a:r>
              <a:rPr lang="en-US" altLang="zh-TW" sz="1000" dirty="0"/>
              <a:t>!\n”);</a:t>
            </a:r>
            <a:r>
              <a:rPr lang="zh-TW" altLang="en-US" sz="1000" dirty="0"/>
              <a:t> </a:t>
            </a:r>
            <a:r>
              <a:rPr lang="en-US" altLang="zh-TW" sz="1000" dirty="0"/>
              <a:t>		</a:t>
            </a:r>
            <a:r>
              <a:rPr lang="en-US" altLang="zh-TW" sz="1000" b="1" dirty="0"/>
              <a:t>##</a:t>
            </a:r>
            <a:r>
              <a:rPr lang="zh-TW" altLang="en-US" sz="1000" b="1" dirty="0"/>
              <a:t>輸出 </a:t>
            </a:r>
            <a:r>
              <a:rPr lang="en-US" altLang="zh-TW" sz="1000" b="1" dirty="0"/>
              <a:t>Verify signature </a:t>
            </a:r>
            <a:r>
              <a:rPr lang="en-US" altLang="zh-TW" sz="1000" b="1" dirty="0" err="1"/>
              <a:t>successed</a:t>
            </a:r>
            <a:r>
              <a:rPr lang="en-US" altLang="zh-TW" sz="1000" b="1" dirty="0"/>
              <a:t>!</a:t>
            </a:r>
          </a:p>
          <a:p>
            <a:r>
              <a:rPr lang="en-US" altLang="zh-TW" sz="1000" dirty="0"/>
              <a:t>    }</a:t>
            </a:r>
          </a:p>
          <a:p>
            <a:r>
              <a:rPr lang="en-US" altLang="zh-TW" sz="1000" dirty="0"/>
              <a:t>    </a:t>
            </a:r>
          </a:p>
          <a:p>
            <a:r>
              <a:rPr lang="en-US" altLang="zh-TW" sz="1000" dirty="0"/>
              <a:t>out:</a:t>
            </a:r>
          </a:p>
          <a:p>
            <a:r>
              <a:rPr lang="en-US" altLang="zh-TW" sz="1000" dirty="0"/>
              <a:t>    free(validation);</a:t>
            </a:r>
          </a:p>
          <a:p>
            <a:r>
              <a:rPr lang="en-US" altLang="zh-TW" sz="1000" dirty="0"/>
              <a:t>    return </a:t>
            </a:r>
            <a:r>
              <a:rPr lang="en-US" altLang="zh-TW" sz="1000" dirty="0" err="1"/>
              <a:t>rc</a:t>
            </a:r>
            <a:r>
              <a:rPr lang="en-US" altLang="zh-TW" sz="1000" dirty="0"/>
              <a:t>;</a:t>
            </a:r>
          </a:p>
          <a:p>
            <a:r>
              <a:rPr lang="en-US" altLang="zh-TW" sz="1000" dirty="0"/>
              <a:t>}</a:t>
            </a:r>
          </a:p>
        </p:txBody>
      </p:sp>
      <p:sp>
        <p:nvSpPr>
          <p:cNvPr id="5" name="文字方塊 4">
            <a:extLst>
              <a:ext uri="{FF2B5EF4-FFF2-40B4-BE49-F238E27FC236}">
                <a16:creationId xmlns:a16="http://schemas.microsoft.com/office/drawing/2014/main" id="{9E884D4A-3EBB-4C35-AACD-33160967CDDD}"/>
              </a:ext>
            </a:extLst>
          </p:cNvPr>
          <p:cNvSpPr txBox="1"/>
          <p:nvPr/>
        </p:nvSpPr>
        <p:spPr>
          <a:xfrm>
            <a:off x="4420717" y="5278196"/>
            <a:ext cx="4301253" cy="923330"/>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如果修改完後</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make install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時出現問題，可嘗試重新復原到更改前，並單獨更改</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if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rc</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tool_rc_success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段落。如下頁</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54872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教學前言</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latin typeface="標楷體" panose="03000509000000000000" pitchFamily="65" charset="-120"/>
              <a:cs typeface="Times New Roman"/>
            </a:endParaRPr>
          </a:p>
        </p:txBody>
      </p:sp>
      <p:sp>
        <p:nvSpPr>
          <p:cNvPr id="6" name="文字方塊 5">
            <a:extLst>
              <a:ext uri="{FF2B5EF4-FFF2-40B4-BE49-F238E27FC236}">
                <a16:creationId xmlns:a16="http://schemas.microsoft.com/office/drawing/2014/main" id="{6DF0E60E-6635-4767-AF0C-E07652B64D6A}"/>
              </a:ext>
            </a:extLst>
          </p:cNvPr>
          <p:cNvSpPr txBox="1"/>
          <p:nvPr/>
        </p:nvSpPr>
        <p:spPr>
          <a:xfrm>
            <a:off x="863599" y="1201850"/>
            <a:ext cx="10490201" cy="3693319"/>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為解決濫用軟體問題，所以開發本專案，利用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晶片達到綁定軟體程式只能在特定設備上執行，於其他設備上執行則關閉。開發過程，最常遇到的是環境問題，所以需要確定好版本，以及從</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提取出來的鑰匙檔案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ctx</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.pub</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都有時效性，時間過久或是重開機都可能導致該檔案失效，解決辦法為將特定檔案設定永久句柄，測試過程中最常遇到問題為多次測試</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錯誤方法導致</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鎖住，所以在測試過程中如果大量出錯的話要等一段時間再繼續測試，如果被鎖住就只能等他時間到自動解鎖</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晶片。</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4600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建置環境</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2" name="矩形 1">
            <a:extLst>
              <a:ext uri="{FF2B5EF4-FFF2-40B4-BE49-F238E27FC236}">
                <a16:creationId xmlns:a16="http://schemas.microsoft.com/office/drawing/2014/main" id="{9636B054-D297-4928-82A5-5CE8FE9173CE}"/>
              </a:ext>
            </a:extLst>
          </p:cNvPr>
          <p:cNvSpPr/>
          <p:nvPr/>
        </p:nvSpPr>
        <p:spPr>
          <a:xfrm>
            <a:off x="863600" y="1389744"/>
            <a:ext cx="6096000" cy="923330"/>
          </a:xfrm>
          <a:prstGeom prst="rect">
            <a:avLst/>
          </a:prstGeom>
        </p:spPr>
        <p:txBody>
          <a:bodyPr>
            <a:spAutoFit/>
          </a:bodyPr>
          <a:lstStyle/>
          <a:p>
            <a:r>
              <a:rPr lang="zh-TW" altLang="en-US" dirty="0"/>
              <a:t>if(rc==tool_rc_success){</a:t>
            </a:r>
          </a:p>
          <a:p>
            <a:r>
              <a:rPr lang="zh-TW" altLang="en-US" dirty="0"/>
              <a:t>printf("Verify signature successed!\n");</a:t>
            </a:r>
          </a:p>
          <a:p>
            <a:r>
              <a:rPr lang="zh-TW" altLang="en-US" dirty="0"/>
              <a:t>}</a:t>
            </a:r>
          </a:p>
        </p:txBody>
      </p:sp>
    </p:spTree>
    <p:extLst>
      <p:ext uri="{BB962C8B-B14F-4D97-AF65-F5344CB8AC3E}">
        <p14:creationId xmlns:p14="http://schemas.microsoft.com/office/powerpoint/2010/main" val="192056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操作步驟</a:t>
            </a:r>
          </a:p>
        </p:txBody>
      </p:sp>
      <p:sp>
        <p:nvSpPr>
          <p:cNvPr id="5" name="文字方塊 4">
            <a:extLst>
              <a:ext uri="{FF2B5EF4-FFF2-40B4-BE49-F238E27FC236}">
                <a16:creationId xmlns:a16="http://schemas.microsoft.com/office/drawing/2014/main" id="{8086CF4F-8F71-4CB9-8ED9-E08B04F4A5E3}"/>
              </a:ext>
            </a:extLst>
          </p:cNvPr>
          <p:cNvSpPr txBox="1"/>
          <p:nvPr/>
        </p:nvSpPr>
        <p:spPr>
          <a:xfrm>
            <a:off x="838197" y="1201222"/>
            <a:ext cx="10977285" cy="4062651"/>
          </a:xfrm>
          <a:prstGeom prst="rect">
            <a:avLst/>
          </a:prstGeom>
          <a:noFill/>
        </p:spPr>
        <p:txBody>
          <a:bodyPr wrap="square" rtlCol="0">
            <a:sp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步驟</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tpm2_createprimary -C e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primary.ctx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創立</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primary.ctx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tpm2_create -G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 rsa.pub -r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rsa.priv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primary.ctx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創立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rsa.pub</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rsa.priv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tpm2_load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primary.ctx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 rsa.pub -r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rsa.priv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創立</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4.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tpm2_sign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 sha256 -o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sig.rssa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CO.dat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創立</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sig.rssa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5.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tpm2_verifysignature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 sha256 -m CO.dat -s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sig.rssa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驗證數位簽章以及受簽名文件</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6.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tpm2_evictcontrol -C o -c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0x81010002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rsa.ctx</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設定為永久句柄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7.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tpm2_changeauth –c o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ownerauth</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設備密碼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8.</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看數位簽章檔案大小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9.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tpm2_nvdefine –C o –s 262 –a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ownerread|ownerwrite|policywrite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0x01000001 -P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ownerauth</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定義</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nv</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位置以及權限</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10.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tpm2_nvwrite -C o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i</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sig.rssa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0x01000001 -P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ownerauth</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sig.rssa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寫入</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nv</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位置</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刪除外部檔案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all.ctx</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rsa.pub</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rsa.priv</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sig.rssa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10769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427E9FC-B146-470B-957F-239F8540687D}"/>
              </a:ext>
            </a:extLst>
          </p:cNvPr>
          <p:cNvSpPr>
            <a:spLocks noGrp="1"/>
          </p:cNvSpPr>
          <p:nvPr>
            <p:ph type="title"/>
          </p:nvPr>
        </p:nvSpPr>
        <p:spPr/>
        <p:txBody>
          <a:bodyPr/>
          <a:lstStyle/>
          <a:p>
            <a:r>
              <a:rPr lang="zh-TW" altLang="en-US" dirty="0"/>
              <a:t>操作步驟</a:t>
            </a:r>
          </a:p>
        </p:txBody>
      </p:sp>
      <p:sp>
        <p:nvSpPr>
          <p:cNvPr id="7" name="文字方塊 6">
            <a:extLst>
              <a:ext uri="{FF2B5EF4-FFF2-40B4-BE49-F238E27FC236}">
                <a16:creationId xmlns:a16="http://schemas.microsoft.com/office/drawing/2014/main" id="{D8AD7D5D-902D-40CB-A2E4-831BDEE3E761}"/>
              </a:ext>
            </a:extLst>
          </p:cNvPr>
          <p:cNvSpPr txBox="1"/>
          <p:nvPr/>
        </p:nvSpPr>
        <p:spPr>
          <a:xfrm>
            <a:off x="838200" y="1252355"/>
            <a:ext cx="10744203" cy="1846659"/>
          </a:xfrm>
          <a:prstGeom prst="rect">
            <a:avLst/>
          </a:prstGeom>
          <a:noFill/>
        </p:spPr>
        <p:txBody>
          <a:bodyPr wrap="square" rtlCol="0">
            <a:sp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步驟</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AutoNum type="arabicPeriod"/>
            </a:pP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Pyinstaller</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–F TESTAPI.py –hidden-import API.py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將兩個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python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檔案包裝成執行檔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FontTx/>
              <a:buAutoNum type="arabicPeriod"/>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cd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dist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進入資料夾</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dist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FontTx/>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TESTAPI.exe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檔案拉到和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CO.dat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同目錄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pPr marL="342900" indent="-342900">
              <a:buFontTx/>
              <a:buAutoNum type="arabicPeriod"/>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./TESTAPI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執行該</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TESTAPI.exe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執行檔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AutoNum type="arabicPeriod"/>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21757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427E9FC-B146-470B-957F-239F8540687D}"/>
              </a:ext>
            </a:extLst>
          </p:cNvPr>
          <p:cNvSpPr>
            <a:spLocks noGrp="1"/>
          </p:cNvSpPr>
          <p:nvPr>
            <p:ph type="title"/>
          </p:nvPr>
        </p:nvSpPr>
        <p:spPr/>
        <p:txBody>
          <a:bodyPr/>
          <a:lstStyle/>
          <a:p>
            <a:r>
              <a:rPr lang="zh-TW" altLang="en-US" dirty="0"/>
              <a:t>例外狀況</a:t>
            </a:r>
          </a:p>
        </p:txBody>
      </p:sp>
      <p:sp>
        <p:nvSpPr>
          <p:cNvPr id="7" name="文字方塊 6">
            <a:extLst>
              <a:ext uri="{FF2B5EF4-FFF2-40B4-BE49-F238E27FC236}">
                <a16:creationId xmlns:a16="http://schemas.microsoft.com/office/drawing/2014/main" id="{D8AD7D5D-902D-40CB-A2E4-831BDEE3E761}"/>
              </a:ext>
            </a:extLst>
          </p:cNvPr>
          <p:cNvSpPr txBox="1"/>
          <p:nvPr/>
        </p:nvSpPr>
        <p:spPr>
          <a:xfrm>
            <a:off x="838199" y="1083331"/>
            <a:ext cx="10744203" cy="2400657"/>
          </a:xfrm>
          <a:prstGeom prst="rect">
            <a:avLst/>
          </a:prstGeom>
          <a:noFill/>
        </p:spPr>
        <p:txBody>
          <a:bodyPr wrap="square" rtlCol="0">
            <a:sp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步驟</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AutoNum type="arabicPeriod"/>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cd tpm2-tools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進入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tpm2-tools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資料夾</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marL="342900" indent="-342900">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進入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lib</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資料夾</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打開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tpm2_capability.c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找到第</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115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行</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將以下段落更改，覆寫到</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115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行到</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117</a:t>
            </a:r>
          </a:p>
          <a:p>
            <a:pPr marL="342900" indent="-342900">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重新</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tpm2-tools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安裝步驟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不用重新</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 clone)</a:t>
            </a:r>
          </a:p>
          <a:p>
            <a:pPr marL="342900" indent="-342900">
              <a:buAutoNum type="arabicPeriod"/>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a:extLst>
              <a:ext uri="{FF2B5EF4-FFF2-40B4-BE49-F238E27FC236}">
                <a16:creationId xmlns:a16="http://schemas.microsoft.com/office/drawing/2014/main" id="{C8A16CE0-7AF8-4040-A5B4-43CBCE4DB95D}"/>
              </a:ext>
            </a:extLst>
          </p:cNvPr>
          <p:cNvSpPr txBox="1"/>
          <p:nvPr/>
        </p:nvSpPr>
        <p:spPr>
          <a:xfrm>
            <a:off x="838200" y="3283798"/>
            <a:ext cx="10744203" cy="923330"/>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case TPM2_CAP_VENDOR_PROPERTY:           </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//APPEND_CAPABILITY_INFORMATION(</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intelPttProperty</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property,,                    //TPM2_MAX_PTT_PROPERTIES);</a:t>
            </a:r>
          </a:p>
        </p:txBody>
      </p:sp>
      <p:pic>
        <p:nvPicPr>
          <p:cNvPr id="2" name="圖片 1">
            <a:extLst>
              <a:ext uri="{FF2B5EF4-FFF2-40B4-BE49-F238E27FC236}">
                <a16:creationId xmlns:a16="http://schemas.microsoft.com/office/drawing/2014/main" id="{21271D4E-0ACF-4697-99E9-BD0046AA880B}"/>
              </a:ext>
            </a:extLst>
          </p:cNvPr>
          <p:cNvPicPr>
            <a:picLocks noChangeAspect="1"/>
          </p:cNvPicPr>
          <p:nvPr/>
        </p:nvPicPr>
        <p:blipFill>
          <a:blip r:embed="rId3"/>
          <a:stretch>
            <a:fillRect/>
          </a:stretch>
        </p:blipFill>
        <p:spPr>
          <a:xfrm>
            <a:off x="838200" y="4701426"/>
            <a:ext cx="8781080" cy="1073243"/>
          </a:xfrm>
          <a:prstGeom prst="rect">
            <a:avLst/>
          </a:prstGeom>
        </p:spPr>
      </p:pic>
    </p:spTree>
    <p:extLst>
      <p:ext uri="{BB962C8B-B14F-4D97-AF65-F5344CB8AC3E}">
        <p14:creationId xmlns:p14="http://schemas.microsoft.com/office/powerpoint/2010/main" val="2108152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427E9FC-B146-470B-957F-239F8540687D}"/>
              </a:ext>
            </a:extLst>
          </p:cNvPr>
          <p:cNvSpPr>
            <a:spLocks noGrp="1"/>
          </p:cNvSpPr>
          <p:nvPr>
            <p:ph type="title"/>
          </p:nvPr>
        </p:nvSpPr>
        <p:spPr/>
        <p:txBody>
          <a:bodyPr/>
          <a:lstStyle/>
          <a:p>
            <a:r>
              <a:rPr lang="en-US" altLang="zh-TW" dirty="0"/>
              <a:t>API</a:t>
            </a:r>
            <a:endParaRPr lang="zh-TW" altLang="en-US" dirty="0"/>
          </a:p>
        </p:txBody>
      </p:sp>
      <p:graphicFrame>
        <p:nvGraphicFramePr>
          <p:cNvPr id="10" name="表格 9">
            <a:extLst>
              <a:ext uri="{FF2B5EF4-FFF2-40B4-BE49-F238E27FC236}">
                <a16:creationId xmlns:a16="http://schemas.microsoft.com/office/drawing/2014/main" id="{9A85083E-22DA-4C3F-BC88-4664A29DA01B}"/>
              </a:ext>
            </a:extLst>
          </p:cNvPr>
          <p:cNvGraphicFramePr>
            <a:graphicFrameLocks noGrp="1"/>
          </p:cNvGraphicFramePr>
          <p:nvPr>
            <p:extLst>
              <p:ext uri="{D42A27DB-BD31-4B8C-83A1-F6EECF244321}">
                <p14:modId xmlns:p14="http://schemas.microsoft.com/office/powerpoint/2010/main" val="983416573"/>
              </p:ext>
            </p:extLst>
          </p:nvPr>
        </p:nvGraphicFramePr>
        <p:xfrm>
          <a:off x="838200" y="1235264"/>
          <a:ext cx="10515600" cy="3754120"/>
        </p:xfrm>
        <a:graphic>
          <a:graphicData uri="http://schemas.openxmlformats.org/drawingml/2006/table">
            <a:tbl>
              <a:tblPr firstRow="1" bandRow="1">
                <a:tableStyleId>{5C22544A-7EE6-4342-B048-85BDC9FD1C3A}</a:tableStyleId>
              </a:tblPr>
              <a:tblGrid>
                <a:gridCol w="1636005">
                  <a:extLst>
                    <a:ext uri="{9D8B030D-6E8A-4147-A177-3AD203B41FA5}">
                      <a16:colId xmlns:a16="http://schemas.microsoft.com/office/drawing/2014/main" val="1697222978"/>
                    </a:ext>
                  </a:extLst>
                </a:gridCol>
                <a:gridCol w="1261816">
                  <a:extLst>
                    <a:ext uri="{9D8B030D-6E8A-4147-A177-3AD203B41FA5}">
                      <a16:colId xmlns:a16="http://schemas.microsoft.com/office/drawing/2014/main" val="3864066094"/>
                    </a:ext>
                  </a:extLst>
                </a:gridCol>
                <a:gridCol w="793156">
                  <a:extLst>
                    <a:ext uri="{9D8B030D-6E8A-4147-A177-3AD203B41FA5}">
                      <a16:colId xmlns:a16="http://schemas.microsoft.com/office/drawing/2014/main" val="715065973"/>
                    </a:ext>
                  </a:extLst>
                </a:gridCol>
                <a:gridCol w="2259558">
                  <a:extLst>
                    <a:ext uri="{9D8B030D-6E8A-4147-A177-3AD203B41FA5}">
                      <a16:colId xmlns:a16="http://schemas.microsoft.com/office/drawing/2014/main" val="680068014"/>
                    </a:ext>
                  </a:extLst>
                </a:gridCol>
                <a:gridCol w="2574072">
                  <a:extLst>
                    <a:ext uri="{9D8B030D-6E8A-4147-A177-3AD203B41FA5}">
                      <a16:colId xmlns:a16="http://schemas.microsoft.com/office/drawing/2014/main" val="3929936985"/>
                    </a:ext>
                  </a:extLst>
                </a:gridCol>
                <a:gridCol w="1990993">
                  <a:extLst>
                    <a:ext uri="{9D8B030D-6E8A-4147-A177-3AD203B41FA5}">
                      <a16:colId xmlns:a16="http://schemas.microsoft.com/office/drawing/2014/main" val="3440598348"/>
                    </a:ext>
                  </a:extLst>
                </a:gridCol>
              </a:tblGrid>
              <a:tr h="370840">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模組名稱</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輸入</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輸出</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資料型態</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方法</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變數說明</a:t>
                      </a:r>
                    </a:p>
                  </a:txBody>
                  <a:tcPr/>
                </a:tc>
                <a:extLst>
                  <a:ext uri="{0D108BD9-81ED-4DB2-BD59-A6C34878D82A}">
                    <a16:rowId xmlns:a16="http://schemas.microsoft.com/office/drawing/2014/main" val="2496305087"/>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capture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rssaneme</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filename</a:t>
                      </a: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rssapath</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filepath</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sign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rssaneme:str</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filename:str</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rssapath:str</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filepath:str</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sign:str</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18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capture(</a:t>
                      </a:r>
                      <a:r>
                        <a:rPr lang="en-US" altLang="zh-TW" sz="1800" b="0" kern="1200" dirty="0" err="1">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rssaname,filename,rssapath,filepath</a:t>
                      </a:r>
                      <a:r>
                        <a:rPr lang="en-US" altLang="zh-TW" sz="18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rssaneme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是數位簽章名稱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filename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是受簽名文件名稱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匯出的數位簽章路徑</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受簽名文件路徑</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sign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該副函式的輸出</a:t>
                      </a:r>
                    </a:p>
                  </a:txBody>
                  <a:tcPr/>
                </a:tc>
                <a:extLst>
                  <a:ext uri="{0D108BD9-81ED-4DB2-BD59-A6C34878D82A}">
                    <a16:rowId xmlns:a16="http://schemas.microsoft.com/office/drawing/2014/main" val="3265076949"/>
                  </a:ext>
                </a:extLst>
              </a:tr>
            </a:tbl>
          </a:graphicData>
        </a:graphic>
      </p:graphicFrame>
    </p:spTree>
    <p:extLst>
      <p:ext uri="{BB962C8B-B14F-4D97-AF65-F5344CB8AC3E}">
        <p14:creationId xmlns:p14="http://schemas.microsoft.com/office/powerpoint/2010/main" val="377757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427E9FC-B146-470B-957F-239F8540687D}"/>
              </a:ext>
            </a:extLst>
          </p:cNvPr>
          <p:cNvSpPr>
            <a:spLocks noGrp="1"/>
          </p:cNvSpPr>
          <p:nvPr>
            <p:ph type="title"/>
          </p:nvPr>
        </p:nvSpPr>
        <p:spPr/>
        <p:txBody>
          <a:bodyPr/>
          <a:lstStyle/>
          <a:p>
            <a:r>
              <a:rPr lang="en-US" altLang="zh-TW" dirty="0"/>
              <a:t>API</a:t>
            </a:r>
            <a:endParaRPr lang="zh-TW" altLang="en-US" dirty="0"/>
          </a:p>
        </p:txBody>
      </p:sp>
      <p:graphicFrame>
        <p:nvGraphicFramePr>
          <p:cNvPr id="9" name="表格 8">
            <a:extLst>
              <a:ext uri="{FF2B5EF4-FFF2-40B4-BE49-F238E27FC236}">
                <a16:creationId xmlns:a16="http://schemas.microsoft.com/office/drawing/2014/main" id="{750A3CDD-FD73-4325-9C63-00C2AD5AB2CD}"/>
              </a:ext>
            </a:extLst>
          </p:cNvPr>
          <p:cNvGraphicFramePr>
            <a:graphicFrameLocks noGrp="1"/>
          </p:cNvGraphicFramePr>
          <p:nvPr>
            <p:extLst>
              <p:ext uri="{D42A27DB-BD31-4B8C-83A1-F6EECF244321}">
                <p14:modId xmlns:p14="http://schemas.microsoft.com/office/powerpoint/2010/main" val="1146684845"/>
              </p:ext>
            </p:extLst>
          </p:nvPr>
        </p:nvGraphicFramePr>
        <p:xfrm>
          <a:off x="838200" y="1195070"/>
          <a:ext cx="10515600" cy="3205480"/>
        </p:xfrm>
        <a:graphic>
          <a:graphicData uri="http://schemas.openxmlformats.org/drawingml/2006/table">
            <a:tbl>
              <a:tblPr firstRow="1" bandRow="1">
                <a:tableStyleId>{5C22544A-7EE6-4342-B048-85BDC9FD1C3A}</a:tableStyleId>
              </a:tblPr>
              <a:tblGrid>
                <a:gridCol w="1636005">
                  <a:extLst>
                    <a:ext uri="{9D8B030D-6E8A-4147-A177-3AD203B41FA5}">
                      <a16:colId xmlns:a16="http://schemas.microsoft.com/office/drawing/2014/main" val="1697222978"/>
                    </a:ext>
                  </a:extLst>
                </a:gridCol>
                <a:gridCol w="1261816">
                  <a:extLst>
                    <a:ext uri="{9D8B030D-6E8A-4147-A177-3AD203B41FA5}">
                      <a16:colId xmlns:a16="http://schemas.microsoft.com/office/drawing/2014/main" val="3864066094"/>
                    </a:ext>
                  </a:extLst>
                </a:gridCol>
                <a:gridCol w="793156">
                  <a:extLst>
                    <a:ext uri="{9D8B030D-6E8A-4147-A177-3AD203B41FA5}">
                      <a16:colId xmlns:a16="http://schemas.microsoft.com/office/drawing/2014/main" val="715065973"/>
                    </a:ext>
                  </a:extLst>
                </a:gridCol>
                <a:gridCol w="2259558">
                  <a:extLst>
                    <a:ext uri="{9D8B030D-6E8A-4147-A177-3AD203B41FA5}">
                      <a16:colId xmlns:a16="http://schemas.microsoft.com/office/drawing/2014/main" val="680068014"/>
                    </a:ext>
                  </a:extLst>
                </a:gridCol>
                <a:gridCol w="2574072">
                  <a:extLst>
                    <a:ext uri="{9D8B030D-6E8A-4147-A177-3AD203B41FA5}">
                      <a16:colId xmlns:a16="http://schemas.microsoft.com/office/drawing/2014/main" val="3929936985"/>
                    </a:ext>
                  </a:extLst>
                </a:gridCol>
                <a:gridCol w="1990993">
                  <a:extLst>
                    <a:ext uri="{9D8B030D-6E8A-4147-A177-3AD203B41FA5}">
                      <a16:colId xmlns:a16="http://schemas.microsoft.com/office/drawing/2014/main" val="3440598348"/>
                    </a:ext>
                  </a:extLst>
                </a:gridCol>
              </a:tblGrid>
              <a:tr h="370840">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模組名稱</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輸入</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輸出</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資料型態</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方法</a:t>
                      </a:r>
                    </a:p>
                  </a:txBody>
                  <a:tcPr/>
                </a:tc>
                <a:tc>
                  <a: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變數說明</a:t>
                      </a:r>
                    </a:p>
                  </a:txBody>
                  <a:tcPr/>
                </a:tc>
                <a:extLst>
                  <a:ext uri="{0D108BD9-81ED-4DB2-BD59-A6C34878D82A}">
                    <a16:rowId xmlns:a16="http://schemas.microsoft.com/office/drawing/2014/main" val="2496305087"/>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verify</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rssaneme</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filename</a:t>
                      </a: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rssapath</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filepath</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True</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False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Rssaneme:str</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filename:str</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rssapath:str</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filepath:str</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18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verify(</a:t>
                      </a:r>
                      <a:r>
                        <a:rPr lang="en-US" altLang="zh-TW" sz="1800" b="0" kern="1200" dirty="0" err="1">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rssaname,filename,rssapath,filepath</a:t>
                      </a:r>
                      <a:r>
                        <a:rPr lang="en-US" altLang="zh-TW" sz="18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rssaneme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是數位簽章名稱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filename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是受簽名文件名稱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匯出的數位簽章路徑</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受簽名文件路徑</a:t>
                      </a:r>
                    </a:p>
                  </a:txBody>
                  <a:tcPr/>
                </a:tc>
                <a:extLst>
                  <a:ext uri="{0D108BD9-81ED-4DB2-BD59-A6C34878D82A}">
                    <a16:rowId xmlns:a16="http://schemas.microsoft.com/office/drawing/2014/main" val="3265076949"/>
                  </a:ext>
                </a:extLst>
              </a:tr>
            </a:tbl>
          </a:graphicData>
        </a:graphic>
      </p:graphicFrame>
    </p:spTree>
    <p:extLst>
      <p:ext uri="{BB962C8B-B14F-4D97-AF65-F5344CB8AC3E}">
        <p14:creationId xmlns:p14="http://schemas.microsoft.com/office/powerpoint/2010/main" val="239880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427E9FC-B146-470B-957F-239F8540687D}"/>
              </a:ext>
            </a:extLst>
          </p:cNvPr>
          <p:cNvSpPr>
            <a:spLocks noGrp="1"/>
          </p:cNvSpPr>
          <p:nvPr>
            <p:ph type="title"/>
          </p:nvPr>
        </p:nvSpPr>
        <p:spPr/>
        <p:txBody>
          <a:bodyPr/>
          <a:lstStyle/>
          <a:p>
            <a:r>
              <a:rPr lang="en-US" altLang="zh-TW" dirty="0"/>
              <a:t>API</a:t>
            </a:r>
            <a:endParaRPr lang="zh-TW" altLang="en-US" dirty="0"/>
          </a:p>
        </p:txBody>
      </p:sp>
      <p:pic>
        <p:nvPicPr>
          <p:cNvPr id="2" name="圖片 1">
            <a:extLst>
              <a:ext uri="{FF2B5EF4-FFF2-40B4-BE49-F238E27FC236}">
                <a16:creationId xmlns:a16="http://schemas.microsoft.com/office/drawing/2014/main" id="{AA474E5D-14D4-4887-8F78-8D5411771ED8}"/>
              </a:ext>
            </a:extLst>
          </p:cNvPr>
          <p:cNvPicPr>
            <a:picLocks noChangeAspect="1"/>
          </p:cNvPicPr>
          <p:nvPr/>
        </p:nvPicPr>
        <p:blipFill>
          <a:blip r:embed="rId3"/>
          <a:stretch>
            <a:fillRect/>
          </a:stretch>
        </p:blipFill>
        <p:spPr>
          <a:xfrm>
            <a:off x="838200" y="1272358"/>
            <a:ext cx="6207268" cy="720000"/>
          </a:xfrm>
          <a:prstGeom prst="rect">
            <a:avLst/>
          </a:prstGeom>
        </p:spPr>
      </p:pic>
      <p:sp>
        <p:nvSpPr>
          <p:cNvPr id="3" name="矩形 2">
            <a:extLst>
              <a:ext uri="{FF2B5EF4-FFF2-40B4-BE49-F238E27FC236}">
                <a16:creationId xmlns:a16="http://schemas.microsoft.com/office/drawing/2014/main" id="{DCA7D89B-5BC3-4105-81D3-28B6A148FEEC}"/>
              </a:ext>
            </a:extLst>
          </p:cNvPr>
          <p:cNvSpPr/>
          <p:nvPr/>
        </p:nvSpPr>
        <p:spPr>
          <a:xfrm>
            <a:off x="838199" y="2095306"/>
            <a:ext cx="10405905" cy="1477328"/>
          </a:xfrm>
          <a:prstGeom prst="rect">
            <a:avLst/>
          </a:prstGeom>
        </p:spPr>
        <p:txBody>
          <a:bodyPr wrap="square">
            <a:spAutoFit/>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rssaneme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是數位簽章名稱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0">
              <a:defRPr/>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filename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是受簽名文件名稱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匯出的數位簽章路徑</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受簽名文件路徑</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該副程式主要目的是為了抓到使用</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tpm2_verifysignature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後的回饋結果。</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858730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427E9FC-B146-470B-957F-239F8540687D}"/>
              </a:ext>
            </a:extLst>
          </p:cNvPr>
          <p:cNvSpPr>
            <a:spLocks noGrp="1"/>
          </p:cNvSpPr>
          <p:nvPr>
            <p:ph type="title"/>
          </p:nvPr>
        </p:nvSpPr>
        <p:spPr/>
        <p:txBody>
          <a:bodyPr/>
          <a:lstStyle/>
          <a:p>
            <a:r>
              <a:rPr lang="en-US" altLang="zh-TW" dirty="0"/>
              <a:t>API</a:t>
            </a:r>
            <a:endParaRPr lang="zh-TW" altLang="en-US" dirty="0"/>
          </a:p>
        </p:txBody>
      </p:sp>
      <p:pic>
        <p:nvPicPr>
          <p:cNvPr id="5" name="圖片 4">
            <a:extLst>
              <a:ext uri="{FF2B5EF4-FFF2-40B4-BE49-F238E27FC236}">
                <a16:creationId xmlns:a16="http://schemas.microsoft.com/office/drawing/2014/main" id="{E780834C-69D9-4486-ABD3-A88FA5BCAA1B}"/>
              </a:ext>
            </a:extLst>
          </p:cNvPr>
          <p:cNvPicPr>
            <a:picLocks noChangeAspect="1"/>
          </p:cNvPicPr>
          <p:nvPr/>
        </p:nvPicPr>
        <p:blipFill>
          <a:blip r:embed="rId3"/>
          <a:stretch>
            <a:fillRect/>
          </a:stretch>
        </p:blipFill>
        <p:spPr>
          <a:xfrm>
            <a:off x="838200" y="1226296"/>
            <a:ext cx="6089970" cy="544720"/>
          </a:xfrm>
          <a:prstGeom prst="rect">
            <a:avLst/>
          </a:prstGeom>
        </p:spPr>
      </p:pic>
      <p:sp>
        <p:nvSpPr>
          <p:cNvPr id="7" name="矩形 6">
            <a:extLst>
              <a:ext uri="{FF2B5EF4-FFF2-40B4-BE49-F238E27FC236}">
                <a16:creationId xmlns:a16="http://schemas.microsoft.com/office/drawing/2014/main" id="{008A7590-D682-4B31-BCD7-5578C6379610}"/>
              </a:ext>
            </a:extLst>
          </p:cNvPr>
          <p:cNvSpPr/>
          <p:nvPr/>
        </p:nvSpPr>
        <p:spPr>
          <a:xfrm>
            <a:off x="779549" y="1836283"/>
            <a:ext cx="10405905" cy="1754326"/>
          </a:xfrm>
          <a:prstGeom prst="rect">
            <a:avLst/>
          </a:prstGeom>
        </p:spPr>
        <p:txBody>
          <a:bodyPr wrap="square">
            <a:spAutoFit/>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rssaneme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是數位簽章名稱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0">
              <a:defRPr/>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filename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是受簽名文件名稱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匯出的數位簽章路徑</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受簽名文件路徑</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該副程式主要目的是為了使用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capture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的回傳結果來輸出結果為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True or False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，通常指定如果</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capture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的迴傳和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source code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更改</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tpm2_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verifysignature.c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檔案內的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print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輸出結果一樣就輸出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True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06349D9D-D0CB-4A7A-B772-A46510233B4C}"/>
              </a:ext>
            </a:extLst>
          </p:cNvPr>
          <p:cNvPicPr>
            <a:picLocks noChangeAspect="1"/>
          </p:cNvPicPr>
          <p:nvPr/>
        </p:nvPicPr>
        <p:blipFill>
          <a:blip r:embed="rId4"/>
          <a:stretch>
            <a:fillRect/>
          </a:stretch>
        </p:blipFill>
        <p:spPr>
          <a:xfrm>
            <a:off x="779549" y="3736728"/>
            <a:ext cx="5852667" cy="1676545"/>
          </a:xfrm>
          <a:prstGeom prst="rect">
            <a:avLst/>
          </a:prstGeom>
        </p:spPr>
      </p:pic>
      <p:sp>
        <p:nvSpPr>
          <p:cNvPr id="8" name="矩形 7">
            <a:extLst>
              <a:ext uri="{FF2B5EF4-FFF2-40B4-BE49-F238E27FC236}">
                <a16:creationId xmlns:a16="http://schemas.microsoft.com/office/drawing/2014/main" id="{9120D142-7A9A-4FCA-91A3-3EEA6C5FEF15}"/>
              </a:ext>
            </a:extLst>
          </p:cNvPr>
          <p:cNvSpPr/>
          <p:nvPr/>
        </p:nvSpPr>
        <p:spPr>
          <a:xfrm>
            <a:off x="6790139" y="3697837"/>
            <a:ext cx="5401862" cy="646331"/>
          </a:xfrm>
          <a:prstGeom prst="rect">
            <a:avLst/>
          </a:prstGeom>
        </p:spPr>
        <p:txBody>
          <a:bodyPr wrap="square">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更改過</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tpm2_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verifysignature.c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檔案內的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print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通常會打在該副函式裡面的</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ver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，以此和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capture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的回傳做比對。</a:t>
            </a:r>
          </a:p>
        </p:txBody>
      </p:sp>
      <p:pic>
        <p:nvPicPr>
          <p:cNvPr id="9" name="圖片 8">
            <a:extLst>
              <a:ext uri="{FF2B5EF4-FFF2-40B4-BE49-F238E27FC236}">
                <a16:creationId xmlns:a16="http://schemas.microsoft.com/office/drawing/2014/main" id="{328FABB8-A022-4B35-9B94-B29A792F7BCD}"/>
              </a:ext>
            </a:extLst>
          </p:cNvPr>
          <p:cNvPicPr>
            <a:picLocks noChangeAspect="1"/>
          </p:cNvPicPr>
          <p:nvPr/>
        </p:nvPicPr>
        <p:blipFill>
          <a:blip r:embed="rId5"/>
          <a:stretch>
            <a:fillRect/>
          </a:stretch>
        </p:blipFill>
        <p:spPr>
          <a:xfrm>
            <a:off x="6984309" y="4686250"/>
            <a:ext cx="4717189" cy="1143099"/>
          </a:xfrm>
          <a:prstGeom prst="rect">
            <a:avLst/>
          </a:prstGeom>
        </p:spPr>
      </p:pic>
      <p:sp>
        <p:nvSpPr>
          <p:cNvPr id="10" name="矩形 9">
            <a:extLst>
              <a:ext uri="{FF2B5EF4-FFF2-40B4-BE49-F238E27FC236}">
                <a16:creationId xmlns:a16="http://schemas.microsoft.com/office/drawing/2014/main" id="{93442B64-CF46-4826-8DFC-E969ECB1A24E}"/>
              </a:ext>
            </a:extLst>
          </p:cNvPr>
          <p:cNvSpPr/>
          <p:nvPr/>
        </p:nvSpPr>
        <p:spPr>
          <a:xfrm>
            <a:off x="6984309" y="5802099"/>
            <a:ext cx="5401862"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tpm2_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verifysignature.c</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橢圓 10">
            <a:extLst>
              <a:ext uri="{FF2B5EF4-FFF2-40B4-BE49-F238E27FC236}">
                <a16:creationId xmlns:a16="http://schemas.microsoft.com/office/drawing/2014/main" id="{665BF063-1D3C-46B9-BE59-EC356C18CC73}"/>
              </a:ext>
            </a:extLst>
          </p:cNvPr>
          <p:cNvSpPr/>
          <p:nvPr/>
        </p:nvSpPr>
        <p:spPr>
          <a:xfrm>
            <a:off x="7315200" y="4963886"/>
            <a:ext cx="4210259" cy="612949"/>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9C288C81-F370-4F60-B970-F905301FE122}"/>
              </a:ext>
            </a:extLst>
          </p:cNvPr>
          <p:cNvSpPr/>
          <p:nvPr/>
        </p:nvSpPr>
        <p:spPr>
          <a:xfrm>
            <a:off x="836332" y="3890387"/>
            <a:ext cx="4210259" cy="612949"/>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9181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427E9FC-B146-470B-957F-239F8540687D}"/>
              </a:ext>
            </a:extLst>
          </p:cNvPr>
          <p:cNvSpPr>
            <a:spLocks noGrp="1"/>
          </p:cNvSpPr>
          <p:nvPr>
            <p:ph type="title"/>
          </p:nvPr>
        </p:nvSpPr>
        <p:spPr/>
        <p:txBody>
          <a:bodyPr/>
          <a:lstStyle/>
          <a:p>
            <a:r>
              <a:rPr lang="en-US" altLang="zh-TW" dirty="0"/>
              <a:t>API</a:t>
            </a:r>
            <a:endParaRPr lang="zh-TW" altLang="en-US" dirty="0"/>
          </a:p>
        </p:txBody>
      </p:sp>
      <p:sp>
        <p:nvSpPr>
          <p:cNvPr id="7" name="矩形 6">
            <a:extLst>
              <a:ext uri="{FF2B5EF4-FFF2-40B4-BE49-F238E27FC236}">
                <a16:creationId xmlns:a16="http://schemas.microsoft.com/office/drawing/2014/main" id="{008A7590-D682-4B31-BCD7-5578C6379610}"/>
              </a:ext>
            </a:extLst>
          </p:cNvPr>
          <p:cNvSpPr/>
          <p:nvPr/>
        </p:nvSpPr>
        <p:spPr>
          <a:xfrm>
            <a:off x="838200" y="3236009"/>
            <a:ext cx="10405905" cy="1477328"/>
          </a:xfrm>
          <a:prstGeom prst="rect">
            <a:avLst/>
          </a:prstGeom>
        </p:spPr>
        <p:txBody>
          <a:bodyPr wrap="square">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使用方式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呼叫</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verify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之後如果回傳結果為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True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則代表著驗證成功，所以可以進行受保護的內容。</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而輸入為</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rssaneme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是數位簽章名稱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filename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是受簽名文件名稱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含副檔名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rssapath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匯出的數位簽章路徑、</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filepath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受簽名文件路徑。</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a:extLst>
              <a:ext uri="{FF2B5EF4-FFF2-40B4-BE49-F238E27FC236}">
                <a16:creationId xmlns:a16="http://schemas.microsoft.com/office/drawing/2014/main" id="{6EF952A2-5EC5-4E26-83CD-27DCD18D28E9}"/>
              </a:ext>
            </a:extLst>
          </p:cNvPr>
          <p:cNvPicPr>
            <a:picLocks noChangeAspect="1"/>
          </p:cNvPicPr>
          <p:nvPr/>
        </p:nvPicPr>
        <p:blipFill>
          <a:blip r:embed="rId3"/>
          <a:stretch>
            <a:fillRect/>
          </a:stretch>
        </p:blipFill>
        <p:spPr>
          <a:xfrm>
            <a:off x="893047" y="1207479"/>
            <a:ext cx="6769043" cy="1906176"/>
          </a:xfrm>
          <a:prstGeom prst="rect">
            <a:avLst/>
          </a:prstGeom>
        </p:spPr>
      </p:pic>
    </p:spTree>
    <p:extLst>
      <p:ext uri="{BB962C8B-B14F-4D97-AF65-F5344CB8AC3E}">
        <p14:creationId xmlns:p14="http://schemas.microsoft.com/office/powerpoint/2010/main" val="176115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測試設備</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cs typeface="Times New Roman" panose="02020603050405020304" pitchFamily="18" charset="0"/>
            </a:endParaRPr>
          </a:p>
        </p:txBody>
      </p:sp>
      <p:sp>
        <p:nvSpPr>
          <p:cNvPr id="6" name="標題 1">
            <a:extLst>
              <a:ext uri="{FF2B5EF4-FFF2-40B4-BE49-F238E27FC236}">
                <a16:creationId xmlns:a16="http://schemas.microsoft.com/office/drawing/2014/main" id="{3E809349-88FE-4667-AE3D-C08848D45174}"/>
              </a:ext>
            </a:extLst>
          </p:cNvPr>
          <p:cNvSpPr txBox="1">
            <a:spLocks/>
          </p:cNvSpPr>
          <p:nvPr/>
        </p:nvSpPr>
        <p:spPr>
          <a:xfrm>
            <a:off x="1033746" y="1197200"/>
            <a:ext cx="914767"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r>
              <a:rPr lang="zh-TW" altLang="en-US" sz="2500" dirty="0">
                <a:cs typeface="Times New Roman" panose="02020603050405020304" pitchFamily="18" charset="0"/>
              </a:rPr>
              <a:t>電腦</a:t>
            </a:r>
          </a:p>
        </p:txBody>
      </p:sp>
      <p:sp>
        <p:nvSpPr>
          <p:cNvPr id="7" name="文字方塊 6">
            <a:extLst>
              <a:ext uri="{FF2B5EF4-FFF2-40B4-BE49-F238E27FC236}">
                <a16:creationId xmlns:a16="http://schemas.microsoft.com/office/drawing/2014/main" id="{F714D578-6136-4C41-BBC7-7DC3F4DBD0AE}"/>
              </a:ext>
            </a:extLst>
          </p:cNvPr>
          <p:cNvSpPr txBox="1"/>
          <p:nvPr/>
        </p:nvSpPr>
        <p:spPr>
          <a:xfrm>
            <a:off x="1033746" y="1814930"/>
            <a:ext cx="3963370" cy="923330"/>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t>Advantech </a:t>
            </a:r>
            <a:r>
              <a:rPr lang="en-US" altLang="zh-TW" dirty="0">
                <a:hlinkClick r:id="rId3"/>
              </a:rPr>
              <a:t>IPC-7132MB-50B</a:t>
            </a:r>
            <a:r>
              <a:rPr lang="en-US" altLang="zh-TW" dirty="0"/>
              <a:t> (IPC-002)</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t>Advantech </a:t>
            </a:r>
            <a:r>
              <a:rPr lang="en-US" altLang="zh-TW" dirty="0">
                <a:hlinkClick r:id="rId3"/>
              </a:rPr>
              <a:t>IPC-7132MB-50B</a:t>
            </a:r>
            <a:r>
              <a:rPr lang="en-US" altLang="zh-TW" dirty="0"/>
              <a:t> (IPC-003)</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標題 1">
            <a:extLst>
              <a:ext uri="{FF2B5EF4-FFF2-40B4-BE49-F238E27FC236}">
                <a16:creationId xmlns:a16="http://schemas.microsoft.com/office/drawing/2014/main" id="{8C496CEA-7DCA-4DA8-9461-FA5A8C8265B5}"/>
              </a:ext>
            </a:extLst>
          </p:cNvPr>
          <p:cNvSpPr txBox="1">
            <a:spLocks/>
          </p:cNvSpPr>
          <p:nvPr/>
        </p:nvSpPr>
        <p:spPr>
          <a:xfrm>
            <a:off x="1033745" y="2530280"/>
            <a:ext cx="1827987" cy="4448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500" b="1"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en-US" sz="2500" b="1" dirty="0">
                <a:latin typeface="Times New Roman" panose="02020603050405020304" pitchFamily="18" charset="0"/>
                <a:ea typeface="標楷體" panose="03000509000000000000" pitchFamily="65" charset="-120"/>
                <a:cs typeface="Times New Roman" panose="02020603050405020304" pitchFamily="18" charset="0"/>
              </a:rPr>
              <a:t>晶片</a:t>
            </a:r>
          </a:p>
        </p:txBody>
      </p:sp>
      <p:sp>
        <p:nvSpPr>
          <p:cNvPr id="9" name="文字方塊 8">
            <a:extLst>
              <a:ext uri="{FF2B5EF4-FFF2-40B4-BE49-F238E27FC236}">
                <a16:creationId xmlns:a16="http://schemas.microsoft.com/office/drawing/2014/main" id="{1A2B7EDF-A8F5-4936-BE3D-F4B59359E076}"/>
              </a:ext>
            </a:extLst>
          </p:cNvPr>
          <p:cNvSpPr txBox="1"/>
          <p:nvPr/>
        </p:nvSpPr>
        <p:spPr>
          <a:xfrm>
            <a:off x="1033746" y="2975169"/>
            <a:ext cx="3963370" cy="369332"/>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t>PCA-TPM(B1)</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spTree>
    <p:extLst>
      <p:ext uri="{BB962C8B-B14F-4D97-AF65-F5344CB8AC3E}">
        <p14:creationId xmlns:p14="http://schemas.microsoft.com/office/powerpoint/2010/main" val="299768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TPM</a:t>
            </a:r>
            <a:r>
              <a:rPr lang="zh-TW" altLang="en-US" dirty="0"/>
              <a:t>晶片設定</a:t>
            </a:r>
          </a:p>
        </p:txBody>
      </p:sp>
      <p:sp>
        <p:nvSpPr>
          <p:cNvPr id="16" name="文字方塊 15">
            <a:extLst>
              <a:ext uri="{FF2B5EF4-FFF2-40B4-BE49-F238E27FC236}">
                <a16:creationId xmlns:a16="http://schemas.microsoft.com/office/drawing/2014/main" id="{3726A59A-A060-405E-A0AB-A78CC3F4A16D}"/>
              </a:ext>
            </a:extLst>
          </p:cNvPr>
          <p:cNvSpPr txBox="1"/>
          <p:nvPr/>
        </p:nvSpPr>
        <p:spPr>
          <a:xfrm>
            <a:off x="929141" y="1321356"/>
            <a:ext cx="2309567" cy="477054"/>
          </a:xfrm>
          <a:prstGeom prst="rect">
            <a:avLst/>
          </a:prstGeom>
          <a:noFill/>
        </p:spPr>
        <p:txBody>
          <a:bodyPr wrap="square" rtlCol="0">
            <a:spAutoFit/>
          </a:bodyPr>
          <a:lstStyle/>
          <a:p>
            <a:r>
              <a:rPr lang="en-US" altLang="zh-TW" sz="2500" b="1" dirty="0">
                <a:latin typeface="Times New Roman" panose="02020603050405020304" pitchFamily="18" charset="0"/>
                <a:ea typeface="標楷體" panose="03000509000000000000" pitchFamily="65" charset="-120"/>
                <a:cs typeface="Times New Roman" panose="02020603050405020304" pitchFamily="18" charset="0"/>
              </a:rPr>
              <a:t>(1)</a:t>
            </a:r>
            <a:endParaRPr lang="zh-TW" altLang="en-US" sz="25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0" name="文字方塊 19">
            <a:extLst>
              <a:ext uri="{FF2B5EF4-FFF2-40B4-BE49-F238E27FC236}">
                <a16:creationId xmlns:a16="http://schemas.microsoft.com/office/drawing/2014/main" id="{EEDFB43B-E299-4BA7-A3BA-0837C6465875}"/>
              </a:ext>
            </a:extLst>
          </p:cNvPr>
          <p:cNvSpPr txBox="1"/>
          <p:nvPr/>
        </p:nvSpPr>
        <p:spPr>
          <a:xfrm>
            <a:off x="929141" y="1805478"/>
            <a:ext cx="3963370" cy="923330"/>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進入設備</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BIOS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系統</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進入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Advanced</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確認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設備被偵測到並且啟動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68426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建置環境</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6" name="標題 1">
            <a:extLst>
              <a:ext uri="{FF2B5EF4-FFF2-40B4-BE49-F238E27FC236}">
                <a16:creationId xmlns:a16="http://schemas.microsoft.com/office/drawing/2014/main" id="{3E809349-88FE-4667-AE3D-C08848D45174}"/>
              </a:ext>
            </a:extLst>
          </p:cNvPr>
          <p:cNvSpPr txBox="1">
            <a:spLocks/>
          </p:cNvSpPr>
          <p:nvPr/>
        </p:nvSpPr>
        <p:spPr>
          <a:xfrm>
            <a:off x="1033746" y="1197200"/>
            <a:ext cx="914767"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r>
              <a:rPr lang="zh-TW" altLang="en-US" sz="2500" dirty="0">
                <a:cs typeface="Times New Roman" panose="02020603050405020304" pitchFamily="18" charset="0"/>
              </a:rPr>
              <a:t>環境</a:t>
            </a:r>
          </a:p>
        </p:txBody>
      </p:sp>
      <p:sp>
        <p:nvSpPr>
          <p:cNvPr id="7" name="文字方塊 6">
            <a:extLst>
              <a:ext uri="{FF2B5EF4-FFF2-40B4-BE49-F238E27FC236}">
                <a16:creationId xmlns:a16="http://schemas.microsoft.com/office/drawing/2014/main" id="{F714D578-6136-4C41-BBC7-7DC3F4DBD0AE}"/>
              </a:ext>
            </a:extLst>
          </p:cNvPr>
          <p:cNvSpPr txBox="1"/>
          <p:nvPr/>
        </p:nvSpPr>
        <p:spPr>
          <a:xfrm>
            <a:off x="1033746" y="1814930"/>
            <a:ext cx="3963370" cy="369332"/>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作業系統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:ubuntu20.04.5</a:t>
            </a:r>
          </a:p>
        </p:txBody>
      </p:sp>
      <p:sp>
        <p:nvSpPr>
          <p:cNvPr id="8" name="標題 1">
            <a:extLst>
              <a:ext uri="{FF2B5EF4-FFF2-40B4-BE49-F238E27FC236}">
                <a16:creationId xmlns:a16="http://schemas.microsoft.com/office/drawing/2014/main" id="{8C496CEA-7DCA-4DA8-9461-FA5A8C8265B5}"/>
              </a:ext>
            </a:extLst>
          </p:cNvPr>
          <p:cNvSpPr txBox="1">
            <a:spLocks/>
          </p:cNvSpPr>
          <p:nvPr/>
        </p:nvSpPr>
        <p:spPr>
          <a:xfrm>
            <a:off x="1033746" y="2649919"/>
            <a:ext cx="1264984" cy="36933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500" b="1" dirty="0">
                <a:latin typeface="Times New Roman" panose="02020603050405020304" pitchFamily="18" charset="0"/>
                <a:ea typeface="標楷體" panose="03000509000000000000" pitchFamily="65" charset="-120"/>
                <a:cs typeface="Times New Roman" panose="02020603050405020304" pitchFamily="18" charset="0"/>
              </a:rPr>
              <a:t>Package</a:t>
            </a:r>
            <a:endParaRPr lang="zh-TW" altLang="en-US" sz="25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文字方塊 8">
            <a:extLst>
              <a:ext uri="{FF2B5EF4-FFF2-40B4-BE49-F238E27FC236}">
                <a16:creationId xmlns:a16="http://schemas.microsoft.com/office/drawing/2014/main" id="{1A2B7EDF-A8F5-4936-BE3D-F4B59359E076}"/>
              </a:ext>
            </a:extLst>
          </p:cNvPr>
          <p:cNvSpPr txBox="1"/>
          <p:nvPr/>
        </p:nvSpPr>
        <p:spPr>
          <a:xfrm>
            <a:off x="1033746" y="2975169"/>
            <a:ext cx="5062254" cy="646331"/>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Tpm2-abrmd		 ↠ 2.3.1-1 amd64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Tpm2-tools		 ↠ 4.1.3</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標題 1">
            <a:extLst>
              <a:ext uri="{FF2B5EF4-FFF2-40B4-BE49-F238E27FC236}">
                <a16:creationId xmlns:a16="http://schemas.microsoft.com/office/drawing/2014/main" id="{8F8B9DF4-2DE3-486F-B2B7-1A769711C35B}"/>
              </a:ext>
            </a:extLst>
          </p:cNvPr>
          <p:cNvSpPr txBox="1">
            <a:spLocks/>
          </p:cNvSpPr>
          <p:nvPr/>
        </p:nvSpPr>
        <p:spPr>
          <a:xfrm>
            <a:off x="6733320" y="1185293"/>
            <a:ext cx="1264984"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r>
              <a:rPr lang="zh-TW" altLang="en-US" sz="2500" dirty="0">
                <a:cs typeface="Times New Roman" panose="02020603050405020304" pitchFamily="18" charset="0"/>
              </a:rPr>
              <a:t>依賴項</a:t>
            </a:r>
          </a:p>
        </p:txBody>
      </p:sp>
      <p:sp>
        <p:nvSpPr>
          <p:cNvPr id="11" name="文字方塊 10">
            <a:extLst>
              <a:ext uri="{FF2B5EF4-FFF2-40B4-BE49-F238E27FC236}">
                <a16:creationId xmlns:a16="http://schemas.microsoft.com/office/drawing/2014/main" id="{E089BD5E-49E9-4EF1-AFB4-A9529CBADE1D}"/>
              </a:ext>
            </a:extLst>
          </p:cNvPr>
          <p:cNvSpPr txBox="1"/>
          <p:nvPr/>
        </p:nvSpPr>
        <p:spPr>
          <a:xfrm>
            <a:off x="6733320" y="1803023"/>
            <a:ext cx="5659560" cy="4801314"/>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autoconf</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-archive	 ↠ 20190106-2.1ubuntu1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libcmocka0	 ↠ 1.1.5-2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libcmocka</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1.1.5-2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procps</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2:3.3.16-1ubuntu2.3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iproute2		 ↠ 5.5.0-1ubuntu1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build-essential	 ↠ 12.8ubuntu1.1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git		 ↠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pkg-config	 ↠ 0.29.1-0ubuntu4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gcc</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libtool</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2.4.6-14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automake</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1:1.16.1-4ubuntu6</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libssl</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1.1.1f-1ubuntu2.18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uthash</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2.1.0-1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autoconf</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doxygen</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1.8.17-0ubuntu2 amd64</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libjson</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-c-dev	 ↠ 0.13.1+dfsg-7ubuntu0.3 amd64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標題 1">
            <a:extLst>
              <a:ext uri="{FF2B5EF4-FFF2-40B4-BE49-F238E27FC236}">
                <a16:creationId xmlns:a16="http://schemas.microsoft.com/office/drawing/2014/main" id="{6670AE24-2909-4492-8D83-DF65989AC538}"/>
              </a:ext>
            </a:extLst>
          </p:cNvPr>
          <p:cNvSpPr txBox="1">
            <a:spLocks/>
          </p:cNvSpPr>
          <p:nvPr/>
        </p:nvSpPr>
        <p:spPr>
          <a:xfrm>
            <a:off x="1033746" y="3667630"/>
            <a:ext cx="1264984"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r>
              <a:rPr lang="zh-TW" altLang="en-US" sz="2500" dirty="0">
                <a:cs typeface="Times New Roman" panose="02020603050405020304" pitchFamily="18" charset="0"/>
              </a:rPr>
              <a:t>依賴項</a:t>
            </a:r>
          </a:p>
        </p:txBody>
      </p:sp>
      <p:sp>
        <p:nvSpPr>
          <p:cNvPr id="15" name="文字方塊 14">
            <a:extLst>
              <a:ext uri="{FF2B5EF4-FFF2-40B4-BE49-F238E27FC236}">
                <a16:creationId xmlns:a16="http://schemas.microsoft.com/office/drawing/2014/main" id="{3E34FEF3-A450-4D57-89DB-8AB525B659D3}"/>
              </a:ext>
            </a:extLst>
          </p:cNvPr>
          <p:cNvSpPr txBox="1"/>
          <p:nvPr/>
        </p:nvSpPr>
        <p:spPr>
          <a:xfrm>
            <a:off x="1033745" y="4219320"/>
            <a:ext cx="6738655" cy="2308324"/>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libini</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-config-dev		 ↠ 0.6.1-2 amd64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libcurl4-openssl-dev	 ↠ 7.68.0-1ubuntu2.18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uuid</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2.34-0.1ubuntu9.3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libltdl</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2.4.6-14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libusb1.0-0-dev		 ↠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libftdi</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0.20-4build8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66732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建置環境</a:t>
            </a:r>
          </a:p>
        </p:txBody>
      </p:sp>
      <p:sp>
        <p:nvSpPr>
          <p:cNvPr id="6" name="標題 1">
            <a:extLst>
              <a:ext uri="{FF2B5EF4-FFF2-40B4-BE49-F238E27FC236}">
                <a16:creationId xmlns:a16="http://schemas.microsoft.com/office/drawing/2014/main" id="{3E809349-88FE-4667-AE3D-C08848D45174}"/>
              </a:ext>
            </a:extLst>
          </p:cNvPr>
          <p:cNvSpPr txBox="1">
            <a:spLocks/>
          </p:cNvSpPr>
          <p:nvPr/>
        </p:nvSpPr>
        <p:spPr>
          <a:xfrm>
            <a:off x="838200" y="1152089"/>
            <a:ext cx="3673721"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pPr algn="l"/>
            <a:r>
              <a:rPr lang="zh-TW" altLang="en-US" sz="2500" dirty="0">
                <a:cs typeface="Times New Roman" panose="02020603050405020304" pitchFamily="18" charset="0"/>
              </a:rPr>
              <a:t>依賴項安裝方法</a:t>
            </a:r>
          </a:p>
        </p:txBody>
      </p:sp>
      <p:sp>
        <p:nvSpPr>
          <p:cNvPr id="7" name="文字方塊 6">
            <a:extLst>
              <a:ext uri="{FF2B5EF4-FFF2-40B4-BE49-F238E27FC236}">
                <a16:creationId xmlns:a16="http://schemas.microsoft.com/office/drawing/2014/main" id="{F714D578-6136-4C41-BBC7-7DC3F4DBD0AE}"/>
              </a:ext>
            </a:extLst>
          </p:cNvPr>
          <p:cNvSpPr txBox="1"/>
          <p:nvPr/>
        </p:nvSpPr>
        <p:spPr>
          <a:xfrm>
            <a:off x="1274281" y="1754387"/>
            <a:ext cx="3963370" cy="369332"/>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複製以下指令於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Terminal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中執行</a:t>
            </a:r>
          </a:p>
        </p:txBody>
      </p:sp>
      <p:sp>
        <p:nvSpPr>
          <p:cNvPr id="13" name="文字方塊 12">
            <a:extLst>
              <a:ext uri="{FF2B5EF4-FFF2-40B4-BE49-F238E27FC236}">
                <a16:creationId xmlns:a16="http://schemas.microsoft.com/office/drawing/2014/main" id="{3745AE79-96FE-4C45-A495-8B13C4669E4F}"/>
              </a:ext>
            </a:extLst>
          </p:cNvPr>
          <p:cNvSpPr txBox="1"/>
          <p:nvPr/>
        </p:nvSpPr>
        <p:spPr>
          <a:xfrm>
            <a:off x="1096433" y="2181351"/>
            <a:ext cx="2589988" cy="1938992"/>
          </a:xfrm>
          <a:prstGeom prst="rect">
            <a:avLst/>
          </a:prstGeom>
          <a:noFill/>
        </p:spPr>
        <p:txBody>
          <a:bodyPr wrap="square" rtlCol="0">
            <a:spAutoFit/>
          </a:bodyPr>
          <a:lstStyle/>
          <a:p>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apt –y update</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apt –y install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autoconf</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-archive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libcmocka0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libcmocka</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procps</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iproute2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build-essential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git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pkg-config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gcc</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libtool</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automake</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libssl</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uthash</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autoconf</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doxygen</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libjson</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-c-dev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libini</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-config-dev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libcurl4-openssl-dev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uuid</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libltdl</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libusb-1.0-0-dev \</a:t>
            </a:r>
          </a:p>
          <a:p>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00" dirty="0" err="1">
                <a:latin typeface="Times New Roman" panose="02020603050405020304" pitchFamily="18" charset="0"/>
                <a:ea typeface="標楷體" panose="03000509000000000000" pitchFamily="65" charset="-120"/>
                <a:cs typeface="Times New Roman" panose="02020603050405020304" pitchFamily="18" charset="0"/>
              </a:rPr>
              <a:t>libftdi</a:t>
            </a:r>
            <a:r>
              <a:rPr lang="en-US" altLang="zh-TW" sz="500" dirty="0">
                <a:latin typeface="Times New Roman" panose="02020603050405020304" pitchFamily="18" charset="0"/>
                <a:ea typeface="標楷體" panose="03000509000000000000" pitchFamily="65" charset="-120"/>
                <a:cs typeface="Times New Roman" panose="02020603050405020304" pitchFamily="18" charset="0"/>
              </a:rPr>
              <a:t>-dev</a:t>
            </a:r>
            <a:endParaRPr lang="zh-TW" altLang="en-US" sz="5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文字方塊 15">
            <a:extLst>
              <a:ext uri="{FF2B5EF4-FFF2-40B4-BE49-F238E27FC236}">
                <a16:creationId xmlns:a16="http://schemas.microsoft.com/office/drawing/2014/main" id="{76E6F0AE-F327-411F-9991-A65E88166649}"/>
              </a:ext>
            </a:extLst>
          </p:cNvPr>
          <p:cNvSpPr txBox="1"/>
          <p:nvPr/>
        </p:nvSpPr>
        <p:spPr>
          <a:xfrm>
            <a:off x="838200" y="1696755"/>
            <a:ext cx="516467" cy="477054"/>
          </a:xfrm>
          <a:prstGeom prst="rect">
            <a:avLst/>
          </a:prstGeom>
          <a:noFill/>
        </p:spPr>
        <p:txBody>
          <a:bodyPr wrap="square" rtlCol="0">
            <a:spAutoFit/>
          </a:bodyPr>
          <a:lstStyle/>
          <a:p>
            <a:r>
              <a:rPr lang="en-US" altLang="zh-TW" sz="2500" b="1" dirty="0">
                <a:latin typeface="Times New Roman" panose="02020603050405020304" pitchFamily="18" charset="0"/>
                <a:ea typeface="標楷體" panose="03000509000000000000" pitchFamily="65" charset="-120"/>
                <a:cs typeface="Times New Roman" panose="02020603050405020304" pitchFamily="18" charset="0"/>
              </a:rPr>
              <a:t>(1)</a:t>
            </a:r>
            <a:endParaRPr lang="zh-TW" altLang="en-US" sz="25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 name="文字方塊 14">
            <a:extLst>
              <a:ext uri="{FF2B5EF4-FFF2-40B4-BE49-F238E27FC236}">
                <a16:creationId xmlns:a16="http://schemas.microsoft.com/office/drawing/2014/main" id="{E4825004-35ED-4419-AFBB-9E7440E71243}"/>
              </a:ext>
            </a:extLst>
          </p:cNvPr>
          <p:cNvSpPr txBox="1"/>
          <p:nvPr/>
        </p:nvSpPr>
        <p:spPr>
          <a:xfrm>
            <a:off x="1033745" y="4891148"/>
            <a:ext cx="3963370" cy="369332"/>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下一頁有放大版指令</a:t>
            </a:r>
          </a:p>
        </p:txBody>
      </p:sp>
      <p:pic>
        <p:nvPicPr>
          <p:cNvPr id="2" name="圖片 1">
            <a:extLst>
              <a:ext uri="{FF2B5EF4-FFF2-40B4-BE49-F238E27FC236}">
                <a16:creationId xmlns:a16="http://schemas.microsoft.com/office/drawing/2014/main" id="{8AEB5D4A-789C-4A0D-A4A9-5F099D69EBC3}"/>
              </a:ext>
            </a:extLst>
          </p:cNvPr>
          <p:cNvPicPr>
            <a:picLocks noChangeAspect="1"/>
          </p:cNvPicPr>
          <p:nvPr/>
        </p:nvPicPr>
        <p:blipFill>
          <a:blip r:embed="rId3"/>
          <a:stretch>
            <a:fillRect/>
          </a:stretch>
        </p:blipFill>
        <p:spPr>
          <a:xfrm>
            <a:off x="5694096" y="1525567"/>
            <a:ext cx="4052831" cy="3975265"/>
          </a:xfrm>
          <a:prstGeom prst="rect">
            <a:avLst/>
          </a:prstGeom>
        </p:spPr>
      </p:pic>
    </p:spTree>
    <p:extLst>
      <p:ext uri="{BB962C8B-B14F-4D97-AF65-F5344CB8AC3E}">
        <p14:creationId xmlns:p14="http://schemas.microsoft.com/office/powerpoint/2010/main" val="163898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建置環境</a:t>
            </a:r>
          </a:p>
        </p:txBody>
      </p:sp>
      <p:sp>
        <p:nvSpPr>
          <p:cNvPr id="13" name="文字方塊 12">
            <a:extLst>
              <a:ext uri="{FF2B5EF4-FFF2-40B4-BE49-F238E27FC236}">
                <a16:creationId xmlns:a16="http://schemas.microsoft.com/office/drawing/2014/main" id="{3745AE79-96FE-4C45-A495-8B13C4669E4F}"/>
              </a:ext>
            </a:extLst>
          </p:cNvPr>
          <p:cNvSpPr txBox="1"/>
          <p:nvPr/>
        </p:nvSpPr>
        <p:spPr>
          <a:xfrm>
            <a:off x="838200" y="1169378"/>
            <a:ext cx="7346580" cy="5016758"/>
          </a:xfrm>
          <a:prstGeom prst="rect">
            <a:avLst/>
          </a:prstGeom>
          <a:noFill/>
        </p:spPr>
        <p:txBody>
          <a:bodyPr wrap="square" rtlCol="0">
            <a:spAutoFit/>
          </a:bodyPr>
          <a:lstStyle/>
          <a:p>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apt –y update</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apt –y install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autoconf</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-archive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libcmocka0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libcmocka</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procps</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iproute2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build-essential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git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pkg-config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gcc</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libtool</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automake</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libssl</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uthash</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autoconf</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p>
        </p:txBody>
      </p:sp>
      <p:sp>
        <p:nvSpPr>
          <p:cNvPr id="8" name="文字方塊 7">
            <a:extLst>
              <a:ext uri="{FF2B5EF4-FFF2-40B4-BE49-F238E27FC236}">
                <a16:creationId xmlns:a16="http://schemas.microsoft.com/office/drawing/2014/main" id="{15E04C78-7464-433B-9CE9-F55A8173FA5D}"/>
              </a:ext>
            </a:extLst>
          </p:cNvPr>
          <p:cNvSpPr txBox="1"/>
          <p:nvPr/>
        </p:nvSpPr>
        <p:spPr>
          <a:xfrm>
            <a:off x="5577274" y="1169378"/>
            <a:ext cx="7346580" cy="2554545"/>
          </a:xfrm>
          <a:prstGeom prst="rect">
            <a:avLst/>
          </a:prstGeom>
          <a:noFill/>
        </p:spPr>
        <p:txBody>
          <a:bodyPr wrap="square" rtlCol="0">
            <a:spAutoFit/>
          </a:bodyPr>
          <a:lstStyle/>
          <a:p>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doxygen</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libjson</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-c-dev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libini</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-config-dev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libcurl4-openssl-dev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uuid</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libltdl</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-dev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libusb-1.0-0-dev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libftdi</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-dev</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7324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建置環境</a:t>
            </a:r>
          </a:p>
        </p:txBody>
      </p:sp>
      <p:sp>
        <p:nvSpPr>
          <p:cNvPr id="6" name="標題 1">
            <a:extLst>
              <a:ext uri="{FF2B5EF4-FFF2-40B4-BE49-F238E27FC236}">
                <a16:creationId xmlns:a16="http://schemas.microsoft.com/office/drawing/2014/main" id="{3E809349-88FE-4667-AE3D-C08848D45174}"/>
              </a:ext>
            </a:extLst>
          </p:cNvPr>
          <p:cNvSpPr txBox="1">
            <a:spLocks/>
          </p:cNvSpPr>
          <p:nvPr/>
        </p:nvSpPr>
        <p:spPr>
          <a:xfrm>
            <a:off x="838200" y="1085125"/>
            <a:ext cx="3673721"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pPr algn="l"/>
            <a:r>
              <a:rPr lang="zh-TW" altLang="en-US" sz="2500" dirty="0">
                <a:cs typeface="Times New Roman" panose="02020603050405020304" pitchFamily="18" charset="0"/>
              </a:rPr>
              <a:t>依賴項安裝方法</a:t>
            </a:r>
          </a:p>
        </p:txBody>
      </p:sp>
      <p:sp>
        <p:nvSpPr>
          <p:cNvPr id="17" name="文字方塊 16">
            <a:extLst>
              <a:ext uri="{FF2B5EF4-FFF2-40B4-BE49-F238E27FC236}">
                <a16:creationId xmlns:a16="http://schemas.microsoft.com/office/drawing/2014/main" id="{7F3A1954-2E12-4BF7-A8F1-8D9604975DFE}"/>
              </a:ext>
            </a:extLst>
          </p:cNvPr>
          <p:cNvSpPr txBox="1"/>
          <p:nvPr/>
        </p:nvSpPr>
        <p:spPr>
          <a:xfrm>
            <a:off x="872145" y="1597481"/>
            <a:ext cx="2309567" cy="477054"/>
          </a:xfrm>
          <a:prstGeom prst="rect">
            <a:avLst/>
          </a:prstGeom>
          <a:noFill/>
        </p:spPr>
        <p:txBody>
          <a:bodyPr wrap="square" rtlCol="0">
            <a:spAutoFit/>
          </a:bodyPr>
          <a:lstStyle/>
          <a:p>
            <a:r>
              <a:rPr lang="en-US" altLang="zh-TW" sz="2500" b="1"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sz="25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8" name="文字方塊 17">
            <a:extLst>
              <a:ext uri="{FF2B5EF4-FFF2-40B4-BE49-F238E27FC236}">
                <a16:creationId xmlns:a16="http://schemas.microsoft.com/office/drawing/2014/main" id="{E7944D7C-123B-4E81-8300-8BF1366B3D34}"/>
              </a:ext>
            </a:extLst>
          </p:cNvPr>
          <p:cNvSpPr txBox="1"/>
          <p:nvPr/>
        </p:nvSpPr>
        <p:spPr>
          <a:xfrm>
            <a:off x="1340318" y="1674674"/>
            <a:ext cx="3836708" cy="1754326"/>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於實驗過程還需該套件</a:t>
            </a:r>
            <a:r>
              <a:rPr lang="en-US" altLang="zh-TW" u="sng" dirty="0">
                <a:latin typeface="Times New Roman" panose="02020603050405020304" pitchFamily="18" charset="0"/>
                <a:ea typeface="標楷體" panose="03000509000000000000" pitchFamily="65" charset="-120"/>
                <a:cs typeface="Times New Roman" panose="02020603050405020304" pitchFamily="18" charset="0"/>
              </a:rPr>
              <a:t>libnatpmp1:amd64</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Terminal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輸入以下指令</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=&gt;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apt-get install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libnatpmp</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-dev</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a:extLst>
              <a:ext uri="{FF2B5EF4-FFF2-40B4-BE49-F238E27FC236}">
                <a16:creationId xmlns:a16="http://schemas.microsoft.com/office/drawing/2014/main" id="{009421A1-AF72-407B-A500-6C4E12BDB06F}"/>
              </a:ext>
            </a:extLst>
          </p:cNvPr>
          <p:cNvPicPr>
            <a:picLocks noChangeAspect="1"/>
          </p:cNvPicPr>
          <p:nvPr/>
        </p:nvPicPr>
        <p:blipFill>
          <a:blip r:embed="rId3"/>
          <a:stretch>
            <a:fillRect/>
          </a:stretch>
        </p:blipFill>
        <p:spPr>
          <a:xfrm>
            <a:off x="872145" y="4169274"/>
            <a:ext cx="7118208" cy="1417609"/>
          </a:xfrm>
          <a:prstGeom prst="rect">
            <a:avLst/>
          </a:prstGeom>
        </p:spPr>
      </p:pic>
    </p:spTree>
    <p:extLst>
      <p:ext uri="{BB962C8B-B14F-4D97-AF65-F5344CB8AC3E}">
        <p14:creationId xmlns:p14="http://schemas.microsoft.com/office/powerpoint/2010/main" val="4283357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建置環境</a:t>
            </a:r>
          </a:p>
        </p:txBody>
      </p:sp>
      <p:sp>
        <p:nvSpPr>
          <p:cNvPr id="10" name="標題 1">
            <a:extLst>
              <a:ext uri="{FF2B5EF4-FFF2-40B4-BE49-F238E27FC236}">
                <a16:creationId xmlns:a16="http://schemas.microsoft.com/office/drawing/2014/main" id="{8F8B9DF4-2DE3-486F-B2B7-1A769711C35B}"/>
              </a:ext>
            </a:extLst>
          </p:cNvPr>
          <p:cNvSpPr txBox="1">
            <a:spLocks/>
          </p:cNvSpPr>
          <p:nvPr/>
        </p:nvSpPr>
        <p:spPr>
          <a:xfrm>
            <a:off x="848535" y="1085125"/>
            <a:ext cx="2950227"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pPr algn="l"/>
            <a:r>
              <a:rPr lang="en-US" altLang="zh-TW" sz="2500" dirty="0">
                <a:cs typeface="Times New Roman" panose="02020603050405020304" pitchFamily="18" charset="0"/>
              </a:rPr>
              <a:t>Package</a:t>
            </a:r>
            <a:r>
              <a:rPr lang="zh-TW" altLang="en-US" sz="2500" dirty="0">
                <a:cs typeface="Times New Roman" panose="02020603050405020304" pitchFamily="18" charset="0"/>
              </a:rPr>
              <a:t>安裝方法</a:t>
            </a:r>
          </a:p>
        </p:txBody>
      </p:sp>
      <p:sp>
        <p:nvSpPr>
          <p:cNvPr id="19" name="文字方塊 18">
            <a:extLst>
              <a:ext uri="{FF2B5EF4-FFF2-40B4-BE49-F238E27FC236}">
                <a16:creationId xmlns:a16="http://schemas.microsoft.com/office/drawing/2014/main" id="{01A6F88D-E164-470B-AC9E-D3CCAE49BFD8}"/>
              </a:ext>
            </a:extLst>
          </p:cNvPr>
          <p:cNvSpPr txBox="1"/>
          <p:nvPr/>
        </p:nvSpPr>
        <p:spPr>
          <a:xfrm>
            <a:off x="838200" y="2138046"/>
            <a:ext cx="2982983" cy="923330"/>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安裝方法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Terminal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輸入以下指令</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sudo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apt install tpm2-abrmd</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0" name="文字方塊 19">
            <a:extLst>
              <a:ext uri="{FF2B5EF4-FFF2-40B4-BE49-F238E27FC236}">
                <a16:creationId xmlns:a16="http://schemas.microsoft.com/office/drawing/2014/main" id="{D7B52431-667C-45D7-BC10-CD3DF1569629}"/>
              </a:ext>
            </a:extLst>
          </p:cNvPr>
          <p:cNvSpPr txBox="1"/>
          <p:nvPr/>
        </p:nvSpPr>
        <p:spPr>
          <a:xfrm>
            <a:off x="838200" y="1634700"/>
            <a:ext cx="2982983" cy="523220"/>
          </a:xfrm>
          <a:prstGeom prst="rect">
            <a:avLst/>
          </a:prstGeom>
          <a:noFill/>
        </p:spPr>
        <p:txBody>
          <a:bodyPr wrap="square" rtlCol="0">
            <a:spAutoFit/>
          </a:bodyPr>
          <a:lstStyle/>
          <a:p>
            <a:r>
              <a:rPr lang="en-US" altLang="zh-TW" sz="2500" b="1"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 Tpm2-abrmd</a:t>
            </a:r>
          </a:p>
        </p:txBody>
      </p:sp>
      <p:sp>
        <p:nvSpPr>
          <p:cNvPr id="15" name="文字方塊 14">
            <a:extLst>
              <a:ext uri="{FF2B5EF4-FFF2-40B4-BE49-F238E27FC236}">
                <a16:creationId xmlns:a16="http://schemas.microsoft.com/office/drawing/2014/main" id="{213E08F6-75A8-4538-895A-5DB5569835EC}"/>
              </a:ext>
            </a:extLst>
          </p:cNvPr>
          <p:cNvSpPr txBox="1"/>
          <p:nvPr/>
        </p:nvSpPr>
        <p:spPr>
          <a:xfrm>
            <a:off x="838200" y="4073624"/>
            <a:ext cx="7536822" cy="1200329"/>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安裝完成於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Terminal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輸入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systemctl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status tpm2-abrmd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如果安裝成功的話會顯示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tpm2-abrmd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補充</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如果之後以後在做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實驗的時候出現程序占用問題，可以使用該指令查詢正在占用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tpm2-abrmd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的程序。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a:extLst>
              <a:ext uri="{FF2B5EF4-FFF2-40B4-BE49-F238E27FC236}">
                <a16:creationId xmlns:a16="http://schemas.microsoft.com/office/drawing/2014/main" id="{34FB53AE-A1DD-4FD4-9AC7-CFF56BD746CA}"/>
              </a:ext>
            </a:extLst>
          </p:cNvPr>
          <p:cNvPicPr>
            <a:picLocks noChangeAspect="1"/>
          </p:cNvPicPr>
          <p:nvPr/>
        </p:nvPicPr>
        <p:blipFill rotWithShape="1">
          <a:blip r:embed="rId3"/>
          <a:srcRect b="26512"/>
          <a:stretch/>
        </p:blipFill>
        <p:spPr>
          <a:xfrm>
            <a:off x="4461468" y="1330964"/>
            <a:ext cx="7269563" cy="2742660"/>
          </a:xfrm>
          <a:prstGeom prst="rect">
            <a:avLst/>
          </a:prstGeom>
        </p:spPr>
      </p:pic>
      <p:pic>
        <p:nvPicPr>
          <p:cNvPr id="4" name="圖片 3">
            <a:extLst>
              <a:ext uri="{FF2B5EF4-FFF2-40B4-BE49-F238E27FC236}">
                <a16:creationId xmlns:a16="http://schemas.microsoft.com/office/drawing/2014/main" id="{89179C6F-3005-4865-B8A1-188F6CB41791}"/>
              </a:ext>
            </a:extLst>
          </p:cNvPr>
          <p:cNvPicPr>
            <a:picLocks noChangeAspect="1"/>
          </p:cNvPicPr>
          <p:nvPr/>
        </p:nvPicPr>
        <p:blipFill rotWithShape="1">
          <a:blip r:embed="rId4"/>
          <a:srcRect b="30892"/>
          <a:stretch/>
        </p:blipFill>
        <p:spPr>
          <a:xfrm>
            <a:off x="4906792" y="5085872"/>
            <a:ext cx="6211382" cy="1508581"/>
          </a:xfrm>
          <a:prstGeom prst="rect">
            <a:avLst/>
          </a:prstGeom>
        </p:spPr>
      </p:pic>
    </p:spTree>
    <p:extLst>
      <p:ext uri="{BB962C8B-B14F-4D97-AF65-F5344CB8AC3E}">
        <p14:creationId xmlns:p14="http://schemas.microsoft.com/office/powerpoint/2010/main" val="97029774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9198</TotalTime>
  <Words>3573</Words>
  <Application>Microsoft Office PowerPoint</Application>
  <PresentationFormat>寬螢幕</PresentationFormat>
  <Paragraphs>405</Paragraphs>
  <Slides>28</Slides>
  <Notes>28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28</vt:i4>
      </vt:variant>
    </vt:vector>
  </HeadingPairs>
  <TitlesOfParts>
    <vt:vector size="36" baseType="lpstr">
      <vt:lpstr>新細明體</vt:lpstr>
      <vt:lpstr>標楷體</vt:lpstr>
      <vt:lpstr>Arial</vt:lpstr>
      <vt:lpstr>Calibri</vt:lpstr>
      <vt:lpstr>Times New Roman</vt:lpstr>
      <vt:lpstr>Wingdings</vt:lpstr>
      <vt:lpstr>Wingdings 2</vt:lpstr>
      <vt:lpstr>Office 佈景主題</vt:lpstr>
      <vt:lpstr>教學文件 出貨流程 </vt:lpstr>
      <vt:lpstr>教學前言</vt:lpstr>
      <vt:lpstr>測試設備</vt:lpstr>
      <vt:lpstr>TPM晶片設定</vt:lpstr>
      <vt:lpstr>建置環境</vt:lpstr>
      <vt:lpstr>建置環境</vt:lpstr>
      <vt:lpstr>建置環境</vt:lpstr>
      <vt:lpstr>建置環境</vt:lpstr>
      <vt:lpstr>建置環境</vt:lpstr>
      <vt:lpstr>建置環境</vt:lpstr>
      <vt:lpstr>建置環境</vt:lpstr>
      <vt:lpstr>Tpm2-tools 常用指令及常用參數解釋</vt:lpstr>
      <vt:lpstr>Tpm2-tools 常用指令及常用參數解釋</vt:lpstr>
      <vt:lpstr>Tpm2-tools 常用指令及常用參數解釋</vt:lpstr>
      <vt:lpstr>系統架構</vt:lpstr>
      <vt:lpstr>系統架構</vt:lpstr>
      <vt:lpstr>系統架構</vt:lpstr>
      <vt:lpstr>建置環境</vt:lpstr>
      <vt:lpstr>建置環境</vt:lpstr>
      <vt:lpstr>建置環境</vt:lpstr>
      <vt:lpstr>操作步驟</vt:lpstr>
      <vt:lpstr>操作步驟</vt:lpstr>
      <vt:lpstr>例外狀況</vt:lpstr>
      <vt:lpstr>API</vt:lpstr>
      <vt:lpstr>API</vt:lpstr>
      <vt:lpstr>API</vt:lpstr>
      <vt:lpstr>API</vt:lpstr>
      <vt:lpstr>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專案進度報告 專案名稱</dc:title>
  <dc:creator>user</dc:creator>
  <cp:lastModifiedBy>林子豪</cp:lastModifiedBy>
  <cp:revision>689</cp:revision>
  <dcterms:created xsi:type="dcterms:W3CDTF">2019-03-11T13:47:46Z</dcterms:created>
  <dcterms:modified xsi:type="dcterms:W3CDTF">2023-06-16T09:43:12Z</dcterms:modified>
</cp:coreProperties>
</file>