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9" r:id="rId2"/>
    <p:sldId id="322" r:id="rId3"/>
    <p:sldId id="325" r:id="rId4"/>
    <p:sldId id="324" r:id="rId5"/>
    <p:sldId id="336" r:id="rId6"/>
    <p:sldId id="318" r:id="rId7"/>
    <p:sldId id="335" r:id="rId8"/>
    <p:sldId id="327" r:id="rId9"/>
    <p:sldId id="337" r:id="rId10"/>
    <p:sldId id="338" r:id="rId11"/>
    <p:sldId id="343" r:id="rId12"/>
    <p:sldId id="344" r:id="rId13"/>
    <p:sldId id="329" r:id="rId14"/>
    <p:sldId id="339" r:id="rId15"/>
    <p:sldId id="330" r:id="rId16"/>
    <p:sldId id="340" r:id="rId17"/>
    <p:sldId id="341" r:id="rId18"/>
    <p:sldId id="331" r:id="rId19"/>
    <p:sldId id="332" r:id="rId20"/>
    <p:sldId id="334" r:id="rId21"/>
    <p:sldId id="342" r:id="rId22"/>
    <p:sldId id="333"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8BCFEFF-A0CA-44CF-82F0-82BEA94ECB53}">
          <p14:sldIdLst>
            <p14:sldId id="259"/>
          </p14:sldIdLst>
        </p14:section>
        <p14:section name="研究動機" id="{4E4D5BF0-C547-41D9-BA56-FE2E008492BD}">
          <p14:sldIdLst>
            <p14:sldId id="322"/>
          </p14:sldIdLst>
        </p14:section>
        <p14:section name="建置環境" id="{28265407-7CF6-4613-A5DB-CFC9A1D14AE4}">
          <p14:sldIdLst>
            <p14:sldId id="325"/>
          </p14:sldIdLst>
        </p14:section>
        <p14:section name="測試設備" id="{BCD2336A-49C1-4AF4-8BDE-4936498B7256}">
          <p14:sldIdLst>
            <p14:sldId id="324"/>
            <p14:sldId id="336"/>
          </p14:sldIdLst>
        </p14:section>
        <p14:section name="系統架構" id="{488C8145-C0C3-43AD-BC73-CFCE98D2BE1A}">
          <p14:sldIdLst>
            <p14:sldId id="318"/>
            <p14:sldId id="335"/>
            <p14:sldId id="327"/>
            <p14:sldId id="337"/>
            <p14:sldId id="338"/>
            <p14:sldId id="343"/>
            <p14:sldId id="344"/>
          </p14:sldIdLst>
        </p14:section>
        <p14:section name="研究成果" id="{4B4119EE-63D7-4110-82BF-3FADA66B91E4}">
          <p14:sldIdLst>
            <p14:sldId id="329"/>
            <p14:sldId id="339"/>
            <p14:sldId id="330"/>
            <p14:sldId id="340"/>
            <p14:sldId id="341"/>
            <p14:sldId id="331"/>
            <p14:sldId id="332"/>
            <p14:sldId id="334"/>
            <p14:sldId id="342"/>
          </p14:sldIdLst>
        </p14:section>
        <p14:section name="未來展望" id="{D935C4F8-4F04-4B03-A307-74D36266B624}">
          <p14:sldIdLst>
            <p14:sldId id="33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0C2A"/>
    <a:srgbClr val="E6E6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834E2-831E-4052-AB57-EE5FEBE5FE59}" v="22" dt="2022-09-15T14:03:08.814"/>
    <p1510:client id="{978D1A80-A08C-47E5-88E8-42D96731A1CF}" v="95" dt="2022-09-29T11:26:36.372"/>
    <p1510:client id="{56C5780B-CD7D-4725-958E-DE99306ADF7F}" v="34" dt="2022-09-14T04:44:19.483"/>
    <p1510:client id="{715F099A-B0B3-4D30-B6E7-191BC044B33D}" v="12" dt="2022-09-14T11:21:54.140"/>
    <p1510:client id="{835EB5EA-AE2F-4BFF-879E-19584D9D6BE0}" v="618" dt="2022-09-30T06:12:14.925"/>
    <p1510:client id="{85D80877-B56B-430F-B841-591644F766D8}" v="39" dt="2022-09-30T07:24:28.229"/>
    <p1510:client id="{FBD991E9-7602-42E0-8FC2-0EA03BF3FEA1}" v="2" dt="2022-09-16T03:52:58.27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89318" autoAdjust="0"/>
  </p:normalViewPr>
  <p:slideViewPr>
    <p:cSldViewPr snapToGrid="0">
      <p:cViewPr varScale="1">
        <p:scale>
          <a:sx n="76" d="100"/>
          <a:sy n="76" d="100"/>
        </p:scale>
        <p:origin x="1104" y="58"/>
      </p:cViewPr>
      <p:guideLst>
        <p:guide orient="horz" pos="2160"/>
        <p:guide pos="3840"/>
      </p:guideLst>
    </p:cSldViewPr>
  </p:slideViewPr>
  <p:notesTextViewPr>
    <p:cViewPr>
      <p:scale>
        <a:sx n="33" d="100"/>
        <a:sy n="33" d="100"/>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t>2023/5/24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t>2023/5/24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10</a:t>
            </a:fld>
            <a:endParaRPr lang="zh-TW" altLang="en-US"/>
          </a:p>
        </p:txBody>
      </p:sp>
    </p:spTree>
    <p:extLst>
      <p:ext uri="{BB962C8B-B14F-4D97-AF65-F5344CB8AC3E}">
        <p14:creationId xmlns:p14="http://schemas.microsoft.com/office/powerpoint/2010/main" val="127251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11</a:t>
            </a:fld>
            <a:endParaRPr lang="zh-TW" altLang="en-US"/>
          </a:p>
        </p:txBody>
      </p:sp>
    </p:spTree>
    <p:extLst>
      <p:ext uri="{BB962C8B-B14F-4D97-AF65-F5344CB8AC3E}">
        <p14:creationId xmlns:p14="http://schemas.microsoft.com/office/powerpoint/2010/main" val="1101989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12</a:t>
            </a:fld>
            <a:endParaRPr lang="zh-TW" altLang="en-US"/>
          </a:p>
        </p:txBody>
      </p:sp>
    </p:spTree>
    <p:extLst>
      <p:ext uri="{BB962C8B-B14F-4D97-AF65-F5344CB8AC3E}">
        <p14:creationId xmlns:p14="http://schemas.microsoft.com/office/powerpoint/2010/main" val="215467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13</a:t>
            </a:fld>
            <a:endParaRPr lang="zh-TW" altLang="en-US"/>
          </a:p>
        </p:txBody>
      </p:sp>
    </p:spTree>
    <p:extLst>
      <p:ext uri="{BB962C8B-B14F-4D97-AF65-F5344CB8AC3E}">
        <p14:creationId xmlns:p14="http://schemas.microsoft.com/office/powerpoint/2010/main" val="2991904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14</a:t>
            </a:fld>
            <a:endParaRPr lang="zh-TW" altLang="en-US"/>
          </a:p>
        </p:txBody>
      </p:sp>
    </p:spTree>
    <p:extLst>
      <p:ext uri="{BB962C8B-B14F-4D97-AF65-F5344CB8AC3E}">
        <p14:creationId xmlns:p14="http://schemas.microsoft.com/office/powerpoint/2010/main" val="83057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15</a:t>
            </a:fld>
            <a:endParaRPr lang="zh-TW" altLang="en-US"/>
          </a:p>
        </p:txBody>
      </p:sp>
    </p:spTree>
    <p:extLst>
      <p:ext uri="{BB962C8B-B14F-4D97-AF65-F5344CB8AC3E}">
        <p14:creationId xmlns:p14="http://schemas.microsoft.com/office/powerpoint/2010/main" val="3880201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16</a:t>
            </a:fld>
            <a:endParaRPr lang="zh-TW" altLang="en-US"/>
          </a:p>
        </p:txBody>
      </p:sp>
    </p:spTree>
    <p:extLst>
      <p:ext uri="{BB962C8B-B14F-4D97-AF65-F5344CB8AC3E}">
        <p14:creationId xmlns:p14="http://schemas.microsoft.com/office/powerpoint/2010/main" val="4164504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17</a:t>
            </a:fld>
            <a:endParaRPr lang="zh-TW" altLang="en-US"/>
          </a:p>
        </p:txBody>
      </p:sp>
    </p:spTree>
    <p:extLst>
      <p:ext uri="{BB962C8B-B14F-4D97-AF65-F5344CB8AC3E}">
        <p14:creationId xmlns:p14="http://schemas.microsoft.com/office/powerpoint/2010/main" val="1417245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18</a:t>
            </a:fld>
            <a:endParaRPr lang="zh-TW" altLang="en-US"/>
          </a:p>
        </p:txBody>
      </p:sp>
    </p:spTree>
    <p:extLst>
      <p:ext uri="{BB962C8B-B14F-4D97-AF65-F5344CB8AC3E}">
        <p14:creationId xmlns:p14="http://schemas.microsoft.com/office/powerpoint/2010/main" val="1056627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19</a:t>
            </a:fld>
            <a:endParaRPr lang="zh-TW" altLang="en-US"/>
          </a:p>
        </p:txBody>
      </p:sp>
    </p:spTree>
    <p:extLst>
      <p:ext uri="{BB962C8B-B14F-4D97-AF65-F5344CB8AC3E}">
        <p14:creationId xmlns:p14="http://schemas.microsoft.com/office/powerpoint/2010/main" val="91652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a:t>
            </a:fld>
            <a:endParaRPr lang="zh-TW" altLang="en-US"/>
          </a:p>
        </p:txBody>
      </p:sp>
    </p:spTree>
    <p:extLst>
      <p:ext uri="{BB962C8B-B14F-4D97-AF65-F5344CB8AC3E}">
        <p14:creationId xmlns:p14="http://schemas.microsoft.com/office/powerpoint/2010/main" val="345371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20</a:t>
            </a:fld>
            <a:endParaRPr lang="zh-TW" altLang="en-US"/>
          </a:p>
        </p:txBody>
      </p:sp>
    </p:spTree>
    <p:extLst>
      <p:ext uri="{BB962C8B-B14F-4D97-AF65-F5344CB8AC3E}">
        <p14:creationId xmlns:p14="http://schemas.microsoft.com/office/powerpoint/2010/main" val="1759521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21</a:t>
            </a:fld>
            <a:endParaRPr lang="zh-TW" altLang="en-US"/>
          </a:p>
        </p:txBody>
      </p:sp>
    </p:spTree>
    <p:extLst>
      <p:ext uri="{BB962C8B-B14F-4D97-AF65-F5344CB8AC3E}">
        <p14:creationId xmlns:p14="http://schemas.microsoft.com/office/powerpoint/2010/main" val="669847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22</a:t>
            </a:fld>
            <a:endParaRPr lang="zh-TW" altLang="en-US"/>
          </a:p>
        </p:txBody>
      </p:sp>
    </p:spTree>
    <p:extLst>
      <p:ext uri="{BB962C8B-B14F-4D97-AF65-F5344CB8AC3E}">
        <p14:creationId xmlns:p14="http://schemas.microsoft.com/office/powerpoint/2010/main" val="1196644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3</a:t>
            </a:fld>
            <a:endParaRPr lang="zh-TW" altLang="en-US"/>
          </a:p>
        </p:txBody>
      </p:sp>
    </p:spTree>
    <p:extLst>
      <p:ext uri="{BB962C8B-B14F-4D97-AF65-F5344CB8AC3E}">
        <p14:creationId xmlns:p14="http://schemas.microsoft.com/office/powerpoint/2010/main" val="1663367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4</a:t>
            </a:fld>
            <a:endParaRPr lang="zh-TW" altLang="en-US"/>
          </a:p>
        </p:txBody>
      </p:sp>
    </p:spTree>
    <p:extLst>
      <p:ext uri="{BB962C8B-B14F-4D97-AF65-F5344CB8AC3E}">
        <p14:creationId xmlns:p14="http://schemas.microsoft.com/office/powerpoint/2010/main" val="179750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5</a:t>
            </a:fld>
            <a:endParaRPr lang="zh-TW" altLang="en-US"/>
          </a:p>
        </p:txBody>
      </p:sp>
    </p:spTree>
    <p:extLst>
      <p:ext uri="{BB962C8B-B14F-4D97-AF65-F5344CB8AC3E}">
        <p14:creationId xmlns:p14="http://schemas.microsoft.com/office/powerpoint/2010/main" val="227491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6</a:t>
            </a:fld>
            <a:endParaRPr lang="zh-TW" altLang="en-US"/>
          </a:p>
        </p:txBody>
      </p:sp>
    </p:spTree>
    <p:extLst>
      <p:ext uri="{BB962C8B-B14F-4D97-AF65-F5344CB8AC3E}">
        <p14:creationId xmlns:p14="http://schemas.microsoft.com/office/powerpoint/2010/main" val="96393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7</a:t>
            </a:fld>
            <a:endParaRPr lang="zh-TW" altLang="en-US"/>
          </a:p>
        </p:txBody>
      </p:sp>
    </p:spTree>
    <p:extLst>
      <p:ext uri="{BB962C8B-B14F-4D97-AF65-F5344CB8AC3E}">
        <p14:creationId xmlns:p14="http://schemas.microsoft.com/office/powerpoint/2010/main" val="382531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8</a:t>
            </a:fld>
            <a:endParaRPr lang="zh-TW" altLang="en-US"/>
          </a:p>
        </p:txBody>
      </p:sp>
    </p:spTree>
    <p:extLst>
      <p:ext uri="{BB962C8B-B14F-4D97-AF65-F5344CB8AC3E}">
        <p14:creationId xmlns:p14="http://schemas.microsoft.com/office/powerpoint/2010/main" val="2161230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9</a:t>
            </a:fld>
            <a:endParaRPr lang="zh-TW" altLang="en-US"/>
          </a:p>
        </p:txBody>
      </p:sp>
    </p:spTree>
    <p:extLst>
      <p:ext uri="{BB962C8B-B14F-4D97-AF65-F5344CB8AC3E}">
        <p14:creationId xmlns:p14="http://schemas.microsoft.com/office/powerpoint/2010/main" val="247997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2023/5/24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jpe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otmart.advantech.com.tw/IPC-7132MB-50B/product/model-IPC-7132MB-50B.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984955"/>
            <a:ext cx="10515600" cy="1621739"/>
          </a:xfrm>
        </p:spPr>
        <p:txBody>
          <a:bodyPr anchor="t">
            <a:noAutofit/>
          </a:bodyPr>
          <a:lstStyle/>
          <a:p>
            <a:pPr>
              <a:lnSpc>
                <a:spcPct val="125000"/>
              </a:lnSpc>
            </a:pPr>
            <a:r>
              <a:rPr lang="zh-TW" altLang="en-US" sz="4500" dirty="0">
                <a:latin typeface="標楷體" panose="03000509000000000000" pitchFamily="65" charset="-120"/>
              </a:rPr>
              <a:t>基於可信任平台模組晶片之軟體智財保護</a:t>
            </a:r>
            <a:endParaRPr lang="zh-TW" altLang="en-US" sz="4500" b="0" dirty="0">
              <a:latin typeface="標楷體" panose="03000509000000000000" pitchFamily="65" charset="-120"/>
              <a:cs typeface="Times New Roman" panose="02020603050405020304" pitchFamily="18" charset="0"/>
            </a:endParaRPr>
          </a:p>
        </p:txBody>
      </p:sp>
      <p:sp>
        <p:nvSpPr>
          <p:cNvPr id="3" name="文字方塊 2">
            <a:extLst>
              <a:ext uri="{FF2B5EF4-FFF2-40B4-BE49-F238E27FC236}">
                <a16:creationId xmlns:a16="http://schemas.microsoft.com/office/drawing/2014/main" id="{27A3BAD1-7BBA-4D9D-A014-69B1481E7A7C}"/>
              </a:ext>
            </a:extLst>
          </p:cNvPr>
          <p:cNvSpPr txBox="1"/>
          <p:nvPr/>
        </p:nvSpPr>
        <p:spPr>
          <a:xfrm>
            <a:off x="838200" y="5404972"/>
            <a:ext cx="10490201" cy="861774"/>
          </a:xfrm>
          <a:prstGeom prst="rect">
            <a:avLst/>
          </a:prstGeom>
          <a:noFill/>
        </p:spPr>
        <p:txBody>
          <a:bodyPr wrap="square" rtlCol="0">
            <a:spAutoFit/>
          </a:bodyPr>
          <a:lstStyle/>
          <a:p>
            <a:r>
              <a:rPr lang="zh-TW" altLang="en-US" sz="2500" dirty="0">
                <a:latin typeface="標楷體" panose="03000509000000000000" pitchFamily="65" charset="-120"/>
                <a:ea typeface="標楷體" panose="03000509000000000000" pitchFamily="65" charset="-120"/>
                <a:cs typeface="Times New Roman" panose="02020603050405020304" pitchFamily="18" charset="0"/>
              </a:rPr>
              <a:t>學生：林子豪</a:t>
            </a:r>
            <a:endParaRPr lang="en-US" altLang="zh-TW" sz="2500"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2500" dirty="0">
                <a:latin typeface="標楷體" panose="03000509000000000000" pitchFamily="65" charset="-120"/>
                <a:ea typeface="標楷體" panose="03000509000000000000" pitchFamily="65" charset="-120"/>
                <a:cs typeface="Times New Roman" panose="02020603050405020304" pitchFamily="18" charset="0"/>
              </a:rPr>
              <a:t>指導教授：陳朝烈 教授</a:t>
            </a:r>
            <a:endParaRPr lang="en-US" altLang="zh-TW" sz="25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2" name="圖片 1">
            <a:extLst>
              <a:ext uri="{FF2B5EF4-FFF2-40B4-BE49-F238E27FC236}">
                <a16:creationId xmlns:a16="http://schemas.microsoft.com/office/drawing/2014/main" id="{CC75B47D-FD5C-4B96-8A67-50AA1F05D3C8}"/>
              </a:ext>
            </a:extLst>
          </p:cNvPr>
          <p:cNvPicPr>
            <a:picLocks noChangeAspect="1"/>
          </p:cNvPicPr>
          <p:nvPr/>
        </p:nvPicPr>
        <p:blipFill>
          <a:blip r:embed="rId3"/>
          <a:stretch>
            <a:fillRect/>
          </a:stretch>
        </p:blipFill>
        <p:spPr>
          <a:xfrm>
            <a:off x="1324417" y="1177716"/>
            <a:ext cx="9543166" cy="2865543"/>
          </a:xfrm>
          <a:prstGeom prst="rect">
            <a:avLst/>
          </a:prstGeom>
        </p:spPr>
      </p:pic>
      <p:pic>
        <p:nvPicPr>
          <p:cNvPr id="4" name="圖片 3">
            <a:extLst>
              <a:ext uri="{FF2B5EF4-FFF2-40B4-BE49-F238E27FC236}">
                <a16:creationId xmlns:a16="http://schemas.microsoft.com/office/drawing/2014/main" id="{EBC48026-9C93-4EEB-9053-B6A1A4D4F41F}"/>
              </a:ext>
            </a:extLst>
          </p:cNvPr>
          <p:cNvPicPr>
            <a:picLocks noChangeAspect="1"/>
          </p:cNvPicPr>
          <p:nvPr/>
        </p:nvPicPr>
        <p:blipFill>
          <a:blip r:embed="rId4"/>
          <a:stretch>
            <a:fillRect/>
          </a:stretch>
        </p:blipFill>
        <p:spPr>
          <a:xfrm>
            <a:off x="8802356" y="3637200"/>
            <a:ext cx="2551444" cy="556431"/>
          </a:xfrm>
          <a:prstGeom prst="rect">
            <a:avLst/>
          </a:prstGeom>
        </p:spPr>
      </p:pic>
      <p:sp>
        <p:nvSpPr>
          <p:cNvPr id="6" name="文字方塊 19">
            <a:extLst>
              <a:ext uri="{FF2B5EF4-FFF2-40B4-BE49-F238E27FC236}">
                <a16:creationId xmlns:a16="http://schemas.microsoft.com/office/drawing/2014/main" id="{95A98E91-8E2C-42E3-B392-F43194B0129F}"/>
              </a:ext>
            </a:extLst>
          </p:cNvPr>
          <p:cNvSpPr txBox="1">
            <a:spLocks noChangeArrowheads="1"/>
          </p:cNvSpPr>
          <p:nvPr/>
        </p:nvSpPr>
        <p:spPr bwMode="auto">
          <a:xfrm>
            <a:off x="2892564" y="4342543"/>
            <a:ext cx="9134476"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包含了</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TPM</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公鑰以及私鑰的檔案，公鑰和私鑰於</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TPM</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內部透過指定算法後加密導出，並匯入密鑰檔案。每次重新導出的密鑰檔案都不一樣，且檔案不可讀。檔案類型</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25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ctx</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2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25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CD5373A-12B2-49B1-B0DB-07954C4D03DF}"/>
              </a:ext>
            </a:extLst>
          </p:cNvPr>
          <p:cNvSpPr>
            <a:spLocks noChangeArrowheads="1"/>
          </p:cNvSpPr>
          <p:nvPr/>
        </p:nvSpPr>
        <p:spPr bwMode="auto">
          <a:xfrm>
            <a:off x="1077190" y="40664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Rectangle 6">
            <a:extLst>
              <a:ext uri="{FF2B5EF4-FFF2-40B4-BE49-F238E27FC236}">
                <a16:creationId xmlns:a16="http://schemas.microsoft.com/office/drawing/2014/main" id="{135B3E83-CA1A-4AA3-8D27-F4C9A7ECD6F0}"/>
              </a:ext>
            </a:extLst>
          </p:cNvPr>
          <p:cNvSpPr>
            <a:spLocks noChangeArrowheads="1"/>
          </p:cNvSpPr>
          <p:nvPr/>
        </p:nvSpPr>
        <p:spPr bwMode="auto">
          <a:xfrm>
            <a:off x="836235" y="4315297"/>
            <a:ext cx="27189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30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3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密鑰檔案</a:t>
            </a:r>
            <a:r>
              <a:rPr kumimoji="0" lang="zh-TW" altLang="en-US" sz="3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30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sym typeface="Wingdings 2" panose="05020102010507070707" pitchFamily="18" charset="2"/>
              </a:rPr>
              <a:t> </a:t>
            </a:r>
            <a:endParaRPr kumimoji="0" lang="zh-TW" altLang="en-US" sz="3000" b="0" i="0" u="none" strike="noStrike" cap="none" normalizeH="0" baseline="0" dirty="0">
              <a:ln>
                <a:noFill/>
              </a:ln>
              <a:solidFill>
                <a:schemeClr val="tx1"/>
              </a:solidFill>
              <a:effectLst/>
              <a:sym typeface="Wingdings 2" panose="05020102010507070707" pitchFamily="18" charset="2"/>
            </a:endParaRPr>
          </a:p>
        </p:txBody>
      </p:sp>
    </p:spTree>
    <p:extLst>
      <p:ext uri="{BB962C8B-B14F-4D97-AF65-F5344CB8AC3E}">
        <p14:creationId xmlns:p14="http://schemas.microsoft.com/office/powerpoint/2010/main" val="256819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2" name="圖片 1">
            <a:extLst>
              <a:ext uri="{FF2B5EF4-FFF2-40B4-BE49-F238E27FC236}">
                <a16:creationId xmlns:a16="http://schemas.microsoft.com/office/drawing/2014/main" id="{CC75B47D-FD5C-4B96-8A67-50AA1F05D3C8}"/>
              </a:ext>
            </a:extLst>
          </p:cNvPr>
          <p:cNvPicPr>
            <a:picLocks noChangeAspect="1"/>
          </p:cNvPicPr>
          <p:nvPr/>
        </p:nvPicPr>
        <p:blipFill>
          <a:blip r:embed="rId3"/>
          <a:stretch>
            <a:fillRect/>
          </a:stretch>
        </p:blipFill>
        <p:spPr>
          <a:xfrm>
            <a:off x="1324417" y="1177716"/>
            <a:ext cx="9543166" cy="2865543"/>
          </a:xfrm>
          <a:prstGeom prst="rect">
            <a:avLst/>
          </a:prstGeom>
        </p:spPr>
      </p:pic>
      <p:pic>
        <p:nvPicPr>
          <p:cNvPr id="4" name="圖片 3">
            <a:extLst>
              <a:ext uri="{FF2B5EF4-FFF2-40B4-BE49-F238E27FC236}">
                <a16:creationId xmlns:a16="http://schemas.microsoft.com/office/drawing/2014/main" id="{EBC48026-9C93-4EEB-9053-B6A1A4D4F41F}"/>
              </a:ext>
            </a:extLst>
          </p:cNvPr>
          <p:cNvPicPr>
            <a:picLocks noChangeAspect="1"/>
          </p:cNvPicPr>
          <p:nvPr/>
        </p:nvPicPr>
        <p:blipFill>
          <a:blip r:embed="rId4"/>
          <a:stretch>
            <a:fillRect/>
          </a:stretch>
        </p:blipFill>
        <p:spPr>
          <a:xfrm>
            <a:off x="8802356" y="3637200"/>
            <a:ext cx="2551444" cy="556431"/>
          </a:xfrm>
          <a:prstGeom prst="rect">
            <a:avLst/>
          </a:prstGeom>
        </p:spPr>
      </p:pic>
      <p:sp>
        <p:nvSpPr>
          <p:cNvPr id="7" name="文字方塊 20">
            <a:extLst>
              <a:ext uri="{FF2B5EF4-FFF2-40B4-BE49-F238E27FC236}">
                <a16:creationId xmlns:a16="http://schemas.microsoft.com/office/drawing/2014/main" id="{17D9501B-86AD-483B-B47D-BD78E787D464}"/>
              </a:ext>
            </a:extLst>
          </p:cNvPr>
          <p:cNvSpPr txBox="1">
            <a:spLocks noChangeArrowheads="1"/>
          </p:cNvSpPr>
          <p:nvPr/>
        </p:nvSpPr>
        <p:spPr bwMode="auto">
          <a:xfrm>
            <a:off x="2902612" y="4274091"/>
            <a:ext cx="892279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用來產生以及驗證數位簽章的檔案，內容不限，可以是加密後檔案。檔案類型</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25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dat</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.enc)</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25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BE6A2AB5-0200-47B5-82D8-8844F4CB256D}"/>
              </a:ext>
            </a:extLst>
          </p:cNvPr>
          <p:cNvSpPr>
            <a:spLocks noChangeArrowheads="1"/>
          </p:cNvSpPr>
          <p:nvPr/>
        </p:nvSpPr>
        <p:spPr bwMode="auto">
          <a:xfrm>
            <a:off x="838200" y="4274091"/>
            <a:ext cx="233708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30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3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受簽名檔：</a:t>
            </a:r>
            <a:endParaRPr kumimoji="0" lang="zh-TW" altLang="en-US" sz="3000" b="0" i="0" u="none" strike="noStrike" cap="none" normalizeH="0" baseline="0" dirty="0">
              <a:ln>
                <a:noFill/>
              </a:ln>
              <a:solidFill>
                <a:schemeClr val="tx1"/>
              </a:solidFill>
              <a:effectLst/>
              <a:sym typeface="Wingdings 2" panose="05020102010507070707" pitchFamily="18" charset="2"/>
            </a:endParaRPr>
          </a:p>
        </p:txBody>
      </p:sp>
    </p:spTree>
    <p:extLst>
      <p:ext uri="{BB962C8B-B14F-4D97-AF65-F5344CB8AC3E}">
        <p14:creationId xmlns:p14="http://schemas.microsoft.com/office/powerpoint/2010/main" val="259855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2" name="圖片 1">
            <a:extLst>
              <a:ext uri="{FF2B5EF4-FFF2-40B4-BE49-F238E27FC236}">
                <a16:creationId xmlns:a16="http://schemas.microsoft.com/office/drawing/2014/main" id="{CC75B47D-FD5C-4B96-8A67-50AA1F05D3C8}"/>
              </a:ext>
            </a:extLst>
          </p:cNvPr>
          <p:cNvPicPr>
            <a:picLocks noChangeAspect="1"/>
          </p:cNvPicPr>
          <p:nvPr/>
        </p:nvPicPr>
        <p:blipFill>
          <a:blip r:embed="rId3"/>
          <a:stretch>
            <a:fillRect/>
          </a:stretch>
        </p:blipFill>
        <p:spPr>
          <a:xfrm>
            <a:off x="1324417" y="1177716"/>
            <a:ext cx="9543166" cy="2865543"/>
          </a:xfrm>
          <a:prstGeom prst="rect">
            <a:avLst/>
          </a:prstGeom>
        </p:spPr>
      </p:pic>
      <p:pic>
        <p:nvPicPr>
          <p:cNvPr id="4" name="圖片 3">
            <a:extLst>
              <a:ext uri="{FF2B5EF4-FFF2-40B4-BE49-F238E27FC236}">
                <a16:creationId xmlns:a16="http://schemas.microsoft.com/office/drawing/2014/main" id="{EBC48026-9C93-4EEB-9053-B6A1A4D4F41F}"/>
              </a:ext>
            </a:extLst>
          </p:cNvPr>
          <p:cNvPicPr>
            <a:picLocks noChangeAspect="1"/>
          </p:cNvPicPr>
          <p:nvPr/>
        </p:nvPicPr>
        <p:blipFill>
          <a:blip r:embed="rId4"/>
          <a:stretch>
            <a:fillRect/>
          </a:stretch>
        </p:blipFill>
        <p:spPr>
          <a:xfrm>
            <a:off x="8802356" y="3637200"/>
            <a:ext cx="2551444" cy="556431"/>
          </a:xfrm>
          <a:prstGeom prst="rect">
            <a:avLst/>
          </a:prstGeom>
        </p:spPr>
      </p:pic>
      <p:sp>
        <p:nvSpPr>
          <p:cNvPr id="8" name="文字方塊 21">
            <a:extLst>
              <a:ext uri="{FF2B5EF4-FFF2-40B4-BE49-F238E27FC236}">
                <a16:creationId xmlns:a16="http://schemas.microsoft.com/office/drawing/2014/main" id="{4240F974-E331-4B03-A20A-78F93D3F01BC}"/>
              </a:ext>
            </a:extLst>
          </p:cNvPr>
          <p:cNvSpPr txBox="1">
            <a:spLocks noChangeArrowheads="1"/>
          </p:cNvSpPr>
          <p:nvPr/>
        </p:nvSpPr>
        <p:spPr bwMode="auto">
          <a:xfrm>
            <a:off x="2902612" y="4163888"/>
            <a:ext cx="892279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透過私鑰對檔案簽名</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加密</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產生出的不可讀檔案，可以透過使用公鑰對該數位簽章解密，並與受簽名檔案比較。檔案類型</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2500" b="0"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rssa</a:t>
            </a:r>
            <a:r>
              <a:rPr kumimoji="0" lang="en-US" altLang="zh-TW" sz="25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25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2500" b="0" i="0" u="none" strike="noStrike" cap="none" normalizeH="0" baseline="0" dirty="0">
              <a:ln>
                <a:noFill/>
              </a:ln>
              <a:solidFill>
                <a:schemeClr val="tx1"/>
              </a:solidFill>
              <a:effectLst/>
            </a:endParaRPr>
          </a:p>
        </p:txBody>
      </p:sp>
      <p:sp>
        <p:nvSpPr>
          <p:cNvPr id="9" name="Rectangle 4">
            <a:extLst>
              <a:ext uri="{FF2B5EF4-FFF2-40B4-BE49-F238E27FC236}">
                <a16:creationId xmlns:a16="http://schemas.microsoft.com/office/drawing/2014/main" id="{DCD5373A-12B2-49B1-B0DB-07954C4D03DF}"/>
              </a:ext>
            </a:extLst>
          </p:cNvPr>
          <p:cNvSpPr>
            <a:spLocks noChangeArrowheads="1"/>
          </p:cNvSpPr>
          <p:nvPr/>
        </p:nvSpPr>
        <p:spPr bwMode="auto">
          <a:xfrm>
            <a:off x="1077190" y="40664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Rectangle 10">
            <a:extLst>
              <a:ext uri="{FF2B5EF4-FFF2-40B4-BE49-F238E27FC236}">
                <a16:creationId xmlns:a16="http://schemas.microsoft.com/office/drawing/2014/main" id="{C29D2C5D-495F-4789-B333-6A0043701AF6}"/>
              </a:ext>
            </a:extLst>
          </p:cNvPr>
          <p:cNvSpPr>
            <a:spLocks noChangeArrowheads="1"/>
          </p:cNvSpPr>
          <p:nvPr/>
        </p:nvSpPr>
        <p:spPr bwMode="auto">
          <a:xfrm>
            <a:off x="838200" y="4149033"/>
            <a:ext cx="24074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30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kumimoji="0" lang="zh-TW" altLang="en-US" sz="3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數位簽章</a:t>
            </a:r>
            <a:r>
              <a:rPr kumimoji="0" lang="zh-TW" altLang="en-US" sz="3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sym typeface="Wingdings 2" panose="05020102010507070707" pitchFamily="18" charset="2"/>
              </a:rPr>
              <a:t>：</a:t>
            </a:r>
            <a:endParaRPr kumimoji="0" lang="zh-TW" altLang="en-US" sz="3000" b="0" i="0" u="none" strike="noStrike" cap="none" normalizeH="0" baseline="0" dirty="0">
              <a:ln>
                <a:noFill/>
              </a:ln>
              <a:solidFill>
                <a:schemeClr val="tx1"/>
              </a:solidFill>
              <a:effectLst/>
              <a:sym typeface="Wingdings 2" panose="05020102010507070707" pitchFamily="18" charset="2"/>
            </a:endParaRPr>
          </a:p>
        </p:txBody>
      </p:sp>
    </p:spTree>
    <p:extLst>
      <p:ext uri="{BB962C8B-B14F-4D97-AF65-F5344CB8AC3E}">
        <p14:creationId xmlns:p14="http://schemas.microsoft.com/office/powerpoint/2010/main" val="176975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5" name="圖片 4">
            <a:extLst>
              <a:ext uri="{FF2B5EF4-FFF2-40B4-BE49-F238E27FC236}">
                <a16:creationId xmlns:a16="http://schemas.microsoft.com/office/drawing/2014/main" id="{9371409D-CED3-47FA-BD08-E5E15CAFE75F}"/>
              </a:ext>
            </a:extLst>
          </p:cNvPr>
          <p:cNvPicPr>
            <a:picLocks noChangeAspect="1"/>
          </p:cNvPicPr>
          <p:nvPr/>
        </p:nvPicPr>
        <p:blipFill>
          <a:blip r:embed="rId3"/>
          <a:stretch>
            <a:fillRect/>
          </a:stretch>
        </p:blipFill>
        <p:spPr>
          <a:xfrm>
            <a:off x="838200" y="1164521"/>
            <a:ext cx="5934389" cy="4181201"/>
          </a:xfrm>
          <a:prstGeom prst="rect">
            <a:avLst/>
          </a:prstGeom>
        </p:spPr>
      </p:pic>
      <p:sp>
        <p:nvSpPr>
          <p:cNvPr id="13" name="矩形 12">
            <a:extLst>
              <a:ext uri="{FF2B5EF4-FFF2-40B4-BE49-F238E27FC236}">
                <a16:creationId xmlns:a16="http://schemas.microsoft.com/office/drawing/2014/main" id="{221E0E08-A2D9-4D04-BB68-E388C95D3C0F}"/>
              </a:ext>
            </a:extLst>
          </p:cNvPr>
          <p:cNvSpPr/>
          <p:nvPr/>
        </p:nvSpPr>
        <p:spPr>
          <a:xfrm>
            <a:off x="6772589" y="1164521"/>
            <a:ext cx="5419411" cy="5078313"/>
          </a:xfrm>
          <a:prstGeom prst="rect">
            <a:avLst/>
          </a:prstGeom>
        </p:spPr>
        <p:txBody>
          <a:bodyPr wrap="square">
            <a:spAutoFit/>
          </a:bodyPr>
          <a:lstStyle/>
          <a:p>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優點:</a:t>
            </a:r>
          </a:p>
          <a:p>
            <a:pPr lvl="0"/>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zh-TW" sz="1900" b="1" dirty="0">
                <a:latin typeface="Times New Roman" panose="02020603050405020304" pitchFamily="18" charset="0"/>
                <a:ea typeface="標楷體" panose="03000509000000000000" pitchFamily="65" charset="-120"/>
                <a:cs typeface="Times New Roman" panose="02020603050405020304" pitchFamily="18" charset="0"/>
              </a:rPr>
              <a:t>硬體層面保護</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HSM</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FPGA</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比起，並不需要額外物理連結和接線</a:t>
            </a:r>
            <a:endParaRPr lang="en-US" altLang="zh-TW" sz="1900" dirty="0">
              <a:latin typeface="Times New Roman" panose="02020603050405020304" pitchFamily="18" charset="0"/>
              <a:ea typeface="標楷體" panose="03000509000000000000" pitchFamily="65" charset="-120"/>
              <a:cs typeface="Times New Roman" panose="02020603050405020304" pitchFamily="18" charset="0"/>
            </a:endParaRPr>
          </a:p>
          <a:p>
            <a:pPr lvl="0"/>
            <a:endParaRPr lang="zh-TW" altLang="zh-TW" sz="19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zh-TW" sz="1900" b="1" dirty="0">
                <a:latin typeface="Times New Roman" panose="02020603050405020304" pitchFamily="18" charset="0"/>
                <a:ea typeface="標楷體" panose="03000509000000000000" pitchFamily="65" charset="-120"/>
                <a:cs typeface="Times New Roman" panose="02020603050405020304" pitchFamily="18" charset="0"/>
              </a:rPr>
              <a:t>高彈性</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：由於將專題模組化，所以於各種不同的程式內直接呼叫API就能達到驗證功能(該設備有TPM)</a:t>
            </a:r>
            <a:endParaRPr lang="en-US" altLang="zh-TW" sz="19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zh-TW" sz="19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zh-TW" sz="1900" b="1" dirty="0">
                <a:latin typeface="Times New Roman" panose="02020603050405020304" pitchFamily="18" charset="0"/>
                <a:ea typeface="標楷體" panose="03000509000000000000" pitchFamily="65" charset="-120"/>
                <a:cs typeface="Times New Roman" panose="02020603050405020304" pitchFamily="18" charset="0"/>
              </a:rPr>
              <a:t>唯一性</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：由於將程式與設備綁定，就算將程式移植到其他設備上使用也無法正常執行，同一程式只有唯一一個使用者(設備)</a:t>
            </a:r>
            <a:endParaRPr lang="en-US" altLang="zh-TW" sz="19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zh-TW" sz="19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zh-TW" sz="1900" b="1" dirty="0">
                <a:latin typeface="Times New Roman" panose="02020603050405020304" pitchFamily="18" charset="0"/>
                <a:ea typeface="標楷體" panose="03000509000000000000" pitchFamily="65" charset="-120"/>
                <a:cs typeface="Times New Roman" panose="02020603050405020304" pitchFamily="18" charset="0"/>
              </a:rPr>
              <a:t>操作需要密碼</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：密碼包括在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API</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內，是為了防止駭客跳過程式自行對</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進行指令操作，產品程式使用者並不需要額外操作</a:t>
            </a:r>
          </a:p>
          <a:p>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zh-TW" sz="1900" b="1" dirty="0">
                <a:latin typeface="Times New Roman" panose="02020603050405020304" pitchFamily="18" charset="0"/>
                <a:ea typeface="標楷體" panose="03000509000000000000" pitchFamily="65" charset="-120"/>
                <a:cs typeface="Times New Roman" panose="02020603050405020304" pitchFamily="18" charset="0"/>
              </a:rPr>
              <a:t>無須網路環境執行</a:t>
            </a:r>
            <a:endParaRPr lang="zh-TW" altLang="zh-TW" sz="19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9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zh-TW" sz="1900" b="1" dirty="0">
                <a:latin typeface="Times New Roman" panose="02020603050405020304" pitchFamily="18" charset="0"/>
                <a:ea typeface="標楷體" panose="03000509000000000000" pitchFamily="65" charset="-120"/>
                <a:cs typeface="Times New Roman" panose="02020603050405020304" pitchFamily="18" charset="0"/>
              </a:rPr>
              <a:t>不受斷電影響</a:t>
            </a:r>
            <a:endParaRPr lang="en-US" altLang="zh-TW" sz="19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文字方塊 13">
            <a:extLst>
              <a:ext uri="{FF2B5EF4-FFF2-40B4-BE49-F238E27FC236}">
                <a16:creationId xmlns:a16="http://schemas.microsoft.com/office/drawing/2014/main" id="{9B81A1D9-B029-4561-A316-3178FECAA246}"/>
              </a:ext>
            </a:extLst>
          </p:cNvPr>
          <p:cNvSpPr txBox="1"/>
          <p:nvPr/>
        </p:nvSpPr>
        <p:spPr>
          <a:xfrm>
            <a:off x="2274066" y="5345722"/>
            <a:ext cx="3062656"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)為多方法特性比較表</a:t>
            </a:r>
          </a:p>
        </p:txBody>
      </p:sp>
    </p:spTree>
    <p:extLst>
      <p:ext uri="{BB962C8B-B14F-4D97-AF65-F5344CB8AC3E}">
        <p14:creationId xmlns:p14="http://schemas.microsoft.com/office/powerpoint/2010/main" val="343500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5" name="圖片 4">
            <a:extLst>
              <a:ext uri="{FF2B5EF4-FFF2-40B4-BE49-F238E27FC236}">
                <a16:creationId xmlns:a16="http://schemas.microsoft.com/office/drawing/2014/main" id="{9371409D-CED3-47FA-BD08-E5E15CAFE75F}"/>
              </a:ext>
            </a:extLst>
          </p:cNvPr>
          <p:cNvPicPr>
            <a:picLocks noChangeAspect="1"/>
          </p:cNvPicPr>
          <p:nvPr/>
        </p:nvPicPr>
        <p:blipFill>
          <a:blip r:embed="rId3"/>
          <a:stretch>
            <a:fillRect/>
          </a:stretch>
        </p:blipFill>
        <p:spPr>
          <a:xfrm>
            <a:off x="838200" y="1164521"/>
            <a:ext cx="5934389" cy="4181201"/>
          </a:xfrm>
          <a:prstGeom prst="rect">
            <a:avLst/>
          </a:prstGeom>
        </p:spPr>
      </p:pic>
      <p:sp>
        <p:nvSpPr>
          <p:cNvPr id="13" name="矩形 12">
            <a:extLst>
              <a:ext uri="{FF2B5EF4-FFF2-40B4-BE49-F238E27FC236}">
                <a16:creationId xmlns:a16="http://schemas.microsoft.com/office/drawing/2014/main" id="{221E0E08-A2D9-4D04-BB68-E388C95D3C0F}"/>
              </a:ext>
            </a:extLst>
          </p:cNvPr>
          <p:cNvSpPr/>
          <p:nvPr/>
        </p:nvSpPr>
        <p:spPr>
          <a:xfrm>
            <a:off x="6685503" y="1164521"/>
            <a:ext cx="5506497" cy="1369734"/>
          </a:xfrm>
          <a:prstGeom prst="rect">
            <a:avLst/>
          </a:prstGeom>
        </p:spPr>
        <p:txBody>
          <a:bodyPr wrap="square">
            <a:spAutoFit/>
          </a:bodyPr>
          <a:lstStyle/>
          <a:p>
            <a:r>
              <a:rPr lang="zh-TW" altLang="zh-TW" sz="2500" b="1" dirty="0">
                <a:latin typeface="Times New Roman" panose="02020603050405020304" pitchFamily="18" charset="0"/>
                <a:ea typeface="標楷體" panose="03000509000000000000" pitchFamily="65" charset="-120"/>
                <a:cs typeface="Times New Roman" panose="02020603050405020304" pitchFamily="18" charset="0"/>
              </a:rPr>
              <a:t>缺點:</a:t>
            </a:r>
          </a:p>
          <a:p>
            <a:pPr lvl="0"/>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驗證用檔案遺失就需要重新手動設定</a:t>
            </a:r>
          </a:p>
          <a:p>
            <a:pPr>
              <a:lnSpc>
                <a:spcPct val="150000"/>
              </a:lnSpc>
              <a:spcAft>
                <a:spcPts val="0"/>
              </a:spcAft>
            </a:pPr>
            <a:endPar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文字方塊 13">
            <a:extLst>
              <a:ext uri="{FF2B5EF4-FFF2-40B4-BE49-F238E27FC236}">
                <a16:creationId xmlns:a16="http://schemas.microsoft.com/office/drawing/2014/main" id="{9B81A1D9-B029-4561-A316-3178FECAA246}"/>
              </a:ext>
            </a:extLst>
          </p:cNvPr>
          <p:cNvSpPr txBox="1"/>
          <p:nvPr/>
        </p:nvSpPr>
        <p:spPr>
          <a:xfrm>
            <a:off x="2138413" y="5345722"/>
            <a:ext cx="3333961"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)為多方法特性比較表</a:t>
            </a:r>
          </a:p>
        </p:txBody>
      </p:sp>
    </p:spTree>
    <p:extLst>
      <p:ext uri="{BB962C8B-B14F-4D97-AF65-F5344CB8AC3E}">
        <p14:creationId xmlns:p14="http://schemas.microsoft.com/office/powerpoint/2010/main" val="348486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2" name="圖片 1">
            <a:extLst>
              <a:ext uri="{FF2B5EF4-FFF2-40B4-BE49-F238E27FC236}">
                <a16:creationId xmlns:a16="http://schemas.microsoft.com/office/drawing/2014/main" id="{B25D0BE8-C1D1-4C94-A18E-856B30730DC4}"/>
              </a:ext>
            </a:extLst>
          </p:cNvPr>
          <p:cNvPicPr>
            <a:picLocks noChangeAspect="1"/>
          </p:cNvPicPr>
          <p:nvPr/>
        </p:nvPicPr>
        <p:blipFill rotWithShape="1">
          <a:blip r:embed="rId3"/>
          <a:srcRect l="640" t="4034"/>
          <a:stretch/>
        </p:blipFill>
        <p:spPr>
          <a:xfrm>
            <a:off x="1431366" y="1185705"/>
            <a:ext cx="9329267" cy="3445897"/>
          </a:xfrm>
          <a:prstGeom prst="rect">
            <a:avLst/>
          </a:prstGeom>
        </p:spPr>
      </p:pic>
      <p:sp>
        <p:nvSpPr>
          <p:cNvPr id="5" name="矩形 4">
            <a:extLst>
              <a:ext uri="{FF2B5EF4-FFF2-40B4-BE49-F238E27FC236}">
                <a16:creationId xmlns:a16="http://schemas.microsoft.com/office/drawing/2014/main" id="{5E10CBAF-1FAC-4C55-937F-FF03E84BF605}"/>
              </a:ext>
            </a:extLst>
          </p:cNvPr>
          <p:cNvSpPr/>
          <p:nvPr/>
        </p:nvSpPr>
        <p:spPr>
          <a:xfrm>
            <a:off x="838199" y="4732182"/>
            <a:ext cx="10515600" cy="1246495"/>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於設備</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IPC-002</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上執行的程式為</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TESTAPI(.exe)</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檔案，並且透過 </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./TESTAPI </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指令執行，該檔案包括了一個受保護程式</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(product.py)</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去呼叫驗證用模組化程式</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(API.py)</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，於設備右上角介面能看到當前並無網路環境。</a:t>
            </a:r>
            <a:endParaRPr lang="en-US" altLang="zh-TW" sz="25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0EC1A61C-3D6D-4E99-9B50-7E727E23A389}"/>
              </a:ext>
            </a:extLst>
          </p:cNvPr>
          <p:cNvSpPr txBox="1"/>
          <p:nvPr/>
        </p:nvSpPr>
        <p:spPr>
          <a:xfrm>
            <a:off x="6393209" y="4282376"/>
            <a:ext cx="3886255"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)為IPC-002設備程式執行</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7469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2" name="圖片 1">
            <a:extLst>
              <a:ext uri="{FF2B5EF4-FFF2-40B4-BE49-F238E27FC236}">
                <a16:creationId xmlns:a16="http://schemas.microsoft.com/office/drawing/2014/main" id="{B25D0BE8-C1D1-4C94-A18E-856B30730DC4}"/>
              </a:ext>
            </a:extLst>
          </p:cNvPr>
          <p:cNvPicPr>
            <a:picLocks noChangeAspect="1"/>
          </p:cNvPicPr>
          <p:nvPr/>
        </p:nvPicPr>
        <p:blipFill rotWithShape="1">
          <a:blip r:embed="rId3"/>
          <a:srcRect l="640" t="4034"/>
          <a:stretch/>
        </p:blipFill>
        <p:spPr>
          <a:xfrm>
            <a:off x="1431366" y="1185705"/>
            <a:ext cx="9329267" cy="3445897"/>
          </a:xfrm>
          <a:prstGeom prst="rect">
            <a:avLst/>
          </a:prstGeom>
        </p:spPr>
      </p:pic>
      <p:sp>
        <p:nvSpPr>
          <p:cNvPr id="5" name="矩形 4">
            <a:extLst>
              <a:ext uri="{FF2B5EF4-FFF2-40B4-BE49-F238E27FC236}">
                <a16:creationId xmlns:a16="http://schemas.microsoft.com/office/drawing/2014/main" id="{5E10CBAF-1FAC-4C55-937F-FF03E84BF605}"/>
              </a:ext>
            </a:extLst>
          </p:cNvPr>
          <p:cNvSpPr/>
          <p:nvPr/>
        </p:nvSpPr>
        <p:spPr>
          <a:xfrm>
            <a:off x="838199" y="4631602"/>
            <a:ext cx="10515600" cy="1246495"/>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於這次的測試裡，測試了兩個情境，第一個情境為，該程式執行於我們出貨的設備，所以受簽名文件是與該設備綁定的，即為第一個執行結果</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驗證成功</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5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5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0EC1A61C-3D6D-4E99-9B50-7E727E23A389}"/>
              </a:ext>
            </a:extLst>
          </p:cNvPr>
          <p:cNvSpPr txBox="1"/>
          <p:nvPr/>
        </p:nvSpPr>
        <p:spPr>
          <a:xfrm>
            <a:off x="6393209" y="4282376"/>
            <a:ext cx="3735529"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)為IPC-002設備程式執行</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52976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2" name="圖片 1">
            <a:extLst>
              <a:ext uri="{FF2B5EF4-FFF2-40B4-BE49-F238E27FC236}">
                <a16:creationId xmlns:a16="http://schemas.microsoft.com/office/drawing/2014/main" id="{B25D0BE8-C1D1-4C94-A18E-856B30730DC4}"/>
              </a:ext>
            </a:extLst>
          </p:cNvPr>
          <p:cNvPicPr>
            <a:picLocks noChangeAspect="1"/>
          </p:cNvPicPr>
          <p:nvPr/>
        </p:nvPicPr>
        <p:blipFill rotWithShape="1">
          <a:blip r:embed="rId3"/>
          <a:srcRect l="640" t="4034"/>
          <a:stretch/>
        </p:blipFill>
        <p:spPr>
          <a:xfrm>
            <a:off x="1431366" y="1185705"/>
            <a:ext cx="9329267" cy="3445897"/>
          </a:xfrm>
          <a:prstGeom prst="rect">
            <a:avLst/>
          </a:prstGeom>
        </p:spPr>
      </p:pic>
      <p:sp>
        <p:nvSpPr>
          <p:cNvPr id="5" name="矩形 4">
            <a:extLst>
              <a:ext uri="{FF2B5EF4-FFF2-40B4-BE49-F238E27FC236}">
                <a16:creationId xmlns:a16="http://schemas.microsoft.com/office/drawing/2014/main" id="{5E10CBAF-1FAC-4C55-937F-FF03E84BF605}"/>
              </a:ext>
            </a:extLst>
          </p:cNvPr>
          <p:cNvSpPr/>
          <p:nvPr/>
        </p:nvSpPr>
        <p:spPr>
          <a:xfrm>
            <a:off x="838200" y="4631602"/>
            <a:ext cx="10515600" cy="1246495"/>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第二個情境為，該程式執行於我們出貨的設備，但是竄改、更動本身設備的受簽名文件或是移植了其他同批出貨設備的受簽名文件</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(CO.dat)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，即為第二個執行結果</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驗證失敗</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6" name="文字方塊 5">
            <a:extLst>
              <a:ext uri="{FF2B5EF4-FFF2-40B4-BE49-F238E27FC236}">
                <a16:creationId xmlns:a16="http://schemas.microsoft.com/office/drawing/2014/main" id="{0EC1A61C-3D6D-4E99-9B50-7E727E23A389}"/>
              </a:ext>
            </a:extLst>
          </p:cNvPr>
          <p:cNvSpPr txBox="1"/>
          <p:nvPr/>
        </p:nvSpPr>
        <p:spPr>
          <a:xfrm>
            <a:off x="6393209" y="4282376"/>
            <a:ext cx="3896303"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)為IPC-002設備程式執行</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5263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2" name="圖片 1">
            <a:extLst>
              <a:ext uri="{FF2B5EF4-FFF2-40B4-BE49-F238E27FC236}">
                <a16:creationId xmlns:a16="http://schemas.microsoft.com/office/drawing/2014/main" id="{BD8FB525-B9B8-4833-B82A-AA1CEE20C83A}"/>
              </a:ext>
            </a:extLst>
          </p:cNvPr>
          <p:cNvPicPr>
            <a:picLocks noChangeAspect="1"/>
          </p:cNvPicPr>
          <p:nvPr/>
        </p:nvPicPr>
        <p:blipFill>
          <a:blip r:embed="rId3"/>
          <a:stretch>
            <a:fillRect/>
          </a:stretch>
        </p:blipFill>
        <p:spPr>
          <a:xfrm>
            <a:off x="1088334" y="1356527"/>
            <a:ext cx="7744403" cy="1706728"/>
          </a:xfrm>
          <a:prstGeom prst="rect">
            <a:avLst/>
          </a:prstGeom>
        </p:spPr>
      </p:pic>
      <p:sp>
        <p:nvSpPr>
          <p:cNvPr id="5" name="矩形 4">
            <a:extLst>
              <a:ext uri="{FF2B5EF4-FFF2-40B4-BE49-F238E27FC236}">
                <a16:creationId xmlns:a16="http://schemas.microsoft.com/office/drawing/2014/main" id="{53E7223F-2703-487C-9DA0-DD64E8F9A9D4}"/>
              </a:ext>
            </a:extLst>
          </p:cNvPr>
          <p:cNvSpPr/>
          <p:nvPr/>
        </p:nvSpPr>
        <p:spPr>
          <a:xfrm>
            <a:off x="838200" y="3334657"/>
            <a:ext cx="10515600" cy="1631216"/>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提到受簽名文件可以是多種檔案類型，這次測試使用</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500" dirty="0" err="1">
                <a:latin typeface="Times New Roman" panose="02020603050405020304" pitchFamily="18" charset="0"/>
                <a:ea typeface="標楷體" panose="03000509000000000000" pitchFamily="65" charset="-120"/>
                <a:cs typeface="Times New Roman" panose="02020603050405020304" pitchFamily="18" charset="0"/>
              </a:rPr>
              <a:t>dat</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檔案並且為了明顯區別各設備綁定的受簽名文件的差異，並以</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IPC-002</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IPC-003</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做為內容</a:t>
            </a:r>
            <a:r>
              <a:rPr lang="zh-TW" altLang="en-US"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測試都於設備</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IPC-002</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上進行，第二次情境的情境模擬透過移植</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IPC-003</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設備上的受簽名文件</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(CO.dat)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達成。</a:t>
            </a:r>
            <a:endPar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3978BB3C-162D-4183-AACB-7B1059F97E13}"/>
              </a:ext>
            </a:extLst>
          </p:cNvPr>
          <p:cNvSpPr txBox="1"/>
          <p:nvPr/>
        </p:nvSpPr>
        <p:spPr>
          <a:xfrm>
            <a:off x="8832737" y="1356527"/>
            <a:ext cx="3054463" cy="707886"/>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)為各設備受簽名文件內容</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87176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2" name="圖片 1">
            <a:extLst>
              <a:ext uri="{FF2B5EF4-FFF2-40B4-BE49-F238E27FC236}">
                <a16:creationId xmlns:a16="http://schemas.microsoft.com/office/drawing/2014/main" id="{8DF83DAA-AA94-4322-9E1B-7164E994A8DA}"/>
              </a:ext>
            </a:extLst>
          </p:cNvPr>
          <p:cNvPicPr>
            <a:picLocks noChangeAspect="1"/>
          </p:cNvPicPr>
          <p:nvPr/>
        </p:nvPicPr>
        <p:blipFill rotWithShape="1">
          <a:blip r:embed="rId3"/>
          <a:srcRect b="19918"/>
          <a:stretch/>
        </p:blipFill>
        <p:spPr>
          <a:xfrm>
            <a:off x="838200" y="1324940"/>
            <a:ext cx="4549534" cy="1116809"/>
          </a:xfrm>
          <a:prstGeom prst="rect">
            <a:avLst/>
          </a:prstGeom>
        </p:spPr>
      </p:pic>
      <p:pic>
        <p:nvPicPr>
          <p:cNvPr id="4" name="圖片 3">
            <a:extLst>
              <a:ext uri="{FF2B5EF4-FFF2-40B4-BE49-F238E27FC236}">
                <a16:creationId xmlns:a16="http://schemas.microsoft.com/office/drawing/2014/main" id="{BE8DA945-81BF-40F8-9719-385F63FCF3C3}"/>
              </a:ext>
            </a:extLst>
          </p:cNvPr>
          <p:cNvPicPr>
            <a:picLocks noChangeAspect="1"/>
          </p:cNvPicPr>
          <p:nvPr/>
        </p:nvPicPr>
        <p:blipFill>
          <a:blip r:embed="rId4"/>
          <a:stretch>
            <a:fillRect/>
          </a:stretch>
        </p:blipFill>
        <p:spPr>
          <a:xfrm>
            <a:off x="838200" y="3140852"/>
            <a:ext cx="6759526" cy="1356478"/>
          </a:xfrm>
          <a:prstGeom prst="rect">
            <a:avLst/>
          </a:prstGeom>
        </p:spPr>
      </p:pic>
      <p:sp>
        <p:nvSpPr>
          <p:cNvPr id="6" name="矩形 5">
            <a:extLst>
              <a:ext uri="{FF2B5EF4-FFF2-40B4-BE49-F238E27FC236}">
                <a16:creationId xmlns:a16="http://schemas.microsoft.com/office/drawing/2014/main" id="{94083588-1AF8-4546-8E93-DAB39E12F796}"/>
              </a:ext>
            </a:extLst>
          </p:cNvPr>
          <p:cNvSpPr/>
          <p:nvPr/>
        </p:nvSpPr>
        <p:spPr>
          <a:xfrm>
            <a:off x="838200" y="4886729"/>
            <a:ext cx="10515600" cy="1246495"/>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透過./TESTAPI 指令模擬一般設備(有TPM2.0晶片)獲取該軟體後(TESTAPI.exe)，無受簽名文件(CO.dat)的執行結果，可以顯然看見結果為</a:t>
            </a:r>
            <a:r>
              <a:rPr lang="zh-TW" altLang="zh-TW" sz="2500" b="1" dirty="0">
                <a:latin typeface="Times New Roman" panose="02020603050405020304" pitchFamily="18" charset="0"/>
                <a:ea typeface="標楷體" panose="03000509000000000000" pitchFamily="65" charset="-120"/>
                <a:cs typeface="Times New Roman" panose="02020603050405020304" pitchFamily="18" charset="0"/>
              </a:rPr>
              <a:t>驗證失敗</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7" name="矩形 6">
            <a:extLst>
              <a:ext uri="{FF2B5EF4-FFF2-40B4-BE49-F238E27FC236}">
                <a16:creationId xmlns:a16="http://schemas.microsoft.com/office/drawing/2014/main" id="{01F7A0A7-B0F2-425C-B331-7E0A0C59ABB2}"/>
              </a:ext>
            </a:extLst>
          </p:cNvPr>
          <p:cNvSpPr/>
          <p:nvPr/>
        </p:nvSpPr>
        <p:spPr>
          <a:xfrm>
            <a:off x="5530779" y="1218586"/>
            <a:ext cx="5994679" cy="1631216"/>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模擬一般設備(有TPM2.0晶片)獲取該軟體後(TESTAPI.exe)，因為無受簽名文件(CO.dat)，所以該目錄下只有軟體(TESTAPI.exe)。</a:t>
            </a:r>
            <a:endPar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B462DD91-B9D6-4122-8489-0A1522B26869}"/>
              </a:ext>
            </a:extLst>
          </p:cNvPr>
          <p:cNvSpPr txBox="1"/>
          <p:nvPr/>
        </p:nvSpPr>
        <p:spPr>
          <a:xfrm>
            <a:off x="838200" y="2441749"/>
            <a:ext cx="4549534"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)為無受簽名文件(CO.dat)目錄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文字方塊 9">
            <a:extLst>
              <a:ext uri="{FF2B5EF4-FFF2-40B4-BE49-F238E27FC236}">
                <a16:creationId xmlns:a16="http://schemas.microsoft.com/office/drawing/2014/main" id="{B7150130-02E4-463E-98C5-B9D8CA737493}"/>
              </a:ext>
            </a:extLst>
          </p:cNvPr>
          <p:cNvSpPr txBox="1"/>
          <p:nvPr/>
        </p:nvSpPr>
        <p:spPr>
          <a:xfrm>
            <a:off x="838199" y="4497330"/>
            <a:ext cx="4326654"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7</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)為無受簽名文件(CO.dat)執行</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94047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研究動機</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p>
          <a:p>
            <a:endParaRPr lang="zh-TW" altLang="en-US" dirty="0"/>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latin typeface="標楷體" panose="03000509000000000000" pitchFamily="65" charset="-120"/>
              <a:cs typeface="Times New Roman"/>
            </a:endParaRPr>
          </a:p>
        </p:txBody>
      </p:sp>
      <p:sp>
        <p:nvSpPr>
          <p:cNvPr id="7" name="矩形 6">
            <a:extLst>
              <a:ext uri="{FF2B5EF4-FFF2-40B4-BE49-F238E27FC236}">
                <a16:creationId xmlns:a16="http://schemas.microsoft.com/office/drawing/2014/main" id="{C705D967-F71D-4E8F-A5A0-1F86D9F913F3}"/>
              </a:ext>
            </a:extLst>
          </p:cNvPr>
          <p:cNvSpPr/>
          <p:nvPr/>
        </p:nvSpPr>
        <p:spPr>
          <a:xfrm>
            <a:off x="863600" y="1163750"/>
            <a:ext cx="10464800" cy="5093702"/>
          </a:xfrm>
          <a:prstGeom prst="rect">
            <a:avLst/>
          </a:prstGeom>
        </p:spPr>
        <p:txBody>
          <a:bodyPr wrap="square">
            <a:spAutoFit/>
          </a:bodyPr>
          <a:lstStyle/>
          <a:p>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資訊技術不斷進步，使得軟體程式應用面以及商品愈來愈多，軟體程式的開發需要耗費大量資源，然而，軟體盜版和非法使用卻也愈加嚴重，這些問題會對軟體開發商造成巨大的經濟損失，因此，軟體開發商需要建立保護措施以此面對層出不窮的破解以及適應不同的軟體執行環境以避免漏洞</a:t>
            </a:r>
            <a:r>
              <a:rPr lang="zh-TW" altLang="en-US" sz="25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5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5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本專題利用</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TPM(Trusted Platform Module)</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晶片模組建立一個軟體商品程式保護方式，</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是一種硬體式安全晶片，其設計目的是提供一個安全的環境，以保護電腦系統免受攻擊、入侵、串改，每個</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在生產時都各自綁定一組唯一的非對稱式密鑰，並儲存在</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晶片的不可讀區域中，並且無法透過任何方式獲取根密鑰，利用</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除了能達到軟體商品啟動防盜以外，也能對</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AI</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模型加密以達到保護其內各種資訊，API的形式搭配TPM的特性使得該專題於各種本地端的加密及驗證都能產生作用。</a:t>
            </a:r>
            <a:endParaRPr lang="zh-TW" altLang="en-US" sz="25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4600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2" name="圖片 1">
            <a:extLst>
              <a:ext uri="{FF2B5EF4-FFF2-40B4-BE49-F238E27FC236}">
                <a16:creationId xmlns:a16="http://schemas.microsoft.com/office/drawing/2014/main" id="{24A79034-2698-449A-93C7-8A83DA0F3AC2}"/>
              </a:ext>
            </a:extLst>
          </p:cNvPr>
          <p:cNvPicPr>
            <a:picLocks noChangeAspect="1"/>
          </p:cNvPicPr>
          <p:nvPr/>
        </p:nvPicPr>
        <p:blipFill>
          <a:blip r:embed="rId3"/>
          <a:stretch>
            <a:fillRect/>
          </a:stretch>
        </p:blipFill>
        <p:spPr>
          <a:xfrm>
            <a:off x="838200" y="1197576"/>
            <a:ext cx="5800695" cy="2117254"/>
          </a:xfrm>
          <a:prstGeom prst="rect">
            <a:avLst/>
          </a:prstGeom>
        </p:spPr>
      </p:pic>
      <p:sp>
        <p:nvSpPr>
          <p:cNvPr id="6" name="矩形 5">
            <a:extLst>
              <a:ext uri="{FF2B5EF4-FFF2-40B4-BE49-F238E27FC236}">
                <a16:creationId xmlns:a16="http://schemas.microsoft.com/office/drawing/2014/main" id="{6C99A7E0-CB38-432D-9B7A-8D1759429A47}"/>
              </a:ext>
            </a:extLst>
          </p:cNvPr>
          <p:cNvSpPr/>
          <p:nvPr/>
        </p:nvSpPr>
        <p:spPr>
          <a:xfrm>
            <a:off x="838200" y="3427281"/>
            <a:ext cx="10515600" cy="1631216"/>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模擬一般設備</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TPM2.0</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晶片</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獲取該軟體後</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(TESTAPI.exe)</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，以不知名方法得知受簽名文件</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(CO.dat)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內容，並且創立一樣格式及內容的文件，該測試於</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IPC-002</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上執行</a:t>
            </a:r>
            <a:r>
              <a:rPr lang="zh-TW" altLang="en-US" sz="25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可看到綁定於</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IPC-002</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之受簽名文件內容為</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 ” ipc-002 ” </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，所以這裡模擬建立一個內容為 </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 ipc-002 ” </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檔案名稱為</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CO.dat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的受簽名文件。</a:t>
            </a:r>
            <a:endPar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716A59E4-B650-4A84-9174-E7FE4004A74E}"/>
              </a:ext>
            </a:extLst>
          </p:cNvPr>
          <p:cNvSpPr txBox="1"/>
          <p:nvPr/>
        </p:nvSpPr>
        <p:spPr>
          <a:xfrm>
            <a:off x="6638895" y="1272271"/>
            <a:ext cx="3710907"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8</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)為偽造受簽名文件內容</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4361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研究成果</a:t>
            </a:r>
          </a:p>
        </p:txBody>
      </p:sp>
      <p:pic>
        <p:nvPicPr>
          <p:cNvPr id="4" name="圖片 3">
            <a:extLst>
              <a:ext uri="{FF2B5EF4-FFF2-40B4-BE49-F238E27FC236}">
                <a16:creationId xmlns:a16="http://schemas.microsoft.com/office/drawing/2014/main" id="{EAB7EF2E-2A75-46A1-88F1-44A6CCA81C0D}"/>
              </a:ext>
            </a:extLst>
          </p:cNvPr>
          <p:cNvPicPr>
            <a:picLocks noChangeAspect="1"/>
          </p:cNvPicPr>
          <p:nvPr/>
        </p:nvPicPr>
        <p:blipFill>
          <a:blip r:embed="rId3"/>
          <a:stretch>
            <a:fillRect/>
          </a:stretch>
        </p:blipFill>
        <p:spPr>
          <a:xfrm>
            <a:off x="838200" y="1254236"/>
            <a:ext cx="8224301" cy="1691325"/>
          </a:xfrm>
          <a:prstGeom prst="rect">
            <a:avLst/>
          </a:prstGeom>
        </p:spPr>
      </p:pic>
      <p:sp>
        <p:nvSpPr>
          <p:cNvPr id="7" name="矩形 6">
            <a:extLst>
              <a:ext uri="{FF2B5EF4-FFF2-40B4-BE49-F238E27FC236}">
                <a16:creationId xmlns:a16="http://schemas.microsoft.com/office/drawing/2014/main" id="{54E9925D-AD45-40C4-802A-8320C68276EB}"/>
              </a:ext>
            </a:extLst>
          </p:cNvPr>
          <p:cNvSpPr/>
          <p:nvPr/>
        </p:nvSpPr>
        <p:spPr>
          <a:xfrm>
            <a:off x="767024" y="3619700"/>
            <a:ext cx="10586776" cy="1246495"/>
          </a:xfrm>
          <a:prstGeom prst="rect">
            <a:avLst/>
          </a:prstGeom>
        </p:spPr>
        <p:txBody>
          <a:bodyPr wrap="square">
            <a:spAutoFit/>
          </a:bodyPr>
          <a:lstStyle/>
          <a:p>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透過</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echo ipc-002 &gt; CO.dat </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指令，於當前目錄下建立內容為 </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 ipc-002 ” </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檔案名稱為</a:t>
            </a:r>
            <a:r>
              <a:rPr lang="en-US" altLang="zh-TW" sz="2500" dirty="0">
                <a:latin typeface="Times New Roman" panose="02020603050405020304" pitchFamily="18" charset="0"/>
                <a:ea typeface="標楷體" panose="03000509000000000000" pitchFamily="65" charset="-120"/>
                <a:cs typeface="Times New Roman" panose="02020603050405020304" pitchFamily="18" charset="0"/>
              </a:rPr>
              <a:t>CO.dat</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的受簽名文件，建立完成後再透過./TESTAPI 指令，測試結果，可以看到測試結果依然</a:t>
            </a:r>
            <a:r>
              <a:rPr lang="zh-TW" altLang="zh-TW" sz="2500" b="1" dirty="0">
                <a:latin typeface="Times New Roman" panose="02020603050405020304" pitchFamily="18" charset="0"/>
                <a:ea typeface="標楷體" panose="03000509000000000000" pitchFamily="65" charset="-120"/>
                <a:cs typeface="Times New Roman" panose="02020603050405020304" pitchFamily="18" charset="0"/>
              </a:rPr>
              <a:t>無法成功驗證</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10" name="文字方塊 9">
            <a:extLst>
              <a:ext uri="{FF2B5EF4-FFF2-40B4-BE49-F238E27FC236}">
                <a16:creationId xmlns:a16="http://schemas.microsoft.com/office/drawing/2014/main" id="{A973BCC5-F819-4469-BEE7-14B25911E720}"/>
              </a:ext>
            </a:extLst>
          </p:cNvPr>
          <p:cNvSpPr txBox="1"/>
          <p:nvPr/>
        </p:nvSpPr>
        <p:spPr>
          <a:xfrm>
            <a:off x="838200" y="2982740"/>
            <a:ext cx="3598422"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9</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)為偽造受簽名文件執行</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08901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未來展望</a:t>
            </a:r>
          </a:p>
        </p:txBody>
      </p:sp>
      <p:grpSp>
        <p:nvGrpSpPr>
          <p:cNvPr id="4" name="群組 3">
            <a:extLst>
              <a:ext uri="{FF2B5EF4-FFF2-40B4-BE49-F238E27FC236}">
                <a16:creationId xmlns:a16="http://schemas.microsoft.com/office/drawing/2014/main" id="{9C011EB1-4243-48BC-95EC-77490D6009A6}"/>
              </a:ext>
            </a:extLst>
          </p:cNvPr>
          <p:cNvGrpSpPr/>
          <p:nvPr/>
        </p:nvGrpSpPr>
        <p:grpSpPr>
          <a:xfrm>
            <a:off x="2474276" y="1387279"/>
            <a:ext cx="7243447" cy="2808605"/>
            <a:chOff x="0" y="128587"/>
            <a:chExt cx="9228640" cy="3483907"/>
          </a:xfrm>
        </p:grpSpPr>
        <p:sp>
          <p:nvSpPr>
            <p:cNvPr id="5" name="矩形 4">
              <a:extLst>
                <a:ext uri="{FF2B5EF4-FFF2-40B4-BE49-F238E27FC236}">
                  <a16:creationId xmlns:a16="http://schemas.microsoft.com/office/drawing/2014/main" id="{089F048C-6474-47B9-B595-BA048903CA9C}"/>
                </a:ext>
              </a:extLst>
            </p:cNvPr>
            <p:cNvSpPr/>
            <p:nvPr/>
          </p:nvSpPr>
          <p:spPr>
            <a:xfrm>
              <a:off x="105133" y="2466742"/>
              <a:ext cx="2462908" cy="950748"/>
            </a:xfrm>
            <a:prstGeom prst="rect">
              <a:avLst/>
            </a:prstGeom>
          </p:spPr>
          <p:txBody>
            <a:bodyPr wrap="square">
              <a:noAutofit/>
            </a:bodyPr>
            <a:lstStyle/>
            <a:p>
              <a:pPr>
                <a:spcAft>
                  <a:spcPts val="0"/>
                </a:spcAft>
              </a:pPr>
              <a:r>
                <a:rPr lang="zh-TW" sz="1200" b="1"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設備設定</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a:p>
              <a:pPr>
                <a:spcAft>
                  <a:spcPts val="0"/>
                </a:spcAft>
              </a:pP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環境、</a:t>
              </a: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TPM</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設定、密鑰設定</a:t>
              </a: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pic>
          <p:nvPicPr>
            <p:cNvPr id="6" name="圖片 5">
              <a:extLst>
                <a:ext uri="{FF2B5EF4-FFF2-40B4-BE49-F238E27FC236}">
                  <a16:creationId xmlns:a16="http://schemas.microsoft.com/office/drawing/2014/main" id="{9DFBEC6E-CBBC-4C78-B9F2-CDE46263D44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0" y="848873"/>
              <a:ext cx="2352520" cy="1970440"/>
            </a:xfrm>
            <a:prstGeom prst="rect">
              <a:avLst/>
            </a:prstGeom>
          </p:spPr>
        </p:pic>
        <p:pic>
          <p:nvPicPr>
            <p:cNvPr id="7" name="圖片 6">
              <a:extLst>
                <a:ext uri="{FF2B5EF4-FFF2-40B4-BE49-F238E27FC236}">
                  <a16:creationId xmlns:a16="http://schemas.microsoft.com/office/drawing/2014/main" id="{008CB64D-9FB0-4036-8F46-6985BFCF04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2404" y="1071004"/>
              <a:ext cx="1848973" cy="1461566"/>
            </a:xfrm>
            <a:prstGeom prst="rect">
              <a:avLst/>
            </a:prstGeom>
          </p:spPr>
        </p:pic>
        <p:sp>
          <p:nvSpPr>
            <p:cNvPr id="8" name="箭號: 向右 7">
              <a:extLst>
                <a:ext uri="{FF2B5EF4-FFF2-40B4-BE49-F238E27FC236}">
                  <a16:creationId xmlns:a16="http://schemas.microsoft.com/office/drawing/2014/main" id="{5748050B-635E-454C-9F95-B862EC790020}"/>
                </a:ext>
              </a:extLst>
            </p:cNvPr>
            <p:cNvSpPr/>
            <p:nvPr/>
          </p:nvSpPr>
          <p:spPr>
            <a:xfrm>
              <a:off x="5199954" y="1603757"/>
              <a:ext cx="1112412" cy="36718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a:p>
          </p:txBody>
        </p:sp>
        <p:sp>
          <p:nvSpPr>
            <p:cNvPr id="10" name="矩形 9">
              <a:extLst>
                <a:ext uri="{FF2B5EF4-FFF2-40B4-BE49-F238E27FC236}">
                  <a16:creationId xmlns:a16="http://schemas.microsoft.com/office/drawing/2014/main" id="{AAA6938A-BEE6-4207-A00A-9A72330EB76F}"/>
                </a:ext>
              </a:extLst>
            </p:cNvPr>
            <p:cNvSpPr/>
            <p:nvPr/>
          </p:nvSpPr>
          <p:spPr>
            <a:xfrm>
              <a:off x="6912412" y="2621140"/>
              <a:ext cx="2316228" cy="476345"/>
            </a:xfrm>
            <a:prstGeom prst="rect">
              <a:avLst/>
            </a:prstGeom>
          </p:spPr>
          <p:txBody>
            <a:bodyPr wrap="square">
              <a:noAutofit/>
            </a:bodyPr>
            <a:lstStyle/>
            <a:p>
              <a:pPr>
                <a:spcAft>
                  <a:spcPts val="0"/>
                </a:spcAft>
              </a:pPr>
              <a:r>
                <a:rPr lang="zh-TW" sz="1300" b="1"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消費者接收到產品</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11" name="箭號: 向右 10">
              <a:extLst>
                <a:ext uri="{FF2B5EF4-FFF2-40B4-BE49-F238E27FC236}">
                  <a16:creationId xmlns:a16="http://schemas.microsoft.com/office/drawing/2014/main" id="{FFEFEBAC-6097-4152-B92B-A92EB7724642}"/>
                </a:ext>
              </a:extLst>
            </p:cNvPr>
            <p:cNvSpPr/>
            <p:nvPr/>
          </p:nvSpPr>
          <p:spPr>
            <a:xfrm>
              <a:off x="2043771" y="1603757"/>
              <a:ext cx="1112412" cy="36718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a:p>
          </p:txBody>
        </p:sp>
        <p:pic>
          <p:nvPicPr>
            <p:cNvPr id="12" name="圖片 11">
              <a:extLst>
                <a:ext uri="{FF2B5EF4-FFF2-40B4-BE49-F238E27FC236}">
                  <a16:creationId xmlns:a16="http://schemas.microsoft.com/office/drawing/2014/main" id="{4FCD41D8-AF39-4E28-8B84-E649FFF4B9E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954598" y="848873"/>
              <a:ext cx="2352520" cy="1970440"/>
            </a:xfrm>
            <a:prstGeom prst="rect">
              <a:avLst/>
            </a:prstGeom>
          </p:spPr>
        </p:pic>
        <p:sp>
          <p:nvSpPr>
            <p:cNvPr id="13" name="矩形 12">
              <a:extLst>
                <a:ext uri="{FF2B5EF4-FFF2-40B4-BE49-F238E27FC236}">
                  <a16:creationId xmlns:a16="http://schemas.microsoft.com/office/drawing/2014/main" id="{B2211A8B-3E17-4AD5-8499-F1F5F1B94D82}"/>
                </a:ext>
              </a:extLst>
            </p:cNvPr>
            <p:cNvSpPr/>
            <p:nvPr/>
          </p:nvSpPr>
          <p:spPr>
            <a:xfrm>
              <a:off x="0" y="604283"/>
              <a:ext cx="2568192" cy="3008211"/>
            </a:xfrm>
            <a:prstGeom prst="rect">
              <a:avLst/>
            </a:prstGeom>
            <a:noFill/>
            <a:ln w="38100">
              <a:solidFill>
                <a:srgbClr val="92D050"/>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zh-TW" altLang="en-US"/>
            </a:p>
          </p:txBody>
        </p:sp>
        <p:sp>
          <p:nvSpPr>
            <p:cNvPr id="14" name="矩形 13">
              <a:extLst>
                <a:ext uri="{FF2B5EF4-FFF2-40B4-BE49-F238E27FC236}">
                  <a16:creationId xmlns:a16="http://schemas.microsoft.com/office/drawing/2014/main" id="{5BC83C22-1FE6-45F0-AC96-1806CC771714}"/>
                </a:ext>
              </a:extLst>
            </p:cNvPr>
            <p:cNvSpPr/>
            <p:nvPr/>
          </p:nvSpPr>
          <p:spPr>
            <a:xfrm>
              <a:off x="714261" y="128587"/>
              <a:ext cx="1139668" cy="475693"/>
            </a:xfrm>
            <a:prstGeom prst="rect">
              <a:avLst/>
            </a:prstGeom>
          </p:spPr>
          <p:txBody>
            <a:bodyPr wrap="square">
              <a:noAutofit/>
            </a:bodyPr>
            <a:lstStyle/>
            <a:p>
              <a:pPr>
                <a:spcAft>
                  <a:spcPts val="0"/>
                </a:spcAft>
              </a:pPr>
              <a:r>
                <a:rPr lang="zh-TW"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手動設定</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15" name="矩形 14">
              <a:extLst>
                <a:ext uri="{FF2B5EF4-FFF2-40B4-BE49-F238E27FC236}">
                  <a16:creationId xmlns:a16="http://schemas.microsoft.com/office/drawing/2014/main" id="{17B2F8FD-98C8-492F-A5A1-9FB816B941E0}"/>
                </a:ext>
              </a:extLst>
            </p:cNvPr>
            <p:cNvSpPr/>
            <p:nvPr/>
          </p:nvSpPr>
          <p:spPr>
            <a:xfrm>
              <a:off x="3156183" y="2467136"/>
              <a:ext cx="2352520" cy="963441"/>
            </a:xfrm>
            <a:prstGeom prst="rect">
              <a:avLst/>
            </a:prstGeom>
          </p:spPr>
          <p:txBody>
            <a:bodyPr wrap="square">
              <a:noAutofit/>
            </a:bodyPr>
            <a:lstStyle/>
            <a:p>
              <a:pPr>
                <a:spcAft>
                  <a:spcPts val="0"/>
                </a:spcAft>
              </a:pPr>
              <a:r>
                <a:rPr lang="zh-TW" sz="1200" b="1"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軟體程式放置</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a:p>
              <a:pPr>
                <a:spcAft>
                  <a:spcPts val="0"/>
                </a:spcAft>
              </a:pP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t>
              </a:r>
              <a:r>
                <a:rPr lang="zh-TW" sz="1200" kern="12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需保護程式套用模組化驗證用</a:t>
              </a:r>
              <a:r>
                <a:rPr lang="en-US" sz="1200" kern="1200">
                  <a:solidFill>
                    <a:srgbClr val="000000"/>
                  </a:solidFill>
                  <a:effectLst/>
                  <a:latin typeface="Times New Roman" panose="02020603050405020304" pitchFamily="18" charset="0"/>
                  <a:ea typeface="標楷體" panose="03000509000000000000" pitchFamily="65" charset="-120"/>
                  <a:cs typeface="新細明體" panose="02020500000000000000" pitchFamily="18" charset="-120"/>
                </a:rPr>
                <a:t>API)</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grpSp>
      <p:sp>
        <p:nvSpPr>
          <p:cNvPr id="16" name="矩形 15">
            <a:extLst>
              <a:ext uri="{FF2B5EF4-FFF2-40B4-BE49-F238E27FC236}">
                <a16:creationId xmlns:a16="http://schemas.microsoft.com/office/drawing/2014/main" id="{D8486766-45B7-42D1-B553-B8BDF92EAE0F}"/>
              </a:ext>
            </a:extLst>
          </p:cNvPr>
          <p:cNvSpPr/>
          <p:nvPr/>
        </p:nvSpPr>
        <p:spPr>
          <a:xfrm>
            <a:off x="838200" y="4570738"/>
            <a:ext cx="10515600" cy="861774"/>
          </a:xfrm>
          <a:prstGeom prst="rect">
            <a:avLst/>
          </a:prstGeom>
        </p:spPr>
        <p:txBody>
          <a:bodyPr wrap="square">
            <a:spAutoFit/>
          </a:bodyPr>
          <a:lstStyle/>
          <a:p>
            <a:r>
              <a:rPr lang="zh-TW" altLang="zh-TW" sz="2500" dirty="0">
                <a:latin typeface="標楷體" panose="03000509000000000000" pitchFamily="65" charset="-120"/>
                <a:ea typeface="標楷體" panose="03000509000000000000" pitchFamily="65" charset="-120"/>
              </a:rPr>
              <a:t>未來希望能夠將設備設定的部分腳本化，能夠快速設定，而非都透過手動慢慢設定。</a:t>
            </a:r>
          </a:p>
        </p:txBody>
      </p:sp>
      <p:sp>
        <p:nvSpPr>
          <p:cNvPr id="17" name="文字方塊 16">
            <a:extLst>
              <a:ext uri="{FF2B5EF4-FFF2-40B4-BE49-F238E27FC236}">
                <a16:creationId xmlns:a16="http://schemas.microsoft.com/office/drawing/2014/main" id="{9F7E2710-C44E-43F0-B9F3-1AC45043DD50}"/>
              </a:ext>
            </a:extLst>
          </p:cNvPr>
          <p:cNvSpPr txBox="1"/>
          <p:nvPr/>
        </p:nvSpPr>
        <p:spPr>
          <a:xfrm>
            <a:off x="4489900" y="4042164"/>
            <a:ext cx="3380844" cy="400110"/>
          </a:xfrm>
          <a:prstGeom prst="rect">
            <a:avLst/>
          </a:prstGeom>
          <a:noFill/>
        </p:spPr>
        <p:txBody>
          <a:bodyPr wrap="square" rtlCol="0">
            <a:spAutoFit/>
          </a:bodyPr>
          <a:lstStyle/>
          <a:p>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10</a:t>
            </a: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)為出貨前設定流程</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圖</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5629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cs typeface="Times New Roman" panose="02020603050405020304" pitchFamily="18" charset="0"/>
              </a:rPr>
              <a:t>建置環境</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cs typeface="Times New Roman" panose="02020603050405020304" pitchFamily="18" charset="0"/>
            </a:endParaRPr>
          </a:p>
          <a:p>
            <a:endParaRPr lang="zh-TW" altLang="en-US" dirty="0">
              <a:cs typeface="Times New Roman" panose="02020603050405020304" pitchFamily="18" charset="0"/>
            </a:endParaRPr>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6" name="標題 1">
            <a:extLst>
              <a:ext uri="{FF2B5EF4-FFF2-40B4-BE49-F238E27FC236}">
                <a16:creationId xmlns:a16="http://schemas.microsoft.com/office/drawing/2014/main" id="{3E809349-88FE-4667-AE3D-C08848D45174}"/>
              </a:ext>
            </a:extLst>
          </p:cNvPr>
          <p:cNvSpPr txBox="1">
            <a:spLocks/>
          </p:cNvSpPr>
          <p:nvPr/>
        </p:nvSpPr>
        <p:spPr>
          <a:xfrm>
            <a:off x="1033746" y="1197200"/>
            <a:ext cx="914767"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r>
              <a:rPr lang="zh-TW" altLang="en-US" sz="2500" dirty="0">
                <a:cs typeface="Times New Roman" panose="02020603050405020304" pitchFamily="18" charset="0"/>
              </a:rPr>
              <a:t>環境</a:t>
            </a:r>
          </a:p>
        </p:txBody>
      </p:sp>
      <p:sp>
        <p:nvSpPr>
          <p:cNvPr id="7" name="文字方塊 6">
            <a:extLst>
              <a:ext uri="{FF2B5EF4-FFF2-40B4-BE49-F238E27FC236}">
                <a16:creationId xmlns:a16="http://schemas.microsoft.com/office/drawing/2014/main" id="{F714D578-6136-4C41-BBC7-7DC3F4DBD0AE}"/>
              </a:ext>
            </a:extLst>
          </p:cNvPr>
          <p:cNvSpPr txBox="1"/>
          <p:nvPr/>
        </p:nvSpPr>
        <p:spPr>
          <a:xfrm>
            <a:off x="1033746" y="1814930"/>
            <a:ext cx="3963370" cy="369332"/>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作業系統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:ubuntu20.04.5</a:t>
            </a:r>
          </a:p>
        </p:txBody>
      </p:sp>
      <p:sp>
        <p:nvSpPr>
          <p:cNvPr id="8" name="標題 1">
            <a:extLst>
              <a:ext uri="{FF2B5EF4-FFF2-40B4-BE49-F238E27FC236}">
                <a16:creationId xmlns:a16="http://schemas.microsoft.com/office/drawing/2014/main" id="{8C496CEA-7DCA-4DA8-9461-FA5A8C8265B5}"/>
              </a:ext>
            </a:extLst>
          </p:cNvPr>
          <p:cNvSpPr txBox="1">
            <a:spLocks/>
          </p:cNvSpPr>
          <p:nvPr/>
        </p:nvSpPr>
        <p:spPr>
          <a:xfrm>
            <a:off x="1033746" y="2649919"/>
            <a:ext cx="1264984" cy="36933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500" b="1" dirty="0">
                <a:latin typeface="Times New Roman" panose="02020603050405020304" pitchFamily="18" charset="0"/>
                <a:ea typeface="標楷體" panose="03000509000000000000" pitchFamily="65" charset="-120"/>
                <a:cs typeface="Times New Roman" panose="02020603050405020304" pitchFamily="18" charset="0"/>
              </a:rPr>
              <a:t>Package</a:t>
            </a:r>
            <a:endParaRPr lang="zh-TW" altLang="en-US" sz="2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方塊 8">
            <a:extLst>
              <a:ext uri="{FF2B5EF4-FFF2-40B4-BE49-F238E27FC236}">
                <a16:creationId xmlns:a16="http://schemas.microsoft.com/office/drawing/2014/main" id="{1A2B7EDF-A8F5-4936-BE3D-F4B59359E076}"/>
              </a:ext>
            </a:extLst>
          </p:cNvPr>
          <p:cNvSpPr txBox="1"/>
          <p:nvPr/>
        </p:nvSpPr>
        <p:spPr>
          <a:xfrm>
            <a:off x="1033746" y="2975169"/>
            <a:ext cx="5062254" cy="646331"/>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Tpm2-abrmd		2.3.1-1 amd64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Tpm2-tools		 4.1.3</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標題 1">
            <a:extLst>
              <a:ext uri="{FF2B5EF4-FFF2-40B4-BE49-F238E27FC236}">
                <a16:creationId xmlns:a16="http://schemas.microsoft.com/office/drawing/2014/main" id="{8F8B9DF4-2DE3-486F-B2B7-1A769711C35B}"/>
              </a:ext>
            </a:extLst>
          </p:cNvPr>
          <p:cNvSpPr txBox="1">
            <a:spLocks/>
          </p:cNvSpPr>
          <p:nvPr/>
        </p:nvSpPr>
        <p:spPr>
          <a:xfrm>
            <a:off x="6532440" y="1197200"/>
            <a:ext cx="1264984"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r>
              <a:rPr lang="zh-TW" altLang="en-US" sz="2500" dirty="0">
                <a:cs typeface="Times New Roman" panose="02020603050405020304" pitchFamily="18" charset="0"/>
              </a:rPr>
              <a:t>依賴項</a:t>
            </a:r>
          </a:p>
        </p:txBody>
      </p:sp>
      <p:sp>
        <p:nvSpPr>
          <p:cNvPr id="11" name="文字方塊 10">
            <a:extLst>
              <a:ext uri="{FF2B5EF4-FFF2-40B4-BE49-F238E27FC236}">
                <a16:creationId xmlns:a16="http://schemas.microsoft.com/office/drawing/2014/main" id="{E089BD5E-49E9-4EF1-AFB4-A9529CBADE1D}"/>
              </a:ext>
            </a:extLst>
          </p:cNvPr>
          <p:cNvSpPr txBox="1"/>
          <p:nvPr/>
        </p:nvSpPr>
        <p:spPr>
          <a:xfrm>
            <a:off x="6532440" y="1814930"/>
            <a:ext cx="5659560" cy="4801314"/>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autoconf</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-archive	20190106-2.1ubuntu1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libcmocka0	 1.1.5-2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libcmocka</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1.1.5-2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procps</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2:3.3.16-1ubuntu2.3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iproute2		 5.5.0-1ubuntu1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build-essential	 12.8ubuntu1.1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git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pkg-config	 0.29.1-0ubuntu4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gcc</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libtool</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2.4.6-14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automake</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1:1.16.1-4ubuntu6</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libssl</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1.1.1f-1ubuntu2.18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uthash</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2.1.0-1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autoconf</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doxygen</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	 1.8.17-0ubuntu2 amd64</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libjson</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-c-dev	0.13.1+dfsg-7ubuntu0.3 amd64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標題 1">
            <a:extLst>
              <a:ext uri="{FF2B5EF4-FFF2-40B4-BE49-F238E27FC236}">
                <a16:creationId xmlns:a16="http://schemas.microsoft.com/office/drawing/2014/main" id="{6670AE24-2909-4492-8D83-DF65989AC538}"/>
              </a:ext>
            </a:extLst>
          </p:cNvPr>
          <p:cNvSpPr txBox="1">
            <a:spLocks/>
          </p:cNvSpPr>
          <p:nvPr/>
        </p:nvSpPr>
        <p:spPr>
          <a:xfrm>
            <a:off x="1033746" y="3667630"/>
            <a:ext cx="1264984" cy="72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r>
              <a:rPr lang="zh-TW" altLang="en-US" sz="2500" dirty="0">
                <a:cs typeface="Times New Roman" panose="02020603050405020304" pitchFamily="18" charset="0"/>
              </a:rPr>
              <a:t>依賴項</a:t>
            </a:r>
          </a:p>
        </p:txBody>
      </p:sp>
      <p:sp>
        <p:nvSpPr>
          <p:cNvPr id="15" name="文字方塊 14">
            <a:extLst>
              <a:ext uri="{FF2B5EF4-FFF2-40B4-BE49-F238E27FC236}">
                <a16:creationId xmlns:a16="http://schemas.microsoft.com/office/drawing/2014/main" id="{3E34FEF3-A450-4D57-89DB-8AB525B659D3}"/>
              </a:ext>
            </a:extLst>
          </p:cNvPr>
          <p:cNvSpPr txBox="1"/>
          <p:nvPr/>
        </p:nvSpPr>
        <p:spPr>
          <a:xfrm>
            <a:off x="1033745" y="4219320"/>
            <a:ext cx="6738655" cy="2308324"/>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libini</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-config-dev		0.6.1-2 amd64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libcurl4-openssl-dev	7.68.0-1ubuntu2.18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uuid</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2.34-0.1ubuntu9.3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libltdl</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2.4.6-14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libusb1.0-0-dev		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libftdi</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-dev		 0.20-4build8 amd64</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6673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cs typeface="Times New Roman" panose="02020603050405020304" pitchFamily="18" charset="0"/>
              </a:rPr>
              <a:t>測試設備</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cs typeface="Times New Roman" panose="02020603050405020304" pitchFamily="18" charset="0"/>
            </a:endParaRPr>
          </a:p>
          <a:p>
            <a:endParaRPr lang="zh-TW" altLang="en-US" dirty="0">
              <a:cs typeface="Times New Roman" panose="02020603050405020304" pitchFamily="18" charset="0"/>
            </a:endParaRPr>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6" name="標題 1">
            <a:extLst>
              <a:ext uri="{FF2B5EF4-FFF2-40B4-BE49-F238E27FC236}">
                <a16:creationId xmlns:a16="http://schemas.microsoft.com/office/drawing/2014/main" id="{3E809349-88FE-4667-AE3D-C08848D45174}"/>
              </a:ext>
            </a:extLst>
          </p:cNvPr>
          <p:cNvSpPr txBox="1">
            <a:spLocks/>
          </p:cNvSpPr>
          <p:nvPr/>
        </p:nvSpPr>
        <p:spPr>
          <a:xfrm>
            <a:off x="433442" y="1158820"/>
            <a:ext cx="1277375" cy="72000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a:lstStyle>
          <a:p>
            <a:pPr algn="l"/>
            <a:r>
              <a:rPr lang="zh-TW" altLang="en-US" sz="3000" dirty="0">
                <a:cs typeface="Times New Roman" panose="02020603050405020304" pitchFamily="18" charset="0"/>
              </a:rPr>
              <a:t>電腦</a:t>
            </a:r>
          </a:p>
        </p:txBody>
      </p:sp>
      <p:sp>
        <p:nvSpPr>
          <p:cNvPr id="7" name="文字方塊 6">
            <a:extLst>
              <a:ext uri="{FF2B5EF4-FFF2-40B4-BE49-F238E27FC236}">
                <a16:creationId xmlns:a16="http://schemas.microsoft.com/office/drawing/2014/main" id="{F714D578-6136-4C41-BBC7-7DC3F4DBD0AE}"/>
              </a:ext>
            </a:extLst>
          </p:cNvPr>
          <p:cNvSpPr txBox="1"/>
          <p:nvPr/>
        </p:nvSpPr>
        <p:spPr>
          <a:xfrm>
            <a:off x="1033745" y="1694165"/>
            <a:ext cx="5112627" cy="1154162"/>
          </a:xfrm>
          <a:prstGeom prst="rect">
            <a:avLst/>
          </a:prstGeom>
          <a:noFill/>
        </p:spPr>
        <p:txBody>
          <a:bodyPr wrap="square" rtlCol="0">
            <a:spAutoFit/>
          </a:bodyPr>
          <a:lstStyle/>
          <a:p>
            <a:r>
              <a:rPr lang="zh-TW" altLang="en-US" sz="23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Advantech </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hlinkClick r:id="rId3"/>
              </a:rPr>
              <a:t>IPC-7132MB-50B</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 (IPC-002)</a:t>
            </a:r>
          </a:p>
          <a:p>
            <a:r>
              <a:rPr lang="zh-TW" altLang="en-US" sz="23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Advantech </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hlinkClick r:id="rId3"/>
              </a:rPr>
              <a:t>IPC-7132MB-50B</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 (IPC-003)</a:t>
            </a:r>
          </a:p>
          <a:p>
            <a:endParaRPr lang="en-US" altLang="zh-TW" sz="23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標題 1">
            <a:extLst>
              <a:ext uri="{FF2B5EF4-FFF2-40B4-BE49-F238E27FC236}">
                <a16:creationId xmlns:a16="http://schemas.microsoft.com/office/drawing/2014/main" id="{8C496CEA-7DCA-4DA8-9461-FA5A8C8265B5}"/>
              </a:ext>
            </a:extLst>
          </p:cNvPr>
          <p:cNvSpPr txBox="1">
            <a:spLocks/>
          </p:cNvSpPr>
          <p:nvPr/>
        </p:nvSpPr>
        <p:spPr>
          <a:xfrm>
            <a:off x="433442" y="2530280"/>
            <a:ext cx="1827987" cy="4448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000" b="1"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晶片</a:t>
            </a:r>
          </a:p>
        </p:txBody>
      </p:sp>
      <p:sp>
        <p:nvSpPr>
          <p:cNvPr id="9" name="文字方塊 8">
            <a:extLst>
              <a:ext uri="{FF2B5EF4-FFF2-40B4-BE49-F238E27FC236}">
                <a16:creationId xmlns:a16="http://schemas.microsoft.com/office/drawing/2014/main" id="{1A2B7EDF-A8F5-4936-BE3D-F4B59359E076}"/>
              </a:ext>
            </a:extLst>
          </p:cNvPr>
          <p:cNvSpPr txBox="1"/>
          <p:nvPr/>
        </p:nvSpPr>
        <p:spPr>
          <a:xfrm>
            <a:off x="1033746" y="2975169"/>
            <a:ext cx="3963370" cy="446276"/>
          </a:xfrm>
          <a:prstGeom prst="rect">
            <a:avLst/>
          </a:prstGeom>
          <a:noFill/>
        </p:spPr>
        <p:txBody>
          <a:bodyPr wrap="square" rtlCol="0">
            <a:spAutoFit/>
          </a:bodyPr>
          <a:lstStyle/>
          <a:p>
            <a:r>
              <a:rPr lang="zh-TW" altLang="en-US" sz="23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PCA-TPM(B1)</a:t>
            </a:r>
            <a:endParaRPr lang="en-US" altLang="zh-TW" sz="23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pic>
        <p:nvPicPr>
          <p:cNvPr id="19" name="圖片 18">
            <a:extLst>
              <a:ext uri="{FF2B5EF4-FFF2-40B4-BE49-F238E27FC236}">
                <a16:creationId xmlns:a16="http://schemas.microsoft.com/office/drawing/2014/main" id="{6E69D370-6CAE-4201-82D0-A247A72F3C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406" t="20569" r="21642" b="21407"/>
          <a:stretch/>
        </p:blipFill>
        <p:spPr>
          <a:xfrm rot="5400000">
            <a:off x="6265540" y="1078482"/>
            <a:ext cx="2033123" cy="2271457"/>
          </a:xfrm>
          <a:prstGeom prst="rect">
            <a:avLst/>
          </a:prstGeom>
        </p:spPr>
      </p:pic>
      <p:pic>
        <p:nvPicPr>
          <p:cNvPr id="23" name="圖片 22">
            <a:extLst>
              <a:ext uri="{FF2B5EF4-FFF2-40B4-BE49-F238E27FC236}">
                <a16:creationId xmlns:a16="http://schemas.microsoft.com/office/drawing/2014/main" id="{376BC4B4-5E4F-438F-90CB-55718A02936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000" t="20569" r="31047" b="21407"/>
          <a:stretch/>
        </p:blipFill>
        <p:spPr>
          <a:xfrm rot="5400000">
            <a:off x="9208783" y="1103951"/>
            <a:ext cx="2033120" cy="2271457"/>
          </a:xfrm>
          <a:prstGeom prst="rect">
            <a:avLst/>
          </a:prstGeom>
        </p:spPr>
      </p:pic>
      <p:sp>
        <p:nvSpPr>
          <p:cNvPr id="13" name="文字方塊 12">
            <a:extLst>
              <a:ext uri="{FF2B5EF4-FFF2-40B4-BE49-F238E27FC236}">
                <a16:creationId xmlns:a16="http://schemas.microsoft.com/office/drawing/2014/main" id="{2F7D8C64-9193-4EBB-8078-0559299DDB66}"/>
              </a:ext>
            </a:extLst>
          </p:cNvPr>
          <p:cNvSpPr txBox="1"/>
          <p:nvPr/>
        </p:nvSpPr>
        <p:spPr>
          <a:xfrm>
            <a:off x="433442" y="3325859"/>
            <a:ext cx="3963370" cy="438582"/>
          </a:xfrm>
          <a:prstGeom prst="rect">
            <a:avLst/>
          </a:prstGeom>
          <a:noFill/>
        </p:spPr>
        <p:txBody>
          <a:bodyPr wrap="square" rtlCol="0">
            <a:spAutoFit/>
          </a:bodyPr>
          <a:lstStyle/>
          <a:p>
            <a:pPr>
              <a:lnSpc>
                <a:spcPct val="90000"/>
              </a:lnSpc>
              <a:spcBef>
                <a:spcPct val="0"/>
              </a:spcBef>
            </a:pPr>
            <a:r>
              <a:rPr lang="zh-TW" altLang="en-US" sz="2500" b="1"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電腦規格</a:t>
            </a:r>
            <a:endParaRPr lang="en-US" altLang="zh-TW" sz="2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文字方塊 13">
            <a:extLst>
              <a:ext uri="{FF2B5EF4-FFF2-40B4-BE49-F238E27FC236}">
                <a16:creationId xmlns:a16="http://schemas.microsoft.com/office/drawing/2014/main" id="{7A5D6EF4-27E6-4123-86CA-721B6C647F05}"/>
              </a:ext>
            </a:extLst>
          </p:cNvPr>
          <p:cNvSpPr txBox="1"/>
          <p:nvPr/>
        </p:nvSpPr>
        <p:spPr>
          <a:xfrm>
            <a:off x="1033745" y="3682638"/>
            <a:ext cx="10980985" cy="2677656"/>
          </a:xfrm>
          <a:prstGeom prst="rect">
            <a:avLst/>
          </a:prstGeom>
          <a:noFill/>
        </p:spPr>
        <p:txBody>
          <a:bodyPr wrap="square" rtlCol="0">
            <a:spAutoFit/>
          </a:bodyPr>
          <a:lstStyle/>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工業級主機</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Intel® Q470E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品片組主機，體積</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(W x H</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x D)200 x 330 x 430 mm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處理速度為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Intel Core i9 2.8G 20M 1200P </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主記憶體</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(DRAM)</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16GB DDR4 DIMM-3200</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，最高可接充到</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128G </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硬碟：提供</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SATA 2.5“</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固態硬碟一顯容量為</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512G</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SATA 2.5”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監控等級硬碟一顆容量為</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2TB </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顯示晶片：</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Intel® UHD Graphics 630 </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I/O</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介面：提供</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組串列式通訊介面及</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10/100/1000 Mbps Ethernet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網路介面，內建</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VGA +HDMI +DP</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顯示輸出介面，</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USB 3.2 Gen</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USB 3.2 Gen 1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USB2.0</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7.</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擴充插槽介面：具備</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SATA</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介面，具備</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PCI*2</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個及</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PCIE*5</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個，並支援</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PCI-E x16*1</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個及</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PCI-E x4</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個</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提供</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500W</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以上電源供應器 </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主機板與機箱須為同廠牌。非一般商用組裝電腦</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整機須符合「工業級」</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FCC</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CE</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認證（非一般工業型外殼組裝之電腦），主機板內建</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Watch Dog</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功能，可自動偵測系統中断、重置功能，出貨需檢附原廠出廠保固證明文件。</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文字方塊 14">
            <a:extLst>
              <a:ext uri="{FF2B5EF4-FFF2-40B4-BE49-F238E27FC236}">
                <a16:creationId xmlns:a16="http://schemas.microsoft.com/office/drawing/2014/main" id="{018966ED-A2A1-42F7-9BC3-6BD953027C02}"/>
              </a:ext>
            </a:extLst>
          </p:cNvPr>
          <p:cNvSpPr txBox="1"/>
          <p:nvPr/>
        </p:nvSpPr>
        <p:spPr>
          <a:xfrm>
            <a:off x="6368106" y="3253506"/>
            <a:ext cx="2060577" cy="400110"/>
          </a:xfrm>
          <a:prstGeom prst="rect">
            <a:avLst/>
          </a:prstGeom>
          <a:noFill/>
        </p:spPr>
        <p:txBody>
          <a:bodyPr wrap="square" rtlCol="0">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TPM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晶片正面圖</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sp>
        <p:nvSpPr>
          <p:cNvPr id="16" name="文字方塊 15">
            <a:extLst>
              <a:ext uri="{FF2B5EF4-FFF2-40B4-BE49-F238E27FC236}">
                <a16:creationId xmlns:a16="http://schemas.microsoft.com/office/drawing/2014/main" id="{71AD7124-0D92-437D-965D-3691A070BC83}"/>
              </a:ext>
            </a:extLst>
          </p:cNvPr>
          <p:cNvSpPr txBox="1"/>
          <p:nvPr/>
        </p:nvSpPr>
        <p:spPr>
          <a:xfrm>
            <a:off x="9315776" y="3258665"/>
            <a:ext cx="2012624" cy="400110"/>
          </a:xfrm>
          <a:prstGeom prst="rect">
            <a:avLst/>
          </a:prstGeom>
          <a:noFill/>
        </p:spPr>
        <p:txBody>
          <a:bodyPr wrap="square" rtlCol="0">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TPM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晶片反面圖</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endParaRPr>
          </a:p>
        </p:txBody>
      </p:sp>
    </p:spTree>
    <p:extLst>
      <p:ext uri="{BB962C8B-B14F-4D97-AF65-F5344CB8AC3E}">
        <p14:creationId xmlns:p14="http://schemas.microsoft.com/office/powerpoint/2010/main" val="299768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cs typeface="Times New Roman" panose="02020603050405020304" pitchFamily="18" charset="0"/>
              </a:rPr>
              <a:t>測試設備</a:t>
            </a:r>
          </a:p>
        </p:txBody>
      </p:sp>
      <p:sp>
        <p:nvSpPr>
          <p:cNvPr id="4" name="內容版面配置區 4">
            <a:extLst>
              <a:ext uri="{FF2B5EF4-FFF2-40B4-BE49-F238E27FC236}">
                <a16:creationId xmlns:a16="http://schemas.microsoft.com/office/drawing/2014/main" id="{1B70BD28-F66E-9051-EC9F-BEFC137E269A}"/>
              </a:ext>
            </a:extLst>
          </p:cNvPr>
          <p:cNvSpPr txBox="1">
            <a:spLocks/>
          </p:cNvSpPr>
          <p:nvPr/>
        </p:nvSpPr>
        <p:spPr>
          <a:xfrm>
            <a:off x="863600" y="1163750"/>
            <a:ext cx="10515600" cy="5037776"/>
          </a:xfrm>
          <a:prstGeom prst="rect">
            <a:avLst/>
          </a:prstGeom>
        </p:spPr>
        <p:txBody>
          <a:bodyPr vert="horz" lIns="91440" tIns="45720" rIns="91440" bIns="45720" rtlCol="0">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cs typeface="Times New Roman" panose="02020603050405020304" pitchFamily="18" charset="0"/>
            </a:endParaRPr>
          </a:p>
          <a:p>
            <a:endParaRPr lang="zh-TW" altLang="en-US" dirty="0">
              <a:cs typeface="Times New Roman" panose="02020603050405020304" pitchFamily="18" charset="0"/>
            </a:endParaRPr>
          </a:p>
        </p:txBody>
      </p:sp>
      <p:sp>
        <p:nvSpPr>
          <p:cNvPr id="5" name="內容版面配置區 1">
            <a:extLst>
              <a:ext uri="{FF2B5EF4-FFF2-40B4-BE49-F238E27FC236}">
                <a16:creationId xmlns:a16="http://schemas.microsoft.com/office/drawing/2014/main" id="{CF1D57EB-EA10-4A12-9514-928D1ED629DA}"/>
              </a:ext>
            </a:extLst>
          </p:cNvPr>
          <p:cNvSpPr txBox="1">
            <a:spLocks/>
          </p:cNvSpPr>
          <p:nvPr/>
        </p:nvSpPr>
        <p:spPr>
          <a:xfrm>
            <a:off x="838200" y="1201850"/>
            <a:ext cx="10515600" cy="5088418"/>
          </a:xfrm>
          <a:prstGeom prst="rect">
            <a:avLst/>
          </a:prstGeom>
        </p:spPr>
        <p:txBody>
          <a:bodyPr vert="horz" lIns="91440" tIns="45720" rIns="91440" bIns="45720" rtlCol="0" anchor="t">
            <a:normAutofit/>
          </a:bodyPr>
          <a:lst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sz="2400" dirty="0">
              <a:cs typeface="Times New Roman" panose="02020603050405020304" pitchFamily="18" charset="0"/>
            </a:endParaRPr>
          </a:p>
        </p:txBody>
      </p:sp>
      <p:sp>
        <p:nvSpPr>
          <p:cNvPr id="13" name="文字方塊 12">
            <a:extLst>
              <a:ext uri="{FF2B5EF4-FFF2-40B4-BE49-F238E27FC236}">
                <a16:creationId xmlns:a16="http://schemas.microsoft.com/office/drawing/2014/main" id="{2F7D8C64-9193-4EBB-8078-0559299DDB66}"/>
              </a:ext>
            </a:extLst>
          </p:cNvPr>
          <p:cNvSpPr txBox="1"/>
          <p:nvPr/>
        </p:nvSpPr>
        <p:spPr>
          <a:xfrm>
            <a:off x="0" y="1326461"/>
            <a:ext cx="3963370" cy="577081"/>
          </a:xfrm>
          <a:prstGeom prst="rect">
            <a:avLst/>
          </a:prstGeom>
          <a:noFill/>
        </p:spPr>
        <p:txBody>
          <a:bodyPr wrap="square" rtlCol="0">
            <a:spAutoFit/>
          </a:bodyPr>
          <a:lstStyle/>
          <a:p>
            <a:pPr>
              <a:lnSpc>
                <a:spcPct val="90000"/>
              </a:lnSpc>
              <a:spcBef>
                <a:spcPct val="0"/>
              </a:spcBef>
            </a:pPr>
            <a:r>
              <a:rPr lang="zh-TW" altLang="en-US" sz="3500" b="1"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電腦規格</a:t>
            </a:r>
            <a:endParaRPr lang="en-US" altLang="zh-TW" sz="35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文字方塊 13">
            <a:extLst>
              <a:ext uri="{FF2B5EF4-FFF2-40B4-BE49-F238E27FC236}">
                <a16:creationId xmlns:a16="http://schemas.microsoft.com/office/drawing/2014/main" id="{7A5D6EF4-27E6-4123-86CA-721B6C647F05}"/>
              </a:ext>
            </a:extLst>
          </p:cNvPr>
          <p:cNvSpPr txBox="1"/>
          <p:nvPr/>
        </p:nvSpPr>
        <p:spPr>
          <a:xfrm>
            <a:off x="111895" y="2028153"/>
            <a:ext cx="11755207" cy="3785652"/>
          </a:xfrm>
          <a:prstGeom prst="rect">
            <a:avLst/>
          </a:prstGeom>
          <a:noFill/>
        </p:spPr>
        <p:txBody>
          <a:bodyPr wrap="square" rtlCol="0">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工業級主機</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Intel® Q470E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品片組主機，體積</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 x H</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x D)200 x 330 x 430 mm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處理速度為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Intel Core i9 2.8G 20M 1200P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主記憶體</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(DRAM)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16GB DDR4 DIMM-3200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，最高可接充到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128G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硬碟：提供</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SATA 2.5“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固態硬碟一顯容量為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512G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SATA 2.5”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監控等級硬碟一顆容量為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2TB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顯示晶片：</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Intel® UHD Graphics 630 </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I/O</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介面：提供</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組串列式通訊介面及</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10/100/1000 Mbps Ethernet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網路介面，內建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VGA +HDMI +DP</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顯示輸出介面，</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USB 3.2 Gen</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USB 3.2 Gen 1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8</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USB2.0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7.</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擴充插槽介面：具備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SATA</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介面，具備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PCI*2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個及</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PCIE*5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個，並支援</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PCI-E x16*1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個及</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PCI-E x4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8.</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提供</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500W</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以上電源供應器 </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主機板與機箱須為同廠牌。非一般商用組裝電腦</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整機須符合「工業級」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FCC</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認證（非一般工業型外殼組裝之電腦），主機板內建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Watch Dog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功能，可自動偵測系統中断、重置功能，出貨需檢附原廠出廠保固證明文件。</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5067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365125"/>
            <a:ext cx="10515600" cy="720000"/>
          </a:xfrm>
        </p:spPr>
        <p:txBody>
          <a:bodyPr/>
          <a:lstStyle/>
          <a:p>
            <a:r>
              <a:rPr lang="zh-TW" altLang="en-US" dirty="0">
                <a:cs typeface="Times New Roman" panose="02020603050405020304" pitchFamily="18" charset="0"/>
              </a:rPr>
              <a:t>系統架構</a:t>
            </a:r>
          </a:p>
        </p:txBody>
      </p:sp>
      <p:pic>
        <p:nvPicPr>
          <p:cNvPr id="4" name="圖片 3">
            <a:extLst>
              <a:ext uri="{FF2B5EF4-FFF2-40B4-BE49-F238E27FC236}">
                <a16:creationId xmlns:a16="http://schemas.microsoft.com/office/drawing/2014/main" id="{D7C7B25D-BBB8-4BCB-9E61-B73C8F66ED46}"/>
              </a:ext>
            </a:extLst>
          </p:cNvPr>
          <p:cNvPicPr>
            <a:picLocks noChangeAspect="1"/>
          </p:cNvPicPr>
          <p:nvPr/>
        </p:nvPicPr>
        <p:blipFill>
          <a:blip r:embed="rId3"/>
          <a:stretch>
            <a:fillRect/>
          </a:stretch>
        </p:blipFill>
        <p:spPr>
          <a:xfrm>
            <a:off x="838200" y="1085125"/>
            <a:ext cx="7372350" cy="3719384"/>
          </a:xfrm>
          <a:prstGeom prst="rect">
            <a:avLst/>
          </a:prstGeom>
        </p:spPr>
      </p:pic>
      <p:pic>
        <p:nvPicPr>
          <p:cNvPr id="6" name="圖片 5">
            <a:extLst>
              <a:ext uri="{FF2B5EF4-FFF2-40B4-BE49-F238E27FC236}">
                <a16:creationId xmlns:a16="http://schemas.microsoft.com/office/drawing/2014/main" id="{1206655D-055D-4986-AB1E-A059BA8F5BF3}"/>
              </a:ext>
            </a:extLst>
          </p:cNvPr>
          <p:cNvPicPr>
            <a:picLocks noChangeAspect="1"/>
          </p:cNvPicPr>
          <p:nvPr/>
        </p:nvPicPr>
        <p:blipFill>
          <a:blip r:embed="rId4"/>
          <a:stretch>
            <a:fillRect/>
          </a:stretch>
        </p:blipFill>
        <p:spPr>
          <a:xfrm>
            <a:off x="5883766" y="4154997"/>
            <a:ext cx="2326784" cy="507437"/>
          </a:xfrm>
          <a:prstGeom prst="rect">
            <a:avLst/>
          </a:prstGeom>
        </p:spPr>
      </p:pic>
      <p:sp>
        <p:nvSpPr>
          <p:cNvPr id="2" name="矩形 1">
            <a:extLst>
              <a:ext uri="{FF2B5EF4-FFF2-40B4-BE49-F238E27FC236}">
                <a16:creationId xmlns:a16="http://schemas.microsoft.com/office/drawing/2014/main" id="{716C9034-E784-467D-BA67-0459E21E0ECE}"/>
              </a:ext>
            </a:extLst>
          </p:cNvPr>
          <p:cNvSpPr/>
          <p:nvPr/>
        </p:nvSpPr>
        <p:spPr>
          <a:xfrm>
            <a:off x="8305801" y="1465899"/>
            <a:ext cx="3581399" cy="3554819"/>
          </a:xfrm>
          <a:prstGeom prst="rect">
            <a:avLst/>
          </a:prstGeom>
        </p:spPr>
        <p:txBody>
          <a:bodyPr wrap="square">
            <a:spAutoFit/>
          </a:bodyPr>
          <a:lstStyle/>
          <a:p>
            <a:r>
              <a:rPr lang="zh-TW" altLang="en-US" sz="25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系統</a:t>
            </a:r>
            <a:r>
              <a:rPr lang="zh-TW" altLang="zh-TW" sz="25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架構內所用到的數位簽章、金鑰以及執行動作都存在於</a:t>
            </a:r>
            <a:r>
              <a:rPr lang="en-US" altLang="zh-TW" sz="25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25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內部，於要保護用的產品程式(product.py)內呼叫模組化的程式(verify.py)，再透過模組化的程式(verify.py)對TPM晶片模組進行驗證動作</a:t>
            </a:r>
            <a:r>
              <a:rPr lang="zh-TW" altLang="en-US" sz="25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5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矩形 6">
            <a:extLst>
              <a:ext uri="{FF2B5EF4-FFF2-40B4-BE49-F238E27FC236}">
                <a16:creationId xmlns:a16="http://schemas.microsoft.com/office/drawing/2014/main" id="{45DA867E-9A93-4488-8EE4-D3F7F183BDD3}"/>
              </a:ext>
            </a:extLst>
          </p:cNvPr>
          <p:cNvSpPr/>
          <p:nvPr/>
        </p:nvSpPr>
        <p:spPr>
          <a:xfrm>
            <a:off x="838200" y="5524509"/>
            <a:ext cx="4075444" cy="646331"/>
          </a:xfrm>
          <a:prstGeom prst="rect">
            <a:avLst/>
          </a:prstGeom>
        </p:spPr>
        <p:txBody>
          <a:bodyPr wrap="squar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於該專案內產品程式為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(TESTAPI.py)</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驗證用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API</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(API.py)</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8324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365125"/>
            <a:ext cx="10515600" cy="720000"/>
          </a:xfrm>
        </p:spPr>
        <p:txBody>
          <a:bodyPr/>
          <a:lstStyle/>
          <a:p>
            <a:r>
              <a:rPr lang="zh-TW" altLang="en-US" dirty="0">
                <a:cs typeface="Times New Roman" panose="02020603050405020304" pitchFamily="18" charset="0"/>
              </a:rPr>
              <a:t>系統架構</a:t>
            </a:r>
          </a:p>
        </p:txBody>
      </p:sp>
      <p:pic>
        <p:nvPicPr>
          <p:cNvPr id="4" name="圖片 3">
            <a:extLst>
              <a:ext uri="{FF2B5EF4-FFF2-40B4-BE49-F238E27FC236}">
                <a16:creationId xmlns:a16="http://schemas.microsoft.com/office/drawing/2014/main" id="{D7C7B25D-BBB8-4BCB-9E61-B73C8F66ED46}"/>
              </a:ext>
            </a:extLst>
          </p:cNvPr>
          <p:cNvPicPr>
            <a:picLocks noChangeAspect="1"/>
          </p:cNvPicPr>
          <p:nvPr/>
        </p:nvPicPr>
        <p:blipFill>
          <a:blip r:embed="rId3"/>
          <a:stretch>
            <a:fillRect/>
          </a:stretch>
        </p:blipFill>
        <p:spPr>
          <a:xfrm>
            <a:off x="838200" y="1085125"/>
            <a:ext cx="7372350" cy="3719384"/>
          </a:xfrm>
          <a:prstGeom prst="rect">
            <a:avLst/>
          </a:prstGeom>
        </p:spPr>
      </p:pic>
      <p:pic>
        <p:nvPicPr>
          <p:cNvPr id="6" name="圖片 5">
            <a:extLst>
              <a:ext uri="{FF2B5EF4-FFF2-40B4-BE49-F238E27FC236}">
                <a16:creationId xmlns:a16="http://schemas.microsoft.com/office/drawing/2014/main" id="{1206655D-055D-4986-AB1E-A059BA8F5BF3}"/>
              </a:ext>
            </a:extLst>
          </p:cNvPr>
          <p:cNvPicPr>
            <a:picLocks noChangeAspect="1"/>
          </p:cNvPicPr>
          <p:nvPr/>
        </p:nvPicPr>
        <p:blipFill>
          <a:blip r:embed="rId4"/>
          <a:stretch>
            <a:fillRect/>
          </a:stretch>
        </p:blipFill>
        <p:spPr>
          <a:xfrm>
            <a:off x="5883766" y="4154998"/>
            <a:ext cx="2326784" cy="507437"/>
          </a:xfrm>
          <a:prstGeom prst="rect">
            <a:avLst/>
          </a:prstGeom>
        </p:spPr>
      </p:pic>
      <p:sp>
        <p:nvSpPr>
          <p:cNvPr id="2" name="矩形 1">
            <a:extLst>
              <a:ext uri="{FF2B5EF4-FFF2-40B4-BE49-F238E27FC236}">
                <a16:creationId xmlns:a16="http://schemas.microsoft.com/office/drawing/2014/main" id="{716C9034-E784-467D-BA67-0459E21E0ECE}"/>
              </a:ext>
            </a:extLst>
          </p:cNvPr>
          <p:cNvSpPr/>
          <p:nvPr/>
        </p:nvSpPr>
        <p:spPr>
          <a:xfrm>
            <a:off x="8305801" y="1465899"/>
            <a:ext cx="3581399" cy="4324261"/>
          </a:xfrm>
          <a:prstGeom prst="rect">
            <a:avLst/>
          </a:prstGeom>
        </p:spPr>
        <p:txBody>
          <a:bodyPr wrap="square">
            <a:spAutoFit/>
          </a:bodyPr>
          <a:lstStyle/>
          <a:p>
            <a:r>
              <a:rPr lang="zh-TW" altLang="zh-TW" sz="25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verify.py 對TPM晶片模組傳送指令，TPM晶片模組回傳結果給verify.py，verify.py使用回傳的結果判斷驗證成功與否，成功則繼續執行.exe檔，失敗則直接關閉程式，由於模組化的驗證程式，同一台設備上的程式都可使用</a:t>
            </a:r>
            <a:r>
              <a:rPr lang="zh-TW" altLang="zh-TW" sz="2500" dirty="0">
                <a:latin typeface="Times New Roman" panose="02020603050405020304" pitchFamily="18" charset="0"/>
                <a:ea typeface="標楷體" panose="03000509000000000000" pitchFamily="65" charset="-120"/>
                <a:cs typeface="Times New Roman" panose="02020603050405020304" pitchFamily="18" charset="0"/>
              </a:rPr>
              <a:t>以此達到保護、驗證效果</a:t>
            </a:r>
            <a:r>
              <a:rPr lang="zh-TW" altLang="en-US" sz="25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7" name="矩形 6">
            <a:extLst>
              <a:ext uri="{FF2B5EF4-FFF2-40B4-BE49-F238E27FC236}">
                <a16:creationId xmlns:a16="http://schemas.microsoft.com/office/drawing/2014/main" id="{45DA867E-9A93-4488-8EE4-D3F7F183BDD3}"/>
              </a:ext>
            </a:extLst>
          </p:cNvPr>
          <p:cNvSpPr/>
          <p:nvPr/>
        </p:nvSpPr>
        <p:spPr>
          <a:xfrm>
            <a:off x="838200" y="5524509"/>
            <a:ext cx="4075444" cy="646331"/>
          </a:xfrm>
          <a:prstGeom prst="rect">
            <a:avLst/>
          </a:prstGeom>
        </p:spPr>
        <p:txBody>
          <a:bodyPr wrap="squar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於該專案內產品程式為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(TESTAPI.py)</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驗證用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API</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(API.py)</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651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2" name="圖片 1">
            <a:extLst>
              <a:ext uri="{FF2B5EF4-FFF2-40B4-BE49-F238E27FC236}">
                <a16:creationId xmlns:a16="http://schemas.microsoft.com/office/drawing/2014/main" id="{C45F6736-C577-47BA-83A0-B28856952549}"/>
              </a:ext>
            </a:extLst>
          </p:cNvPr>
          <p:cNvPicPr>
            <a:picLocks noChangeAspect="1"/>
          </p:cNvPicPr>
          <p:nvPr/>
        </p:nvPicPr>
        <p:blipFill>
          <a:blip r:embed="rId3"/>
          <a:stretch>
            <a:fillRect/>
          </a:stretch>
        </p:blipFill>
        <p:spPr>
          <a:xfrm>
            <a:off x="880533" y="1085125"/>
            <a:ext cx="7949347" cy="4218305"/>
          </a:xfrm>
          <a:prstGeom prst="rect">
            <a:avLst/>
          </a:prstGeom>
        </p:spPr>
      </p:pic>
      <p:pic>
        <p:nvPicPr>
          <p:cNvPr id="5" name="圖片 4">
            <a:extLst>
              <a:ext uri="{FF2B5EF4-FFF2-40B4-BE49-F238E27FC236}">
                <a16:creationId xmlns:a16="http://schemas.microsoft.com/office/drawing/2014/main" id="{925D0FF4-E2E3-4139-B7B8-338052E878ED}"/>
              </a:ext>
            </a:extLst>
          </p:cNvPr>
          <p:cNvPicPr>
            <a:picLocks noChangeAspect="1"/>
          </p:cNvPicPr>
          <p:nvPr/>
        </p:nvPicPr>
        <p:blipFill>
          <a:blip r:embed="rId4"/>
          <a:stretch>
            <a:fillRect/>
          </a:stretch>
        </p:blipFill>
        <p:spPr>
          <a:xfrm>
            <a:off x="3044649" y="5027616"/>
            <a:ext cx="3619217" cy="551628"/>
          </a:xfrm>
          <a:prstGeom prst="rect">
            <a:avLst/>
          </a:prstGeom>
        </p:spPr>
      </p:pic>
      <p:sp>
        <p:nvSpPr>
          <p:cNvPr id="4" name="矩形 3">
            <a:extLst>
              <a:ext uri="{FF2B5EF4-FFF2-40B4-BE49-F238E27FC236}">
                <a16:creationId xmlns:a16="http://schemas.microsoft.com/office/drawing/2014/main" id="{EC0628AE-24AB-4935-943E-00BE640D1E95}"/>
              </a:ext>
            </a:extLst>
          </p:cNvPr>
          <p:cNvSpPr/>
          <p:nvPr/>
        </p:nvSpPr>
        <p:spPr>
          <a:xfrm>
            <a:off x="8872213" y="1284222"/>
            <a:ext cx="3080017" cy="4647619"/>
          </a:xfrm>
          <a:prstGeom prst="rect">
            <a:avLst/>
          </a:prstGeom>
        </p:spPr>
        <p:txBody>
          <a:bodyPr wrap="square">
            <a:spAutoFit/>
          </a:bodyPr>
          <a:lstStyle/>
          <a:p>
            <a:pPr>
              <a:lnSpc>
                <a:spcPct val="150000"/>
              </a:lnSpc>
              <a:spcAft>
                <a:spcPts val="0"/>
              </a:spcAft>
            </a:pPr>
            <a:r>
              <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rPr>
              <a:t>對</a:t>
            </a:r>
            <a:r>
              <a:rPr lang="en-US" altLang="zh-TW" sz="2500" kern="1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rPr>
              <a:t>的操作，區分成輸入與輸出，輸入部分的金鑰以及數位簽章檔案平時儲存於</a:t>
            </a:r>
            <a:r>
              <a:rPr lang="en-US" altLang="zh-TW" sz="2500" kern="100" dirty="0">
                <a:latin typeface="Times New Roman" panose="02020603050405020304" pitchFamily="18" charset="0"/>
                <a:ea typeface="標楷體" panose="03000509000000000000" pitchFamily="65" charset="-120"/>
                <a:cs typeface="Times New Roman" panose="02020603050405020304" pitchFamily="18" charset="0"/>
              </a:rPr>
              <a:t>TPM</a:t>
            </a:r>
            <a:r>
              <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rPr>
              <a:t>內部，透過權限以及密碼方式確保除硬體破壞外無法被其他方法提出或是破解</a:t>
            </a:r>
            <a:r>
              <a:rPr lang="zh-TW" altLang="en-US" sz="25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5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294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系統架構</a:t>
            </a:r>
          </a:p>
        </p:txBody>
      </p:sp>
      <p:pic>
        <p:nvPicPr>
          <p:cNvPr id="2" name="圖片 1">
            <a:extLst>
              <a:ext uri="{FF2B5EF4-FFF2-40B4-BE49-F238E27FC236}">
                <a16:creationId xmlns:a16="http://schemas.microsoft.com/office/drawing/2014/main" id="{C45F6736-C577-47BA-83A0-B28856952549}"/>
              </a:ext>
            </a:extLst>
          </p:cNvPr>
          <p:cNvPicPr>
            <a:picLocks noChangeAspect="1"/>
          </p:cNvPicPr>
          <p:nvPr/>
        </p:nvPicPr>
        <p:blipFill>
          <a:blip r:embed="rId3"/>
          <a:stretch>
            <a:fillRect/>
          </a:stretch>
        </p:blipFill>
        <p:spPr>
          <a:xfrm>
            <a:off x="880533" y="1085125"/>
            <a:ext cx="7949347" cy="4218305"/>
          </a:xfrm>
          <a:prstGeom prst="rect">
            <a:avLst/>
          </a:prstGeom>
        </p:spPr>
      </p:pic>
      <p:pic>
        <p:nvPicPr>
          <p:cNvPr id="5" name="圖片 4">
            <a:extLst>
              <a:ext uri="{FF2B5EF4-FFF2-40B4-BE49-F238E27FC236}">
                <a16:creationId xmlns:a16="http://schemas.microsoft.com/office/drawing/2014/main" id="{925D0FF4-E2E3-4139-B7B8-338052E878ED}"/>
              </a:ext>
            </a:extLst>
          </p:cNvPr>
          <p:cNvPicPr>
            <a:picLocks noChangeAspect="1"/>
          </p:cNvPicPr>
          <p:nvPr/>
        </p:nvPicPr>
        <p:blipFill>
          <a:blip r:embed="rId4"/>
          <a:stretch>
            <a:fillRect/>
          </a:stretch>
        </p:blipFill>
        <p:spPr>
          <a:xfrm>
            <a:off x="3099539" y="5036393"/>
            <a:ext cx="3504040" cy="534073"/>
          </a:xfrm>
          <a:prstGeom prst="rect">
            <a:avLst/>
          </a:prstGeom>
        </p:spPr>
      </p:pic>
      <p:sp>
        <p:nvSpPr>
          <p:cNvPr id="4" name="矩形 3">
            <a:extLst>
              <a:ext uri="{FF2B5EF4-FFF2-40B4-BE49-F238E27FC236}">
                <a16:creationId xmlns:a16="http://schemas.microsoft.com/office/drawing/2014/main" id="{EC0628AE-24AB-4935-943E-00BE640D1E95}"/>
              </a:ext>
            </a:extLst>
          </p:cNvPr>
          <p:cNvSpPr/>
          <p:nvPr/>
        </p:nvSpPr>
        <p:spPr>
          <a:xfrm>
            <a:off x="8872213" y="1284222"/>
            <a:ext cx="3080017" cy="4070538"/>
          </a:xfrm>
          <a:prstGeom prst="rect">
            <a:avLst/>
          </a:prstGeom>
        </p:spPr>
        <p:txBody>
          <a:bodyPr wrap="square">
            <a:spAutoFit/>
          </a:bodyPr>
          <a:lstStyle/>
          <a:p>
            <a:pPr>
              <a:lnSpc>
                <a:spcPct val="150000"/>
              </a:lnSpc>
              <a:spcAft>
                <a:spcPts val="0"/>
              </a:spcAft>
            </a:pPr>
            <a:r>
              <a:rPr lang="en-US" altLang="zh-TW" sz="2500" kern="100" dirty="0" err="1">
                <a:latin typeface="Times New Roman" panose="02020603050405020304" pitchFamily="18" charset="0"/>
                <a:ea typeface="標楷體" panose="03000509000000000000" pitchFamily="65" charset="-120"/>
                <a:cs typeface="Times New Roman" panose="02020603050405020304" pitchFamily="18" charset="0"/>
              </a:rPr>
              <a:t>nv</a:t>
            </a:r>
            <a:r>
              <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rPr>
              <a:t>索引位址以及密碼則是產品出貨前設定好的，於程式因為寫成了模組化，因此能自行設定及調整</a:t>
            </a:r>
            <a:r>
              <a:rPr lang="en-US" altLang="zh-TW" sz="2500" kern="100" dirty="0" err="1">
                <a:latin typeface="Times New Roman" panose="02020603050405020304" pitchFamily="18" charset="0"/>
                <a:ea typeface="標楷體" panose="03000509000000000000" pitchFamily="65" charset="-120"/>
                <a:cs typeface="Times New Roman" panose="02020603050405020304" pitchFamily="18" charset="0"/>
              </a:rPr>
              <a:t>nv</a:t>
            </a:r>
            <a:r>
              <a:rPr lang="en-US" altLang="zh-TW" sz="25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500" kern="100" dirty="0">
                <a:latin typeface="Times New Roman" panose="02020603050405020304" pitchFamily="18" charset="0"/>
                <a:ea typeface="標楷體" panose="03000509000000000000" pitchFamily="65" charset="-120"/>
                <a:cs typeface="Times New Roman" panose="02020603050405020304" pitchFamily="18" charset="0"/>
              </a:rPr>
              <a:t>索引位址、密碼等輸入部分。</a:t>
            </a:r>
            <a:endParaRPr lang="zh-TW" altLang="zh-TW" sz="25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2972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8956</TotalTime>
  <Words>2230</Words>
  <Application>Microsoft Office PowerPoint</Application>
  <PresentationFormat>寬螢幕</PresentationFormat>
  <Paragraphs>159</Paragraphs>
  <Slides>22</Slides>
  <Notes>22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新細明體</vt:lpstr>
      <vt:lpstr>標楷體</vt:lpstr>
      <vt:lpstr>Arial</vt:lpstr>
      <vt:lpstr>Calibri</vt:lpstr>
      <vt:lpstr>Times New Roman</vt:lpstr>
      <vt:lpstr>Wingdings 2</vt:lpstr>
      <vt:lpstr>Office 佈景主題</vt:lpstr>
      <vt:lpstr>基於可信任平台模組晶片之軟體智財保護</vt:lpstr>
      <vt:lpstr>研究動機</vt:lpstr>
      <vt:lpstr>建置環境</vt:lpstr>
      <vt:lpstr>測試設備</vt:lpstr>
      <vt:lpstr>測試設備</vt:lpstr>
      <vt:lpstr>系統架構</vt:lpstr>
      <vt:lpstr>系統架構</vt:lpstr>
      <vt:lpstr>系統架構</vt:lpstr>
      <vt:lpstr>系統架構</vt:lpstr>
      <vt:lpstr>系統架構</vt:lpstr>
      <vt:lpstr>系統架構</vt:lpstr>
      <vt:lpstr>系統架構</vt:lpstr>
      <vt:lpstr>研究成果</vt:lpstr>
      <vt:lpstr>研究成果</vt:lpstr>
      <vt:lpstr>研究成果</vt:lpstr>
      <vt:lpstr>研究成果</vt:lpstr>
      <vt:lpstr>研究成果</vt:lpstr>
      <vt:lpstr>研究成果</vt:lpstr>
      <vt:lpstr>研究成果</vt:lpstr>
      <vt:lpstr>研究成果</vt:lpstr>
      <vt:lpstr>研究成果</vt:lpstr>
      <vt:lpstr>未來展望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專案名稱</dc:title>
  <dc:creator>user</dc:creator>
  <cp:lastModifiedBy>林子豪</cp:lastModifiedBy>
  <cp:revision>675</cp:revision>
  <dcterms:created xsi:type="dcterms:W3CDTF">2019-03-11T13:47:46Z</dcterms:created>
  <dcterms:modified xsi:type="dcterms:W3CDTF">2023-05-24T05:36:28Z</dcterms:modified>
</cp:coreProperties>
</file>