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41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BE365D-3967-40DD-B837-612878F23051}" type="datetimeFigureOut">
              <a:rPr lang="en-GB" smtClean="0"/>
              <a:t>31/07/2023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4172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E365D-3967-40DD-B837-612878F23051}" type="datetimeFigureOut">
              <a:rPr lang="en-GB" smtClean="0"/>
              <a:t>31/07/2023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189057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E365D-3967-40DD-B837-612878F23051}" type="datetimeFigureOut">
              <a:rPr lang="en-GB" smtClean="0"/>
              <a:t>31/07/2023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390562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E365D-3967-40DD-B837-612878F23051}" type="datetimeFigureOut">
              <a:rPr lang="en-GB" smtClean="0"/>
              <a:t>31/07/2023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341516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E365D-3967-40DD-B837-612878F23051}" type="datetimeFigureOut">
              <a:rPr lang="en-GB" smtClean="0"/>
              <a:t>31/07/2023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282297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E365D-3967-40DD-B837-612878F23051}" type="datetimeFigureOut">
              <a:rPr lang="en-GB" smtClean="0"/>
              <a:t>31/07/2023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74843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E365D-3967-40DD-B837-612878F23051}" type="datetimeFigureOut">
              <a:rPr lang="en-GB" smtClean="0"/>
              <a:t>31/07/2023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189295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E365D-3967-40DD-B837-612878F23051}" type="datetimeFigureOut">
              <a:rPr lang="en-GB" smtClean="0"/>
              <a:t>31/07/2023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28525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E365D-3967-40DD-B837-612878F23051}" type="datetimeFigureOut">
              <a:rPr lang="en-GB" smtClean="0"/>
              <a:t>31/07/2023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2258309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FBE365D-3967-40DD-B837-612878F23051}" type="datetimeFigureOut">
              <a:rPr lang="en-GB" smtClean="0"/>
              <a:t>31/07/2023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1359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FBE365D-3967-40DD-B837-612878F23051}" type="datetimeFigureOut">
              <a:rPr lang="en-GB" smtClean="0"/>
              <a:t>31/07/2023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9EE976-1D3F-4B2B-A33A-B1EDEC42FA7A}" type="slidenum">
              <a:rPr lang="en-GB" smtClean="0"/>
              <a:t>‹#›</a:t>
            </a:fld>
            <a:endParaRPr lang="en-GB"/>
          </a:p>
        </p:txBody>
      </p:sp>
    </p:spTree>
    <p:extLst>
      <p:ext uri="{BB962C8B-B14F-4D97-AF65-F5344CB8AC3E}">
        <p14:creationId xmlns:p14="http://schemas.microsoft.com/office/powerpoint/2010/main" val="105749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FBE365D-3967-40DD-B837-612878F23051}" type="datetimeFigureOut">
              <a:rPr lang="en-GB" smtClean="0"/>
              <a:t>31/07/2023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29EE976-1D3F-4B2B-A33A-B1EDEC42FA7A}" type="slidenum">
              <a:rPr lang="en-GB" smtClean="0"/>
              <a:t>‹#›</a:t>
            </a:fld>
            <a:endParaRPr lang="en-GB"/>
          </a:p>
        </p:txBody>
      </p:sp>
    </p:spTree>
    <p:extLst>
      <p:ext uri="{BB962C8B-B14F-4D97-AF65-F5344CB8AC3E}">
        <p14:creationId xmlns:p14="http://schemas.microsoft.com/office/powerpoint/2010/main" val="711935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40DCBB2-C535-2B0E-2886-162F01AE86AB}"/>
              </a:ext>
            </a:extLst>
          </p:cNvPr>
          <p:cNvSpPr/>
          <p:nvPr/>
        </p:nvSpPr>
        <p:spPr>
          <a:xfrm>
            <a:off x="87682" y="87682"/>
            <a:ext cx="225469" cy="9958192"/>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Top Corners Rounded 7">
            <a:extLst>
              <a:ext uri="{FF2B5EF4-FFF2-40B4-BE49-F238E27FC236}">
                <a16:creationId xmlns:a16="http://schemas.microsoft.com/office/drawing/2014/main" id="{D8750263-1A64-3915-7AB7-74760609FA4E}"/>
              </a:ext>
            </a:extLst>
          </p:cNvPr>
          <p:cNvSpPr/>
          <p:nvPr/>
        </p:nvSpPr>
        <p:spPr>
          <a:xfrm>
            <a:off x="400827" y="2346991"/>
            <a:ext cx="3110630" cy="468010"/>
          </a:xfrm>
          <a:prstGeom prst="round2SameRect">
            <a:avLst>
              <a:gd name="adj1" fmla="val 0"/>
              <a:gd name="adj2" fmla="val 16872"/>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latin typeface="Consolas" panose="020B0609020204030204" pitchFamily="49" charset="0"/>
              </a:rPr>
              <a:t>for i in range(0, 10):</a:t>
            </a:r>
          </a:p>
          <a:p>
            <a:r>
              <a:rPr lang="en-GB" sz="900" dirty="0">
                <a:latin typeface="Consolas" panose="020B0609020204030204" pitchFamily="49" charset="0"/>
              </a:rPr>
              <a:t>	print(“This font is in 9”)</a:t>
            </a:r>
          </a:p>
          <a:p>
            <a:r>
              <a:rPr lang="en-GB" sz="900" dirty="0">
                <a:latin typeface="Consolas" panose="020B0609020204030204" pitchFamily="49" charset="0"/>
              </a:rPr>
              <a:t># I love consolas</a:t>
            </a:r>
            <a:endParaRPr lang="en-GB" sz="1600" dirty="0">
              <a:latin typeface="Consolas" panose="020B0609020204030204" pitchFamily="49" charset="0"/>
            </a:endParaRPr>
          </a:p>
        </p:txBody>
      </p:sp>
      <p:sp>
        <p:nvSpPr>
          <p:cNvPr id="9" name="Rectangle: Top Corners Rounded 8">
            <a:extLst>
              <a:ext uri="{FF2B5EF4-FFF2-40B4-BE49-F238E27FC236}">
                <a16:creationId xmlns:a16="http://schemas.microsoft.com/office/drawing/2014/main" id="{1FDE6D84-AE65-BB42-C275-608355D380C7}"/>
              </a:ext>
            </a:extLst>
          </p:cNvPr>
          <p:cNvSpPr/>
          <p:nvPr/>
        </p:nvSpPr>
        <p:spPr>
          <a:xfrm>
            <a:off x="400827" y="2139165"/>
            <a:ext cx="3110630" cy="207826"/>
          </a:xfrm>
          <a:prstGeom prst="round2SameRect">
            <a:avLst>
              <a:gd name="adj1" fmla="val 50000"/>
              <a:gd name="adj2" fmla="val 0"/>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dirty="0">
              <a:latin typeface="+mj-lt"/>
            </a:endParaRPr>
          </a:p>
        </p:txBody>
      </p:sp>
      <p:sp>
        <p:nvSpPr>
          <p:cNvPr id="16" name="TextBox 15">
            <a:extLst>
              <a:ext uri="{FF2B5EF4-FFF2-40B4-BE49-F238E27FC236}">
                <a16:creationId xmlns:a16="http://schemas.microsoft.com/office/drawing/2014/main" id="{6FA94271-5949-FB41-FFE2-CE1C81190901}"/>
              </a:ext>
            </a:extLst>
          </p:cNvPr>
          <p:cNvSpPr txBox="1"/>
          <p:nvPr/>
        </p:nvSpPr>
        <p:spPr>
          <a:xfrm>
            <a:off x="400831" y="87682"/>
            <a:ext cx="6369473" cy="769441"/>
          </a:xfrm>
          <a:prstGeom prst="rect">
            <a:avLst/>
          </a:prstGeom>
          <a:noFill/>
        </p:spPr>
        <p:txBody>
          <a:bodyPr wrap="square" rtlCol="0">
            <a:spAutoFit/>
          </a:bodyPr>
          <a:lstStyle/>
          <a:p>
            <a:pPr algn="ctr"/>
            <a:r>
              <a:rPr lang="en-GB" sz="4400" dirty="0">
                <a:latin typeface="+mj-lt"/>
              </a:rPr>
              <a:t>This is a Large Title in 44</a:t>
            </a:r>
          </a:p>
        </p:txBody>
      </p:sp>
      <p:cxnSp>
        <p:nvCxnSpPr>
          <p:cNvPr id="18" name="Straight Connector 17">
            <a:extLst>
              <a:ext uri="{FF2B5EF4-FFF2-40B4-BE49-F238E27FC236}">
                <a16:creationId xmlns:a16="http://schemas.microsoft.com/office/drawing/2014/main" id="{90849D33-1320-3846-35C8-5DCAE0F2C4DD}"/>
              </a:ext>
            </a:extLst>
          </p:cNvPr>
          <p:cNvCxnSpPr>
            <a:cxnSpLocks/>
          </p:cNvCxnSpPr>
          <p:nvPr/>
        </p:nvCxnSpPr>
        <p:spPr>
          <a:xfrm flipV="1">
            <a:off x="400832" y="-139874"/>
            <a:ext cx="0" cy="10045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Single Corner Rounded 22">
            <a:extLst>
              <a:ext uri="{FF2B5EF4-FFF2-40B4-BE49-F238E27FC236}">
                <a16:creationId xmlns:a16="http://schemas.microsoft.com/office/drawing/2014/main" id="{5F5CA734-C26E-98E8-2ADD-58CCF917ADBE}"/>
              </a:ext>
            </a:extLst>
          </p:cNvPr>
          <p:cNvSpPr/>
          <p:nvPr/>
        </p:nvSpPr>
        <p:spPr>
          <a:xfrm>
            <a:off x="203202" y="857123"/>
            <a:ext cx="6545204" cy="289421"/>
          </a:xfrm>
          <a:prstGeom prst="round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mj-lt"/>
              </a:rPr>
              <a:t>Subsection in 18</a:t>
            </a:r>
          </a:p>
        </p:txBody>
      </p:sp>
      <p:sp>
        <p:nvSpPr>
          <p:cNvPr id="24" name="Flowchart: Alternate Process 23">
            <a:extLst>
              <a:ext uri="{FF2B5EF4-FFF2-40B4-BE49-F238E27FC236}">
                <a16:creationId xmlns:a16="http://schemas.microsoft.com/office/drawing/2014/main" id="{ADDD6DF8-EA35-3776-05E8-3EF5AAF4A576}"/>
              </a:ext>
            </a:extLst>
          </p:cNvPr>
          <p:cNvSpPr/>
          <p:nvPr/>
        </p:nvSpPr>
        <p:spPr>
          <a:xfrm>
            <a:off x="5379142" y="2062808"/>
            <a:ext cx="563671" cy="482841"/>
          </a:xfrm>
          <a:prstGeom prst="flowChartAlternateProcess">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5" name="Flowchart: Alternate Process 24">
            <a:extLst>
              <a:ext uri="{FF2B5EF4-FFF2-40B4-BE49-F238E27FC236}">
                <a16:creationId xmlns:a16="http://schemas.microsoft.com/office/drawing/2014/main" id="{6CC36199-DB9D-9C7F-EF24-681A80EC157F}"/>
              </a:ext>
            </a:extLst>
          </p:cNvPr>
          <p:cNvSpPr/>
          <p:nvPr/>
        </p:nvSpPr>
        <p:spPr>
          <a:xfrm>
            <a:off x="4721521" y="2062809"/>
            <a:ext cx="563671" cy="482841"/>
          </a:xfrm>
          <a:prstGeom prst="flowChartAlternateProcess">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6" name="Flowchart: Alternate Process 25">
            <a:extLst>
              <a:ext uri="{FF2B5EF4-FFF2-40B4-BE49-F238E27FC236}">
                <a16:creationId xmlns:a16="http://schemas.microsoft.com/office/drawing/2014/main" id="{0C372F35-8EF3-6E5F-6363-0C91564D7859}"/>
              </a:ext>
            </a:extLst>
          </p:cNvPr>
          <p:cNvSpPr/>
          <p:nvPr/>
        </p:nvSpPr>
        <p:spPr>
          <a:xfrm>
            <a:off x="4063900" y="2062808"/>
            <a:ext cx="563671" cy="482841"/>
          </a:xfrm>
          <a:prstGeom prst="flowChartAlternate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27" name="Flowchart: Alternate Process 26">
            <a:extLst>
              <a:ext uri="{FF2B5EF4-FFF2-40B4-BE49-F238E27FC236}">
                <a16:creationId xmlns:a16="http://schemas.microsoft.com/office/drawing/2014/main" id="{E1483F7A-8A57-7DE1-9B98-E863C5005EA9}"/>
              </a:ext>
            </a:extLst>
          </p:cNvPr>
          <p:cNvSpPr/>
          <p:nvPr/>
        </p:nvSpPr>
        <p:spPr>
          <a:xfrm>
            <a:off x="4063900" y="2622035"/>
            <a:ext cx="563671" cy="482841"/>
          </a:xfrm>
          <a:prstGeom prst="flowChartAlternateProcess">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8" name="Flowchart: Alternate Process 27">
            <a:extLst>
              <a:ext uri="{FF2B5EF4-FFF2-40B4-BE49-F238E27FC236}">
                <a16:creationId xmlns:a16="http://schemas.microsoft.com/office/drawing/2014/main" id="{FB653EFC-3410-3FBD-1432-7A68B4E70D27}"/>
              </a:ext>
            </a:extLst>
          </p:cNvPr>
          <p:cNvSpPr/>
          <p:nvPr/>
        </p:nvSpPr>
        <p:spPr>
          <a:xfrm>
            <a:off x="4721521" y="2622034"/>
            <a:ext cx="563671" cy="482841"/>
          </a:xfrm>
          <a:prstGeom prst="flowChartAlternateProcess">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29" name="TextBox 28">
            <a:extLst>
              <a:ext uri="{FF2B5EF4-FFF2-40B4-BE49-F238E27FC236}">
                <a16:creationId xmlns:a16="http://schemas.microsoft.com/office/drawing/2014/main" id="{2615811C-9FF3-3D78-CB1D-D6A8F5D29872}"/>
              </a:ext>
            </a:extLst>
          </p:cNvPr>
          <p:cNvSpPr txBox="1"/>
          <p:nvPr/>
        </p:nvSpPr>
        <p:spPr>
          <a:xfrm>
            <a:off x="400831" y="1146544"/>
            <a:ext cx="6347575" cy="246221"/>
          </a:xfrm>
          <a:prstGeom prst="rect">
            <a:avLst/>
          </a:prstGeom>
          <a:noFill/>
        </p:spPr>
        <p:txBody>
          <a:bodyPr wrap="square" rtlCol="0">
            <a:spAutoFit/>
          </a:bodyPr>
          <a:lstStyle/>
          <a:p>
            <a:r>
              <a:rPr lang="en-GB" sz="1000" dirty="0"/>
              <a:t>This is generic font in 10. We love to see it. Calibri font is used</a:t>
            </a:r>
          </a:p>
        </p:txBody>
      </p:sp>
      <p:sp>
        <p:nvSpPr>
          <p:cNvPr id="30" name="Rectangle: Single Corner Rounded 29">
            <a:extLst>
              <a:ext uri="{FF2B5EF4-FFF2-40B4-BE49-F238E27FC236}">
                <a16:creationId xmlns:a16="http://schemas.microsoft.com/office/drawing/2014/main" id="{B302FE5B-2D0C-EC6F-8114-C2CAC25E7BBA}"/>
              </a:ext>
            </a:extLst>
          </p:cNvPr>
          <p:cNvSpPr/>
          <p:nvPr/>
        </p:nvSpPr>
        <p:spPr>
          <a:xfrm>
            <a:off x="400830" y="1392765"/>
            <a:ext cx="6347574" cy="178733"/>
          </a:xfrm>
          <a:prstGeom prst="round1Rect">
            <a:avLst>
              <a:gd name="adj" fmla="val 5000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mj-lt"/>
              </a:rPr>
              <a:t>Lighter 60% for a further Subheading, in 11 </a:t>
            </a:r>
          </a:p>
        </p:txBody>
      </p:sp>
      <p:sp>
        <p:nvSpPr>
          <p:cNvPr id="31" name="TextBox 30">
            <a:extLst>
              <a:ext uri="{FF2B5EF4-FFF2-40B4-BE49-F238E27FC236}">
                <a16:creationId xmlns:a16="http://schemas.microsoft.com/office/drawing/2014/main" id="{475BDB45-8D8C-691E-560E-59AD561A45C6}"/>
              </a:ext>
            </a:extLst>
          </p:cNvPr>
          <p:cNvSpPr txBox="1"/>
          <p:nvPr/>
        </p:nvSpPr>
        <p:spPr>
          <a:xfrm>
            <a:off x="400828" y="1571498"/>
            <a:ext cx="6347575" cy="553998"/>
          </a:xfrm>
          <a:prstGeom prst="rect">
            <a:avLst/>
          </a:prstGeom>
          <a:noFill/>
        </p:spPr>
        <p:txBody>
          <a:bodyPr wrap="square" rtlCol="0">
            <a:spAutoFit/>
          </a:bodyPr>
          <a:lstStyle/>
          <a:p>
            <a:r>
              <a:rPr lang="en-GB" sz="1000" dirty="0"/>
              <a:t>This is generic font in 10. We love to see it. Calibri font is used. Now we’re going to make it into much larger paragraphs so we can see how it look across multiple lines. Wow! How interesting I sure do love writing absolute waffle in order to take up more space that’s amazing!</a:t>
            </a:r>
          </a:p>
        </p:txBody>
      </p:sp>
      <p:sp>
        <p:nvSpPr>
          <p:cNvPr id="32" name="TextBox 31">
            <a:extLst>
              <a:ext uri="{FF2B5EF4-FFF2-40B4-BE49-F238E27FC236}">
                <a16:creationId xmlns:a16="http://schemas.microsoft.com/office/drawing/2014/main" id="{4A58D27B-4370-4FFE-7CAB-57A4F365FEDC}"/>
              </a:ext>
            </a:extLst>
          </p:cNvPr>
          <p:cNvSpPr txBox="1"/>
          <p:nvPr/>
        </p:nvSpPr>
        <p:spPr>
          <a:xfrm>
            <a:off x="400827" y="2120540"/>
            <a:ext cx="3110629" cy="252000"/>
          </a:xfrm>
          <a:prstGeom prst="rect">
            <a:avLst/>
          </a:prstGeom>
          <a:noFill/>
        </p:spPr>
        <p:txBody>
          <a:bodyPr wrap="square" rtlCol="0">
            <a:spAutoFit/>
          </a:bodyPr>
          <a:lstStyle/>
          <a:p>
            <a:pPr algn="ctr"/>
            <a:r>
              <a:rPr lang="en-GB" sz="1000" dirty="0">
                <a:solidFill>
                  <a:schemeClr val="bg1"/>
                </a:solidFill>
                <a:latin typeface="+mj-lt"/>
              </a:rPr>
              <a:t>Coding Language in 10. 0.7 high</a:t>
            </a:r>
          </a:p>
        </p:txBody>
      </p:sp>
    </p:spTree>
    <p:extLst>
      <p:ext uri="{BB962C8B-B14F-4D97-AF65-F5344CB8AC3E}">
        <p14:creationId xmlns:p14="http://schemas.microsoft.com/office/powerpoint/2010/main" val="49569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90849D33-1320-3846-35C8-5DCAE0F2C4DD}"/>
              </a:ext>
            </a:extLst>
          </p:cNvPr>
          <p:cNvCxnSpPr>
            <a:cxnSpLocks/>
          </p:cNvCxnSpPr>
          <p:nvPr/>
        </p:nvCxnSpPr>
        <p:spPr>
          <a:xfrm flipH="1" flipV="1">
            <a:off x="399466" y="-342900"/>
            <a:ext cx="1366" cy="10248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040DCBB2-C535-2B0E-2886-162F01AE86AB}"/>
              </a:ext>
            </a:extLst>
          </p:cNvPr>
          <p:cNvSpPr/>
          <p:nvPr/>
        </p:nvSpPr>
        <p:spPr>
          <a:xfrm>
            <a:off x="87696" y="87682"/>
            <a:ext cx="227421" cy="3149707"/>
          </a:xfrm>
          <a:prstGeom prst="round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Top Corners Rounded 7">
            <a:extLst>
              <a:ext uri="{FF2B5EF4-FFF2-40B4-BE49-F238E27FC236}">
                <a16:creationId xmlns:a16="http://schemas.microsoft.com/office/drawing/2014/main" id="{D8750263-1A64-3915-7AB7-74760609FA4E}"/>
              </a:ext>
            </a:extLst>
          </p:cNvPr>
          <p:cNvSpPr/>
          <p:nvPr/>
        </p:nvSpPr>
        <p:spPr>
          <a:xfrm>
            <a:off x="400826" y="2346991"/>
            <a:ext cx="3110630" cy="468010"/>
          </a:xfrm>
          <a:prstGeom prst="round2SameRect">
            <a:avLst>
              <a:gd name="adj1" fmla="val 0"/>
              <a:gd name="adj2" fmla="val 16872"/>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latin typeface="Consolas" panose="020B0609020204030204" pitchFamily="49" charset="0"/>
              </a:rPr>
              <a:t>for i in range(0, 10):</a:t>
            </a:r>
          </a:p>
          <a:p>
            <a:r>
              <a:rPr lang="en-GB" sz="900" dirty="0">
                <a:latin typeface="Consolas" panose="020B0609020204030204" pitchFamily="49" charset="0"/>
              </a:rPr>
              <a:t>	print(“This font is in 9”)</a:t>
            </a:r>
          </a:p>
          <a:p>
            <a:r>
              <a:rPr lang="en-GB" sz="900" dirty="0">
                <a:latin typeface="Consolas" panose="020B0609020204030204" pitchFamily="49" charset="0"/>
              </a:rPr>
              <a:t># I love consolas</a:t>
            </a:r>
            <a:endParaRPr lang="en-GB" sz="1600" dirty="0">
              <a:latin typeface="Consolas" panose="020B0609020204030204" pitchFamily="49" charset="0"/>
            </a:endParaRPr>
          </a:p>
        </p:txBody>
      </p:sp>
      <p:sp>
        <p:nvSpPr>
          <p:cNvPr id="16" name="TextBox 15">
            <a:extLst>
              <a:ext uri="{FF2B5EF4-FFF2-40B4-BE49-F238E27FC236}">
                <a16:creationId xmlns:a16="http://schemas.microsoft.com/office/drawing/2014/main" id="{6FA94271-5949-FB41-FFE2-CE1C81190901}"/>
              </a:ext>
            </a:extLst>
          </p:cNvPr>
          <p:cNvSpPr txBox="1"/>
          <p:nvPr/>
        </p:nvSpPr>
        <p:spPr>
          <a:xfrm>
            <a:off x="399466" y="87682"/>
            <a:ext cx="6370838" cy="769441"/>
          </a:xfrm>
          <a:prstGeom prst="rect">
            <a:avLst/>
          </a:prstGeom>
          <a:noFill/>
        </p:spPr>
        <p:txBody>
          <a:bodyPr wrap="square" rtlCol="0">
            <a:spAutoFit/>
          </a:bodyPr>
          <a:lstStyle/>
          <a:p>
            <a:pPr algn="ctr"/>
            <a:r>
              <a:rPr lang="en-GB" sz="4400" dirty="0">
                <a:latin typeface="+mj-lt"/>
              </a:rPr>
              <a:t>This is a Large Title in 44</a:t>
            </a:r>
          </a:p>
        </p:txBody>
      </p:sp>
      <p:sp>
        <p:nvSpPr>
          <p:cNvPr id="23" name="Rectangle: Single Corner Rounded 22">
            <a:extLst>
              <a:ext uri="{FF2B5EF4-FFF2-40B4-BE49-F238E27FC236}">
                <a16:creationId xmlns:a16="http://schemas.microsoft.com/office/drawing/2014/main" id="{5F5CA734-C26E-98E8-2ADD-58CCF917ADBE}"/>
              </a:ext>
            </a:extLst>
          </p:cNvPr>
          <p:cNvSpPr/>
          <p:nvPr/>
        </p:nvSpPr>
        <p:spPr>
          <a:xfrm>
            <a:off x="190501" y="857123"/>
            <a:ext cx="6557906" cy="289421"/>
          </a:xfrm>
          <a:prstGeom prst="round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mj-lt"/>
              </a:rPr>
              <a:t>Subsection in 18</a:t>
            </a:r>
          </a:p>
        </p:txBody>
      </p:sp>
      <p:sp>
        <p:nvSpPr>
          <p:cNvPr id="24" name="Flowchart: Alternate Process 23">
            <a:extLst>
              <a:ext uri="{FF2B5EF4-FFF2-40B4-BE49-F238E27FC236}">
                <a16:creationId xmlns:a16="http://schemas.microsoft.com/office/drawing/2014/main" id="{ADDD6DF8-EA35-3776-05E8-3EF5AAF4A576}"/>
              </a:ext>
            </a:extLst>
          </p:cNvPr>
          <p:cNvSpPr/>
          <p:nvPr/>
        </p:nvSpPr>
        <p:spPr>
          <a:xfrm>
            <a:off x="5379142" y="2062808"/>
            <a:ext cx="563671" cy="482841"/>
          </a:xfrm>
          <a:prstGeom prst="flowChartAlternateProcess">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5" name="Flowchart: Alternate Process 24">
            <a:extLst>
              <a:ext uri="{FF2B5EF4-FFF2-40B4-BE49-F238E27FC236}">
                <a16:creationId xmlns:a16="http://schemas.microsoft.com/office/drawing/2014/main" id="{6CC36199-DB9D-9C7F-EF24-681A80EC157F}"/>
              </a:ext>
            </a:extLst>
          </p:cNvPr>
          <p:cNvSpPr/>
          <p:nvPr/>
        </p:nvSpPr>
        <p:spPr>
          <a:xfrm>
            <a:off x="4721521" y="2062809"/>
            <a:ext cx="563671" cy="482841"/>
          </a:xfrm>
          <a:prstGeom prst="flowChartAlternateProcess">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6" name="Flowchart: Alternate Process 25">
            <a:extLst>
              <a:ext uri="{FF2B5EF4-FFF2-40B4-BE49-F238E27FC236}">
                <a16:creationId xmlns:a16="http://schemas.microsoft.com/office/drawing/2014/main" id="{0C372F35-8EF3-6E5F-6363-0C91564D7859}"/>
              </a:ext>
            </a:extLst>
          </p:cNvPr>
          <p:cNvSpPr/>
          <p:nvPr/>
        </p:nvSpPr>
        <p:spPr>
          <a:xfrm>
            <a:off x="4063900" y="2062808"/>
            <a:ext cx="563671" cy="482841"/>
          </a:xfrm>
          <a:prstGeom prst="flowChartAlternate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27" name="Flowchart: Alternate Process 26">
            <a:extLst>
              <a:ext uri="{FF2B5EF4-FFF2-40B4-BE49-F238E27FC236}">
                <a16:creationId xmlns:a16="http://schemas.microsoft.com/office/drawing/2014/main" id="{E1483F7A-8A57-7DE1-9B98-E863C5005EA9}"/>
              </a:ext>
            </a:extLst>
          </p:cNvPr>
          <p:cNvSpPr/>
          <p:nvPr/>
        </p:nvSpPr>
        <p:spPr>
          <a:xfrm>
            <a:off x="4063900" y="2622035"/>
            <a:ext cx="563671" cy="482841"/>
          </a:xfrm>
          <a:prstGeom prst="flowChartAlternateProcess">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8" name="Flowchart: Alternate Process 27">
            <a:extLst>
              <a:ext uri="{FF2B5EF4-FFF2-40B4-BE49-F238E27FC236}">
                <a16:creationId xmlns:a16="http://schemas.microsoft.com/office/drawing/2014/main" id="{FB653EFC-3410-3FBD-1432-7A68B4E70D27}"/>
              </a:ext>
            </a:extLst>
          </p:cNvPr>
          <p:cNvSpPr/>
          <p:nvPr/>
        </p:nvSpPr>
        <p:spPr>
          <a:xfrm>
            <a:off x="4721521" y="2622034"/>
            <a:ext cx="563671" cy="482841"/>
          </a:xfrm>
          <a:prstGeom prst="flowChartAlternateProcess">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29" name="TextBox 28">
            <a:extLst>
              <a:ext uri="{FF2B5EF4-FFF2-40B4-BE49-F238E27FC236}">
                <a16:creationId xmlns:a16="http://schemas.microsoft.com/office/drawing/2014/main" id="{2615811C-9FF3-3D78-CB1D-D6A8F5D29872}"/>
              </a:ext>
            </a:extLst>
          </p:cNvPr>
          <p:cNvSpPr txBox="1"/>
          <p:nvPr/>
        </p:nvSpPr>
        <p:spPr>
          <a:xfrm>
            <a:off x="400831" y="1146544"/>
            <a:ext cx="6347575" cy="246221"/>
          </a:xfrm>
          <a:prstGeom prst="rect">
            <a:avLst/>
          </a:prstGeom>
          <a:noFill/>
        </p:spPr>
        <p:txBody>
          <a:bodyPr wrap="square" rtlCol="0">
            <a:spAutoFit/>
          </a:bodyPr>
          <a:lstStyle/>
          <a:p>
            <a:r>
              <a:rPr lang="en-GB" sz="1000" dirty="0"/>
              <a:t>This is generic font in 10. We love to see it. Calibri font is used</a:t>
            </a:r>
          </a:p>
        </p:txBody>
      </p:sp>
      <p:sp>
        <p:nvSpPr>
          <p:cNvPr id="30" name="Rectangle: Single Corner Rounded 29">
            <a:extLst>
              <a:ext uri="{FF2B5EF4-FFF2-40B4-BE49-F238E27FC236}">
                <a16:creationId xmlns:a16="http://schemas.microsoft.com/office/drawing/2014/main" id="{B302FE5B-2D0C-EC6F-8114-C2CAC25E7BBA}"/>
              </a:ext>
            </a:extLst>
          </p:cNvPr>
          <p:cNvSpPr/>
          <p:nvPr/>
        </p:nvSpPr>
        <p:spPr>
          <a:xfrm>
            <a:off x="400830" y="1392765"/>
            <a:ext cx="6347574" cy="178733"/>
          </a:xfrm>
          <a:prstGeom prst="round1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mj-lt"/>
              </a:rPr>
              <a:t>Lighter 60% for a further Subheading, in 11 </a:t>
            </a:r>
          </a:p>
        </p:txBody>
      </p:sp>
      <p:sp>
        <p:nvSpPr>
          <p:cNvPr id="31" name="TextBox 30">
            <a:extLst>
              <a:ext uri="{FF2B5EF4-FFF2-40B4-BE49-F238E27FC236}">
                <a16:creationId xmlns:a16="http://schemas.microsoft.com/office/drawing/2014/main" id="{475BDB45-8D8C-691E-560E-59AD561A45C6}"/>
              </a:ext>
            </a:extLst>
          </p:cNvPr>
          <p:cNvSpPr txBox="1"/>
          <p:nvPr/>
        </p:nvSpPr>
        <p:spPr>
          <a:xfrm>
            <a:off x="400828" y="1571498"/>
            <a:ext cx="6347575" cy="553998"/>
          </a:xfrm>
          <a:prstGeom prst="rect">
            <a:avLst/>
          </a:prstGeom>
          <a:noFill/>
        </p:spPr>
        <p:txBody>
          <a:bodyPr wrap="square" rtlCol="0">
            <a:spAutoFit/>
          </a:bodyPr>
          <a:lstStyle/>
          <a:p>
            <a:r>
              <a:rPr lang="en-GB" sz="1000" dirty="0"/>
              <a:t>This is generic font in 10. We love to see it. Calibri font is used. Now we’re going to make it into much larger paragraphs so we can see how it look across multiple lines. Wow! How interesting I sure do love writing absolute waffle in order to take up more space that’s amazing!</a:t>
            </a:r>
          </a:p>
        </p:txBody>
      </p:sp>
      <p:grpSp>
        <p:nvGrpSpPr>
          <p:cNvPr id="34" name="Group 33">
            <a:extLst>
              <a:ext uri="{FF2B5EF4-FFF2-40B4-BE49-F238E27FC236}">
                <a16:creationId xmlns:a16="http://schemas.microsoft.com/office/drawing/2014/main" id="{0710FBCA-7249-30E5-0238-2AAAD88EFADB}"/>
              </a:ext>
            </a:extLst>
          </p:cNvPr>
          <p:cNvGrpSpPr/>
          <p:nvPr/>
        </p:nvGrpSpPr>
        <p:grpSpPr>
          <a:xfrm>
            <a:off x="400825" y="2125822"/>
            <a:ext cx="3110630" cy="252000"/>
            <a:chOff x="400827" y="2120540"/>
            <a:chExt cx="3110630" cy="252000"/>
          </a:xfrm>
        </p:grpSpPr>
        <p:sp>
          <p:nvSpPr>
            <p:cNvPr id="9" name="Rectangle: Top Corners Rounded 8">
              <a:extLst>
                <a:ext uri="{FF2B5EF4-FFF2-40B4-BE49-F238E27FC236}">
                  <a16:creationId xmlns:a16="http://schemas.microsoft.com/office/drawing/2014/main" id="{1FDE6D84-AE65-BB42-C275-608355D380C7}"/>
                </a:ext>
              </a:extLst>
            </p:cNvPr>
            <p:cNvSpPr/>
            <p:nvPr/>
          </p:nvSpPr>
          <p:spPr>
            <a:xfrm>
              <a:off x="400827" y="2139165"/>
              <a:ext cx="3110630" cy="207826"/>
            </a:xfrm>
            <a:prstGeom prst="round2SameRect">
              <a:avLst>
                <a:gd name="adj1" fmla="val 50000"/>
                <a:gd name="adj2" fmla="val 0"/>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dirty="0">
                <a:latin typeface="+mj-lt"/>
              </a:endParaRPr>
            </a:p>
          </p:txBody>
        </p:sp>
        <p:sp>
          <p:nvSpPr>
            <p:cNvPr id="32" name="TextBox 31">
              <a:extLst>
                <a:ext uri="{FF2B5EF4-FFF2-40B4-BE49-F238E27FC236}">
                  <a16:creationId xmlns:a16="http://schemas.microsoft.com/office/drawing/2014/main" id="{4A58D27B-4370-4FFE-7CAB-57A4F365FEDC}"/>
                </a:ext>
              </a:extLst>
            </p:cNvPr>
            <p:cNvSpPr txBox="1"/>
            <p:nvPr/>
          </p:nvSpPr>
          <p:spPr>
            <a:xfrm>
              <a:off x="486513" y="2120540"/>
              <a:ext cx="2942487" cy="252000"/>
            </a:xfrm>
            <a:prstGeom prst="rect">
              <a:avLst/>
            </a:prstGeom>
            <a:noFill/>
          </p:spPr>
          <p:txBody>
            <a:bodyPr wrap="square" rtlCol="0">
              <a:spAutoFit/>
            </a:bodyPr>
            <a:lstStyle/>
            <a:p>
              <a:pPr algn="ctr"/>
              <a:r>
                <a:rPr lang="en-GB" sz="1000" dirty="0">
                  <a:solidFill>
                    <a:schemeClr val="bg1"/>
                  </a:solidFill>
                  <a:latin typeface="+mj-lt"/>
                </a:rPr>
                <a:t>Coding Language in 10. 0.7 high</a:t>
              </a:r>
            </a:p>
          </p:txBody>
        </p:sp>
      </p:grpSp>
      <p:sp>
        <p:nvSpPr>
          <p:cNvPr id="2" name="Rectangle: Rounded Corners 1">
            <a:extLst>
              <a:ext uri="{FF2B5EF4-FFF2-40B4-BE49-F238E27FC236}">
                <a16:creationId xmlns:a16="http://schemas.microsoft.com/office/drawing/2014/main" id="{1AFD6271-2444-BFA8-F1AC-F8798D0495D8}"/>
              </a:ext>
            </a:extLst>
          </p:cNvPr>
          <p:cNvSpPr/>
          <p:nvPr/>
        </p:nvSpPr>
        <p:spPr>
          <a:xfrm>
            <a:off x="89683" y="3309372"/>
            <a:ext cx="226800" cy="6806177"/>
          </a:xfrm>
          <a:prstGeom prst="round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Single Corner Rounded 2">
            <a:extLst>
              <a:ext uri="{FF2B5EF4-FFF2-40B4-BE49-F238E27FC236}">
                <a16:creationId xmlns:a16="http://schemas.microsoft.com/office/drawing/2014/main" id="{A97AD9EE-9E4B-B7CF-B353-B1BDEFCE3243}"/>
              </a:ext>
            </a:extLst>
          </p:cNvPr>
          <p:cNvSpPr/>
          <p:nvPr/>
        </p:nvSpPr>
        <p:spPr>
          <a:xfrm>
            <a:off x="190501" y="3308534"/>
            <a:ext cx="6557906" cy="289421"/>
          </a:xfrm>
          <a:prstGeom prst="round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mj-lt"/>
              </a:rPr>
              <a:t>Subsection in 18</a:t>
            </a:r>
          </a:p>
        </p:txBody>
      </p:sp>
      <p:sp>
        <p:nvSpPr>
          <p:cNvPr id="10" name="TextBox 9">
            <a:extLst>
              <a:ext uri="{FF2B5EF4-FFF2-40B4-BE49-F238E27FC236}">
                <a16:creationId xmlns:a16="http://schemas.microsoft.com/office/drawing/2014/main" id="{33C9F5AE-8AE9-19F6-5EC1-0410F9868D93}"/>
              </a:ext>
            </a:extLst>
          </p:cNvPr>
          <p:cNvSpPr txBox="1"/>
          <p:nvPr/>
        </p:nvSpPr>
        <p:spPr>
          <a:xfrm>
            <a:off x="400828" y="3603194"/>
            <a:ext cx="6347575" cy="246221"/>
          </a:xfrm>
          <a:prstGeom prst="rect">
            <a:avLst/>
          </a:prstGeom>
          <a:noFill/>
        </p:spPr>
        <p:txBody>
          <a:bodyPr wrap="square" rtlCol="0">
            <a:spAutoFit/>
          </a:bodyPr>
          <a:lstStyle/>
          <a:p>
            <a:r>
              <a:rPr lang="en-GB" sz="1000" dirty="0"/>
              <a:t>This is generic font in 10. We love to see it. Calibri font is used</a:t>
            </a:r>
          </a:p>
        </p:txBody>
      </p:sp>
      <p:sp>
        <p:nvSpPr>
          <p:cNvPr id="11" name="Rectangle: Single Corner Rounded 10">
            <a:extLst>
              <a:ext uri="{FF2B5EF4-FFF2-40B4-BE49-F238E27FC236}">
                <a16:creationId xmlns:a16="http://schemas.microsoft.com/office/drawing/2014/main" id="{99396532-2DD1-DC81-44BC-4BC6740A5EF2}"/>
              </a:ext>
            </a:extLst>
          </p:cNvPr>
          <p:cNvSpPr/>
          <p:nvPr/>
        </p:nvSpPr>
        <p:spPr>
          <a:xfrm>
            <a:off x="400827" y="3849415"/>
            <a:ext cx="6347574" cy="178733"/>
          </a:xfrm>
          <a:prstGeom prst="round1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mj-lt"/>
              </a:rPr>
              <a:t>Lighter 60% for a further Subheading, in 11 </a:t>
            </a:r>
          </a:p>
        </p:txBody>
      </p:sp>
      <p:sp>
        <p:nvSpPr>
          <p:cNvPr id="12" name="TextBox 11">
            <a:extLst>
              <a:ext uri="{FF2B5EF4-FFF2-40B4-BE49-F238E27FC236}">
                <a16:creationId xmlns:a16="http://schemas.microsoft.com/office/drawing/2014/main" id="{7BFC672E-B589-CD96-61A8-F8801E591C6C}"/>
              </a:ext>
            </a:extLst>
          </p:cNvPr>
          <p:cNvSpPr txBox="1"/>
          <p:nvPr/>
        </p:nvSpPr>
        <p:spPr>
          <a:xfrm>
            <a:off x="400825" y="4028148"/>
            <a:ext cx="6347575" cy="707886"/>
          </a:xfrm>
          <a:prstGeom prst="rect">
            <a:avLst/>
          </a:prstGeom>
          <a:noFill/>
        </p:spPr>
        <p:txBody>
          <a:bodyPr wrap="square" rtlCol="0">
            <a:spAutoFit/>
          </a:bodyPr>
          <a:lstStyle/>
          <a:p>
            <a:r>
              <a:rPr lang="en-GB" sz="1000" dirty="0"/>
              <a:t>This is generic font in 10. We love to see it. Calibri font is used. Now we’re going to make it into much larger paragraphs so we can see how it look across multiple lines. Wow! How interesting I sure do love writing absolute waffle in order to take up more space that’s amazing!</a:t>
            </a:r>
          </a:p>
          <a:p>
            <a:r>
              <a:rPr lang="en-GB" sz="1000" dirty="0"/>
              <a:t>Now this is even more waffle I’m wasting so much space.</a:t>
            </a:r>
          </a:p>
        </p:txBody>
      </p:sp>
      <p:sp>
        <p:nvSpPr>
          <p:cNvPr id="13" name="Rectangle: Single Corner Rounded 12">
            <a:extLst>
              <a:ext uri="{FF2B5EF4-FFF2-40B4-BE49-F238E27FC236}">
                <a16:creationId xmlns:a16="http://schemas.microsoft.com/office/drawing/2014/main" id="{FD9C2592-A7DC-E3ED-32EF-FBD99DF9924B}"/>
              </a:ext>
            </a:extLst>
          </p:cNvPr>
          <p:cNvSpPr/>
          <p:nvPr/>
        </p:nvSpPr>
        <p:spPr>
          <a:xfrm>
            <a:off x="400827" y="4707639"/>
            <a:ext cx="6347574" cy="178733"/>
          </a:xfrm>
          <a:prstGeom prst="round1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mj-lt"/>
              </a:rPr>
              <a:t>Lighter 60% for a further Subheading, in 11 </a:t>
            </a:r>
          </a:p>
        </p:txBody>
      </p:sp>
      <p:sp>
        <p:nvSpPr>
          <p:cNvPr id="14" name="TextBox 13">
            <a:extLst>
              <a:ext uri="{FF2B5EF4-FFF2-40B4-BE49-F238E27FC236}">
                <a16:creationId xmlns:a16="http://schemas.microsoft.com/office/drawing/2014/main" id="{575514A8-CFF0-911E-E733-97F540CAC91D}"/>
              </a:ext>
            </a:extLst>
          </p:cNvPr>
          <p:cNvSpPr txBox="1"/>
          <p:nvPr/>
        </p:nvSpPr>
        <p:spPr>
          <a:xfrm>
            <a:off x="400825" y="4886372"/>
            <a:ext cx="6347575" cy="707886"/>
          </a:xfrm>
          <a:prstGeom prst="rect">
            <a:avLst/>
          </a:prstGeom>
          <a:noFill/>
        </p:spPr>
        <p:txBody>
          <a:bodyPr wrap="square" rtlCol="0">
            <a:spAutoFit/>
          </a:bodyPr>
          <a:lstStyle/>
          <a:p>
            <a:r>
              <a:rPr lang="en-GB" sz="1000" dirty="0"/>
              <a:t>This is generic font in 10. We love to see it. Calibri font is used. Now we’re going to make it into much larger paragraphs so we can see how it look across multiple lines. Wow! How interesting I sure do love writing absolute waffle in order to take up more space that’s amazing!</a:t>
            </a:r>
          </a:p>
          <a:p>
            <a:r>
              <a:rPr lang="en-GB" sz="1000" dirty="0"/>
              <a:t>Now this is even more waffle I’m wasting so much space.</a:t>
            </a:r>
          </a:p>
        </p:txBody>
      </p:sp>
      <p:sp>
        <p:nvSpPr>
          <p:cNvPr id="21" name="TextBox 20">
            <a:extLst>
              <a:ext uri="{FF2B5EF4-FFF2-40B4-BE49-F238E27FC236}">
                <a16:creationId xmlns:a16="http://schemas.microsoft.com/office/drawing/2014/main" id="{EF3BB54D-089D-73A7-BD78-4ED77118CD59}"/>
              </a:ext>
            </a:extLst>
          </p:cNvPr>
          <p:cNvSpPr txBox="1"/>
          <p:nvPr/>
        </p:nvSpPr>
        <p:spPr>
          <a:xfrm>
            <a:off x="634194" y="2788839"/>
            <a:ext cx="3110629" cy="252000"/>
          </a:xfrm>
          <a:prstGeom prst="rect">
            <a:avLst/>
          </a:prstGeom>
          <a:noFill/>
        </p:spPr>
        <p:txBody>
          <a:bodyPr wrap="square" rtlCol="0">
            <a:spAutoFit/>
          </a:bodyPr>
          <a:lstStyle/>
          <a:p>
            <a:pPr algn="ctr"/>
            <a:r>
              <a:rPr lang="en-GB" sz="1000" dirty="0">
                <a:solidFill>
                  <a:schemeClr val="bg1"/>
                </a:solidFill>
                <a:latin typeface="+mj-lt"/>
              </a:rPr>
              <a:t>Coding Language in 10. 0.7 high</a:t>
            </a:r>
          </a:p>
        </p:txBody>
      </p:sp>
      <p:sp>
        <p:nvSpPr>
          <p:cNvPr id="35" name="Rectangle: Top Corners Rounded 34">
            <a:extLst>
              <a:ext uri="{FF2B5EF4-FFF2-40B4-BE49-F238E27FC236}">
                <a16:creationId xmlns:a16="http://schemas.microsoft.com/office/drawing/2014/main" id="{EFA6DBFC-14B0-AB92-06A7-2DCEEF7B7B5C}"/>
              </a:ext>
            </a:extLst>
          </p:cNvPr>
          <p:cNvSpPr/>
          <p:nvPr/>
        </p:nvSpPr>
        <p:spPr>
          <a:xfrm>
            <a:off x="634193" y="5912725"/>
            <a:ext cx="1399394" cy="468010"/>
          </a:xfrm>
          <a:prstGeom prst="round2SameRect">
            <a:avLst>
              <a:gd name="adj1" fmla="val 0"/>
              <a:gd name="adj2" fmla="val 16872"/>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latin typeface="Consolas" panose="020B0609020204030204" pitchFamily="49" charset="0"/>
              </a:rPr>
              <a:t>This is first.</a:t>
            </a:r>
          </a:p>
          <a:p>
            <a:r>
              <a:rPr lang="en-GB" sz="900" dirty="0">
                <a:latin typeface="Consolas" panose="020B0609020204030204" pitchFamily="49" charset="0"/>
              </a:rPr>
              <a:t>First Example.</a:t>
            </a:r>
            <a:endParaRPr lang="en-GB" sz="1600" dirty="0">
              <a:latin typeface="Consolas" panose="020B0609020204030204" pitchFamily="49" charset="0"/>
            </a:endParaRPr>
          </a:p>
        </p:txBody>
      </p:sp>
      <p:grpSp>
        <p:nvGrpSpPr>
          <p:cNvPr id="36" name="Group 35">
            <a:extLst>
              <a:ext uri="{FF2B5EF4-FFF2-40B4-BE49-F238E27FC236}">
                <a16:creationId xmlns:a16="http://schemas.microsoft.com/office/drawing/2014/main" id="{CE401891-70A0-C274-3076-E324CB85BA0A}"/>
              </a:ext>
            </a:extLst>
          </p:cNvPr>
          <p:cNvGrpSpPr/>
          <p:nvPr/>
        </p:nvGrpSpPr>
        <p:grpSpPr>
          <a:xfrm>
            <a:off x="634193" y="5691556"/>
            <a:ext cx="1399394" cy="252000"/>
            <a:chOff x="400827" y="2120540"/>
            <a:chExt cx="3110630" cy="252000"/>
          </a:xfrm>
        </p:grpSpPr>
        <p:sp>
          <p:nvSpPr>
            <p:cNvPr id="37" name="Rectangle: Top Corners Rounded 36">
              <a:extLst>
                <a:ext uri="{FF2B5EF4-FFF2-40B4-BE49-F238E27FC236}">
                  <a16:creationId xmlns:a16="http://schemas.microsoft.com/office/drawing/2014/main" id="{62BE6F73-4DD3-C720-64DA-1489A2B36616}"/>
                </a:ext>
              </a:extLst>
            </p:cNvPr>
            <p:cNvSpPr/>
            <p:nvPr/>
          </p:nvSpPr>
          <p:spPr>
            <a:xfrm>
              <a:off x="400827" y="2139165"/>
              <a:ext cx="3110630" cy="207826"/>
            </a:xfrm>
            <a:prstGeom prst="round2SameRect">
              <a:avLst>
                <a:gd name="adj1" fmla="val 50000"/>
                <a:gd name="adj2" fmla="val 0"/>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dirty="0">
                <a:latin typeface="+mj-lt"/>
              </a:endParaRPr>
            </a:p>
          </p:txBody>
        </p:sp>
        <p:sp>
          <p:nvSpPr>
            <p:cNvPr id="38" name="TextBox 37">
              <a:extLst>
                <a:ext uri="{FF2B5EF4-FFF2-40B4-BE49-F238E27FC236}">
                  <a16:creationId xmlns:a16="http://schemas.microsoft.com/office/drawing/2014/main" id="{498D8C4F-8DBE-2EDF-9B68-811D4C225C1E}"/>
                </a:ext>
              </a:extLst>
            </p:cNvPr>
            <p:cNvSpPr txBox="1"/>
            <p:nvPr/>
          </p:nvSpPr>
          <p:spPr>
            <a:xfrm>
              <a:off x="486513" y="2120540"/>
              <a:ext cx="2942487" cy="252000"/>
            </a:xfrm>
            <a:prstGeom prst="rect">
              <a:avLst/>
            </a:prstGeom>
            <a:noFill/>
          </p:spPr>
          <p:txBody>
            <a:bodyPr wrap="square" rtlCol="0">
              <a:spAutoFit/>
            </a:bodyPr>
            <a:lstStyle/>
            <a:p>
              <a:pPr algn="ctr"/>
              <a:r>
                <a:rPr lang="en-GB" sz="1000" dirty="0">
                  <a:solidFill>
                    <a:schemeClr val="bg1"/>
                  </a:solidFill>
                  <a:latin typeface="+mj-lt"/>
                </a:rPr>
                <a:t>Example 1</a:t>
              </a:r>
            </a:p>
          </p:txBody>
        </p:sp>
      </p:grpSp>
      <p:sp>
        <p:nvSpPr>
          <p:cNvPr id="39" name="Rectangle: Top Corners Rounded 38">
            <a:extLst>
              <a:ext uri="{FF2B5EF4-FFF2-40B4-BE49-F238E27FC236}">
                <a16:creationId xmlns:a16="http://schemas.microsoft.com/office/drawing/2014/main" id="{A6866B90-EE46-6876-66B2-90BBBFBEB18E}"/>
              </a:ext>
            </a:extLst>
          </p:cNvPr>
          <p:cNvSpPr/>
          <p:nvPr/>
        </p:nvSpPr>
        <p:spPr>
          <a:xfrm>
            <a:off x="2186174" y="5912725"/>
            <a:ext cx="2804926" cy="468010"/>
          </a:xfrm>
          <a:prstGeom prst="round2SameRect">
            <a:avLst>
              <a:gd name="adj1" fmla="val 0"/>
              <a:gd name="adj2" fmla="val 16872"/>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latin typeface="Consolas" panose="020B0609020204030204" pitchFamily="49" charset="0"/>
              </a:rPr>
              <a:t>This is a much longer example.</a:t>
            </a:r>
          </a:p>
          <a:p>
            <a:r>
              <a:rPr lang="en-GB" sz="900" dirty="0">
                <a:latin typeface="Consolas" panose="020B0609020204030204" pitchFamily="49" charset="0"/>
              </a:rPr>
              <a:t>I really do love formatting.</a:t>
            </a:r>
            <a:endParaRPr lang="en-GB" sz="1600" dirty="0">
              <a:latin typeface="Consolas" panose="020B0609020204030204" pitchFamily="49" charset="0"/>
            </a:endParaRPr>
          </a:p>
        </p:txBody>
      </p:sp>
      <p:grpSp>
        <p:nvGrpSpPr>
          <p:cNvPr id="40" name="Group 39">
            <a:extLst>
              <a:ext uri="{FF2B5EF4-FFF2-40B4-BE49-F238E27FC236}">
                <a16:creationId xmlns:a16="http://schemas.microsoft.com/office/drawing/2014/main" id="{C2D77938-7F88-5D78-A215-EFF18E58ABD1}"/>
              </a:ext>
            </a:extLst>
          </p:cNvPr>
          <p:cNvGrpSpPr/>
          <p:nvPr/>
        </p:nvGrpSpPr>
        <p:grpSpPr>
          <a:xfrm>
            <a:off x="2186173" y="5691556"/>
            <a:ext cx="2804925" cy="252000"/>
            <a:chOff x="400827" y="2120540"/>
            <a:chExt cx="3110630" cy="252000"/>
          </a:xfrm>
        </p:grpSpPr>
        <p:sp>
          <p:nvSpPr>
            <p:cNvPr id="41" name="Rectangle: Top Corners Rounded 40">
              <a:extLst>
                <a:ext uri="{FF2B5EF4-FFF2-40B4-BE49-F238E27FC236}">
                  <a16:creationId xmlns:a16="http://schemas.microsoft.com/office/drawing/2014/main" id="{F583FA99-CF8C-F79C-44AE-61B33212556F}"/>
                </a:ext>
              </a:extLst>
            </p:cNvPr>
            <p:cNvSpPr/>
            <p:nvPr/>
          </p:nvSpPr>
          <p:spPr>
            <a:xfrm>
              <a:off x="400827" y="2139165"/>
              <a:ext cx="3110630" cy="207826"/>
            </a:xfrm>
            <a:prstGeom prst="round2SameRect">
              <a:avLst>
                <a:gd name="adj1" fmla="val 50000"/>
                <a:gd name="adj2" fmla="val 0"/>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dirty="0">
                <a:latin typeface="+mj-lt"/>
              </a:endParaRPr>
            </a:p>
          </p:txBody>
        </p:sp>
        <p:sp>
          <p:nvSpPr>
            <p:cNvPr id="42" name="TextBox 41">
              <a:extLst>
                <a:ext uri="{FF2B5EF4-FFF2-40B4-BE49-F238E27FC236}">
                  <a16:creationId xmlns:a16="http://schemas.microsoft.com/office/drawing/2014/main" id="{B3D9D4B7-2655-53B0-7820-4174EF1A6E4E}"/>
                </a:ext>
              </a:extLst>
            </p:cNvPr>
            <p:cNvSpPr txBox="1"/>
            <p:nvPr/>
          </p:nvSpPr>
          <p:spPr>
            <a:xfrm>
              <a:off x="486513" y="2120540"/>
              <a:ext cx="2942487" cy="252000"/>
            </a:xfrm>
            <a:prstGeom prst="rect">
              <a:avLst/>
            </a:prstGeom>
            <a:noFill/>
          </p:spPr>
          <p:txBody>
            <a:bodyPr wrap="square" rtlCol="0">
              <a:spAutoFit/>
            </a:bodyPr>
            <a:lstStyle/>
            <a:p>
              <a:pPr algn="ctr"/>
              <a:r>
                <a:rPr lang="en-GB" sz="1000" dirty="0">
                  <a:solidFill>
                    <a:schemeClr val="bg1"/>
                  </a:solidFill>
                  <a:latin typeface="+mj-lt"/>
                </a:rPr>
                <a:t>Example 2</a:t>
              </a:r>
            </a:p>
          </p:txBody>
        </p:sp>
      </p:grpSp>
      <p:sp>
        <p:nvSpPr>
          <p:cNvPr id="43" name="Rectangle: Top Corners Rounded 42">
            <a:extLst>
              <a:ext uri="{FF2B5EF4-FFF2-40B4-BE49-F238E27FC236}">
                <a16:creationId xmlns:a16="http://schemas.microsoft.com/office/drawing/2014/main" id="{FFF0C277-D344-6CFE-82FA-45C669A723E7}"/>
              </a:ext>
            </a:extLst>
          </p:cNvPr>
          <p:cNvSpPr/>
          <p:nvPr/>
        </p:nvSpPr>
        <p:spPr>
          <a:xfrm>
            <a:off x="5143684" y="5912725"/>
            <a:ext cx="1399394" cy="468010"/>
          </a:xfrm>
          <a:prstGeom prst="round2SameRect">
            <a:avLst>
              <a:gd name="adj1" fmla="val 0"/>
              <a:gd name="adj2" fmla="val 16872"/>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latin typeface="Consolas" panose="020B0609020204030204" pitchFamily="49" charset="0"/>
              </a:rPr>
              <a:t>This is third.</a:t>
            </a:r>
          </a:p>
          <a:p>
            <a:r>
              <a:rPr lang="en-GB" sz="900" dirty="0">
                <a:latin typeface="Consolas" panose="020B0609020204030204" pitchFamily="49" charset="0"/>
              </a:rPr>
              <a:t>Third Example.</a:t>
            </a:r>
            <a:endParaRPr lang="en-GB" sz="1600" dirty="0">
              <a:latin typeface="Consolas" panose="020B0609020204030204" pitchFamily="49" charset="0"/>
            </a:endParaRPr>
          </a:p>
        </p:txBody>
      </p:sp>
      <p:grpSp>
        <p:nvGrpSpPr>
          <p:cNvPr id="44" name="Group 43">
            <a:extLst>
              <a:ext uri="{FF2B5EF4-FFF2-40B4-BE49-F238E27FC236}">
                <a16:creationId xmlns:a16="http://schemas.microsoft.com/office/drawing/2014/main" id="{72FA0AAB-950E-4D9B-A674-B863B0DC8639}"/>
              </a:ext>
            </a:extLst>
          </p:cNvPr>
          <p:cNvGrpSpPr/>
          <p:nvPr/>
        </p:nvGrpSpPr>
        <p:grpSpPr>
          <a:xfrm>
            <a:off x="5143684" y="5691556"/>
            <a:ext cx="1399394" cy="252000"/>
            <a:chOff x="400827" y="2120540"/>
            <a:chExt cx="3110630" cy="252000"/>
          </a:xfrm>
        </p:grpSpPr>
        <p:sp>
          <p:nvSpPr>
            <p:cNvPr id="45" name="Rectangle: Top Corners Rounded 44">
              <a:extLst>
                <a:ext uri="{FF2B5EF4-FFF2-40B4-BE49-F238E27FC236}">
                  <a16:creationId xmlns:a16="http://schemas.microsoft.com/office/drawing/2014/main" id="{9A8D43A5-4EE6-9FFF-39B7-8B6F9EBD11BD}"/>
                </a:ext>
              </a:extLst>
            </p:cNvPr>
            <p:cNvSpPr/>
            <p:nvPr/>
          </p:nvSpPr>
          <p:spPr>
            <a:xfrm>
              <a:off x="400827" y="2139165"/>
              <a:ext cx="3110630" cy="207826"/>
            </a:xfrm>
            <a:prstGeom prst="round2SameRect">
              <a:avLst>
                <a:gd name="adj1" fmla="val 50000"/>
                <a:gd name="adj2" fmla="val 0"/>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100" dirty="0">
                <a:latin typeface="+mj-lt"/>
              </a:endParaRPr>
            </a:p>
          </p:txBody>
        </p:sp>
        <p:sp>
          <p:nvSpPr>
            <p:cNvPr id="46" name="TextBox 45">
              <a:extLst>
                <a:ext uri="{FF2B5EF4-FFF2-40B4-BE49-F238E27FC236}">
                  <a16:creationId xmlns:a16="http://schemas.microsoft.com/office/drawing/2014/main" id="{33965022-6798-FB2E-0963-29DC7581CF4A}"/>
                </a:ext>
              </a:extLst>
            </p:cNvPr>
            <p:cNvSpPr txBox="1"/>
            <p:nvPr/>
          </p:nvSpPr>
          <p:spPr>
            <a:xfrm>
              <a:off x="486513" y="2120540"/>
              <a:ext cx="2942487" cy="252000"/>
            </a:xfrm>
            <a:prstGeom prst="rect">
              <a:avLst/>
            </a:prstGeom>
            <a:noFill/>
          </p:spPr>
          <p:txBody>
            <a:bodyPr wrap="square" rtlCol="0">
              <a:spAutoFit/>
            </a:bodyPr>
            <a:lstStyle/>
            <a:p>
              <a:pPr algn="ctr"/>
              <a:r>
                <a:rPr lang="en-GB" sz="1000" dirty="0">
                  <a:solidFill>
                    <a:schemeClr val="bg1"/>
                  </a:solidFill>
                  <a:latin typeface="+mj-lt"/>
                </a:rPr>
                <a:t>Example 3</a:t>
              </a:r>
            </a:p>
          </p:txBody>
        </p:sp>
      </p:grpSp>
      <p:sp>
        <p:nvSpPr>
          <p:cNvPr id="47" name="Rectangle: Single Corner Rounded 46">
            <a:extLst>
              <a:ext uri="{FF2B5EF4-FFF2-40B4-BE49-F238E27FC236}">
                <a16:creationId xmlns:a16="http://schemas.microsoft.com/office/drawing/2014/main" id="{8E2E04F6-44D4-192D-C39A-CA64EE68FCBE}"/>
              </a:ext>
            </a:extLst>
          </p:cNvPr>
          <p:cNvSpPr/>
          <p:nvPr/>
        </p:nvSpPr>
        <p:spPr>
          <a:xfrm>
            <a:off x="400827" y="6509566"/>
            <a:ext cx="6347574" cy="178733"/>
          </a:xfrm>
          <a:prstGeom prst="round1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mj-lt"/>
              </a:rPr>
              <a:t>Lighter 60% for a further Subheading, in 11 </a:t>
            </a:r>
          </a:p>
        </p:txBody>
      </p:sp>
      <p:sp>
        <p:nvSpPr>
          <p:cNvPr id="48" name="TextBox 47">
            <a:extLst>
              <a:ext uri="{FF2B5EF4-FFF2-40B4-BE49-F238E27FC236}">
                <a16:creationId xmlns:a16="http://schemas.microsoft.com/office/drawing/2014/main" id="{D564A84C-BC6E-4951-A7F0-4A70082CF075}"/>
              </a:ext>
            </a:extLst>
          </p:cNvPr>
          <p:cNvSpPr txBox="1"/>
          <p:nvPr/>
        </p:nvSpPr>
        <p:spPr>
          <a:xfrm>
            <a:off x="400825" y="6688299"/>
            <a:ext cx="6347575" cy="1169551"/>
          </a:xfrm>
          <a:prstGeom prst="rect">
            <a:avLst/>
          </a:prstGeom>
          <a:noFill/>
        </p:spPr>
        <p:txBody>
          <a:bodyPr wrap="square" rtlCol="0">
            <a:spAutoFit/>
          </a:bodyPr>
          <a:lstStyle/>
          <a:p>
            <a:r>
              <a:rPr lang="en-GB" sz="1000" dirty="0"/>
              <a:t>This is generic font in 10. We love to see it. Calibri font is used. Now we’re going to make it into much larger paragraphs so we can see how it look across multiple lines. Wow! How interesting I sure do love writing absolute waffle in order to take up more space that’s amazing! This is generic font in 10. We love to see it. Calibri font is used. Now we’re going to make it into much larger paragraphs so we can see how it look across multiple lines. Wow! How interesting I sure do love writing absolute waffle in order to take up more space that’s amazing! This is generic font in 10. We love to see it. Calibri font is used. Now we’re going to make it into much larger paragraphs so we can see how it look across multiple lines. Wow! How interesting I sure do love writing absolute waffle in order to take up more space that’s amazing!</a:t>
            </a:r>
          </a:p>
        </p:txBody>
      </p:sp>
      <p:sp>
        <p:nvSpPr>
          <p:cNvPr id="49" name="Flowchart: Alternate Process 48">
            <a:extLst>
              <a:ext uri="{FF2B5EF4-FFF2-40B4-BE49-F238E27FC236}">
                <a16:creationId xmlns:a16="http://schemas.microsoft.com/office/drawing/2014/main" id="{AEF21B6D-EB31-4894-9D76-5FD3D81DD589}"/>
              </a:ext>
            </a:extLst>
          </p:cNvPr>
          <p:cNvSpPr/>
          <p:nvPr/>
        </p:nvSpPr>
        <p:spPr>
          <a:xfrm>
            <a:off x="2483122" y="8535346"/>
            <a:ext cx="563671" cy="482841"/>
          </a:xfrm>
          <a:prstGeom prst="flowChartAlternateProcess">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50" name="Flowchart: Alternate Process 49">
            <a:extLst>
              <a:ext uri="{FF2B5EF4-FFF2-40B4-BE49-F238E27FC236}">
                <a16:creationId xmlns:a16="http://schemas.microsoft.com/office/drawing/2014/main" id="{558E87BF-E333-4A79-50C2-3ABED71E0C48}"/>
              </a:ext>
            </a:extLst>
          </p:cNvPr>
          <p:cNvSpPr/>
          <p:nvPr/>
        </p:nvSpPr>
        <p:spPr>
          <a:xfrm>
            <a:off x="2483122" y="7898630"/>
            <a:ext cx="563671" cy="482841"/>
          </a:xfrm>
          <a:prstGeom prst="flowChartAlternateProcess">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1" name="Flowchart: Alternate Process 50">
            <a:extLst>
              <a:ext uri="{FF2B5EF4-FFF2-40B4-BE49-F238E27FC236}">
                <a16:creationId xmlns:a16="http://schemas.microsoft.com/office/drawing/2014/main" id="{04D90E55-1C77-9719-A90A-CD83C8276F71}"/>
              </a:ext>
            </a:extLst>
          </p:cNvPr>
          <p:cNvSpPr/>
          <p:nvPr/>
        </p:nvSpPr>
        <p:spPr>
          <a:xfrm>
            <a:off x="1433722" y="8239247"/>
            <a:ext cx="563671" cy="482841"/>
          </a:xfrm>
          <a:prstGeom prst="flowChartAlternate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2" name="Flowchart: Alternate Process 51">
            <a:extLst>
              <a:ext uri="{FF2B5EF4-FFF2-40B4-BE49-F238E27FC236}">
                <a16:creationId xmlns:a16="http://schemas.microsoft.com/office/drawing/2014/main" id="{1816FC19-AB32-0CD9-4BE4-7A21D7E9C6E7}"/>
              </a:ext>
            </a:extLst>
          </p:cNvPr>
          <p:cNvSpPr/>
          <p:nvPr/>
        </p:nvSpPr>
        <p:spPr>
          <a:xfrm>
            <a:off x="3544609" y="7899958"/>
            <a:ext cx="563671" cy="482841"/>
          </a:xfrm>
          <a:prstGeom prst="flowChartAlternateProcess">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3" name="Flowchart: Alternate Process 52">
            <a:extLst>
              <a:ext uri="{FF2B5EF4-FFF2-40B4-BE49-F238E27FC236}">
                <a16:creationId xmlns:a16="http://schemas.microsoft.com/office/drawing/2014/main" id="{6CDCB348-FE36-0DF2-582D-08517CA500F7}"/>
              </a:ext>
            </a:extLst>
          </p:cNvPr>
          <p:cNvSpPr/>
          <p:nvPr/>
        </p:nvSpPr>
        <p:spPr>
          <a:xfrm>
            <a:off x="4461346" y="8529653"/>
            <a:ext cx="563671" cy="482841"/>
          </a:xfrm>
          <a:prstGeom prst="flowChartAlternateProcess">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55" name="Straight Arrow Connector 54">
            <a:extLst>
              <a:ext uri="{FF2B5EF4-FFF2-40B4-BE49-F238E27FC236}">
                <a16:creationId xmlns:a16="http://schemas.microsoft.com/office/drawing/2014/main" id="{8ED0101D-9136-AC17-71FB-85670D58987B}"/>
              </a:ext>
            </a:extLst>
          </p:cNvPr>
          <p:cNvCxnSpPr>
            <a:cxnSpLocks/>
            <a:stCxn id="51" idx="3"/>
            <a:endCxn id="50" idx="1"/>
          </p:cNvCxnSpPr>
          <p:nvPr/>
        </p:nvCxnSpPr>
        <p:spPr>
          <a:xfrm flipV="1">
            <a:off x="1997393" y="8140051"/>
            <a:ext cx="485729" cy="3406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891565-2AA0-FBEF-A81C-4250D9360701}"/>
              </a:ext>
            </a:extLst>
          </p:cNvPr>
          <p:cNvCxnSpPr>
            <a:cxnSpLocks/>
            <a:stCxn id="51" idx="3"/>
            <a:endCxn id="49" idx="1"/>
          </p:cNvCxnSpPr>
          <p:nvPr/>
        </p:nvCxnSpPr>
        <p:spPr>
          <a:xfrm>
            <a:off x="1997393" y="8480668"/>
            <a:ext cx="485729" cy="2960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C0215EE-F5FB-2E5B-A341-A8A59510B281}"/>
              </a:ext>
            </a:extLst>
          </p:cNvPr>
          <p:cNvCxnSpPr>
            <a:cxnSpLocks/>
            <a:stCxn id="50" idx="3"/>
            <a:endCxn id="52" idx="1"/>
          </p:cNvCxnSpPr>
          <p:nvPr/>
        </p:nvCxnSpPr>
        <p:spPr>
          <a:xfrm>
            <a:off x="3046793" y="8140051"/>
            <a:ext cx="497816" cy="1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39E4A99-F72D-3F25-AA0B-89EDA29B31A2}"/>
              </a:ext>
            </a:extLst>
          </p:cNvPr>
          <p:cNvCxnSpPr>
            <a:cxnSpLocks/>
            <a:stCxn id="49" idx="3"/>
            <a:endCxn id="53" idx="1"/>
          </p:cNvCxnSpPr>
          <p:nvPr/>
        </p:nvCxnSpPr>
        <p:spPr>
          <a:xfrm flipV="1">
            <a:off x="3046793" y="8771074"/>
            <a:ext cx="1414553" cy="5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3E65CB-B0A7-7418-5C29-D68AD6E3CDB1}"/>
              </a:ext>
            </a:extLst>
          </p:cNvPr>
          <p:cNvCxnSpPr>
            <a:cxnSpLocks/>
            <a:stCxn id="52" idx="3"/>
            <a:endCxn id="53" idx="0"/>
          </p:cNvCxnSpPr>
          <p:nvPr/>
        </p:nvCxnSpPr>
        <p:spPr>
          <a:xfrm>
            <a:off x="4108280" y="8141379"/>
            <a:ext cx="634902" cy="3882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12487"/>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57</TotalTime>
  <Words>681</Words>
  <Application>Microsoft Office PowerPoint</Application>
  <PresentationFormat>A4 Paper (210x297 mm)</PresentationFormat>
  <Paragraphs>53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Consolas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Williams</dc:creator>
  <cp:lastModifiedBy>Patrick Williams</cp:lastModifiedBy>
  <cp:revision>1</cp:revision>
  <dcterms:created xsi:type="dcterms:W3CDTF">2023-07-31T16:07:36Z</dcterms:created>
  <dcterms:modified xsi:type="dcterms:W3CDTF">2023-07-31T17:05:03Z</dcterms:modified>
</cp:coreProperties>
</file>