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45" r:id="rId4"/>
    <p:sldId id="346" r:id="rId5"/>
    <p:sldId id="350" r:id="rId6"/>
    <p:sldId id="351" r:id="rId7"/>
    <p:sldId id="362" r:id="rId8"/>
    <p:sldId id="347" r:id="rId9"/>
    <p:sldId id="349" r:id="rId10"/>
    <p:sldId id="348" r:id="rId11"/>
    <p:sldId id="352" r:id="rId12"/>
    <p:sldId id="361" r:id="rId13"/>
  </p:sldIdLst>
  <p:sldSz cx="12192000" cy="6858000"/>
  <p:notesSz cx="6858000" cy="9144000"/>
  <p:embeddedFontLst>
    <p:embeddedFont>
      <p:font typeface="AA Zuehlke" panose="02000503060000020004" pitchFamily="2" charset="0"/>
      <p:regular r:id="rId16"/>
      <p:italic r:id="rId17"/>
    </p:embeddedFont>
    <p:embeddedFont>
      <p:font typeface="AA Zuehlke Medium" panose="02000603060000020004" pitchFamily="2" charset="0"/>
      <p:regular r:id="rId18"/>
      <p:italic r:id="rId19"/>
    </p:embeddedFont>
    <p:embeddedFont>
      <p:font typeface="Bahnschrift" panose="020B0502040204020203" pitchFamily="34" charset="0"/>
      <p:regular r:id="rId20"/>
      <p:bold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2F2F2"/>
    <a:srgbClr val="CCFF00"/>
    <a:srgbClr val="00CC66"/>
    <a:srgbClr val="0099CC"/>
    <a:srgbClr val="0000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3E48D-D365-4170-AD9B-8C2CCC856D5D}" v="470" dt="2018-08-23T06:08:48.092"/>
  </p1510:revLst>
</p1510:revInfo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813" autoAdjust="0"/>
  </p:normalViewPr>
  <p:slideViewPr>
    <p:cSldViewPr showGuides="1">
      <p:cViewPr varScale="1">
        <p:scale>
          <a:sx n="90" d="100"/>
          <a:sy n="90" d="100"/>
        </p:scale>
        <p:origin x="13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font" Target="fonts/font3.fntdata" Id="rId18" /><Relationship Type="http://schemas.openxmlformats.org/officeDocument/2006/relationships/tableStyles" Target="tableStyles.xml" Id="rId26" /><Relationship Type="http://schemas.openxmlformats.org/officeDocument/2006/relationships/slide" Target="slides/slide2.xml" Id="rId3" /><Relationship Type="http://schemas.openxmlformats.org/officeDocument/2006/relationships/font" Target="fonts/font6.fntdata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font" Target="fonts/font2.fntdata" Id="rId17" /><Relationship Type="http://schemas.openxmlformats.org/officeDocument/2006/relationships/theme" Target="theme/theme1.xml" Id="rId25" /><Relationship Type="http://schemas.openxmlformats.org/officeDocument/2006/relationships/slide" Target="slides/slide1.xml" Id="rId2" /><Relationship Type="http://schemas.openxmlformats.org/officeDocument/2006/relationships/font" Target="fonts/font1.fntdata" Id="rId16" /><Relationship Type="http://schemas.openxmlformats.org/officeDocument/2006/relationships/font" Target="fonts/font5.fntdata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viewProps" Target="viewProps.xml" Id="rId24" /><Relationship Type="http://schemas.openxmlformats.org/officeDocument/2006/relationships/slide" Target="slides/slide4.xml" Id="rId5" /><Relationship Type="http://schemas.openxmlformats.org/officeDocument/2006/relationships/handoutMaster" Target="handoutMasters/handoutMaster1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9.xml" Id="rId10" /><Relationship Type="http://schemas.openxmlformats.org/officeDocument/2006/relationships/font" Target="fonts/font4.fntdata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notesMaster" Target="notesMasters/notesMaster1.xml" Id="rId14" /><Relationship Type="http://schemas.openxmlformats.org/officeDocument/2006/relationships/tags" Target="tags/tag1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23/08/2018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23/08/2018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point here is to see that challenge 1 can NOT be implemented in a single test.</a:t>
            </a:r>
          </a:p>
          <a:p>
            <a:r>
              <a:rPr lang="en-US" noProof="0" dirty="0"/>
              <a:t>See sample solution for approach in what to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75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881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773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EAA94-9026-457A-ADB4-BA1C00D1FE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DA426-DE0A-45F5-B17D-CD8E6CD13DE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033C-896F-49D2-A6DF-AF537FC6D8B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47782-E2B2-480A-8A1C-0A581B5B7F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4624D-E10F-4028-B26B-096A24123F1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5BE13-F5AC-4EA6-A65F-E3AA4023731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08BC0-28AE-4F78-9CCD-6058E3FA151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0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0373340" y="6598723"/>
            <a:ext cx="1412262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r" defTabSz="914400" rtl="0" eaLnBrk="1" latinLnBrk="0" hangingPunct="1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 Zühlke 2018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406400" y="6598723"/>
            <a:ext cx="4393456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tx1"/>
                </a:solidFill>
                <a:latin typeface="AA Zuehlke" pitchFamily="2" charset="0"/>
              </a:rPr>
              <a:t>Test Driven Development | Florian Besser</a:t>
            </a:r>
            <a:endParaRPr lang="en-GB" sz="900" dirty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5384422" y="6598721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23. August 2018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8756651" y="6598722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3F42CAC-4264-4A29-9CED-457AD8F855B3}" type="slidenum">
              <a:rPr lang="en-GB" sz="9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en-GB" sz="9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628650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98525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168400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ehlke/tdd-workshop.gi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Basics of TDD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Summarize the same product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Given</a:t>
            </a:r>
          </a:p>
          <a:p>
            <a:pPr lvl="1"/>
            <a:r>
              <a:rPr lang="en-GB" dirty="0"/>
              <a:t>An item with ID 1 and description “Wine” and price 20</a:t>
            </a:r>
          </a:p>
          <a:p>
            <a:pPr lvl="1"/>
            <a:r>
              <a:rPr lang="en-GB" dirty="0"/>
              <a:t>An empty basket</a:t>
            </a:r>
          </a:p>
          <a:p>
            <a:endParaRPr lang="en-GB" dirty="0"/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Scanning “Wine” twice</a:t>
            </a:r>
          </a:p>
          <a:p>
            <a:pPr lvl="1"/>
            <a:endParaRPr lang="en-GB" dirty="0"/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Basket receipt reads: “2 Wine: 40\</a:t>
            </a:r>
            <a:r>
              <a:rPr lang="en-GB" dirty="0" err="1"/>
              <a:t>nTotal</a:t>
            </a:r>
            <a:r>
              <a:rPr lang="en-GB" dirty="0"/>
              <a:t>: 40”</a:t>
            </a:r>
          </a:p>
        </p:txBody>
      </p:sp>
    </p:spTree>
    <p:extLst>
      <p:ext uri="{BB962C8B-B14F-4D97-AF65-F5344CB8AC3E}">
        <p14:creationId xmlns:p14="http://schemas.microsoft.com/office/powerpoint/2010/main" val="14529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extra credit only!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Given</a:t>
            </a:r>
          </a:p>
          <a:p>
            <a:pPr lvl="1"/>
            <a:r>
              <a:rPr lang="en-GB" dirty="0"/>
              <a:t>An item with ID 1 and description “Wine” and price 20</a:t>
            </a:r>
          </a:p>
          <a:p>
            <a:pPr lvl="1"/>
            <a:r>
              <a:rPr lang="en-GB" dirty="0"/>
              <a:t>A promotion for 2x “Wine” for 35</a:t>
            </a:r>
          </a:p>
          <a:p>
            <a:pPr lvl="1"/>
            <a:r>
              <a:rPr lang="en-GB" dirty="0"/>
              <a:t>An empty basket</a:t>
            </a:r>
          </a:p>
          <a:p>
            <a:endParaRPr lang="en-GB" dirty="0"/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Scanning “Wine” twice</a:t>
            </a:r>
          </a:p>
          <a:p>
            <a:pPr lvl="1"/>
            <a:endParaRPr lang="en-GB" dirty="0"/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Basket receipt reads: “2 Wine: 35\</a:t>
            </a:r>
            <a:r>
              <a:rPr lang="en-GB" dirty="0" err="1"/>
              <a:t>nTotal</a:t>
            </a:r>
            <a:r>
              <a:rPr lang="en-GB" dirty="0"/>
              <a:t>: 35”</a:t>
            </a:r>
          </a:p>
        </p:txBody>
      </p:sp>
    </p:spTree>
    <p:extLst>
      <p:ext uri="{BB962C8B-B14F-4D97-AF65-F5344CB8AC3E}">
        <p14:creationId xmlns:p14="http://schemas.microsoft.com/office/powerpoint/2010/main" val="4093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have you learned?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Find things you have </a:t>
            </a:r>
            <a:r>
              <a:rPr lang="en-GB" b="1" dirty="0"/>
              <a:t>learned.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Which things are you </a:t>
            </a:r>
            <a:r>
              <a:rPr lang="en-GB" b="1" dirty="0"/>
              <a:t>still missing</a:t>
            </a:r>
            <a:r>
              <a:rPr lang="en-GB" dirty="0"/>
              <a:t>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What of this will you be able to use in your </a:t>
            </a:r>
            <a:r>
              <a:rPr lang="en-GB" b="1" dirty="0"/>
              <a:t>daily work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58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Test Driven Development?</a:t>
            </a:r>
          </a:p>
        </p:txBody>
      </p:sp>
      <p:pic>
        <p:nvPicPr>
          <p:cNvPr id="4098" name="Picture 2" descr="Image result for test driven development">
            <a:extLst>
              <a:ext uri="{FF2B5EF4-FFF2-40B4-BE49-F238E27FC236}">
                <a16:creationId xmlns:a16="http://schemas.microsoft.com/office/drawing/2014/main" id="{91235EA2-7194-406C-91D3-F2B701589E3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770817"/>
            <a:ext cx="475454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Test Driven Development?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US" dirty="0"/>
              <a:t>Write the </a:t>
            </a:r>
            <a:r>
              <a:rPr lang="en-US" b="1" dirty="0"/>
              <a:t>next simplest</a:t>
            </a:r>
            <a:r>
              <a:rPr lang="en-US" dirty="0"/>
              <a:t> test you can think of. See it fail.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Write the </a:t>
            </a:r>
            <a:r>
              <a:rPr lang="en-US" b="1" dirty="0"/>
              <a:t>simplest</a:t>
            </a:r>
            <a:r>
              <a:rPr lang="en-US" dirty="0"/>
              <a:t> implementation you can think of. You are not allowed to go below 100% branch coverage! See test pass.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Refactor until you are satisfied with the code quality. Refactoring means </a:t>
            </a:r>
            <a:r>
              <a:rPr lang="en-US" b="1" dirty="0"/>
              <a:t>no functional</a:t>
            </a:r>
            <a:r>
              <a:rPr lang="en-US" dirty="0"/>
              <a:t> code changes. Verify this by running the tests again and checking code coverage.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02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exercise: Build a shopping basket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Your input is the product ID, which is scanned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Products can be added to the shopping basket</a:t>
            </a:r>
          </a:p>
          <a:p>
            <a:pPr lvl="0"/>
            <a:r>
              <a:rPr lang="en-GB" dirty="0"/>
              <a:t>The shopping basket can be queried for the receipt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There is a repository to look up product descriptions and prices by product ID</a:t>
            </a:r>
          </a:p>
          <a:p>
            <a:pPr lvl="1"/>
            <a:r>
              <a:rPr lang="en-GB" dirty="0"/>
              <a:t>You must provide and interface for another team to fill this repository</a:t>
            </a:r>
          </a:p>
          <a:p>
            <a:pPr lvl="1"/>
            <a:endParaRPr lang="en-GB" dirty="0"/>
          </a:p>
          <a:p>
            <a:r>
              <a:rPr lang="en-GB" dirty="0"/>
              <a:t>I’ll play the Product Owner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31828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 coding the first cycle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Checkout code:</a:t>
            </a:r>
          </a:p>
          <a:p>
            <a:pPr lvl="1"/>
            <a:r>
              <a:rPr lang="en-GB" dirty="0"/>
              <a:t>git </a:t>
            </a:r>
            <a:r>
              <a:rPr lang="en-GB"/>
              <a:t>clone </a:t>
            </a:r>
            <a:r>
              <a:rPr lang="en-GB">
                <a:hlinkClick r:id="rId2"/>
              </a:rPr>
              <a:t>https://github.com/Zuehlke/tdd-workshop.git</a:t>
            </a:r>
            <a:endParaRPr lang="en-GB"/>
          </a:p>
          <a:p>
            <a:pPr lvl="1"/>
            <a:r>
              <a:rPr lang="en-GB"/>
              <a:t>Import </a:t>
            </a:r>
            <a:r>
              <a:rPr lang="en-GB" dirty="0"/>
              <a:t>into Eclipse / IntelliJ, run the empty test in </a:t>
            </a:r>
            <a:r>
              <a:rPr lang="en-GB" dirty="0" err="1">
                <a:latin typeface="Bahnschrift" panose="020B0502040204020203" pitchFamily="34" charset="0"/>
              </a:rPr>
              <a:t>BasketTest</a:t>
            </a:r>
            <a:endParaRPr lang="en-GB" dirty="0">
              <a:latin typeface="Bahnschrift" panose="020B0502040204020203" pitchFamily="34" charset="0"/>
            </a:endParaRPr>
          </a:p>
          <a:p>
            <a:endParaRPr lang="en-GB" dirty="0">
              <a:latin typeface="Bahnschrift" panose="020B0502040204020203" pitchFamily="34" charset="0"/>
            </a:endParaRPr>
          </a:p>
          <a:p>
            <a:r>
              <a:rPr lang="en-GB" dirty="0"/>
              <a:t>Let’s write the simplest test</a:t>
            </a:r>
          </a:p>
          <a:p>
            <a:r>
              <a:rPr lang="en-GB" dirty="0"/>
              <a:t>Write the simplest implementation</a:t>
            </a:r>
          </a:p>
          <a:p>
            <a:r>
              <a:rPr lang="en-GB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750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Follow TDD, be very strict with yourself.</a:t>
            </a:r>
          </a:p>
          <a:p>
            <a:pPr lvl="0"/>
            <a:r>
              <a:rPr lang="en-GB" dirty="0"/>
              <a:t>Rule of thumb: If your code does not compile or tests are red over 7 actions, revert.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Implement little by little. I’ll be asking for random demonstrations while you code.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We’ll sync every ~15 minutes so nobody is stuck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25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The Basket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Given</a:t>
            </a:r>
          </a:p>
          <a:p>
            <a:pPr lvl="1"/>
            <a:r>
              <a:rPr lang="en-GB" dirty="0"/>
              <a:t>An empty basket</a:t>
            </a:r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Adding a product “Wine” with price 20</a:t>
            </a:r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Basket receipt reads: “Wine: 20\</a:t>
            </a:r>
            <a:r>
              <a:rPr lang="en-GB" dirty="0" err="1"/>
              <a:t>nTotal</a:t>
            </a:r>
            <a:r>
              <a:rPr lang="en-GB" dirty="0"/>
              <a:t>: 20”</a:t>
            </a:r>
          </a:p>
        </p:txBody>
      </p:sp>
    </p:spTree>
    <p:extLst>
      <p:ext uri="{BB962C8B-B14F-4D97-AF65-F5344CB8AC3E}">
        <p14:creationId xmlns:p14="http://schemas.microsoft.com/office/powerpoint/2010/main" val="39631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Adding the Scanner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Given</a:t>
            </a:r>
          </a:p>
          <a:p>
            <a:pPr lvl="1"/>
            <a:r>
              <a:rPr lang="en-GB" dirty="0"/>
              <a:t>An item with ID 1 and description “Wine” and price 20</a:t>
            </a:r>
          </a:p>
          <a:p>
            <a:pPr lvl="1"/>
            <a:r>
              <a:rPr lang="en-GB" dirty="0"/>
              <a:t>An item with ID 2 and description “Bread” and price 2</a:t>
            </a:r>
          </a:p>
          <a:p>
            <a:pPr lvl="1"/>
            <a:r>
              <a:rPr lang="en-GB" dirty="0"/>
              <a:t>An empty basket</a:t>
            </a:r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Scanning “Wine”</a:t>
            </a:r>
          </a:p>
          <a:p>
            <a:pPr lvl="1"/>
            <a:r>
              <a:rPr lang="en-GB" dirty="0"/>
              <a:t>Scanning “Bread”</a:t>
            </a:r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Basket receipt reads: “Wine: 20\</a:t>
            </a:r>
            <a:r>
              <a:rPr lang="en-GB" dirty="0" err="1"/>
              <a:t>nBread</a:t>
            </a:r>
            <a:r>
              <a:rPr lang="en-GB" dirty="0"/>
              <a:t>: 2\</a:t>
            </a:r>
            <a:r>
              <a:rPr lang="en-GB" dirty="0" err="1"/>
              <a:t>nTotal</a:t>
            </a:r>
            <a:r>
              <a:rPr lang="en-GB" dirty="0"/>
              <a:t>: 22”</a:t>
            </a:r>
          </a:p>
        </p:txBody>
      </p:sp>
    </p:spTree>
    <p:extLst>
      <p:ext uri="{BB962C8B-B14F-4D97-AF65-F5344CB8AC3E}">
        <p14:creationId xmlns:p14="http://schemas.microsoft.com/office/powerpoint/2010/main" val="91790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pPr lvl="0"/>
            <a:r>
              <a:rPr lang="en-GB" dirty="0"/>
              <a:t>Given</a:t>
            </a:r>
          </a:p>
          <a:p>
            <a:pPr lvl="1"/>
            <a:r>
              <a:rPr lang="en-GB" dirty="0"/>
              <a:t>An item repository containing a product with ID 1, description “Wine” and price 20</a:t>
            </a:r>
          </a:p>
          <a:p>
            <a:endParaRPr lang="en-GB" dirty="0"/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Querying the repo with ID 1</a:t>
            </a:r>
          </a:p>
          <a:p>
            <a:pPr lvl="1"/>
            <a:endParaRPr lang="en-GB" dirty="0"/>
          </a:p>
          <a:p>
            <a:r>
              <a:rPr lang="en-GB" dirty="0"/>
              <a:t>Then</a:t>
            </a:r>
          </a:p>
          <a:p>
            <a:pPr lvl="1"/>
            <a:r>
              <a:rPr lang="en-GB" dirty="0"/>
              <a:t>Return the product </a:t>
            </a:r>
          </a:p>
        </p:txBody>
      </p:sp>
    </p:spTree>
    <p:extLst>
      <p:ext uri="{BB962C8B-B14F-4D97-AF65-F5344CB8AC3E}">
        <p14:creationId xmlns:p14="http://schemas.microsoft.com/office/powerpoint/2010/main" val="4003918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  <p:tag name="LANGUAGE" val="2057"/>
  <p:tag name="AUTHOR" val="Florian Bess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Zuehlke_en-uk</Template>
  <TotalTime>0</TotalTime>
  <Words>538</Words>
  <Application>Microsoft Office PowerPoint</Application>
  <PresentationFormat>Widescreen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Bahnschrift</vt:lpstr>
      <vt:lpstr>AA Zuehlke</vt:lpstr>
      <vt:lpstr>AA Zuehlke Medium</vt:lpstr>
      <vt:lpstr>Zuehlke</vt:lpstr>
      <vt:lpstr>Basics of TDD</vt:lpstr>
      <vt:lpstr>What is Test Driven Development?</vt:lpstr>
      <vt:lpstr>How to do Test Driven Development?</vt:lpstr>
      <vt:lpstr>Your exercise: Build a shopping basket</vt:lpstr>
      <vt:lpstr>Mob coding the first cycle</vt:lpstr>
      <vt:lpstr>Going forward</vt:lpstr>
      <vt:lpstr>Challenge 1</vt:lpstr>
      <vt:lpstr>Challenge 2</vt:lpstr>
      <vt:lpstr>Challenge 2</vt:lpstr>
      <vt:lpstr>Challenge 3</vt:lpstr>
      <vt:lpstr>Challenge 4</vt:lpstr>
      <vt:lpstr>Review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flbe</dc:creator>
  <cp:lastModifiedBy>Besser, Florian</cp:lastModifiedBy>
  <cp:revision>22</cp:revision>
  <dcterms:created xsi:type="dcterms:W3CDTF">2018-08-19T02:12:31Z</dcterms:created>
  <dcterms:modified xsi:type="dcterms:W3CDTF">2018-08-23T06:13:16Z</dcterms:modified>
</cp:coreProperties>
</file>