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1"/>
  </p:notesMasterIdLst>
  <p:sldIdLst>
    <p:sldId id="256" r:id="rId2"/>
    <p:sldId id="257" r:id="rId3"/>
    <p:sldId id="258" r:id="rId4"/>
    <p:sldId id="261" r:id="rId5"/>
    <p:sldId id="288" r:id="rId6"/>
    <p:sldId id="262" r:id="rId7"/>
    <p:sldId id="264" r:id="rId8"/>
    <p:sldId id="266" r:id="rId9"/>
    <p:sldId id="265" r:id="rId10"/>
    <p:sldId id="275" r:id="rId11"/>
    <p:sldId id="268" r:id="rId12"/>
    <p:sldId id="278" r:id="rId13"/>
    <p:sldId id="269" r:id="rId14"/>
    <p:sldId id="281" r:id="rId15"/>
    <p:sldId id="287" r:id="rId16"/>
    <p:sldId id="285" r:id="rId17"/>
    <p:sldId id="282" r:id="rId18"/>
    <p:sldId id="286" r:id="rId19"/>
    <p:sldId id="283" r:id="rId20"/>
  </p:sldIdLst>
  <p:sldSz cx="12192000" cy="6858000"/>
  <p:notesSz cx="6858000" cy="9144000"/>
  <p:embeddedFontLst>
    <p:embeddedFont>
      <p:font typeface="Lato" panose="020F0502020204030203" pitchFamily="34" charset="0"/>
      <p:regular r:id="rId22"/>
      <p:bold r:id="rId23"/>
      <p:italic r:id="rId24"/>
      <p:boldItalic r:id="rId25"/>
    </p:embeddedFont>
    <p:embeddedFont>
      <p:font typeface="Verdana" panose="020B060403050404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52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5" autoAdjust="0"/>
    <p:restoredTop sz="94404" autoAdjust="0"/>
  </p:normalViewPr>
  <p:slideViewPr>
    <p:cSldViewPr snapToGrid="0">
      <p:cViewPr varScale="1">
        <p:scale>
          <a:sx n="64" d="100"/>
          <a:sy n="64" d="100"/>
        </p:scale>
        <p:origin x="85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4219B2-7BBA-4BFD-92A2-82DFBECA4CA8}" type="doc">
      <dgm:prSet loTypeId="urn:microsoft.com/office/officeart/2005/8/layout/cycle5" loCatId="cycle" qsTypeId="urn:microsoft.com/office/officeart/2005/8/quickstyle/simple1" qsCatId="simple" csTypeId="urn:microsoft.com/office/officeart/2005/8/colors/accent6_2" csCatId="accent6"/>
      <dgm:spPr/>
      <dgm:t>
        <a:bodyPr/>
        <a:lstStyle/>
        <a:p>
          <a:endParaRPr lang="en-US"/>
        </a:p>
      </dgm:t>
    </dgm:pt>
    <dgm:pt modelId="{E5325FF0-C9F6-430B-A4F3-EF30F522C10D}">
      <dgm:prSet/>
      <dgm:spPr/>
      <dgm:t>
        <a:bodyPr/>
        <a:lstStyle/>
        <a:p>
          <a:r>
            <a:rPr lang="en-US"/>
            <a:t>Analyse</a:t>
          </a:r>
        </a:p>
      </dgm:t>
    </dgm:pt>
    <dgm:pt modelId="{C7063D84-91FC-4DBB-8143-48BE9F496840}" type="parTrans" cxnId="{DCB039D2-608F-4D6B-B4D2-681CA4CF4F59}">
      <dgm:prSet/>
      <dgm:spPr/>
      <dgm:t>
        <a:bodyPr/>
        <a:lstStyle/>
        <a:p>
          <a:endParaRPr lang="en-US"/>
        </a:p>
      </dgm:t>
    </dgm:pt>
    <dgm:pt modelId="{CCB20CEC-9B35-4DD9-88F0-529B45582B09}" type="sibTrans" cxnId="{DCB039D2-608F-4D6B-B4D2-681CA4CF4F59}">
      <dgm:prSet/>
      <dgm:spPr/>
      <dgm:t>
        <a:bodyPr/>
        <a:lstStyle/>
        <a:p>
          <a:endParaRPr lang="en-US"/>
        </a:p>
      </dgm:t>
    </dgm:pt>
    <dgm:pt modelId="{46A8D709-417D-4BA6-8EFE-40DE5268BAA3}">
      <dgm:prSet/>
      <dgm:spPr/>
      <dgm:t>
        <a:bodyPr/>
        <a:lstStyle/>
        <a:p>
          <a:r>
            <a:rPr lang="en-US"/>
            <a:t>Analyse historical ACLED crime data collected from different African countries.</a:t>
          </a:r>
        </a:p>
      </dgm:t>
    </dgm:pt>
    <dgm:pt modelId="{A5CC3F52-96D4-47D7-BAD1-483A57085DFC}" type="parTrans" cxnId="{237A3894-BC9E-4270-832C-D2BFA8F72204}">
      <dgm:prSet/>
      <dgm:spPr/>
      <dgm:t>
        <a:bodyPr/>
        <a:lstStyle/>
        <a:p>
          <a:endParaRPr lang="en-US"/>
        </a:p>
      </dgm:t>
    </dgm:pt>
    <dgm:pt modelId="{5BBBA794-4AEE-42D6-A612-2854C93F45D4}" type="sibTrans" cxnId="{237A3894-BC9E-4270-832C-D2BFA8F72204}">
      <dgm:prSet/>
      <dgm:spPr/>
      <dgm:t>
        <a:bodyPr/>
        <a:lstStyle/>
        <a:p>
          <a:endParaRPr lang="en-US"/>
        </a:p>
      </dgm:t>
    </dgm:pt>
    <dgm:pt modelId="{20D380C6-A04F-46BA-912C-44A55008D38D}">
      <dgm:prSet/>
      <dgm:spPr/>
      <dgm:t>
        <a:bodyPr/>
        <a:lstStyle/>
        <a:p>
          <a:r>
            <a:rPr lang="en-US"/>
            <a:t>Identify</a:t>
          </a:r>
        </a:p>
      </dgm:t>
    </dgm:pt>
    <dgm:pt modelId="{C130E62D-41FE-4CE2-9C3A-A0ED34B64767}" type="parTrans" cxnId="{431CD9A5-5A2D-4EB7-B8F1-B5F24A5C96E4}">
      <dgm:prSet/>
      <dgm:spPr/>
      <dgm:t>
        <a:bodyPr/>
        <a:lstStyle/>
        <a:p>
          <a:endParaRPr lang="en-US"/>
        </a:p>
      </dgm:t>
    </dgm:pt>
    <dgm:pt modelId="{B98A54B7-33C9-4E06-BF1B-8C182F4CF72D}" type="sibTrans" cxnId="{431CD9A5-5A2D-4EB7-B8F1-B5F24A5C96E4}">
      <dgm:prSet/>
      <dgm:spPr/>
      <dgm:t>
        <a:bodyPr/>
        <a:lstStyle/>
        <a:p>
          <a:endParaRPr lang="en-US"/>
        </a:p>
      </dgm:t>
    </dgm:pt>
    <dgm:pt modelId="{52CD128E-B234-429E-B147-99F21CDABDE2}">
      <dgm:prSet/>
      <dgm:spPr/>
      <dgm:t>
        <a:bodyPr/>
        <a:lstStyle/>
        <a:p>
          <a:r>
            <a:rPr lang="en-US"/>
            <a:t>Identify patterns, most important factors that lead to fatality.</a:t>
          </a:r>
        </a:p>
      </dgm:t>
    </dgm:pt>
    <dgm:pt modelId="{00223B28-2421-4B19-B74D-5124A6536FCD}" type="parTrans" cxnId="{EBB846B1-B007-4BD2-8698-3BA491837FAF}">
      <dgm:prSet/>
      <dgm:spPr/>
      <dgm:t>
        <a:bodyPr/>
        <a:lstStyle/>
        <a:p>
          <a:endParaRPr lang="en-US"/>
        </a:p>
      </dgm:t>
    </dgm:pt>
    <dgm:pt modelId="{26F7B7E1-AC24-4B2B-AEC9-DB59A32A3E82}" type="sibTrans" cxnId="{EBB846B1-B007-4BD2-8698-3BA491837FAF}">
      <dgm:prSet/>
      <dgm:spPr/>
      <dgm:t>
        <a:bodyPr/>
        <a:lstStyle/>
        <a:p>
          <a:endParaRPr lang="en-US"/>
        </a:p>
      </dgm:t>
    </dgm:pt>
    <dgm:pt modelId="{C033ECAF-5509-4E6C-AA62-3263A8332CFC}">
      <dgm:prSet/>
      <dgm:spPr/>
      <dgm:t>
        <a:bodyPr/>
        <a:lstStyle/>
        <a:p>
          <a:r>
            <a:rPr lang="en-US"/>
            <a:t>Develop</a:t>
          </a:r>
        </a:p>
      </dgm:t>
    </dgm:pt>
    <dgm:pt modelId="{8D3B4963-43DF-4DA3-82E6-A7C9EBA9941F}" type="parTrans" cxnId="{5356D84C-7D2C-4925-AEE8-3AA80D027226}">
      <dgm:prSet/>
      <dgm:spPr/>
      <dgm:t>
        <a:bodyPr/>
        <a:lstStyle/>
        <a:p>
          <a:endParaRPr lang="en-US"/>
        </a:p>
      </dgm:t>
    </dgm:pt>
    <dgm:pt modelId="{2413560B-1BD1-4663-995A-93BDFFE7CECF}" type="sibTrans" cxnId="{5356D84C-7D2C-4925-AEE8-3AA80D027226}">
      <dgm:prSet/>
      <dgm:spPr/>
      <dgm:t>
        <a:bodyPr/>
        <a:lstStyle/>
        <a:p>
          <a:endParaRPr lang="en-US"/>
        </a:p>
      </dgm:t>
    </dgm:pt>
    <dgm:pt modelId="{FE7636C9-449B-4D9D-AC7C-DF2E349CA20A}">
      <dgm:prSet/>
      <dgm:spPr/>
      <dgm:t>
        <a:bodyPr/>
        <a:lstStyle/>
        <a:p>
          <a:r>
            <a:rPr lang="en-US"/>
            <a:t>Develop a predictive machine learning model for the number of fatalities.</a:t>
          </a:r>
        </a:p>
      </dgm:t>
    </dgm:pt>
    <dgm:pt modelId="{DEBB3703-D474-431E-97CA-BDE563740308}" type="parTrans" cxnId="{9B0185DB-FCD3-4D92-A41F-50CC23208258}">
      <dgm:prSet/>
      <dgm:spPr/>
      <dgm:t>
        <a:bodyPr/>
        <a:lstStyle/>
        <a:p>
          <a:endParaRPr lang="en-US"/>
        </a:p>
      </dgm:t>
    </dgm:pt>
    <dgm:pt modelId="{A1008BF8-8D40-41B0-B248-ED1E8D0217B0}" type="sibTrans" cxnId="{9B0185DB-FCD3-4D92-A41F-50CC23208258}">
      <dgm:prSet/>
      <dgm:spPr/>
      <dgm:t>
        <a:bodyPr/>
        <a:lstStyle/>
        <a:p>
          <a:endParaRPr lang="en-US"/>
        </a:p>
      </dgm:t>
    </dgm:pt>
    <dgm:pt modelId="{F4A512EF-3D6E-4BA7-A8FF-056EC8D857D5}" type="pres">
      <dgm:prSet presAssocID="{144219B2-7BBA-4BFD-92A2-82DFBECA4CA8}" presName="cycle" presStyleCnt="0">
        <dgm:presLayoutVars>
          <dgm:dir/>
          <dgm:resizeHandles val="exact"/>
        </dgm:presLayoutVars>
      </dgm:prSet>
      <dgm:spPr/>
    </dgm:pt>
    <dgm:pt modelId="{7B10DD4A-E7DA-461C-8F3F-DC2932231764}" type="pres">
      <dgm:prSet presAssocID="{E5325FF0-C9F6-430B-A4F3-EF30F522C10D}" presName="node" presStyleLbl="node1" presStyleIdx="0" presStyleCnt="3">
        <dgm:presLayoutVars>
          <dgm:bulletEnabled val="1"/>
        </dgm:presLayoutVars>
      </dgm:prSet>
      <dgm:spPr/>
    </dgm:pt>
    <dgm:pt modelId="{DB9D27A6-6754-4388-96EC-245D291E1879}" type="pres">
      <dgm:prSet presAssocID="{E5325FF0-C9F6-430B-A4F3-EF30F522C10D}" presName="spNode" presStyleCnt="0"/>
      <dgm:spPr/>
    </dgm:pt>
    <dgm:pt modelId="{415A8AEC-A111-423E-80B2-86521E81FC0B}" type="pres">
      <dgm:prSet presAssocID="{CCB20CEC-9B35-4DD9-88F0-529B45582B09}" presName="sibTrans" presStyleLbl="sibTrans1D1" presStyleIdx="0" presStyleCnt="3"/>
      <dgm:spPr/>
    </dgm:pt>
    <dgm:pt modelId="{9ECDCD07-C6EC-43DF-9647-4E5DB7E5F431}" type="pres">
      <dgm:prSet presAssocID="{20D380C6-A04F-46BA-912C-44A55008D38D}" presName="node" presStyleLbl="node1" presStyleIdx="1" presStyleCnt="3">
        <dgm:presLayoutVars>
          <dgm:bulletEnabled val="1"/>
        </dgm:presLayoutVars>
      </dgm:prSet>
      <dgm:spPr/>
    </dgm:pt>
    <dgm:pt modelId="{5623BF8B-5C87-4079-877B-1822842924C3}" type="pres">
      <dgm:prSet presAssocID="{20D380C6-A04F-46BA-912C-44A55008D38D}" presName="spNode" presStyleCnt="0"/>
      <dgm:spPr/>
    </dgm:pt>
    <dgm:pt modelId="{ADE5507F-8F86-44DD-BBC8-E41839414C1D}" type="pres">
      <dgm:prSet presAssocID="{B98A54B7-33C9-4E06-BF1B-8C182F4CF72D}" presName="sibTrans" presStyleLbl="sibTrans1D1" presStyleIdx="1" presStyleCnt="3"/>
      <dgm:spPr/>
    </dgm:pt>
    <dgm:pt modelId="{52E391B8-D11E-4F41-93DD-CDFE193431C3}" type="pres">
      <dgm:prSet presAssocID="{C033ECAF-5509-4E6C-AA62-3263A8332CFC}" presName="node" presStyleLbl="node1" presStyleIdx="2" presStyleCnt="3">
        <dgm:presLayoutVars>
          <dgm:bulletEnabled val="1"/>
        </dgm:presLayoutVars>
      </dgm:prSet>
      <dgm:spPr/>
    </dgm:pt>
    <dgm:pt modelId="{E196BA9A-0952-4F3D-8541-384DB6ECBD1E}" type="pres">
      <dgm:prSet presAssocID="{C033ECAF-5509-4E6C-AA62-3263A8332CFC}" presName="spNode" presStyleCnt="0"/>
      <dgm:spPr/>
    </dgm:pt>
    <dgm:pt modelId="{CF259B1B-597C-4CA5-A263-B3A9EF5F7F91}" type="pres">
      <dgm:prSet presAssocID="{2413560B-1BD1-4663-995A-93BDFFE7CECF}" presName="sibTrans" presStyleLbl="sibTrans1D1" presStyleIdx="2" presStyleCnt="3"/>
      <dgm:spPr/>
    </dgm:pt>
  </dgm:ptLst>
  <dgm:cxnLst>
    <dgm:cxn modelId="{09881A23-6AB3-495F-8740-BD5DB78C0722}" type="presOf" srcId="{144219B2-7BBA-4BFD-92A2-82DFBECA4CA8}" destId="{F4A512EF-3D6E-4BA7-A8FF-056EC8D857D5}" srcOrd="0" destOrd="0" presId="urn:microsoft.com/office/officeart/2005/8/layout/cycle5"/>
    <dgm:cxn modelId="{CDBADD61-7A08-4B77-9458-04A27EECC5D4}" type="presOf" srcId="{20D380C6-A04F-46BA-912C-44A55008D38D}" destId="{9ECDCD07-C6EC-43DF-9647-4E5DB7E5F431}" srcOrd="0" destOrd="0" presId="urn:microsoft.com/office/officeart/2005/8/layout/cycle5"/>
    <dgm:cxn modelId="{62F4CA64-B63C-4C1E-B8C0-5F6A8AB4186A}" type="presOf" srcId="{52CD128E-B234-429E-B147-99F21CDABDE2}" destId="{9ECDCD07-C6EC-43DF-9647-4E5DB7E5F431}" srcOrd="0" destOrd="1" presId="urn:microsoft.com/office/officeart/2005/8/layout/cycle5"/>
    <dgm:cxn modelId="{5356D84C-7D2C-4925-AEE8-3AA80D027226}" srcId="{144219B2-7BBA-4BFD-92A2-82DFBECA4CA8}" destId="{C033ECAF-5509-4E6C-AA62-3263A8332CFC}" srcOrd="2" destOrd="0" parTransId="{8D3B4963-43DF-4DA3-82E6-A7C9EBA9941F}" sibTransId="{2413560B-1BD1-4663-995A-93BDFFE7CECF}"/>
    <dgm:cxn modelId="{237A3894-BC9E-4270-832C-D2BFA8F72204}" srcId="{E5325FF0-C9F6-430B-A4F3-EF30F522C10D}" destId="{46A8D709-417D-4BA6-8EFE-40DE5268BAA3}" srcOrd="0" destOrd="0" parTransId="{A5CC3F52-96D4-47D7-BAD1-483A57085DFC}" sibTransId="{5BBBA794-4AEE-42D6-A612-2854C93F45D4}"/>
    <dgm:cxn modelId="{1B7FBC9D-CF76-43A6-95DA-1945D6C87B89}" type="presOf" srcId="{E5325FF0-C9F6-430B-A4F3-EF30F522C10D}" destId="{7B10DD4A-E7DA-461C-8F3F-DC2932231764}" srcOrd="0" destOrd="0" presId="urn:microsoft.com/office/officeart/2005/8/layout/cycle5"/>
    <dgm:cxn modelId="{431CD9A5-5A2D-4EB7-B8F1-B5F24A5C96E4}" srcId="{144219B2-7BBA-4BFD-92A2-82DFBECA4CA8}" destId="{20D380C6-A04F-46BA-912C-44A55008D38D}" srcOrd="1" destOrd="0" parTransId="{C130E62D-41FE-4CE2-9C3A-A0ED34B64767}" sibTransId="{B98A54B7-33C9-4E06-BF1B-8C182F4CF72D}"/>
    <dgm:cxn modelId="{EBB846B1-B007-4BD2-8698-3BA491837FAF}" srcId="{20D380C6-A04F-46BA-912C-44A55008D38D}" destId="{52CD128E-B234-429E-B147-99F21CDABDE2}" srcOrd="0" destOrd="0" parTransId="{00223B28-2421-4B19-B74D-5124A6536FCD}" sibTransId="{26F7B7E1-AC24-4B2B-AEC9-DB59A32A3E82}"/>
    <dgm:cxn modelId="{2CE1CFB6-A459-4083-A4FA-E6CD8050D2F0}" type="presOf" srcId="{CCB20CEC-9B35-4DD9-88F0-529B45582B09}" destId="{415A8AEC-A111-423E-80B2-86521E81FC0B}" srcOrd="0" destOrd="0" presId="urn:microsoft.com/office/officeart/2005/8/layout/cycle5"/>
    <dgm:cxn modelId="{DBCD50CA-C4B3-49B0-B285-B7C30C1DC34F}" type="presOf" srcId="{FE7636C9-449B-4D9D-AC7C-DF2E349CA20A}" destId="{52E391B8-D11E-4F41-93DD-CDFE193431C3}" srcOrd="0" destOrd="1" presId="urn:microsoft.com/office/officeart/2005/8/layout/cycle5"/>
    <dgm:cxn modelId="{83DCE3CC-D40D-490D-804B-98EFEDA1581A}" type="presOf" srcId="{C033ECAF-5509-4E6C-AA62-3263A8332CFC}" destId="{52E391B8-D11E-4F41-93DD-CDFE193431C3}" srcOrd="0" destOrd="0" presId="urn:microsoft.com/office/officeart/2005/8/layout/cycle5"/>
    <dgm:cxn modelId="{DCB039D2-608F-4D6B-B4D2-681CA4CF4F59}" srcId="{144219B2-7BBA-4BFD-92A2-82DFBECA4CA8}" destId="{E5325FF0-C9F6-430B-A4F3-EF30F522C10D}" srcOrd="0" destOrd="0" parTransId="{C7063D84-91FC-4DBB-8143-48BE9F496840}" sibTransId="{CCB20CEC-9B35-4DD9-88F0-529B45582B09}"/>
    <dgm:cxn modelId="{9B0185DB-FCD3-4D92-A41F-50CC23208258}" srcId="{C033ECAF-5509-4E6C-AA62-3263A8332CFC}" destId="{FE7636C9-449B-4D9D-AC7C-DF2E349CA20A}" srcOrd="0" destOrd="0" parTransId="{DEBB3703-D474-431E-97CA-BDE563740308}" sibTransId="{A1008BF8-8D40-41B0-B248-ED1E8D0217B0}"/>
    <dgm:cxn modelId="{4D1046E0-A22D-4D96-B899-9C05B204F2D7}" type="presOf" srcId="{2413560B-1BD1-4663-995A-93BDFFE7CECF}" destId="{CF259B1B-597C-4CA5-A263-B3A9EF5F7F91}" srcOrd="0" destOrd="0" presId="urn:microsoft.com/office/officeart/2005/8/layout/cycle5"/>
    <dgm:cxn modelId="{E6CCC2E2-A325-4670-A4EF-B97430CBBB90}" type="presOf" srcId="{46A8D709-417D-4BA6-8EFE-40DE5268BAA3}" destId="{7B10DD4A-E7DA-461C-8F3F-DC2932231764}" srcOrd="0" destOrd="1" presId="urn:microsoft.com/office/officeart/2005/8/layout/cycle5"/>
    <dgm:cxn modelId="{88F0AFFE-D096-4F5B-A20F-76A978F01836}" type="presOf" srcId="{B98A54B7-33C9-4E06-BF1B-8C182F4CF72D}" destId="{ADE5507F-8F86-44DD-BBC8-E41839414C1D}" srcOrd="0" destOrd="0" presId="urn:microsoft.com/office/officeart/2005/8/layout/cycle5"/>
    <dgm:cxn modelId="{A0F1EDE9-3AFB-477C-AA95-384997CB5DE9}" type="presParOf" srcId="{F4A512EF-3D6E-4BA7-A8FF-056EC8D857D5}" destId="{7B10DD4A-E7DA-461C-8F3F-DC2932231764}" srcOrd="0" destOrd="0" presId="urn:microsoft.com/office/officeart/2005/8/layout/cycle5"/>
    <dgm:cxn modelId="{BFD7BF81-564C-4996-B25C-E4017E8D9F81}" type="presParOf" srcId="{F4A512EF-3D6E-4BA7-A8FF-056EC8D857D5}" destId="{DB9D27A6-6754-4388-96EC-245D291E1879}" srcOrd="1" destOrd="0" presId="urn:microsoft.com/office/officeart/2005/8/layout/cycle5"/>
    <dgm:cxn modelId="{28D4AF72-9BEA-4177-A35C-1A7326AD3AFF}" type="presParOf" srcId="{F4A512EF-3D6E-4BA7-A8FF-056EC8D857D5}" destId="{415A8AEC-A111-423E-80B2-86521E81FC0B}" srcOrd="2" destOrd="0" presId="urn:microsoft.com/office/officeart/2005/8/layout/cycle5"/>
    <dgm:cxn modelId="{E5171E89-D882-45D3-AB36-6AF1C35C363F}" type="presParOf" srcId="{F4A512EF-3D6E-4BA7-A8FF-056EC8D857D5}" destId="{9ECDCD07-C6EC-43DF-9647-4E5DB7E5F431}" srcOrd="3" destOrd="0" presId="urn:microsoft.com/office/officeart/2005/8/layout/cycle5"/>
    <dgm:cxn modelId="{EFC1BDEE-2A0C-4972-BFA4-B0F8F3BC6715}" type="presParOf" srcId="{F4A512EF-3D6E-4BA7-A8FF-056EC8D857D5}" destId="{5623BF8B-5C87-4079-877B-1822842924C3}" srcOrd="4" destOrd="0" presId="urn:microsoft.com/office/officeart/2005/8/layout/cycle5"/>
    <dgm:cxn modelId="{E32F7938-9912-4455-8FB8-6F3655D32B33}" type="presParOf" srcId="{F4A512EF-3D6E-4BA7-A8FF-056EC8D857D5}" destId="{ADE5507F-8F86-44DD-BBC8-E41839414C1D}" srcOrd="5" destOrd="0" presId="urn:microsoft.com/office/officeart/2005/8/layout/cycle5"/>
    <dgm:cxn modelId="{924E9E2E-C49D-4D78-9B58-BDCBA51D9050}" type="presParOf" srcId="{F4A512EF-3D6E-4BA7-A8FF-056EC8D857D5}" destId="{52E391B8-D11E-4F41-93DD-CDFE193431C3}" srcOrd="6" destOrd="0" presId="urn:microsoft.com/office/officeart/2005/8/layout/cycle5"/>
    <dgm:cxn modelId="{D56418B0-3D41-46B9-95A7-DEEB8C4B217E}" type="presParOf" srcId="{F4A512EF-3D6E-4BA7-A8FF-056EC8D857D5}" destId="{E196BA9A-0952-4F3D-8541-384DB6ECBD1E}" srcOrd="7" destOrd="0" presId="urn:microsoft.com/office/officeart/2005/8/layout/cycle5"/>
    <dgm:cxn modelId="{BCD3009E-AF7E-4884-A069-13FF620FAA33}" type="presParOf" srcId="{F4A512EF-3D6E-4BA7-A8FF-056EC8D857D5}" destId="{CF259B1B-597C-4CA5-A263-B3A9EF5F7F91}" srcOrd="8"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04F475-5CD2-4D60-A814-B71A26C5A9E3}"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3871E97C-29F1-4020-8B50-7CDC61AAA503}">
      <dgm:prSet/>
      <dgm:spPr/>
      <dgm:t>
        <a:bodyPr/>
        <a:lstStyle/>
        <a:p>
          <a:r>
            <a:rPr lang="en-GB" b="0" i="0" dirty="0"/>
            <a:t>Aid in Public Safety and Crime Prevention. </a:t>
          </a:r>
          <a:endParaRPr lang="en-US" dirty="0"/>
        </a:p>
      </dgm:t>
    </dgm:pt>
    <dgm:pt modelId="{A0F60BCB-A266-47E8-8023-D0B05C4FDF70}" type="parTrans" cxnId="{40A87182-868F-4593-811E-98FA4EC64C33}">
      <dgm:prSet/>
      <dgm:spPr/>
      <dgm:t>
        <a:bodyPr/>
        <a:lstStyle/>
        <a:p>
          <a:endParaRPr lang="en-US"/>
        </a:p>
      </dgm:t>
    </dgm:pt>
    <dgm:pt modelId="{EAA264C4-C155-4339-898C-4619A029B06A}" type="sibTrans" cxnId="{40A87182-868F-4593-811E-98FA4EC64C33}">
      <dgm:prSet/>
      <dgm:spPr/>
      <dgm:t>
        <a:bodyPr/>
        <a:lstStyle/>
        <a:p>
          <a:endParaRPr lang="en-US"/>
        </a:p>
      </dgm:t>
    </dgm:pt>
    <dgm:pt modelId="{D6CA8F20-92E1-41AE-A0F1-3A03BF2F8A62}">
      <dgm:prSet/>
      <dgm:spPr/>
      <dgm:t>
        <a:bodyPr/>
        <a:lstStyle/>
        <a:p>
          <a:r>
            <a:rPr lang="en-US" dirty="0"/>
            <a:t>Decision Support system for Stake holders.</a:t>
          </a:r>
        </a:p>
      </dgm:t>
    </dgm:pt>
    <dgm:pt modelId="{C3C61AD5-1628-42E5-B9AE-643E46C872FC}" type="parTrans" cxnId="{25077BDC-BD4D-4FDF-BCCC-F9E433C0F9C3}">
      <dgm:prSet/>
      <dgm:spPr/>
      <dgm:t>
        <a:bodyPr/>
        <a:lstStyle/>
        <a:p>
          <a:endParaRPr lang="en-US"/>
        </a:p>
      </dgm:t>
    </dgm:pt>
    <dgm:pt modelId="{7D05F759-C40C-43B5-97DA-044AEA8F73F8}" type="sibTrans" cxnId="{25077BDC-BD4D-4FDF-BCCC-F9E433C0F9C3}">
      <dgm:prSet/>
      <dgm:spPr/>
      <dgm:t>
        <a:bodyPr/>
        <a:lstStyle/>
        <a:p>
          <a:endParaRPr lang="en-US"/>
        </a:p>
      </dgm:t>
    </dgm:pt>
    <dgm:pt modelId="{AE0C0D39-9C89-4EC8-998D-1EB17D7666D5}">
      <dgm:prSet/>
      <dgm:spPr/>
      <dgm:t>
        <a:bodyPr/>
        <a:lstStyle/>
        <a:p>
          <a:r>
            <a:rPr lang="en-US" dirty="0"/>
            <a:t>Add to the knowledge base of violent </a:t>
          </a:r>
          <a:r>
            <a:rPr lang="en-US" b="0" i="0" dirty="0"/>
            <a:t>crime analysis using machine learning methods.</a:t>
          </a:r>
          <a:endParaRPr lang="en-US" dirty="0"/>
        </a:p>
      </dgm:t>
    </dgm:pt>
    <dgm:pt modelId="{188C651D-7D2D-4C65-B740-7A4A72417198}" type="parTrans" cxnId="{816D2706-2E8A-472A-918E-258CDFF483B9}">
      <dgm:prSet/>
      <dgm:spPr/>
      <dgm:t>
        <a:bodyPr/>
        <a:lstStyle/>
        <a:p>
          <a:endParaRPr lang="en-US"/>
        </a:p>
      </dgm:t>
    </dgm:pt>
    <dgm:pt modelId="{4280FB7D-A82D-416B-B350-CC493F6C68EF}" type="sibTrans" cxnId="{816D2706-2E8A-472A-918E-258CDFF483B9}">
      <dgm:prSet/>
      <dgm:spPr/>
      <dgm:t>
        <a:bodyPr/>
        <a:lstStyle/>
        <a:p>
          <a:endParaRPr lang="en-US"/>
        </a:p>
      </dgm:t>
    </dgm:pt>
    <dgm:pt modelId="{634C84F8-D0BF-4F9C-A705-1B499A5BAA26}" type="pres">
      <dgm:prSet presAssocID="{0B04F475-5CD2-4D60-A814-B71A26C5A9E3}" presName="vert0" presStyleCnt="0">
        <dgm:presLayoutVars>
          <dgm:dir/>
          <dgm:animOne val="branch"/>
          <dgm:animLvl val="lvl"/>
        </dgm:presLayoutVars>
      </dgm:prSet>
      <dgm:spPr/>
    </dgm:pt>
    <dgm:pt modelId="{E62370F1-1B95-4209-8C48-474FEC162565}" type="pres">
      <dgm:prSet presAssocID="{3871E97C-29F1-4020-8B50-7CDC61AAA503}" presName="thickLine" presStyleLbl="alignNode1" presStyleIdx="0" presStyleCnt="3"/>
      <dgm:spPr/>
    </dgm:pt>
    <dgm:pt modelId="{FE31DDC1-37FC-407B-AF33-19B860DB064A}" type="pres">
      <dgm:prSet presAssocID="{3871E97C-29F1-4020-8B50-7CDC61AAA503}" presName="horz1" presStyleCnt="0"/>
      <dgm:spPr/>
    </dgm:pt>
    <dgm:pt modelId="{5F816A32-0A09-4ED2-B7C0-D373909467C1}" type="pres">
      <dgm:prSet presAssocID="{3871E97C-29F1-4020-8B50-7CDC61AAA503}" presName="tx1" presStyleLbl="revTx" presStyleIdx="0" presStyleCnt="3"/>
      <dgm:spPr/>
    </dgm:pt>
    <dgm:pt modelId="{467AC788-33D5-40B6-A99E-AD4329112A32}" type="pres">
      <dgm:prSet presAssocID="{3871E97C-29F1-4020-8B50-7CDC61AAA503}" presName="vert1" presStyleCnt="0"/>
      <dgm:spPr/>
    </dgm:pt>
    <dgm:pt modelId="{826B74C6-800E-4C9B-97DA-329EF27F5B4C}" type="pres">
      <dgm:prSet presAssocID="{D6CA8F20-92E1-41AE-A0F1-3A03BF2F8A62}" presName="thickLine" presStyleLbl="alignNode1" presStyleIdx="1" presStyleCnt="3"/>
      <dgm:spPr/>
    </dgm:pt>
    <dgm:pt modelId="{860ACF2A-E182-4CEB-94C4-9D08373B0A53}" type="pres">
      <dgm:prSet presAssocID="{D6CA8F20-92E1-41AE-A0F1-3A03BF2F8A62}" presName="horz1" presStyleCnt="0"/>
      <dgm:spPr/>
    </dgm:pt>
    <dgm:pt modelId="{83978B9D-8024-4552-81C1-82E1117B19FE}" type="pres">
      <dgm:prSet presAssocID="{D6CA8F20-92E1-41AE-A0F1-3A03BF2F8A62}" presName="tx1" presStyleLbl="revTx" presStyleIdx="1" presStyleCnt="3"/>
      <dgm:spPr/>
    </dgm:pt>
    <dgm:pt modelId="{27C9D637-249F-41AF-AA70-98FF9D942079}" type="pres">
      <dgm:prSet presAssocID="{D6CA8F20-92E1-41AE-A0F1-3A03BF2F8A62}" presName="vert1" presStyleCnt="0"/>
      <dgm:spPr/>
    </dgm:pt>
    <dgm:pt modelId="{07FADD8E-9667-411C-BB0A-1CD72B66EA2C}" type="pres">
      <dgm:prSet presAssocID="{AE0C0D39-9C89-4EC8-998D-1EB17D7666D5}" presName="thickLine" presStyleLbl="alignNode1" presStyleIdx="2" presStyleCnt="3"/>
      <dgm:spPr/>
    </dgm:pt>
    <dgm:pt modelId="{A3C1BA0A-1E38-4A35-919E-5F415919FAA0}" type="pres">
      <dgm:prSet presAssocID="{AE0C0D39-9C89-4EC8-998D-1EB17D7666D5}" presName="horz1" presStyleCnt="0"/>
      <dgm:spPr/>
    </dgm:pt>
    <dgm:pt modelId="{00CAC2B8-173C-4957-B116-50AAB8731C5A}" type="pres">
      <dgm:prSet presAssocID="{AE0C0D39-9C89-4EC8-998D-1EB17D7666D5}" presName="tx1" presStyleLbl="revTx" presStyleIdx="2" presStyleCnt="3"/>
      <dgm:spPr/>
    </dgm:pt>
    <dgm:pt modelId="{B2745D15-3F1F-4424-BE20-ED2F683EF54F}" type="pres">
      <dgm:prSet presAssocID="{AE0C0D39-9C89-4EC8-998D-1EB17D7666D5}" presName="vert1" presStyleCnt="0"/>
      <dgm:spPr/>
    </dgm:pt>
  </dgm:ptLst>
  <dgm:cxnLst>
    <dgm:cxn modelId="{816D2706-2E8A-472A-918E-258CDFF483B9}" srcId="{0B04F475-5CD2-4D60-A814-B71A26C5A9E3}" destId="{AE0C0D39-9C89-4EC8-998D-1EB17D7666D5}" srcOrd="2" destOrd="0" parTransId="{188C651D-7D2D-4C65-B740-7A4A72417198}" sibTransId="{4280FB7D-A82D-416B-B350-CC493F6C68EF}"/>
    <dgm:cxn modelId="{0DF3CA56-C5A5-4D85-AE4D-A2B202AB32B2}" type="presOf" srcId="{3871E97C-29F1-4020-8B50-7CDC61AAA503}" destId="{5F816A32-0A09-4ED2-B7C0-D373909467C1}" srcOrd="0" destOrd="0" presId="urn:microsoft.com/office/officeart/2008/layout/LinedList"/>
    <dgm:cxn modelId="{7ACD2D7D-0E59-4387-BFD9-FA24832A3383}" type="presOf" srcId="{0B04F475-5CD2-4D60-A814-B71A26C5A9E3}" destId="{634C84F8-D0BF-4F9C-A705-1B499A5BAA26}" srcOrd="0" destOrd="0" presId="urn:microsoft.com/office/officeart/2008/layout/LinedList"/>
    <dgm:cxn modelId="{40A87182-868F-4593-811E-98FA4EC64C33}" srcId="{0B04F475-5CD2-4D60-A814-B71A26C5A9E3}" destId="{3871E97C-29F1-4020-8B50-7CDC61AAA503}" srcOrd="0" destOrd="0" parTransId="{A0F60BCB-A266-47E8-8023-D0B05C4FDF70}" sibTransId="{EAA264C4-C155-4339-898C-4619A029B06A}"/>
    <dgm:cxn modelId="{740BAB90-E83B-43AD-9267-13B74D0876E9}" type="presOf" srcId="{AE0C0D39-9C89-4EC8-998D-1EB17D7666D5}" destId="{00CAC2B8-173C-4957-B116-50AAB8731C5A}" srcOrd="0" destOrd="0" presId="urn:microsoft.com/office/officeart/2008/layout/LinedList"/>
    <dgm:cxn modelId="{29346CB0-E905-4E70-BDAF-75D60264A653}" type="presOf" srcId="{D6CA8F20-92E1-41AE-A0F1-3A03BF2F8A62}" destId="{83978B9D-8024-4552-81C1-82E1117B19FE}" srcOrd="0" destOrd="0" presId="urn:microsoft.com/office/officeart/2008/layout/LinedList"/>
    <dgm:cxn modelId="{25077BDC-BD4D-4FDF-BCCC-F9E433C0F9C3}" srcId="{0B04F475-5CD2-4D60-A814-B71A26C5A9E3}" destId="{D6CA8F20-92E1-41AE-A0F1-3A03BF2F8A62}" srcOrd="1" destOrd="0" parTransId="{C3C61AD5-1628-42E5-B9AE-643E46C872FC}" sibTransId="{7D05F759-C40C-43B5-97DA-044AEA8F73F8}"/>
    <dgm:cxn modelId="{E05F1DF1-C1FA-43C3-B543-774599C11A8B}" type="presParOf" srcId="{634C84F8-D0BF-4F9C-A705-1B499A5BAA26}" destId="{E62370F1-1B95-4209-8C48-474FEC162565}" srcOrd="0" destOrd="0" presId="urn:microsoft.com/office/officeart/2008/layout/LinedList"/>
    <dgm:cxn modelId="{4551E627-5259-4015-9326-268631D25BCA}" type="presParOf" srcId="{634C84F8-D0BF-4F9C-A705-1B499A5BAA26}" destId="{FE31DDC1-37FC-407B-AF33-19B860DB064A}" srcOrd="1" destOrd="0" presId="urn:microsoft.com/office/officeart/2008/layout/LinedList"/>
    <dgm:cxn modelId="{8916F3E1-13D4-4526-9191-57DFF9E13EB5}" type="presParOf" srcId="{FE31DDC1-37FC-407B-AF33-19B860DB064A}" destId="{5F816A32-0A09-4ED2-B7C0-D373909467C1}" srcOrd="0" destOrd="0" presId="urn:microsoft.com/office/officeart/2008/layout/LinedList"/>
    <dgm:cxn modelId="{54C3651C-CD6D-4F28-9BAA-D9B396433861}" type="presParOf" srcId="{FE31DDC1-37FC-407B-AF33-19B860DB064A}" destId="{467AC788-33D5-40B6-A99E-AD4329112A32}" srcOrd="1" destOrd="0" presId="urn:microsoft.com/office/officeart/2008/layout/LinedList"/>
    <dgm:cxn modelId="{483EC351-94F5-40A1-B4D8-BC0A0C3EFDA8}" type="presParOf" srcId="{634C84F8-D0BF-4F9C-A705-1B499A5BAA26}" destId="{826B74C6-800E-4C9B-97DA-329EF27F5B4C}" srcOrd="2" destOrd="0" presId="urn:microsoft.com/office/officeart/2008/layout/LinedList"/>
    <dgm:cxn modelId="{CE3B36DC-E44E-40A0-9D35-C6C5B043B359}" type="presParOf" srcId="{634C84F8-D0BF-4F9C-A705-1B499A5BAA26}" destId="{860ACF2A-E182-4CEB-94C4-9D08373B0A53}" srcOrd="3" destOrd="0" presId="urn:microsoft.com/office/officeart/2008/layout/LinedList"/>
    <dgm:cxn modelId="{BE7EC1C6-9685-4F4D-8B2C-AFB808F97966}" type="presParOf" srcId="{860ACF2A-E182-4CEB-94C4-9D08373B0A53}" destId="{83978B9D-8024-4552-81C1-82E1117B19FE}" srcOrd="0" destOrd="0" presId="urn:microsoft.com/office/officeart/2008/layout/LinedList"/>
    <dgm:cxn modelId="{BACC2FA0-C1BE-4A50-91B9-090A709D759C}" type="presParOf" srcId="{860ACF2A-E182-4CEB-94C4-9D08373B0A53}" destId="{27C9D637-249F-41AF-AA70-98FF9D942079}" srcOrd="1" destOrd="0" presId="urn:microsoft.com/office/officeart/2008/layout/LinedList"/>
    <dgm:cxn modelId="{CAC03118-0650-4DB2-97AE-B4CAEDE5FE9A}" type="presParOf" srcId="{634C84F8-D0BF-4F9C-A705-1B499A5BAA26}" destId="{07FADD8E-9667-411C-BB0A-1CD72B66EA2C}" srcOrd="4" destOrd="0" presId="urn:microsoft.com/office/officeart/2008/layout/LinedList"/>
    <dgm:cxn modelId="{C4C64192-0161-45C2-99F6-0CB5573FEDD5}" type="presParOf" srcId="{634C84F8-D0BF-4F9C-A705-1B499A5BAA26}" destId="{A3C1BA0A-1E38-4A35-919E-5F415919FAA0}" srcOrd="5" destOrd="0" presId="urn:microsoft.com/office/officeart/2008/layout/LinedList"/>
    <dgm:cxn modelId="{468E7C8F-25E2-487F-A234-DA0DB521EE3D}" type="presParOf" srcId="{A3C1BA0A-1E38-4A35-919E-5F415919FAA0}" destId="{00CAC2B8-173C-4957-B116-50AAB8731C5A}" srcOrd="0" destOrd="0" presId="urn:microsoft.com/office/officeart/2008/layout/LinedList"/>
    <dgm:cxn modelId="{39144EC7-EBD8-435D-94F9-2B265177B60A}" type="presParOf" srcId="{A3C1BA0A-1E38-4A35-919E-5F415919FAA0}" destId="{B2745D15-3F1F-4424-BE20-ED2F683EF54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AB070D-4350-4AD8-A8A6-656FCF4999CD}"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36CF42DF-4582-4C6F-9D76-087D8413FBF0}">
      <dgm:prSet custT="1"/>
      <dgm:spPr/>
      <dgm:t>
        <a:bodyPr/>
        <a:lstStyle/>
        <a:p>
          <a:r>
            <a:rPr lang="en-US" sz="1200" i="0"/>
            <a:t>Key features</a:t>
          </a:r>
          <a:endParaRPr lang="en-US" sz="1200"/>
        </a:p>
      </dgm:t>
    </dgm:pt>
    <dgm:pt modelId="{5AE09515-0AA0-4934-868C-AB7941A51484}" type="parTrans" cxnId="{BBE6AF40-EBC5-461E-9C58-19DCE5C7B9E3}">
      <dgm:prSet/>
      <dgm:spPr/>
      <dgm:t>
        <a:bodyPr/>
        <a:lstStyle/>
        <a:p>
          <a:endParaRPr lang="en-US"/>
        </a:p>
      </dgm:t>
    </dgm:pt>
    <dgm:pt modelId="{6E7120C5-C497-4FDD-873A-FA9A4A9B342A}" type="sibTrans" cxnId="{BBE6AF40-EBC5-461E-9C58-19DCE5C7B9E3}">
      <dgm:prSet/>
      <dgm:spPr/>
      <dgm:t>
        <a:bodyPr/>
        <a:lstStyle/>
        <a:p>
          <a:endParaRPr lang="en-US"/>
        </a:p>
      </dgm:t>
    </dgm:pt>
    <dgm:pt modelId="{F6C765F7-B72D-49E6-8CB0-39997A1EAEA7}">
      <dgm:prSet custT="1"/>
      <dgm:spPr/>
      <dgm:t>
        <a:bodyPr/>
        <a:lstStyle/>
        <a:p>
          <a:r>
            <a:rPr lang="en-US" sz="1200" b="0" i="0" dirty="0"/>
            <a:t>1. Dates and precise locations of conflict events.</a:t>
          </a:r>
          <a:endParaRPr lang="en-US" sz="1200" dirty="0"/>
        </a:p>
      </dgm:t>
    </dgm:pt>
    <dgm:pt modelId="{868D77D9-A4A9-4C36-AC74-2815F4F74B08}" type="parTrans" cxnId="{59C683E8-2D77-4D52-AA39-E7C486714B5A}">
      <dgm:prSet/>
      <dgm:spPr/>
      <dgm:t>
        <a:bodyPr/>
        <a:lstStyle/>
        <a:p>
          <a:endParaRPr lang="en-US"/>
        </a:p>
      </dgm:t>
    </dgm:pt>
    <dgm:pt modelId="{D78A9616-9F3E-47F0-9F61-B131CDED434A}" type="sibTrans" cxnId="{59C683E8-2D77-4D52-AA39-E7C486714B5A}">
      <dgm:prSet/>
      <dgm:spPr/>
      <dgm:t>
        <a:bodyPr/>
        <a:lstStyle/>
        <a:p>
          <a:endParaRPr lang="en-US"/>
        </a:p>
      </dgm:t>
    </dgm:pt>
    <dgm:pt modelId="{325E8F1B-18AD-4EDC-9678-F3777FAC4CB2}">
      <dgm:prSet custT="1"/>
      <dgm:spPr/>
      <dgm:t>
        <a:bodyPr/>
        <a:lstStyle/>
        <a:p>
          <a:r>
            <a:rPr lang="en-US" sz="1200" b="0" i="0" dirty="0"/>
            <a:t>2. Categorization of event types such as battles, civilian killings, riots, protests, and recruitment activities.</a:t>
          </a:r>
          <a:endParaRPr lang="en-US" sz="1200" dirty="0"/>
        </a:p>
      </dgm:t>
    </dgm:pt>
    <dgm:pt modelId="{8A044CC3-1AD3-4D20-8404-E63D6C130098}" type="parTrans" cxnId="{DA90F53A-050C-4C2B-8CE2-21B1AFFE7A02}">
      <dgm:prSet/>
      <dgm:spPr/>
      <dgm:t>
        <a:bodyPr/>
        <a:lstStyle/>
        <a:p>
          <a:endParaRPr lang="en-US"/>
        </a:p>
      </dgm:t>
    </dgm:pt>
    <dgm:pt modelId="{82CA7022-29D5-4396-AFEE-D1ADE7B6D993}" type="sibTrans" cxnId="{DA90F53A-050C-4C2B-8CE2-21B1AFFE7A02}">
      <dgm:prSet/>
      <dgm:spPr/>
      <dgm:t>
        <a:bodyPr/>
        <a:lstStyle/>
        <a:p>
          <a:endParaRPr lang="en-US"/>
        </a:p>
      </dgm:t>
    </dgm:pt>
    <dgm:pt modelId="{94F70328-A5F7-409A-BA63-4C9E5F1ECD8B}">
      <dgm:prSet custT="1"/>
      <dgm:spPr/>
      <dgm:t>
        <a:bodyPr/>
        <a:lstStyle/>
        <a:p>
          <a:r>
            <a:rPr lang="en-US" sz="1200" b="0" i="0" dirty="0"/>
            <a:t>3. Event actors involved, such as rebels, governments, militias, armed groups, protesters, and civilians.</a:t>
          </a:r>
          <a:endParaRPr lang="en-US" sz="1200" dirty="0"/>
        </a:p>
      </dgm:t>
    </dgm:pt>
    <dgm:pt modelId="{80CADF7E-4E3E-458E-9B73-2ED2EF321B1D}" type="parTrans" cxnId="{90B87362-039B-4D9E-A952-D5F212CEF060}">
      <dgm:prSet/>
      <dgm:spPr/>
      <dgm:t>
        <a:bodyPr/>
        <a:lstStyle/>
        <a:p>
          <a:endParaRPr lang="en-US"/>
        </a:p>
      </dgm:t>
    </dgm:pt>
    <dgm:pt modelId="{C27676C5-434C-492F-91E8-A6AB6B4758DA}" type="sibTrans" cxnId="{90B87362-039B-4D9E-A952-D5F212CEF060}">
      <dgm:prSet/>
      <dgm:spPr/>
      <dgm:t>
        <a:bodyPr/>
        <a:lstStyle/>
        <a:p>
          <a:endParaRPr lang="en-US"/>
        </a:p>
      </dgm:t>
    </dgm:pt>
    <dgm:pt modelId="{065B23B1-6741-4CC4-8DA9-403BF6E28DBB}">
      <dgm:prSet custT="1"/>
      <dgm:spPr/>
      <dgm:t>
        <a:bodyPr/>
        <a:lstStyle/>
        <a:p>
          <a:r>
            <a:rPr lang="en-US" sz="1200" b="0" i="0" dirty="0"/>
            <a:t>4. Documentation of reported fatalities.</a:t>
          </a:r>
          <a:endParaRPr lang="en-US" sz="1200" dirty="0"/>
        </a:p>
      </dgm:t>
    </dgm:pt>
    <dgm:pt modelId="{FF6F5E46-F30B-4D6B-860A-96CF5D897DFF}" type="parTrans" cxnId="{395C367E-1B4F-4AF4-810C-E548458B4030}">
      <dgm:prSet/>
      <dgm:spPr/>
      <dgm:t>
        <a:bodyPr/>
        <a:lstStyle/>
        <a:p>
          <a:endParaRPr lang="en-US"/>
        </a:p>
      </dgm:t>
    </dgm:pt>
    <dgm:pt modelId="{3A106427-B2FA-48C4-A0F8-A3FB6E3AA063}" type="sibTrans" cxnId="{395C367E-1B4F-4AF4-810C-E548458B4030}">
      <dgm:prSet/>
      <dgm:spPr/>
      <dgm:t>
        <a:bodyPr/>
        <a:lstStyle/>
        <a:p>
          <a:endParaRPr lang="en-US"/>
        </a:p>
      </dgm:t>
    </dgm:pt>
    <dgm:pt modelId="{57CF1147-6A4A-4739-99C1-45398473E582}" type="pres">
      <dgm:prSet presAssocID="{45AB070D-4350-4AD8-A8A6-656FCF4999CD}" presName="compositeShape" presStyleCnt="0">
        <dgm:presLayoutVars>
          <dgm:chMax val="7"/>
          <dgm:dir/>
          <dgm:resizeHandles val="exact"/>
        </dgm:presLayoutVars>
      </dgm:prSet>
      <dgm:spPr/>
    </dgm:pt>
    <dgm:pt modelId="{5E003CBB-C763-4DE1-8DEC-5F7C4926F840}" type="pres">
      <dgm:prSet presAssocID="{45AB070D-4350-4AD8-A8A6-656FCF4999CD}" presName="wedge1" presStyleLbl="node1" presStyleIdx="0" presStyleCnt="5"/>
      <dgm:spPr/>
    </dgm:pt>
    <dgm:pt modelId="{7BF0C099-853B-4129-B324-DC55CB29E82A}" type="pres">
      <dgm:prSet presAssocID="{45AB070D-4350-4AD8-A8A6-656FCF4999CD}" presName="dummy1a" presStyleCnt="0"/>
      <dgm:spPr/>
    </dgm:pt>
    <dgm:pt modelId="{F88014B4-0576-47CB-A778-616946FD848F}" type="pres">
      <dgm:prSet presAssocID="{45AB070D-4350-4AD8-A8A6-656FCF4999CD}" presName="dummy1b" presStyleCnt="0"/>
      <dgm:spPr/>
    </dgm:pt>
    <dgm:pt modelId="{42515FC6-1887-454E-84F1-D35856053EC0}" type="pres">
      <dgm:prSet presAssocID="{45AB070D-4350-4AD8-A8A6-656FCF4999CD}" presName="wedge1Tx" presStyleLbl="node1" presStyleIdx="0" presStyleCnt="5">
        <dgm:presLayoutVars>
          <dgm:chMax val="0"/>
          <dgm:chPref val="0"/>
          <dgm:bulletEnabled val="1"/>
        </dgm:presLayoutVars>
      </dgm:prSet>
      <dgm:spPr/>
    </dgm:pt>
    <dgm:pt modelId="{5FB93412-715B-4B09-9E9E-A013B98FD14E}" type="pres">
      <dgm:prSet presAssocID="{45AB070D-4350-4AD8-A8A6-656FCF4999CD}" presName="wedge2" presStyleLbl="node1" presStyleIdx="1" presStyleCnt="5"/>
      <dgm:spPr/>
    </dgm:pt>
    <dgm:pt modelId="{43800FB1-CE0C-47AC-B04D-ABF6758334E5}" type="pres">
      <dgm:prSet presAssocID="{45AB070D-4350-4AD8-A8A6-656FCF4999CD}" presName="dummy2a" presStyleCnt="0"/>
      <dgm:spPr/>
    </dgm:pt>
    <dgm:pt modelId="{A20C073F-C16C-4071-BD04-5B094E0B1DB1}" type="pres">
      <dgm:prSet presAssocID="{45AB070D-4350-4AD8-A8A6-656FCF4999CD}" presName="dummy2b" presStyleCnt="0"/>
      <dgm:spPr/>
    </dgm:pt>
    <dgm:pt modelId="{E3F5C399-C1F1-4548-B223-DF65896D3E4D}" type="pres">
      <dgm:prSet presAssocID="{45AB070D-4350-4AD8-A8A6-656FCF4999CD}" presName="wedge2Tx" presStyleLbl="node1" presStyleIdx="1" presStyleCnt="5">
        <dgm:presLayoutVars>
          <dgm:chMax val="0"/>
          <dgm:chPref val="0"/>
          <dgm:bulletEnabled val="1"/>
        </dgm:presLayoutVars>
      </dgm:prSet>
      <dgm:spPr/>
    </dgm:pt>
    <dgm:pt modelId="{CB1C1690-7E53-41F4-AF8C-D4CCD5443483}" type="pres">
      <dgm:prSet presAssocID="{45AB070D-4350-4AD8-A8A6-656FCF4999CD}" presName="wedge3" presStyleLbl="node1" presStyleIdx="2" presStyleCnt="5"/>
      <dgm:spPr/>
    </dgm:pt>
    <dgm:pt modelId="{B5D6177C-4F45-479C-9591-4146DB2976AB}" type="pres">
      <dgm:prSet presAssocID="{45AB070D-4350-4AD8-A8A6-656FCF4999CD}" presName="dummy3a" presStyleCnt="0"/>
      <dgm:spPr/>
    </dgm:pt>
    <dgm:pt modelId="{33F370F1-86B0-4B9A-B891-7002C9990335}" type="pres">
      <dgm:prSet presAssocID="{45AB070D-4350-4AD8-A8A6-656FCF4999CD}" presName="dummy3b" presStyleCnt="0"/>
      <dgm:spPr/>
    </dgm:pt>
    <dgm:pt modelId="{A0CA2084-0F2A-4DC1-9934-86156F850F10}" type="pres">
      <dgm:prSet presAssocID="{45AB070D-4350-4AD8-A8A6-656FCF4999CD}" presName="wedge3Tx" presStyleLbl="node1" presStyleIdx="2" presStyleCnt="5">
        <dgm:presLayoutVars>
          <dgm:chMax val="0"/>
          <dgm:chPref val="0"/>
          <dgm:bulletEnabled val="1"/>
        </dgm:presLayoutVars>
      </dgm:prSet>
      <dgm:spPr/>
    </dgm:pt>
    <dgm:pt modelId="{B1770CFC-E7C6-4EC1-ABD9-639BEDB343C5}" type="pres">
      <dgm:prSet presAssocID="{45AB070D-4350-4AD8-A8A6-656FCF4999CD}" presName="wedge4" presStyleLbl="node1" presStyleIdx="3" presStyleCnt="5"/>
      <dgm:spPr/>
    </dgm:pt>
    <dgm:pt modelId="{49756C15-F836-4568-AC78-8B9E74F21A83}" type="pres">
      <dgm:prSet presAssocID="{45AB070D-4350-4AD8-A8A6-656FCF4999CD}" presName="dummy4a" presStyleCnt="0"/>
      <dgm:spPr/>
    </dgm:pt>
    <dgm:pt modelId="{DE8BDED7-FFDC-42A3-BCE2-F27B58E52834}" type="pres">
      <dgm:prSet presAssocID="{45AB070D-4350-4AD8-A8A6-656FCF4999CD}" presName="dummy4b" presStyleCnt="0"/>
      <dgm:spPr/>
    </dgm:pt>
    <dgm:pt modelId="{6B123F3E-AB34-4F4C-A26B-E51863E15605}" type="pres">
      <dgm:prSet presAssocID="{45AB070D-4350-4AD8-A8A6-656FCF4999CD}" presName="wedge4Tx" presStyleLbl="node1" presStyleIdx="3" presStyleCnt="5">
        <dgm:presLayoutVars>
          <dgm:chMax val="0"/>
          <dgm:chPref val="0"/>
          <dgm:bulletEnabled val="1"/>
        </dgm:presLayoutVars>
      </dgm:prSet>
      <dgm:spPr/>
    </dgm:pt>
    <dgm:pt modelId="{93E35198-C593-466D-A58D-10BA8168C1D4}" type="pres">
      <dgm:prSet presAssocID="{45AB070D-4350-4AD8-A8A6-656FCF4999CD}" presName="wedge5" presStyleLbl="node1" presStyleIdx="4" presStyleCnt="5"/>
      <dgm:spPr/>
    </dgm:pt>
    <dgm:pt modelId="{E21FA175-39C5-4D6E-BB0C-B97649355857}" type="pres">
      <dgm:prSet presAssocID="{45AB070D-4350-4AD8-A8A6-656FCF4999CD}" presName="dummy5a" presStyleCnt="0"/>
      <dgm:spPr/>
    </dgm:pt>
    <dgm:pt modelId="{60911A50-E7C4-4614-84B3-FB7CC91F1673}" type="pres">
      <dgm:prSet presAssocID="{45AB070D-4350-4AD8-A8A6-656FCF4999CD}" presName="dummy5b" presStyleCnt="0"/>
      <dgm:spPr/>
    </dgm:pt>
    <dgm:pt modelId="{2508E422-2601-4EAA-A5B0-4065AE84C50D}" type="pres">
      <dgm:prSet presAssocID="{45AB070D-4350-4AD8-A8A6-656FCF4999CD}" presName="wedge5Tx" presStyleLbl="node1" presStyleIdx="4" presStyleCnt="5">
        <dgm:presLayoutVars>
          <dgm:chMax val="0"/>
          <dgm:chPref val="0"/>
          <dgm:bulletEnabled val="1"/>
        </dgm:presLayoutVars>
      </dgm:prSet>
      <dgm:spPr/>
    </dgm:pt>
    <dgm:pt modelId="{35A64325-6665-439E-81B5-670C48BB5815}" type="pres">
      <dgm:prSet presAssocID="{6E7120C5-C497-4FDD-873A-FA9A4A9B342A}" presName="arrowWedge1" presStyleLbl="fgSibTrans2D1" presStyleIdx="0" presStyleCnt="5"/>
      <dgm:spPr/>
    </dgm:pt>
    <dgm:pt modelId="{3462C56C-5B80-486B-9D81-9B862990DFC9}" type="pres">
      <dgm:prSet presAssocID="{D78A9616-9F3E-47F0-9F61-B131CDED434A}" presName="arrowWedge2" presStyleLbl="fgSibTrans2D1" presStyleIdx="1" presStyleCnt="5"/>
      <dgm:spPr/>
    </dgm:pt>
    <dgm:pt modelId="{CE897C3F-C7D8-4052-9562-DA0136B23C95}" type="pres">
      <dgm:prSet presAssocID="{82CA7022-29D5-4396-AFEE-D1ADE7B6D993}" presName="arrowWedge3" presStyleLbl="fgSibTrans2D1" presStyleIdx="2" presStyleCnt="5"/>
      <dgm:spPr/>
    </dgm:pt>
    <dgm:pt modelId="{8D516273-1052-4731-8C7C-4665DDAB6F60}" type="pres">
      <dgm:prSet presAssocID="{C27676C5-434C-492F-91E8-A6AB6B4758DA}" presName="arrowWedge4" presStyleLbl="fgSibTrans2D1" presStyleIdx="3" presStyleCnt="5"/>
      <dgm:spPr/>
    </dgm:pt>
    <dgm:pt modelId="{2B25C96F-FF6F-48BA-9497-5F31EE67FB2B}" type="pres">
      <dgm:prSet presAssocID="{3A106427-B2FA-48C4-A0F8-A3FB6E3AA063}" presName="arrowWedge5" presStyleLbl="fgSibTrans2D1" presStyleIdx="4" presStyleCnt="5"/>
      <dgm:spPr/>
    </dgm:pt>
  </dgm:ptLst>
  <dgm:cxnLst>
    <dgm:cxn modelId="{7C73F417-EF87-4736-9E4F-2EF3C57AF76E}" type="presOf" srcId="{065B23B1-6741-4CC4-8DA9-403BF6E28DBB}" destId="{93E35198-C593-466D-A58D-10BA8168C1D4}" srcOrd="0" destOrd="0" presId="urn:microsoft.com/office/officeart/2005/8/layout/cycle8"/>
    <dgm:cxn modelId="{DBE6601C-2337-469A-87BC-DC80ADAAA1A8}" type="presOf" srcId="{45AB070D-4350-4AD8-A8A6-656FCF4999CD}" destId="{57CF1147-6A4A-4739-99C1-45398473E582}" srcOrd="0" destOrd="0" presId="urn:microsoft.com/office/officeart/2005/8/layout/cycle8"/>
    <dgm:cxn modelId="{AFAF5D2D-07E9-4307-BE4C-ABF3445E71D5}" type="presOf" srcId="{36CF42DF-4582-4C6F-9D76-087D8413FBF0}" destId="{5E003CBB-C763-4DE1-8DEC-5F7C4926F840}" srcOrd="0" destOrd="0" presId="urn:microsoft.com/office/officeart/2005/8/layout/cycle8"/>
    <dgm:cxn modelId="{DA90F53A-050C-4C2B-8CE2-21B1AFFE7A02}" srcId="{45AB070D-4350-4AD8-A8A6-656FCF4999CD}" destId="{325E8F1B-18AD-4EDC-9678-F3777FAC4CB2}" srcOrd="2" destOrd="0" parTransId="{8A044CC3-1AD3-4D20-8404-E63D6C130098}" sibTransId="{82CA7022-29D5-4396-AFEE-D1ADE7B6D993}"/>
    <dgm:cxn modelId="{4143B83F-A784-4024-8BE0-8CAFC5491264}" type="presOf" srcId="{325E8F1B-18AD-4EDC-9678-F3777FAC4CB2}" destId="{A0CA2084-0F2A-4DC1-9934-86156F850F10}" srcOrd="1" destOrd="0" presId="urn:microsoft.com/office/officeart/2005/8/layout/cycle8"/>
    <dgm:cxn modelId="{BBE6AF40-EBC5-461E-9C58-19DCE5C7B9E3}" srcId="{45AB070D-4350-4AD8-A8A6-656FCF4999CD}" destId="{36CF42DF-4582-4C6F-9D76-087D8413FBF0}" srcOrd="0" destOrd="0" parTransId="{5AE09515-0AA0-4934-868C-AB7941A51484}" sibTransId="{6E7120C5-C497-4FDD-873A-FA9A4A9B342A}"/>
    <dgm:cxn modelId="{90B87362-039B-4D9E-A952-D5F212CEF060}" srcId="{45AB070D-4350-4AD8-A8A6-656FCF4999CD}" destId="{94F70328-A5F7-409A-BA63-4C9E5F1ECD8B}" srcOrd="3" destOrd="0" parTransId="{80CADF7E-4E3E-458E-9B73-2ED2EF321B1D}" sibTransId="{C27676C5-434C-492F-91E8-A6AB6B4758DA}"/>
    <dgm:cxn modelId="{F8019D79-8F55-4EDA-980D-B1E9A58D8592}" type="presOf" srcId="{36CF42DF-4582-4C6F-9D76-087D8413FBF0}" destId="{42515FC6-1887-454E-84F1-D35856053EC0}" srcOrd="1" destOrd="0" presId="urn:microsoft.com/office/officeart/2005/8/layout/cycle8"/>
    <dgm:cxn modelId="{395C367E-1B4F-4AF4-810C-E548458B4030}" srcId="{45AB070D-4350-4AD8-A8A6-656FCF4999CD}" destId="{065B23B1-6741-4CC4-8DA9-403BF6E28DBB}" srcOrd="4" destOrd="0" parTransId="{FF6F5E46-F30B-4D6B-860A-96CF5D897DFF}" sibTransId="{3A106427-B2FA-48C4-A0F8-A3FB6E3AA063}"/>
    <dgm:cxn modelId="{99A7C697-C134-4E4A-AC60-E19B1249F5FE}" type="presOf" srcId="{065B23B1-6741-4CC4-8DA9-403BF6E28DBB}" destId="{2508E422-2601-4EAA-A5B0-4065AE84C50D}" srcOrd="1" destOrd="0" presId="urn:microsoft.com/office/officeart/2005/8/layout/cycle8"/>
    <dgm:cxn modelId="{6366E2A8-86AC-4FCE-9DF5-84F10EB38492}" type="presOf" srcId="{94F70328-A5F7-409A-BA63-4C9E5F1ECD8B}" destId="{6B123F3E-AB34-4F4C-A26B-E51863E15605}" srcOrd="1" destOrd="0" presId="urn:microsoft.com/office/officeart/2005/8/layout/cycle8"/>
    <dgm:cxn modelId="{6D38A5AD-D5CE-40B3-B4F4-D5FF14563CDF}" type="presOf" srcId="{325E8F1B-18AD-4EDC-9678-F3777FAC4CB2}" destId="{CB1C1690-7E53-41F4-AF8C-D4CCD5443483}" srcOrd="0" destOrd="0" presId="urn:microsoft.com/office/officeart/2005/8/layout/cycle8"/>
    <dgm:cxn modelId="{05A9AEB0-8065-4134-99D1-6A6D86E7B761}" type="presOf" srcId="{94F70328-A5F7-409A-BA63-4C9E5F1ECD8B}" destId="{B1770CFC-E7C6-4EC1-ABD9-639BEDB343C5}" srcOrd="0" destOrd="0" presId="urn:microsoft.com/office/officeart/2005/8/layout/cycle8"/>
    <dgm:cxn modelId="{6A3903CA-36E7-4322-985F-368AAD40FAEA}" type="presOf" srcId="{F6C765F7-B72D-49E6-8CB0-39997A1EAEA7}" destId="{5FB93412-715B-4B09-9E9E-A013B98FD14E}" srcOrd="0" destOrd="0" presId="urn:microsoft.com/office/officeart/2005/8/layout/cycle8"/>
    <dgm:cxn modelId="{2D5755CF-587F-4530-989E-C4C85A8ED84F}" type="presOf" srcId="{F6C765F7-B72D-49E6-8CB0-39997A1EAEA7}" destId="{E3F5C399-C1F1-4548-B223-DF65896D3E4D}" srcOrd="1" destOrd="0" presId="urn:microsoft.com/office/officeart/2005/8/layout/cycle8"/>
    <dgm:cxn modelId="{59C683E8-2D77-4D52-AA39-E7C486714B5A}" srcId="{45AB070D-4350-4AD8-A8A6-656FCF4999CD}" destId="{F6C765F7-B72D-49E6-8CB0-39997A1EAEA7}" srcOrd="1" destOrd="0" parTransId="{868D77D9-A4A9-4C36-AC74-2815F4F74B08}" sibTransId="{D78A9616-9F3E-47F0-9F61-B131CDED434A}"/>
    <dgm:cxn modelId="{E460D7B5-CB01-4B4C-8FE7-E8D07EC4843B}" type="presParOf" srcId="{57CF1147-6A4A-4739-99C1-45398473E582}" destId="{5E003CBB-C763-4DE1-8DEC-5F7C4926F840}" srcOrd="0" destOrd="0" presId="urn:microsoft.com/office/officeart/2005/8/layout/cycle8"/>
    <dgm:cxn modelId="{6061BE14-5CAD-4C36-8283-D59CF9C3A574}" type="presParOf" srcId="{57CF1147-6A4A-4739-99C1-45398473E582}" destId="{7BF0C099-853B-4129-B324-DC55CB29E82A}" srcOrd="1" destOrd="0" presId="urn:microsoft.com/office/officeart/2005/8/layout/cycle8"/>
    <dgm:cxn modelId="{B5EDF7B2-6A41-41EE-B330-EA8903DA6F54}" type="presParOf" srcId="{57CF1147-6A4A-4739-99C1-45398473E582}" destId="{F88014B4-0576-47CB-A778-616946FD848F}" srcOrd="2" destOrd="0" presId="urn:microsoft.com/office/officeart/2005/8/layout/cycle8"/>
    <dgm:cxn modelId="{29F9BFA9-5C8C-417D-934F-A9AD63E30BBF}" type="presParOf" srcId="{57CF1147-6A4A-4739-99C1-45398473E582}" destId="{42515FC6-1887-454E-84F1-D35856053EC0}" srcOrd="3" destOrd="0" presId="urn:microsoft.com/office/officeart/2005/8/layout/cycle8"/>
    <dgm:cxn modelId="{F94FAF08-9FE8-4DC2-8BED-0E23C6338368}" type="presParOf" srcId="{57CF1147-6A4A-4739-99C1-45398473E582}" destId="{5FB93412-715B-4B09-9E9E-A013B98FD14E}" srcOrd="4" destOrd="0" presId="urn:microsoft.com/office/officeart/2005/8/layout/cycle8"/>
    <dgm:cxn modelId="{80690615-92E2-402F-8EFF-C54DE44B7520}" type="presParOf" srcId="{57CF1147-6A4A-4739-99C1-45398473E582}" destId="{43800FB1-CE0C-47AC-B04D-ABF6758334E5}" srcOrd="5" destOrd="0" presId="urn:microsoft.com/office/officeart/2005/8/layout/cycle8"/>
    <dgm:cxn modelId="{DDB3B9C5-CF5B-498B-913F-508F08173105}" type="presParOf" srcId="{57CF1147-6A4A-4739-99C1-45398473E582}" destId="{A20C073F-C16C-4071-BD04-5B094E0B1DB1}" srcOrd="6" destOrd="0" presId="urn:microsoft.com/office/officeart/2005/8/layout/cycle8"/>
    <dgm:cxn modelId="{E1A3BF7C-CC34-4A5F-ABF1-3DE87BCB47C8}" type="presParOf" srcId="{57CF1147-6A4A-4739-99C1-45398473E582}" destId="{E3F5C399-C1F1-4548-B223-DF65896D3E4D}" srcOrd="7" destOrd="0" presId="urn:microsoft.com/office/officeart/2005/8/layout/cycle8"/>
    <dgm:cxn modelId="{F5274A6C-0D1D-4C9F-8501-00CFFA9C4AA6}" type="presParOf" srcId="{57CF1147-6A4A-4739-99C1-45398473E582}" destId="{CB1C1690-7E53-41F4-AF8C-D4CCD5443483}" srcOrd="8" destOrd="0" presId="urn:microsoft.com/office/officeart/2005/8/layout/cycle8"/>
    <dgm:cxn modelId="{6574D145-660A-42DE-991D-67EAC82434CF}" type="presParOf" srcId="{57CF1147-6A4A-4739-99C1-45398473E582}" destId="{B5D6177C-4F45-479C-9591-4146DB2976AB}" srcOrd="9" destOrd="0" presId="urn:microsoft.com/office/officeart/2005/8/layout/cycle8"/>
    <dgm:cxn modelId="{829AA0BC-6E3F-46EB-A9E3-F42D207C6C57}" type="presParOf" srcId="{57CF1147-6A4A-4739-99C1-45398473E582}" destId="{33F370F1-86B0-4B9A-B891-7002C9990335}" srcOrd="10" destOrd="0" presId="urn:microsoft.com/office/officeart/2005/8/layout/cycle8"/>
    <dgm:cxn modelId="{CDF72999-B363-4542-87E9-65AD1D57EC87}" type="presParOf" srcId="{57CF1147-6A4A-4739-99C1-45398473E582}" destId="{A0CA2084-0F2A-4DC1-9934-86156F850F10}" srcOrd="11" destOrd="0" presId="urn:microsoft.com/office/officeart/2005/8/layout/cycle8"/>
    <dgm:cxn modelId="{4799D0EA-4CD4-4ACD-885C-2E59FE4E8249}" type="presParOf" srcId="{57CF1147-6A4A-4739-99C1-45398473E582}" destId="{B1770CFC-E7C6-4EC1-ABD9-639BEDB343C5}" srcOrd="12" destOrd="0" presId="urn:microsoft.com/office/officeart/2005/8/layout/cycle8"/>
    <dgm:cxn modelId="{3A166EAB-A5F5-4DCC-B1B4-0A16AD5ED908}" type="presParOf" srcId="{57CF1147-6A4A-4739-99C1-45398473E582}" destId="{49756C15-F836-4568-AC78-8B9E74F21A83}" srcOrd="13" destOrd="0" presId="urn:microsoft.com/office/officeart/2005/8/layout/cycle8"/>
    <dgm:cxn modelId="{D8CCEB34-403B-4605-A115-4CD6327C00C8}" type="presParOf" srcId="{57CF1147-6A4A-4739-99C1-45398473E582}" destId="{DE8BDED7-FFDC-42A3-BCE2-F27B58E52834}" srcOrd="14" destOrd="0" presId="urn:microsoft.com/office/officeart/2005/8/layout/cycle8"/>
    <dgm:cxn modelId="{33D0A523-B6C0-4057-80C6-19EA16A36762}" type="presParOf" srcId="{57CF1147-6A4A-4739-99C1-45398473E582}" destId="{6B123F3E-AB34-4F4C-A26B-E51863E15605}" srcOrd="15" destOrd="0" presId="urn:microsoft.com/office/officeart/2005/8/layout/cycle8"/>
    <dgm:cxn modelId="{3FB0FFB4-7B6A-4C3A-89A3-BDDCD072ADD7}" type="presParOf" srcId="{57CF1147-6A4A-4739-99C1-45398473E582}" destId="{93E35198-C593-466D-A58D-10BA8168C1D4}" srcOrd="16" destOrd="0" presId="urn:microsoft.com/office/officeart/2005/8/layout/cycle8"/>
    <dgm:cxn modelId="{03CB3C2B-E4BE-4586-9B92-93ED6CAC7984}" type="presParOf" srcId="{57CF1147-6A4A-4739-99C1-45398473E582}" destId="{E21FA175-39C5-4D6E-BB0C-B97649355857}" srcOrd="17" destOrd="0" presId="urn:microsoft.com/office/officeart/2005/8/layout/cycle8"/>
    <dgm:cxn modelId="{7B2F965B-BEC8-4EB4-9160-6F7F4650F490}" type="presParOf" srcId="{57CF1147-6A4A-4739-99C1-45398473E582}" destId="{60911A50-E7C4-4614-84B3-FB7CC91F1673}" srcOrd="18" destOrd="0" presId="urn:microsoft.com/office/officeart/2005/8/layout/cycle8"/>
    <dgm:cxn modelId="{026492E8-5954-45A5-9716-D4FD747F357C}" type="presParOf" srcId="{57CF1147-6A4A-4739-99C1-45398473E582}" destId="{2508E422-2601-4EAA-A5B0-4065AE84C50D}" srcOrd="19" destOrd="0" presId="urn:microsoft.com/office/officeart/2005/8/layout/cycle8"/>
    <dgm:cxn modelId="{24B7A732-E1E0-4031-82A8-F12979885B85}" type="presParOf" srcId="{57CF1147-6A4A-4739-99C1-45398473E582}" destId="{35A64325-6665-439E-81B5-670C48BB5815}" srcOrd="20" destOrd="0" presId="urn:microsoft.com/office/officeart/2005/8/layout/cycle8"/>
    <dgm:cxn modelId="{8A53E527-6A04-4B1B-B6FE-8A9AD8DEEF21}" type="presParOf" srcId="{57CF1147-6A4A-4739-99C1-45398473E582}" destId="{3462C56C-5B80-486B-9D81-9B862990DFC9}" srcOrd="21" destOrd="0" presId="urn:microsoft.com/office/officeart/2005/8/layout/cycle8"/>
    <dgm:cxn modelId="{93577A2D-9FD2-44BD-ABB3-F41BB6A838BA}" type="presParOf" srcId="{57CF1147-6A4A-4739-99C1-45398473E582}" destId="{CE897C3F-C7D8-4052-9562-DA0136B23C95}" srcOrd="22" destOrd="0" presId="urn:microsoft.com/office/officeart/2005/8/layout/cycle8"/>
    <dgm:cxn modelId="{5BEA36F4-A02E-4156-9283-002682550914}" type="presParOf" srcId="{57CF1147-6A4A-4739-99C1-45398473E582}" destId="{8D516273-1052-4731-8C7C-4665DDAB6F60}" srcOrd="23" destOrd="0" presId="urn:microsoft.com/office/officeart/2005/8/layout/cycle8"/>
    <dgm:cxn modelId="{446C6A6F-CB06-48DC-B9FF-189CEF6FD016}" type="presParOf" srcId="{57CF1147-6A4A-4739-99C1-45398473E582}" destId="{2B25C96F-FF6F-48BA-9497-5F31EE67FB2B}" srcOrd="2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0DD4A-E7DA-461C-8F3F-DC2932231764}">
      <dsp:nvSpPr>
        <dsp:cNvPr id="0" name=""/>
        <dsp:cNvSpPr/>
      </dsp:nvSpPr>
      <dsp:spPr>
        <a:xfrm>
          <a:off x="4259126" y="943"/>
          <a:ext cx="1997347" cy="1298276"/>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Analyse</a:t>
          </a:r>
        </a:p>
        <a:p>
          <a:pPr marL="114300" lvl="1" indent="-114300" algn="l" defTabSz="533400">
            <a:lnSpc>
              <a:spcPct val="90000"/>
            </a:lnSpc>
            <a:spcBef>
              <a:spcPct val="0"/>
            </a:spcBef>
            <a:spcAft>
              <a:spcPct val="15000"/>
            </a:spcAft>
            <a:buChar char="•"/>
          </a:pPr>
          <a:r>
            <a:rPr lang="en-US" sz="1200" kern="1200"/>
            <a:t>Analyse historical ACLED crime data collected from different African countries.</a:t>
          </a:r>
        </a:p>
      </dsp:txBody>
      <dsp:txXfrm>
        <a:off x="4322503" y="64320"/>
        <a:ext cx="1870593" cy="1171522"/>
      </dsp:txXfrm>
    </dsp:sp>
    <dsp:sp modelId="{415A8AEC-A111-423E-80B2-86521E81FC0B}">
      <dsp:nvSpPr>
        <dsp:cNvPr id="0" name=""/>
        <dsp:cNvSpPr/>
      </dsp:nvSpPr>
      <dsp:spPr>
        <a:xfrm>
          <a:off x="3527484" y="650081"/>
          <a:ext cx="3460630" cy="3460630"/>
        </a:xfrm>
        <a:custGeom>
          <a:avLst/>
          <a:gdLst/>
          <a:ahLst/>
          <a:cxnLst/>
          <a:rect l="0" t="0" r="0" b="0"/>
          <a:pathLst>
            <a:path>
              <a:moveTo>
                <a:pt x="2996640" y="551158"/>
              </a:moveTo>
              <a:arcTo wR="1730315" hR="1730315" stAng="19022485" swAng="2300410"/>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ECDCD07-C6EC-43DF-9647-4E5DB7E5F431}">
      <dsp:nvSpPr>
        <dsp:cNvPr id="0" name=""/>
        <dsp:cNvSpPr/>
      </dsp:nvSpPr>
      <dsp:spPr>
        <a:xfrm>
          <a:off x="5757623" y="2596416"/>
          <a:ext cx="1997347" cy="1298276"/>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Identify</a:t>
          </a:r>
        </a:p>
        <a:p>
          <a:pPr marL="114300" lvl="1" indent="-114300" algn="l" defTabSz="533400">
            <a:lnSpc>
              <a:spcPct val="90000"/>
            </a:lnSpc>
            <a:spcBef>
              <a:spcPct val="0"/>
            </a:spcBef>
            <a:spcAft>
              <a:spcPct val="15000"/>
            </a:spcAft>
            <a:buChar char="•"/>
          </a:pPr>
          <a:r>
            <a:rPr lang="en-US" sz="1200" kern="1200"/>
            <a:t>Identify patterns, most important factors that lead to fatality.</a:t>
          </a:r>
        </a:p>
      </dsp:txBody>
      <dsp:txXfrm>
        <a:off x="5821000" y="2659793"/>
        <a:ext cx="1870593" cy="1171522"/>
      </dsp:txXfrm>
    </dsp:sp>
    <dsp:sp modelId="{ADE5507F-8F86-44DD-BBC8-E41839414C1D}">
      <dsp:nvSpPr>
        <dsp:cNvPr id="0" name=""/>
        <dsp:cNvSpPr/>
      </dsp:nvSpPr>
      <dsp:spPr>
        <a:xfrm>
          <a:off x="3527484" y="650081"/>
          <a:ext cx="3460630" cy="3460630"/>
        </a:xfrm>
        <a:custGeom>
          <a:avLst/>
          <a:gdLst/>
          <a:ahLst/>
          <a:cxnLst/>
          <a:rect l="0" t="0" r="0" b="0"/>
          <a:pathLst>
            <a:path>
              <a:moveTo>
                <a:pt x="2260637" y="3377357"/>
              </a:moveTo>
              <a:arcTo wR="1730315" hR="1730315" stAng="4329135" swAng="2141729"/>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2E391B8-D11E-4F41-93DD-CDFE193431C3}">
      <dsp:nvSpPr>
        <dsp:cNvPr id="0" name=""/>
        <dsp:cNvSpPr/>
      </dsp:nvSpPr>
      <dsp:spPr>
        <a:xfrm>
          <a:off x="2760629" y="2596416"/>
          <a:ext cx="1997347" cy="1298276"/>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Develop</a:t>
          </a:r>
        </a:p>
        <a:p>
          <a:pPr marL="114300" lvl="1" indent="-114300" algn="l" defTabSz="533400">
            <a:lnSpc>
              <a:spcPct val="90000"/>
            </a:lnSpc>
            <a:spcBef>
              <a:spcPct val="0"/>
            </a:spcBef>
            <a:spcAft>
              <a:spcPct val="15000"/>
            </a:spcAft>
            <a:buChar char="•"/>
          </a:pPr>
          <a:r>
            <a:rPr lang="en-US" sz="1200" kern="1200"/>
            <a:t>Develop a predictive machine learning model for the number of fatalities.</a:t>
          </a:r>
        </a:p>
      </dsp:txBody>
      <dsp:txXfrm>
        <a:off x="2824006" y="2659793"/>
        <a:ext cx="1870593" cy="1171522"/>
      </dsp:txXfrm>
    </dsp:sp>
    <dsp:sp modelId="{CF259B1B-597C-4CA5-A263-B3A9EF5F7F91}">
      <dsp:nvSpPr>
        <dsp:cNvPr id="0" name=""/>
        <dsp:cNvSpPr/>
      </dsp:nvSpPr>
      <dsp:spPr>
        <a:xfrm>
          <a:off x="3527484" y="650081"/>
          <a:ext cx="3460630" cy="3460630"/>
        </a:xfrm>
        <a:custGeom>
          <a:avLst/>
          <a:gdLst/>
          <a:ahLst/>
          <a:cxnLst/>
          <a:rect l="0" t="0" r="0" b="0"/>
          <a:pathLst>
            <a:path>
              <a:moveTo>
                <a:pt x="5618" y="1590991"/>
              </a:moveTo>
              <a:arcTo wR="1730315" hR="1730315" stAng="11077105" swAng="2300410"/>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370F1-1B95-4209-8C48-474FEC162565}">
      <dsp:nvSpPr>
        <dsp:cNvPr id="0" name=""/>
        <dsp:cNvSpPr/>
      </dsp:nvSpPr>
      <dsp:spPr>
        <a:xfrm>
          <a:off x="0" y="2700"/>
          <a:ext cx="629171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816A32-0A09-4ED2-B7C0-D373909467C1}">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b="0" i="0" kern="1200" dirty="0"/>
            <a:t>Aid in Public Safety and Crime Prevention. </a:t>
          </a:r>
          <a:endParaRPr lang="en-US" sz="3700" kern="1200" dirty="0"/>
        </a:p>
      </dsp:txBody>
      <dsp:txXfrm>
        <a:off x="0" y="2700"/>
        <a:ext cx="6291714" cy="1841777"/>
      </dsp:txXfrm>
    </dsp:sp>
    <dsp:sp modelId="{826B74C6-800E-4C9B-97DA-329EF27F5B4C}">
      <dsp:nvSpPr>
        <dsp:cNvPr id="0" name=""/>
        <dsp:cNvSpPr/>
      </dsp:nvSpPr>
      <dsp:spPr>
        <a:xfrm>
          <a:off x="0" y="1844478"/>
          <a:ext cx="629171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978B9D-8024-4552-81C1-82E1117B19FE}">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dirty="0"/>
            <a:t>Decision Support system for Stake holders.</a:t>
          </a:r>
        </a:p>
      </dsp:txBody>
      <dsp:txXfrm>
        <a:off x="0" y="1844478"/>
        <a:ext cx="6291714" cy="1841777"/>
      </dsp:txXfrm>
    </dsp:sp>
    <dsp:sp modelId="{07FADD8E-9667-411C-BB0A-1CD72B66EA2C}">
      <dsp:nvSpPr>
        <dsp:cNvPr id="0" name=""/>
        <dsp:cNvSpPr/>
      </dsp:nvSpPr>
      <dsp:spPr>
        <a:xfrm>
          <a:off x="0" y="3686256"/>
          <a:ext cx="629171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CAC2B8-173C-4957-B116-50AAB8731C5A}">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dirty="0"/>
            <a:t>Add to the knowledge base of violent </a:t>
          </a:r>
          <a:r>
            <a:rPr lang="en-US" sz="3700" b="0" i="0" kern="1200" dirty="0"/>
            <a:t>crime analysis using machine learning methods.</a:t>
          </a:r>
          <a:endParaRPr lang="en-US" sz="3700" kern="1200" dirty="0"/>
        </a:p>
      </dsp:txBody>
      <dsp:txXfrm>
        <a:off x="0" y="3686256"/>
        <a:ext cx="6291714" cy="18417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03CBB-C763-4DE1-8DEC-5F7C4926F840}">
      <dsp:nvSpPr>
        <dsp:cNvPr id="0" name=""/>
        <dsp:cNvSpPr/>
      </dsp:nvSpPr>
      <dsp:spPr>
        <a:xfrm>
          <a:off x="1097172" y="339042"/>
          <a:ext cx="4600895" cy="4600895"/>
        </a:xfrm>
        <a:prstGeom prst="pie">
          <a:avLst>
            <a:gd name="adj1" fmla="val 16200000"/>
            <a:gd name="adj2" fmla="val 2052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i="0" kern="1200"/>
            <a:t>Key features</a:t>
          </a:r>
          <a:endParaRPr lang="en-US" sz="1200" kern="1200"/>
        </a:p>
      </dsp:txBody>
      <dsp:txXfrm>
        <a:off x="3497305" y="1112430"/>
        <a:ext cx="1478859" cy="985906"/>
      </dsp:txXfrm>
    </dsp:sp>
    <dsp:sp modelId="{5FB93412-715B-4B09-9E9E-A013B98FD14E}">
      <dsp:nvSpPr>
        <dsp:cNvPr id="0" name=""/>
        <dsp:cNvSpPr/>
      </dsp:nvSpPr>
      <dsp:spPr>
        <a:xfrm>
          <a:off x="1136608" y="461732"/>
          <a:ext cx="4600895" cy="4600895"/>
        </a:xfrm>
        <a:prstGeom prst="pie">
          <a:avLst>
            <a:gd name="adj1" fmla="val 20520000"/>
            <a:gd name="adj2" fmla="val 324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0" i="0" kern="1200" dirty="0"/>
            <a:t>1. Dates and precise locations of conflict events.</a:t>
          </a:r>
          <a:endParaRPr lang="en-US" sz="1200" kern="1200" dirty="0"/>
        </a:p>
      </dsp:txBody>
      <dsp:txXfrm>
        <a:off x="4099803" y="2563903"/>
        <a:ext cx="1369313" cy="1095451"/>
      </dsp:txXfrm>
    </dsp:sp>
    <dsp:sp modelId="{CB1C1690-7E53-41F4-AF8C-D4CCD5443483}">
      <dsp:nvSpPr>
        <dsp:cNvPr id="0" name=""/>
        <dsp:cNvSpPr/>
      </dsp:nvSpPr>
      <dsp:spPr>
        <a:xfrm>
          <a:off x="1032540" y="537318"/>
          <a:ext cx="4600895" cy="4600895"/>
        </a:xfrm>
        <a:prstGeom prst="pie">
          <a:avLst>
            <a:gd name="adj1" fmla="val 3240000"/>
            <a:gd name="adj2" fmla="val 756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0" i="0" kern="1200" dirty="0"/>
            <a:t>2. Categorization of event types such as battles, civilian killings, riots, protests, and recruitment activities.</a:t>
          </a:r>
          <a:endParaRPr lang="en-US" sz="1200" kern="1200" dirty="0"/>
        </a:p>
      </dsp:txBody>
      <dsp:txXfrm>
        <a:off x="2675717" y="3768899"/>
        <a:ext cx="1314541" cy="1204996"/>
      </dsp:txXfrm>
    </dsp:sp>
    <dsp:sp modelId="{B1770CFC-E7C6-4EC1-ABD9-639BEDB343C5}">
      <dsp:nvSpPr>
        <dsp:cNvPr id="0" name=""/>
        <dsp:cNvSpPr/>
      </dsp:nvSpPr>
      <dsp:spPr>
        <a:xfrm>
          <a:off x="928472" y="461732"/>
          <a:ext cx="4600895" cy="4600895"/>
        </a:xfrm>
        <a:prstGeom prst="pie">
          <a:avLst>
            <a:gd name="adj1" fmla="val 7560000"/>
            <a:gd name="adj2" fmla="val 1188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0" i="0" kern="1200" dirty="0"/>
            <a:t>3. Event actors involved, such as rebels, governments, militias, armed groups, protesters, and civilians.</a:t>
          </a:r>
          <a:endParaRPr lang="en-US" sz="1200" kern="1200" dirty="0"/>
        </a:p>
      </dsp:txBody>
      <dsp:txXfrm>
        <a:off x="1196858" y="2563903"/>
        <a:ext cx="1369313" cy="1095451"/>
      </dsp:txXfrm>
    </dsp:sp>
    <dsp:sp modelId="{93E35198-C593-466D-A58D-10BA8168C1D4}">
      <dsp:nvSpPr>
        <dsp:cNvPr id="0" name=""/>
        <dsp:cNvSpPr/>
      </dsp:nvSpPr>
      <dsp:spPr>
        <a:xfrm>
          <a:off x="967908" y="339042"/>
          <a:ext cx="4600895" cy="4600895"/>
        </a:xfrm>
        <a:prstGeom prst="pie">
          <a:avLst>
            <a:gd name="adj1" fmla="val 1188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0" i="0" kern="1200" dirty="0"/>
            <a:t>4. Documentation of reported fatalities.</a:t>
          </a:r>
          <a:endParaRPr lang="en-US" sz="1200" kern="1200" dirty="0"/>
        </a:p>
      </dsp:txBody>
      <dsp:txXfrm>
        <a:off x="1689811" y="1112430"/>
        <a:ext cx="1478859" cy="985906"/>
      </dsp:txXfrm>
    </dsp:sp>
    <dsp:sp modelId="{35A64325-6665-439E-81B5-670C48BB5815}">
      <dsp:nvSpPr>
        <dsp:cNvPr id="0" name=""/>
        <dsp:cNvSpPr/>
      </dsp:nvSpPr>
      <dsp:spPr>
        <a:xfrm>
          <a:off x="812138" y="54224"/>
          <a:ext cx="5170529" cy="5170529"/>
        </a:xfrm>
        <a:prstGeom prst="circularArrow">
          <a:avLst>
            <a:gd name="adj1" fmla="val 5085"/>
            <a:gd name="adj2" fmla="val 327528"/>
            <a:gd name="adj3" fmla="val 20192361"/>
            <a:gd name="adj4" fmla="val 16200324"/>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62C56C-5B80-486B-9D81-9B862990DFC9}">
      <dsp:nvSpPr>
        <dsp:cNvPr id="0" name=""/>
        <dsp:cNvSpPr/>
      </dsp:nvSpPr>
      <dsp:spPr>
        <a:xfrm>
          <a:off x="852108" y="176874"/>
          <a:ext cx="5170529" cy="5170529"/>
        </a:xfrm>
        <a:prstGeom prst="circularArrow">
          <a:avLst>
            <a:gd name="adj1" fmla="val 5085"/>
            <a:gd name="adj2" fmla="val 327528"/>
            <a:gd name="adj3" fmla="val 2912753"/>
            <a:gd name="adj4" fmla="val 20519953"/>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897C3F-C7D8-4052-9562-DA0136B23C95}">
      <dsp:nvSpPr>
        <dsp:cNvPr id="0" name=""/>
        <dsp:cNvSpPr/>
      </dsp:nvSpPr>
      <dsp:spPr>
        <a:xfrm>
          <a:off x="747723" y="252692"/>
          <a:ext cx="5170529" cy="5170529"/>
        </a:xfrm>
        <a:prstGeom prst="circularArrow">
          <a:avLst>
            <a:gd name="adj1" fmla="val 5085"/>
            <a:gd name="adj2" fmla="val 327528"/>
            <a:gd name="adj3" fmla="val 7232777"/>
            <a:gd name="adj4" fmla="val 3239695"/>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516273-1052-4731-8C7C-4665DDAB6F60}">
      <dsp:nvSpPr>
        <dsp:cNvPr id="0" name=""/>
        <dsp:cNvSpPr/>
      </dsp:nvSpPr>
      <dsp:spPr>
        <a:xfrm>
          <a:off x="643337" y="176874"/>
          <a:ext cx="5170529" cy="5170529"/>
        </a:xfrm>
        <a:prstGeom prst="circularArrow">
          <a:avLst>
            <a:gd name="adj1" fmla="val 5085"/>
            <a:gd name="adj2" fmla="val 327528"/>
            <a:gd name="adj3" fmla="val 11552519"/>
            <a:gd name="adj4" fmla="val 7559718"/>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25C96F-FF6F-48BA-9497-5F31EE67FB2B}">
      <dsp:nvSpPr>
        <dsp:cNvPr id="0" name=""/>
        <dsp:cNvSpPr/>
      </dsp:nvSpPr>
      <dsp:spPr>
        <a:xfrm>
          <a:off x="683308" y="54224"/>
          <a:ext cx="5170529" cy="5170529"/>
        </a:xfrm>
        <a:prstGeom prst="circularArrow">
          <a:avLst>
            <a:gd name="adj1" fmla="val 5085"/>
            <a:gd name="adj2" fmla="val 327528"/>
            <a:gd name="adj3" fmla="val 15872148"/>
            <a:gd name="adj4" fmla="val 1188011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ata.world/lpetrocelli/czech-financial-dataset-real-anonymized-transactio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72455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ce602f12df2b9a9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ce602f12df2b9a9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Link: https://sorry.vse.cz/~berka/challenge/PAST/</a:t>
            </a:r>
            <a:endParaRPr/>
          </a:p>
        </p:txBody>
      </p:sp>
      <p:sp>
        <p:nvSpPr>
          <p:cNvPr id="185" name="Google Shape;185;g3ce602f12df2b9a9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B6E29D46-BDA9-110F-0958-01A562D461DE}"/>
            </a:ext>
          </a:extLst>
        </p:cNvPr>
        <p:cNvGrpSpPr/>
        <p:nvPr/>
      </p:nvGrpSpPr>
      <p:grpSpPr>
        <a:xfrm>
          <a:off x="0" y="0"/>
          <a:ext cx="0" cy="0"/>
          <a:chOff x="0" y="0"/>
          <a:chExt cx="0" cy="0"/>
        </a:xfrm>
      </p:grpSpPr>
      <p:sp>
        <p:nvSpPr>
          <p:cNvPr id="204" name="Google Shape;204;g30c19dbd783_0_54:notes">
            <a:extLst>
              <a:ext uri="{FF2B5EF4-FFF2-40B4-BE49-F238E27FC236}">
                <a16:creationId xmlns:a16="http://schemas.microsoft.com/office/drawing/2014/main" id="{A99EC218-7E77-D48B-AE4C-A37191E0319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0c19dbd783_0_54:notes">
            <a:extLst>
              <a:ext uri="{FF2B5EF4-FFF2-40B4-BE49-F238E27FC236}">
                <a16:creationId xmlns:a16="http://schemas.microsoft.com/office/drawing/2014/main" id="{E732CFA9-4C28-018B-72C0-B05F139AE287}"/>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Link: https://www.kaggle.com/datasets/santoshd3/bank-customers</a:t>
            </a:r>
            <a:endParaRPr/>
          </a:p>
        </p:txBody>
      </p:sp>
      <p:sp>
        <p:nvSpPr>
          <p:cNvPr id="206" name="Google Shape;206;g30c19dbd783_0_54:notes">
            <a:extLst>
              <a:ext uri="{FF2B5EF4-FFF2-40B4-BE49-F238E27FC236}">
                <a16:creationId xmlns:a16="http://schemas.microsoft.com/office/drawing/2014/main" id="{3A2936B3-94FE-A4F9-23F3-86A05CEECE5C}"/>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262931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ce602f12df2b9a9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ce602f12df2b9a9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3ce602f12df2b9a9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ce602f12df2b9a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ce602f12df2b9a9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dataset can be found </a:t>
            </a:r>
            <a:r>
              <a:rPr lang="en-US" u="sng">
                <a:solidFill>
                  <a:schemeClr val="hlink"/>
                </a:solidFill>
                <a:hlinkClick r:id="rId3"/>
              </a:rPr>
              <a:t>here</a:t>
            </a:r>
            <a:r>
              <a:rPr lang="en-US"/>
              <a:t>.</a:t>
            </a:r>
            <a:endParaRPr/>
          </a:p>
        </p:txBody>
      </p:sp>
      <p:sp>
        <p:nvSpPr>
          <p:cNvPr id="108" name="Google Shape;108;g3ce602f12df2b9a9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0c19dbd783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0c19dbd783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0c19dbd783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0c19dbd783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0c19dbd783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30c19dbd783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ce602f12df2b9a9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ce602f12df2b9a9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3ce602f12df2b9a9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0c19dbd783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0c19dbd783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30c19dbd783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c19dbd783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c19dbd783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30c19dbd783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19dbd783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c19dbd783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8" name="Google Shape;178;g30c19dbd783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2111-163C-2B99-A2C7-A83777B66D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1B4066-AE50-F2EC-7A81-2A438FB68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75A099-4FD9-8EEB-208D-6483B947C48F}"/>
              </a:ext>
            </a:extLst>
          </p:cNvPr>
          <p:cNvSpPr>
            <a:spLocks noGrp="1"/>
          </p:cNvSpPr>
          <p:nvPr>
            <p:ph type="dt" sz="half" idx="10"/>
          </p:nvPr>
        </p:nvSpPr>
        <p:spPr/>
        <p:txBody>
          <a:bodyPr/>
          <a:lstStyle/>
          <a:p>
            <a:fld id="{DA08190C-09EA-40E4-BBFD-3208B32C6219}" type="datetimeFigureOut">
              <a:rPr lang="en-US" smtClean="0"/>
              <a:t>12/12/2024</a:t>
            </a:fld>
            <a:endParaRPr lang="en-US"/>
          </a:p>
        </p:txBody>
      </p:sp>
      <p:sp>
        <p:nvSpPr>
          <p:cNvPr id="5" name="Footer Placeholder 4">
            <a:extLst>
              <a:ext uri="{FF2B5EF4-FFF2-40B4-BE49-F238E27FC236}">
                <a16:creationId xmlns:a16="http://schemas.microsoft.com/office/drawing/2014/main" id="{6F7E524F-25A1-64EB-E403-1B092E50A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EE0FD-DC88-ACA9-958C-D76A3EAA9793}"/>
              </a:ext>
            </a:extLst>
          </p:cNvPr>
          <p:cNvSpPr>
            <a:spLocks noGrp="1"/>
          </p:cNvSpPr>
          <p:nvPr>
            <p:ph type="sldNum" sz="quarter" idx="12"/>
          </p:nvPr>
        </p:nvSpPr>
        <p:spPr/>
        <p:txBody>
          <a:bodyPr/>
          <a:lstStyle/>
          <a:p>
            <a:r>
              <a:rPr lang="en-US"/>
              <a:t>1</a:t>
            </a:r>
            <a:fld id="{00000000-1234-1234-1234-123412341234}" type="slidenum">
              <a:rPr lang="en-US" smtClean="0"/>
              <a:pPr/>
              <a:t>‹#›</a:t>
            </a:fld>
            <a:endParaRPr/>
          </a:p>
        </p:txBody>
      </p:sp>
    </p:spTree>
    <p:extLst>
      <p:ext uri="{BB962C8B-B14F-4D97-AF65-F5344CB8AC3E}">
        <p14:creationId xmlns:p14="http://schemas.microsoft.com/office/powerpoint/2010/main" val="336191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1138-E524-3CF6-1105-67076530ED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5AF7AD-971A-F802-763C-8F04ACB0E6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3AAF8-5BB8-178E-A23A-580B2EDC2A5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DCAEA4-4245-6D9C-5CFA-37A7D3B5D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3F28E-9C4C-1BB8-6BCA-96D083BB6165}"/>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926851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C3718-A4D6-A6F7-A652-0E3CC755C5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3B630B-8FEB-D4D0-3F3C-A84CBCE0B6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FB727-74C5-3226-5308-BCAB0FD83A2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99D49F8-FEFF-8252-9742-50689EF48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B3DF2-2BB7-9228-4F39-4E216649C49C}"/>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50826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4735-5DFD-2643-F0A9-1563BBF1D0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283F87-8250-2BFC-DCD6-EA48738BEB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ACD05-EF65-341A-1CA7-D2078F886865}"/>
              </a:ext>
            </a:extLst>
          </p:cNvPr>
          <p:cNvSpPr>
            <a:spLocks noGrp="1"/>
          </p:cNvSpPr>
          <p:nvPr>
            <p:ph type="dt" sz="half" idx="10"/>
          </p:nvPr>
        </p:nvSpPr>
        <p:spPr/>
        <p:txBody>
          <a:bodyPr/>
          <a:lstStyle/>
          <a:p>
            <a:fld id="{DA08190C-09EA-40E4-BBFD-3208B32C6219}" type="datetimeFigureOut">
              <a:rPr lang="en-US" smtClean="0"/>
              <a:t>12/12/2024</a:t>
            </a:fld>
            <a:endParaRPr lang="en-US"/>
          </a:p>
        </p:txBody>
      </p:sp>
      <p:sp>
        <p:nvSpPr>
          <p:cNvPr id="5" name="Footer Placeholder 4">
            <a:extLst>
              <a:ext uri="{FF2B5EF4-FFF2-40B4-BE49-F238E27FC236}">
                <a16:creationId xmlns:a16="http://schemas.microsoft.com/office/drawing/2014/main" id="{86F9629E-741B-2822-AD99-D023E378F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49E17-F9F1-1E74-E457-6AFF58E88A09}"/>
              </a:ext>
            </a:extLst>
          </p:cNvPr>
          <p:cNvSpPr>
            <a:spLocks noGrp="1"/>
          </p:cNvSpPr>
          <p:nvPr>
            <p:ph type="sldNum" sz="quarter" idx="12"/>
          </p:nvPr>
        </p:nvSpPr>
        <p:spPr/>
        <p:txBody>
          <a:bodyPr/>
          <a:lstStyle/>
          <a:p>
            <a:fld id="{C447B37F-A939-42BE-80DC-E73FF55F92A2}" type="slidenum">
              <a:rPr lang="en-US" smtClean="0"/>
              <a:t>‹#›</a:t>
            </a:fld>
            <a:endParaRPr lang="en-US"/>
          </a:p>
        </p:txBody>
      </p:sp>
    </p:spTree>
    <p:extLst>
      <p:ext uri="{BB962C8B-B14F-4D97-AF65-F5344CB8AC3E}">
        <p14:creationId xmlns:p14="http://schemas.microsoft.com/office/powerpoint/2010/main" val="415642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468B-5B97-96AF-F608-E7BB4B46C3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9A38F9-5DD0-22E6-410B-4EC481A23E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A1E0DA-5D06-C4F1-9E3C-AB066166D5D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03F6FB7-1A65-FC77-DBD9-22944232D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61CE9-7B66-0FF6-A4EF-479670319A70}"/>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416841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35CA-AC6F-1100-6CD1-8728DB01DB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BDB25-6AEF-2C08-7D78-04C683C645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73751E-CB5B-4979-206F-7C7B42DC42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12CB19-E8A2-5A8B-B986-4F9BD6773AC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E0222A6-123D-15AD-D824-8E784E9C5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03F63-9C48-D21B-BA4F-9535868B108B}"/>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67978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433B-B006-93C4-E708-AA2AE79938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7CD073-A571-731D-89F0-EC188DA0D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CA4ED0-D7D1-CE7C-CCC7-06E719BA28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91F83D-45B0-AAF3-1D53-D0890AFCA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A31F6D-0E46-E16F-DA57-CAC9DC132E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A2E21F-6485-65B3-F549-D4A940BBEC21}"/>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B669B713-CD61-9D58-882A-A5081A0B1B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CF459B-8450-91A8-6EF1-78458DAD16C1}"/>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783540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D862E-CDCE-D3E4-F38E-AE0ADA7E01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AB6C32-71D5-18DB-1F08-860BEECFD9B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9C37593-6532-F63D-5248-181AC87F2A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70F927-409E-20AD-F1C3-0D8B4A14EFBE}"/>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52068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0ECECF-575F-C8A0-0F21-121703CF349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8F5D9290-9A1B-6202-DEC5-7207A7C133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7AAC38-C8BF-D12F-2852-E622118BC006}"/>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07329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D57C6-51DB-32B6-3428-BEC7EFEB0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7C7339-D1E6-B064-097E-EA709685C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FE7688-6F8D-977B-8111-63CF5FBC4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82D64-716A-D0CA-CD08-779756F3628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A7F54ED-1608-C014-8DAF-C59CB3A8C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47A22-73C3-57CE-0D0D-54BB7B303406}"/>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534845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7050-F551-30EF-DDF9-978BD302A1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1FEEF6-8EDD-CF90-88A2-CCB242559D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7B3ED1-EBC8-E112-EE2C-1E4B99CC7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F136D-655A-EE35-8C5C-1D53D51D7A1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A05D183-6218-8322-4D72-AC652A38D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4B2C83-98A7-F347-6020-E88335CACCB2}"/>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38025515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F588B4-3FA6-F365-46F4-9F4433C61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3BF53B-429A-9D94-611B-6E81E51149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76BA2-956E-B312-15CB-CEFDDC9B5E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a:p>
        </p:txBody>
      </p:sp>
      <p:sp>
        <p:nvSpPr>
          <p:cNvPr id="5" name="Footer Placeholder 4">
            <a:extLst>
              <a:ext uri="{FF2B5EF4-FFF2-40B4-BE49-F238E27FC236}">
                <a16:creationId xmlns:a16="http://schemas.microsoft.com/office/drawing/2014/main" id="{D6B2F708-FED3-711A-B065-A0865965AE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87CBCF-ABB4-AD96-89C1-93F46B89BB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232242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p:nvPr/>
        </p:nvSpPr>
        <p:spPr>
          <a:xfrm>
            <a:off x="239268" y="1446648"/>
            <a:ext cx="11713464" cy="1598304"/>
          </a:xfrm>
          <a:prstGeom prst="rect">
            <a:avLst/>
          </a:prstGeom>
          <a:noFill/>
          <a:ln>
            <a:noFill/>
          </a:ln>
        </p:spPr>
        <p:txBody>
          <a:bodyPr spcFirstLastPara="1" wrap="square" lIns="91425" tIns="45700" rIns="91425" bIns="45700" anchor="t" anchorCtr="0">
            <a:noAutofit/>
          </a:bodyPr>
          <a:lstStyle/>
          <a:p>
            <a:pPr marL="0" marR="0" algn="ctr">
              <a:spcAft>
                <a:spcPts val="600"/>
              </a:spcAft>
            </a:pPr>
            <a:r>
              <a:rPr lang="en-US" sz="3200" b="1" kern="100" dirty="0">
                <a:effectLst/>
                <a:latin typeface="Times New Roman" panose="02020603050405020304" pitchFamily="18" charset="0"/>
                <a:ea typeface="MS Mincho" panose="02020609040205080304" pitchFamily="49" charset="-128"/>
              </a:rPr>
              <a:t>A Data-Driven Approach to Predicting Fatalities in Violent Organized Crimes Across Africa Using Machine Learning Regression Models</a:t>
            </a:r>
            <a:endParaRPr lang="en-US" sz="3200" b="1" dirty="0">
              <a:effectLst/>
              <a:latin typeface="Times New Roman" panose="02020603050405020304" pitchFamily="18" charset="0"/>
              <a:ea typeface="MS Mincho" panose="02020609040205080304" pitchFamily="49" charset="-128"/>
            </a:endParaRPr>
          </a:p>
        </p:txBody>
      </p:sp>
      <p:sp>
        <p:nvSpPr>
          <p:cNvPr id="96" name="Google Shape;96;p13"/>
          <p:cNvSpPr/>
          <p:nvPr/>
        </p:nvSpPr>
        <p:spPr>
          <a:xfrm>
            <a:off x="2057400" y="3162850"/>
            <a:ext cx="4038600" cy="1846800"/>
          </a:xfrm>
          <a:prstGeom prst="rect">
            <a:avLst/>
          </a:prstGeom>
          <a:noFill/>
          <a:ln>
            <a:noFill/>
          </a:ln>
        </p:spPr>
        <p:txBody>
          <a:bodyPr spcFirstLastPara="1" wrap="square" lIns="91425" tIns="45700" rIns="91425" bIns="45700" anchor="t" anchorCtr="0">
            <a:noAutofit/>
          </a:bodyPr>
          <a:lstStyle/>
          <a:p>
            <a:pPr>
              <a:buSzPts val="2600"/>
            </a:pPr>
            <a:r>
              <a:rPr lang="en-US" b="1" dirty="0">
                <a:solidFill>
                  <a:schemeClr val="dk1"/>
                </a:solidFill>
                <a:latin typeface="Lato"/>
                <a:ea typeface="Lato"/>
                <a:cs typeface="Lato"/>
                <a:sym typeface="Lato"/>
              </a:rPr>
              <a:t>Presenters</a:t>
            </a:r>
            <a:endParaRPr lang="en-US" sz="1800" b="1" dirty="0">
              <a:solidFill>
                <a:schemeClr val="dk1"/>
              </a:solidFill>
              <a:latin typeface="Lato"/>
              <a:ea typeface="Lato"/>
              <a:cs typeface="Lato"/>
              <a:sym typeface="Lato"/>
            </a:endParaRPr>
          </a:p>
          <a:p>
            <a:pPr>
              <a:buSzPts val="2600"/>
            </a:pPr>
            <a:endParaRPr sz="1800" b="1" dirty="0">
              <a:latin typeface="Lato"/>
              <a:ea typeface="Lato"/>
              <a:cs typeface="Lato"/>
              <a:sym typeface="Lato"/>
            </a:endParaRPr>
          </a:p>
          <a:p>
            <a:pPr marL="457200">
              <a:buSzPts val="2200"/>
            </a:pPr>
            <a:r>
              <a:rPr lang="en-US" sz="1800" b="1" dirty="0">
                <a:solidFill>
                  <a:schemeClr val="dk1"/>
                </a:solidFill>
                <a:latin typeface="Lato"/>
                <a:ea typeface="Lato"/>
                <a:cs typeface="Lato"/>
                <a:sym typeface="Lato"/>
              </a:rPr>
              <a:t>1. Patrick Anaku</a:t>
            </a:r>
            <a:endParaRPr sz="1800" b="1" dirty="0">
              <a:solidFill>
                <a:schemeClr val="dk1"/>
              </a:solidFill>
              <a:latin typeface="Lato"/>
              <a:ea typeface="Lato"/>
              <a:cs typeface="Lato"/>
              <a:sym typeface="Lato"/>
            </a:endParaRPr>
          </a:p>
          <a:p>
            <a:pPr marL="457200">
              <a:buSzPts val="2200"/>
            </a:pPr>
            <a:endParaRPr sz="1800" b="1" dirty="0">
              <a:solidFill>
                <a:schemeClr val="dk1"/>
              </a:solidFill>
              <a:latin typeface="Lato"/>
              <a:ea typeface="Lato"/>
              <a:cs typeface="Lato"/>
              <a:sym typeface="Lato"/>
            </a:endParaRPr>
          </a:p>
          <a:p>
            <a:pPr marL="457200">
              <a:buSzPts val="2200"/>
            </a:pPr>
            <a:r>
              <a:rPr lang="en-US" sz="1800" b="1" dirty="0">
                <a:solidFill>
                  <a:schemeClr val="dk1"/>
                </a:solidFill>
                <a:latin typeface="Lato"/>
                <a:ea typeface="Lato"/>
                <a:cs typeface="Lato"/>
                <a:sym typeface="Lato"/>
              </a:rPr>
              <a:t>2. </a:t>
            </a:r>
            <a:r>
              <a:rPr lang="en-GB" b="1" dirty="0">
                <a:latin typeface="Lato" panose="020F0502020204030203" pitchFamily="34" charset="0"/>
                <a:ea typeface="Lato" panose="020F0502020204030203" pitchFamily="34" charset="0"/>
                <a:cs typeface="Lato" panose="020F0502020204030203" pitchFamily="34" charset="0"/>
              </a:rPr>
              <a:t>Steven </a:t>
            </a:r>
            <a:r>
              <a:rPr lang="en-GB" b="1" dirty="0" err="1">
                <a:latin typeface="Lato" panose="020F0502020204030203" pitchFamily="34" charset="0"/>
                <a:ea typeface="Lato" panose="020F0502020204030203" pitchFamily="34" charset="0"/>
                <a:cs typeface="Lato" panose="020F0502020204030203" pitchFamily="34" charset="0"/>
              </a:rPr>
              <a:t>Magezi</a:t>
            </a:r>
            <a:r>
              <a:rPr lang="en-GB" b="1" dirty="0">
                <a:latin typeface="Lato" panose="020F0502020204030203" pitchFamily="34" charset="0"/>
                <a:ea typeface="Lato" panose="020F0502020204030203" pitchFamily="34" charset="0"/>
                <a:cs typeface="Lato" panose="020F0502020204030203" pitchFamily="34" charset="0"/>
              </a:rPr>
              <a:t> </a:t>
            </a:r>
            <a:endParaRPr sz="1800" b="1"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pPr marL="457200">
              <a:buSzPts val="2200"/>
            </a:pPr>
            <a:endParaRPr sz="1800" b="1" dirty="0">
              <a:solidFill>
                <a:schemeClr val="dk1"/>
              </a:solidFill>
              <a:latin typeface="Lato"/>
              <a:ea typeface="Lato"/>
              <a:cs typeface="Lato"/>
              <a:sym typeface="Lato"/>
            </a:endParaRPr>
          </a:p>
          <a:p>
            <a:pPr marL="457200">
              <a:buSzPts val="2200"/>
            </a:pPr>
            <a:endParaRPr sz="1800" b="1" dirty="0">
              <a:solidFill>
                <a:schemeClr val="dk1"/>
              </a:solidFill>
              <a:latin typeface="Lato"/>
              <a:ea typeface="Lato"/>
              <a:cs typeface="Lato"/>
              <a:sym typeface="Lato"/>
            </a:endParaRPr>
          </a:p>
        </p:txBody>
      </p:sp>
      <p:sp>
        <p:nvSpPr>
          <p:cNvPr id="3" name="TextBox 2">
            <a:extLst>
              <a:ext uri="{FF2B5EF4-FFF2-40B4-BE49-F238E27FC236}">
                <a16:creationId xmlns:a16="http://schemas.microsoft.com/office/drawing/2014/main" id="{449EC5B6-12B8-928B-B01F-44091CFE525F}"/>
              </a:ext>
            </a:extLst>
          </p:cNvPr>
          <p:cNvSpPr txBox="1"/>
          <p:nvPr/>
        </p:nvSpPr>
        <p:spPr>
          <a:xfrm>
            <a:off x="6980420" y="4547985"/>
            <a:ext cx="4547016" cy="923330"/>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600"/>
              <a:buFont typeface="Arial"/>
              <a:buNone/>
            </a:pPr>
            <a:r>
              <a:rPr lang="en-GB" sz="1800" b="1" i="0" u="none" strike="noStrike" cap="none" dirty="0">
                <a:solidFill>
                  <a:schemeClr val="dk1"/>
                </a:solidFill>
                <a:latin typeface="Lato"/>
                <a:ea typeface="Lato"/>
                <a:cs typeface="Lato"/>
                <a:sym typeface="Lato"/>
              </a:rPr>
              <a:t>Presented by –</a:t>
            </a:r>
            <a:r>
              <a:rPr lang="en-GB" sz="1800" b="1" dirty="0">
                <a:latin typeface="Lato"/>
                <a:ea typeface="Lato"/>
                <a:cs typeface="Lato"/>
                <a:sym typeface="Lato"/>
              </a:rPr>
              <a:t> </a:t>
            </a:r>
            <a:r>
              <a:rPr lang="en-GB" b="1" dirty="0">
                <a:latin typeface="Lato"/>
                <a:ea typeface="Lato"/>
                <a:cs typeface="Lato"/>
                <a:sym typeface="Lato"/>
              </a:rPr>
              <a:t>Patrick and Steven</a:t>
            </a:r>
            <a:endParaRPr lang="en-GB"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200"/>
              <a:buFont typeface="Arial"/>
              <a:buNone/>
            </a:pPr>
            <a:r>
              <a:rPr lang="en-GB" sz="1800" b="1" i="0" u="none" strike="noStrike" cap="none" dirty="0">
                <a:solidFill>
                  <a:schemeClr val="dk1"/>
                </a:solidFill>
                <a:latin typeface="Lato"/>
                <a:ea typeface="Lato"/>
                <a:cs typeface="Lato"/>
                <a:sym typeface="Lato"/>
              </a:rPr>
              <a:t>Affiliation: </a:t>
            </a:r>
            <a:r>
              <a:rPr lang="en-GB" sz="1800" b="1" dirty="0">
                <a:solidFill>
                  <a:schemeClr val="dk1"/>
                </a:solidFill>
                <a:latin typeface="Lato"/>
                <a:ea typeface="Lato"/>
                <a:cs typeface="Lato"/>
                <a:sym typeface="Lato"/>
              </a:rPr>
              <a:t>Makerere University</a:t>
            </a:r>
            <a:endParaRPr lang="en-GB"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200"/>
              <a:buFont typeface="Arial"/>
              <a:buNone/>
            </a:pPr>
            <a:r>
              <a:rPr lang="en-GB" sz="1800" b="1" dirty="0">
                <a:solidFill>
                  <a:schemeClr val="dk1"/>
                </a:solidFill>
                <a:latin typeface="Lato"/>
                <a:ea typeface="Lato"/>
                <a:cs typeface="Lato"/>
                <a:sym typeface="Lato"/>
              </a:rPr>
              <a:t>Uganda</a:t>
            </a:r>
            <a:endParaRPr lang="en-GB" sz="1800" b="1" i="0" u="none" strike="noStrike" cap="none" dirty="0">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5B9CE10B-7217-4727-A3A7-5DF664DEB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6B9BE-172F-946C-A6B1-009A5646E9C6}"/>
              </a:ext>
            </a:extLst>
          </p:cNvPr>
          <p:cNvSpPr>
            <a:spLocks noGrp="1"/>
          </p:cNvSpPr>
          <p:nvPr>
            <p:ph type="title"/>
          </p:nvPr>
        </p:nvSpPr>
        <p:spPr>
          <a:xfrm>
            <a:off x="389193" y="2384385"/>
            <a:ext cx="3124151" cy="474562"/>
          </a:xfrm>
        </p:spPr>
        <p:txBody>
          <a:bodyPr vert="horz" lIns="91440" tIns="45720" rIns="91440" bIns="45720" rtlCol="0" anchor="b">
            <a:normAutofit fontScale="90000"/>
          </a:bodyPr>
          <a:lstStyle/>
          <a:p>
            <a:r>
              <a:rPr lang="en-US" sz="2800" b="1" kern="1200" dirty="0">
                <a:solidFill>
                  <a:schemeClr val="tx1"/>
                </a:solidFill>
                <a:latin typeface="+mj-lt"/>
                <a:ea typeface="+mj-ea"/>
                <a:cs typeface="+mj-cs"/>
              </a:rPr>
              <a:t>Dataset continued</a:t>
            </a:r>
          </a:p>
        </p:txBody>
      </p:sp>
      <p:sp>
        <p:nvSpPr>
          <p:cNvPr id="12" name="TextBox 11">
            <a:extLst>
              <a:ext uri="{FF2B5EF4-FFF2-40B4-BE49-F238E27FC236}">
                <a16:creationId xmlns:a16="http://schemas.microsoft.com/office/drawing/2014/main" id="{036B98DD-6F1A-4944-4393-AD821C4055FD}"/>
              </a:ext>
            </a:extLst>
          </p:cNvPr>
          <p:cNvSpPr txBox="1"/>
          <p:nvPr/>
        </p:nvSpPr>
        <p:spPr>
          <a:xfrm>
            <a:off x="198892" y="2993279"/>
            <a:ext cx="3124151" cy="1035781"/>
          </a:xfrm>
          <a:prstGeom prst="rect">
            <a:avLst/>
          </a:prstGeom>
        </p:spPr>
        <p:txBody>
          <a:bodyPr vert="horz" lIns="91440" tIns="45720" rIns="91440" bIns="45720" rtlCol="0">
            <a:normAutofit/>
          </a:bodyPr>
          <a:lstStyle/>
          <a:p>
            <a:pPr>
              <a:lnSpc>
                <a:spcPct val="90000"/>
              </a:lnSpc>
              <a:spcBef>
                <a:spcPts val="1000"/>
              </a:spcBef>
            </a:pPr>
            <a:r>
              <a:rPr lang="en-US" kern="1200" dirty="0">
                <a:solidFill>
                  <a:schemeClr val="tx1"/>
                </a:solidFill>
                <a:latin typeface="+mn-lt"/>
                <a:ea typeface="+mn-ea"/>
                <a:cs typeface="+mn-cs"/>
              </a:rPr>
              <a:t>That raw data has a shape of  </a:t>
            </a:r>
            <a:r>
              <a:rPr lang="en-US" altLang="en-US" kern="1200" dirty="0">
                <a:solidFill>
                  <a:schemeClr val="tx1"/>
                </a:solidFill>
                <a:latin typeface="+mn-lt"/>
                <a:ea typeface="+mn-ea"/>
                <a:cs typeface="+mn-cs"/>
              </a:rPr>
              <a:t>(389425, 31)</a:t>
            </a:r>
            <a:r>
              <a:rPr lang="en-US" kern="1200" dirty="0">
                <a:solidFill>
                  <a:schemeClr val="tx1"/>
                </a:solidFill>
                <a:latin typeface="+mn-lt"/>
                <a:ea typeface="+mn-ea"/>
                <a:cs typeface="+mn-cs"/>
              </a:rPr>
              <a:t> with some missing values</a:t>
            </a:r>
          </a:p>
        </p:txBody>
      </p:sp>
      <p:grpSp>
        <p:nvGrpSpPr>
          <p:cNvPr id="48" name="Group 4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0" name="Straight Connector 19">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 program&#10;&#10;Description automatically generated">
            <a:extLst>
              <a:ext uri="{FF2B5EF4-FFF2-40B4-BE49-F238E27FC236}">
                <a16:creationId xmlns:a16="http://schemas.microsoft.com/office/drawing/2014/main" id="{D1DC7D6F-873F-664F-4020-FED3FEEC88E2}"/>
              </a:ext>
            </a:extLst>
          </p:cNvPr>
          <p:cNvPicPr>
            <a:picLocks noChangeAspect="1"/>
          </p:cNvPicPr>
          <p:nvPr/>
        </p:nvPicPr>
        <p:blipFill>
          <a:blip r:embed="rId2"/>
          <a:srcRect l="3029" r="11046" b="-5"/>
          <a:stretch/>
        </p:blipFill>
        <p:spPr>
          <a:xfrm>
            <a:off x="4125081" y="972235"/>
            <a:ext cx="3383280" cy="5047735"/>
          </a:xfrm>
          <a:prstGeom prst="rect">
            <a:avLst/>
          </a:prstGeom>
        </p:spPr>
      </p:pic>
      <p:pic>
        <p:nvPicPr>
          <p:cNvPr id="11" name="Picture 10" descr="A screenshot of a computer code&#10;&#10;Description automatically generated">
            <a:extLst>
              <a:ext uri="{FF2B5EF4-FFF2-40B4-BE49-F238E27FC236}">
                <a16:creationId xmlns:a16="http://schemas.microsoft.com/office/drawing/2014/main" id="{23587F85-E84B-5BC4-2E19-438029C43A4B}"/>
              </a:ext>
            </a:extLst>
          </p:cNvPr>
          <p:cNvPicPr>
            <a:picLocks noChangeAspect="1"/>
          </p:cNvPicPr>
          <p:nvPr/>
        </p:nvPicPr>
        <p:blipFill>
          <a:blip r:embed="rId3"/>
          <a:srcRect r="12864" b="-2"/>
          <a:stretch/>
        </p:blipFill>
        <p:spPr>
          <a:xfrm>
            <a:off x="7812357" y="972235"/>
            <a:ext cx="3383280" cy="5047735"/>
          </a:xfrm>
          <a:prstGeom prst="rect">
            <a:avLst/>
          </a:prstGeom>
        </p:spPr>
      </p:pic>
    </p:spTree>
    <p:extLst>
      <p:ext uri="{BB962C8B-B14F-4D97-AF65-F5344CB8AC3E}">
        <p14:creationId xmlns:p14="http://schemas.microsoft.com/office/powerpoint/2010/main" val="428101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2058" name="Picture 10">
            <a:extLst>
              <a:ext uri="{FF2B5EF4-FFF2-40B4-BE49-F238E27FC236}">
                <a16:creationId xmlns:a16="http://schemas.microsoft.com/office/drawing/2014/main" id="{78A065A4-DB9D-E53D-F5E2-BB85581EF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908" y="4063817"/>
            <a:ext cx="5405930" cy="2515154"/>
          </a:xfrm>
          <a:prstGeom prst="rect">
            <a:avLst/>
          </a:prstGeom>
          <a:noFill/>
          <a:extLst>
            <a:ext uri="{909E8E84-426E-40DD-AFC4-6F175D3DCCD1}">
              <a14:hiddenFill xmlns:a14="http://schemas.microsoft.com/office/drawing/2010/main">
                <a:solidFill>
                  <a:srgbClr val="FFFFFF"/>
                </a:solidFill>
              </a14:hiddenFill>
            </a:ext>
          </a:extLst>
        </p:spPr>
      </p:pic>
      <p:sp>
        <p:nvSpPr>
          <p:cNvPr id="180" name="Google Shape;180;p25"/>
          <p:cNvSpPr txBox="1">
            <a:spLocks noGrp="1"/>
          </p:cNvSpPr>
          <p:nvPr>
            <p:ph type="title"/>
          </p:nvPr>
        </p:nvSpPr>
        <p:spPr>
          <a:xfrm>
            <a:off x="1981200" y="276129"/>
            <a:ext cx="8077200" cy="369900"/>
          </a:xfrm>
          <a:prstGeom prst="rect">
            <a:avLst/>
          </a:prstGeom>
        </p:spPr>
        <p:txBody>
          <a:bodyPr spcFirstLastPara="1" wrap="square" lIns="91425" tIns="45700" rIns="91425" bIns="45700" anchor="ctr" anchorCtr="0">
            <a:noAutofit/>
          </a:bodyPr>
          <a:lstStyle/>
          <a:p>
            <a:pPr>
              <a:buClr>
                <a:schemeClr val="dk1"/>
              </a:buClr>
              <a:buSzPct val="30555"/>
            </a:pPr>
            <a:r>
              <a:rPr lang="en-US" sz="2800" b="0" dirty="0">
                <a:latin typeface="Times New Roman" panose="02020603050405020304" pitchFamily="18" charset="0"/>
                <a:cs typeface="Times New Roman" panose="02020603050405020304" pitchFamily="18" charset="0"/>
              </a:rPr>
              <a:t>EXPLORATORY DATA ANALYSIS</a:t>
            </a:r>
            <a:r>
              <a:rPr lang="en-US" sz="2800" b="0" dirty="0"/>
              <a:t>’</a:t>
            </a:r>
            <a:endParaRPr sz="2800" b="0" dirty="0"/>
          </a:p>
        </p:txBody>
      </p:sp>
      <p:sp>
        <p:nvSpPr>
          <p:cNvPr id="181" name="Google Shape;181;p25"/>
          <p:cNvSpPr txBox="1">
            <a:spLocks noGrp="1"/>
          </p:cNvSpPr>
          <p:nvPr>
            <p:ph idx="1"/>
          </p:nvPr>
        </p:nvSpPr>
        <p:spPr>
          <a:xfrm>
            <a:off x="1981200" y="1121900"/>
            <a:ext cx="8229600" cy="4981200"/>
          </a:xfrm>
          <a:prstGeom prst="rect">
            <a:avLst/>
          </a:prstGeom>
        </p:spPr>
        <p:txBody>
          <a:bodyPr spcFirstLastPara="1" wrap="square" lIns="91425" tIns="45700" rIns="91425" bIns="45700" anchor="t" anchorCtr="0">
            <a:normAutofit/>
          </a:bodyPr>
          <a:lstStyle/>
          <a:p>
            <a:pPr marL="0" indent="0">
              <a:buNone/>
            </a:pPr>
            <a:endParaRPr dirty="0"/>
          </a:p>
          <a:p>
            <a:pPr marL="0" indent="0">
              <a:buNone/>
            </a:pPr>
            <a:endParaRPr dirty="0"/>
          </a:p>
          <a:p>
            <a:pPr indent="0">
              <a:buNone/>
            </a:pPr>
            <a:endParaRPr dirty="0"/>
          </a:p>
        </p:txBody>
      </p:sp>
      <p:pic>
        <p:nvPicPr>
          <p:cNvPr id="2052" name="Picture 4">
            <a:extLst>
              <a:ext uri="{FF2B5EF4-FFF2-40B4-BE49-F238E27FC236}">
                <a16:creationId xmlns:a16="http://schemas.microsoft.com/office/drawing/2014/main" id="{89143DDA-C552-3BAC-A9B7-A4C6CA1A8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257" y="1615975"/>
            <a:ext cx="3216013" cy="222037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CDF25E3-A838-105D-6942-251698FD29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700" y="1468584"/>
            <a:ext cx="4669554" cy="251515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33EE2ECD-71C9-9EE2-86E4-1A87588D87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974" y="4029717"/>
            <a:ext cx="5659905" cy="24700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E874BBEA-AF47-52A9-06B8-E63F73477857}"/>
              </a:ext>
            </a:extLst>
          </p:cNvPr>
          <p:cNvSpPr>
            <a:spLocks noChangeArrowheads="1"/>
          </p:cNvSpPr>
          <p:nvPr/>
        </p:nvSpPr>
        <p:spPr bwMode="auto">
          <a:xfrm>
            <a:off x="164974" y="937233"/>
            <a:ext cx="64299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Examine relationships between features and target variables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64FDB1-0C65-985F-8C7C-20D928481ACE}"/>
              </a:ext>
            </a:extLst>
          </p:cNvPr>
          <p:cNvSpPr>
            <a:spLocks noGrp="1"/>
          </p:cNvSpPr>
          <p:nvPr>
            <p:ph type="title"/>
          </p:nvPr>
        </p:nvSpPr>
        <p:spPr>
          <a:xfrm>
            <a:off x="640080" y="132588"/>
            <a:ext cx="6894576" cy="557784"/>
          </a:xfrm>
        </p:spPr>
        <p:txBody>
          <a:bodyPr vert="horz" lIns="91440" tIns="45720" rIns="91440" bIns="45720" rtlCol="0" anchor="b">
            <a:noAutofit/>
          </a:bodyPr>
          <a:lstStyle/>
          <a:p>
            <a:pPr>
              <a:buClr>
                <a:schemeClr val="dk1"/>
              </a:buClr>
              <a:buSzPct val="30555"/>
            </a:pPr>
            <a:r>
              <a:rPr lang="en-US" sz="2800" b="1" dirty="0"/>
              <a:t>Data Pre-Processing &amp; </a:t>
            </a:r>
            <a:r>
              <a:rPr lang="en-US" sz="2800" b="1" kern="1200" dirty="0">
                <a:solidFill>
                  <a:schemeClr val="tx1"/>
                </a:solidFill>
                <a:latin typeface="+mj-lt"/>
                <a:ea typeface="+mj-ea"/>
                <a:cs typeface="+mj-cs"/>
              </a:rPr>
              <a:t>Feature Engineering </a:t>
            </a:r>
            <a:endParaRPr lang="en-US" sz="2800" b="1" dirty="0"/>
          </a:p>
        </p:txBody>
      </p:sp>
      <p:sp>
        <p:nvSpPr>
          <p:cNvPr id="104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209C341-4DBF-46B8-80DF-5863B430A59F}"/>
              </a:ext>
            </a:extLst>
          </p:cNvPr>
          <p:cNvSpPr txBox="1"/>
          <p:nvPr/>
        </p:nvSpPr>
        <p:spPr>
          <a:xfrm>
            <a:off x="518811" y="1356128"/>
            <a:ext cx="6712190" cy="725888"/>
          </a:xfrm>
          <a:prstGeom prst="rect">
            <a:avLst/>
          </a:prstGeom>
        </p:spPr>
        <p:txBody>
          <a:bodyPr vert="horz" lIns="91440" tIns="45720" rIns="91440" bIns="45720" rtlCol="0">
            <a:normAutofit lnSpcReduction="10000"/>
          </a:bodyPr>
          <a:lstStyle/>
          <a:p>
            <a:pPr marL="114300">
              <a:lnSpc>
                <a:spcPct val="90000"/>
              </a:lnSpc>
              <a:spcAft>
                <a:spcPts val="600"/>
              </a:spcAft>
            </a:pPr>
            <a:r>
              <a:rPr lang="en-US" sz="2200" dirty="0"/>
              <a:t>Mode Imputation, </a:t>
            </a:r>
            <a:r>
              <a:rPr lang="en-US" sz="2200" dirty="0" err="1"/>
              <a:t>TargetEncoding</a:t>
            </a:r>
            <a:r>
              <a:rPr lang="en-US" sz="2200" dirty="0"/>
              <a:t>, StandardScaler and </a:t>
            </a:r>
            <a:r>
              <a:rPr lang="en-US" sz="2000" dirty="0"/>
              <a:t>Feature Interactions</a:t>
            </a:r>
          </a:p>
          <a:p>
            <a:pPr marL="457200" indent="-342900">
              <a:lnSpc>
                <a:spcPct val="90000"/>
              </a:lnSpc>
              <a:spcAft>
                <a:spcPts val="600"/>
              </a:spcAft>
              <a:buFont typeface="Arial" panose="020B0604020202020204" pitchFamily="34" charset="0"/>
              <a:buChar char="•"/>
            </a:pPr>
            <a:endParaRPr lang="en-US" sz="2200" dirty="0"/>
          </a:p>
        </p:txBody>
      </p:sp>
      <p:pic>
        <p:nvPicPr>
          <p:cNvPr id="6" name="Picture 5" descr="A purple rectangle with white text&#10;&#10;Description automatically generated">
            <a:extLst>
              <a:ext uri="{FF2B5EF4-FFF2-40B4-BE49-F238E27FC236}">
                <a16:creationId xmlns:a16="http://schemas.microsoft.com/office/drawing/2014/main" id="{544B3A84-7936-29CE-80D7-EB315634F1A9}"/>
              </a:ext>
            </a:extLst>
          </p:cNvPr>
          <p:cNvPicPr>
            <a:picLocks noChangeAspect="1"/>
          </p:cNvPicPr>
          <p:nvPr/>
        </p:nvPicPr>
        <p:blipFill>
          <a:blip r:embed="rId3"/>
          <a:stretch>
            <a:fillRect/>
          </a:stretch>
        </p:blipFill>
        <p:spPr>
          <a:xfrm>
            <a:off x="7730752" y="3191044"/>
            <a:ext cx="4014216" cy="3361904"/>
          </a:xfrm>
          <a:prstGeom prst="rect">
            <a:avLst/>
          </a:prstGeom>
        </p:spPr>
      </p:pic>
      <p:pic>
        <p:nvPicPr>
          <p:cNvPr id="1026" name="Picture 2" descr="A purple and yellow chart&#10;&#10;Description automatically generated with medium confidence">
            <a:extLst>
              <a:ext uri="{FF2B5EF4-FFF2-40B4-BE49-F238E27FC236}">
                <a16:creationId xmlns:a16="http://schemas.microsoft.com/office/drawing/2014/main" id="{B94C4E59-5F42-DAB7-3E31-34C983A83F2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730752" y="132588"/>
            <a:ext cx="3821168" cy="2753404"/>
          </a:xfrm>
          <a:prstGeom prst="rect">
            <a:avLst/>
          </a:prstGeom>
          <a:noFill/>
          <a:extLst>
            <a:ext uri="{909E8E84-426E-40DD-AFC4-6F175D3DCCD1}">
              <a14:hiddenFill xmlns:a14="http://schemas.microsoft.com/office/drawing/2010/main">
                <a:solidFill>
                  <a:srgbClr val="FFFFFF"/>
                </a:solidFill>
              </a14:hiddenFill>
            </a:ext>
          </a:extLst>
        </p:spPr>
      </p:pic>
      <p:sp>
        <p:nvSpPr>
          <p:cNvPr id="3" name="Left Bracket 2">
            <a:extLst>
              <a:ext uri="{FF2B5EF4-FFF2-40B4-BE49-F238E27FC236}">
                <a16:creationId xmlns:a16="http://schemas.microsoft.com/office/drawing/2014/main" id="{DF12E52B-9C9B-9FFE-1520-F6F385D7A001}"/>
              </a:ext>
            </a:extLst>
          </p:cNvPr>
          <p:cNvSpPr/>
          <p:nvPr/>
        </p:nvSpPr>
        <p:spPr>
          <a:xfrm>
            <a:off x="7093720" y="1874520"/>
            <a:ext cx="368820" cy="2304076"/>
          </a:xfrm>
          <a:prstGeom prst="leftBracket">
            <a:avLst/>
          </a:prstGeom>
          <a:solidFill>
            <a:schemeClr val="bg1"/>
          </a:solidFill>
          <a:ln w="4762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5D48DC4C-67A9-4A8F-5983-1B1F61C18FF9}"/>
              </a:ext>
            </a:extLst>
          </p:cNvPr>
          <p:cNvSpPr txBox="1"/>
          <p:nvPr/>
        </p:nvSpPr>
        <p:spPr>
          <a:xfrm>
            <a:off x="555260" y="3994833"/>
            <a:ext cx="6094476" cy="1754326"/>
          </a:xfrm>
          <a:prstGeom prst="rect">
            <a:avLst/>
          </a:prstGeom>
          <a:noFill/>
        </p:spPr>
        <p:txBody>
          <a:bodyPr wrap="square">
            <a:spAutoFit/>
          </a:bodyPr>
          <a:lstStyle/>
          <a:p>
            <a:pPr lvl="0"/>
            <a:r>
              <a:rPr lang="en-US" sz="1800" b="1" i="0" baseline="0" dirty="0"/>
              <a:t>Columns with significant missing values: </a:t>
            </a:r>
            <a:r>
              <a:rPr lang="en-US" sz="1800" b="0" i="0" baseline="0" dirty="0"/>
              <a:t>(assoc_actor_1, actor2, assoc_actor_2, civilian_targeting, admin3, and tags)</a:t>
            </a:r>
          </a:p>
          <a:p>
            <a:pPr lvl="0"/>
            <a:endParaRPr lang="en-US" dirty="0"/>
          </a:p>
          <a:p>
            <a:r>
              <a:rPr lang="en-US" sz="1800" b="1" i="0" baseline="0" dirty="0"/>
              <a:t>Columns with few </a:t>
            </a:r>
            <a:r>
              <a:rPr lang="en-US" sz="1800" b="1" dirty="0"/>
              <a:t>m</a:t>
            </a:r>
            <a:r>
              <a:rPr lang="en-US" sz="1800" b="1" i="0" baseline="0" dirty="0"/>
              <a:t>issing Values (</a:t>
            </a:r>
            <a:r>
              <a:rPr lang="en-US" sz="1800" b="1" dirty="0"/>
              <a:t>(</a:t>
            </a:r>
            <a:r>
              <a:rPr lang="en-US" sz="1800" b="1" i="0" baseline="0" dirty="0"/>
              <a:t>admin1, admin2 and inter2)</a:t>
            </a:r>
            <a:endParaRPr lang="en-US" sz="1800" dirty="0"/>
          </a:p>
          <a:p>
            <a:pPr lvl="0"/>
            <a:endParaRPr lang="en-US" sz="1800" b="0" dirty="0"/>
          </a:p>
        </p:txBody>
      </p:sp>
    </p:spTree>
    <p:extLst>
      <p:ext uri="{BB962C8B-B14F-4D97-AF65-F5344CB8AC3E}">
        <p14:creationId xmlns:p14="http://schemas.microsoft.com/office/powerpoint/2010/main" val="78764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6"/>
        <p:cNvGrpSpPr/>
        <p:nvPr/>
      </p:nvGrpSpPr>
      <p:grpSpPr>
        <a:xfrm>
          <a:off x="0" y="0"/>
          <a:ext cx="0" cy="0"/>
          <a:chOff x="0" y="0"/>
          <a:chExt cx="0" cy="0"/>
        </a:xfrm>
      </p:grpSpPr>
      <p:sp useBgFill="1">
        <p:nvSpPr>
          <p:cNvPr id="205" name="Rectangle 20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Google Shape;187;p26"/>
          <p:cNvSpPr txBox="1">
            <a:spLocks noGrp="1"/>
          </p:cNvSpPr>
          <p:nvPr>
            <p:ph type="title"/>
          </p:nvPr>
        </p:nvSpPr>
        <p:spPr>
          <a:xfrm>
            <a:off x="838200" y="365125"/>
            <a:ext cx="10515600" cy="1325563"/>
          </a:xfrm>
        </p:spPr>
        <p:txBody>
          <a:bodyPr spcFirstLastPara="1" vert="horz" lIns="91440" tIns="45720" rIns="91440" bIns="45720" rtlCol="0" anchor="ctr" anchorCtr="0">
            <a:normAutofit/>
          </a:bodyPr>
          <a:lstStyle/>
          <a:p>
            <a:r>
              <a:rPr lang="en-US" sz="5400" b="1" i="0" u="none" strike="noStrike" kern="1200" cap="none">
                <a:solidFill>
                  <a:schemeClr val="tx1"/>
                </a:solidFill>
                <a:latin typeface="+mj-lt"/>
                <a:ea typeface="+mj-ea"/>
                <a:cs typeface="+mj-cs"/>
                <a:sym typeface="Calibri"/>
              </a:rPr>
              <a:t>TRAININED MODELS</a:t>
            </a:r>
          </a:p>
        </p:txBody>
      </p:sp>
      <p:sp>
        <p:nvSpPr>
          <p:cNvPr id="20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 Placeholder 5">
            <a:extLst>
              <a:ext uri="{FF2B5EF4-FFF2-40B4-BE49-F238E27FC236}">
                <a16:creationId xmlns:a16="http://schemas.microsoft.com/office/drawing/2014/main" id="{0E9F10BC-0168-2ADD-FB6A-BB099C526134}"/>
              </a:ext>
            </a:extLst>
          </p:cNvPr>
          <p:cNvSpPr>
            <a:spLocks noGrp="1"/>
          </p:cNvSpPr>
          <p:nvPr>
            <p:ph type="body" sz="quarter" idx="3"/>
          </p:nvPr>
        </p:nvSpPr>
        <p:spPr>
          <a:xfrm>
            <a:off x="491500" y="2672277"/>
            <a:ext cx="5785624" cy="1947896"/>
          </a:xfrm>
        </p:spPr>
        <p:txBody>
          <a:bodyPr vert="horz" lIns="91440" tIns="45720" rIns="91440" bIns="45720" rtlCol="0">
            <a:normAutofit fontScale="77500" lnSpcReduction="20000"/>
          </a:bodyPr>
          <a:lstStyle/>
          <a:p>
            <a:pPr>
              <a:lnSpc>
                <a:spcPct val="160000"/>
              </a:lnSpc>
            </a:pPr>
            <a:r>
              <a:rPr lang="en-US" sz="2800" b="0" dirty="0"/>
              <a:t>The seven listed models were trained on the dataset using similar ML Pipeline. The performance of each evaluated again common metrics.</a:t>
            </a:r>
          </a:p>
        </p:txBody>
      </p:sp>
      <p:sp>
        <p:nvSpPr>
          <p:cNvPr id="193" name="Slide Number Placeholder 4">
            <a:extLst>
              <a:ext uri="{FF2B5EF4-FFF2-40B4-BE49-F238E27FC236}">
                <a16:creationId xmlns:a16="http://schemas.microsoft.com/office/drawing/2014/main" id="{6A22A022-C256-280B-7E53-8AA9F57DF522}"/>
              </a:ext>
            </a:extLst>
          </p:cNvPr>
          <p:cNvSpPr>
            <a:spLocks noGrp="1"/>
          </p:cNvSpPr>
          <p:nvPr>
            <p:ph type="sldNum" sz="quarter" idx="12"/>
          </p:nvPr>
        </p:nvSpPr>
        <p:spPr>
          <a:xfrm>
            <a:off x="8610600" y="6356350"/>
            <a:ext cx="2743200" cy="365125"/>
          </a:xfrm>
        </p:spPr>
        <p:txBody>
          <a:bodyPr spcFirstLastPara="1" vert="horz" lIns="91440" tIns="45720" rIns="91440" bIns="45720" rtlCol="0" anchor="ctr" anchorCtr="0">
            <a:normAutofit/>
          </a:bodyPr>
          <a:lstStyle/>
          <a:p>
            <a:pPr>
              <a:spcAft>
                <a:spcPts val="600"/>
              </a:spcAft>
            </a:pPr>
            <a:fld id="{00000000-1234-1234-1234-123412341234}" type="slidenum">
              <a:rPr lang="en-US" smtClean="0">
                <a:solidFill>
                  <a:schemeClr val="tx1">
                    <a:tint val="75000"/>
                  </a:schemeClr>
                </a:solidFill>
              </a:rPr>
              <a:pPr>
                <a:spcAft>
                  <a:spcPts val="600"/>
                </a:spcAft>
              </a:pPr>
              <a:t>13</a:t>
            </a:fld>
            <a:endParaRPr lang="en-US">
              <a:solidFill>
                <a:schemeClr val="tx1">
                  <a:tint val="75000"/>
                </a:schemeClr>
              </a:solidFill>
            </a:endParaRPr>
          </a:p>
        </p:txBody>
      </p:sp>
      <p:sp>
        <p:nvSpPr>
          <p:cNvPr id="5" name="TextBox 4">
            <a:extLst>
              <a:ext uri="{FF2B5EF4-FFF2-40B4-BE49-F238E27FC236}">
                <a16:creationId xmlns:a16="http://schemas.microsoft.com/office/drawing/2014/main" id="{C945399B-DEC5-B05B-FAFA-D7B0FFE1B087}"/>
              </a:ext>
            </a:extLst>
          </p:cNvPr>
          <p:cNvSpPr txBox="1"/>
          <p:nvPr/>
        </p:nvSpPr>
        <p:spPr>
          <a:xfrm>
            <a:off x="6768624" y="2392686"/>
            <a:ext cx="4585176" cy="3558413"/>
          </a:xfrm>
          <a:prstGeom prst="rect">
            <a:avLst/>
          </a:prstGeom>
          <a:noFill/>
          <a:ln>
            <a:noFill/>
          </a:ln>
        </p:spPr>
        <p:txBody>
          <a:bodyPr spcFirstLastPara="1" wrap="square" lIns="91425" tIns="45700" rIns="91425" bIns="45700" anchor="t" anchorCtr="0">
            <a:normAutofit/>
          </a:bodyPr>
          <a:lstStyle/>
          <a:p>
            <a:pPr marL="457200" indent="-381000">
              <a:spcBef>
                <a:spcPts val="480"/>
              </a:spcBef>
              <a:buClr>
                <a:schemeClr val="dk1"/>
              </a:buClr>
              <a:buSzPts val="2400"/>
              <a:buFont typeface="Courier New" panose="02070309020205020404" pitchFamily="49" charset="0"/>
              <a:buChar char="o"/>
            </a:pPr>
            <a:r>
              <a:rPr lang="en-US" sz="2400" b="0" i="0" u="none" strike="noStrike" cap="none" dirty="0">
                <a:latin typeface="Calibri"/>
                <a:ea typeface="Calibri"/>
                <a:cs typeface="Calibri"/>
                <a:sym typeface="Calibri"/>
              </a:rPr>
              <a:t>Linear Regression </a:t>
            </a:r>
          </a:p>
          <a:p>
            <a:pPr marL="457200" indent="-381000">
              <a:spcBef>
                <a:spcPts val="480"/>
              </a:spcBef>
              <a:buClr>
                <a:schemeClr val="dk1"/>
              </a:buClr>
              <a:buSzPts val="2400"/>
              <a:buFont typeface="Courier New" panose="02070309020205020404" pitchFamily="49" charset="0"/>
              <a:buChar char="o"/>
            </a:pPr>
            <a:r>
              <a:rPr lang="en-US" sz="2400" b="0" i="0" u="none" strike="noStrike" cap="none" dirty="0">
                <a:latin typeface="Calibri"/>
                <a:ea typeface="Calibri"/>
                <a:cs typeface="Calibri"/>
                <a:sym typeface="Calibri"/>
              </a:rPr>
              <a:t>Lasso Regression</a:t>
            </a:r>
          </a:p>
          <a:p>
            <a:pPr marL="457200" indent="-381000">
              <a:spcBef>
                <a:spcPts val="480"/>
              </a:spcBef>
              <a:buClr>
                <a:schemeClr val="dk1"/>
              </a:buClr>
              <a:buSzPts val="2400"/>
              <a:buFont typeface="Courier New" panose="02070309020205020404" pitchFamily="49" charset="0"/>
              <a:buChar char="o"/>
            </a:pPr>
            <a:r>
              <a:rPr lang="en-US" sz="2400" b="0" i="0" u="none" strike="noStrike" cap="none" dirty="0">
                <a:latin typeface="Calibri"/>
                <a:ea typeface="Calibri"/>
                <a:cs typeface="Calibri"/>
                <a:sym typeface="Calibri"/>
              </a:rPr>
              <a:t>Random Forest</a:t>
            </a:r>
          </a:p>
          <a:p>
            <a:pPr marL="457200" indent="-381000">
              <a:spcBef>
                <a:spcPts val="480"/>
              </a:spcBef>
              <a:buClr>
                <a:schemeClr val="dk1"/>
              </a:buClr>
              <a:buSzPts val="2400"/>
              <a:buFont typeface="Courier New" panose="02070309020205020404" pitchFamily="49" charset="0"/>
              <a:buChar char="o"/>
            </a:pPr>
            <a:r>
              <a:rPr lang="en-US" sz="2400" b="0" i="0" u="none" strike="noStrike" cap="none" dirty="0">
                <a:effectLst/>
                <a:latin typeface="Calibri"/>
                <a:ea typeface="Calibri"/>
                <a:cs typeface="Calibri"/>
                <a:sym typeface="Calibri"/>
              </a:rPr>
              <a:t>Support Vector Machine (SVR)</a:t>
            </a:r>
          </a:p>
          <a:p>
            <a:pPr marL="457200" indent="-381000">
              <a:spcBef>
                <a:spcPts val="480"/>
              </a:spcBef>
              <a:buClr>
                <a:schemeClr val="dk1"/>
              </a:buClr>
              <a:buSzPts val="2400"/>
              <a:buFont typeface="Courier New" panose="02070309020205020404" pitchFamily="49" charset="0"/>
              <a:buChar char="o"/>
            </a:pPr>
            <a:r>
              <a:rPr lang="en-US" sz="2400" b="0" i="0" u="none" strike="noStrike" cap="none" dirty="0">
                <a:effectLst/>
                <a:latin typeface="Calibri"/>
                <a:ea typeface="Calibri"/>
                <a:cs typeface="Calibri"/>
                <a:sym typeface="Calibri"/>
              </a:rPr>
              <a:t>Bayesian Ridge Regression</a:t>
            </a:r>
          </a:p>
          <a:p>
            <a:pPr marL="457200" indent="-381000">
              <a:spcBef>
                <a:spcPts val="480"/>
              </a:spcBef>
              <a:buClr>
                <a:schemeClr val="dk1"/>
              </a:buClr>
              <a:buSzPts val="2400"/>
              <a:buFont typeface="Courier New" panose="02070309020205020404" pitchFamily="49" charset="0"/>
              <a:buChar char="o"/>
            </a:pPr>
            <a:r>
              <a:rPr lang="en-US" sz="2400" b="0" i="0" u="none" strike="noStrike" cap="none" dirty="0">
                <a:effectLst/>
                <a:latin typeface="Calibri"/>
                <a:ea typeface="Calibri"/>
                <a:cs typeface="Calibri"/>
                <a:sym typeface="Calibri"/>
              </a:rPr>
              <a:t>Gradient Boosting Regression</a:t>
            </a:r>
          </a:p>
          <a:p>
            <a:pPr marL="457200" indent="-381000">
              <a:spcBef>
                <a:spcPts val="480"/>
              </a:spcBef>
              <a:buClr>
                <a:schemeClr val="dk1"/>
              </a:buClr>
              <a:buSzPts val="2400"/>
              <a:buFont typeface="Courier New" panose="02070309020205020404" pitchFamily="49" charset="0"/>
              <a:buChar char="o"/>
            </a:pPr>
            <a:r>
              <a:rPr lang="en-US" sz="2400" b="0" i="0" u="none" strike="noStrike" cap="none" dirty="0" err="1">
                <a:latin typeface="Calibri"/>
                <a:ea typeface="Calibri"/>
                <a:cs typeface="Calibri"/>
                <a:sym typeface="Calibri"/>
              </a:rPr>
              <a:t>XG</a:t>
            </a:r>
            <a:r>
              <a:rPr lang="en-US" sz="2400" b="0" i="0" u="none" strike="noStrike" cap="none" dirty="0" err="1">
                <a:effectLst/>
                <a:latin typeface="Calibri"/>
                <a:ea typeface="Calibri"/>
                <a:cs typeface="Calibri"/>
                <a:sym typeface="Calibri"/>
              </a:rPr>
              <a:t>boost</a:t>
            </a:r>
            <a:r>
              <a:rPr lang="en-US" sz="2400" b="0" i="0" u="none" strike="noStrike" cap="none" dirty="0">
                <a:effectLst/>
                <a:latin typeface="Calibri"/>
                <a:ea typeface="Calibri"/>
                <a:cs typeface="Calibri"/>
                <a:sym typeface="Calibri"/>
              </a:rPr>
              <a:t> regression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75AC-F75E-300E-0318-118C670F8DD4}"/>
              </a:ext>
            </a:extLst>
          </p:cNvPr>
          <p:cNvSpPr>
            <a:spLocks noGrp="1"/>
          </p:cNvSpPr>
          <p:nvPr>
            <p:ph type="title"/>
          </p:nvPr>
        </p:nvSpPr>
        <p:spPr>
          <a:xfrm>
            <a:off x="838200" y="365125"/>
            <a:ext cx="10515600" cy="631571"/>
          </a:xfrm>
        </p:spPr>
        <p:txBody>
          <a:bodyPr spcFirstLastPara="1" wrap="square" lIns="91425" tIns="45700" rIns="91425" bIns="45700" anchor="ctr" anchorCtr="0">
            <a:normAutofit fontScale="90000"/>
          </a:bodyPr>
          <a:lstStyle/>
          <a:p>
            <a:pPr algn="ctr">
              <a:lnSpc>
                <a:spcPct val="90000"/>
              </a:lnSpc>
            </a:pPr>
            <a:r>
              <a:rPr lang="en-US" sz="3700" b="0" i="0" u="none" strike="noStrike" cap="none" dirty="0">
                <a:solidFill>
                  <a:schemeClr val="tx2"/>
                </a:solidFill>
                <a:latin typeface="Calibri"/>
                <a:ea typeface="Calibri"/>
                <a:cs typeface="Calibri"/>
                <a:sym typeface="Calibri"/>
              </a:rPr>
              <a:t>Performance metrics used to select best model </a:t>
            </a:r>
            <a:br>
              <a:rPr lang="en-US" sz="3700" b="0" i="0" u="none" strike="noStrike" cap="none" dirty="0">
                <a:solidFill>
                  <a:schemeClr val="tx2"/>
                </a:solidFill>
                <a:latin typeface="Calibri"/>
                <a:ea typeface="Calibri"/>
                <a:cs typeface="Calibri"/>
                <a:sym typeface="Calibri"/>
              </a:rPr>
            </a:br>
            <a:endParaRPr lang="en-US" sz="3700" b="0" i="0" u="none" strike="noStrike" cap="none" dirty="0">
              <a:solidFill>
                <a:schemeClr val="tx2"/>
              </a:solidFill>
              <a:latin typeface="Calibri"/>
              <a:ea typeface="Calibri"/>
              <a:cs typeface="Calibri"/>
              <a:sym typeface="Calibri"/>
            </a:endParaRPr>
          </a:p>
        </p:txBody>
      </p:sp>
      <p:sp>
        <p:nvSpPr>
          <p:cNvPr id="14" name="Slide Number Placeholder 4">
            <a:extLst>
              <a:ext uri="{FF2B5EF4-FFF2-40B4-BE49-F238E27FC236}">
                <a16:creationId xmlns:a16="http://schemas.microsoft.com/office/drawing/2014/main" id="{55FCE24D-364D-6A8E-CA03-922BDA8ED1F7}"/>
              </a:ext>
            </a:extLst>
          </p:cNvPr>
          <p:cNvSpPr>
            <a:spLocks noGrp="1"/>
          </p:cNvSpPr>
          <p:nvPr>
            <p:ph type="sldNum" sz="quarter" idx="12"/>
          </p:nvPr>
        </p:nvSpPr>
        <p:spPr/>
        <p:txBody>
          <a:bodyPr/>
          <a:lstStyle/>
          <a:p>
            <a:pPr>
              <a:spcAft>
                <a:spcPts val="600"/>
              </a:spcAft>
            </a:pPr>
            <a:fld id="{00000000-1234-1234-1234-123412341234}" type="slidenum">
              <a:rPr lang="en-US" smtClean="0"/>
              <a:pPr>
                <a:spcAft>
                  <a:spcPts val="600"/>
                </a:spcAft>
              </a:pPr>
              <a:t>14</a:t>
            </a:fld>
            <a:endParaRPr lang="en-US"/>
          </a:p>
        </p:txBody>
      </p:sp>
      <p:sp>
        <p:nvSpPr>
          <p:cNvPr id="9" name="TextBox 8">
            <a:extLst>
              <a:ext uri="{FF2B5EF4-FFF2-40B4-BE49-F238E27FC236}">
                <a16:creationId xmlns:a16="http://schemas.microsoft.com/office/drawing/2014/main" id="{B12E12BF-9C2D-07B3-920B-9CCFEF309695}"/>
              </a:ext>
            </a:extLst>
          </p:cNvPr>
          <p:cNvSpPr txBox="1"/>
          <p:nvPr/>
        </p:nvSpPr>
        <p:spPr>
          <a:xfrm>
            <a:off x="609600" y="1600200"/>
            <a:ext cx="5384800" cy="4526100"/>
          </a:xfrm>
          <a:prstGeom prst="rect">
            <a:avLst/>
          </a:prstGeom>
          <a:noFill/>
          <a:ln>
            <a:noFill/>
          </a:ln>
        </p:spPr>
        <p:txBody>
          <a:bodyPr spcFirstLastPara="1" wrap="square" lIns="91425" tIns="45700" rIns="91425" bIns="45700" anchor="t" anchorCtr="0">
            <a:normAutofit/>
          </a:bodyPr>
          <a:lstStyle/>
          <a:p>
            <a:pPr marL="457200" indent="-406400">
              <a:lnSpc>
                <a:spcPct val="150000"/>
              </a:lnSpc>
              <a:spcBef>
                <a:spcPts val="560"/>
              </a:spcBef>
              <a:buClr>
                <a:schemeClr val="dk1"/>
              </a:buClr>
              <a:buSzPts val="2800"/>
              <a:buFont typeface="Arial"/>
              <a:buChar char="•"/>
            </a:pPr>
            <a:r>
              <a:rPr lang="en-US" sz="2000" b="0" i="0" u="none" strike="noStrike" cap="none" dirty="0">
                <a:solidFill>
                  <a:schemeClr val="dk1"/>
                </a:solidFill>
                <a:latin typeface="Calibri"/>
                <a:ea typeface="Calibri"/>
                <a:cs typeface="Calibri"/>
                <a:sym typeface="Calibri"/>
              </a:rPr>
              <a:t>Adjusted R-squared: Accounts for number of predictors. Smaller differences imply relevance of predictors.</a:t>
            </a:r>
          </a:p>
          <a:p>
            <a:pPr marL="457200" indent="-406400">
              <a:lnSpc>
                <a:spcPct val="150000"/>
              </a:lnSpc>
              <a:spcBef>
                <a:spcPts val="560"/>
              </a:spcBef>
              <a:buClr>
                <a:schemeClr val="dk1"/>
              </a:buClr>
              <a:buSzPts val="2800"/>
              <a:buFont typeface="Arial"/>
              <a:buChar char="•"/>
            </a:pPr>
            <a:r>
              <a:rPr lang="en-US" sz="2000" b="0" i="0" u="none" strike="noStrike" cap="none" dirty="0">
                <a:solidFill>
                  <a:schemeClr val="dk1"/>
                </a:solidFill>
                <a:latin typeface="Calibri"/>
                <a:ea typeface="Calibri"/>
                <a:cs typeface="Calibri"/>
                <a:sym typeface="Calibri"/>
              </a:rPr>
              <a:t>Median Absolute Error: Lower suggests close predictions.</a:t>
            </a:r>
          </a:p>
          <a:p>
            <a:pPr marL="457200" indent="-406400">
              <a:lnSpc>
                <a:spcPct val="150000"/>
              </a:lnSpc>
              <a:spcBef>
                <a:spcPts val="560"/>
              </a:spcBef>
              <a:buClr>
                <a:schemeClr val="dk1"/>
              </a:buClr>
              <a:buSzPts val="2800"/>
              <a:buFont typeface="Arial"/>
              <a:buChar char="•"/>
            </a:pPr>
            <a:r>
              <a:rPr lang="en-US" sz="2000" b="0" i="0" u="none" strike="noStrike" cap="none" dirty="0">
                <a:solidFill>
                  <a:schemeClr val="dk1"/>
                </a:solidFill>
                <a:latin typeface="Calibri"/>
                <a:ea typeface="Calibri"/>
                <a:cs typeface="Calibri"/>
                <a:sym typeface="Calibri"/>
              </a:rPr>
              <a:t>Explained Variance: Measures proportion of variance in the target variable. Higher is good</a:t>
            </a:r>
          </a:p>
        </p:txBody>
      </p:sp>
      <p:sp>
        <p:nvSpPr>
          <p:cNvPr id="3" name="TextBox 2">
            <a:extLst>
              <a:ext uri="{FF2B5EF4-FFF2-40B4-BE49-F238E27FC236}">
                <a16:creationId xmlns:a16="http://schemas.microsoft.com/office/drawing/2014/main" id="{42660143-CFB8-4502-C9F3-9541F0FAC8D0}"/>
              </a:ext>
            </a:extLst>
          </p:cNvPr>
          <p:cNvSpPr txBox="1"/>
          <p:nvPr/>
        </p:nvSpPr>
        <p:spPr>
          <a:xfrm>
            <a:off x="6197600" y="1600200"/>
            <a:ext cx="5384800" cy="4526100"/>
          </a:xfrm>
          <a:prstGeom prst="rect">
            <a:avLst/>
          </a:prstGeom>
          <a:noFill/>
          <a:ln>
            <a:noFill/>
          </a:ln>
        </p:spPr>
        <p:txBody>
          <a:bodyPr spcFirstLastPara="1" wrap="square" lIns="91425" tIns="45700" rIns="91425" bIns="45700" anchor="t" anchorCtr="0">
            <a:normAutofit/>
          </a:bodyPr>
          <a:lstStyle/>
          <a:p>
            <a:pPr marL="457200" indent="-406400">
              <a:lnSpc>
                <a:spcPct val="150000"/>
              </a:lnSpc>
              <a:spcBef>
                <a:spcPts val="560"/>
              </a:spcBef>
              <a:buClr>
                <a:schemeClr val="dk1"/>
              </a:buClr>
              <a:buSzPts val="2800"/>
              <a:buFont typeface="Arial"/>
              <a:buChar char="•"/>
            </a:pPr>
            <a:r>
              <a:rPr lang="en-US" sz="2000" b="0" i="0" u="none" strike="noStrike" cap="none" dirty="0">
                <a:solidFill>
                  <a:schemeClr val="dk1"/>
                </a:solidFill>
                <a:latin typeface="Calibri"/>
                <a:ea typeface="Calibri"/>
                <a:cs typeface="Calibri"/>
                <a:sym typeface="Calibri"/>
              </a:rPr>
              <a:t>MSE: Lower generally indicates a better fit</a:t>
            </a:r>
          </a:p>
          <a:p>
            <a:pPr marL="457200" indent="-406400">
              <a:lnSpc>
                <a:spcPct val="150000"/>
              </a:lnSpc>
              <a:spcBef>
                <a:spcPts val="560"/>
              </a:spcBef>
              <a:buClr>
                <a:schemeClr val="dk1"/>
              </a:buClr>
              <a:buSzPts val="2800"/>
              <a:buFont typeface="Arial"/>
              <a:buChar char="•"/>
            </a:pPr>
            <a:r>
              <a:rPr lang="en-US" sz="2000" b="0" i="0" u="none" strike="noStrike" cap="none" dirty="0">
                <a:solidFill>
                  <a:schemeClr val="dk1"/>
                </a:solidFill>
                <a:latin typeface="Calibri"/>
                <a:ea typeface="Calibri"/>
                <a:cs typeface="Calibri"/>
                <a:sym typeface="Calibri"/>
              </a:rPr>
              <a:t>RMSE: It is similar to MSE lower means better performance</a:t>
            </a:r>
          </a:p>
          <a:p>
            <a:pPr marL="457200" indent="-406400">
              <a:lnSpc>
                <a:spcPct val="150000"/>
              </a:lnSpc>
              <a:spcBef>
                <a:spcPts val="560"/>
              </a:spcBef>
              <a:buClr>
                <a:schemeClr val="dk1"/>
              </a:buClr>
              <a:buSzPts val="2800"/>
              <a:buFont typeface="Arial"/>
              <a:buChar char="•"/>
            </a:pPr>
            <a:r>
              <a:rPr lang="en-US" sz="2000" b="0" i="0" u="none" strike="noStrike" cap="none" dirty="0">
                <a:solidFill>
                  <a:schemeClr val="dk1"/>
                </a:solidFill>
                <a:latin typeface="Calibri"/>
                <a:ea typeface="Calibri"/>
                <a:cs typeface="Calibri"/>
                <a:sym typeface="Calibri"/>
              </a:rPr>
              <a:t>MAE: Smaller figure indicates better model accuracy</a:t>
            </a:r>
          </a:p>
          <a:p>
            <a:pPr marL="457200" indent="-406400">
              <a:lnSpc>
                <a:spcPct val="150000"/>
              </a:lnSpc>
              <a:spcBef>
                <a:spcPts val="560"/>
              </a:spcBef>
              <a:buClr>
                <a:schemeClr val="dk1"/>
              </a:buClr>
              <a:buSzPts val="2800"/>
              <a:buFont typeface="Arial"/>
              <a:buChar char="•"/>
            </a:pPr>
            <a:r>
              <a:rPr lang="en-US" sz="2000" b="0" i="0" u="none" strike="noStrike" cap="none" dirty="0">
                <a:solidFill>
                  <a:schemeClr val="dk1"/>
                </a:solidFill>
                <a:latin typeface="Calibri"/>
                <a:ea typeface="Calibri"/>
                <a:cs typeface="Calibri"/>
                <a:sym typeface="Calibri"/>
              </a:rPr>
              <a:t>R-Squared: Measures the variance in the target variable from 0 to 1, where values closer to 1 indicate a better fit</a:t>
            </a:r>
          </a:p>
        </p:txBody>
      </p:sp>
    </p:spTree>
    <p:extLst>
      <p:ext uri="{BB962C8B-B14F-4D97-AF65-F5344CB8AC3E}">
        <p14:creationId xmlns:p14="http://schemas.microsoft.com/office/powerpoint/2010/main" val="675668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a:extLst>
            <a:ext uri="{FF2B5EF4-FFF2-40B4-BE49-F238E27FC236}">
              <a16:creationId xmlns:a16="http://schemas.microsoft.com/office/drawing/2014/main" id="{6A6AF626-2C61-8B7F-550E-84F52DFF65FE}"/>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13E33BC4-C98C-1B32-62DB-9A64D3B8D8F4}"/>
              </a:ext>
            </a:extLst>
          </p:cNvPr>
          <p:cNvSpPr/>
          <p:nvPr/>
        </p:nvSpPr>
        <p:spPr>
          <a:xfrm>
            <a:off x="208760" y="702155"/>
            <a:ext cx="2780171" cy="260330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Google Shape;208;p29">
            <a:extLst>
              <a:ext uri="{FF2B5EF4-FFF2-40B4-BE49-F238E27FC236}">
                <a16:creationId xmlns:a16="http://schemas.microsoft.com/office/drawing/2014/main" id="{43D389D6-3E1C-E918-7D32-E0B57B5590DF}"/>
              </a:ext>
            </a:extLst>
          </p:cNvPr>
          <p:cNvSpPr txBox="1">
            <a:spLocks noGrp="1"/>
          </p:cNvSpPr>
          <p:nvPr>
            <p:ph type="title"/>
          </p:nvPr>
        </p:nvSpPr>
        <p:spPr>
          <a:xfrm>
            <a:off x="809157" y="126551"/>
            <a:ext cx="10515600" cy="538198"/>
          </a:xfrm>
        </p:spPr>
        <p:txBody>
          <a:bodyPr spcFirstLastPara="1" wrap="square" lIns="91425" tIns="45700" rIns="91425" bIns="45700" anchor="ctr" anchorCtr="0">
            <a:normAutofit fontScale="90000"/>
          </a:bodyPr>
          <a:lstStyle/>
          <a:p>
            <a:pPr algn="ctr">
              <a:buClr>
                <a:schemeClr val="dk1"/>
              </a:buClr>
              <a:buSzPct val="30555"/>
            </a:pPr>
            <a:r>
              <a:rPr lang="en-US" dirty="0"/>
              <a:t>Model Performance</a:t>
            </a:r>
          </a:p>
        </p:txBody>
      </p:sp>
      <p:sp>
        <p:nvSpPr>
          <p:cNvPr id="213" name="Slide Number Placeholder 2">
            <a:extLst>
              <a:ext uri="{FF2B5EF4-FFF2-40B4-BE49-F238E27FC236}">
                <a16:creationId xmlns:a16="http://schemas.microsoft.com/office/drawing/2014/main" id="{844AA36D-AA6F-8BB2-C58A-108D62E24790}"/>
              </a:ext>
            </a:extLst>
          </p:cNvPr>
          <p:cNvSpPr>
            <a:spLocks noGrp="1"/>
          </p:cNvSpPr>
          <p:nvPr>
            <p:ph type="sldNum" sz="quarter" idx="12"/>
          </p:nvPr>
        </p:nvSpPr>
        <p:spPr/>
        <p:txBody>
          <a:bodyPr/>
          <a:lstStyle/>
          <a:p>
            <a:pPr>
              <a:spcAft>
                <a:spcPts val="600"/>
              </a:spcAft>
            </a:pPr>
            <a:fld id="{00000000-1234-1234-1234-123412341234}" type="slidenum">
              <a:rPr lang="en-US" smtClean="0"/>
              <a:pPr>
                <a:spcAft>
                  <a:spcPts val="600"/>
                </a:spcAft>
              </a:pPr>
              <a:t>15</a:t>
            </a:fld>
            <a:endParaRPr lang="en-US"/>
          </a:p>
        </p:txBody>
      </p:sp>
      <p:sp>
        <p:nvSpPr>
          <p:cNvPr id="12" name="TextBox 11">
            <a:extLst>
              <a:ext uri="{FF2B5EF4-FFF2-40B4-BE49-F238E27FC236}">
                <a16:creationId xmlns:a16="http://schemas.microsoft.com/office/drawing/2014/main" id="{EABD0113-7EAC-F24F-EFFD-0567431E8971}"/>
              </a:ext>
            </a:extLst>
          </p:cNvPr>
          <p:cNvSpPr txBox="1"/>
          <p:nvPr/>
        </p:nvSpPr>
        <p:spPr>
          <a:xfrm>
            <a:off x="1234019" y="3260344"/>
            <a:ext cx="770295" cy="307777"/>
          </a:xfrm>
          <a:prstGeom prst="rect">
            <a:avLst/>
          </a:prstGeom>
          <a:noFill/>
        </p:spPr>
        <p:txBody>
          <a:bodyPr wrap="square">
            <a:spAutoFit/>
          </a:bodyPr>
          <a:lstStyle/>
          <a:p>
            <a:r>
              <a:rPr lang="en-GB" sz="1400" dirty="0"/>
              <a:t>SVR</a:t>
            </a:r>
            <a:endParaRPr lang="en-US" sz="1400" dirty="0"/>
          </a:p>
        </p:txBody>
      </p:sp>
      <p:pic>
        <p:nvPicPr>
          <p:cNvPr id="14" name="Picture 13">
            <a:extLst>
              <a:ext uri="{FF2B5EF4-FFF2-40B4-BE49-F238E27FC236}">
                <a16:creationId xmlns:a16="http://schemas.microsoft.com/office/drawing/2014/main" id="{037A2673-977A-73A6-9B26-4A7852EF3D6F}"/>
              </a:ext>
            </a:extLst>
          </p:cNvPr>
          <p:cNvPicPr>
            <a:picLocks noChangeAspect="1"/>
          </p:cNvPicPr>
          <p:nvPr/>
        </p:nvPicPr>
        <p:blipFill>
          <a:blip r:embed="rId3"/>
          <a:stretch>
            <a:fillRect/>
          </a:stretch>
        </p:blipFill>
        <p:spPr>
          <a:xfrm>
            <a:off x="330687" y="801570"/>
            <a:ext cx="2495678" cy="2406774"/>
          </a:xfrm>
          <a:prstGeom prst="rect">
            <a:avLst/>
          </a:prstGeom>
        </p:spPr>
      </p:pic>
      <p:sp>
        <p:nvSpPr>
          <p:cNvPr id="17" name="Rectangle 16">
            <a:extLst>
              <a:ext uri="{FF2B5EF4-FFF2-40B4-BE49-F238E27FC236}">
                <a16:creationId xmlns:a16="http://schemas.microsoft.com/office/drawing/2014/main" id="{257ACFDD-E0FA-DDA6-2873-E502EFE95D68}"/>
              </a:ext>
            </a:extLst>
          </p:cNvPr>
          <p:cNvSpPr/>
          <p:nvPr/>
        </p:nvSpPr>
        <p:spPr>
          <a:xfrm>
            <a:off x="3269888" y="697574"/>
            <a:ext cx="2780171" cy="2603309"/>
          </a:xfrm>
          <a:prstGeom prst="rect">
            <a:avLst/>
          </a:prstGeom>
          <a:solidFill>
            <a:srgbClr val="FF0000">
              <a:alpha val="5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43429A3-876B-ADB7-DD57-847F705DFFBB}"/>
              </a:ext>
            </a:extLst>
          </p:cNvPr>
          <p:cNvSpPr txBox="1"/>
          <p:nvPr/>
        </p:nvSpPr>
        <p:spPr>
          <a:xfrm>
            <a:off x="3887210" y="3260646"/>
            <a:ext cx="1753362" cy="307777"/>
          </a:xfrm>
          <a:prstGeom prst="rect">
            <a:avLst/>
          </a:prstGeom>
          <a:noFill/>
        </p:spPr>
        <p:txBody>
          <a:bodyPr wrap="square">
            <a:spAutoFit/>
          </a:bodyPr>
          <a:lstStyle/>
          <a:p>
            <a:r>
              <a:rPr lang="en-GB" sz="1400" dirty="0"/>
              <a:t>Gradient Boosting</a:t>
            </a:r>
            <a:endParaRPr lang="en-US" dirty="0"/>
          </a:p>
        </p:txBody>
      </p:sp>
      <p:pic>
        <p:nvPicPr>
          <p:cNvPr id="19" name="Picture 18">
            <a:extLst>
              <a:ext uri="{FF2B5EF4-FFF2-40B4-BE49-F238E27FC236}">
                <a16:creationId xmlns:a16="http://schemas.microsoft.com/office/drawing/2014/main" id="{775C3E54-6B87-5D94-3C52-7BA1F6754A08}"/>
              </a:ext>
            </a:extLst>
          </p:cNvPr>
          <p:cNvPicPr>
            <a:picLocks noChangeAspect="1"/>
          </p:cNvPicPr>
          <p:nvPr/>
        </p:nvPicPr>
        <p:blipFill>
          <a:blip r:embed="rId4"/>
          <a:stretch>
            <a:fillRect/>
          </a:stretch>
        </p:blipFill>
        <p:spPr>
          <a:xfrm>
            <a:off x="3420458" y="774932"/>
            <a:ext cx="2495678" cy="2425825"/>
          </a:xfrm>
          <a:prstGeom prst="rect">
            <a:avLst/>
          </a:prstGeom>
        </p:spPr>
      </p:pic>
      <p:sp>
        <p:nvSpPr>
          <p:cNvPr id="20" name="Rectangle 19">
            <a:extLst>
              <a:ext uri="{FF2B5EF4-FFF2-40B4-BE49-F238E27FC236}">
                <a16:creationId xmlns:a16="http://schemas.microsoft.com/office/drawing/2014/main" id="{9D7884AB-8684-1A68-B363-7FFE1DDBFA08}"/>
              </a:ext>
            </a:extLst>
          </p:cNvPr>
          <p:cNvSpPr/>
          <p:nvPr/>
        </p:nvSpPr>
        <p:spPr>
          <a:xfrm>
            <a:off x="6323044" y="703708"/>
            <a:ext cx="2612767" cy="255159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4439824-2A5B-A4F0-BC02-4762744863D5}"/>
              </a:ext>
            </a:extLst>
          </p:cNvPr>
          <p:cNvSpPr txBox="1"/>
          <p:nvPr/>
        </p:nvSpPr>
        <p:spPr>
          <a:xfrm>
            <a:off x="6940716" y="3243143"/>
            <a:ext cx="1633728" cy="307777"/>
          </a:xfrm>
          <a:prstGeom prst="rect">
            <a:avLst/>
          </a:prstGeom>
          <a:noFill/>
        </p:spPr>
        <p:txBody>
          <a:bodyPr wrap="square">
            <a:spAutoFit/>
          </a:bodyPr>
          <a:lstStyle/>
          <a:p>
            <a:r>
              <a:rPr lang="en-GB" sz="1400" dirty="0"/>
              <a:t>Lasso Regressor</a:t>
            </a:r>
            <a:endParaRPr lang="en-US" dirty="0"/>
          </a:p>
        </p:txBody>
      </p:sp>
      <p:pic>
        <p:nvPicPr>
          <p:cNvPr id="24" name="Picture 23">
            <a:extLst>
              <a:ext uri="{FF2B5EF4-FFF2-40B4-BE49-F238E27FC236}">
                <a16:creationId xmlns:a16="http://schemas.microsoft.com/office/drawing/2014/main" id="{04248686-510D-358C-6D4E-BF9DE21F2EB0}"/>
              </a:ext>
            </a:extLst>
          </p:cNvPr>
          <p:cNvPicPr>
            <a:picLocks noChangeAspect="1"/>
          </p:cNvPicPr>
          <p:nvPr/>
        </p:nvPicPr>
        <p:blipFill>
          <a:blip r:embed="rId5"/>
          <a:stretch>
            <a:fillRect/>
          </a:stretch>
        </p:blipFill>
        <p:spPr>
          <a:xfrm>
            <a:off x="6400583" y="810791"/>
            <a:ext cx="2435570" cy="2350750"/>
          </a:xfrm>
          <a:prstGeom prst="rect">
            <a:avLst/>
          </a:prstGeom>
        </p:spPr>
      </p:pic>
      <p:sp>
        <p:nvSpPr>
          <p:cNvPr id="26" name="Rectangle 25">
            <a:extLst>
              <a:ext uri="{FF2B5EF4-FFF2-40B4-BE49-F238E27FC236}">
                <a16:creationId xmlns:a16="http://schemas.microsoft.com/office/drawing/2014/main" id="{7431E050-BFA9-AD5A-174A-D3E39D0185F6}"/>
              </a:ext>
            </a:extLst>
          </p:cNvPr>
          <p:cNvSpPr/>
          <p:nvPr/>
        </p:nvSpPr>
        <p:spPr>
          <a:xfrm>
            <a:off x="8372880" y="3709105"/>
            <a:ext cx="2780172" cy="264724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FFA83C64-A9E9-65D8-750B-E0ACCB036ABF}"/>
              </a:ext>
            </a:extLst>
          </p:cNvPr>
          <p:cNvPicPr>
            <a:picLocks noChangeAspect="1"/>
          </p:cNvPicPr>
          <p:nvPr/>
        </p:nvPicPr>
        <p:blipFill>
          <a:blip r:embed="rId6"/>
          <a:stretch>
            <a:fillRect/>
          </a:stretch>
        </p:blipFill>
        <p:spPr>
          <a:xfrm>
            <a:off x="8509058" y="3808282"/>
            <a:ext cx="2502029" cy="2444876"/>
          </a:xfrm>
          <a:prstGeom prst="rect">
            <a:avLst/>
          </a:prstGeom>
          <a:scene3d>
            <a:camera prst="orthographicFront"/>
            <a:lightRig rig="threePt" dir="t"/>
          </a:scene3d>
          <a:sp3d>
            <a:bevelT w="107950"/>
          </a:sp3d>
        </p:spPr>
      </p:pic>
      <p:sp>
        <p:nvSpPr>
          <p:cNvPr id="30" name="TextBox 29">
            <a:extLst>
              <a:ext uri="{FF2B5EF4-FFF2-40B4-BE49-F238E27FC236}">
                <a16:creationId xmlns:a16="http://schemas.microsoft.com/office/drawing/2014/main" id="{7E51F776-A338-FB1C-DFA4-7B57A1605D0B}"/>
              </a:ext>
            </a:extLst>
          </p:cNvPr>
          <p:cNvSpPr txBox="1"/>
          <p:nvPr/>
        </p:nvSpPr>
        <p:spPr>
          <a:xfrm>
            <a:off x="8997519" y="6421854"/>
            <a:ext cx="1753362" cy="307777"/>
          </a:xfrm>
          <a:prstGeom prst="rect">
            <a:avLst/>
          </a:prstGeom>
          <a:noFill/>
        </p:spPr>
        <p:txBody>
          <a:bodyPr wrap="square">
            <a:spAutoFit/>
          </a:bodyPr>
          <a:lstStyle/>
          <a:p>
            <a:r>
              <a:rPr lang="en-GB" sz="1400" dirty="0"/>
              <a:t>Ridge Regressor</a:t>
            </a:r>
            <a:endParaRPr lang="en-US" dirty="0"/>
          </a:p>
        </p:txBody>
      </p:sp>
      <p:sp>
        <p:nvSpPr>
          <p:cNvPr id="32" name="Rectangle 31">
            <a:extLst>
              <a:ext uri="{FF2B5EF4-FFF2-40B4-BE49-F238E27FC236}">
                <a16:creationId xmlns:a16="http://schemas.microsoft.com/office/drawing/2014/main" id="{3B64F615-145E-B11C-6035-FCA58BAA632D}"/>
              </a:ext>
            </a:extLst>
          </p:cNvPr>
          <p:cNvSpPr/>
          <p:nvPr/>
        </p:nvSpPr>
        <p:spPr>
          <a:xfrm>
            <a:off x="4755226" y="3711068"/>
            <a:ext cx="2780171" cy="260330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56279309-AA71-178D-4295-A2B2725ACF96}"/>
              </a:ext>
            </a:extLst>
          </p:cNvPr>
          <p:cNvSpPr txBox="1"/>
          <p:nvPr/>
        </p:nvSpPr>
        <p:spPr>
          <a:xfrm>
            <a:off x="5407825" y="6296444"/>
            <a:ext cx="1753362" cy="254361"/>
          </a:xfrm>
          <a:prstGeom prst="rect">
            <a:avLst/>
          </a:prstGeom>
          <a:noFill/>
        </p:spPr>
        <p:txBody>
          <a:bodyPr wrap="square">
            <a:spAutoFit/>
          </a:bodyPr>
          <a:lstStyle/>
          <a:p>
            <a:r>
              <a:rPr lang="en-GB" sz="1400" dirty="0"/>
              <a:t>Random Forest</a:t>
            </a:r>
            <a:endParaRPr lang="en-US" dirty="0"/>
          </a:p>
        </p:txBody>
      </p:sp>
      <p:pic>
        <p:nvPicPr>
          <p:cNvPr id="37" name="Picture 36">
            <a:extLst>
              <a:ext uri="{FF2B5EF4-FFF2-40B4-BE49-F238E27FC236}">
                <a16:creationId xmlns:a16="http://schemas.microsoft.com/office/drawing/2014/main" id="{11435FE2-F41F-4CAE-192E-B7F890F19292}"/>
              </a:ext>
            </a:extLst>
          </p:cNvPr>
          <p:cNvPicPr>
            <a:picLocks noChangeAspect="1"/>
          </p:cNvPicPr>
          <p:nvPr/>
        </p:nvPicPr>
        <p:blipFill>
          <a:blip r:embed="rId7"/>
          <a:stretch>
            <a:fillRect/>
          </a:stretch>
        </p:blipFill>
        <p:spPr>
          <a:xfrm>
            <a:off x="4877146" y="3772028"/>
            <a:ext cx="2514729" cy="2444876"/>
          </a:xfrm>
          <a:prstGeom prst="rect">
            <a:avLst/>
          </a:prstGeom>
        </p:spPr>
      </p:pic>
      <p:sp>
        <p:nvSpPr>
          <p:cNvPr id="38" name="Rectangle 37">
            <a:extLst>
              <a:ext uri="{FF2B5EF4-FFF2-40B4-BE49-F238E27FC236}">
                <a16:creationId xmlns:a16="http://schemas.microsoft.com/office/drawing/2014/main" id="{9C556D54-3028-8BA4-8EFD-005DFFC0A0B1}"/>
              </a:ext>
            </a:extLst>
          </p:cNvPr>
          <p:cNvSpPr/>
          <p:nvPr/>
        </p:nvSpPr>
        <p:spPr>
          <a:xfrm>
            <a:off x="1356562" y="3702323"/>
            <a:ext cx="2780171" cy="260330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3E9C50E-3314-D385-7BCF-29CC4400B719}"/>
              </a:ext>
            </a:extLst>
          </p:cNvPr>
          <p:cNvSpPr txBox="1"/>
          <p:nvPr/>
        </p:nvSpPr>
        <p:spPr>
          <a:xfrm>
            <a:off x="2069668" y="6356350"/>
            <a:ext cx="1932432" cy="307777"/>
          </a:xfrm>
          <a:prstGeom prst="rect">
            <a:avLst/>
          </a:prstGeom>
          <a:noFill/>
        </p:spPr>
        <p:txBody>
          <a:bodyPr wrap="square">
            <a:spAutoFit/>
          </a:bodyPr>
          <a:lstStyle/>
          <a:p>
            <a:r>
              <a:rPr lang="en-GB" sz="1400" dirty="0" err="1"/>
              <a:t>XGBoost</a:t>
            </a:r>
            <a:r>
              <a:rPr lang="en-GB" sz="1400" dirty="0"/>
              <a:t> Regressor</a:t>
            </a:r>
            <a:endParaRPr lang="en-US" dirty="0"/>
          </a:p>
        </p:txBody>
      </p:sp>
      <p:pic>
        <p:nvPicPr>
          <p:cNvPr id="40" name="Picture 39">
            <a:extLst>
              <a:ext uri="{FF2B5EF4-FFF2-40B4-BE49-F238E27FC236}">
                <a16:creationId xmlns:a16="http://schemas.microsoft.com/office/drawing/2014/main" id="{111B8747-3927-06D1-B315-1066FAEDBBEC}"/>
              </a:ext>
            </a:extLst>
          </p:cNvPr>
          <p:cNvPicPr>
            <a:picLocks noChangeAspect="1"/>
          </p:cNvPicPr>
          <p:nvPr/>
        </p:nvPicPr>
        <p:blipFill>
          <a:blip r:embed="rId8"/>
          <a:stretch>
            <a:fillRect/>
          </a:stretch>
        </p:blipFill>
        <p:spPr>
          <a:xfrm>
            <a:off x="1519122" y="3775493"/>
            <a:ext cx="2482978" cy="2463927"/>
          </a:xfrm>
          <a:prstGeom prst="rect">
            <a:avLst/>
          </a:prstGeom>
        </p:spPr>
      </p:pic>
      <p:sp>
        <p:nvSpPr>
          <p:cNvPr id="41" name="Rectangle 40">
            <a:extLst>
              <a:ext uri="{FF2B5EF4-FFF2-40B4-BE49-F238E27FC236}">
                <a16:creationId xmlns:a16="http://schemas.microsoft.com/office/drawing/2014/main" id="{D5F1D8B3-EE21-0CF7-4556-70E2090F967A}"/>
              </a:ext>
            </a:extLst>
          </p:cNvPr>
          <p:cNvSpPr/>
          <p:nvPr/>
        </p:nvSpPr>
        <p:spPr>
          <a:xfrm>
            <a:off x="9150009" y="685775"/>
            <a:ext cx="2502191" cy="260330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75230D7-2464-B32F-5738-03DF25F2F36B}"/>
              </a:ext>
            </a:extLst>
          </p:cNvPr>
          <p:cNvSpPr txBox="1"/>
          <p:nvPr/>
        </p:nvSpPr>
        <p:spPr>
          <a:xfrm>
            <a:off x="9617877" y="3273623"/>
            <a:ext cx="1753362" cy="307777"/>
          </a:xfrm>
          <a:prstGeom prst="rect">
            <a:avLst/>
          </a:prstGeom>
          <a:noFill/>
        </p:spPr>
        <p:txBody>
          <a:bodyPr wrap="square">
            <a:spAutoFit/>
          </a:bodyPr>
          <a:lstStyle/>
          <a:p>
            <a:r>
              <a:rPr lang="en-GB" sz="1400" dirty="0"/>
              <a:t>Linear Regressor</a:t>
            </a:r>
            <a:endParaRPr lang="en-US" dirty="0"/>
          </a:p>
        </p:txBody>
      </p:sp>
      <p:pic>
        <p:nvPicPr>
          <p:cNvPr id="43" name="Picture 42">
            <a:extLst>
              <a:ext uri="{FF2B5EF4-FFF2-40B4-BE49-F238E27FC236}">
                <a16:creationId xmlns:a16="http://schemas.microsoft.com/office/drawing/2014/main" id="{B471971B-4822-C92E-2D8E-A734B2BF8D6F}"/>
              </a:ext>
            </a:extLst>
          </p:cNvPr>
          <p:cNvPicPr>
            <a:picLocks noChangeAspect="1"/>
          </p:cNvPicPr>
          <p:nvPr/>
        </p:nvPicPr>
        <p:blipFill>
          <a:blip r:embed="rId9"/>
          <a:stretch>
            <a:fillRect/>
          </a:stretch>
        </p:blipFill>
        <p:spPr>
          <a:xfrm>
            <a:off x="9220535" y="771019"/>
            <a:ext cx="2360545" cy="2438525"/>
          </a:xfrm>
          <a:prstGeom prst="rect">
            <a:avLst/>
          </a:prstGeom>
        </p:spPr>
      </p:pic>
    </p:spTree>
    <p:extLst>
      <p:ext uri="{BB962C8B-B14F-4D97-AF65-F5344CB8AC3E}">
        <p14:creationId xmlns:p14="http://schemas.microsoft.com/office/powerpoint/2010/main" val="1754314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E2D833E-C497-39C5-4318-C735BD5FDDB4}"/>
              </a:ext>
            </a:extLst>
          </p:cNvPr>
          <p:cNvSpPr>
            <a:spLocks noGrp="1"/>
          </p:cNvSpPr>
          <p:nvPr>
            <p:ph type="title"/>
          </p:nvPr>
        </p:nvSpPr>
        <p:spPr>
          <a:xfrm>
            <a:off x="93783" y="3079575"/>
            <a:ext cx="4626709" cy="1254682"/>
          </a:xfrm>
        </p:spPr>
        <p:txBody>
          <a:bodyPr vert="horz" lIns="91440" tIns="45720" rIns="91440" bIns="45720" rtlCol="0" anchor="t">
            <a:normAutofit/>
          </a:bodyPr>
          <a:lstStyle/>
          <a:p>
            <a:pPr algn="r"/>
            <a:r>
              <a:rPr lang="en-US" sz="4800" kern="1200" dirty="0">
                <a:solidFill>
                  <a:srgbClr val="FFFFFF"/>
                </a:solidFill>
                <a:latin typeface="+mj-lt"/>
                <a:ea typeface="+mj-ea"/>
                <a:cs typeface="+mj-cs"/>
              </a:rPr>
              <a:t>Selected Model</a:t>
            </a:r>
          </a:p>
        </p:txBody>
      </p:sp>
      <p:sp>
        <p:nvSpPr>
          <p:cNvPr id="6" name="Title 1">
            <a:extLst>
              <a:ext uri="{FF2B5EF4-FFF2-40B4-BE49-F238E27FC236}">
                <a16:creationId xmlns:a16="http://schemas.microsoft.com/office/drawing/2014/main" id="{1F5DD20A-8AE9-FE1A-B715-8BCA312BF615}"/>
              </a:ext>
            </a:extLst>
          </p:cNvPr>
          <p:cNvSpPr txBox="1">
            <a:spLocks/>
          </p:cNvSpPr>
          <p:nvPr/>
        </p:nvSpPr>
        <p:spPr>
          <a:xfrm>
            <a:off x="5893578" y="3077887"/>
            <a:ext cx="5672176" cy="309088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2800" kern="1200" dirty="0">
                <a:solidFill>
                  <a:srgbClr val="FFFFFF"/>
                </a:solidFill>
                <a:latin typeface="+mn-lt"/>
                <a:ea typeface="+mn-ea"/>
                <a:cs typeface="+mn-cs"/>
              </a:rPr>
              <a:t>Ridge Regressor selected for further development, based on the metrics measured</a:t>
            </a:r>
          </a:p>
        </p:txBody>
      </p:sp>
      <p:sp>
        <p:nvSpPr>
          <p:cNvPr id="3" name="Slide Number Placeholder 2">
            <a:extLst>
              <a:ext uri="{FF2B5EF4-FFF2-40B4-BE49-F238E27FC236}">
                <a16:creationId xmlns:a16="http://schemas.microsoft.com/office/drawing/2014/main" id="{A6E4495A-4002-1090-1FD6-4ED5000688F8}"/>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00000000-1234-1234-1234-123412341234}" type="slidenum">
              <a:rPr lang="en-US">
                <a:solidFill>
                  <a:srgbClr val="FFFFFF"/>
                </a:solidFill>
              </a:rPr>
              <a:pPr>
                <a:spcAft>
                  <a:spcPts val="600"/>
                </a:spcAft>
              </a:pPr>
              <a:t>16</a:t>
            </a:fld>
            <a:endParaRPr lang="en-US">
              <a:solidFill>
                <a:srgbClr val="FFFFFF"/>
              </a:solidFill>
            </a:endParaRP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142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C753-2A70-6763-DA35-93CAED6537E7}"/>
              </a:ext>
            </a:extLst>
          </p:cNvPr>
          <p:cNvSpPr>
            <a:spLocks noGrp="1"/>
          </p:cNvSpPr>
          <p:nvPr>
            <p:ph type="title"/>
          </p:nvPr>
        </p:nvSpPr>
        <p:spPr>
          <a:xfrm>
            <a:off x="609600" y="274638"/>
            <a:ext cx="10972800" cy="740346"/>
          </a:xfrm>
        </p:spPr>
        <p:txBody>
          <a:bodyPr wrap="square" anchor="ctr">
            <a:normAutofit/>
          </a:bodyPr>
          <a:lstStyle/>
          <a:p>
            <a:pPr algn="ctr"/>
            <a:r>
              <a:rPr lang="en-US" sz="4400" b="1" dirty="0">
                <a:solidFill>
                  <a:schemeClr val="accent2"/>
                </a:solidFill>
              </a:rPr>
              <a:t>Feature Importance – Traditional approach</a:t>
            </a:r>
            <a:endParaRPr lang="en-US" b="1" dirty="0">
              <a:solidFill>
                <a:schemeClr val="accent2"/>
              </a:solidFill>
            </a:endParaRPr>
          </a:p>
        </p:txBody>
      </p:sp>
      <p:sp>
        <p:nvSpPr>
          <p:cNvPr id="8" name="Slide Number Placeholder 2">
            <a:extLst>
              <a:ext uri="{FF2B5EF4-FFF2-40B4-BE49-F238E27FC236}">
                <a16:creationId xmlns:a16="http://schemas.microsoft.com/office/drawing/2014/main" id="{B058C418-5CF1-9AED-DDC0-FAD672DDB411}"/>
              </a:ext>
            </a:extLst>
          </p:cNvPr>
          <p:cNvSpPr>
            <a:spLocks noGrp="1"/>
          </p:cNvSpPr>
          <p:nvPr>
            <p:ph type="sldNum" sz="quarter" idx="12"/>
          </p:nvPr>
        </p:nvSpPr>
        <p:spPr/>
        <p:txBody>
          <a:bodyPr/>
          <a:lstStyle/>
          <a:p>
            <a:pPr>
              <a:spcAft>
                <a:spcPts val="600"/>
              </a:spcAft>
            </a:pPr>
            <a:fld id="{00000000-1234-1234-1234-123412341234}" type="slidenum">
              <a:rPr lang="en-US" smtClean="0"/>
              <a:pPr>
                <a:spcAft>
                  <a:spcPts val="600"/>
                </a:spcAft>
              </a:pPr>
              <a:t>17</a:t>
            </a:fld>
            <a:endParaRPr lang="en-US"/>
          </a:p>
        </p:txBody>
      </p:sp>
      <p:pic>
        <p:nvPicPr>
          <p:cNvPr id="5" name="Picture 4" descr="A graph with text on it&#10;&#10;Description automatically generated">
            <a:extLst>
              <a:ext uri="{FF2B5EF4-FFF2-40B4-BE49-F238E27FC236}">
                <a16:creationId xmlns:a16="http://schemas.microsoft.com/office/drawing/2014/main" id="{CA4179B4-F6FD-8B44-DD57-0D1C27EEF2BA}"/>
              </a:ext>
            </a:extLst>
          </p:cNvPr>
          <p:cNvPicPr>
            <a:picLocks noChangeAspect="1"/>
          </p:cNvPicPr>
          <p:nvPr/>
        </p:nvPicPr>
        <p:blipFill>
          <a:blip r:embed="rId2"/>
          <a:stretch>
            <a:fillRect/>
          </a:stretch>
        </p:blipFill>
        <p:spPr>
          <a:xfrm>
            <a:off x="2131136" y="1463041"/>
            <a:ext cx="7929727" cy="4669534"/>
          </a:xfrm>
          <a:prstGeom prst="rect">
            <a:avLst/>
          </a:prstGeom>
        </p:spPr>
      </p:pic>
    </p:spTree>
    <p:extLst>
      <p:ext uri="{BB962C8B-B14F-4D97-AF65-F5344CB8AC3E}">
        <p14:creationId xmlns:p14="http://schemas.microsoft.com/office/powerpoint/2010/main" val="3484466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1B0E52-9828-FC5B-5A63-FBA79B836591}"/>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91D8ED-716C-748F-D818-BDF20AE063B1}"/>
              </a:ext>
            </a:extLst>
          </p:cNvPr>
          <p:cNvSpPr>
            <a:spLocks noGrp="1"/>
          </p:cNvSpPr>
          <p:nvPr>
            <p:ph type="title"/>
          </p:nvPr>
        </p:nvSpPr>
        <p:spPr>
          <a:xfrm>
            <a:off x="2272284" y="452602"/>
            <a:ext cx="7470648" cy="554600"/>
          </a:xfrm>
        </p:spPr>
        <p:txBody>
          <a:bodyPr vert="horz" lIns="91440" tIns="45720" rIns="91440" bIns="45720" rtlCol="0" anchor="ctr">
            <a:normAutofit/>
          </a:bodyPr>
          <a:lstStyle/>
          <a:p>
            <a:pPr algn="ctr"/>
            <a:r>
              <a:rPr lang="en-US" sz="3200" dirty="0"/>
              <a:t>Explainability of Model</a:t>
            </a:r>
          </a:p>
        </p:txBody>
      </p:sp>
      <p:sp>
        <p:nvSpPr>
          <p:cNvPr id="34" name="Rectangle 3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screenshot of a computer screen&#10;&#10;Description automatically generated">
            <a:extLst>
              <a:ext uri="{FF2B5EF4-FFF2-40B4-BE49-F238E27FC236}">
                <a16:creationId xmlns:a16="http://schemas.microsoft.com/office/drawing/2014/main" id="{9569C91A-4363-3FF6-2921-822412226242}"/>
              </a:ext>
            </a:extLst>
          </p:cNvPr>
          <p:cNvPicPr>
            <a:picLocks noChangeAspect="1"/>
          </p:cNvPicPr>
          <p:nvPr/>
        </p:nvPicPr>
        <p:blipFill>
          <a:blip r:embed="rId2"/>
          <a:stretch>
            <a:fillRect/>
          </a:stretch>
        </p:blipFill>
        <p:spPr>
          <a:xfrm>
            <a:off x="3357097" y="1700214"/>
            <a:ext cx="5708903" cy="4931327"/>
          </a:xfrm>
          <a:prstGeom prst="rect">
            <a:avLst/>
          </a:prstGeom>
        </p:spPr>
      </p:pic>
      <p:sp>
        <p:nvSpPr>
          <p:cNvPr id="3" name="Slide Number Placeholder 2">
            <a:extLst>
              <a:ext uri="{FF2B5EF4-FFF2-40B4-BE49-F238E27FC236}">
                <a16:creationId xmlns:a16="http://schemas.microsoft.com/office/drawing/2014/main" id="{5F343336-FC8C-7039-162B-C6060B8DD2B9}"/>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00000000-1234-1234-1234-123412341234}" type="slidenum">
              <a:rPr lang="en-US" smtClean="0">
                <a:solidFill>
                  <a:schemeClr val="tx1">
                    <a:lumMod val="50000"/>
                    <a:lumOff val="50000"/>
                  </a:schemeClr>
                </a:solidFill>
              </a:rPr>
              <a:pPr>
                <a:spcAft>
                  <a:spcPts val="600"/>
                </a:spcAft>
              </a:pPr>
              <a:t>18</a:t>
            </a:fld>
            <a:endParaRPr lang="en-US">
              <a:solidFill>
                <a:schemeClr val="tx1">
                  <a:lumMod val="50000"/>
                  <a:lumOff val="50000"/>
                </a:schemeClr>
              </a:solidFill>
            </a:endParaRPr>
          </a:p>
        </p:txBody>
      </p:sp>
      <p:sp>
        <p:nvSpPr>
          <p:cNvPr id="8" name="TextBox 7">
            <a:extLst>
              <a:ext uri="{FF2B5EF4-FFF2-40B4-BE49-F238E27FC236}">
                <a16:creationId xmlns:a16="http://schemas.microsoft.com/office/drawing/2014/main" id="{35317AB4-9E94-4CDC-FBB2-EB362E3C065F}"/>
              </a:ext>
            </a:extLst>
          </p:cNvPr>
          <p:cNvSpPr txBox="1"/>
          <p:nvPr/>
        </p:nvSpPr>
        <p:spPr>
          <a:xfrm>
            <a:off x="1728859" y="1217805"/>
            <a:ext cx="3821184" cy="369332"/>
          </a:xfrm>
          <a:prstGeom prst="rect">
            <a:avLst/>
          </a:prstGeom>
          <a:noFill/>
        </p:spPr>
        <p:txBody>
          <a:bodyPr wrap="square">
            <a:spAutoFit/>
          </a:bodyPr>
          <a:lstStyle/>
          <a:p>
            <a:r>
              <a:rPr lang="en-US" sz="1800" b="1" dirty="0">
                <a:solidFill>
                  <a:schemeClr val="accent2"/>
                </a:solidFill>
              </a:rPr>
              <a:t>SUMMERY PLOT OF SHAP VALUES</a:t>
            </a:r>
            <a:endParaRPr lang="en-US" b="1" dirty="0">
              <a:solidFill>
                <a:schemeClr val="accent2"/>
              </a:solidFill>
            </a:endParaRPr>
          </a:p>
        </p:txBody>
      </p:sp>
    </p:spTree>
    <p:extLst>
      <p:ext uri="{BB962C8B-B14F-4D97-AF65-F5344CB8AC3E}">
        <p14:creationId xmlns:p14="http://schemas.microsoft.com/office/powerpoint/2010/main" val="1014466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37044-7067-D31C-E871-24B28C6E0E44}"/>
              </a:ext>
            </a:extLst>
          </p:cNvPr>
          <p:cNvSpPr>
            <a:spLocks noGrp="1"/>
          </p:cNvSpPr>
          <p:nvPr>
            <p:ph type="title"/>
          </p:nvPr>
        </p:nvSpPr>
        <p:spPr>
          <a:xfrm>
            <a:off x="2359152" y="566193"/>
            <a:ext cx="6611112" cy="970000"/>
          </a:xfrm>
        </p:spPr>
        <p:txBody>
          <a:bodyPr>
            <a:normAutofit/>
          </a:bodyPr>
          <a:lstStyle/>
          <a:p>
            <a:r>
              <a:rPr lang="en-GB" sz="4000" b="1" dirty="0"/>
              <a:t>Conclusion and Future works</a:t>
            </a:r>
          </a:p>
        </p:txBody>
      </p:sp>
      <p:sp>
        <p:nvSpPr>
          <p:cNvPr id="3" name="Text Placeholder 2">
            <a:extLst>
              <a:ext uri="{FF2B5EF4-FFF2-40B4-BE49-F238E27FC236}">
                <a16:creationId xmlns:a16="http://schemas.microsoft.com/office/drawing/2014/main" id="{531C199A-21F6-8199-8171-F7B0BCAACC6E}"/>
              </a:ext>
            </a:extLst>
          </p:cNvPr>
          <p:cNvSpPr>
            <a:spLocks noGrp="1"/>
          </p:cNvSpPr>
          <p:nvPr>
            <p:ph idx="1"/>
          </p:nvPr>
        </p:nvSpPr>
        <p:spPr>
          <a:xfrm>
            <a:off x="1051560" y="2102386"/>
            <a:ext cx="10552176" cy="3496878"/>
          </a:xfrm>
        </p:spPr>
        <p:txBody>
          <a:bodyPr anchor="ctr">
            <a:normAutofit/>
          </a:bodyPr>
          <a:lstStyle/>
          <a:p>
            <a:pPr marL="0" indent="0" algn="just">
              <a:lnSpc>
                <a:spcPct val="150000"/>
              </a:lnSpc>
              <a:buNone/>
            </a:pPr>
            <a:r>
              <a:rPr lang="en-GB" sz="2000" dirty="0"/>
              <a:t>This study aimed to </a:t>
            </a:r>
            <a:r>
              <a:rPr lang="en-GB" sz="2000" dirty="0" err="1"/>
              <a:t>analyze</a:t>
            </a:r>
            <a:r>
              <a:rPr lang="en-GB" sz="2000" dirty="0"/>
              <a:t> conflict events in Africa using the ACLED dataset and machine learning models to identify patterns, and understand the factors driving conflict and use the insights learned to predict fatalities,</a:t>
            </a:r>
          </a:p>
          <a:p>
            <a:pPr marL="0" indent="0" algn="just">
              <a:lnSpc>
                <a:spcPct val="150000"/>
              </a:lnSpc>
              <a:buNone/>
            </a:pPr>
            <a:r>
              <a:rPr lang="en-GB" sz="2000" dirty="0"/>
              <a:t>As part of our future work, we intend to incorporate other factors such as; socioeconomic indicators, to help our understanding of conflict dynamics. Furthermore, we will look out for data on conflict resolution efforts and their outcomes which we believe can enhance our analysis and provide additional insights. </a:t>
            </a:r>
          </a:p>
          <a:p>
            <a:pPr marL="0" indent="0" algn="just">
              <a:lnSpc>
                <a:spcPct val="150000"/>
              </a:lnSpc>
              <a:buNone/>
            </a:pPr>
            <a:endParaRPr lang="en-GB" sz="2000" dirty="0"/>
          </a:p>
        </p:txBody>
      </p:sp>
    </p:spTree>
    <p:extLst>
      <p:ext uri="{BB962C8B-B14F-4D97-AF65-F5344CB8AC3E}">
        <p14:creationId xmlns:p14="http://schemas.microsoft.com/office/powerpoint/2010/main" val="27730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1981200" y="381000"/>
            <a:ext cx="8077200" cy="369900"/>
          </a:xfrm>
          <a:prstGeom prst="rect">
            <a:avLst/>
          </a:prstGeom>
        </p:spPr>
        <p:txBody>
          <a:bodyPr spcFirstLastPara="1" wrap="square" lIns="91425" tIns="45700" rIns="91425" bIns="45700" anchor="ctr" anchorCtr="0">
            <a:normAutofit fontScale="90000"/>
          </a:bodyPr>
          <a:lstStyle/>
          <a:p>
            <a:r>
              <a:rPr lang="en-US"/>
              <a:t>Introduction</a:t>
            </a:r>
            <a:endParaRPr/>
          </a:p>
        </p:txBody>
      </p:sp>
      <p:sp>
        <p:nvSpPr>
          <p:cNvPr id="104" name="Google Shape;104;p14"/>
          <p:cNvSpPr txBox="1">
            <a:spLocks noGrp="1"/>
          </p:cNvSpPr>
          <p:nvPr>
            <p:ph idx="1"/>
          </p:nvPr>
        </p:nvSpPr>
        <p:spPr>
          <a:xfrm>
            <a:off x="1981200" y="1121900"/>
            <a:ext cx="8229600" cy="4981200"/>
          </a:xfrm>
          <a:prstGeom prst="rect">
            <a:avLst/>
          </a:prstGeom>
        </p:spPr>
        <p:txBody>
          <a:bodyPr spcFirstLastPara="1" wrap="square" lIns="91425" tIns="45700" rIns="91425" bIns="45700" anchor="t" anchorCtr="0">
            <a:normAutofit/>
          </a:bodyPr>
          <a:lstStyle/>
          <a:p>
            <a:pPr>
              <a:buChar char="❏"/>
            </a:pPr>
            <a:endParaRPr/>
          </a:p>
          <a:p>
            <a:pPr indent="0">
              <a:spcBef>
                <a:spcPts val="1000"/>
              </a:spcBef>
              <a:buNone/>
            </a:pPr>
            <a:endParaRPr/>
          </a:p>
        </p:txBody>
      </p:sp>
      <p:sp>
        <p:nvSpPr>
          <p:cNvPr id="3" name="TextBox 2">
            <a:extLst>
              <a:ext uri="{FF2B5EF4-FFF2-40B4-BE49-F238E27FC236}">
                <a16:creationId xmlns:a16="http://schemas.microsoft.com/office/drawing/2014/main" id="{4E68C2DA-805A-8297-929E-6068526AE190}"/>
              </a:ext>
            </a:extLst>
          </p:cNvPr>
          <p:cNvSpPr txBox="1"/>
          <p:nvPr/>
        </p:nvSpPr>
        <p:spPr>
          <a:xfrm>
            <a:off x="1981200" y="1408177"/>
            <a:ext cx="8229600" cy="4539191"/>
          </a:xfrm>
          <a:prstGeom prst="rect">
            <a:avLst/>
          </a:prstGeom>
          <a:noFill/>
        </p:spPr>
        <p:txBody>
          <a:bodyPr wrap="square">
            <a:spAutoFit/>
          </a:bodyPr>
          <a:lstStyle/>
          <a:p>
            <a:pPr algn="just">
              <a:lnSpc>
                <a:spcPct val="150000"/>
              </a:lnSpc>
            </a:pPr>
            <a:r>
              <a:rPr lang="en-GB" sz="2800" dirty="0">
                <a:latin typeface="Times New Roman" panose="02020603050405020304" pitchFamily="18" charset="0"/>
                <a:cs typeface="Times New Roman" panose="02020603050405020304" pitchFamily="18" charset="0"/>
              </a:rPr>
              <a:t>Crime in Africa is a major socioeconomic problem caused by the uneven distribution of wealth, political power, and labour. </a:t>
            </a:r>
          </a:p>
          <a:p>
            <a:pPr algn="just">
              <a:lnSpc>
                <a:spcPct val="150000"/>
              </a:lnSpc>
            </a:pPr>
            <a:r>
              <a:rPr lang="en-GB" sz="2800" dirty="0">
                <a:latin typeface="Times New Roman" panose="02020603050405020304" pitchFamily="18" charset="0"/>
                <a:cs typeface="Times New Roman" panose="02020603050405020304" pitchFamily="18" charset="0"/>
              </a:rPr>
              <a:t>This crime takes on different forms, including but not limited to violent and organized crime and terrorism. On the African continent, distinct regions are subject to diverse forms of crime.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1981200" y="381000"/>
            <a:ext cx="8077200" cy="369900"/>
          </a:xfrm>
          <a:prstGeom prst="rect">
            <a:avLst/>
          </a:prstGeom>
        </p:spPr>
        <p:txBody>
          <a:bodyPr spcFirstLastPara="1" wrap="square" lIns="91425" tIns="45700" rIns="91425" bIns="45700" anchor="ctr" anchorCtr="0">
            <a:normAutofit fontScale="90000"/>
          </a:bodyPr>
          <a:lstStyle/>
          <a:p>
            <a:r>
              <a:rPr lang="en-US"/>
              <a:t>Background</a:t>
            </a:r>
            <a:endParaRPr/>
          </a:p>
        </p:txBody>
      </p:sp>
      <p:sp>
        <p:nvSpPr>
          <p:cNvPr id="5" name="TextBox 4">
            <a:extLst>
              <a:ext uri="{FF2B5EF4-FFF2-40B4-BE49-F238E27FC236}">
                <a16:creationId xmlns:a16="http://schemas.microsoft.com/office/drawing/2014/main" id="{2A29F466-A106-BDA1-9ED4-E12E3A87889C}"/>
              </a:ext>
            </a:extLst>
          </p:cNvPr>
          <p:cNvSpPr txBox="1"/>
          <p:nvPr/>
        </p:nvSpPr>
        <p:spPr>
          <a:xfrm>
            <a:off x="1981200" y="1183142"/>
            <a:ext cx="8077200" cy="5047536"/>
          </a:xfrm>
          <a:prstGeom prst="rect">
            <a:avLst/>
          </a:prstGeom>
          <a:noFill/>
        </p:spPr>
        <p:txBody>
          <a:bodyPr wrap="square">
            <a:spAutoFit/>
          </a:bodyPr>
          <a:lstStyle/>
          <a:p>
            <a:pPr algn="just"/>
            <a:r>
              <a:rPr lang="en-GB" sz="2800" dirty="0">
                <a:solidFill>
                  <a:schemeClr val="tx1"/>
                </a:solidFill>
                <a:latin typeface="Times New Roman" panose="02020603050405020304" pitchFamily="18" charset="0"/>
                <a:cs typeface="Times New Roman" panose="02020603050405020304" pitchFamily="18" charset="0"/>
              </a:rPr>
              <a:t>Crime in general have great impact on the livelihoods. In Africa, violent organized crimes have caused widespread social, political and economic damage to the continent, compromising livelihoods and threatening security and stability.</a:t>
            </a:r>
          </a:p>
          <a:p>
            <a:pPr algn="just"/>
            <a:endParaRPr lang="en-GB" sz="2800" dirty="0">
              <a:solidFill>
                <a:schemeClr val="tx1"/>
              </a:solidFill>
              <a:latin typeface="Times New Roman" panose="02020603050405020304" pitchFamily="18" charset="0"/>
              <a:cs typeface="Times New Roman" panose="02020603050405020304" pitchFamily="18" charset="0"/>
            </a:endParaRPr>
          </a:p>
          <a:p>
            <a:pPr algn="just"/>
            <a:r>
              <a:rPr lang="en-GB" sz="2800" dirty="0">
                <a:solidFill>
                  <a:schemeClr val="tx1"/>
                </a:solidFill>
                <a:latin typeface="Times New Roman" panose="02020603050405020304" pitchFamily="18" charset="0"/>
                <a:cs typeface="Times New Roman" panose="02020603050405020304" pitchFamily="18" charset="0"/>
              </a:rPr>
              <a:t>There has been an increasing use of statistical data in many disciplines to guide decision-making. The use of computer models can be on great help in efforts to predict and reduce the impact of such violent organized crimes.</a:t>
            </a:r>
          </a:p>
          <a:p>
            <a:endParaRPr lang="en-GB" dirty="0">
              <a:latin typeface="Verdan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0"/>
        <p:cNvGrpSpPr/>
        <p:nvPr/>
      </p:nvGrpSpPr>
      <p:grpSpPr>
        <a:xfrm>
          <a:off x="0" y="0"/>
          <a:ext cx="0" cy="0"/>
          <a:chOff x="0" y="0"/>
          <a:chExt cx="0" cy="0"/>
        </a:xfrm>
      </p:grpSpPr>
      <p:pic>
        <p:nvPicPr>
          <p:cNvPr id="135" name="Picture 134">
            <a:extLst>
              <a:ext uri="{FF2B5EF4-FFF2-40B4-BE49-F238E27FC236}">
                <a16:creationId xmlns:a16="http://schemas.microsoft.com/office/drawing/2014/main" id="{8F109CEF-CBCF-15E9-7470-94BC9152F6F3}"/>
              </a:ext>
            </a:extLst>
          </p:cNvPr>
          <p:cNvPicPr>
            <a:picLocks noChangeAspect="1"/>
          </p:cNvPicPr>
          <p:nvPr/>
        </p:nvPicPr>
        <p:blipFill>
          <a:blip r:embed="rId3">
            <a:duotone>
              <a:schemeClr val="bg2">
                <a:shade val="45000"/>
                <a:satMod val="135000"/>
              </a:schemeClr>
              <a:prstClr val="white"/>
            </a:duotone>
          </a:blip>
          <a:srcRect l="1764" t="23391" r="7327"/>
          <a:stretch/>
        </p:blipFill>
        <p:spPr>
          <a:xfrm>
            <a:off x="20" y="10"/>
            <a:ext cx="12191980" cy="6857990"/>
          </a:xfrm>
          <a:prstGeom prst="rect">
            <a:avLst/>
          </a:prstGeom>
        </p:spPr>
      </p:pic>
      <p:sp>
        <p:nvSpPr>
          <p:cNvPr id="144" name="Rectangle 14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Google Shape;131;p18"/>
          <p:cNvSpPr txBox="1">
            <a:spLocks noGrp="1"/>
          </p:cNvSpPr>
          <p:nvPr>
            <p:ph type="title"/>
          </p:nvPr>
        </p:nvSpPr>
        <p:spPr>
          <a:xfrm>
            <a:off x="838200" y="365125"/>
            <a:ext cx="10515600" cy="1325563"/>
          </a:xfrm>
          <a:prstGeom prst="rect">
            <a:avLst/>
          </a:prstGeom>
        </p:spPr>
        <p:txBody>
          <a:bodyPr spcFirstLastPara="1" lIns="91425" tIns="45700" rIns="91425" bIns="45700" anchorCtr="0">
            <a:normAutofit/>
          </a:bodyPr>
          <a:lstStyle/>
          <a:p>
            <a:r>
              <a:rPr lang="en-US"/>
              <a:t>Problem Statement</a:t>
            </a:r>
            <a:endParaRPr/>
          </a:p>
        </p:txBody>
      </p:sp>
      <p:graphicFrame>
        <p:nvGraphicFramePr>
          <p:cNvPr id="134" name="Google Shape;132;p18">
            <a:extLst>
              <a:ext uri="{FF2B5EF4-FFF2-40B4-BE49-F238E27FC236}">
                <a16:creationId xmlns:a16="http://schemas.microsoft.com/office/drawing/2014/main" id="{2D86772A-1E4C-53BD-52AF-6CA8D1B7B5FB}"/>
              </a:ext>
            </a:extLst>
          </p:cNvPr>
          <p:cNvGraphicFramePr>
            <a:graphicFrameLocks noGrp="1"/>
          </p:cNvGraphicFramePr>
          <p:nvPr>
            <p:ph idx="1"/>
            <p:extLst>
              <p:ext uri="{D42A27DB-BD31-4B8C-83A1-F6EECF244321}">
                <p14:modId xmlns:p14="http://schemas.microsoft.com/office/powerpoint/2010/main" val="26353862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5DE2-DE6A-ACD3-E94C-17B2802C1068}"/>
              </a:ext>
            </a:extLst>
          </p:cNvPr>
          <p:cNvSpPr>
            <a:spLocks noGrp="1"/>
          </p:cNvSpPr>
          <p:nvPr>
            <p:ph type="title"/>
          </p:nvPr>
        </p:nvSpPr>
        <p:spPr>
          <a:xfrm>
            <a:off x="838200" y="365125"/>
            <a:ext cx="8068056" cy="695579"/>
          </a:xfrm>
        </p:spPr>
        <p:txBody>
          <a:bodyPr>
            <a:normAutofit fontScale="90000"/>
          </a:bodyPr>
          <a:lstStyle/>
          <a:p>
            <a:pPr algn="ctr"/>
            <a:r>
              <a:rPr lang="en-US" dirty="0"/>
              <a:t>Gaps in Related Research</a:t>
            </a:r>
          </a:p>
        </p:txBody>
      </p:sp>
      <p:sp>
        <p:nvSpPr>
          <p:cNvPr id="4" name="Slide Number Placeholder 3">
            <a:extLst>
              <a:ext uri="{FF2B5EF4-FFF2-40B4-BE49-F238E27FC236}">
                <a16:creationId xmlns:a16="http://schemas.microsoft.com/office/drawing/2014/main" id="{DB5A2458-36CE-FD01-9F02-C176AE49A029}"/>
              </a:ext>
            </a:extLst>
          </p:cNvPr>
          <p:cNvSpPr>
            <a:spLocks noGrp="1"/>
          </p:cNvSpPr>
          <p:nvPr>
            <p:ph type="sldNum" sz="quarter" idx="12"/>
          </p:nvPr>
        </p:nvSpPr>
        <p:spPr/>
        <p:txBody>
          <a:bodyPr/>
          <a:lstStyle/>
          <a:p>
            <a:fld id="{C447B37F-A939-42BE-80DC-E73FF55F92A2}" type="slidenum">
              <a:rPr lang="en-US" smtClean="0"/>
              <a:t>5</a:t>
            </a:fld>
            <a:endParaRPr lang="en-US"/>
          </a:p>
        </p:txBody>
      </p:sp>
      <p:sp>
        <p:nvSpPr>
          <p:cNvPr id="6" name="TextBox 5">
            <a:extLst>
              <a:ext uri="{FF2B5EF4-FFF2-40B4-BE49-F238E27FC236}">
                <a16:creationId xmlns:a16="http://schemas.microsoft.com/office/drawing/2014/main" id="{A9D0E7F9-1B65-74F0-97BD-B65E47C5F122}"/>
              </a:ext>
            </a:extLst>
          </p:cNvPr>
          <p:cNvSpPr txBox="1"/>
          <p:nvPr/>
        </p:nvSpPr>
        <p:spPr>
          <a:xfrm>
            <a:off x="1203960" y="2190390"/>
            <a:ext cx="9329928" cy="2600199"/>
          </a:xfrm>
          <a:prstGeom prst="rect">
            <a:avLst/>
          </a:prstGeom>
          <a:noFill/>
        </p:spPr>
        <p:txBody>
          <a:bodyPr wrap="square">
            <a:spAutoFit/>
          </a:bodyPr>
          <a:lstStyle/>
          <a:p>
            <a:pPr marL="0" marR="0" indent="0" algn="just">
              <a:lnSpc>
                <a:spcPct val="150000"/>
              </a:lnSpc>
              <a:spcAft>
                <a:spcPts val="600"/>
              </a:spcAft>
              <a:tabLst>
                <a:tab pos="182880" algn="l"/>
              </a:tabLst>
            </a:pPr>
            <a:r>
              <a:rPr lang="en-US" sz="2800" spc="-5" dirty="0">
                <a:effectLst/>
                <a:latin typeface="Times New Roman" panose="02020603050405020304" pitchFamily="18" charset="0"/>
                <a:ea typeface="SimSun" panose="02010600030101010101" pitchFamily="2" charset="-122"/>
              </a:rPr>
              <a:t>Most traditional crime analysis tools deal with homicide and gang-related crimes. Moreover, few existing works have stopped at data exploration. However, in the African context, more research is needed overall.</a:t>
            </a:r>
          </a:p>
        </p:txBody>
      </p:sp>
    </p:spTree>
    <p:extLst>
      <p:ext uri="{BB962C8B-B14F-4D97-AF65-F5344CB8AC3E}">
        <p14:creationId xmlns:p14="http://schemas.microsoft.com/office/powerpoint/2010/main" val="866621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7"/>
        <p:cNvGrpSpPr/>
        <p:nvPr/>
      </p:nvGrpSpPr>
      <p:grpSpPr>
        <a:xfrm>
          <a:off x="0" y="0"/>
          <a:ext cx="0" cy="0"/>
          <a:chOff x="0" y="0"/>
          <a:chExt cx="0" cy="0"/>
        </a:xfrm>
      </p:grpSpPr>
      <p:sp useBgFill="1">
        <p:nvSpPr>
          <p:cNvPr id="164" name="Rectangle 163">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Shape 165">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38" name="Google Shape;138;p19"/>
          <p:cNvSpPr txBox="1">
            <a:spLocks noGrp="1"/>
          </p:cNvSpPr>
          <p:nvPr>
            <p:ph type="title"/>
          </p:nvPr>
        </p:nvSpPr>
        <p:spPr>
          <a:xfrm>
            <a:off x="838200" y="643467"/>
            <a:ext cx="2951205" cy="5571066"/>
          </a:xfrm>
        </p:spPr>
        <p:txBody>
          <a:bodyPr spcFirstLastPara="1" vert="horz" lIns="91440" tIns="45720" rIns="91440" bIns="45720" rtlCol="0" anchor="ctr" anchorCtr="0">
            <a:normAutofit/>
          </a:bodyPr>
          <a:lstStyle/>
          <a:p>
            <a:pPr>
              <a:buClr>
                <a:schemeClr val="dk1"/>
              </a:buClr>
              <a:buSzPct val="30555"/>
            </a:pPr>
            <a:r>
              <a:rPr lang="en-US" kern="1200" dirty="0">
                <a:solidFill>
                  <a:srgbClr val="FFFFFF"/>
                </a:solidFill>
                <a:latin typeface="+mj-lt"/>
                <a:ea typeface="+mj-ea"/>
                <a:cs typeface="+mj-cs"/>
              </a:rPr>
              <a:t>Significance of the Project</a:t>
            </a:r>
          </a:p>
        </p:txBody>
      </p:sp>
      <p:sp>
        <p:nvSpPr>
          <p:cNvPr id="145" name="Slide Number Placeholder 2">
            <a:extLst>
              <a:ext uri="{FF2B5EF4-FFF2-40B4-BE49-F238E27FC236}">
                <a16:creationId xmlns:a16="http://schemas.microsoft.com/office/drawing/2014/main" id="{ED8893E3-2702-39AA-2C8A-33C0A627B35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0000000-1234-1234-1234-123412341234}" type="slidenum">
              <a:rPr lang="en-US">
                <a:solidFill>
                  <a:srgbClr val="898989"/>
                </a:solidFill>
              </a:rPr>
              <a:pPr>
                <a:spcAft>
                  <a:spcPts val="600"/>
                </a:spcAft>
              </a:pPr>
              <a:t>6</a:t>
            </a:fld>
            <a:endParaRPr lang="en-US">
              <a:solidFill>
                <a:srgbClr val="898989"/>
              </a:solidFill>
            </a:endParaRPr>
          </a:p>
        </p:txBody>
      </p:sp>
      <p:graphicFrame>
        <p:nvGraphicFramePr>
          <p:cNvPr id="141" name="Google Shape;139;p19">
            <a:extLst>
              <a:ext uri="{FF2B5EF4-FFF2-40B4-BE49-F238E27FC236}">
                <a16:creationId xmlns:a16="http://schemas.microsoft.com/office/drawing/2014/main" id="{0A80D679-BF70-B8E4-D5BC-A6A1DCF51314}"/>
              </a:ext>
            </a:extLst>
          </p:cNvPr>
          <p:cNvGraphicFramePr/>
          <p:nvPr>
            <p:extLst>
              <p:ext uri="{D42A27DB-BD31-4B8C-83A1-F6EECF244321}">
                <p14:modId xmlns:p14="http://schemas.microsoft.com/office/powerpoint/2010/main" val="503361698"/>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pic>
        <p:nvPicPr>
          <p:cNvPr id="154" name="Picture 153" descr="Magnifying glass and question mark">
            <a:extLst>
              <a:ext uri="{FF2B5EF4-FFF2-40B4-BE49-F238E27FC236}">
                <a16:creationId xmlns:a16="http://schemas.microsoft.com/office/drawing/2014/main" id="{7F061A8C-F9A0-3E05-F5FA-3628FE7F2CC6}"/>
              </a:ext>
            </a:extLst>
          </p:cNvPr>
          <p:cNvPicPr>
            <a:picLocks noChangeAspect="1"/>
          </p:cNvPicPr>
          <p:nvPr/>
        </p:nvPicPr>
        <p:blipFill>
          <a:blip r:embed="rId3">
            <a:duotone>
              <a:schemeClr val="bg2">
                <a:shade val="45000"/>
                <a:satMod val="135000"/>
              </a:schemeClr>
              <a:prstClr val="white"/>
            </a:duotone>
          </a:blip>
          <a:srcRect t="9091" r="9091"/>
          <a:stretch/>
        </p:blipFill>
        <p:spPr>
          <a:xfrm>
            <a:off x="20" y="10"/>
            <a:ext cx="12191980" cy="6857990"/>
          </a:xfrm>
          <a:prstGeom prst="rect">
            <a:avLst/>
          </a:prstGeom>
        </p:spPr>
      </p:pic>
      <p:sp>
        <p:nvSpPr>
          <p:cNvPr id="165" name="Rectangle 16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Google Shape;152;p21"/>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r>
              <a:rPr lang="en-US"/>
              <a:t>Research Questions</a:t>
            </a:r>
          </a:p>
        </p:txBody>
      </p:sp>
      <p:sp>
        <p:nvSpPr>
          <p:cNvPr id="3" name="TextBox 2">
            <a:extLst>
              <a:ext uri="{FF2B5EF4-FFF2-40B4-BE49-F238E27FC236}">
                <a16:creationId xmlns:a16="http://schemas.microsoft.com/office/drawing/2014/main" id="{DFD6D1AA-7D4D-3E87-65B1-239EF2EBF319}"/>
              </a:ext>
            </a:extLst>
          </p:cNvPr>
          <p:cNvSpPr txBox="1"/>
          <p:nvPr/>
        </p:nvSpPr>
        <p:spPr>
          <a:xfrm>
            <a:off x="838200" y="1825625"/>
            <a:ext cx="10515600" cy="435133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a:t>Relationship between actors of crime and criminal activity. </a:t>
            </a:r>
          </a:p>
          <a:p>
            <a:pPr marL="342900" indent="-228600">
              <a:lnSpc>
                <a:spcPct val="90000"/>
              </a:lnSpc>
              <a:spcAft>
                <a:spcPts val="600"/>
              </a:spcAft>
              <a:buFont typeface="Arial" panose="020B0604020202020204" pitchFamily="34" charset="0"/>
              <a:buChar char="•"/>
            </a:pPr>
            <a:r>
              <a:rPr lang="en-US"/>
              <a:t>What are the patterns of specific types of crime.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5"/>
        <p:cNvGrpSpPr/>
        <p:nvPr/>
      </p:nvGrpSpPr>
      <p:grpSpPr>
        <a:xfrm>
          <a:off x="0" y="0"/>
          <a:ext cx="0" cy="0"/>
          <a:chOff x="0" y="0"/>
          <a:chExt cx="0" cy="0"/>
        </a:xfrm>
      </p:grpSpPr>
      <p:sp useBgFill="1">
        <p:nvSpPr>
          <p:cNvPr id="179" name="Rectangle 17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Google Shape;166;p23"/>
          <p:cNvSpPr txBox="1">
            <a:spLocks noGrp="1"/>
          </p:cNvSpPr>
          <p:nvPr>
            <p:ph type="title"/>
          </p:nvPr>
        </p:nvSpPr>
        <p:spPr>
          <a:xfrm>
            <a:off x="638881" y="417576"/>
            <a:ext cx="10909640" cy="1249394"/>
          </a:xfrm>
          <a:prstGeom prst="rect">
            <a:avLst/>
          </a:prstGeom>
        </p:spPr>
        <p:txBody>
          <a:bodyPr spcFirstLastPara="1" vert="horz" lIns="91440" tIns="45720" rIns="91440" bIns="45720" rtlCol="0" anchor="ctr" anchorCtr="0">
            <a:normAutofit/>
          </a:bodyPr>
          <a:lstStyle/>
          <a:p>
            <a:pPr algn="ctr"/>
            <a:r>
              <a:rPr lang="en-US" sz="6600" kern="1200">
                <a:solidFill>
                  <a:schemeClr val="tx1"/>
                </a:solidFill>
                <a:latin typeface="+mj-lt"/>
                <a:ea typeface="+mj-ea"/>
                <a:cs typeface="+mj-cs"/>
              </a:rPr>
              <a:t>Methodology</a:t>
            </a:r>
          </a:p>
        </p:txBody>
      </p:sp>
      <p:sp>
        <p:nvSpPr>
          <p:cNvPr id="18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CC0074-1CCC-DC9C-A2DB-3CE2272558E5}"/>
              </a:ext>
            </a:extLst>
          </p:cNvPr>
          <p:cNvPicPr>
            <a:picLocks noChangeAspect="1"/>
          </p:cNvPicPr>
          <p:nvPr/>
        </p:nvPicPr>
        <p:blipFill>
          <a:blip r:embed="rId3"/>
          <a:stretch>
            <a:fillRect/>
          </a:stretch>
        </p:blipFill>
        <p:spPr>
          <a:xfrm>
            <a:off x="2110531" y="2084546"/>
            <a:ext cx="7510690" cy="35863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2893346" y="67945"/>
            <a:ext cx="4326572" cy="622427"/>
          </a:xfrm>
        </p:spPr>
        <p:txBody>
          <a:bodyPr spcFirstLastPara="1" wrap="square" lIns="91425" tIns="45700" rIns="91425" bIns="45700" anchor="ctr" anchorCtr="0">
            <a:normAutofit fontScale="90000"/>
          </a:bodyPr>
          <a:lstStyle/>
          <a:p>
            <a:r>
              <a:rPr lang="en-US" b="1" i="0" u="none" strike="noStrike" cap="none" dirty="0">
                <a:solidFill>
                  <a:schemeClr val="tx2"/>
                </a:solidFill>
                <a:latin typeface="Calibri"/>
                <a:ea typeface="Calibri"/>
                <a:cs typeface="Calibri"/>
                <a:sym typeface="Calibri"/>
              </a:rPr>
              <a:t>The Dataset</a:t>
            </a:r>
          </a:p>
        </p:txBody>
      </p:sp>
      <p:sp>
        <p:nvSpPr>
          <p:cNvPr id="170" name="Text Placeholder 2">
            <a:extLst>
              <a:ext uri="{FF2B5EF4-FFF2-40B4-BE49-F238E27FC236}">
                <a16:creationId xmlns:a16="http://schemas.microsoft.com/office/drawing/2014/main" id="{9395A1EF-079F-B079-DB31-DB904230DD57}"/>
              </a:ext>
            </a:extLst>
          </p:cNvPr>
          <p:cNvSpPr>
            <a:spLocks noGrp="1"/>
          </p:cNvSpPr>
          <p:nvPr>
            <p:ph type="body" idx="1"/>
          </p:nvPr>
        </p:nvSpPr>
        <p:spPr>
          <a:xfrm>
            <a:off x="470281" y="2177224"/>
            <a:ext cx="4476623" cy="4361688"/>
          </a:xfrm>
        </p:spPr>
        <p:txBody>
          <a:bodyPr>
            <a:noAutofit/>
          </a:bodyPr>
          <a:lstStyle/>
          <a:p>
            <a:r>
              <a:rPr lang="en-US" dirty="0"/>
              <a:t>Description</a:t>
            </a:r>
          </a:p>
          <a:p>
            <a:pPr algn="just">
              <a:lnSpc>
                <a:spcPct val="150000"/>
              </a:lnSpc>
            </a:pPr>
            <a:r>
              <a:rPr lang="en-GB" sz="1800" b="0" i="0" u="none" strike="noStrike" cap="none" dirty="0">
                <a:latin typeface="Calibri"/>
                <a:ea typeface="Calibri"/>
                <a:cs typeface="Calibri"/>
                <a:sym typeface="Calibri"/>
              </a:rPr>
              <a:t>Armed Conflict Location and Event Data Project (ACLED) dataset for African Continent. The </a:t>
            </a:r>
            <a:r>
              <a:rPr lang="en-GB" sz="1800" b="0" dirty="0">
                <a:latin typeface="Calibri"/>
                <a:ea typeface="Calibri"/>
                <a:cs typeface="Calibri"/>
                <a:sym typeface="Calibri"/>
              </a:rPr>
              <a:t>r</a:t>
            </a:r>
            <a:r>
              <a:rPr lang="en-GB" sz="1800" b="0" i="0" u="none" strike="noStrike" cap="none" dirty="0">
                <a:latin typeface="Calibri"/>
                <a:ea typeface="Calibri"/>
                <a:cs typeface="Calibri"/>
                <a:sym typeface="Calibri"/>
              </a:rPr>
              <a:t>ecords date back to 1997 to date, with a weekly update.</a:t>
            </a:r>
          </a:p>
          <a:p>
            <a:pPr algn="just">
              <a:lnSpc>
                <a:spcPct val="150000"/>
              </a:lnSpc>
            </a:pPr>
            <a:r>
              <a:rPr lang="en-GB" sz="1800" b="0" i="0" u="none" strike="noStrike" cap="none" dirty="0">
                <a:latin typeface="Calibri"/>
                <a:ea typeface="Calibri"/>
                <a:cs typeface="Calibri"/>
                <a:sym typeface="Calibri"/>
              </a:rPr>
              <a:t>And encompasses a broad spectrum of events, such as civil wars, public protests, and regime breakdowns. </a:t>
            </a:r>
            <a:endParaRPr lang="en-GB" sz="1800" b="0" dirty="0">
              <a:latin typeface="Calibri"/>
              <a:ea typeface="Calibri"/>
              <a:cs typeface="Calibri"/>
              <a:sym typeface="Calibri"/>
            </a:endParaRPr>
          </a:p>
          <a:p>
            <a:pPr algn="just">
              <a:lnSpc>
                <a:spcPct val="150000"/>
              </a:lnSpc>
            </a:pPr>
            <a:r>
              <a:rPr lang="en-GB" sz="1800" b="0" i="0" u="none" strike="noStrike" cap="none" dirty="0">
                <a:latin typeface="Calibri"/>
                <a:ea typeface="Calibri"/>
                <a:cs typeface="Calibri"/>
                <a:sym typeface="Calibri"/>
              </a:rPr>
              <a:t>The raw data has a shape of (389425, 31) consisting of some null values in some variables.</a:t>
            </a:r>
          </a:p>
          <a:p>
            <a:endParaRPr lang="en-US" sz="1600" dirty="0"/>
          </a:p>
        </p:txBody>
      </p:sp>
      <p:graphicFrame>
        <p:nvGraphicFramePr>
          <p:cNvPr id="176" name="Text Placeholder 4">
            <a:extLst>
              <a:ext uri="{FF2B5EF4-FFF2-40B4-BE49-F238E27FC236}">
                <a16:creationId xmlns:a16="http://schemas.microsoft.com/office/drawing/2014/main" id="{A04BA8F6-E8DA-4B65-2E00-636470EB3EFE}"/>
              </a:ext>
            </a:extLst>
          </p:cNvPr>
          <p:cNvGraphicFramePr>
            <a:graphicFrameLocks noGrp="1"/>
          </p:cNvGraphicFramePr>
          <p:nvPr>
            <p:ph sz="half" idx="2"/>
            <p:extLst>
              <p:ext uri="{D42A27DB-BD31-4B8C-83A1-F6EECF244321}">
                <p14:modId xmlns:p14="http://schemas.microsoft.com/office/powerpoint/2010/main" val="302700831"/>
              </p:ext>
            </p:extLst>
          </p:nvPr>
        </p:nvGraphicFramePr>
        <p:xfrm>
          <a:off x="5166360" y="690372"/>
          <a:ext cx="6665976" cy="547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5" name="Slide Number Placeholder 4">
            <a:extLst>
              <a:ext uri="{FF2B5EF4-FFF2-40B4-BE49-F238E27FC236}">
                <a16:creationId xmlns:a16="http://schemas.microsoft.com/office/drawing/2014/main" id="{75AE6C06-2BAD-FAC3-1898-F6E3B176D298}"/>
              </a:ext>
            </a:extLst>
          </p:cNvPr>
          <p:cNvSpPr>
            <a:spLocks noGrp="1"/>
          </p:cNvSpPr>
          <p:nvPr>
            <p:ph type="sldNum" sz="quarter" idx="12"/>
          </p:nvPr>
        </p:nvSpPr>
        <p:spPr/>
        <p:txBody>
          <a:bodyPr spcFirstLastPara="1" wrap="square" lIns="91425" tIns="45700" rIns="91425" bIns="45700" anchor="ctr" anchorCtr="0">
            <a:normAutofit/>
          </a:bodyPr>
          <a:lstStyle/>
          <a:p>
            <a:pPr>
              <a:spcAft>
                <a:spcPts val="600"/>
              </a:spcAft>
            </a:pPr>
            <a:fld id="{00000000-1234-1234-1234-123412341234}" type="slidenum">
              <a:rPr lang="en-US" smtClean="0"/>
              <a:pPr>
                <a:spcAft>
                  <a:spcPts val="600"/>
                </a:spcAft>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6484</TotalTime>
  <Words>863</Words>
  <Application>Microsoft Office PowerPoint</Application>
  <PresentationFormat>Widescreen</PresentationFormat>
  <Paragraphs>109</Paragraphs>
  <Slides>19</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Times New Roman</vt:lpstr>
      <vt:lpstr>Lato</vt:lpstr>
      <vt:lpstr>Courier New</vt:lpstr>
      <vt:lpstr>Verdana</vt:lpstr>
      <vt:lpstr>Aptos Display</vt:lpstr>
      <vt:lpstr>Arial</vt:lpstr>
      <vt:lpstr>Calibri</vt:lpstr>
      <vt:lpstr>Aptos</vt:lpstr>
      <vt:lpstr>Office Theme</vt:lpstr>
      <vt:lpstr>PowerPoint Presentation</vt:lpstr>
      <vt:lpstr>Introduction</vt:lpstr>
      <vt:lpstr>Background</vt:lpstr>
      <vt:lpstr>Problem Statement</vt:lpstr>
      <vt:lpstr>Gaps in Related Research</vt:lpstr>
      <vt:lpstr>Significance of the Project</vt:lpstr>
      <vt:lpstr>Research Questions</vt:lpstr>
      <vt:lpstr>Methodology</vt:lpstr>
      <vt:lpstr>The Dataset</vt:lpstr>
      <vt:lpstr>Dataset continued</vt:lpstr>
      <vt:lpstr>EXPLORATORY DATA ANALYSIS’</vt:lpstr>
      <vt:lpstr>Data Pre-Processing &amp; Feature Engineering </vt:lpstr>
      <vt:lpstr>TRAININED MODELS</vt:lpstr>
      <vt:lpstr>Performance metrics used to select best model  </vt:lpstr>
      <vt:lpstr>Model Performance</vt:lpstr>
      <vt:lpstr>Selected Model</vt:lpstr>
      <vt:lpstr>Feature Importance – Traditional approach</vt:lpstr>
      <vt:lpstr>Explainability of Model</vt:lpstr>
      <vt:lpstr>Conclusion and 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Patrick Aanaku</dc:creator>
  <cp:lastModifiedBy>Patrick Anaku</cp:lastModifiedBy>
  <cp:revision>2</cp:revision>
  <dcterms:modified xsi:type="dcterms:W3CDTF">2024-12-12T15:19:38Z</dcterms:modified>
</cp:coreProperties>
</file>