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5" r:id="rId10"/>
    <p:sldId id="31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19" autoAdjust="0"/>
  </p:normalViewPr>
  <p:slideViewPr>
    <p:cSldViewPr snapToGrid="0">
      <p:cViewPr varScale="1">
        <p:scale>
          <a:sx n="85" d="100"/>
          <a:sy n="85" d="100"/>
        </p:scale>
        <p:origin x="1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8" Type="http://schemas.openxmlformats.org/officeDocument/2006/relationships/hyperlink" Target="https://www.statista.com/outlook/19020000/109/musical-instruments/united-states" TargetMode="External"/><Relationship Id="rId3" Type="http://schemas.openxmlformats.org/officeDocument/2006/relationships/image" Target="../media/image2.png"/><Relationship Id="rId7" Type="http://schemas.openxmlformats.org/officeDocument/2006/relationships/hyperlink" Target="https://www.musictrades.com/census.html" TargetMode="External"/><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image" Target="../media/image3.png"/><Relationship Id="rId5" Type="http://schemas.openxmlformats.org/officeDocument/2006/relationships/hyperlink" Target="http://jmcauley.ucsd.edu/data/amazon/" TargetMode="External"/><Relationship Id="rId4" Type="http://schemas.openxmlformats.org/officeDocument/2006/relationships/hyperlink" Target="https://www.kaggle.com/eswarchandt/amazon-music-review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fontScale="90000"/>
          </a:bodyPr>
          <a:lstStyle/>
          <a:p>
            <a:r>
              <a:rPr lang="en-US" sz="8000" dirty="0"/>
              <a:t>Amazon Musical Instrument Data</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W</a:t>
            </a:r>
            <a:r>
              <a:rPr lang="en-US" dirty="0">
                <a:solidFill>
                  <a:schemeClr val="tx1">
                    <a:lumMod val="85000"/>
                    <a:lumOff val="15000"/>
                  </a:schemeClr>
                </a:solidFill>
              </a:rPr>
              <a:t>hat is most popular?</a:t>
            </a:r>
          </a:p>
          <a:p>
            <a:endParaRPr lang="en-US"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
        <p:nvSpPr>
          <p:cNvPr id="4" name="TextBox 3">
            <a:extLst>
              <a:ext uri="{FF2B5EF4-FFF2-40B4-BE49-F238E27FC236}">
                <a16:creationId xmlns:a16="http://schemas.microsoft.com/office/drawing/2014/main" id="{2C4985C5-9A37-41C7-801D-D34B1262DC99}"/>
              </a:ext>
            </a:extLst>
          </p:cNvPr>
          <p:cNvSpPr txBox="1"/>
          <p:nvPr/>
        </p:nvSpPr>
        <p:spPr>
          <a:xfrm>
            <a:off x="648929" y="5994400"/>
            <a:ext cx="5266449" cy="646331"/>
          </a:xfrm>
          <a:prstGeom prst="rect">
            <a:avLst/>
          </a:prstGeom>
          <a:noFill/>
        </p:spPr>
        <p:txBody>
          <a:bodyPr wrap="square" rtlCol="0">
            <a:spAutoFit/>
          </a:bodyPr>
          <a:lstStyle/>
          <a:p>
            <a:r>
              <a:rPr lang="en-US" dirty="0"/>
              <a:t>Patrick Aslakson</a:t>
            </a:r>
          </a:p>
          <a:p>
            <a:r>
              <a:rPr lang="en-US" dirty="0"/>
              <a:t>IST 652 -  Final Project Presentation</a:t>
            </a:r>
          </a:p>
        </p:txBody>
      </p:sp>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idx="4294967295"/>
          </p:nvPr>
        </p:nvSpPr>
        <p:spPr>
          <a:xfrm>
            <a:off x="740746" y="361125"/>
            <a:ext cx="10058400" cy="886236"/>
          </a:xfrm>
        </p:spPr>
        <p:txBody>
          <a:bodyPr/>
          <a:lstStyle/>
          <a:p>
            <a:r>
              <a:rPr lang="en-US" dirty="0"/>
              <a:t>Data</a:t>
            </a:r>
          </a:p>
        </p:txBody>
      </p:sp>
      <p:pic>
        <p:nvPicPr>
          <p:cNvPr id="6" name="Content Placeholder 5">
            <a:extLst>
              <a:ext uri="{FF2B5EF4-FFF2-40B4-BE49-F238E27FC236}">
                <a16:creationId xmlns:a16="http://schemas.microsoft.com/office/drawing/2014/main" id="{ED79A852-320C-4217-B2B5-A3881190FFFA}"/>
              </a:ext>
            </a:extLst>
          </p:cNvPr>
          <p:cNvPicPr>
            <a:picLocks noGrp="1" noChangeAspect="1"/>
          </p:cNvPicPr>
          <p:nvPr>
            <p:ph idx="4294967295"/>
          </p:nvPr>
        </p:nvPicPr>
        <p:blipFill>
          <a:blip r:embed="rId3"/>
          <a:stretch>
            <a:fillRect/>
          </a:stretch>
        </p:blipFill>
        <p:spPr>
          <a:xfrm>
            <a:off x="5633685" y="972003"/>
            <a:ext cx="6422054" cy="3104867"/>
          </a:xfrm>
        </p:spPr>
      </p:pic>
      <p:sp>
        <p:nvSpPr>
          <p:cNvPr id="7" name="TextBox 6">
            <a:extLst>
              <a:ext uri="{FF2B5EF4-FFF2-40B4-BE49-F238E27FC236}">
                <a16:creationId xmlns:a16="http://schemas.microsoft.com/office/drawing/2014/main" id="{8F65E70A-3E44-4AB6-A8C4-3A094FB3A51F}"/>
              </a:ext>
            </a:extLst>
          </p:cNvPr>
          <p:cNvSpPr txBox="1"/>
          <p:nvPr/>
        </p:nvSpPr>
        <p:spPr>
          <a:xfrm>
            <a:off x="604485" y="2201272"/>
            <a:ext cx="5029200" cy="646331"/>
          </a:xfrm>
          <a:prstGeom prst="rect">
            <a:avLst/>
          </a:prstGeom>
          <a:noFill/>
        </p:spPr>
        <p:txBody>
          <a:bodyPr wrap="square" rtlCol="0">
            <a:spAutoFit/>
          </a:bodyPr>
          <a:lstStyle/>
          <a:p>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https://www.kaggle.com/eswarchandt/amazon-music-reviews</a:t>
            </a:r>
            <a:endParaRPr lang="en-US" dirty="0"/>
          </a:p>
        </p:txBody>
      </p:sp>
      <p:sp>
        <p:nvSpPr>
          <p:cNvPr id="8" name="TextBox 7">
            <a:extLst>
              <a:ext uri="{FF2B5EF4-FFF2-40B4-BE49-F238E27FC236}">
                <a16:creationId xmlns:a16="http://schemas.microsoft.com/office/drawing/2014/main" id="{0A2E0A2E-10AB-4866-86BE-00220524EDD5}"/>
              </a:ext>
            </a:extLst>
          </p:cNvPr>
          <p:cNvSpPr txBox="1"/>
          <p:nvPr/>
        </p:nvSpPr>
        <p:spPr>
          <a:xfrm>
            <a:off x="637469" y="3092904"/>
            <a:ext cx="4996216" cy="369332"/>
          </a:xfrm>
          <a:prstGeom prst="rect">
            <a:avLst/>
          </a:prstGeom>
          <a:noFill/>
        </p:spPr>
        <p:txBody>
          <a:bodyPr wrap="square" rtlCol="0">
            <a:spAutoFit/>
          </a:bodyPr>
          <a:lstStyle/>
          <a:p>
            <a:r>
              <a:rPr lang="en-US" dirty="0"/>
              <a:t>Back up Data Source:</a:t>
            </a:r>
          </a:p>
        </p:txBody>
      </p:sp>
      <p:sp>
        <p:nvSpPr>
          <p:cNvPr id="9" name="TextBox 8">
            <a:extLst>
              <a:ext uri="{FF2B5EF4-FFF2-40B4-BE49-F238E27FC236}">
                <a16:creationId xmlns:a16="http://schemas.microsoft.com/office/drawing/2014/main" id="{5134C87A-5043-411F-8705-D167D2D5C7D3}"/>
              </a:ext>
            </a:extLst>
          </p:cNvPr>
          <p:cNvSpPr txBox="1"/>
          <p:nvPr/>
        </p:nvSpPr>
        <p:spPr>
          <a:xfrm>
            <a:off x="604485" y="1608876"/>
            <a:ext cx="4413956" cy="369332"/>
          </a:xfrm>
          <a:prstGeom prst="rect">
            <a:avLst/>
          </a:prstGeom>
          <a:noFill/>
        </p:spPr>
        <p:txBody>
          <a:bodyPr wrap="square" rtlCol="0">
            <a:spAutoFit/>
          </a:bodyPr>
          <a:lstStyle/>
          <a:p>
            <a:r>
              <a:rPr lang="en-US" dirty="0"/>
              <a:t>Raw Data:</a:t>
            </a:r>
          </a:p>
        </p:txBody>
      </p:sp>
      <p:sp>
        <p:nvSpPr>
          <p:cNvPr id="10" name="TextBox 9">
            <a:extLst>
              <a:ext uri="{FF2B5EF4-FFF2-40B4-BE49-F238E27FC236}">
                <a16:creationId xmlns:a16="http://schemas.microsoft.com/office/drawing/2014/main" id="{0819D74E-168D-4508-982D-A300FEB03F5A}"/>
              </a:ext>
            </a:extLst>
          </p:cNvPr>
          <p:cNvSpPr txBox="1"/>
          <p:nvPr/>
        </p:nvSpPr>
        <p:spPr>
          <a:xfrm>
            <a:off x="637469" y="3616848"/>
            <a:ext cx="4616273" cy="369332"/>
          </a:xfrm>
          <a:prstGeom prst="rect">
            <a:avLst/>
          </a:prstGeom>
          <a:noFill/>
        </p:spPr>
        <p:txBody>
          <a:bodyPr wrap="square" rtlCol="0">
            <a:spAutoFit/>
          </a:bodyPr>
          <a:lstStyle/>
          <a:p>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http://jmcauley.ucsd.edu/data/amazon/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pic>
        <p:nvPicPr>
          <p:cNvPr id="12" name="Picture 11">
            <a:extLst>
              <a:ext uri="{FF2B5EF4-FFF2-40B4-BE49-F238E27FC236}">
                <a16:creationId xmlns:a16="http://schemas.microsoft.com/office/drawing/2014/main" id="{215A7B66-8BDC-4518-827B-415A12B69331}"/>
              </a:ext>
            </a:extLst>
          </p:cNvPr>
          <p:cNvPicPr>
            <a:picLocks noChangeAspect="1"/>
          </p:cNvPicPr>
          <p:nvPr/>
        </p:nvPicPr>
        <p:blipFill>
          <a:blip r:embed="rId6"/>
          <a:stretch>
            <a:fillRect/>
          </a:stretch>
        </p:blipFill>
        <p:spPr>
          <a:xfrm>
            <a:off x="7625061" y="4400233"/>
            <a:ext cx="2404764" cy="1937697"/>
          </a:xfrm>
          <a:prstGeom prst="rect">
            <a:avLst/>
          </a:prstGeom>
        </p:spPr>
      </p:pic>
      <p:sp>
        <p:nvSpPr>
          <p:cNvPr id="16" name="TextBox 15">
            <a:extLst>
              <a:ext uri="{FF2B5EF4-FFF2-40B4-BE49-F238E27FC236}">
                <a16:creationId xmlns:a16="http://schemas.microsoft.com/office/drawing/2014/main" id="{3259E439-5B01-40B1-941B-9B645A48D7FA}"/>
              </a:ext>
            </a:extLst>
          </p:cNvPr>
          <p:cNvSpPr txBox="1"/>
          <p:nvPr/>
        </p:nvSpPr>
        <p:spPr>
          <a:xfrm>
            <a:off x="740746" y="4400233"/>
            <a:ext cx="4996216" cy="2031325"/>
          </a:xfrm>
          <a:prstGeom prst="rect">
            <a:avLst/>
          </a:prstGeom>
          <a:noFill/>
        </p:spPr>
        <p:txBody>
          <a:bodyPr wrap="square" rtlCol="0">
            <a:spAutoFit/>
          </a:bodyPr>
          <a:lstStyle/>
          <a:p>
            <a:r>
              <a:rPr lang="en-US" dirty="0"/>
              <a:t>Pay for Info Sites:</a:t>
            </a:r>
          </a:p>
          <a:p>
            <a:endParaRPr lang="en-US" dirty="0"/>
          </a:p>
          <a:p>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https://www.musictrades.com/census.html</a:t>
            </a:r>
            <a:endPar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u="sng" dirty="0">
              <a:solidFill>
                <a:srgbClr val="0000FF"/>
              </a:solidFill>
              <a:latin typeface="Calibri" panose="020F0502020204030204" pitchFamily="34" charset="0"/>
              <a:cs typeface="Times New Roman" panose="02020603050405020304" pitchFamily="18" charset="0"/>
            </a:endParaRPr>
          </a:p>
          <a:p>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8"/>
              </a:rPr>
              <a:t>https://www.statista.com/outlook/19020000/109/musical-instruments/united-states</a:t>
            </a:r>
            <a:endParaRPr lang="en-US" dirty="0"/>
          </a:p>
          <a:p>
            <a:endParaRPr lang="en-US" dirty="0"/>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C4E494-F317-4AD8-8085-D4C3A444152B}"/>
              </a:ext>
            </a:extLst>
          </p:cNvPr>
          <p:cNvSpPr txBox="1"/>
          <p:nvPr/>
        </p:nvSpPr>
        <p:spPr>
          <a:xfrm>
            <a:off x="731044" y="528638"/>
            <a:ext cx="10570369" cy="1077218"/>
          </a:xfrm>
          <a:prstGeom prst="rect">
            <a:avLst/>
          </a:prstGeom>
          <a:noFill/>
        </p:spPr>
        <p:txBody>
          <a:bodyPr wrap="square" rtlCol="0">
            <a:spAutoFit/>
          </a:bodyPr>
          <a:lstStyle/>
          <a:p>
            <a:r>
              <a:rPr lang="en-US" sz="2800" b="1" dirty="0">
                <a:latin typeface="+mj-lt"/>
              </a:rPr>
              <a:t>Question to answer from the Data</a:t>
            </a:r>
            <a:r>
              <a:rPr lang="en-US" dirty="0"/>
              <a:t> </a:t>
            </a:r>
          </a:p>
          <a:p>
            <a:endParaRPr lang="en-US" dirty="0"/>
          </a:p>
          <a:p>
            <a:endParaRPr lang="en-US" dirty="0"/>
          </a:p>
        </p:txBody>
      </p:sp>
      <p:sp>
        <p:nvSpPr>
          <p:cNvPr id="3" name="TextBox 2">
            <a:extLst>
              <a:ext uri="{FF2B5EF4-FFF2-40B4-BE49-F238E27FC236}">
                <a16:creationId xmlns:a16="http://schemas.microsoft.com/office/drawing/2014/main" id="{95A6BA45-9CB7-4A1F-841F-E3F96A1FD262}"/>
              </a:ext>
            </a:extLst>
          </p:cNvPr>
          <p:cNvSpPr txBox="1"/>
          <p:nvPr/>
        </p:nvSpPr>
        <p:spPr>
          <a:xfrm>
            <a:off x="731044" y="1980671"/>
            <a:ext cx="10941844"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What are the sales of highly reviewed and regarded guitar brands like Gibson on Amazon?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07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16B1DF-7F8C-4062-B4BE-6F401C00DC99}"/>
              </a:ext>
            </a:extLst>
          </p:cNvPr>
          <p:cNvSpPr txBox="1"/>
          <p:nvPr/>
        </p:nvSpPr>
        <p:spPr>
          <a:xfrm>
            <a:off x="385763" y="457200"/>
            <a:ext cx="11372850" cy="1077218"/>
          </a:xfrm>
          <a:prstGeom prst="rect">
            <a:avLst/>
          </a:prstGeom>
          <a:noFill/>
        </p:spPr>
        <p:txBody>
          <a:bodyPr wrap="square" rtlCol="0">
            <a:spAutoFit/>
          </a:bodyPr>
          <a:lstStyle/>
          <a:p>
            <a:r>
              <a:rPr lang="en-US" sz="2800" b="1" dirty="0">
                <a:latin typeface="+mj-lt"/>
              </a:rPr>
              <a:t>Program Description </a:t>
            </a:r>
          </a:p>
          <a:p>
            <a:endParaRPr lang="en-US" dirty="0"/>
          </a:p>
          <a:p>
            <a:endParaRPr lang="en-US" dirty="0"/>
          </a:p>
        </p:txBody>
      </p:sp>
      <p:sp>
        <p:nvSpPr>
          <p:cNvPr id="4" name="TextBox 3">
            <a:extLst>
              <a:ext uri="{FF2B5EF4-FFF2-40B4-BE49-F238E27FC236}">
                <a16:creationId xmlns:a16="http://schemas.microsoft.com/office/drawing/2014/main" id="{DFC463EA-39A6-40C2-B1C4-AE88B200C612}"/>
              </a:ext>
            </a:extLst>
          </p:cNvPr>
          <p:cNvSpPr txBox="1"/>
          <p:nvPr/>
        </p:nvSpPr>
        <p:spPr>
          <a:xfrm>
            <a:off x="632178" y="1693333"/>
            <a:ext cx="1021644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Data sourced from Amazon -  JSON data file</a:t>
            </a:r>
          </a:p>
          <a:p>
            <a:endParaRPr lang="en-US" dirty="0"/>
          </a:p>
          <a:p>
            <a:pPr marL="285750" indent="-285750">
              <a:buFont typeface="Arial" panose="020B0604020202020204" pitchFamily="34" charset="0"/>
              <a:buChar char="•"/>
            </a:pPr>
            <a:r>
              <a:rPr lang="en-US" dirty="0"/>
              <a:t>Pandas </a:t>
            </a:r>
            <a:r>
              <a:rPr lang="en-US" dirty="0" err="1"/>
              <a:t>dataframe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Sentiment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Tokenization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Parsing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3406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7B2070-4BF1-4FB4-B3FA-3529BB2589A0}"/>
              </a:ext>
            </a:extLst>
          </p:cNvPr>
          <p:cNvSpPr txBox="1"/>
          <p:nvPr/>
        </p:nvSpPr>
        <p:spPr>
          <a:xfrm>
            <a:off x="409575" y="421850"/>
            <a:ext cx="11372850" cy="1077218"/>
          </a:xfrm>
          <a:prstGeom prst="rect">
            <a:avLst/>
          </a:prstGeom>
          <a:noFill/>
        </p:spPr>
        <p:txBody>
          <a:bodyPr wrap="square" rtlCol="0">
            <a:spAutoFit/>
          </a:bodyPr>
          <a:lstStyle/>
          <a:p>
            <a:r>
              <a:rPr lang="en-US" sz="2800" b="1" dirty="0">
                <a:latin typeface="+mj-lt"/>
              </a:rPr>
              <a:t>Output &amp; Conclusions</a:t>
            </a:r>
          </a:p>
          <a:p>
            <a:endParaRPr lang="en-US" dirty="0"/>
          </a:p>
          <a:p>
            <a:endParaRPr lang="en-US" dirty="0"/>
          </a:p>
        </p:txBody>
      </p:sp>
      <p:sp>
        <p:nvSpPr>
          <p:cNvPr id="5" name="TextBox 4">
            <a:extLst>
              <a:ext uri="{FF2B5EF4-FFF2-40B4-BE49-F238E27FC236}">
                <a16:creationId xmlns:a16="http://schemas.microsoft.com/office/drawing/2014/main" id="{C4F51646-6ECC-4044-9A62-6ECBE43D833F}"/>
              </a:ext>
            </a:extLst>
          </p:cNvPr>
          <p:cNvSpPr txBox="1"/>
          <p:nvPr/>
        </p:nvSpPr>
        <p:spPr>
          <a:xfrm>
            <a:off x="824088" y="995809"/>
            <a:ext cx="10656711" cy="2862322"/>
          </a:xfrm>
          <a:prstGeom prst="rect">
            <a:avLst/>
          </a:prstGeom>
          <a:noFill/>
        </p:spPr>
        <p:txBody>
          <a:bodyPr wrap="square" rtlCol="0">
            <a:spAutoFit/>
          </a:bodyPr>
          <a:lstStyle/>
          <a:p>
            <a:r>
              <a:rPr lang="en-US" b="1" dirty="0">
                <a:latin typeface="+mj-lt"/>
              </a:rPr>
              <a:t>Output:  </a:t>
            </a:r>
          </a:p>
          <a:p>
            <a:endParaRPr lang="en-US" b="1" dirty="0">
              <a:latin typeface="+mj-lt"/>
            </a:endParaRPr>
          </a:p>
          <a:p>
            <a:r>
              <a:rPr lang="en-US" dirty="0">
                <a:latin typeface="+mj-lt"/>
              </a:rPr>
              <a:t>Sentiment</a:t>
            </a:r>
            <a:r>
              <a:rPr lang="en-US" b="1" dirty="0">
                <a:latin typeface="+mj-lt"/>
              </a:rPr>
              <a:t> - 	</a:t>
            </a:r>
            <a:r>
              <a:rPr lang="en-US" dirty="0" err="1"/>
              <a:t>reviewText</a:t>
            </a:r>
            <a:endParaRPr lang="en-US" dirty="0"/>
          </a:p>
          <a:p>
            <a:r>
              <a:rPr lang="en-US" dirty="0"/>
              <a:t>		compound: 0.0, neg: 0.0, neu: 1.0, pos: 0.0</a:t>
            </a:r>
          </a:p>
          <a:p>
            <a:endParaRPr lang="en-US" dirty="0"/>
          </a:p>
          <a:p>
            <a:r>
              <a:rPr lang="en-US" dirty="0"/>
              <a:t> </a:t>
            </a:r>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290E36EF-8336-4258-B3F6-D57B65EC8588}"/>
              </a:ext>
            </a:extLst>
          </p:cNvPr>
          <p:cNvSpPr txBox="1"/>
          <p:nvPr/>
        </p:nvSpPr>
        <p:spPr>
          <a:xfrm>
            <a:off x="824088" y="4014419"/>
            <a:ext cx="10656711" cy="2308324"/>
          </a:xfrm>
          <a:prstGeom prst="rect">
            <a:avLst/>
          </a:prstGeom>
          <a:noFill/>
        </p:spPr>
        <p:txBody>
          <a:bodyPr wrap="square" rtlCol="0">
            <a:spAutoFit/>
          </a:bodyPr>
          <a:lstStyle/>
          <a:p>
            <a:r>
              <a:rPr lang="en-US" b="1" dirty="0">
                <a:latin typeface="+mj-lt"/>
              </a:rPr>
              <a:t>Conclusions:</a:t>
            </a:r>
          </a:p>
          <a:p>
            <a:endParaRPr lang="en-US" b="1" dirty="0">
              <a:latin typeface="+mj-lt"/>
            </a:endParaRPr>
          </a:p>
          <a:p>
            <a:r>
              <a:rPr lang="en-US" dirty="0">
                <a:latin typeface="+mj-lt"/>
              </a:rPr>
              <a:t>While Amazon is the shopping place of a lot of Americans,  the 2013 – 2014 data for musical instruments from Amazon does not shed much light on people’s preferences for guitars in the online marketplace especially for specific information for Gibson Guitars.   My overall topic of interest is probably too specific for this one dataset. I would need to look into the individual guitar makers sales data to better determine some of the answer my question of what has caused the downturn in sales for Gibson causing their 2018 bankruptcy. </a:t>
            </a:r>
          </a:p>
        </p:txBody>
      </p:sp>
      <p:pic>
        <p:nvPicPr>
          <p:cNvPr id="10" name="Picture 9">
            <a:extLst>
              <a:ext uri="{FF2B5EF4-FFF2-40B4-BE49-F238E27FC236}">
                <a16:creationId xmlns:a16="http://schemas.microsoft.com/office/drawing/2014/main" id="{3B5D158A-8893-4583-B00C-C6E649D6902C}"/>
              </a:ext>
            </a:extLst>
          </p:cNvPr>
          <p:cNvPicPr>
            <a:picLocks noChangeAspect="1"/>
          </p:cNvPicPr>
          <p:nvPr/>
        </p:nvPicPr>
        <p:blipFill>
          <a:blip r:embed="rId2"/>
          <a:stretch>
            <a:fillRect/>
          </a:stretch>
        </p:blipFill>
        <p:spPr>
          <a:xfrm>
            <a:off x="2495550" y="2426970"/>
            <a:ext cx="5457825" cy="1104900"/>
          </a:xfrm>
          <a:prstGeom prst="rect">
            <a:avLst/>
          </a:prstGeom>
        </p:spPr>
      </p:pic>
    </p:spTree>
    <p:extLst>
      <p:ext uri="{BB962C8B-B14F-4D97-AF65-F5344CB8AC3E}">
        <p14:creationId xmlns:p14="http://schemas.microsoft.com/office/powerpoint/2010/main" val="4285145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0B3FB9-6EF4-429B-8C36-EEDD8958AA1F}"/>
              </a:ext>
            </a:extLst>
          </p:cNvPr>
          <p:cNvSpPr txBox="1"/>
          <p:nvPr/>
        </p:nvSpPr>
        <p:spPr>
          <a:xfrm>
            <a:off x="383822" y="564444"/>
            <a:ext cx="10216445" cy="523220"/>
          </a:xfrm>
          <a:prstGeom prst="rect">
            <a:avLst/>
          </a:prstGeom>
          <a:noFill/>
        </p:spPr>
        <p:txBody>
          <a:bodyPr wrap="square" rtlCol="0">
            <a:spAutoFit/>
          </a:bodyPr>
          <a:lstStyle/>
          <a:p>
            <a:r>
              <a:rPr lang="en-US" sz="2800" b="1" dirty="0"/>
              <a:t>Improvements</a:t>
            </a:r>
          </a:p>
        </p:txBody>
      </p:sp>
      <p:sp>
        <p:nvSpPr>
          <p:cNvPr id="3" name="TextBox 2">
            <a:extLst>
              <a:ext uri="{FF2B5EF4-FFF2-40B4-BE49-F238E27FC236}">
                <a16:creationId xmlns:a16="http://schemas.microsoft.com/office/drawing/2014/main" id="{8AA46713-DEA5-4F29-8EFD-371ADF6EA83D}"/>
              </a:ext>
            </a:extLst>
          </p:cNvPr>
          <p:cNvSpPr txBox="1"/>
          <p:nvPr/>
        </p:nvSpPr>
        <p:spPr>
          <a:xfrm>
            <a:off x="575733" y="1535289"/>
            <a:ext cx="1032933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Better focused data / Manufacturer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Pay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8424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FBAC8-574E-4156-9378-8F8A592A056E}"/>
              </a:ext>
            </a:extLst>
          </p:cNvPr>
          <p:cNvSpPr txBox="1"/>
          <p:nvPr/>
        </p:nvSpPr>
        <p:spPr>
          <a:xfrm>
            <a:off x="3939822" y="2460978"/>
            <a:ext cx="4007556" cy="830997"/>
          </a:xfrm>
          <a:prstGeom prst="rect">
            <a:avLst/>
          </a:prstGeom>
          <a:noFill/>
        </p:spPr>
        <p:txBody>
          <a:bodyPr wrap="square" rtlCol="0">
            <a:spAutoFit/>
          </a:bodyPr>
          <a:lstStyle/>
          <a:p>
            <a:pPr algn="ctr"/>
            <a:r>
              <a:rPr lang="en-US" sz="2400" b="1" dirty="0">
                <a:latin typeface="+mj-lt"/>
              </a:rPr>
              <a:t>Questions about the Presentation</a:t>
            </a:r>
          </a:p>
        </p:txBody>
      </p:sp>
    </p:spTree>
    <p:extLst>
      <p:ext uri="{BB962C8B-B14F-4D97-AF65-F5344CB8AC3E}">
        <p14:creationId xmlns:p14="http://schemas.microsoft.com/office/powerpoint/2010/main" val="355713439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{24BB37EC-C35B-4F5B-851F-ADFA4D1FA521}tf33845126</Template>
  <TotalTime>573</TotalTime>
  <Words>254</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Franklin Gothic Book</vt:lpstr>
      <vt:lpstr>1_RetrospectVTI</vt:lpstr>
      <vt:lpstr>Amazon Musical Instrument Data</vt:lpstr>
      <vt:lpstr>Data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Musical Instrument Data</dc:title>
  <dc:creator>Patrick</dc:creator>
  <cp:lastModifiedBy>Patrick Aslakson</cp:lastModifiedBy>
  <cp:revision>36</cp:revision>
  <dcterms:created xsi:type="dcterms:W3CDTF">2020-09-09T15:08:35Z</dcterms:created>
  <dcterms:modified xsi:type="dcterms:W3CDTF">2021-11-14T02:24:28Z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