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Franklin Gothic"/>
      <p:bold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qY+gaySSyDNV1C6EcTcmRSZj3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FranklinGothic-bold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dc647593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edc6475930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dc64759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dc64759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dc6475930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dc647593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dc6475930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dc647593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dc647593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edc6475930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3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c6475930_0_13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dc6475930_0_13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dc6475930_0_13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gedc6475930_0_13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edc6475930_0_13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edc6475930_0_13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c6475930_0_139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dc6475930_0_139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gedc6475930_0_139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edc6475930_0_139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dc6475930_0_139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dc6475930_0_14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dc6475930_0_145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edc6475930_0_14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gedc6475930_0_14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dc6475930_0_14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edc6475930_0_14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c6475930_0_152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edc6475930_0_152"/>
          <p:cNvSpPr txBox="1"/>
          <p:nvPr>
            <p:ph idx="1" type="body"/>
          </p:nvPr>
        </p:nvSpPr>
        <p:spPr>
          <a:xfrm>
            <a:off x="581193" y="2228003"/>
            <a:ext cx="51948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7" name="Google Shape;137;gedc6475930_0_152"/>
          <p:cNvSpPr txBox="1"/>
          <p:nvPr>
            <p:ph idx="2" type="body"/>
          </p:nvPr>
        </p:nvSpPr>
        <p:spPr>
          <a:xfrm>
            <a:off x="6416039" y="2228003"/>
            <a:ext cx="51948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8" name="Google Shape;138;gedc6475930_0_15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dc6475930_0_15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edc6475930_0_15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c6475930_0_159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edc6475930_0_159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44" name="Google Shape;144;gedc6475930_0_159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45" name="Google Shape;145;gedc6475930_0_159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46" name="Google Shape;146;gedc6475930_0_159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47" name="Google Shape;147;gedc6475930_0_159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edc6475930_0_159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dc6475930_0_159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c6475930_0_168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dc6475930_0_16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edc6475930_0_16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edc6475930_0_16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dc6475930_0_17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dc6475930_0_173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dc6475930_0_173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dc6475930_0_177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edc6475930_0_177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edc6475930_0_177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gedc6475930_0_177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64" name="Google Shape;164;gedc6475930_0_177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edc6475930_0_177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edc6475930_0_177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dc6475930_0_185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edc6475930_0_185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gedc6475930_0_185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71" name="Google Shape;171;gedc6475930_0_18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edc6475930_0_18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edc6475930_0_18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dc6475930_0_19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edc6475930_0_192"/>
          <p:cNvSpPr txBox="1"/>
          <p:nvPr>
            <p:ph idx="1" type="body"/>
          </p:nvPr>
        </p:nvSpPr>
        <p:spPr>
          <a:xfrm rot="5400000">
            <a:off x="4270108" y="-1352798"/>
            <a:ext cx="3651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rtl="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7" name="Google Shape;177;gedc6475930_0_19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edc6475930_0_19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edc6475930_0_19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dc6475930_0_198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edc6475930_0_198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edc6475930_0_198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84" name="Google Shape;184;gedc6475930_0_198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dc6475930_0_198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dc6475930_0_198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dc6475930_0_19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edc6475930_0_19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edc6475930_0_19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4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6" name="Google Shape;46;p26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2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FEFEFE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c6475930_0_123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gedc6475930_0_123"/>
          <p:cNvSpPr txBox="1"/>
          <p:nvPr>
            <p:ph idx="1" type="body"/>
          </p:nvPr>
        </p:nvSpPr>
        <p:spPr>
          <a:xfrm>
            <a:off x="581192" y="2336002"/>
            <a:ext cx="110295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8" name="Google Shape;108;gedc6475930_0_12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9" name="Google Shape;109;gedc6475930_0_123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0" name="Google Shape;110;gedc6475930_0_123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edc6475930_0_123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dc6475930_0_123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edc6475930_0_123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kaggle.com/gpreda/covid-world-vaccination-progress?select=country_vaccinations_by_manufacturer.csv" TargetMode="External"/><Relationship Id="rId4" Type="http://schemas.openxmlformats.org/officeDocument/2006/relationships/hyperlink" Target="https://www.nature.com/articles/s41598-021-82873-2" TargetMode="External"/><Relationship Id="rId10" Type="http://schemas.openxmlformats.org/officeDocument/2006/relationships/hyperlink" Target="https://www.autobytel.com/car-ownership/advice/10-benefits-of-self-driving-cars-121032/" TargetMode="External"/><Relationship Id="rId9" Type="http://schemas.openxmlformats.org/officeDocument/2006/relationships/hyperlink" Target="https://www.autobytel.com/car-ownership/advice/10-benefits-of-self-driving-cars-121032/" TargetMode="External"/><Relationship Id="rId5" Type="http://schemas.openxmlformats.org/officeDocument/2006/relationships/hyperlink" Target="https://www.researchsquare.com/article/rs-434947/v2" TargetMode="External"/><Relationship Id="rId6" Type="http://schemas.openxmlformats.org/officeDocument/2006/relationships/hyperlink" Target="https://ourworldindata.org/covid-vaccinations" TargetMode="External"/><Relationship Id="rId7" Type="http://schemas.openxmlformats.org/officeDocument/2006/relationships/hyperlink" Target="https://ourworldindata.org/grapher/face-covering-policies-covid" TargetMode="External"/><Relationship Id="rId8" Type="http://schemas.openxmlformats.org/officeDocument/2006/relationships/hyperlink" Target="https://github.com/owid/covid-19-data/tree/master/public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3600"/>
              <a:buFont typeface="Lato"/>
              <a:buNone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COVID-19 CASE STUDY</a:t>
            </a:r>
            <a:b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196" name="Google Shape;196;p1"/>
          <p:cNvSpPr txBox="1"/>
          <p:nvPr>
            <p:ph idx="1" type="subTitle"/>
          </p:nvPr>
        </p:nvSpPr>
        <p:spPr>
          <a:xfrm>
            <a:off x="581194" y="2495445"/>
            <a:ext cx="10993546" cy="729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US"/>
              <a:t>IST 718 – BIG DATA ANALYTICS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SzPct val="92000"/>
              <a:buNone/>
            </a:pPr>
            <a:r>
              <a:rPr lang="en-US"/>
              <a:t>MICHAEL ARMESTO -- PATRICK ASLAKSON – JORDAN SPECTOR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/>
          </a:p>
        </p:txBody>
      </p:sp>
      <p:sp>
        <p:nvSpPr>
          <p:cNvPr id="197" name="Google Shape;197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bstract image" id="200" name="Google Shape;2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733" y="3228621"/>
            <a:ext cx="11260667" cy="316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 txBox="1"/>
          <p:nvPr>
            <p:ph type="title"/>
          </p:nvPr>
        </p:nvSpPr>
        <p:spPr>
          <a:xfrm>
            <a:off x="6873606" y="938022"/>
            <a:ext cx="459775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ranklin Gothic"/>
              <a:buNone/>
            </a:pPr>
            <a:r>
              <a:rPr lang="en-US" sz="2600">
                <a:solidFill>
                  <a:srgbClr val="FFFFFF"/>
                </a:solidFill>
              </a:rPr>
              <a:t>STRINGENCY PLOTS</a:t>
            </a:r>
            <a:br>
              <a:rPr lang="en-US" sz="2600">
                <a:solidFill>
                  <a:srgbClr val="FFFFFF"/>
                </a:solidFill>
              </a:rPr>
            </a:br>
            <a:br>
              <a:rPr lang="en-US" sz="2600">
                <a:solidFill>
                  <a:srgbClr val="FFFFFF"/>
                </a:solidFill>
              </a:rPr>
            </a:br>
            <a:endParaRPr sz="2600">
              <a:solidFill>
                <a:srgbClr val="FFFFFF"/>
              </a:solidFill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6729261" y="2463564"/>
            <a:ext cx="4742103" cy="367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5156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-.33 correlation between stringency and new cases per million lagged and -.28 between stringency and new deaths per million for top 5 most stringent countries 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267286" y="938023"/>
            <a:ext cx="6194689" cy="519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1" name="Google Shape;2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91679"/>
            <a:ext cx="6667029" cy="544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6" y="711200"/>
            <a:ext cx="6538238" cy="532746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2"/>
          <p:cNvSpPr/>
          <p:nvPr/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"/>
          <p:cNvSpPr txBox="1"/>
          <p:nvPr>
            <p:ph type="title"/>
          </p:nvPr>
        </p:nvSpPr>
        <p:spPr>
          <a:xfrm>
            <a:off x="6873606" y="938022"/>
            <a:ext cx="459775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ranklin Gothic"/>
              <a:buNone/>
            </a:pPr>
            <a:r>
              <a:rPr lang="en-US" sz="2600">
                <a:solidFill>
                  <a:srgbClr val="FFFFFF"/>
                </a:solidFill>
              </a:rPr>
              <a:t>STRINGENCY PLOTS</a:t>
            </a:r>
            <a:br>
              <a:rPr lang="en-US" sz="2600">
                <a:solidFill>
                  <a:srgbClr val="FFFFFF"/>
                </a:solidFill>
              </a:rPr>
            </a:br>
            <a:br>
              <a:rPr lang="en-US" sz="2600">
                <a:solidFill>
                  <a:srgbClr val="FFFFFF"/>
                </a:solidFill>
              </a:rPr>
            </a:br>
            <a:endParaRPr sz="2600">
              <a:solidFill>
                <a:srgbClr val="FFFFFF"/>
              </a:solidFill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6873606" y="3002843"/>
            <a:ext cx="4597758" cy="3131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5156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-.06 between stringency and new cases per million lagged and .02 for new deaths per million for bottom 5 most stringent countries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 txBox="1"/>
          <p:nvPr>
            <p:ph type="title"/>
          </p:nvPr>
        </p:nvSpPr>
        <p:spPr>
          <a:xfrm>
            <a:off x="8421827" y="1343131"/>
            <a:ext cx="3323639" cy="4335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ranklin Gothic"/>
              <a:buNone/>
            </a:pPr>
            <a:r>
              <a:rPr lang="en-US" sz="2400">
                <a:solidFill>
                  <a:schemeClr val="lt1"/>
                </a:solidFill>
              </a:rPr>
              <a:t>Number of ICU Patients vs. Fully Vaccinated Residents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ranklin Gothic"/>
              <a:buNone/>
            </a:pP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R = -.47 as more </a:t>
            </a:r>
            <a:r>
              <a:rPr lang="en-US" sz="2400">
                <a:solidFill>
                  <a:schemeClr val="lt1"/>
                </a:solidFill>
              </a:rPr>
              <a:t>people</a:t>
            </a:r>
            <a:r>
              <a:rPr lang="en-US" sz="2400">
                <a:solidFill>
                  <a:schemeClr val="lt1"/>
                </a:solidFill>
              </a:rPr>
              <a:t> were fully vaccinate, ICU patients per million on a two-month lag decreased</a:t>
            </a:r>
            <a:endParaRPr/>
          </a:p>
        </p:txBody>
      </p:sp>
      <p:pic>
        <p:nvPicPr>
          <p:cNvPr id="306" name="Google Shape;3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4" y="597643"/>
            <a:ext cx="8035520" cy="580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"/>
          <p:cNvSpPr txBox="1"/>
          <p:nvPr>
            <p:ph type="title"/>
          </p:nvPr>
        </p:nvSpPr>
        <p:spPr>
          <a:xfrm>
            <a:off x="8421827" y="1343131"/>
            <a:ext cx="3323639" cy="3240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anklin Gothic"/>
              <a:buNone/>
            </a:pPr>
            <a:r>
              <a:rPr lang="en-US" sz="3600">
                <a:solidFill>
                  <a:schemeClr val="lt1"/>
                </a:solidFill>
              </a:rPr>
              <a:t>Total vaccinations vs Stringency index</a:t>
            </a:r>
            <a:br>
              <a:rPr lang="en-US" sz="3600">
                <a:solidFill>
                  <a:schemeClr val="lt1"/>
                </a:solidFill>
              </a:rPr>
            </a:br>
            <a:endParaRPr sz="3600">
              <a:solidFill>
                <a:schemeClr val="lt1"/>
              </a:solidFill>
            </a:endParaRPr>
          </a:p>
        </p:txBody>
      </p:sp>
      <p:pic>
        <p:nvPicPr>
          <p:cNvPr id="321" name="Google Shape;32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4124"/>
            <a:ext cx="7595613" cy="569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"/>
          <p:cNvSpPr txBox="1"/>
          <p:nvPr>
            <p:ph type="title"/>
          </p:nvPr>
        </p:nvSpPr>
        <p:spPr>
          <a:xfrm>
            <a:off x="8421827" y="1343131"/>
            <a:ext cx="3323639" cy="1582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anklin Gothic"/>
              <a:buNone/>
            </a:pPr>
            <a:r>
              <a:rPr lang="en-US" sz="3600">
                <a:solidFill>
                  <a:schemeClr val="lt1"/>
                </a:solidFill>
              </a:rPr>
              <a:t>Diabetes </a:t>
            </a:r>
            <a:r>
              <a:rPr lang="en-US" sz="3600">
                <a:solidFill>
                  <a:schemeClr val="lt1"/>
                </a:solidFill>
              </a:rPr>
              <a:t>Prevalence</a:t>
            </a:r>
            <a:endParaRPr/>
          </a:p>
        </p:txBody>
      </p:sp>
      <p:pic>
        <p:nvPicPr>
          <p:cNvPr id="336" name="Google Shape;33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643" y="674370"/>
            <a:ext cx="7694507" cy="571619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5"/>
          <p:cNvSpPr txBox="1"/>
          <p:nvPr/>
        </p:nvSpPr>
        <p:spPr>
          <a:xfrm>
            <a:off x="8421827" y="3868615"/>
            <a:ext cx="31277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 = .56 higher diabetes prevalence on average led to more weekly hospital admissions on average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6"/>
          <p:cNvSpPr/>
          <p:nvPr/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6"/>
          <p:cNvSpPr txBox="1"/>
          <p:nvPr>
            <p:ph type="title"/>
          </p:nvPr>
        </p:nvSpPr>
        <p:spPr>
          <a:xfrm>
            <a:off x="8421827" y="1343131"/>
            <a:ext cx="3323639" cy="3240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anklin Gothic"/>
              <a:buNone/>
            </a:pPr>
            <a:r>
              <a:rPr lang="en-US" sz="3600">
                <a:solidFill>
                  <a:schemeClr val="lt1"/>
                </a:solidFill>
              </a:rPr>
              <a:t>Excess mortality</a:t>
            </a:r>
            <a:br>
              <a:rPr lang="en-US" sz="3600">
                <a:solidFill>
                  <a:schemeClr val="lt1"/>
                </a:solidFill>
              </a:rPr>
            </a:br>
            <a:r>
              <a:rPr lang="en-US" sz="3600">
                <a:solidFill>
                  <a:schemeClr val="lt1"/>
                </a:solidFill>
              </a:rPr>
              <a:t>vs. hospital beds per 1000 residents</a:t>
            </a:r>
            <a:endParaRPr/>
          </a:p>
        </p:txBody>
      </p:sp>
      <p:pic>
        <p:nvPicPr>
          <p:cNvPr id="352" name="Google Shape;35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74" y="601200"/>
            <a:ext cx="7876819" cy="589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dc6475930_0_20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8" name="Google Shape;358;gedc6475930_0_208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edc6475930_0_208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edc6475930_0_208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edc6475930_0_208"/>
          <p:cNvSpPr/>
          <p:nvPr/>
        </p:nvSpPr>
        <p:spPr>
          <a:xfrm>
            <a:off x="442377" y="601200"/>
            <a:ext cx="3707400" cy="5625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edc6475930_0_208"/>
          <p:cNvSpPr txBox="1"/>
          <p:nvPr>
            <p:ph type="title"/>
          </p:nvPr>
        </p:nvSpPr>
        <p:spPr>
          <a:xfrm>
            <a:off x="601255" y="702155"/>
            <a:ext cx="34098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FFFFFF"/>
                </a:solidFill>
              </a:rPr>
              <a:t>COVID Variants</a:t>
            </a:r>
            <a:endParaRPr/>
          </a:p>
        </p:txBody>
      </p:sp>
      <p:sp>
        <p:nvSpPr>
          <p:cNvPr id="363" name="Google Shape;363;gedc6475930_0_208"/>
          <p:cNvSpPr txBox="1"/>
          <p:nvPr>
            <p:ph idx="1" type="body"/>
          </p:nvPr>
        </p:nvSpPr>
        <p:spPr>
          <a:xfrm>
            <a:off x="601255" y="2177142"/>
            <a:ext cx="34098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>
                <a:solidFill>
                  <a:srgbClr val="FFFFFF"/>
                </a:solidFill>
              </a:rPr>
              <a:t>Prevalence</a:t>
            </a:r>
            <a:r>
              <a:rPr lang="en-US">
                <a:solidFill>
                  <a:srgbClr val="FFFFFF"/>
                </a:solidFill>
              </a:rPr>
              <a:t> of variants in the United States calculated as a 5-day rolling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4" name="Google Shape;364;gedc6475930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813" y="1419113"/>
            <a:ext cx="78962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dc6475930_0_104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COVID Deaths</a:t>
            </a:r>
            <a:endParaRPr/>
          </a:p>
        </p:txBody>
      </p:sp>
      <p:sp>
        <p:nvSpPr>
          <p:cNvPr id="370" name="Google Shape;370;gedc6475930_0_104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edc6475930_0_104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2072" lvl="0" marL="457200" rtl="0" algn="l">
              <a:spcBef>
                <a:spcPts val="320"/>
              </a:spcBef>
              <a:spcAft>
                <a:spcPts val="0"/>
              </a:spcAft>
              <a:buSzPts val="1472"/>
              <a:buChar char="●"/>
            </a:pPr>
            <a:r>
              <a:rPr lang="en-US"/>
              <a:t>Daily deaths per million citizens</a:t>
            </a:r>
            <a:endParaRPr/>
          </a:p>
          <a:p>
            <a:pPr indent="-322072" lvl="0" marL="457200" rtl="0" algn="l">
              <a:spcBef>
                <a:spcPts val="0"/>
              </a:spcBef>
              <a:spcAft>
                <a:spcPts val="0"/>
              </a:spcAft>
              <a:buSzPts val="1472"/>
              <a:buChar char="●"/>
            </a:pPr>
            <a:r>
              <a:rPr lang="en-US"/>
              <a:t>Weekly average as of August 30, 2021</a:t>
            </a:r>
            <a:endParaRPr/>
          </a:p>
        </p:txBody>
      </p:sp>
      <p:pic>
        <p:nvPicPr>
          <p:cNvPr id="372" name="Google Shape;372;gedc6475930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25" y="836800"/>
            <a:ext cx="7406275" cy="51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c6475930_0_111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COVID Deaths - Forecast</a:t>
            </a:r>
            <a:endParaRPr/>
          </a:p>
        </p:txBody>
      </p:sp>
      <p:sp>
        <p:nvSpPr>
          <p:cNvPr id="378" name="Google Shape;378;gedc6475930_0_111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2072" lvl="0" marL="457200" rtl="0" algn="l">
              <a:spcBef>
                <a:spcPts val="320"/>
              </a:spcBef>
              <a:spcAft>
                <a:spcPts val="0"/>
              </a:spcAft>
              <a:buSzPts val="1472"/>
              <a:buChar char="●"/>
            </a:pPr>
            <a:r>
              <a:rPr lang="en-US"/>
              <a:t>Daily deaths per million citizens</a:t>
            </a:r>
            <a:endParaRPr/>
          </a:p>
          <a:p>
            <a:pPr indent="-322072" lvl="0" marL="457200" rtl="0" algn="l">
              <a:spcBef>
                <a:spcPts val="0"/>
              </a:spcBef>
              <a:spcAft>
                <a:spcPts val="0"/>
              </a:spcAft>
              <a:buSzPts val="1472"/>
              <a:buChar char="●"/>
            </a:pPr>
            <a:r>
              <a:rPr lang="en-US"/>
              <a:t>Weekly forecasted average as of November 14, 2021</a:t>
            </a:r>
            <a:endParaRPr/>
          </a:p>
          <a:p>
            <a:pPr indent="-322072" lvl="0" marL="457200" rtl="0" algn="l">
              <a:spcBef>
                <a:spcPts val="0"/>
              </a:spcBef>
              <a:spcAft>
                <a:spcPts val="0"/>
              </a:spcAft>
              <a:buSzPts val="1472"/>
              <a:buChar char="●"/>
            </a:pPr>
            <a:r>
              <a:rPr lang="en-US"/>
              <a:t>Forecasted with Facebook’s Prophet using vaccinations and stringency index as regressors</a:t>
            </a:r>
            <a:endParaRPr/>
          </a:p>
        </p:txBody>
      </p:sp>
      <p:pic>
        <p:nvPicPr>
          <p:cNvPr id="379" name="Google Shape;379;gedc6475930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150" y="843825"/>
            <a:ext cx="7384775" cy="51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dc6475930_0_117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COVID Deaths - Forecasted Change</a:t>
            </a:r>
            <a:endParaRPr/>
          </a:p>
        </p:txBody>
      </p:sp>
      <p:sp>
        <p:nvSpPr>
          <p:cNvPr id="385" name="Google Shape;385;gedc6475930_0_117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2072" lvl="0" marL="457200" rtl="0" algn="l">
              <a:spcBef>
                <a:spcPts val="320"/>
              </a:spcBef>
              <a:spcAft>
                <a:spcPts val="0"/>
              </a:spcAft>
              <a:buSzPts val="1472"/>
              <a:buChar char="●"/>
            </a:pPr>
            <a:r>
              <a:rPr lang="en-US"/>
              <a:t>Daily deaths per million citizens</a:t>
            </a:r>
            <a:endParaRPr/>
          </a:p>
          <a:p>
            <a:pPr indent="-322072" lvl="0" marL="457200" rtl="0" algn="l">
              <a:spcBef>
                <a:spcPts val="0"/>
              </a:spcBef>
              <a:spcAft>
                <a:spcPts val="0"/>
              </a:spcAft>
              <a:buSzPts val="1472"/>
              <a:buChar char="●"/>
            </a:pPr>
            <a:r>
              <a:rPr lang="en-US"/>
              <a:t>Change in weekly average between August 30 and November 14, 2021</a:t>
            </a:r>
            <a:endParaRPr/>
          </a:p>
        </p:txBody>
      </p:sp>
      <p:pic>
        <p:nvPicPr>
          <p:cNvPr id="386" name="Google Shape;386;gedc6475930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00" y="695925"/>
            <a:ext cx="7756925" cy="542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CONCEPT</a:t>
            </a:r>
            <a:endParaRPr/>
          </a:p>
        </p:txBody>
      </p:sp>
      <p:sp>
        <p:nvSpPr>
          <p:cNvPr id="206" name="Google Shape;206;p2"/>
          <p:cNvSpPr txBox="1"/>
          <p:nvPr>
            <p:ph idx="1" type="body"/>
          </p:nvPr>
        </p:nvSpPr>
        <p:spPr>
          <a:xfrm>
            <a:off x="581193" y="2340864"/>
            <a:ext cx="7024758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Our goal is to evaluate the spread of COVID-19 variants on a global scale to better determine the efficacy of the current vaccines and the rate variants spread in areas that utilize masks and encourage vaccination.</a:t>
            </a:r>
            <a:endParaRPr/>
          </a:p>
        </p:txBody>
      </p:sp>
      <p:pic>
        <p:nvPicPr>
          <p:cNvPr descr="Coronavirus disease 2019 (COVID-19) and HIV: Key issues and actions -  PAHO/WHO | Pan American Health Organization" id="207" name="Google Shape;207;p2"/>
          <p:cNvPicPr preferRelativeResize="0"/>
          <p:nvPr/>
        </p:nvPicPr>
        <p:blipFill rotWithShape="1">
          <a:blip r:embed="rId3">
            <a:alphaModFix/>
          </a:blip>
          <a:srcRect b="-2" l="24691" r="24640" t="0"/>
          <a:stretch/>
        </p:blipFill>
        <p:spPr>
          <a:xfrm>
            <a:off x="8051799" y="2340864"/>
            <a:ext cx="3683001" cy="363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c6475930_3_7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392" name="Google Shape;392;gedc6475930_3_7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544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/>
              <a:t>Get vaccinated</a:t>
            </a:r>
            <a:endParaRPr/>
          </a:p>
          <a:p>
            <a:pPr indent="-34544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/>
              <a:t>Further exploration on the effects of mask mandates, and the implementation of various restrictions such as bar/restaurant closures</a:t>
            </a:r>
            <a:endParaRPr/>
          </a:p>
          <a:p>
            <a:pPr indent="-34544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/>
              <a:t>Explore further as more data becomes available</a:t>
            </a:r>
            <a:endParaRPr/>
          </a:p>
        </p:txBody>
      </p:sp>
      <p:sp>
        <p:nvSpPr>
          <p:cNvPr id="393" name="Google Shape;393;gedc6475930_3_7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399" name="Google Shape;399;p1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8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DATASET SOURCES</a:t>
            </a:r>
            <a:endParaRPr/>
          </a:p>
        </p:txBody>
      </p:sp>
      <p:sp>
        <p:nvSpPr>
          <p:cNvPr id="405" name="Google Shape;405;p18"/>
          <p:cNvSpPr txBox="1"/>
          <p:nvPr>
            <p:ph idx="1" type="body"/>
          </p:nvPr>
        </p:nvSpPr>
        <p:spPr>
          <a:xfrm>
            <a:off x="581192" y="2329575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0" i="0"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https://www.kaggle.com/gpreda/covid-world-vaccination-progress?select=country_vaccinations_by_manufacturer.csv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https://www.nature.com/articles/s41598-021-82873-2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https://www.researchsquare.com/article/rs-434947/v2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https://ourworldindata.org/covid-vaccinations</a:t>
            </a: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842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Calibri"/>
              <a:buChar char="◼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https://ourworldindata.org/grapher/face-covering-policies-covid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842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Calibri"/>
              <a:buChar char="◼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https://github.com/owid/covid-19-data/tree/master/public/data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0" i="0" u="sng">
              <a:solidFill>
                <a:srgbClr val="6EAC1C"/>
              </a:solidFill>
              <a:latin typeface="Roboto"/>
              <a:ea typeface="Roboto"/>
              <a:cs typeface="Roboto"/>
              <a:sym typeface="Roboto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0" i="0" u="sng">
              <a:solidFill>
                <a:srgbClr val="6EAC1C"/>
              </a:solidFill>
              <a:latin typeface="Roboto"/>
              <a:ea typeface="Roboto"/>
              <a:cs typeface="Roboto"/>
              <a:sym typeface="Roboto"/>
              <a:hlinkClick r:id="rId10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PROBLEM: COVID-19 CONTINUES TO SPREAD THROUGHOUT THE WORLD</a:t>
            </a:r>
            <a:endParaRPr/>
          </a:p>
        </p:txBody>
      </p:sp>
      <p:sp>
        <p:nvSpPr>
          <p:cNvPr id="213" name="Google Shape;213;p3"/>
          <p:cNvSpPr txBox="1"/>
          <p:nvPr>
            <p:ph idx="1" type="body"/>
          </p:nvPr>
        </p:nvSpPr>
        <p:spPr>
          <a:xfrm>
            <a:off x="581193" y="2340864"/>
            <a:ext cx="7024758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201 million cases recorded worldwide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4.27 million deaths reported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Mitigation measures continue to vary per country with no centralized guidance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/>
              <a:t>Lack of clarity around how stringent government-imposed restrictions should be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/>
              <a:t>Variations in mitigation strategies lead to variations in successful prevention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Large numbers of cases increase probability of new variants emerging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/>
              <a:t>Variants threaten vaccine efficacy and natural immunity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/>
              <a:t>Continual necessity for renewing restrictions strains the economy</a:t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  <a:p>
            <a:pPr indent="-224212" lvl="1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t/>
            </a:r>
            <a:endParaRPr/>
          </a:p>
        </p:txBody>
      </p:sp>
      <p:pic>
        <p:nvPicPr>
          <p:cNvPr descr="Coronavirus Map: How To Track Coronavirus Spread Across The Globe -  Business Quick Magazine" id="214" name="Google Shape;214;p3"/>
          <p:cNvPicPr preferRelativeResize="0"/>
          <p:nvPr/>
        </p:nvPicPr>
        <p:blipFill rotWithShape="1">
          <a:blip r:embed="rId3">
            <a:alphaModFix/>
          </a:blip>
          <a:srcRect b="-2" l="29468" r="29236" t="0"/>
          <a:stretch/>
        </p:blipFill>
        <p:spPr>
          <a:xfrm>
            <a:off x="8051799" y="2340864"/>
            <a:ext cx="3683001" cy="363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IMPORTANCE</a:t>
            </a:r>
            <a:endParaRPr/>
          </a:p>
        </p:txBody>
      </p:sp>
      <p:sp>
        <p:nvSpPr>
          <p:cNvPr id="220" name="Google Shape;220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cap="flat" cmpd="sng" w="38100">
            <a:solidFill>
              <a:srgbClr val="465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What You Should Know About the Novel Coronavirus Disease (COVID-19) |  Children&amp;#39;s Hospital Los Angeles" id="224" name="Google Shape;224;p4"/>
          <p:cNvPicPr preferRelativeResize="0"/>
          <p:nvPr/>
        </p:nvPicPr>
        <p:blipFill rotWithShape="1">
          <a:blip r:embed="rId3">
            <a:alphaModFix/>
          </a:blip>
          <a:srcRect b="0" l="17598" r="10975" t="0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"/>
          <p:cNvSpPr txBox="1"/>
          <p:nvPr>
            <p:ph idx="1" type="body"/>
          </p:nvPr>
        </p:nvSpPr>
        <p:spPr>
          <a:xfrm>
            <a:off x="6340830" y="2340864"/>
            <a:ext cx="5269977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Identifying most successful preventative measures will help guide decision making around restrictions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Patterns of variant emergence and factors that drive it may help forecast high-risk countries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Can help to plan for future outbreaks by analyzing how recent ones developed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2" name="Google Shape;232;p6"/>
          <p:cNvSpPr txBox="1"/>
          <p:nvPr>
            <p:ph type="title"/>
          </p:nvPr>
        </p:nvSpPr>
        <p:spPr>
          <a:xfrm>
            <a:off x="959157" y="1113764"/>
            <a:ext cx="326974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FFFFFF"/>
                </a:solidFill>
              </a:rPr>
              <a:t>NULL HYPOTHESIS</a:t>
            </a:r>
            <a:endParaRPr/>
          </a:p>
        </p:txBody>
      </p:sp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5155905" y="1113764"/>
            <a:ext cx="610817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Ho = Countries who have instituted less mitigation tactics including vaccinations and mask mandates have increased death rates.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OBSERVATION - IN DATA</a:t>
            </a:r>
            <a:endParaRPr/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581193" y="2420775"/>
            <a:ext cx="11029615" cy="2546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Parsing issues are the main issue with these large data sets.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The most prevalent issue with the COVID data is that there is a large amount of data.   Two of our datasets are so large that they must be broken down into smaller incremental pieces, by country is the current method.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Inconsistencies and inaccuracy in reporting data across different Countries around the globe.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Time Series data was difficult to manage.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Large Datasets were at times unruly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"/>
          <p:cNvSpPr txBox="1"/>
          <p:nvPr>
            <p:ph type="title"/>
          </p:nvPr>
        </p:nvSpPr>
        <p:spPr>
          <a:xfrm>
            <a:off x="601255" y="702155"/>
            <a:ext cx="3409783" cy="1300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Franklin Gothic"/>
              <a:buNone/>
            </a:pPr>
            <a:r>
              <a:rPr lang="en-US">
                <a:solidFill>
                  <a:srgbClr val="FFFFFF"/>
                </a:solidFill>
              </a:rPr>
              <a:t>LINEAR REGRESSION - WORLD</a:t>
            </a:r>
            <a:endParaRPr/>
          </a:p>
        </p:txBody>
      </p:sp>
      <p:sp>
        <p:nvSpPr>
          <p:cNvPr id="250" name="Google Shape;250;p8"/>
          <p:cNvSpPr txBox="1"/>
          <p:nvPr>
            <p:ph idx="1" type="body"/>
          </p:nvPr>
        </p:nvSpPr>
        <p:spPr>
          <a:xfrm>
            <a:off x="601255" y="2177142"/>
            <a:ext cx="3409782" cy="3823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>
                <a:solidFill>
                  <a:srgbClr val="FFFFFF"/>
                </a:solidFill>
              </a:rPr>
              <a:t>Coefficients: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>
                <a:solidFill>
                  <a:srgbClr val="FFFFFF"/>
                </a:solidFill>
              </a:rPr>
              <a:t> [ 0.32951289  0.04169519 -0.02196575]   - facial_coverings - stringency_index - people_fully_vaccinated_per_hundred</a:t>
            </a:r>
            <a:endParaRPr>
              <a:solidFill>
                <a:srgbClr val="FFFFFF"/>
              </a:solidFill>
            </a:endParaRPr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>
                <a:solidFill>
                  <a:srgbClr val="FFFFFF"/>
                </a:solidFill>
              </a:rPr>
              <a:t>Mean squared error: 26.86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>
                <a:solidFill>
                  <a:srgbClr val="FFFFFF"/>
                </a:solidFill>
              </a:rPr>
              <a:t>Coefficient of determination: 0.03</a:t>
            </a:r>
            <a:endParaRPr/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726" y="1005840"/>
            <a:ext cx="7614741" cy="51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 txBox="1"/>
          <p:nvPr>
            <p:ph type="title"/>
          </p:nvPr>
        </p:nvSpPr>
        <p:spPr>
          <a:xfrm>
            <a:off x="601255" y="702155"/>
            <a:ext cx="3409783" cy="1300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Franklin Gothic"/>
              <a:buNone/>
            </a:pPr>
            <a:r>
              <a:rPr lang="en-US">
                <a:solidFill>
                  <a:srgbClr val="FFFFFF"/>
                </a:solidFill>
              </a:rPr>
              <a:t>LINEAR REGRESSION – UNITED STATES</a:t>
            </a:r>
            <a:endParaRPr/>
          </a:p>
        </p:txBody>
      </p:sp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601255" y="2177142"/>
            <a:ext cx="3409782" cy="3823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>
                <a:solidFill>
                  <a:srgbClr val="FFFFFF"/>
                </a:solidFill>
              </a:rPr>
              <a:t>Coefficients: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>
                <a:solidFill>
                  <a:srgbClr val="FFFFFF"/>
                </a:solidFill>
              </a:rPr>
              <a:t> [ 2.34443187 -0.10282321 -0.13333016]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>
                <a:solidFill>
                  <a:srgbClr val="FFFFFF"/>
                </a:solidFill>
              </a:rPr>
              <a:t>Mean squared error: 4.57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>
                <a:solidFill>
                  <a:srgbClr val="FFFFFF"/>
                </a:solidFill>
              </a:rPr>
              <a:t>Coefficient of determination: 0.51</a:t>
            </a:r>
            <a:endParaRPr/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532" y="601200"/>
            <a:ext cx="7758871" cy="562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581192" y="702156"/>
            <a:ext cx="11029616" cy="831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STRINGENCY POLICIES</a:t>
            </a:r>
            <a:endParaRPr/>
          </a:p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693735" y="1533378"/>
            <a:ext cx="5594176" cy="4892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Char char="◼"/>
            </a:pPr>
            <a:r>
              <a:rPr lang="en-US" sz="1200"/>
              <a:t>From the University of Oxford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lang="en-US" sz="1200"/>
              <a:t>Policies include the following areas of concern on a scale typically from 0 to 5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0" i="0" lang="en-US" sz="1200">
                <a:solidFill>
                  <a:srgbClr val="333333"/>
                </a:solidFill>
              </a:rPr>
              <a:t>The specific policy and response categories are coded as follows:</a:t>
            </a:r>
            <a:br>
              <a:rPr lang="en-US" sz="1200"/>
            </a:br>
            <a:br>
              <a:rPr lang="en-US" sz="1200"/>
            </a:br>
            <a:r>
              <a:rPr lang="en-US" sz="1200"/>
              <a:t>	</a:t>
            </a:r>
            <a:r>
              <a:rPr b="0" i="0" lang="en-US" sz="1200">
                <a:solidFill>
                  <a:srgbClr val="333333"/>
                </a:solidFill>
              </a:rPr>
              <a:t>School closures</a:t>
            </a:r>
            <a:br>
              <a:rPr lang="en-US" sz="1200"/>
            </a:br>
            <a:br>
              <a:rPr lang="en-US" sz="1200"/>
            </a:br>
            <a:r>
              <a:rPr lang="en-US" sz="1200"/>
              <a:t>	</a:t>
            </a:r>
            <a:r>
              <a:rPr b="0" i="0" lang="en-US" sz="1200">
                <a:solidFill>
                  <a:srgbClr val="333333"/>
                </a:solidFill>
              </a:rPr>
              <a:t>Workplace closures</a:t>
            </a:r>
            <a:br>
              <a:rPr lang="en-US" sz="1200"/>
            </a:br>
            <a:br>
              <a:rPr lang="en-US" sz="1200"/>
            </a:br>
            <a:r>
              <a:rPr lang="en-US" sz="1200"/>
              <a:t>	</a:t>
            </a:r>
            <a:r>
              <a:rPr b="0" i="0" lang="en-US" sz="1200">
                <a:solidFill>
                  <a:srgbClr val="333333"/>
                </a:solidFill>
              </a:rPr>
              <a:t>Cancel public events</a:t>
            </a:r>
            <a:br>
              <a:rPr lang="en-US" sz="1200"/>
            </a:br>
            <a:br>
              <a:rPr lang="en-US" sz="1200"/>
            </a:br>
            <a:r>
              <a:rPr lang="en-US" sz="1200"/>
              <a:t>	</a:t>
            </a:r>
            <a:r>
              <a:rPr b="0" i="0" lang="en-US" sz="1200">
                <a:solidFill>
                  <a:srgbClr val="333333"/>
                </a:solidFill>
              </a:rPr>
              <a:t>Restrictions on gatherings</a:t>
            </a:r>
            <a:br>
              <a:rPr lang="en-US" sz="1200"/>
            </a:br>
            <a:br>
              <a:rPr lang="en-US" sz="1200"/>
            </a:br>
            <a:r>
              <a:rPr lang="en-US" sz="1200"/>
              <a:t>	</a:t>
            </a:r>
            <a:r>
              <a:rPr b="0" i="0" lang="en-US" sz="1200">
                <a:solidFill>
                  <a:srgbClr val="333333"/>
                </a:solidFill>
              </a:rPr>
              <a:t>Close public transport</a:t>
            </a:r>
            <a:br>
              <a:rPr lang="en-US" sz="1200"/>
            </a:br>
            <a:br>
              <a:rPr lang="en-US" sz="1200"/>
            </a:br>
            <a:r>
              <a:rPr lang="en-US" sz="1200"/>
              <a:t>	</a:t>
            </a:r>
            <a:r>
              <a:rPr b="0" i="0" lang="en-US" sz="1200">
                <a:solidFill>
                  <a:srgbClr val="333333"/>
                </a:solidFill>
              </a:rPr>
              <a:t>Public information campaigns</a:t>
            </a:r>
            <a:br>
              <a:rPr lang="en-US" sz="1200"/>
            </a:br>
            <a:br>
              <a:rPr lang="en-US" sz="900"/>
            </a:br>
            <a:br>
              <a:rPr lang="en-US" sz="900"/>
            </a:br>
            <a:br>
              <a:rPr lang="en-US" sz="900"/>
            </a:br>
            <a:endParaRPr sz="900"/>
          </a:p>
        </p:txBody>
      </p:sp>
      <p:sp>
        <p:nvSpPr>
          <p:cNvPr id="270" name="Google Shape;270;p10"/>
          <p:cNvSpPr txBox="1"/>
          <p:nvPr/>
        </p:nvSpPr>
        <p:spPr>
          <a:xfrm>
            <a:off x="6400454" y="2781730"/>
            <a:ext cx="423333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b="0" i="0" lang="en-US" sz="1200" u="none" cap="none" strike="noStrike">
                <a:solidFill>
                  <a:srgbClr val="33333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Stay at home</a:t>
            </a: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b="0" i="0" lang="en-US" sz="1200" u="none" cap="none" strike="noStrike">
                <a:solidFill>
                  <a:srgbClr val="33333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Restrictions on internal movement</a:t>
            </a: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b="0" i="0" lang="en-US" sz="1200" u="none" cap="none" strike="noStrike">
                <a:solidFill>
                  <a:srgbClr val="33333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International travel controls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b="0" i="0" lang="en-US" sz="1200" u="none" cap="none" strike="noStrike">
                <a:solidFill>
                  <a:srgbClr val="33333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Testing policy</a:t>
            </a: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b="0" i="0" lang="en-US" sz="1200" u="none" cap="none" strike="noStrike">
                <a:solidFill>
                  <a:srgbClr val="33333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Contract tracing</a:t>
            </a: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b="0" i="0" lang="en-US" sz="1200" u="none" cap="none" strike="noStrike">
                <a:solidFill>
                  <a:srgbClr val="33333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Face coverings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b="0" i="0" lang="en-US" sz="1200" u="none" cap="none" strike="noStrike">
                <a:solidFill>
                  <a:srgbClr val="33333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Vaccination policy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2020-11-06T00:17:02Z</dcterms:created>
  <dc:creator>Patrick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