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3" r:id="rId7"/>
    <p:sldId id="261" r:id="rId8"/>
    <p:sldId id="260"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D0594C8-6ABB-4FDD-BC9C-416F9ADDB7A5}">
          <p14:sldIdLst>
            <p14:sldId id="256"/>
            <p14:sldId id="257"/>
            <p14:sldId id="258"/>
            <p14:sldId id="259"/>
            <p14:sldId id="262"/>
            <p14:sldId id="263"/>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FB0"/>
    <a:srgbClr val="545557"/>
    <a:srgbClr val="312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51496" autoAdjust="0"/>
  </p:normalViewPr>
  <p:slideViewPr>
    <p:cSldViewPr snapToGrid="0">
      <p:cViewPr varScale="1">
        <p:scale>
          <a:sx n="44" d="100"/>
          <a:sy n="44" d="100"/>
        </p:scale>
        <p:origin x="1963" y="58"/>
      </p:cViewPr>
      <p:guideLst/>
    </p:cSldViewPr>
  </p:slideViewPr>
  <p:notesTextViewPr>
    <p:cViewPr>
      <p:scale>
        <a:sx n="1" d="1"/>
        <a:sy n="1" d="1"/>
      </p:scale>
      <p:origin x="0" y="-29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B95A3-061C-4988-9B14-21FE800F1800}" type="datetimeFigureOut">
              <a:rPr lang="fr-CH" smtClean="0"/>
              <a:t>11.10.2018</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A60B2-09BE-4BB2-9439-094D777F3106}" type="slidenum">
              <a:rPr lang="fr-CH" smtClean="0"/>
              <a:t>‹N°›</a:t>
            </a:fld>
            <a:endParaRPr lang="fr-CH"/>
          </a:p>
        </p:txBody>
      </p:sp>
    </p:spTree>
    <p:extLst>
      <p:ext uri="{BB962C8B-B14F-4D97-AF65-F5344CB8AC3E}">
        <p14:creationId xmlns:p14="http://schemas.microsoft.com/office/powerpoint/2010/main" val="354454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200" kern="1200" dirty="0">
                <a:solidFill>
                  <a:schemeClr val="tx1"/>
                </a:solidFill>
                <a:effectLst/>
                <a:latin typeface="+mn-lt"/>
                <a:ea typeface="+mn-ea"/>
                <a:cs typeface="+mn-cs"/>
              </a:rPr>
              <a:t>Bonjour, nous sommes ici pour vous présenter le projet de semestre que nous (Moi et Nestor) avons choisi.  </a:t>
            </a:r>
          </a:p>
          <a:p>
            <a:endParaRPr lang="fr-CH" sz="1200" kern="1200" dirty="0">
              <a:solidFill>
                <a:schemeClr val="tx1"/>
              </a:solidFill>
              <a:effectLst/>
              <a:latin typeface="+mn-lt"/>
              <a:ea typeface="+mn-ea"/>
              <a:cs typeface="+mn-cs"/>
            </a:endParaRPr>
          </a:p>
          <a:p>
            <a:r>
              <a:rPr lang="fr-CH" sz="1200" kern="1200" dirty="0">
                <a:solidFill>
                  <a:schemeClr val="tx1"/>
                </a:solidFill>
                <a:effectLst/>
                <a:latin typeface="+mn-lt"/>
                <a:ea typeface="+mn-ea"/>
                <a:cs typeface="+mn-cs"/>
              </a:rPr>
              <a:t>Nos professeurs responsables sont Madame Sandy Ingram et Monsieur Philippe </a:t>
            </a:r>
            <a:r>
              <a:rPr lang="fr-CH" sz="1200" kern="1200" dirty="0" err="1">
                <a:solidFill>
                  <a:schemeClr val="tx1"/>
                </a:solidFill>
                <a:effectLst/>
                <a:latin typeface="+mn-lt"/>
                <a:ea typeface="+mn-ea"/>
                <a:cs typeface="+mn-cs"/>
              </a:rPr>
              <a:t>Joye</a:t>
            </a:r>
            <a:r>
              <a:rPr lang="fr-CH" sz="1200" kern="1200" dirty="0">
                <a:solidFill>
                  <a:schemeClr val="tx1"/>
                </a:solidFill>
                <a:effectLst/>
                <a:latin typeface="+mn-lt"/>
                <a:ea typeface="+mn-ea"/>
                <a:cs typeface="+mn-cs"/>
              </a:rPr>
              <a:t>.</a:t>
            </a:r>
          </a:p>
          <a:p>
            <a:endParaRPr lang="fr-CH" dirty="0"/>
          </a:p>
        </p:txBody>
      </p:sp>
      <p:sp>
        <p:nvSpPr>
          <p:cNvPr id="4" name="Espace réservé du numéro de diapositive 3"/>
          <p:cNvSpPr>
            <a:spLocks noGrp="1"/>
          </p:cNvSpPr>
          <p:nvPr>
            <p:ph type="sldNum" sz="quarter" idx="10"/>
          </p:nvPr>
        </p:nvSpPr>
        <p:spPr/>
        <p:txBody>
          <a:bodyPr/>
          <a:lstStyle/>
          <a:p>
            <a:fld id="{598A60B2-09BE-4BB2-9439-094D777F3106}" type="slidenum">
              <a:rPr lang="fr-CH" smtClean="0"/>
              <a:t>1</a:t>
            </a:fld>
            <a:endParaRPr lang="fr-CH"/>
          </a:p>
        </p:txBody>
      </p:sp>
    </p:spTree>
    <p:extLst>
      <p:ext uri="{BB962C8B-B14F-4D97-AF65-F5344CB8AC3E}">
        <p14:creationId xmlns:p14="http://schemas.microsoft.com/office/powerpoint/2010/main" val="185874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200" kern="1200" dirty="0">
                <a:solidFill>
                  <a:schemeClr val="tx1"/>
                </a:solidFill>
                <a:effectLst/>
                <a:latin typeface="+mn-lt"/>
                <a:ea typeface="+mn-ea"/>
                <a:cs typeface="+mn-cs"/>
              </a:rPr>
              <a:t>Patrick: Trois habitants de la commune de la Sonnaz (pour ceux qui ne connaitraient pas, c'est une commune qui se situe au Nord-Ouest de Fribourg, on tombe dessus en une dizaine de minutes en sortant de la ville et en traversant Granges-Paccot ou </a:t>
            </a:r>
            <a:r>
              <a:rPr lang="fr-CH" sz="1200" kern="1200" dirty="0" err="1">
                <a:solidFill>
                  <a:schemeClr val="tx1"/>
                </a:solidFill>
                <a:effectLst/>
                <a:latin typeface="+mn-lt"/>
                <a:ea typeface="+mn-ea"/>
                <a:cs typeface="+mn-cs"/>
              </a:rPr>
              <a:t>Belfaux</a:t>
            </a:r>
            <a:r>
              <a:rPr lang="fr-CH" sz="1200" kern="1200" dirty="0">
                <a:solidFill>
                  <a:schemeClr val="tx1"/>
                </a:solidFill>
                <a:effectLst/>
                <a:latin typeface="+mn-lt"/>
                <a:ea typeface="+mn-ea"/>
                <a:cs typeface="+mn-cs"/>
              </a:rPr>
              <a:t>, c'est juste avant </a:t>
            </a:r>
            <a:r>
              <a:rPr lang="fr-CH" sz="1200" kern="1200" dirty="0" err="1">
                <a:solidFill>
                  <a:schemeClr val="tx1"/>
                </a:solidFill>
                <a:effectLst/>
                <a:latin typeface="+mn-lt"/>
                <a:ea typeface="+mn-ea"/>
                <a:cs typeface="+mn-cs"/>
              </a:rPr>
              <a:t>Grolley</a:t>
            </a:r>
            <a:r>
              <a:rPr lang="fr-CH" sz="1200" kern="1200" dirty="0">
                <a:solidFill>
                  <a:schemeClr val="tx1"/>
                </a:solidFill>
                <a:effectLst/>
                <a:latin typeface="+mn-lt"/>
                <a:ea typeface="+mn-ea"/>
                <a:cs typeface="+mn-cs"/>
              </a:rPr>
              <a:t>). Ces trois habitants souhaitent développer, en collaboration avec l’école d’ingénierie de Fribourg, une </a:t>
            </a:r>
            <a:r>
              <a:rPr lang="fr-CH" sz="1200" b="1" kern="1200" dirty="0">
                <a:solidFill>
                  <a:schemeClr val="tx1"/>
                </a:solidFill>
                <a:effectLst/>
                <a:latin typeface="+mn-lt"/>
                <a:ea typeface="+mn-ea"/>
                <a:cs typeface="+mn-cs"/>
              </a:rPr>
              <a:t>application de covoiturage local</a:t>
            </a:r>
            <a:r>
              <a:rPr lang="fr-CH" sz="1200" kern="1200" dirty="0">
                <a:solidFill>
                  <a:schemeClr val="tx1"/>
                </a:solidFill>
                <a:effectLst/>
                <a:latin typeface="+mn-lt"/>
                <a:ea typeface="+mn-ea"/>
                <a:cs typeface="+mn-cs"/>
              </a:rPr>
              <a:t>.</a:t>
            </a:r>
          </a:p>
          <a:p>
            <a:r>
              <a:rPr lang="fr-CH" sz="1200" kern="1200" dirty="0">
                <a:solidFill>
                  <a:schemeClr val="tx1"/>
                </a:solidFill>
                <a:effectLst/>
                <a:latin typeface="+mn-lt"/>
                <a:ea typeface="+mn-ea"/>
                <a:cs typeface="+mn-cs"/>
              </a:rPr>
              <a:t> </a:t>
            </a:r>
          </a:p>
          <a:p>
            <a:r>
              <a:rPr lang="fr-CH" sz="1200" kern="1200" dirty="0">
                <a:solidFill>
                  <a:schemeClr val="tx1"/>
                </a:solidFill>
                <a:effectLst/>
                <a:latin typeface="+mn-lt"/>
                <a:ea typeface="+mn-ea"/>
                <a:cs typeface="+mn-cs"/>
              </a:rPr>
              <a:t>Nestor: Mais pourquoi ce souhait particulier ? La commune de la Sonnaz a la "particularité" de n'être </a:t>
            </a:r>
            <a:r>
              <a:rPr lang="fr-CH" sz="1200" b="1" kern="1200" dirty="0">
                <a:solidFill>
                  <a:schemeClr val="tx1"/>
                </a:solidFill>
                <a:effectLst/>
                <a:latin typeface="+mn-lt"/>
                <a:ea typeface="+mn-ea"/>
                <a:cs typeface="+mn-cs"/>
              </a:rPr>
              <a:t>pas du tout desservi par des transports en commun </a:t>
            </a:r>
            <a:r>
              <a:rPr lang="fr-CH" sz="1200" kern="1200" dirty="0">
                <a:solidFill>
                  <a:schemeClr val="tx1"/>
                </a:solidFill>
                <a:effectLst/>
                <a:latin typeface="+mn-lt"/>
                <a:ea typeface="+mn-ea"/>
                <a:cs typeface="+mn-cs"/>
              </a:rPr>
              <a:t>ce qui transforme ce petit coin de campagne aux portes de Fribourg en endroit difficilement accessible si l'on ne possède pas de voiture. L’objectif est principalement de faciliter l’accès aux différentes gares et arrêts de bus situés en périphérie de la commune de la Sonnaz. Les mandants étant tous parents, ils sont constamment exposés au problème qu’est d’amener et d’aller chercher leur enfant à ces différents lieux.</a:t>
            </a:r>
          </a:p>
          <a:p>
            <a:r>
              <a:rPr lang="fr-CH" sz="1200" kern="1200" dirty="0">
                <a:solidFill>
                  <a:schemeClr val="tx1"/>
                </a:solidFill>
                <a:effectLst/>
                <a:latin typeface="+mn-lt"/>
                <a:ea typeface="+mn-ea"/>
                <a:cs typeface="+mn-cs"/>
              </a:rPr>
              <a:t> </a:t>
            </a:r>
          </a:p>
          <a:p>
            <a:r>
              <a:rPr lang="fr-CH" sz="1200" kern="1200" dirty="0">
                <a:solidFill>
                  <a:schemeClr val="tx1"/>
                </a:solidFill>
                <a:effectLst/>
                <a:latin typeface="+mn-lt"/>
                <a:ea typeface="+mn-ea"/>
                <a:cs typeface="+mn-cs"/>
              </a:rPr>
              <a:t>Patrick: L’application est, selon les mandants, nécessaire et bénéfique à l’ensemble de la commune. La communauté pourra bénéficier d’un accès facilité et donc de potentiellement encourager une nouvelle population de venir s’y installer en améliorant indirectement la qualité de vie. Il y a également un souhait de réduire l’emprunte CO2 ainsi que de limiter les embouteillages dû au sur-engorgement des routes. </a:t>
            </a:r>
          </a:p>
          <a:p>
            <a:r>
              <a:rPr lang="fr-CH" sz="1200" kern="1200" dirty="0">
                <a:solidFill>
                  <a:schemeClr val="tx1"/>
                </a:solidFill>
                <a:effectLst/>
                <a:latin typeface="+mn-lt"/>
                <a:ea typeface="+mn-ea"/>
                <a:cs typeface="+mn-cs"/>
              </a:rPr>
              <a:t> </a:t>
            </a:r>
          </a:p>
          <a:p>
            <a:r>
              <a:rPr lang="fr-CH" sz="1200" kern="1200" dirty="0">
                <a:solidFill>
                  <a:schemeClr val="tx1"/>
                </a:solidFill>
                <a:effectLst/>
                <a:latin typeface="+mn-lt"/>
                <a:ea typeface="+mn-ea"/>
                <a:cs typeface="+mn-cs"/>
              </a:rPr>
              <a:t>Nestor: L’utilisation de l’application sera ouverte exclusivement aux membres de la commune, toute personne intéressée pourra soit profiter du service en tant qui passager ou en tant que conducteur s’il répond à quelques critères préalables. Ils souhaitent créer une application qui puisse évoluer avec son temps, s’adapter aux différents besoins de transport de manière simple et flexible. Le service doit rester totalement </a:t>
            </a:r>
            <a:r>
              <a:rPr lang="fr-CH" sz="1200" b="1" kern="1200" dirty="0">
                <a:solidFill>
                  <a:schemeClr val="tx1"/>
                </a:solidFill>
                <a:effectLst/>
                <a:latin typeface="+mn-lt"/>
                <a:ea typeface="+mn-ea"/>
                <a:cs typeface="+mn-cs"/>
              </a:rPr>
              <a:t>gratuit</a:t>
            </a:r>
            <a:r>
              <a:rPr lang="fr-CH" sz="1200" kern="1200" dirty="0">
                <a:solidFill>
                  <a:schemeClr val="tx1"/>
                </a:solidFill>
                <a:effectLst/>
                <a:latin typeface="+mn-lt"/>
                <a:ea typeface="+mn-ea"/>
                <a:cs typeface="+mn-cs"/>
              </a:rPr>
              <a:t>, basé sur l’entraide et la fidélisation de ses membres.</a:t>
            </a:r>
          </a:p>
          <a:p>
            <a:r>
              <a:rPr lang="fr-CH" sz="1200" kern="1200" dirty="0">
                <a:solidFill>
                  <a:schemeClr val="tx1"/>
                </a:solidFill>
                <a:effectLst/>
                <a:latin typeface="+mn-lt"/>
                <a:ea typeface="+mn-ea"/>
                <a:cs typeface="+mn-cs"/>
              </a:rPr>
              <a:t> </a:t>
            </a:r>
          </a:p>
          <a:p>
            <a:r>
              <a:rPr lang="fr-CH" sz="1200" kern="1200" dirty="0">
                <a:solidFill>
                  <a:schemeClr val="tx1"/>
                </a:solidFill>
                <a:effectLst/>
                <a:latin typeface="+mn-lt"/>
                <a:ea typeface="+mn-ea"/>
                <a:cs typeface="+mn-cs"/>
              </a:rPr>
              <a:t>Patrick: Nous avons décidé, avec nos responsables de projet, de nous concentrer uniquement sur la partie </a:t>
            </a:r>
            <a:r>
              <a:rPr lang="fr-CH" sz="1200" kern="1200" dirty="0" err="1">
                <a:solidFill>
                  <a:schemeClr val="tx1"/>
                </a:solidFill>
                <a:effectLst/>
                <a:latin typeface="+mn-lt"/>
                <a:ea typeface="+mn-ea"/>
                <a:cs typeface="+mn-cs"/>
              </a:rPr>
              <a:t>front-end</a:t>
            </a:r>
            <a:r>
              <a:rPr lang="fr-CH" sz="1200" kern="1200" dirty="0">
                <a:solidFill>
                  <a:schemeClr val="tx1"/>
                </a:solidFill>
                <a:effectLst/>
                <a:latin typeface="+mn-lt"/>
                <a:ea typeface="+mn-ea"/>
                <a:cs typeface="+mn-cs"/>
              </a:rPr>
              <a:t> de l'application. Commençant le projet depuis ZERO, il nous a fallu faire ce choix pour nous permettre de rendre un prototype à temps aux mandants.</a:t>
            </a:r>
          </a:p>
          <a:p>
            <a:endParaRPr lang="fr-CH" dirty="0"/>
          </a:p>
        </p:txBody>
      </p:sp>
      <p:sp>
        <p:nvSpPr>
          <p:cNvPr id="4" name="Espace réservé du numéro de diapositive 3"/>
          <p:cNvSpPr>
            <a:spLocks noGrp="1"/>
          </p:cNvSpPr>
          <p:nvPr>
            <p:ph type="sldNum" sz="quarter" idx="10"/>
          </p:nvPr>
        </p:nvSpPr>
        <p:spPr/>
        <p:txBody>
          <a:bodyPr/>
          <a:lstStyle/>
          <a:p>
            <a:fld id="{598A60B2-09BE-4BB2-9439-094D777F3106}" type="slidenum">
              <a:rPr lang="fr-CH" smtClean="0"/>
              <a:t>2</a:t>
            </a:fld>
            <a:endParaRPr lang="fr-CH"/>
          </a:p>
        </p:txBody>
      </p:sp>
    </p:spTree>
    <p:extLst>
      <p:ext uri="{BB962C8B-B14F-4D97-AF65-F5344CB8AC3E}">
        <p14:creationId xmlns:p14="http://schemas.microsoft.com/office/powerpoint/2010/main" val="379740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1EA82-50BA-47B4-8898-4CCA967B869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758952B0-91DF-4AC2-803A-1AB612C30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C91C6EE3-18D8-4A5B-9B68-A741D862B67D}"/>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DF82DB2B-8862-4354-BB89-6D47FA14150F}"/>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1C8F7625-6A89-408D-9010-0544B0487BE8}"/>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10020876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C6997D-C098-414C-B99E-89252673CAFB}"/>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23A4AF87-14B8-4FBD-96EF-353A35B06DB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931BE9A-294B-4C20-87B4-9971CFD8FA7B}"/>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7E8CF279-72AE-4DC9-AB61-A436A9CF2643}"/>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678F113D-3A3F-4186-8259-CBB3881EE1E5}"/>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617747395"/>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70BEB7-66E1-4582-A0F3-CCADC1B56B9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66F72E3-9E7D-4527-8602-380EDE59EE0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AA8F231-ECE7-4B87-9BAB-69E430F2A03F}"/>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812E8062-198F-41C3-94E8-01F12A113D0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03839EA-062D-4392-ACB6-B8E66681F90C}"/>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2855069808"/>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B2641-3B32-416E-8C2B-DF42998A0E43}"/>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A22830C2-3038-4990-905F-8DC5DE758D4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9EB07C27-A8F6-4847-B6AA-49FC7ABF446E}"/>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C78CF15F-CBEB-4676-ACBB-52DA3EBC1680}"/>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2979738-1C06-41C9-BA66-D5E28999D1D4}"/>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3984545247"/>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06432-E339-47ED-A4C9-E62B9634C75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ADD2C459-71B1-4C52-9103-FD17CB442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AECA5D4-A88B-41CF-981A-5F4D48796081}"/>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52340F6E-40FD-4019-AE8A-36CFB4835068}"/>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4E985B0-0675-4BED-B661-44FEF0CD8145}"/>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2085850660"/>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FF29B-5439-4F7D-AE1A-BB2C55510B83}"/>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C12EB720-40C0-4AC5-B211-619C37597FD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C6712FA5-51CB-46E7-B44D-9C4FA15C321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BE652A5B-9731-4E7B-921B-610108F19706}"/>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6" name="Espace réservé du pied de page 5">
            <a:extLst>
              <a:ext uri="{FF2B5EF4-FFF2-40B4-BE49-F238E27FC236}">
                <a16:creationId xmlns:a16="http://schemas.microsoft.com/office/drawing/2014/main" id="{A5B85045-BB26-4538-B8E3-121B8FD0EE78}"/>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F33AF5F-E657-482C-BDA4-EA7831EEC7B1}"/>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2002116537"/>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A7E66-9266-47DA-8083-C24E3B9DC64B}"/>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DCFD3AA2-3446-4B57-9FF4-6F574610E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D8ACC96-274B-42B8-9DE4-3B5254DC4D9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6BFC7029-1BCF-4BE5-97E2-2B63C8E31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A647C8F-5438-4496-9A1F-0AEF489BE72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1BEBA7F0-8128-4143-80FC-C9AAE14987B2}"/>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8" name="Espace réservé du pied de page 7">
            <a:extLst>
              <a:ext uri="{FF2B5EF4-FFF2-40B4-BE49-F238E27FC236}">
                <a16:creationId xmlns:a16="http://schemas.microsoft.com/office/drawing/2014/main" id="{327E73AE-A72A-4512-9323-C9E60052F760}"/>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EF7FD6FC-B408-4A9B-A5CF-746966FCB395}"/>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2283328890"/>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AC92-E20F-48C6-9FE6-646ED4361CFA}"/>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A9D16E7A-6D86-4910-AE6C-F9B2CBB208F8}"/>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4" name="Espace réservé du pied de page 3">
            <a:extLst>
              <a:ext uri="{FF2B5EF4-FFF2-40B4-BE49-F238E27FC236}">
                <a16:creationId xmlns:a16="http://schemas.microsoft.com/office/drawing/2014/main" id="{F2F63DBD-8E21-4196-99C6-2EC17A1BB770}"/>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6329912F-C23A-47E7-A81E-202781C6C502}"/>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4112389607"/>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4FC1FB-C67C-4869-98FF-92AD9FF14269}"/>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3" name="Espace réservé du pied de page 2">
            <a:extLst>
              <a:ext uri="{FF2B5EF4-FFF2-40B4-BE49-F238E27FC236}">
                <a16:creationId xmlns:a16="http://schemas.microsoft.com/office/drawing/2014/main" id="{88E2DB16-667B-40AA-9888-7B340C254A5F}"/>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F45E3EF9-968F-486F-81F5-E05F04400CE8}"/>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110199678"/>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01871-70ED-4AC3-AFD6-67BD17D41C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96AD9447-288B-4A7F-AE82-030EEBD79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7095A85C-5BFC-4DFA-96C1-5497C0BF8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1FFD808-3AC9-4508-9D73-192EA6F29F60}"/>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6" name="Espace réservé du pied de page 5">
            <a:extLst>
              <a:ext uri="{FF2B5EF4-FFF2-40B4-BE49-F238E27FC236}">
                <a16:creationId xmlns:a16="http://schemas.microsoft.com/office/drawing/2014/main" id="{40F7FB99-BF9A-4809-A614-24D40E60749E}"/>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CCCC078A-8C58-4664-AEF9-2F14D4C1F24B}"/>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4244479150"/>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97243-73FC-487B-8B45-18F8990BF5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C6DFD3B8-6D6F-4BE5-A5D5-ED5CF03A9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8582E200-5E77-4B62-AD35-EE6AA075D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051018D-8127-4327-AC61-5F41D0190E15}"/>
              </a:ext>
            </a:extLst>
          </p:cNvPr>
          <p:cNvSpPr>
            <a:spLocks noGrp="1"/>
          </p:cNvSpPr>
          <p:nvPr>
            <p:ph type="dt" sz="half" idx="10"/>
          </p:nvPr>
        </p:nvSpPr>
        <p:spPr/>
        <p:txBody>
          <a:bodyPr/>
          <a:lstStyle/>
          <a:p>
            <a:fld id="{DF58B993-19FF-4E43-87E2-F900FAAA1849}" type="datetimeFigureOut">
              <a:rPr lang="fr-CH" smtClean="0"/>
              <a:t>11.10.2018</a:t>
            </a:fld>
            <a:endParaRPr lang="fr-CH"/>
          </a:p>
        </p:txBody>
      </p:sp>
      <p:sp>
        <p:nvSpPr>
          <p:cNvPr id="6" name="Espace réservé du pied de page 5">
            <a:extLst>
              <a:ext uri="{FF2B5EF4-FFF2-40B4-BE49-F238E27FC236}">
                <a16:creationId xmlns:a16="http://schemas.microsoft.com/office/drawing/2014/main" id="{0D790944-C19B-4894-B882-88B39C750ABB}"/>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FDC03C8-E73E-44B9-BCCF-1A33B5EC3C6A}"/>
              </a:ext>
            </a:extLst>
          </p:cNvPr>
          <p:cNvSpPr>
            <a:spLocks noGrp="1"/>
          </p:cNvSpPr>
          <p:nvPr>
            <p:ph type="sldNum" sz="quarter" idx="12"/>
          </p:nvPr>
        </p:nvSpPr>
        <p:spPr/>
        <p:txBody>
          <a:bodyPr/>
          <a:lstStyle/>
          <a:p>
            <a:fld id="{82FB5A84-2635-45A9-9096-BDF208213548}" type="slidenum">
              <a:rPr lang="fr-CH" smtClean="0"/>
              <a:t>‹N°›</a:t>
            </a:fld>
            <a:endParaRPr lang="fr-CH"/>
          </a:p>
        </p:txBody>
      </p:sp>
    </p:spTree>
    <p:extLst>
      <p:ext uri="{BB962C8B-B14F-4D97-AF65-F5344CB8AC3E}">
        <p14:creationId xmlns:p14="http://schemas.microsoft.com/office/powerpoint/2010/main" val="1619366111"/>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338E50-E66E-4AE8-BC26-31665067A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44CD2CA4-E53A-4425-ACAF-0C6ED07CB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7C6D763A-F670-4B62-8FC8-78C9763AE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8B993-19FF-4E43-87E2-F900FAAA1849}" type="datetimeFigureOut">
              <a:rPr lang="fr-CH" smtClean="0"/>
              <a:t>11.10.2018</a:t>
            </a:fld>
            <a:endParaRPr lang="fr-CH"/>
          </a:p>
        </p:txBody>
      </p:sp>
      <p:sp>
        <p:nvSpPr>
          <p:cNvPr id="5" name="Espace réservé du pied de page 4">
            <a:extLst>
              <a:ext uri="{FF2B5EF4-FFF2-40B4-BE49-F238E27FC236}">
                <a16:creationId xmlns:a16="http://schemas.microsoft.com/office/drawing/2014/main" id="{125EB004-90EB-4867-B7C3-9D72E1754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9D84331B-7486-4ACD-8A7B-C0CDE2F8E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B5A84-2635-45A9-9096-BDF208213548}" type="slidenum">
              <a:rPr lang="fr-CH" smtClean="0"/>
              <a:t>‹N°›</a:t>
            </a:fld>
            <a:endParaRPr lang="fr-CH"/>
          </a:p>
        </p:txBody>
      </p:sp>
    </p:spTree>
    <p:extLst>
      <p:ext uri="{BB962C8B-B14F-4D97-AF65-F5344CB8AC3E}">
        <p14:creationId xmlns:p14="http://schemas.microsoft.com/office/powerpoint/2010/main" val="302810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33EAF40-42D8-4C36-AFEA-BC915C719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628" y="962064"/>
            <a:ext cx="5047372" cy="4933872"/>
          </a:xfrm>
          <a:prstGeom prst="rect">
            <a:avLst/>
          </a:prstGeom>
        </p:spPr>
      </p:pic>
      <p:pic>
        <p:nvPicPr>
          <p:cNvPr id="9" name="Image 8">
            <a:extLst>
              <a:ext uri="{FF2B5EF4-FFF2-40B4-BE49-F238E27FC236}">
                <a16:creationId xmlns:a16="http://schemas.microsoft.com/office/drawing/2014/main" id="{B7B9BAFA-D110-4CFF-B919-73A4737C4A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859" y="4811113"/>
            <a:ext cx="4443513" cy="1084823"/>
          </a:xfrm>
          <a:prstGeom prst="rect">
            <a:avLst/>
          </a:prstGeom>
        </p:spPr>
      </p:pic>
    </p:spTree>
    <p:extLst>
      <p:ext uri="{BB962C8B-B14F-4D97-AF65-F5344CB8AC3E}">
        <p14:creationId xmlns:p14="http://schemas.microsoft.com/office/powerpoint/2010/main" val="1520535217"/>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FE2E20-597F-44AD-A40B-84985BC2E12A}"/>
              </a:ext>
            </a:extLst>
          </p:cNvPr>
          <p:cNvSpPr/>
          <p:nvPr/>
        </p:nvSpPr>
        <p:spPr>
          <a:xfrm>
            <a:off x="5440009" y="-4058"/>
            <a:ext cx="6751991" cy="6858000"/>
          </a:xfrm>
          <a:prstGeom prst="rect">
            <a:avLst/>
          </a:prstGeom>
          <a:solidFill>
            <a:srgbClr val="2F8F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a:extLst>
              <a:ext uri="{FF2B5EF4-FFF2-40B4-BE49-F238E27FC236}">
                <a16:creationId xmlns:a16="http://schemas.microsoft.com/office/drawing/2014/main" id="{59A124A4-80AD-4249-A3E5-A476FB52125B}"/>
              </a:ext>
            </a:extLst>
          </p:cNvPr>
          <p:cNvSpPr>
            <a:spLocks noGrp="1"/>
          </p:cNvSpPr>
          <p:nvPr>
            <p:ph type="title"/>
          </p:nvPr>
        </p:nvSpPr>
        <p:spPr>
          <a:xfrm>
            <a:off x="706305" y="1278502"/>
            <a:ext cx="10515600" cy="1325563"/>
          </a:xfrm>
        </p:spPr>
        <p:txBody>
          <a:bodyPr>
            <a:normAutofit/>
          </a:bodyPr>
          <a:lstStyle/>
          <a:p>
            <a:r>
              <a:rPr lang="fr-CH" sz="8000" b="1" dirty="0">
                <a:solidFill>
                  <a:srgbClr val="312F30"/>
                </a:solidFill>
                <a:latin typeface="Playfair Display" panose="00000500000000000000" pitchFamily="2" charset="0"/>
              </a:rPr>
              <a:t>Contexte</a:t>
            </a:r>
          </a:p>
        </p:txBody>
      </p:sp>
      <p:sp>
        <p:nvSpPr>
          <p:cNvPr id="5" name="Rectangle 4">
            <a:extLst>
              <a:ext uri="{FF2B5EF4-FFF2-40B4-BE49-F238E27FC236}">
                <a16:creationId xmlns:a16="http://schemas.microsoft.com/office/drawing/2014/main" id="{30321969-8E0A-4688-9238-D2AAF44A6C33}"/>
              </a:ext>
            </a:extLst>
          </p:cNvPr>
          <p:cNvSpPr/>
          <p:nvPr/>
        </p:nvSpPr>
        <p:spPr>
          <a:xfrm>
            <a:off x="814695" y="2585015"/>
            <a:ext cx="3663950" cy="132032"/>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ZoneTexte 5">
            <a:extLst>
              <a:ext uri="{FF2B5EF4-FFF2-40B4-BE49-F238E27FC236}">
                <a16:creationId xmlns:a16="http://schemas.microsoft.com/office/drawing/2014/main" id="{D5E6DEAC-AA05-42DD-9A99-FF587DF51AF4}"/>
              </a:ext>
            </a:extLst>
          </p:cNvPr>
          <p:cNvSpPr txBox="1"/>
          <p:nvPr/>
        </p:nvSpPr>
        <p:spPr>
          <a:xfrm>
            <a:off x="706305" y="3244498"/>
            <a:ext cx="5105400" cy="1710084"/>
          </a:xfrm>
          <a:prstGeom prst="rect">
            <a:avLst/>
          </a:prstGeom>
          <a:noFill/>
        </p:spPr>
        <p:txBody>
          <a:bodyPr wrap="square" rtlCol="0">
            <a:spAutoFit/>
          </a:bodyPr>
          <a:lstStyle/>
          <a:p>
            <a:pPr marL="285750" indent="-285750">
              <a:lnSpc>
                <a:spcPct val="150000"/>
              </a:lnSpc>
              <a:buFontTx/>
              <a:buChar char="-"/>
            </a:pPr>
            <a:r>
              <a:rPr lang="fr-CH" dirty="0">
                <a:solidFill>
                  <a:srgbClr val="545557"/>
                </a:solidFill>
                <a:latin typeface="Open Sans Light" panose="020B0306030504020204" pitchFamily="34" charset="0"/>
                <a:ea typeface="Open Sans Light" panose="020B0306030504020204" pitchFamily="34" charset="0"/>
                <a:cs typeface="Open Sans Light" panose="020B0306030504020204" pitchFamily="34" charset="0"/>
              </a:rPr>
              <a:t>Commune de la Sonnaz</a:t>
            </a:r>
          </a:p>
          <a:p>
            <a:pPr marL="285750" indent="-285750">
              <a:lnSpc>
                <a:spcPct val="150000"/>
              </a:lnSpc>
              <a:buFontTx/>
              <a:buChar char="-"/>
            </a:pPr>
            <a:r>
              <a:rPr lang="fr-CH" dirty="0">
                <a:solidFill>
                  <a:srgbClr val="545557"/>
                </a:solidFill>
                <a:latin typeface="Open Sans Light" panose="020B0306030504020204" pitchFamily="34" charset="0"/>
                <a:ea typeface="Open Sans Light" panose="020B0306030504020204" pitchFamily="34" charset="0"/>
                <a:cs typeface="Open Sans Light" panose="020B0306030504020204" pitchFamily="34" charset="0"/>
              </a:rPr>
              <a:t>Covoiturage local</a:t>
            </a:r>
          </a:p>
          <a:p>
            <a:pPr marL="285750" indent="-285750">
              <a:lnSpc>
                <a:spcPct val="150000"/>
              </a:lnSpc>
              <a:buFontTx/>
              <a:buChar char="-"/>
            </a:pPr>
            <a:r>
              <a:rPr lang="fr-CH" dirty="0">
                <a:solidFill>
                  <a:srgbClr val="545557"/>
                </a:solidFill>
                <a:latin typeface="Open Sans Light" panose="020B0306030504020204" pitchFamily="34" charset="0"/>
                <a:ea typeface="Open Sans Light" panose="020B0306030504020204" pitchFamily="34" charset="0"/>
                <a:cs typeface="Open Sans Light" panose="020B0306030504020204" pitchFamily="34" charset="0"/>
              </a:rPr>
              <a:t>Transports en commun</a:t>
            </a:r>
          </a:p>
          <a:p>
            <a:pPr marL="285750" indent="-285750">
              <a:lnSpc>
                <a:spcPct val="150000"/>
              </a:lnSpc>
              <a:buFontTx/>
              <a:buChar char="-"/>
            </a:pPr>
            <a:r>
              <a:rPr lang="fr-CH" dirty="0">
                <a:solidFill>
                  <a:srgbClr val="545557"/>
                </a:solidFill>
                <a:latin typeface="Open Sans Light" panose="020B0306030504020204" pitchFamily="34" charset="0"/>
                <a:ea typeface="Open Sans Light" panose="020B0306030504020204" pitchFamily="34" charset="0"/>
                <a:cs typeface="Open Sans Light" panose="020B0306030504020204" pitchFamily="34" charset="0"/>
              </a:rPr>
              <a:t>Totalement gratuit</a:t>
            </a:r>
          </a:p>
        </p:txBody>
      </p:sp>
      <p:pic>
        <p:nvPicPr>
          <p:cNvPr id="7" name="Image 6">
            <a:extLst>
              <a:ext uri="{FF2B5EF4-FFF2-40B4-BE49-F238E27FC236}">
                <a16:creationId xmlns:a16="http://schemas.microsoft.com/office/drawing/2014/main" id="{430ABC47-6F21-492B-8D88-61D694EFB918}"/>
              </a:ext>
            </a:extLst>
          </p:cNvPr>
          <p:cNvPicPr>
            <a:picLocks noChangeAspect="1"/>
          </p:cNvPicPr>
          <p:nvPr/>
        </p:nvPicPr>
        <p:blipFill>
          <a:blip r:embed="rId3"/>
          <a:stretch>
            <a:fillRect/>
          </a:stretch>
        </p:blipFill>
        <p:spPr>
          <a:xfrm>
            <a:off x="5920095" y="1434091"/>
            <a:ext cx="5794881" cy="3981703"/>
          </a:xfrm>
          <a:prstGeom prst="rect">
            <a:avLst/>
          </a:prstGeom>
          <a:effectLst>
            <a:outerShdw blurRad="190500" dir="2700000" sx="102000" sy="102000" algn="tl" rotWithShape="0">
              <a:prstClr val="black">
                <a:alpha val="10000"/>
              </a:prstClr>
            </a:outerShdw>
          </a:effectLst>
        </p:spPr>
      </p:pic>
      <p:sp>
        <p:nvSpPr>
          <p:cNvPr id="3" name="Ellipse 2">
            <a:extLst>
              <a:ext uri="{FF2B5EF4-FFF2-40B4-BE49-F238E27FC236}">
                <a16:creationId xmlns:a16="http://schemas.microsoft.com/office/drawing/2014/main" id="{D6FB6640-33A0-4481-955F-5458F90B89A5}"/>
              </a:ext>
            </a:extLst>
          </p:cNvPr>
          <p:cNvSpPr/>
          <p:nvPr/>
        </p:nvSpPr>
        <p:spPr>
          <a:xfrm>
            <a:off x="7991475" y="3864318"/>
            <a:ext cx="157163" cy="157163"/>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H"/>
          </a:p>
        </p:txBody>
      </p:sp>
      <p:sp>
        <p:nvSpPr>
          <p:cNvPr id="8" name="Ellipse 7">
            <a:extLst>
              <a:ext uri="{FF2B5EF4-FFF2-40B4-BE49-F238E27FC236}">
                <a16:creationId xmlns:a16="http://schemas.microsoft.com/office/drawing/2014/main" id="{349BCBCD-F264-4713-A5AF-C42906F8ADC8}"/>
              </a:ext>
            </a:extLst>
          </p:cNvPr>
          <p:cNvSpPr/>
          <p:nvPr/>
        </p:nvSpPr>
        <p:spPr>
          <a:xfrm>
            <a:off x="7843836" y="4245820"/>
            <a:ext cx="157163" cy="157163"/>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H"/>
          </a:p>
        </p:txBody>
      </p:sp>
      <p:sp>
        <p:nvSpPr>
          <p:cNvPr id="9" name="Ellipse 8">
            <a:extLst>
              <a:ext uri="{FF2B5EF4-FFF2-40B4-BE49-F238E27FC236}">
                <a16:creationId xmlns:a16="http://schemas.microsoft.com/office/drawing/2014/main" id="{7471FBBF-76E3-4F94-A8BF-C17A2C857888}"/>
              </a:ext>
            </a:extLst>
          </p:cNvPr>
          <p:cNvSpPr/>
          <p:nvPr/>
        </p:nvSpPr>
        <p:spPr>
          <a:xfrm>
            <a:off x="9398792" y="2332479"/>
            <a:ext cx="157163" cy="157163"/>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H"/>
          </a:p>
        </p:txBody>
      </p:sp>
      <p:sp>
        <p:nvSpPr>
          <p:cNvPr id="10" name="Ellipse 9">
            <a:extLst>
              <a:ext uri="{FF2B5EF4-FFF2-40B4-BE49-F238E27FC236}">
                <a16:creationId xmlns:a16="http://schemas.microsoft.com/office/drawing/2014/main" id="{41686789-6A1B-4727-8B7E-7733EE3872C2}"/>
              </a:ext>
            </a:extLst>
          </p:cNvPr>
          <p:cNvSpPr/>
          <p:nvPr/>
        </p:nvSpPr>
        <p:spPr>
          <a:xfrm>
            <a:off x="9917905" y="3346361"/>
            <a:ext cx="157163" cy="157163"/>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567179627"/>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86DE-9F44-46FA-9654-BE67C497299F}"/>
              </a:ext>
            </a:extLst>
          </p:cNvPr>
          <p:cNvSpPr/>
          <p:nvPr/>
        </p:nvSpPr>
        <p:spPr>
          <a:xfrm>
            <a:off x="5981700" y="0"/>
            <a:ext cx="6308993" cy="6858000"/>
          </a:xfrm>
          <a:prstGeom prst="rect">
            <a:avLst/>
          </a:prstGeom>
          <a:solidFill>
            <a:srgbClr val="2F8F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a:extLst>
              <a:ext uri="{FF2B5EF4-FFF2-40B4-BE49-F238E27FC236}">
                <a16:creationId xmlns:a16="http://schemas.microsoft.com/office/drawing/2014/main" id="{CC764A08-F05B-4639-B21B-709AE13B887E}"/>
              </a:ext>
            </a:extLst>
          </p:cNvPr>
          <p:cNvSpPr>
            <a:spLocks noGrp="1"/>
          </p:cNvSpPr>
          <p:nvPr>
            <p:ph type="title"/>
          </p:nvPr>
        </p:nvSpPr>
        <p:spPr>
          <a:xfrm>
            <a:off x="723900" y="647701"/>
            <a:ext cx="10515600" cy="3379788"/>
          </a:xfrm>
        </p:spPr>
        <p:txBody>
          <a:bodyPr>
            <a:normAutofit/>
          </a:bodyPr>
          <a:lstStyle/>
          <a:p>
            <a:r>
              <a:rPr lang="fr-CH" sz="7300" b="1" dirty="0">
                <a:solidFill>
                  <a:srgbClr val="312F30"/>
                </a:solidFill>
                <a:latin typeface="Playfair Display" panose="00000500000000000000" pitchFamily="2" charset="0"/>
              </a:rPr>
              <a:t>Objectifs </a:t>
            </a:r>
            <a:br>
              <a:rPr lang="fr-CH" sz="7300" b="1" dirty="0">
                <a:solidFill>
                  <a:srgbClr val="312F30"/>
                </a:solidFill>
                <a:latin typeface="Playfair Display" panose="00000500000000000000" pitchFamily="2" charset="0"/>
              </a:rPr>
            </a:br>
            <a:r>
              <a:rPr lang="fr-CH" sz="7300" b="1" dirty="0">
                <a:solidFill>
                  <a:srgbClr val="312F30"/>
                </a:solidFill>
                <a:latin typeface="Playfair Display" panose="00000500000000000000" pitchFamily="2" charset="0"/>
              </a:rPr>
              <a:t>Et </a:t>
            </a:r>
            <a:br>
              <a:rPr lang="fr-CH" sz="7300" b="1" dirty="0">
                <a:solidFill>
                  <a:srgbClr val="312F30"/>
                </a:solidFill>
                <a:latin typeface="Playfair Display" panose="00000500000000000000" pitchFamily="2" charset="0"/>
              </a:rPr>
            </a:br>
            <a:r>
              <a:rPr lang="fr-CH" sz="7300" b="1" dirty="0">
                <a:solidFill>
                  <a:srgbClr val="312F30"/>
                </a:solidFill>
                <a:latin typeface="Playfair Display" panose="00000500000000000000" pitchFamily="2" charset="0"/>
              </a:rPr>
              <a:t>Activités</a:t>
            </a:r>
            <a:endParaRPr lang="fr-CH" dirty="0"/>
          </a:p>
        </p:txBody>
      </p:sp>
      <p:sp>
        <p:nvSpPr>
          <p:cNvPr id="5" name="Rectangle 4">
            <a:extLst>
              <a:ext uri="{FF2B5EF4-FFF2-40B4-BE49-F238E27FC236}">
                <a16:creationId xmlns:a16="http://schemas.microsoft.com/office/drawing/2014/main" id="{2BA166A1-2E42-497D-BE49-E3E21E61B58D}"/>
              </a:ext>
            </a:extLst>
          </p:cNvPr>
          <p:cNvSpPr/>
          <p:nvPr/>
        </p:nvSpPr>
        <p:spPr>
          <a:xfrm>
            <a:off x="723900" y="4027489"/>
            <a:ext cx="3663950" cy="132032"/>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82058BF1-2338-4966-80A9-DE5FB166D8AD}"/>
              </a:ext>
            </a:extLst>
          </p:cNvPr>
          <p:cNvSpPr txBox="1"/>
          <p:nvPr/>
        </p:nvSpPr>
        <p:spPr>
          <a:xfrm>
            <a:off x="6443798" y="760730"/>
            <a:ext cx="5846895" cy="5449569"/>
          </a:xfrm>
          <a:prstGeom prst="rect">
            <a:avLst/>
          </a:prstGeom>
          <a:noFill/>
        </p:spPr>
        <p:txBody>
          <a:bodyPr wrap="square" rtlCol="0">
            <a:spAutoFit/>
          </a:bodyPr>
          <a:lstStyle/>
          <a:p>
            <a:pPr>
              <a:lnSpc>
                <a:spcPct val="150000"/>
              </a:lnSpc>
            </a:pPr>
            <a:r>
              <a:rPr lang="fr-CH"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Objectifs principaux</a:t>
            </a:r>
          </a:p>
          <a:p>
            <a:pPr marL="342900" indent="-342900">
              <a:lnSpc>
                <a:spcPct val="150000"/>
              </a:lnSpc>
              <a:buAutoNum type="arabicParenR"/>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Analyse technologique</a:t>
            </a:r>
          </a:p>
          <a:p>
            <a:pPr lvl="1">
              <a:lnSpc>
                <a:spcPct val="150000"/>
              </a:lnSpc>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Analyse comparative multicritères détaillée</a:t>
            </a:r>
            <a:endPar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ct val="150000"/>
              </a:lnSpc>
              <a:buAutoNum type="arabicParenR" startAt="2"/>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Analyse des besoins UX et marketing</a:t>
            </a:r>
          </a:p>
          <a:p>
            <a:pPr marL="742950" lvl="1" indent="-285750">
              <a:lnSpc>
                <a:spcPct val="150000"/>
              </a:lnSpc>
              <a:buFont typeface="Wingdings" panose="05000000000000000000" pitchFamily="2" charset="2"/>
              <a:buChar char="à"/>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Maquettes interactive</a:t>
            </a:r>
          </a:p>
          <a:p>
            <a:pPr marL="742950" lvl="1" indent="-285750">
              <a:lnSpc>
                <a:spcPct val="150000"/>
              </a:lnSpc>
              <a:buFont typeface="Wingdings" panose="05000000000000000000" pitchFamily="2" charset="2"/>
              <a:buChar char="à"/>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Dossier de presse</a:t>
            </a:r>
          </a:p>
          <a:p>
            <a:pPr marL="742950" lvl="1" indent="-285750">
              <a:lnSpc>
                <a:spcPct val="150000"/>
              </a:lnSpc>
              <a:buFont typeface="Wingdings" panose="05000000000000000000" pitchFamily="2" charset="2"/>
              <a:buChar char="à"/>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Identité visuelle</a:t>
            </a:r>
            <a:endPar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ct val="150000"/>
              </a:lnSpc>
              <a:buAutoNum type="arabicParenR" startAt="2"/>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Prototype front-end</a:t>
            </a:r>
          </a:p>
          <a:p>
            <a:pPr lvl="1">
              <a:lnSpc>
                <a:spcPct val="150000"/>
              </a:lnSpc>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Prototype 1</a:t>
            </a:r>
            <a:endPar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nSpc>
                <a:spcPct val="150000"/>
              </a:lnSpc>
              <a:buAutoNum type="arabicParenR" startAt="2"/>
            </a:pPr>
            <a:endPar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50000"/>
              </a:lnSpc>
            </a:pPr>
            <a:r>
              <a:rPr lang="fr-CH"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Objectif secondaire</a:t>
            </a:r>
          </a:p>
          <a:p>
            <a:pPr marL="342900" indent="-342900">
              <a:lnSpc>
                <a:spcPct val="150000"/>
              </a:lnSpc>
              <a:buAutoNum type="arabicParenR"/>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Etoffer le front-end</a:t>
            </a:r>
          </a:p>
          <a:p>
            <a:pPr lvl="1">
              <a:lnSpc>
                <a:spcPct val="150000"/>
              </a:lnSpc>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Prototype 2</a:t>
            </a:r>
            <a:endPar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344483149"/>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8D5F65-0CA3-4406-88C1-34948A9464F0}"/>
              </a:ext>
            </a:extLst>
          </p:cNvPr>
          <p:cNvSpPr/>
          <p:nvPr/>
        </p:nvSpPr>
        <p:spPr>
          <a:xfrm>
            <a:off x="5883007" y="0"/>
            <a:ext cx="6308993" cy="6858000"/>
          </a:xfrm>
          <a:prstGeom prst="rect">
            <a:avLst/>
          </a:prstGeom>
          <a:solidFill>
            <a:srgbClr val="2F8F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Titre 1">
            <a:extLst>
              <a:ext uri="{FF2B5EF4-FFF2-40B4-BE49-F238E27FC236}">
                <a16:creationId xmlns:a16="http://schemas.microsoft.com/office/drawing/2014/main" id="{C2AB83C2-F012-4754-906E-CE6E6A3614C0}"/>
              </a:ext>
            </a:extLst>
          </p:cNvPr>
          <p:cNvSpPr txBox="1">
            <a:spLocks/>
          </p:cNvSpPr>
          <p:nvPr/>
        </p:nvSpPr>
        <p:spPr>
          <a:xfrm>
            <a:off x="723900" y="647701"/>
            <a:ext cx="10515600" cy="337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5400" b="1" dirty="0">
                <a:solidFill>
                  <a:srgbClr val="312F30"/>
                </a:solidFill>
                <a:latin typeface="Playfair Display" panose="00000500000000000000" pitchFamily="2" charset="0"/>
              </a:rPr>
              <a:t>Etat</a:t>
            </a:r>
          </a:p>
          <a:p>
            <a:r>
              <a:rPr lang="fr-CH" sz="5400" b="1" dirty="0">
                <a:solidFill>
                  <a:srgbClr val="312F30"/>
                </a:solidFill>
                <a:latin typeface="Playfair Display" panose="00000500000000000000" pitchFamily="2" charset="0"/>
              </a:rPr>
              <a:t>D’avancement</a:t>
            </a:r>
          </a:p>
          <a:p>
            <a:r>
              <a:rPr lang="fr-CH" sz="5400" b="1" dirty="0">
                <a:solidFill>
                  <a:srgbClr val="312F30"/>
                </a:solidFill>
                <a:latin typeface="Playfair Display" panose="00000500000000000000" pitchFamily="2" charset="0"/>
              </a:rPr>
              <a:t>Du</a:t>
            </a:r>
          </a:p>
          <a:p>
            <a:r>
              <a:rPr lang="fr-CH" sz="5400" b="1" dirty="0">
                <a:solidFill>
                  <a:srgbClr val="312F30"/>
                </a:solidFill>
                <a:latin typeface="Playfair Display" panose="00000500000000000000" pitchFamily="2" charset="0"/>
              </a:rPr>
              <a:t>Projet</a:t>
            </a:r>
            <a:endParaRPr lang="fr-CH" sz="3200" dirty="0"/>
          </a:p>
        </p:txBody>
      </p:sp>
      <p:sp>
        <p:nvSpPr>
          <p:cNvPr id="5" name="Rectangle 4">
            <a:extLst>
              <a:ext uri="{FF2B5EF4-FFF2-40B4-BE49-F238E27FC236}">
                <a16:creationId xmlns:a16="http://schemas.microsoft.com/office/drawing/2014/main" id="{4492506E-1B4B-4839-9C2C-DE76F3F7EF7E}"/>
              </a:ext>
            </a:extLst>
          </p:cNvPr>
          <p:cNvSpPr/>
          <p:nvPr/>
        </p:nvSpPr>
        <p:spPr>
          <a:xfrm>
            <a:off x="749300" y="3938589"/>
            <a:ext cx="3663950" cy="132032"/>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ZoneTexte 5">
            <a:extLst>
              <a:ext uri="{FF2B5EF4-FFF2-40B4-BE49-F238E27FC236}">
                <a16:creationId xmlns:a16="http://schemas.microsoft.com/office/drawing/2014/main" id="{7239B876-6EBC-45BE-9F83-B1606F152F40}"/>
              </a:ext>
            </a:extLst>
          </p:cNvPr>
          <p:cNvSpPr txBox="1"/>
          <p:nvPr/>
        </p:nvSpPr>
        <p:spPr>
          <a:xfrm>
            <a:off x="6547691" y="2134415"/>
            <a:ext cx="5105400" cy="1294585"/>
          </a:xfrm>
          <a:prstGeom prst="rect">
            <a:avLst/>
          </a:prstGeom>
          <a:noFill/>
        </p:spPr>
        <p:txBody>
          <a:bodyPr wrap="square" rtlCol="0">
            <a:spAutoFit/>
          </a:bodyPr>
          <a:lstStyle/>
          <a:p>
            <a:pPr marL="285750" indent="-285750">
              <a:lnSpc>
                <a:spcPct val="150000"/>
              </a:lnSpc>
              <a:buFontTx/>
              <a:buChar char="-"/>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Séance avec les mandants (besoins)</a:t>
            </a:r>
          </a:p>
          <a:p>
            <a:pPr marL="285750" indent="-285750">
              <a:lnSpc>
                <a:spcPct val="150000"/>
              </a:lnSpc>
              <a:buFontTx/>
              <a:buChar char="-"/>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Test d’animation CSS de logo</a:t>
            </a:r>
          </a:p>
          <a:p>
            <a:pPr marL="285750" indent="-285750">
              <a:lnSpc>
                <a:spcPct val="150000"/>
              </a:lnSpc>
              <a:buFontTx/>
              <a:buChar char="-"/>
            </a:pPr>
            <a:r>
              <a:rPr lang="fr-CH"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Test de maquettes</a:t>
            </a:r>
          </a:p>
        </p:txBody>
      </p:sp>
    </p:spTree>
    <p:extLst>
      <p:ext uri="{BB962C8B-B14F-4D97-AF65-F5344CB8AC3E}">
        <p14:creationId xmlns:p14="http://schemas.microsoft.com/office/powerpoint/2010/main" val="3529672234"/>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FE70C78-2E88-41EA-97F6-9549CFD929E8}"/>
              </a:ext>
            </a:extLst>
          </p:cNvPr>
          <p:cNvSpPr txBox="1">
            <a:spLocks/>
          </p:cNvSpPr>
          <p:nvPr/>
        </p:nvSpPr>
        <p:spPr>
          <a:xfrm>
            <a:off x="568325" y="-766805"/>
            <a:ext cx="10515600" cy="337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6000" b="1" dirty="0">
                <a:solidFill>
                  <a:srgbClr val="312F30"/>
                </a:solidFill>
                <a:latin typeface="Playfair Display" panose="00000500000000000000" pitchFamily="2" charset="0"/>
              </a:rPr>
              <a:t>Maquettes</a:t>
            </a:r>
            <a:endParaRPr lang="fr-CH" sz="2800" dirty="0"/>
          </a:p>
        </p:txBody>
      </p:sp>
      <p:sp>
        <p:nvSpPr>
          <p:cNvPr id="5" name="Rectangle 4">
            <a:extLst>
              <a:ext uri="{FF2B5EF4-FFF2-40B4-BE49-F238E27FC236}">
                <a16:creationId xmlns:a16="http://schemas.microsoft.com/office/drawing/2014/main" id="{B2997423-2A25-457D-93E2-E2A25F87D4C6}"/>
              </a:ext>
            </a:extLst>
          </p:cNvPr>
          <p:cNvSpPr/>
          <p:nvPr/>
        </p:nvSpPr>
        <p:spPr>
          <a:xfrm flipV="1">
            <a:off x="568324" y="1389658"/>
            <a:ext cx="3100782" cy="111738"/>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900"/>
          </a:p>
        </p:txBody>
      </p:sp>
      <p:pic>
        <p:nvPicPr>
          <p:cNvPr id="7" name="Image 6">
            <a:extLst>
              <a:ext uri="{FF2B5EF4-FFF2-40B4-BE49-F238E27FC236}">
                <a16:creationId xmlns:a16="http://schemas.microsoft.com/office/drawing/2014/main" id="{FA6AE16D-6F35-4EDE-BDAA-0743FA7A1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321" y="1526796"/>
            <a:ext cx="7692129" cy="4159646"/>
          </a:xfrm>
          <a:prstGeom prst="rect">
            <a:avLst/>
          </a:prstGeom>
        </p:spPr>
      </p:pic>
      <p:pic>
        <p:nvPicPr>
          <p:cNvPr id="9" name="Image 8">
            <a:extLst>
              <a:ext uri="{FF2B5EF4-FFF2-40B4-BE49-F238E27FC236}">
                <a16:creationId xmlns:a16="http://schemas.microsoft.com/office/drawing/2014/main" id="{82625BA0-6A4A-4A9B-8BCA-7C49D73F7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12" y="1992204"/>
            <a:ext cx="7692129" cy="4552713"/>
          </a:xfrm>
          <a:prstGeom prst="rect">
            <a:avLst/>
          </a:prstGeom>
        </p:spPr>
      </p:pic>
    </p:spTree>
    <p:extLst>
      <p:ext uri="{BB962C8B-B14F-4D97-AF65-F5344CB8AC3E}">
        <p14:creationId xmlns:p14="http://schemas.microsoft.com/office/powerpoint/2010/main" val="17496179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C67006B-8345-4876-84F4-3EACFBA55D4C}"/>
              </a:ext>
            </a:extLst>
          </p:cNvPr>
          <p:cNvSpPr txBox="1">
            <a:spLocks/>
          </p:cNvSpPr>
          <p:nvPr/>
        </p:nvSpPr>
        <p:spPr>
          <a:xfrm>
            <a:off x="568325" y="-766805"/>
            <a:ext cx="10515600" cy="337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6000" b="1" dirty="0">
                <a:solidFill>
                  <a:srgbClr val="312F30"/>
                </a:solidFill>
                <a:latin typeface="Playfair Display" panose="00000500000000000000" pitchFamily="2" charset="0"/>
              </a:rPr>
              <a:t>Test d’animation logo</a:t>
            </a:r>
            <a:endParaRPr lang="fr-CH" sz="2800" dirty="0"/>
          </a:p>
        </p:txBody>
      </p:sp>
      <p:sp>
        <p:nvSpPr>
          <p:cNvPr id="5" name="Rectangle 4">
            <a:extLst>
              <a:ext uri="{FF2B5EF4-FFF2-40B4-BE49-F238E27FC236}">
                <a16:creationId xmlns:a16="http://schemas.microsoft.com/office/drawing/2014/main" id="{0498E71F-8442-4DF3-9496-8D425578F3A8}"/>
              </a:ext>
            </a:extLst>
          </p:cNvPr>
          <p:cNvSpPr/>
          <p:nvPr/>
        </p:nvSpPr>
        <p:spPr>
          <a:xfrm flipV="1">
            <a:off x="568324" y="1384300"/>
            <a:ext cx="6670676" cy="117096"/>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900"/>
          </a:p>
        </p:txBody>
      </p:sp>
      <p:pic>
        <p:nvPicPr>
          <p:cNvPr id="7" name="Image 6">
            <a:extLst>
              <a:ext uri="{FF2B5EF4-FFF2-40B4-BE49-F238E27FC236}">
                <a16:creationId xmlns:a16="http://schemas.microsoft.com/office/drawing/2014/main" id="{24C2B80A-2FFA-4568-B4EB-B30EB20AE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086" y="2046203"/>
            <a:ext cx="4841827" cy="4073567"/>
          </a:xfrm>
          <a:prstGeom prst="rect">
            <a:avLst/>
          </a:prstGeom>
        </p:spPr>
      </p:pic>
    </p:spTree>
    <p:extLst>
      <p:ext uri="{BB962C8B-B14F-4D97-AF65-F5344CB8AC3E}">
        <p14:creationId xmlns:p14="http://schemas.microsoft.com/office/powerpoint/2010/main" val="2705576314"/>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9F8AF1E-ABF5-4500-AE23-F1755BAF1672}"/>
              </a:ext>
            </a:extLst>
          </p:cNvPr>
          <p:cNvSpPr txBox="1">
            <a:spLocks/>
          </p:cNvSpPr>
          <p:nvPr/>
        </p:nvSpPr>
        <p:spPr>
          <a:xfrm>
            <a:off x="568325" y="-766805"/>
            <a:ext cx="10515600" cy="337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6600" b="1" dirty="0">
                <a:solidFill>
                  <a:srgbClr val="312F30"/>
                </a:solidFill>
                <a:latin typeface="Playfair Display" panose="00000500000000000000" pitchFamily="2" charset="0"/>
              </a:rPr>
              <a:t>Planning</a:t>
            </a:r>
            <a:endParaRPr lang="fr-CH" sz="2800" dirty="0"/>
          </a:p>
        </p:txBody>
      </p:sp>
      <p:sp>
        <p:nvSpPr>
          <p:cNvPr id="5" name="Rectangle 4">
            <a:extLst>
              <a:ext uri="{FF2B5EF4-FFF2-40B4-BE49-F238E27FC236}">
                <a16:creationId xmlns:a16="http://schemas.microsoft.com/office/drawing/2014/main" id="{F4B71857-AEDF-4F9D-AF41-060314EDBCE1}"/>
              </a:ext>
            </a:extLst>
          </p:cNvPr>
          <p:cNvSpPr/>
          <p:nvPr/>
        </p:nvSpPr>
        <p:spPr>
          <a:xfrm flipV="1">
            <a:off x="568324" y="1415058"/>
            <a:ext cx="3100782" cy="111738"/>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900"/>
          </a:p>
        </p:txBody>
      </p:sp>
      <p:grpSp>
        <p:nvGrpSpPr>
          <p:cNvPr id="2" name="Groupe 1">
            <a:extLst>
              <a:ext uri="{FF2B5EF4-FFF2-40B4-BE49-F238E27FC236}">
                <a16:creationId xmlns:a16="http://schemas.microsoft.com/office/drawing/2014/main" id="{694DC74B-79A5-49E7-999F-A7AABF70ABEA}"/>
              </a:ext>
            </a:extLst>
          </p:cNvPr>
          <p:cNvGrpSpPr/>
          <p:nvPr/>
        </p:nvGrpSpPr>
        <p:grpSpPr>
          <a:xfrm>
            <a:off x="568324" y="2039653"/>
            <a:ext cx="11154878" cy="4101705"/>
            <a:chOff x="502352" y="1139933"/>
            <a:chExt cx="11154878" cy="4101705"/>
          </a:xfrm>
        </p:grpSpPr>
        <p:pic>
          <p:nvPicPr>
            <p:cNvPr id="9" name="Image 8">
              <a:extLst>
                <a:ext uri="{FF2B5EF4-FFF2-40B4-BE49-F238E27FC236}">
                  <a16:creationId xmlns:a16="http://schemas.microsoft.com/office/drawing/2014/main" id="{80AAD086-B103-4066-9F87-8D93899801BD}"/>
                </a:ext>
              </a:extLst>
            </p:cNvPr>
            <p:cNvPicPr>
              <a:picLocks noChangeAspect="1"/>
            </p:cNvPicPr>
            <p:nvPr/>
          </p:nvPicPr>
          <p:blipFill rotWithShape="1">
            <a:blip r:embed="rId2">
              <a:extLst>
                <a:ext uri="{28A0092B-C50C-407E-A947-70E740481C1C}">
                  <a14:useLocalDpi xmlns:a14="http://schemas.microsoft.com/office/drawing/2010/main" val="0"/>
                </a:ext>
              </a:extLst>
            </a:blip>
            <a:srcRect t="72093" b="8397"/>
            <a:stretch/>
          </p:blipFill>
          <p:spPr>
            <a:xfrm>
              <a:off x="502352" y="3429000"/>
              <a:ext cx="11121323" cy="1812638"/>
            </a:xfrm>
            <a:prstGeom prst="rect">
              <a:avLst/>
            </a:prstGeom>
          </p:spPr>
        </p:pic>
        <p:pic>
          <p:nvPicPr>
            <p:cNvPr id="6" name="Image 5">
              <a:extLst>
                <a:ext uri="{FF2B5EF4-FFF2-40B4-BE49-F238E27FC236}">
                  <a16:creationId xmlns:a16="http://schemas.microsoft.com/office/drawing/2014/main" id="{AC8D5282-5960-4306-89C0-055A28B1FB78}"/>
                </a:ext>
              </a:extLst>
            </p:cNvPr>
            <p:cNvPicPr>
              <a:picLocks noChangeAspect="1"/>
            </p:cNvPicPr>
            <p:nvPr/>
          </p:nvPicPr>
          <p:blipFill rotWithShape="1">
            <a:blip r:embed="rId2">
              <a:extLst>
                <a:ext uri="{28A0092B-C50C-407E-A947-70E740481C1C}">
                  <a14:useLocalDpi xmlns:a14="http://schemas.microsoft.com/office/drawing/2010/main" val="0"/>
                </a:ext>
              </a:extLst>
            </a:blip>
            <a:srcRect l="297" r="-297" b="74779"/>
            <a:stretch/>
          </p:blipFill>
          <p:spPr>
            <a:xfrm>
              <a:off x="535907" y="1139933"/>
              <a:ext cx="11121323" cy="2343242"/>
            </a:xfrm>
            <a:prstGeom prst="rect">
              <a:avLst/>
            </a:prstGeom>
          </p:spPr>
        </p:pic>
      </p:grpSp>
    </p:spTree>
    <p:extLst>
      <p:ext uri="{BB962C8B-B14F-4D97-AF65-F5344CB8AC3E}">
        <p14:creationId xmlns:p14="http://schemas.microsoft.com/office/powerpoint/2010/main" val="675733274"/>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001B352-03C1-4785-B8A3-74D68FBEFBF8}"/>
              </a:ext>
            </a:extLst>
          </p:cNvPr>
          <p:cNvSpPr txBox="1">
            <a:spLocks/>
          </p:cNvSpPr>
          <p:nvPr/>
        </p:nvSpPr>
        <p:spPr>
          <a:xfrm>
            <a:off x="1092200" y="-228599"/>
            <a:ext cx="10515600" cy="337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7300" b="1" dirty="0">
                <a:solidFill>
                  <a:srgbClr val="312F30"/>
                </a:solidFill>
                <a:latin typeface="Playfair Display" panose="00000500000000000000" pitchFamily="2" charset="0"/>
              </a:rPr>
              <a:t>Questions ?</a:t>
            </a:r>
            <a:endParaRPr lang="fr-CH" dirty="0"/>
          </a:p>
        </p:txBody>
      </p:sp>
      <p:sp>
        <p:nvSpPr>
          <p:cNvPr id="5" name="Rectangle 4">
            <a:extLst>
              <a:ext uri="{FF2B5EF4-FFF2-40B4-BE49-F238E27FC236}">
                <a16:creationId xmlns:a16="http://schemas.microsoft.com/office/drawing/2014/main" id="{7BEB4681-3A3A-487A-A93D-4BB246BF1C81}"/>
              </a:ext>
            </a:extLst>
          </p:cNvPr>
          <p:cNvSpPr/>
          <p:nvPr/>
        </p:nvSpPr>
        <p:spPr>
          <a:xfrm>
            <a:off x="1092200" y="2147889"/>
            <a:ext cx="3663950" cy="132032"/>
          </a:xfrm>
          <a:prstGeom prst="rect">
            <a:avLst/>
          </a:prstGeom>
          <a:solidFill>
            <a:srgbClr val="2F8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26" name="Picture 2" descr="https://image.freepik.com/vecteurs-libre/travailleur-avec-des-doutes_1012-193.jpg">
            <a:extLst>
              <a:ext uri="{FF2B5EF4-FFF2-40B4-BE49-F238E27FC236}">
                <a16:creationId xmlns:a16="http://schemas.microsoft.com/office/drawing/2014/main" id="{BD041B9D-93A1-4739-8F4B-191AC2583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75" y="3530599"/>
            <a:ext cx="29813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52555"/>
      </p:ext>
    </p:extLst>
  </p:cSld>
  <p:clrMapOvr>
    <a:masterClrMapping/>
  </p:clrMapOvr>
  <p:transition>
    <p:push/>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Words>
  <Application>Microsoft Office PowerPoint</Application>
  <PresentationFormat>Grand écran</PresentationFormat>
  <Paragraphs>44</Paragraphs>
  <Slides>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Calibri Light</vt:lpstr>
      <vt:lpstr>Open Sans Light</vt:lpstr>
      <vt:lpstr>Playfair Display</vt:lpstr>
      <vt:lpstr>Wingdings</vt:lpstr>
      <vt:lpstr>Thème Office</vt:lpstr>
      <vt:lpstr>Présentation PowerPoint</vt:lpstr>
      <vt:lpstr>Contexte</vt:lpstr>
      <vt:lpstr>Objectifs  Et  Activités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Patrick Audriaz</dc:creator>
  <cp:lastModifiedBy>Peña Lopez Nestor</cp:lastModifiedBy>
  <cp:revision>13</cp:revision>
  <dcterms:created xsi:type="dcterms:W3CDTF">2018-10-10T14:01:32Z</dcterms:created>
  <dcterms:modified xsi:type="dcterms:W3CDTF">2018-10-11T12:29:06Z</dcterms:modified>
</cp:coreProperties>
</file>