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9"/>
  </p:notesMasterIdLst>
  <p:sldIdLst>
    <p:sldId id="256" r:id="rId5"/>
    <p:sldId id="267" r:id="rId6"/>
    <p:sldId id="277" r:id="rId7"/>
    <p:sldId id="274" r:id="rId8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22.02.2019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22.02.2019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22.02.2019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‹N°›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Lucida Sans" pitchFamily="34" charset="0"/>
                <a:cs typeface="Lucida Sans Unicode" pitchFamily="34" charset="0"/>
              </a:rPr>
              <a:t>EPD taugliche Scan-Lösung für Arztpraxen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Kundenworkshop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Ludovic Frehner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- Medizininformatik</a:t>
            </a:r>
          </a:p>
        </p:txBody>
      </p:sp>
      <p:pic>
        <p:nvPicPr>
          <p:cNvPr id="1026" name="Picture 2" descr="Résultat de recherche d'images pour &quot;Elektronische patientendossier&quot;">
            <a:extLst>
              <a:ext uri="{FF2B5EF4-FFF2-40B4-BE49-F238E27FC236}">
                <a16:creationId xmlns:a16="http://schemas.microsoft.com/office/drawing/2014/main" id="{DAC5E4CA-A2BA-40DF-A032-23EC5DC1F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85" y="2472612"/>
            <a:ext cx="3678091" cy="14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as de feuilles en papier&quot;">
            <a:extLst>
              <a:ext uri="{FF2B5EF4-FFF2-40B4-BE49-F238E27FC236}">
                <a16:creationId xmlns:a16="http://schemas.microsoft.com/office/drawing/2014/main" id="{4AB7B9E2-D230-45CD-966B-FEAC59F7D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4" b="12884"/>
          <a:stretch/>
        </p:blipFill>
        <p:spPr bwMode="auto">
          <a:xfrm>
            <a:off x="144009" y="2028177"/>
            <a:ext cx="2825092" cy="232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EBD4E1B-10A0-4B16-8B18-B617B3938506}"/>
              </a:ext>
            </a:extLst>
          </p:cNvPr>
          <p:cNvSpPr/>
          <p:nvPr/>
        </p:nvSpPr>
        <p:spPr>
          <a:xfrm>
            <a:off x="3082499" y="2713102"/>
            <a:ext cx="2099388" cy="95172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Projektziel</a:t>
            </a:r>
            <a:r>
              <a:rPr lang="fr-CH" dirty="0">
                <a:latin typeface="Lucida Sans" pitchFamily="34" charset="0"/>
              </a:rPr>
              <a:t>: 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Digitalisierung von Papierkrankenakten</a:t>
            </a:r>
          </a:p>
          <a:p>
            <a:pPr lvl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CDA-CH Dokumente bereitstellen für ein Import im PIS / EPD</a:t>
            </a:r>
          </a:p>
          <a:p>
            <a:pPr lvl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  <a:p>
            <a:pPr lvl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Projektdefinition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274E4B-8A62-4872-9F4B-40344022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31" y="2744058"/>
            <a:ext cx="6246683" cy="312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Lucida Sans" pitchFamily="34" charset="0"/>
              </a:rPr>
              <a:t>Varianten und Projektentscheidung</a:t>
            </a:r>
            <a:endParaRPr lang="de-CH" dirty="0">
              <a:latin typeface="Lucida Sans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336A7F-E207-4730-844C-2FC5460B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66" y="2179293"/>
            <a:ext cx="885825" cy="914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FB64C6-9E31-4458-8882-D4CDDF41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3" y="3400423"/>
            <a:ext cx="933450" cy="923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A999CE-C2FA-4FC2-8CCD-7AAE337E4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93" y="3416103"/>
            <a:ext cx="971550" cy="857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ECD691-4676-4D14-B251-E559DC607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277" y="3313986"/>
            <a:ext cx="1104900" cy="1019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1C4F6D9-B21E-401E-9F3C-8A17471AF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595426" y="3262148"/>
            <a:ext cx="1249962" cy="10112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AFA7A9D-15F2-435C-BE3D-8AAD3A721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7677" y="3193734"/>
            <a:ext cx="942975" cy="11144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C1AF93A-747F-4D50-91BB-C4946D272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5332" y="1018787"/>
            <a:ext cx="740166" cy="9252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5A856E4-72B7-421E-AE4C-6E30CC632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522" y="3219581"/>
            <a:ext cx="680139" cy="62737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4A630D5-C8F1-4776-833A-310155FBE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86" y="3750947"/>
            <a:ext cx="680139" cy="6273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2D091EB-236C-4BEE-9C79-BB6718A9B0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1443" y="2402372"/>
            <a:ext cx="666750" cy="7524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CBC4AF-C6FC-4EFE-A163-876BD09572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9824" y="3501051"/>
            <a:ext cx="533400" cy="53340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B9BE5E7-369E-42EA-B68B-27CA0A7272F9}"/>
              </a:ext>
            </a:extLst>
          </p:cNvPr>
          <p:cNvCxnSpPr/>
          <p:nvPr/>
        </p:nvCxnSpPr>
        <p:spPr>
          <a:xfrm>
            <a:off x="3914078" y="1706025"/>
            <a:ext cx="1226634" cy="928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2B154A3-6517-4BE2-9E73-BA869C8B14D6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711391" y="2636493"/>
            <a:ext cx="2429322" cy="142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E0BE0FF-0782-451B-B905-F849F2EBF5AC}"/>
              </a:ext>
            </a:extLst>
          </p:cNvPr>
          <p:cNvCxnSpPr>
            <a:cxnSpLocks/>
          </p:cNvCxnSpPr>
          <p:nvPr/>
        </p:nvCxnSpPr>
        <p:spPr>
          <a:xfrm flipH="1">
            <a:off x="1229618" y="2778609"/>
            <a:ext cx="680551" cy="754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637B0EB-AB31-4E79-9534-5A338ACB96DC}"/>
              </a:ext>
            </a:extLst>
          </p:cNvPr>
          <p:cNvCxnSpPr>
            <a:cxnSpLocks/>
          </p:cNvCxnSpPr>
          <p:nvPr/>
        </p:nvCxnSpPr>
        <p:spPr>
          <a:xfrm>
            <a:off x="1152834" y="3834038"/>
            <a:ext cx="41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A86DA53-A19C-4BF6-A82F-0B2D93920A8B}"/>
              </a:ext>
            </a:extLst>
          </p:cNvPr>
          <p:cNvCxnSpPr>
            <a:cxnSpLocks/>
          </p:cNvCxnSpPr>
          <p:nvPr/>
        </p:nvCxnSpPr>
        <p:spPr>
          <a:xfrm>
            <a:off x="2395943" y="3862385"/>
            <a:ext cx="7710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1669540-5EE8-4118-9AEA-FCC716A3B00B}"/>
              </a:ext>
            </a:extLst>
          </p:cNvPr>
          <p:cNvCxnSpPr>
            <a:cxnSpLocks/>
          </p:cNvCxnSpPr>
          <p:nvPr/>
        </p:nvCxnSpPr>
        <p:spPr>
          <a:xfrm>
            <a:off x="4057523" y="3834384"/>
            <a:ext cx="537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55EBC8C-65C8-4159-8376-C0C86015D136}"/>
              </a:ext>
            </a:extLst>
          </p:cNvPr>
          <p:cNvCxnSpPr>
            <a:cxnSpLocks/>
          </p:cNvCxnSpPr>
          <p:nvPr/>
        </p:nvCxnSpPr>
        <p:spPr>
          <a:xfrm>
            <a:off x="5667084" y="2999558"/>
            <a:ext cx="703236" cy="469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A4702E1-AB28-4E6C-AEF3-48C20DF9B57B}"/>
              </a:ext>
            </a:extLst>
          </p:cNvPr>
          <p:cNvCxnSpPr>
            <a:cxnSpLocks/>
          </p:cNvCxnSpPr>
          <p:nvPr/>
        </p:nvCxnSpPr>
        <p:spPr>
          <a:xfrm>
            <a:off x="6819775" y="3813142"/>
            <a:ext cx="537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E822B59-FC67-4A44-BA41-371F9B18F950}"/>
              </a:ext>
            </a:extLst>
          </p:cNvPr>
          <p:cNvCxnSpPr>
            <a:cxnSpLocks/>
          </p:cNvCxnSpPr>
          <p:nvPr/>
        </p:nvCxnSpPr>
        <p:spPr>
          <a:xfrm>
            <a:off x="8181922" y="3809205"/>
            <a:ext cx="537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AABFC0F-33E0-41DF-9C93-9093EE5B06CB}"/>
              </a:ext>
            </a:extLst>
          </p:cNvPr>
          <p:cNvCxnSpPr>
            <a:cxnSpLocks/>
          </p:cNvCxnSpPr>
          <p:nvPr/>
        </p:nvCxnSpPr>
        <p:spPr>
          <a:xfrm flipH="1" flipV="1">
            <a:off x="3988603" y="1592611"/>
            <a:ext cx="1167475" cy="886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D9E73E2-32C3-4ECC-848B-BE698EFF075A}"/>
              </a:ext>
            </a:extLst>
          </p:cNvPr>
          <p:cNvCxnSpPr>
            <a:cxnSpLocks/>
          </p:cNvCxnSpPr>
          <p:nvPr/>
        </p:nvCxnSpPr>
        <p:spPr>
          <a:xfrm flipH="1" flipV="1">
            <a:off x="5508702" y="3093694"/>
            <a:ext cx="112920" cy="306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782CABF-5898-4810-92AA-998673415DF1}"/>
              </a:ext>
            </a:extLst>
          </p:cNvPr>
          <p:cNvCxnSpPr>
            <a:cxnSpLocks/>
          </p:cNvCxnSpPr>
          <p:nvPr/>
        </p:nvCxnSpPr>
        <p:spPr>
          <a:xfrm>
            <a:off x="5621622" y="3055620"/>
            <a:ext cx="748698" cy="1022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A797D6E9-BFE8-4FB6-9A82-AF4BB878026B}"/>
              </a:ext>
            </a:extLst>
          </p:cNvPr>
          <p:cNvSpPr txBox="1"/>
          <p:nvPr/>
        </p:nvSpPr>
        <p:spPr>
          <a:xfrm>
            <a:off x="3177106" y="1852555"/>
            <a:ext cx="8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PIS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50FF3C1-AAF7-4574-8706-3343AE96092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67084" y="2612969"/>
            <a:ext cx="3319440" cy="888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B72AF4AA-606D-40B9-BCF8-0B49A393709B}"/>
              </a:ext>
            </a:extLst>
          </p:cNvPr>
          <p:cNvSpPr/>
          <p:nvPr/>
        </p:nvSpPr>
        <p:spPr>
          <a:xfrm>
            <a:off x="3495449" y="1627775"/>
            <a:ext cx="6808277" cy="4109680"/>
          </a:xfrm>
          <a:prstGeom prst="ellipse">
            <a:avLst/>
          </a:prstGeom>
          <a:solidFill>
            <a:srgbClr val="00B0F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7" name="Picture 2" descr="Résultat de recherche d'images pour &quot;e-sculape&quot;">
            <a:extLst>
              <a:ext uri="{FF2B5EF4-FFF2-40B4-BE49-F238E27FC236}">
                <a16:creationId xmlns:a16="http://schemas.microsoft.com/office/drawing/2014/main" id="{37DA1E9D-CA86-4D94-A5C1-3940807B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57" y="1125362"/>
            <a:ext cx="3817936" cy="116970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80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13EB6-E23D-45EC-9183-45459A009A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24EDF5A-306D-431E-8212-DA97F2870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42" name="Picture 2" descr="Résultat de recherche d'images pour &quot;Fragen?&quot;">
            <a:extLst>
              <a:ext uri="{FF2B5EF4-FFF2-40B4-BE49-F238E27FC236}">
                <a16:creationId xmlns:a16="http://schemas.microsoft.com/office/drawing/2014/main" id="{3AF17BC7-BEB8-4389-AAB5-CE5276E7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76" y="1304851"/>
            <a:ext cx="6224521" cy="43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9575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E21803-70F9-41A8-9C11-39A2457CDDF7}">
  <ds:schemaRefs>
    <ds:schemaRef ds:uri="f6f68f68-5570-446d-b1e6-2310e70d83d3"/>
    <ds:schemaRef ds:uri="2551ef7e-3b29-44d1-a8ad-ef34c26bfc60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BFH_PPT_Vorlage_16-9.potx</Template>
  <TotalTime>384</TotalTime>
  <Words>31</Words>
  <Application>Microsoft Office PowerPoint</Application>
  <PresentationFormat>Personnalisé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EPD taugliche Scan-Lösung für Arztpraxen</vt:lpstr>
      <vt:lpstr>Projektdefinition</vt:lpstr>
      <vt:lpstr>Varianten und Projektentscheidung</vt:lpstr>
      <vt:lpstr>Présentation PowerPoint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BFH_PPT_Vorlage_16-9</dc:title>
  <dc:creator>Gloor Manuela</dc:creator>
  <cp:lastModifiedBy>Ludovic Frehner</cp:lastModifiedBy>
  <cp:revision>30</cp:revision>
  <cp:lastPrinted>2013-08-23T11:57:04Z</cp:lastPrinted>
  <dcterms:created xsi:type="dcterms:W3CDTF">2013-08-23T12:02:17Z</dcterms:created>
  <dcterms:modified xsi:type="dcterms:W3CDTF">2019-02-22T10:14:11Z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