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706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3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3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3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8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1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0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630D0-968E-3C2D-B298-3830687A432B}"/>
              </a:ext>
            </a:extLst>
          </p:cNvPr>
          <p:cNvSpPr txBox="1"/>
          <p:nvPr/>
        </p:nvSpPr>
        <p:spPr>
          <a:xfrm>
            <a:off x="546684" y="797098"/>
            <a:ext cx="4856480" cy="291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spc="-5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Retail and Geodemographics: </a:t>
            </a:r>
            <a:br>
              <a:rPr lang="en-US" sz="4200" spc="-5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en-US" sz="4200" spc="-5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 Spatial Data Science Approach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spc="-5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Patrick Ballantyne, </a:t>
            </a:r>
            <a:br>
              <a:rPr lang="en-US" sz="2400" spc="-5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en-US" sz="2400" spc="-5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University of Liverpool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3FA2A4-0439-CD22-4EC1-C1BD0191B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 r="32337" b="-2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5971C-21DB-839A-9DCC-FBCBF5FE9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" y="4254877"/>
            <a:ext cx="2173018" cy="119516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extLst>
              <a:ext uri="{FF2B5EF4-FFF2-40B4-BE49-F238E27FC236}">
                <a16:creationId xmlns:a16="http://schemas.microsoft.com/office/drawing/2014/main" id="{AAC83655-EC23-A19E-9363-C443C932B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48" y="4356218"/>
            <a:ext cx="2670633" cy="8379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417FBD-7944-344A-4803-507FD2A04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7" y="5587172"/>
            <a:ext cx="1666093" cy="11000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23BB5C-BA0F-BF1B-03A6-6A3357D41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45" y="5738165"/>
            <a:ext cx="2039037" cy="79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3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630D0-968E-3C2D-B298-3830687A432B}"/>
              </a:ext>
            </a:extLst>
          </p:cNvPr>
          <p:cNvSpPr txBox="1"/>
          <p:nvPr/>
        </p:nvSpPr>
        <p:spPr>
          <a:xfrm>
            <a:off x="492761" y="515204"/>
            <a:ext cx="4856480" cy="291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spc="-5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Retail and Geodemographics: </a:t>
            </a:r>
            <a:br>
              <a:rPr lang="en-US" sz="3900" spc="-5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en-US" sz="3900" spc="-5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 Spatial Data Science Approach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3FA2A4-0439-CD22-4EC1-C1BD0191B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 r="32337" b="-2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AF22C-C24B-C81F-8EB3-FAB46EFC5941}"/>
              </a:ext>
            </a:extLst>
          </p:cNvPr>
          <p:cNvSpPr txBox="1"/>
          <p:nvPr/>
        </p:nvSpPr>
        <p:spPr>
          <a:xfrm>
            <a:off x="568960" y="3657600"/>
            <a:ext cx="4927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Today’s workshop: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Concepts, ideas and research</a:t>
            </a:r>
          </a:p>
          <a:p>
            <a:pPr algn="ctr"/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Code, tools and insights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6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630D0-968E-3C2D-B298-3830687A432B}"/>
              </a:ext>
            </a:extLst>
          </p:cNvPr>
          <p:cNvSpPr txBox="1"/>
          <p:nvPr/>
        </p:nvSpPr>
        <p:spPr>
          <a:xfrm>
            <a:off x="492761" y="515204"/>
            <a:ext cx="4856480" cy="291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spc="-5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Retail and </a:t>
            </a:r>
            <a:r>
              <a:rPr lang="en-US" sz="3900" spc="-5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Geodemographics</a:t>
            </a:r>
            <a:r>
              <a:rPr lang="en-US" sz="3900" spc="-5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: </a:t>
            </a:r>
            <a:br>
              <a:rPr lang="en-US" sz="3900" spc="-5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en-US" sz="3900" spc="-5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 Spatial Data Science Approach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3FA2A4-0439-CD22-4EC1-C1BD0191B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61" r="32337" b="-2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CA35D41-065F-D761-8FED-4A847DCEC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080336"/>
              </p:ext>
            </p:extLst>
          </p:nvPr>
        </p:nvGraphicFramePr>
        <p:xfrm>
          <a:off x="609257" y="2235230"/>
          <a:ext cx="10226039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303">
                  <a:extLst>
                    <a:ext uri="{9D8B030D-6E8A-4147-A177-3AD203B41FA5}">
                      <a16:colId xmlns:a16="http://schemas.microsoft.com/office/drawing/2014/main" val="1842988541"/>
                    </a:ext>
                  </a:extLst>
                </a:gridCol>
                <a:gridCol w="1298303">
                  <a:extLst>
                    <a:ext uri="{9D8B030D-6E8A-4147-A177-3AD203B41FA5}">
                      <a16:colId xmlns:a16="http://schemas.microsoft.com/office/drawing/2014/main" val="3719357679"/>
                    </a:ext>
                  </a:extLst>
                </a:gridCol>
                <a:gridCol w="1298303">
                  <a:extLst>
                    <a:ext uri="{9D8B030D-6E8A-4147-A177-3AD203B41FA5}">
                      <a16:colId xmlns:a16="http://schemas.microsoft.com/office/drawing/2014/main" val="3828374827"/>
                    </a:ext>
                  </a:extLst>
                </a:gridCol>
                <a:gridCol w="1298303">
                  <a:extLst>
                    <a:ext uri="{9D8B030D-6E8A-4147-A177-3AD203B41FA5}">
                      <a16:colId xmlns:a16="http://schemas.microsoft.com/office/drawing/2014/main" val="1165376511"/>
                    </a:ext>
                  </a:extLst>
                </a:gridCol>
                <a:gridCol w="2048882">
                  <a:extLst>
                    <a:ext uri="{9D8B030D-6E8A-4147-A177-3AD203B41FA5}">
                      <a16:colId xmlns:a16="http://schemas.microsoft.com/office/drawing/2014/main" val="1114380670"/>
                    </a:ext>
                  </a:extLst>
                </a:gridCol>
                <a:gridCol w="1590421">
                  <a:extLst>
                    <a:ext uri="{9D8B030D-6E8A-4147-A177-3AD203B41FA5}">
                      <a16:colId xmlns:a16="http://schemas.microsoft.com/office/drawing/2014/main" val="4035305705"/>
                    </a:ext>
                  </a:extLst>
                </a:gridCol>
                <a:gridCol w="1393524">
                  <a:extLst>
                    <a:ext uri="{9D8B030D-6E8A-4147-A177-3AD203B41FA5}">
                      <a16:colId xmlns:a16="http://schemas.microsoft.com/office/drawing/2014/main" val="743803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Degree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7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Area1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5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Area2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Area3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17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Area4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47051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02FEE5D-392C-F36F-E104-1CD8A1E0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930" y="2853203"/>
            <a:ext cx="4872367" cy="3175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6049D-A1C1-AB88-23CE-953E8F378E7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2113" y="191962"/>
            <a:ext cx="7064851" cy="5298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DFC33-C643-7C16-F1BE-EE588045F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593" y="167442"/>
            <a:ext cx="2208371" cy="179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630D0-968E-3C2D-B298-3830687A432B}"/>
              </a:ext>
            </a:extLst>
          </p:cNvPr>
          <p:cNvSpPr txBox="1"/>
          <p:nvPr/>
        </p:nvSpPr>
        <p:spPr>
          <a:xfrm>
            <a:off x="492761" y="515204"/>
            <a:ext cx="4856480" cy="291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endParaRPr lang="en-US" sz="3900" spc="-50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596D66-40E4-C084-378A-E00831A29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 r="32337" b="-2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FD42F-1A05-D316-5C14-D7916B0B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05334" cy="2913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5CC787-2BA5-D350-B458-2ACF07D99EB5}"/>
              </a:ext>
            </a:extLst>
          </p:cNvPr>
          <p:cNvSpPr txBox="1"/>
          <p:nvPr/>
        </p:nvSpPr>
        <p:spPr>
          <a:xfrm>
            <a:off x="370808" y="3529205"/>
            <a:ext cx="4856480" cy="291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spc="-5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Overview: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-5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Geodemographic classification of census tracts 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-5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American Community Survey (ACS)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-5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How many variables? </a:t>
            </a:r>
            <a:r>
              <a:rPr lang="en-US" sz="3900" spc="-5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proach</a:t>
            </a:r>
          </a:p>
        </p:txBody>
      </p:sp>
    </p:spTree>
    <p:extLst>
      <p:ext uri="{BB962C8B-B14F-4D97-AF65-F5344CB8AC3E}">
        <p14:creationId xmlns:p14="http://schemas.microsoft.com/office/powerpoint/2010/main" val="149371081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79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Avenir Next LT Pro</vt:lpstr>
      <vt:lpstr>Segoe UI</vt:lpstr>
      <vt:lpstr>PrismaticVTI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ballantyne</dc:creator>
  <cp:lastModifiedBy>patrick ballantyne</cp:lastModifiedBy>
  <cp:revision>11</cp:revision>
  <dcterms:created xsi:type="dcterms:W3CDTF">2022-09-23T13:51:22Z</dcterms:created>
  <dcterms:modified xsi:type="dcterms:W3CDTF">2022-09-24T10:04:50Z</dcterms:modified>
</cp:coreProperties>
</file>