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1"/>
  </p:notesMasterIdLst>
  <p:handoutMasterIdLst>
    <p:handoutMasterId r:id="rId32"/>
  </p:handoutMasterIdLst>
  <p:sldIdLst>
    <p:sldId id="1719" r:id="rId7"/>
    <p:sldId id="1856" r:id="rId8"/>
    <p:sldId id="1660" r:id="rId9"/>
    <p:sldId id="1890" r:id="rId10"/>
    <p:sldId id="2238" r:id="rId11"/>
    <p:sldId id="2240" r:id="rId12"/>
    <p:sldId id="1903" r:id="rId13"/>
    <p:sldId id="1906" r:id="rId14"/>
    <p:sldId id="1861" r:id="rId15"/>
    <p:sldId id="1907" r:id="rId16"/>
    <p:sldId id="1893" r:id="rId17"/>
    <p:sldId id="2242" r:id="rId18"/>
    <p:sldId id="2243" r:id="rId19"/>
    <p:sldId id="1857" r:id="rId20"/>
    <p:sldId id="2237" r:id="rId21"/>
    <p:sldId id="1670" r:id="rId22"/>
    <p:sldId id="1895" r:id="rId23"/>
    <p:sldId id="2239" r:id="rId24"/>
    <p:sldId id="2244" r:id="rId25"/>
    <p:sldId id="2249" r:id="rId26"/>
    <p:sldId id="2248" r:id="rId27"/>
    <p:sldId id="1862" r:id="rId28"/>
    <p:sldId id="2246" r:id="rId29"/>
    <p:sldId id="2247"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90"/>
            <p14:sldId id="2238"/>
            <p14:sldId id="2240"/>
            <p14:sldId id="1903"/>
            <p14:sldId id="1906"/>
            <p14:sldId id="1861"/>
            <p14:sldId id="1907"/>
            <p14:sldId id="1893"/>
            <p14:sldId id="2242"/>
            <p14:sldId id="2243"/>
            <p14:sldId id="1857"/>
            <p14:sldId id="2237"/>
            <p14:sldId id="1670"/>
            <p14:sldId id="1895"/>
            <p14:sldId id="2239"/>
            <p14:sldId id="2244"/>
            <p14:sldId id="2249"/>
            <p14:sldId id="2248"/>
            <p14:sldId id="1862"/>
            <p14:sldId id="2246"/>
            <p14:sldId id="22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D0DAF1"/>
    <a:srgbClr val="0078D4"/>
    <a:srgbClr val="1A1A1A"/>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7A632-998D-4F9B-B6BD-7C7FD9BE0341}" v="5" dt="2021-05-07T22:38:05.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48" autoAdjust="0"/>
  </p:normalViewPr>
  <p:slideViewPr>
    <p:cSldViewPr snapToGrid="0">
      <p:cViewPr varScale="1">
        <p:scale>
          <a:sx n="98" d="100"/>
          <a:sy n="98" d="100"/>
        </p:scale>
        <p:origin x="1038"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8/10/relationships/authors" Target="authors.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1D24139C-CEEE-42A1-BDEC-C385B7FB77D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dgm:t>
        <a:bodyPr/>
        <a:lstStyle/>
        <a:p>
          <a:r>
            <a:rPr lang="en-IE" baseline="0" dirty="0">
              <a:latin typeface="Segoe UI"/>
              <a:cs typeface="Segoe UI"/>
            </a:rPr>
            <a:t>No capital expenditures to scale up.</a:t>
          </a:r>
          <a:endParaRPr lang="en-US" dirty="0">
            <a:latin typeface="Segoe UI"/>
            <a:cs typeface="Segoe UI"/>
          </a:endParaRPr>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dgm:t>
        <a:bodyPr/>
        <a:lstStyle/>
        <a:p>
          <a:r>
            <a:rPr lang="en-IE" baseline="0" dirty="0">
              <a:latin typeface="Segoe UI"/>
              <a:cs typeface="Segoe UI"/>
            </a:rPr>
            <a:t>Applications can be quickly provisioned and deprovisioned.</a:t>
          </a:r>
          <a:endParaRPr lang="en-US" dirty="0">
            <a:latin typeface="Segoe UI"/>
            <a:cs typeface="Segoe UI"/>
          </a:endParaRPr>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dgm:t>
        <a:bodyPr/>
        <a:lstStyle/>
        <a:p>
          <a:r>
            <a:rPr lang="en-IE" baseline="0" dirty="0">
              <a:latin typeface="Segoe UI"/>
              <a:cs typeface="Segoe UI"/>
            </a:rPr>
            <a:t>Organizations pay only for what they use.</a:t>
          </a:r>
          <a:endParaRPr lang="en-US" dirty="0">
            <a:latin typeface="Segoe UI"/>
            <a:cs typeface="Segoe UI"/>
          </a:endParaRPr>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Private Cloud</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pPr rtl="0"/>
          <a:r>
            <a:rPr lang="en-IE" baseline="0" dirty="0">
              <a:latin typeface="Segoe UI"/>
              <a:cs typeface="Segoe UI"/>
            </a:rPr>
            <a:t>Organizations have complete control over resources and security. </a:t>
          </a:r>
          <a:endParaRPr lang="en-US" dirty="0">
            <a:latin typeface="Segoe UI"/>
            <a:cs typeface="Segoe UI"/>
          </a:endParaRP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F14B8414-E6F8-4C9C-938D-97FE0E934240}">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Hybrid Cloud</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r>
            <a:rPr lang="en-IE" sz="1800" baseline="0" dirty="0">
              <a:latin typeface="Segoe UI"/>
              <a:cs typeface="Segoe UI"/>
            </a:rPr>
            <a:t>Provides the most flexibility.</a:t>
          </a:r>
          <a:endParaRPr lang="en-US" sz="1800" dirty="0">
            <a:latin typeface="Segoe UI"/>
            <a:cs typeface="Segoe UI"/>
          </a:endParaRP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r>
            <a:rPr lang="en-IE" sz="1800" baseline="0" dirty="0">
              <a:latin typeface="Segoe UI"/>
              <a:cs typeface="Segoe UI"/>
            </a:rPr>
            <a:t>Organizations determine where to run their applications.</a:t>
          </a:r>
          <a:endParaRPr lang="en-US" sz="1800" dirty="0">
            <a:latin typeface="Segoe UI"/>
            <a:cs typeface="Segoe UI"/>
          </a:endParaRP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r>
            <a:rPr lang="en-IE" sz="1800" baseline="0" dirty="0">
              <a:latin typeface="Segoe UI"/>
              <a:cs typeface="Segoe UI"/>
            </a:rPr>
            <a:t>Organizations control security, compliance, or legal requirements.</a:t>
          </a:r>
          <a:endParaRPr lang="en-US" sz="1800" dirty="0">
            <a:latin typeface="Segoe UI"/>
            <a:cs typeface="Segoe UI"/>
          </a:endParaRP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3EC1FF80-CDB2-4270-A83C-0457B804EBEF}">
      <dgm:prSet/>
      <dgm:spPr/>
      <dgm:t>
        <a:bodyPr/>
        <a:lstStyle/>
        <a:p>
          <a:r>
            <a:rPr lang="en-US" b="0" i="0" dirty="0">
              <a:latin typeface="Segoe UI"/>
              <a:cs typeface="Segoe UI"/>
            </a:rPr>
            <a:t>Organizations are responsible for hardware maintenance and updates.</a:t>
          </a:r>
          <a:endParaRPr lang="en-US" dirty="0">
            <a:latin typeface="Segoe UI"/>
            <a:cs typeface="Segoe UI"/>
          </a:endParaRPr>
        </a:p>
      </dgm:t>
    </dgm:pt>
    <dgm:pt modelId="{E59AEA1F-BE84-4629-801C-B2E405763FEF}" type="parTrans" cxnId="{91AC9918-B155-4EF2-91C7-F2518D38F750}">
      <dgm:prSet/>
      <dgm:spPr/>
      <dgm:t>
        <a:bodyPr/>
        <a:lstStyle/>
        <a:p>
          <a:endParaRPr lang="en-US"/>
        </a:p>
      </dgm:t>
    </dgm:pt>
    <dgm:pt modelId="{D4F8E00F-CAE4-4E71-87CE-2D7B8A061B5E}" type="sibTrans" cxnId="{91AC9918-B155-4EF2-91C7-F2518D38F750}">
      <dgm:prSet/>
      <dgm:spPr/>
      <dgm:t>
        <a:bodyPr/>
        <a:lstStyle/>
        <a:p>
          <a:endParaRPr lang="en-US"/>
        </a:p>
      </dgm:t>
    </dgm:pt>
    <dgm:pt modelId="{B73F9C38-F478-4638-BCB9-2F992DF58173}">
      <dgm:prSet/>
      <dgm:spPr/>
      <dgm:t>
        <a:bodyPr/>
        <a:lstStyle/>
        <a:p>
          <a:r>
            <a:rPr lang="en-US" b="0" i="0" dirty="0">
              <a:latin typeface="Segoe UI"/>
              <a:cs typeface="Segoe UI"/>
            </a:rPr>
            <a:t>Hardware must be purchased for start-up and maintenance.</a:t>
          </a:r>
          <a:endParaRPr lang="en-US" dirty="0">
            <a:latin typeface="Segoe UI"/>
            <a:cs typeface="Segoe UI"/>
          </a:endParaRPr>
        </a:p>
      </dgm:t>
    </dgm:pt>
    <dgm:pt modelId="{F64BE1D6-E8AB-4EA5-B9BA-5BC5A0801C3A}" type="parTrans" cxnId="{FAF659F9-738D-4C17-89BF-092DEC003418}">
      <dgm:prSet/>
      <dgm:spPr/>
      <dgm:t>
        <a:bodyPr/>
        <a:lstStyle/>
        <a:p>
          <a:endParaRPr lang="en-US"/>
        </a:p>
      </dgm:t>
    </dgm:pt>
    <dgm:pt modelId="{3DF819DC-C88B-4BFA-987E-B1961392E186}" type="sibTrans" cxnId="{FAF659F9-738D-4C17-89BF-092DEC003418}">
      <dgm:prSet/>
      <dgm:spPr/>
      <dgm:t>
        <a:bodyPr/>
        <a:lstStyle/>
        <a:p>
          <a:endParaRPr lang="en-US"/>
        </a:p>
      </dgm:t>
    </dgm:pt>
    <dgm:pt modelId="{AFE2A206-A7F0-49FC-B756-62FBC54FB387}" type="pres">
      <dgm:prSet presAssocID="{E0F99D34-51F0-4798-8430-02E30D531FB3}" presName="Name0" presStyleCnt="0">
        <dgm:presLayoutVars>
          <dgm:dir/>
          <dgm:animLvl val="lvl"/>
          <dgm:resizeHandles val="exact"/>
        </dgm:presLayoutVars>
      </dgm:prSet>
      <dgm:spPr/>
    </dgm:pt>
    <dgm:pt modelId="{1B79373C-03CA-4172-BA55-FC3D9F28D6EB}" type="pres">
      <dgm:prSet presAssocID="{1D24139C-CEEE-42A1-BDEC-C385B7FB77D4}" presName="linNode" presStyleCnt="0"/>
      <dgm:spPr/>
    </dgm:pt>
    <dgm:pt modelId="{3CF310F3-D9EE-4D84-BEEA-0008B0482F4A}" type="pres">
      <dgm:prSet presAssocID="{1D24139C-CEEE-42A1-BDEC-C385B7FB77D4}" presName="parentText" presStyleLbl="node1" presStyleIdx="0" presStyleCnt="3">
        <dgm:presLayoutVars>
          <dgm:chMax val="1"/>
          <dgm:bulletEnabled val="1"/>
        </dgm:presLayoutVars>
      </dgm:prSet>
      <dgm:spPr/>
    </dgm:pt>
    <dgm:pt modelId="{E97A4EBE-F615-4AA4-AE39-CD48745EBC78}" type="pres">
      <dgm:prSet presAssocID="{1D24139C-CEEE-42A1-BDEC-C385B7FB77D4}" presName="descendantText" presStyleLbl="alignAccFollowNode1" presStyleIdx="0" presStyleCnt="3">
        <dgm:presLayoutVars>
          <dgm:bulletEnabled val="1"/>
        </dgm:presLayoutVars>
      </dgm:prSet>
      <dgm:spPr/>
    </dgm:pt>
    <dgm:pt modelId="{BC07D024-DEDA-4ECD-93A0-C082415C20D7}" type="pres">
      <dgm:prSet presAssocID="{2CAD3CFA-3463-480F-A90F-52FFF18664E7}" presName="sp" presStyleCnt="0"/>
      <dgm:spPr/>
    </dgm:pt>
    <dgm:pt modelId="{BF493E71-3161-4B7B-ABE4-270016A3F8EF}" type="pres">
      <dgm:prSet presAssocID="{AFD8BE25-36B2-4A8F-8024-4BC6DBCEF904}" presName="linNode" presStyleCnt="0"/>
      <dgm:spPr/>
    </dgm:pt>
    <dgm:pt modelId="{866B5B1A-ED4A-4EF9-90C3-122F1DA2311B}" type="pres">
      <dgm:prSet presAssocID="{AFD8BE25-36B2-4A8F-8024-4BC6DBCEF904}" presName="parentText" presStyleLbl="node1" presStyleIdx="1" presStyleCnt="3">
        <dgm:presLayoutVars>
          <dgm:chMax val="1"/>
          <dgm:bulletEnabled val="1"/>
        </dgm:presLayoutVars>
      </dgm:prSet>
      <dgm:spPr/>
    </dgm:pt>
    <dgm:pt modelId="{A40BC655-6C05-4B70-AE7B-83C88E2DA66C}" type="pres">
      <dgm:prSet presAssocID="{AFD8BE25-36B2-4A8F-8024-4BC6DBCEF904}" presName="descendantText" presStyleLbl="alignAccFollowNode1" presStyleIdx="1" presStyleCnt="3">
        <dgm:presLayoutVars>
          <dgm:bulletEnabled val="1"/>
        </dgm:presLayoutVars>
      </dgm:prSet>
      <dgm:spPr/>
    </dgm:pt>
    <dgm:pt modelId="{E7CF8BAE-DC6D-4D2E-AFFC-423AE5BE6675}" type="pres">
      <dgm:prSet presAssocID="{FB311F2C-25E2-461E-9177-88240B2BE351}" presName="sp" presStyleCnt="0"/>
      <dgm:spPr/>
    </dgm:pt>
    <dgm:pt modelId="{823B9ECC-70F6-4F88-A405-96304214A57A}" type="pres">
      <dgm:prSet presAssocID="{F14B8414-E6F8-4C9C-938D-97FE0E934240}" presName="linNode" presStyleCnt="0"/>
      <dgm:spPr/>
    </dgm:pt>
    <dgm:pt modelId="{016B6D1D-94A4-4201-AACA-13DBFB789FEB}" type="pres">
      <dgm:prSet presAssocID="{F14B8414-E6F8-4C9C-938D-97FE0E934240}" presName="parentText" presStyleLbl="node1" presStyleIdx="2" presStyleCnt="3">
        <dgm:presLayoutVars>
          <dgm:chMax val="1"/>
          <dgm:bulletEnabled val="1"/>
        </dgm:presLayoutVars>
      </dgm:prSet>
      <dgm:spPr/>
    </dgm:pt>
    <dgm:pt modelId="{3E9B0602-A7B8-4D97-A972-D8D4118422E9}" type="pres">
      <dgm:prSet presAssocID="{F14B8414-E6F8-4C9C-938D-97FE0E934240}" presName="descendantText" presStyleLbl="alignAccFollowNode1" presStyleIdx="2" presStyleCnt="3">
        <dgm:presLayoutVars>
          <dgm:bulletEnabled val="1"/>
        </dgm:presLayoutVars>
      </dgm:prSet>
      <dgm:spPr/>
    </dgm:pt>
  </dgm:ptLst>
  <dgm:cxnLst>
    <dgm:cxn modelId="{E3562B04-215E-4916-9171-9ABFC13A91AB}" srcId="{E0F99D34-51F0-4798-8430-02E30D531FB3}" destId="{AFD8BE25-36B2-4A8F-8024-4BC6DBCEF904}" srcOrd="1" destOrd="0" parTransId="{43E0EA4F-F5C5-4469-BE5E-C2B379E90650}" sibTransId="{FB311F2C-25E2-461E-9177-88240B2BE351}"/>
    <dgm:cxn modelId="{666E8609-1899-44A1-BE95-09AE7DB7D3FC}" srcId="{F14B8414-E6F8-4C9C-938D-97FE0E934240}" destId="{FD149B5B-EAE1-4878-B92C-60E57E6DD9E8}" srcOrd="2" destOrd="0" parTransId="{0A54BA5A-5D2C-413A-9E0B-0D3465A4F004}" sibTransId="{45048287-439A-4805-A0DB-9A7EB6D9782E}"/>
    <dgm:cxn modelId="{5FD5BB0F-D127-4B0C-87E2-F8FF6836ED8D}" srcId="{E0F99D34-51F0-4798-8430-02E30D531FB3}" destId="{1D24139C-CEEE-42A1-BDEC-C385B7FB77D4}" srcOrd="0" destOrd="0" parTransId="{3FFE54A7-CF40-410E-8C0E-4DAB2D51D950}" sibTransId="{2CAD3CFA-3463-480F-A90F-52FFF18664E7}"/>
    <dgm:cxn modelId="{91AC9918-B155-4EF2-91C7-F2518D38F750}" srcId="{AFD8BE25-36B2-4A8F-8024-4BC6DBCEF904}" destId="{3EC1FF80-CDB2-4270-A83C-0457B804EBEF}" srcOrd="2" destOrd="0" parTransId="{E59AEA1F-BE84-4629-801C-B2E405763FEF}" sibTransId="{D4F8E00F-CAE4-4E71-87CE-2D7B8A061B5E}"/>
    <dgm:cxn modelId="{FACBA32F-2203-4921-ACBB-95D0582FF206}" type="presOf" srcId="{FD149B5B-EAE1-4878-B92C-60E57E6DD9E8}" destId="{3E9B0602-A7B8-4D97-A972-D8D4118422E9}" srcOrd="0" destOrd="2" presId="urn:microsoft.com/office/officeart/2005/8/layout/vList5"/>
    <dgm:cxn modelId="{BB25765C-9000-48F6-BDFE-2C07AC70C4CC}" type="presOf" srcId="{B73F9C38-F478-4638-BCB9-2F992DF58173}" destId="{A40BC655-6C05-4B70-AE7B-83C88E2DA66C}" srcOrd="0" destOrd="0" presId="urn:microsoft.com/office/officeart/2005/8/layout/vList5"/>
    <dgm:cxn modelId="{BA0D2465-CF0D-4426-B8AE-38C804544BFA}" srcId="{AFD8BE25-36B2-4A8F-8024-4BC6DBCEF904}" destId="{D0A2391C-D997-4435-98FB-B671819DE333}" srcOrd="1" destOrd="0" parTransId="{E41FCAE7-0A6F-4A5A-B513-74BE8CAFA85F}" sibTransId="{5E5D6CE6-ADCE-4B29-9AAE-8241E5EB3C50}"/>
    <dgm:cxn modelId="{3A0EDD4B-747C-4D06-8C4A-C824FE2DE997}" type="presOf" srcId="{749A7044-1884-4BEC-BFEA-6FCD30DB0F7D}" destId="{E97A4EBE-F615-4AA4-AE39-CD48745EBC78}" srcOrd="0" destOrd="2" presId="urn:microsoft.com/office/officeart/2005/8/layout/vList5"/>
    <dgm:cxn modelId="{C67B0A75-DEAB-4D74-A69B-594DA0DD7AED}" type="presOf" srcId="{3EC1FF80-CDB2-4270-A83C-0457B804EBEF}" destId="{A40BC655-6C05-4B70-AE7B-83C88E2DA66C}" srcOrd="0" destOrd="2"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9BAC9D7B-66AF-48B6-A590-C967FBE5E374}" type="presOf" srcId="{D8518855-7F36-46C3-91EE-77193D086672}" destId="{E97A4EBE-F615-4AA4-AE39-CD48745EBC78}" srcOrd="0" destOrd="1" presId="urn:microsoft.com/office/officeart/2005/8/layout/vList5"/>
    <dgm:cxn modelId="{BF18A182-0406-429D-9168-FFF61E92AB95}" srcId="{1D24139C-CEEE-42A1-BDEC-C385B7FB77D4}" destId="{D8518855-7F36-46C3-91EE-77193D086672}" srcOrd="1" destOrd="0" parTransId="{B8253246-4341-43C5-AB1F-3FC9A45E05D7}" sibTransId="{68AFF5A8-0974-4EBA-A30D-B402F27F18E0}"/>
    <dgm:cxn modelId="{6DD4C287-CE3F-445D-82A1-B3B141F6CA3C}" type="presOf" srcId="{1D24139C-CEEE-42A1-BDEC-C385B7FB77D4}" destId="{3CF310F3-D9EE-4D84-BEEA-0008B0482F4A}" srcOrd="0" destOrd="0" presId="urn:microsoft.com/office/officeart/2005/8/layout/vList5"/>
    <dgm:cxn modelId="{CDA59299-9B03-4B6B-84FD-43901917CAFF}" type="presOf" srcId="{F14B8414-E6F8-4C9C-938D-97FE0E934240}" destId="{016B6D1D-94A4-4201-AACA-13DBFB789FEB}" srcOrd="0" destOrd="0" presId="urn:microsoft.com/office/officeart/2005/8/layout/vList5"/>
    <dgm:cxn modelId="{0BED869B-795F-4768-B839-545512F1ACAB}" srcId="{E0F99D34-51F0-4798-8430-02E30D531FB3}" destId="{F14B8414-E6F8-4C9C-938D-97FE0E934240}" srcOrd="2" destOrd="0" parTransId="{5E19C2A7-3537-43F5-B996-901F156598E0}" sibTransId="{C2309786-3B5D-4C4B-8C07-4713E64388A8}"/>
    <dgm:cxn modelId="{AFEB109D-F0DD-4392-962E-83AC356B5F3D}" type="presOf" srcId="{D0A2391C-D997-4435-98FB-B671819DE333}" destId="{A40BC655-6C05-4B70-AE7B-83C88E2DA66C}" srcOrd="0" destOrd="1" presId="urn:microsoft.com/office/officeart/2005/8/layout/vList5"/>
    <dgm:cxn modelId="{468F0B9E-B613-475F-9CE2-9DB385F4AD9F}" type="presOf" srcId="{1EA2B227-F0E1-455C-8195-845310FD6821}" destId="{3E9B0602-A7B8-4D97-A972-D8D4118422E9}" srcOrd="0" destOrd="1" presId="urn:microsoft.com/office/officeart/2005/8/layout/vList5"/>
    <dgm:cxn modelId="{86A39CA4-43DF-444E-9398-8CEEF6CC5DA9}" srcId="{1D24139C-CEEE-42A1-BDEC-C385B7FB77D4}" destId="{B9510B96-77C1-41E2-8475-FB8F07606050}" srcOrd="0" destOrd="0" parTransId="{255DB6B4-7742-4771-9D23-275DEFCA08BC}" sibTransId="{D54D47AC-F6BB-4B0E-9516-DA16DAF781F6}"/>
    <dgm:cxn modelId="{7B5577B5-C292-4F33-9C52-9443B16458FC}" type="presOf" srcId="{E0F99D34-51F0-4798-8430-02E30D531FB3}" destId="{AFE2A206-A7F0-49FC-B756-62FBC54FB387}" srcOrd="0" destOrd="0" presId="urn:microsoft.com/office/officeart/2005/8/layout/vList5"/>
    <dgm:cxn modelId="{DE4B62C1-0D44-4971-B2AC-A0E048845967}" type="presOf" srcId="{AFD8BE25-36B2-4A8F-8024-4BC6DBCEF904}" destId="{866B5B1A-ED4A-4EF9-90C3-122F1DA2311B}" srcOrd="0" destOrd="0" presId="urn:microsoft.com/office/officeart/2005/8/layout/vList5"/>
    <dgm:cxn modelId="{9C0A46C4-1021-44AD-ADF8-D67791C0D6AD}" type="presOf" srcId="{B9510B96-77C1-41E2-8475-FB8F07606050}" destId="{E97A4EBE-F615-4AA4-AE39-CD48745EBC78}" srcOrd="0" destOrd="0" presId="urn:microsoft.com/office/officeart/2005/8/layout/vList5"/>
    <dgm:cxn modelId="{5E3834C8-BD32-4113-8D35-0C86CB16A716}" type="presOf" srcId="{C0A128CB-4779-43BC-9AA8-59A21FE7AE0D}" destId="{3E9B0602-A7B8-4D97-A972-D8D4118422E9}" srcOrd="0" destOrd="0"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FAF659F9-738D-4C17-89BF-092DEC003418}" srcId="{AFD8BE25-36B2-4A8F-8024-4BC6DBCEF904}" destId="{B73F9C38-F478-4638-BCB9-2F992DF58173}" srcOrd="0" destOrd="0" parTransId="{F64BE1D6-E8AB-4EA5-B9BA-5BC5A0801C3A}" sibTransId="{3DF819DC-C88B-4BFA-987E-B1961392E186}"/>
    <dgm:cxn modelId="{3FB3B183-E866-4D64-8BF0-1EACBC7BBC6B}" type="presParOf" srcId="{AFE2A206-A7F0-49FC-B756-62FBC54FB387}" destId="{1B79373C-03CA-4172-BA55-FC3D9F28D6EB}" srcOrd="0" destOrd="0" presId="urn:microsoft.com/office/officeart/2005/8/layout/vList5"/>
    <dgm:cxn modelId="{649E8040-C405-4362-8717-123EB6727907}" type="presParOf" srcId="{1B79373C-03CA-4172-BA55-FC3D9F28D6EB}" destId="{3CF310F3-D9EE-4D84-BEEA-0008B0482F4A}" srcOrd="0" destOrd="0" presId="urn:microsoft.com/office/officeart/2005/8/layout/vList5"/>
    <dgm:cxn modelId="{4E4824D3-93C5-4B23-A799-B4991976821E}" type="presParOf" srcId="{1B79373C-03CA-4172-BA55-FC3D9F28D6EB}" destId="{E97A4EBE-F615-4AA4-AE39-CD48745EBC78}" srcOrd="1" destOrd="0" presId="urn:microsoft.com/office/officeart/2005/8/layout/vList5"/>
    <dgm:cxn modelId="{C503BA53-5829-4927-A080-53D9FB34234F}" type="presParOf" srcId="{AFE2A206-A7F0-49FC-B756-62FBC54FB387}" destId="{BC07D024-DEDA-4ECD-93A0-C082415C20D7}" srcOrd="1" destOrd="0" presId="urn:microsoft.com/office/officeart/2005/8/layout/vList5"/>
    <dgm:cxn modelId="{7BD33DEB-23DF-4CC8-BA73-5170D170594D}" type="presParOf" srcId="{AFE2A206-A7F0-49FC-B756-62FBC54FB387}" destId="{BF493E71-3161-4B7B-ABE4-270016A3F8EF}" srcOrd="2" destOrd="0" presId="urn:microsoft.com/office/officeart/2005/8/layout/vList5"/>
    <dgm:cxn modelId="{BE028AD9-3CD2-45FE-BF28-4DA04CD309ED}" type="presParOf" srcId="{BF493E71-3161-4B7B-ABE4-270016A3F8EF}" destId="{866B5B1A-ED4A-4EF9-90C3-122F1DA2311B}" srcOrd="0" destOrd="0" presId="urn:microsoft.com/office/officeart/2005/8/layout/vList5"/>
    <dgm:cxn modelId="{7327F4D1-2C22-4580-BCCF-3F127B822DFB}" type="presParOf" srcId="{BF493E71-3161-4B7B-ABE4-270016A3F8EF}" destId="{A40BC655-6C05-4B70-AE7B-83C88E2DA66C}" srcOrd="1" destOrd="0" presId="urn:microsoft.com/office/officeart/2005/8/layout/vList5"/>
    <dgm:cxn modelId="{44ED57D5-8DFF-4416-AE60-2C18B1D06E85}" type="presParOf" srcId="{AFE2A206-A7F0-49FC-B756-62FBC54FB387}" destId="{E7CF8BAE-DC6D-4D2E-AFFC-423AE5BE6675}" srcOrd="3" destOrd="0" presId="urn:microsoft.com/office/officeart/2005/8/layout/vList5"/>
    <dgm:cxn modelId="{3DBC5607-89D0-43D7-B712-052365DB3F72}" type="presParOf" srcId="{AFE2A206-A7F0-49FC-B756-62FBC54FB387}" destId="{823B9ECC-70F6-4F88-A405-96304214A57A}" srcOrd="4" destOrd="0" presId="urn:microsoft.com/office/officeart/2005/8/layout/vList5"/>
    <dgm:cxn modelId="{89B5E0FD-0D73-4FC8-AE0F-577303AF5F6A}" type="presParOf" srcId="{823B9ECC-70F6-4F88-A405-96304214A57A}" destId="{016B6D1D-94A4-4201-AACA-13DBFB789FEB}" srcOrd="0" destOrd="0" presId="urn:microsoft.com/office/officeart/2005/8/layout/vList5"/>
    <dgm:cxn modelId="{44C6CF4E-DBE2-4DEE-8195-10DCE7E17D31}" type="presParOf" srcId="{823B9ECC-70F6-4F88-A405-96304214A57A}" destId="{3E9B0602-A7B8-4D97-A972-D8D4118422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4EBE-F615-4AA4-AE39-CD48745EBC78}">
      <dsp:nvSpPr>
        <dsp:cNvPr id="0" name=""/>
        <dsp:cNvSpPr/>
      </dsp:nvSpPr>
      <dsp:spPr>
        <a:xfrm rot="5400000">
          <a:off x="7192575" y="-2977968"/>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E" sz="1700" kern="1200" baseline="0" dirty="0">
              <a:latin typeface="Segoe UI"/>
              <a:cs typeface="Segoe UI"/>
            </a:rPr>
            <a:t>No capital expenditures to scale up.</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Applications can be quickly provisioned and deprovisioned.</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Organizations pay only for what they use.</a:t>
          </a:r>
          <a:endParaRPr lang="en-US" sz="1700" kern="1200" dirty="0">
            <a:latin typeface="Segoe UI"/>
            <a:cs typeface="Segoe UI"/>
          </a:endParaRPr>
        </a:p>
      </dsp:txBody>
      <dsp:txXfrm rot="-5400000">
        <a:off x="4082796" y="182518"/>
        <a:ext cx="7207597" cy="937331"/>
      </dsp:txXfrm>
    </dsp:sp>
    <dsp:sp modelId="{3CF310F3-D9EE-4D84-BEEA-0008B0482F4A}">
      <dsp:nvSpPr>
        <dsp:cNvPr id="0" name=""/>
        <dsp:cNvSpPr/>
      </dsp:nvSpPr>
      <dsp:spPr>
        <a:xfrm>
          <a:off x="0" y="1967"/>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sp:txBody>
      <dsp:txXfrm>
        <a:off x="63384" y="65351"/>
        <a:ext cx="3956028" cy="1171664"/>
      </dsp:txXfrm>
    </dsp:sp>
    <dsp:sp modelId="{A40BC655-6C05-4B70-AE7B-83C88E2DA66C}">
      <dsp:nvSpPr>
        <dsp:cNvPr id="0" name=""/>
        <dsp:cNvSpPr/>
      </dsp:nvSpPr>
      <dsp:spPr>
        <a:xfrm rot="5400000">
          <a:off x="7192575" y="-1614614"/>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latin typeface="Segoe UI"/>
              <a:cs typeface="Segoe UI"/>
            </a:rPr>
            <a:t>Hardware must be purchased for start-up and maintenance.</a:t>
          </a:r>
          <a:endParaRPr lang="en-US" sz="1700" kern="1200" dirty="0">
            <a:latin typeface="Segoe UI"/>
            <a:cs typeface="Segoe UI"/>
          </a:endParaRPr>
        </a:p>
        <a:p>
          <a:pPr marL="171450" lvl="1" indent="-171450" algn="l" defTabSz="755650" rtl="0">
            <a:lnSpc>
              <a:spcPct val="90000"/>
            </a:lnSpc>
            <a:spcBef>
              <a:spcPct val="0"/>
            </a:spcBef>
            <a:spcAft>
              <a:spcPct val="15000"/>
            </a:spcAft>
            <a:buChar char="•"/>
          </a:pPr>
          <a:r>
            <a:rPr lang="en-IE" sz="1700" kern="1200" baseline="0" dirty="0">
              <a:latin typeface="Segoe UI"/>
              <a:cs typeface="Segoe UI"/>
            </a:rPr>
            <a:t>Organizations have complete control over resources and security. </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US" sz="1700" b="0" i="0" kern="1200" dirty="0">
              <a:latin typeface="Segoe UI"/>
              <a:cs typeface="Segoe UI"/>
            </a:rPr>
            <a:t>Organizations are responsible for hardware maintenance and updates.</a:t>
          </a:r>
          <a:endParaRPr lang="en-US" sz="1700" kern="1200" dirty="0">
            <a:latin typeface="Segoe UI"/>
            <a:cs typeface="Segoe UI"/>
          </a:endParaRPr>
        </a:p>
      </dsp:txBody>
      <dsp:txXfrm rot="-5400000">
        <a:off x="4082796" y="1545872"/>
        <a:ext cx="7207597" cy="937331"/>
      </dsp:txXfrm>
    </dsp:sp>
    <dsp:sp modelId="{866B5B1A-ED4A-4EF9-90C3-122F1DA2311B}">
      <dsp:nvSpPr>
        <dsp:cNvPr id="0" name=""/>
        <dsp:cNvSpPr/>
      </dsp:nvSpPr>
      <dsp:spPr>
        <a:xfrm>
          <a:off x="0" y="1365321"/>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Private Cloud</a:t>
          </a:r>
        </a:p>
      </dsp:txBody>
      <dsp:txXfrm>
        <a:off x="63384" y="1428705"/>
        <a:ext cx="3956028" cy="1171664"/>
      </dsp:txXfrm>
    </dsp:sp>
    <dsp:sp modelId="{3E9B0602-A7B8-4D97-A972-D8D4118422E9}">
      <dsp:nvSpPr>
        <dsp:cNvPr id="0" name=""/>
        <dsp:cNvSpPr/>
      </dsp:nvSpPr>
      <dsp:spPr>
        <a:xfrm rot="5400000">
          <a:off x="7192575" y="-251260"/>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800100">
            <a:lnSpc>
              <a:spcPct val="90000"/>
            </a:lnSpc>
            <a:spcBef>
              <a:spcPct val="0"/>
            </a:spcBef>
            <a:spcAft>
              <a:spcPct val="15000"/>
            </a:spcAft>
            <a:buChar char="•"/>
          </a:pPr>
          <a:r>
            <a:rPr lang="en-IE" sz="1800" kern="1200" baseline="0" dirty="0">
              <a:latin typeface="Segoe UI"/>
              <a:cs typeface="Segoe UI"/>
            </a:rPr>
            <a:t>Provides the most flexibility.</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determine where to run their applications.</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control security, compliance, or legal requirements.</a:t>
          </a:r>
          <a:endParaRPr lang="en-US" sz="1800" kern="1200" dirty="0">
            <a:latin typeface="Segoe UI"/>
            <a:cs typeface="Segoe UI"/>
          </a:endParaRPr>
        </a:p>
      </dsp:txBody>
      <dsp:txXfrm rot="-5400000">
        <a:off x="4082796" y="2909226"/>
        <a:ext cx="7207597" cy="937331"/>
      </dsp:txXfrm>
    </dsp:sp>
    <dsp:sp modelId="{016B6D1D-94A4-4201-AACA-13DBFB789FEB}">
      <dsp:nvSpPr>
        <dsp:cNvPr id="0" name=""/>
        <dsp:cNvSpPr/>
      </dsp:nvSpPr>
      <dsp:spPr>
        <a:xfrm>
          <a:off x="0" y="2728675"/>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Hybrid Cloud</a:t>
          </a:r>
        </a:p>
      </dsp:txBody>
      <dsp:txXfrm>
        <a:off x="63384" y="2792059"/>
        <a:ext cx="3956028" cy="1171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11/30/2022 3:28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11/30/2022 3:28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solidFill>
                  <a:srgbClr val="2061BC"/>
                </a:solidFill>
                <a:effectLst/>
                <a:latin typeface="Segoe UI" panose="020B0502040204020203" pitchFamily="34" charset="0"/>
                <a:ea typeface="Segoe UI" panose="020B0502040204020203" pitchFamily="34" charset="0"/>
                <a:cs typeface="Segoe UI (Body)"/>
              </a:rPr>
              <a:t>https://docs.microsoft.com/learn/paths/microsoft-azure-fundamentals-describe-cloud-concepts/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notes section of the PPT will call out any free Learn sandbox exercises available and provide direct links that can be shared with students.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https://docs.microsoft.com/learn/modules/describe-cloud-compute/5-define-cloud-models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algn="l"/>
            <a:endParaRPr lang="en-US" sz="900" b="0" i="0" dirty="0">
              <a:effectLst/>
              <a:latin typeface="Segoe UI" panose="020B0502040204020203" pitchFamily="34" charset="0"/>
            </a:endParaRPr>
          </a:p>
          <a:p>
            <a:pPr algn="l"/>
            <a:r>
              <a:rPr lang="en-US" sz="9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900" b="1" i="0" dirty="0">
                <a:effectLst/>
                <a:latin typeface="Segoe UI" panose="020B0502040204020203" pitchFamily="34" charset="0"/>
              </a:rPr>
              <a:t>Resource location</a:t>
            </a:r>
            <a:r>
              <a:rPr lang="en-US" sz="9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900" b="1" i="0" dirty="0">
                <a:effectLst/>
                <a:latin typeface="Segoe UI" panose="020B0502040204020203" pitchFamily="34" charset="0"/>
              </a:rPr>
              <a:t>Cost and efficiency</a:t>
            </a:r>
            <a:r>
              <a:rPr lang="en-US" sz="9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900" b="1" i="0" dirty="0">
                <a:effectLst/>
                <a:latin typeface="Segoe UI" panose="020B0502040204020203" pitchFamily="34" charset="0"/>
              </a:rPr>
              <a:t>Control</a:t>
            </a:r>
            <a:r>
              <a:rPr lang="en-US" sz="9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900" b="1" i="0" dirty="0">
                <a:effectLst/>
                <a:latin typeface="Segoe UI" panose="020B0502040204020203" pitchFamily="34" charset="0"/>
              </a:rPr>
              <a:t>Skills</a:t>
            </a:r>
            <a:r>
              <a:rPr lang="en-US" sz="9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18682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https://docs.microsoft.com/learn/modules/describe-cloud-compute/5-define-cloud-models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582716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https://docs.microsoft.com/learn/modules/describe-cloud-compute/6-describe-consumption-based-model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but the value of your 6investment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2000" dirty="0"/>
              <a:t>https://docs.microsoft.com/learn/modules/describe-cloud-compute/6-describe-consumption-based-model</a:t>
            </a:r>
          </a:p>
          <a:p>
            <a:pPr algn="l"/>
            <a:endParaRPr lang="en-US" sz="2000" b="0" i="0" dirty="0">
              <a:effectLst/>
              <a:latin typeface="Segoe UI" panose="020B0502040204020203" pitchFamily="34" charset="0"/>
            </a:endParaRPr>
          </a:p>
          <a:p>
            <a:pPr algn="l"/>
            <a:r>
              <a:rPr lang="en-US" sz="20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2000" b="0" i="0" dirty="0">
                <a:effectLst/>
                <a:latin typeface="Segoe UI" panose="020B0502040204020203" pitchFamily="34" charset="0"/>
              </a:rPr>
              <a:t>No upfront costs.</a:t>
            </a:r>
          </a:p>
          <a:p>
            <a:pPr algn="l">
              <a:buFont typeface="Arial" panose="020B0604020202020204" pitchFamily="34" charset="0"/>
              <a:buChar char="•"/>
            </a:pPr>
            <a:r>
              <a:rPr lang="en-US" sz="20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20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2000" b="0" i="0" dirty="0">
                <a:effectLst/>
                <a:latin typeface="Segoe UI" panose="020B0502040204020203" pitchFamily="34" charset="0"/>
              </a:rPr>
              <a:t>The ability to stop paying for resources that are no longer needed.</a:t>
            </a:r>
          </a:p>
          <a:p>
            <a:pPr algn="l">
              <a:buFont typeface="Arial" panose="020B0604020202020204" pitchFamily="34" charset="0"/>
              <a:buChar char="•"/>
            </a:pPr>
            <a:endParaRPr lang="en-US" sz="2000" b="0" i="0" dirty="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4145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https://docs.microsoft.com/en-us/learn/modules/describe-benefits-use-cloud-services/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76088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https://docs.microsoft.com/en-us/learn/modules/describe-benefits-use-cloud-services/1-introduction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975244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https://docs.microsoft.com/learn/modules/describe-benefits-use-cloud-services/2-high-availability-scalability-cloud</a:t>
            </a:r>
          </a:p>
          <a:p>
            <a:r>
              <a:rPr lang="en-IE" sz="900" b="0" i="0" u="none" strike="noStrike" kern="1200" dirty="0">
                <a:solidFill>
                  <a:schemeClr val="tx1"/>
                </a:solidFill>
                <a:effectLst/>
                <a:latin typeface="Segoe UI Light" pitchFamily="34" charset="0"/>
                <a:ea typeface="+mn-ea"/>
                <a:cs typeface="+mn-cs"/>
              </a:rPr>
              <a:t>https://docs.microsoft.com/learn/modules/describe-benefits-use-cloud-services/3-reliability-predictability-cloud</a:t>
            </a:r>
          </a:p>
          <a:p>
            <a:r>
              <a:rPr lang="en-IE" sz="900" b="0" i="0" u="none" strike="noStrike" kern="1200" dirty="0">
                <a:solidFill>
                  <a:schemeClr val="tx1"/>
                </a:solidFill>
                <a:effectLst/>
                <a:latin typeface="Segoe UI Light" pitchFamily="34" charset="0"/>
                <a:ea typeface="+mn-ea"/>
                <a:cs typeface="+mn-cs"/>
              </a:rPr>
              <a:t>https://docs.microsoft.com/learn/modules/describe-benefits-use-cloud-services/4-security-governance-cloud</a:t>
            </a:r>
          </a:p>
          <a:p>
            <a:r>
              <a:rPr lang="en-IE" sz="900" b="0" i="0" u="none" strike="noStrike" kern="1200" dirty="0">
                <a:solidFill>
                  <a:schemeClr val="tx1"/>
                </a:solidFill>
                <a:effectLst/>
                <a:latin typeface="Segoe UI Light" pitchFamily="34" charset="0"/>
                <a:ea typeface="+mn-ea"/>
                <a:cs typeface="+mn-cs"/>
              </a:rPr>
              <a:t>https://docs.microsoft.com/learn/modules/describe-benefits-use-cloud-services/5-manageability-cloud</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https://docs.microsoft.com/learn/modules/describe-cloud-service-types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https://docs.microsoft.com/learn/modules/describe-cloud-service-types/1-introduction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09047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https://docs.microsoft.com/learn/modules/describe-cloud-service-types/2-describe-infrastructure-service</a:t>
            </a: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https://docs.microsoft.com/learn/modules/describe-cloud-service-types/3-describe-platform-service</a:t>
            </a: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13822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https://docs.microsoft.com/learn/modules/describe-cloud-service-types/4-describe-software-service</a:t>
            </a:r>
            <a:endPar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endPar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p>
          <a:p>
            <a:endParaRPr lang="en-IE" sz="900" u="sng"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709123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b="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https://docs.microsoft.com/learn/modules/describe-cloud-compute/7-knowledge-check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https://docs.microsoft.com/learn/modules/describe-benefits-use-cloud-services/6-knowledge-check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https://docs.microsoft.com/learn/modules/describe-cloud-service-types/5-knowledge-check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https://docs.microsoft.com/learn/modules/describe-cloud-compute/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https://docs.microsoft.com/learn/modules/describe-cloud-compute/2-introduction-cloud-compute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6561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b="0" kern="1200" dirty="0">
                <a:solidFill>
                  <a:schemeClr val="tx1"/>
                </a:solidFill>
                <a:effectLst/>
                <a:latin typeface="Segoe UI Light" pitchFamily="34" charset="0"/>
                <a:ea typeface="+mn-ea"/>
                <a:cs typeface="+mn-cs"/>
              </a:rPr>
              <a:t>https://docs.microsoft.com/learn/modules/describe-cloud-compute/3-what-cloud-compute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latin typeface="+mn-lt"/>
            </a:endParaRPr>
          </a:p>
          <a:p>
            <a:pPr marL="0" indent="0">
              <a:buFont typeface="Arial" panose="020B0604020202020204" pitchFamily="34" charset="0"/>
              <a:buNone/>
            </a:pPr>
            <a:r>
              <a:rPr lang="en-US" dirty="0">
                <a:latin typeface="+mn-lt"/>
              </a:rPr>
              <a:t>Cloud Computing is:</a:t>
            </a:r>
          </a:p>
          <a:p>
            <a:pPr marL="342900" indent="-342900">
              <a:buFont typeface="Arial" panose="020B0604020202020204" pitchFamily="34" charset="0"/>
              <a:buChar char="•"/>
            </a:pPr>
            <a:r>
              <a:rPr lang="en-US" dirty="0">
                <a:latin typeface="+mn-lt"/>
              </a:rPr>
              <a:t>A model for enabling on-demand access to a shared pool of configurable computing resources – </a:t>
            </a:r>
            <a:r>
              <a:rPr lang="en-US" sz="800" dirty="0">
                <a:solidFill>
                  <a:schemeClr val="accent4"/>
                </a:solidFill>
                <a:latin typeface="+mn-lt"/>
              </a:rPr>
              <a:t>servers, network, storage, applications, and services</a:t>
            </a:r>
          </a:p>
          <a:p>
            <a:pPr marL="342900" indent="-342900">
              <a:buFont typeface="Arial" panose="020B0604020202020204" pitchFamily="34" charset="0"/>
              <a:buChar char="•"/>
            </a:pPr>
            <a:r>
              <a:rPr lang="en-US" dirty="0">
                <a:latin typeface="+mn-lt"/>
              </a:rPr>
              <a:t>Ubiquitous, convenient, on-demand network access</a:t>
            </a:r>
          </a:p>
          <a:p>
            <a:pPr marL="342900" indent="-342900">
              <a:buFont typeface="Arial" panose="020B0604020202020204" pitchFamily="34" charset="0"/>
              <a:buChar char="•"/>
            </a:pPr>
            <a:r>
              <a:rPr lang="en-US" dirty="0">
                <a:latin typeface="+mn-lt"/>
              </a:rPr>
              <a:t>Rapidly provisioned and released with minimal management effort or service provider interaction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Definitions found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NIST definition - https://csrc.nist.gov/publications/detail/sp/800-145/final</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960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https://docs.microsoft.com/learn/modules/describe-cloud-compute/4-describe-shared-responsibility-model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r>
              <a:rPr lang="en-US" dirty="0"/>
              <a:t>IaaS, PaaS, and SaaS have dedicated topics, coming up.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84474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IE" sz="2800" b="0" i="0" u="none" strike="noStrike" kern="1200" dirty="0">
                <a:solidFill>
                  <a:schemeClr val="tx1"/>
                </a:solidFill>
                <a:effectLst/>
                <a:latin typeface="Segoe UI Light" pitchFamily="34" charset="0"/>
                <a:ea typeface="+mn-ea"/>
                <a:cs typeface="+mn-cs"/>
              </a:rPr>
              <a:t>https://docs.microsoft.com/learn/modules/describe-cloud-compute/5-define-cloud-models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2800" dirty="0"/>
          </a:p>
          <a:p>
            <a:pPr marL="457200" indent="-457200">
              <a:buFont typeface="Arial" panose="020B0604020202020204" pitchFamily="34" charset="0"/>
              <a:buChar char="•"/>
            </a:pPr>
            <a:r>
              <a:rPr lang="en-US" sz="2800" dirty="0"/>
              <a:t>Owned and operated by the organization that uses cloud resources. </a:t>
            </a:r>
          </a:p>
          <a:p>
            <a:pPr marL="457200" indent="-457200">
              <a:buFont typeface="Arial" panose="020B0604020202020204" pitchFamily="34" charset="0"/>
              <a:buChar char="•"/>
            </a:pPr>
            <a:r>
              <a:rPr lang="en-US" sz="2800" dirty="0"/>
              <a:t>Organizations create a cloud environment in their datacenter.</a:t>
            </a:r>
          </a:p>
          <a:p>
            <a:pPr marL="457200" indent="-457200">
              <a:buFont typeface="Arial" panose="020B0604020202020204" pitchFamily="34" charset="0"/>
              <a:buChar char="•"/>
            </a:pPr>
            <a:r>
              <a:rPr lang="en-US" sz="2800" dirty="0"/>
              <a:t>Self-service access to compute resources provided to users within the organization. </a:t>
            </a:r>
          </a:p>
          <a:p>
            <a:pPr marL="457200" indent="-457200">
              <a:buFont typeface="Arial" panose="020B0604020202020204" pitchFamily="34" charset="0"/>
              <a:buChar char="•"/>
            </a:pPr>
            <a:r>
              <a:rPr lang="en-US" sz="2800" dirty="0"/>
              <a:t>Organization is responsible for operating the services they provide.</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38523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https://docs.microsoft.com/learn/modules/describe-cloud-compute/5-define-cloud-models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What are public, private, and hybrid clouds? - https://azure.microsoft.com/en-us/overview/what-are-private-public-hybrid-clouds/</a:t>
            </a:r>
          </a:p>
          <a:p>
            <a:endParaRPr lang="en-US" sz="900" b="0" i="0" u="none" strike="noStrike" kern="1200" dirty="0">
              <a:solidFill>
                <a:schemeClr val="tx1"/>
              </a:solidFill>
              <a:effectLst/>
              <a:latin typeface="Segoe UI Light" pitchFamily="34" charset="0"/>
              <a:ea typeface="+mn-ea"/>
              <a:cs typeface="+mn-cs"/>
            </a:endParaRPr>
          </a:p>
          <a:p>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72472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5.xml"/><Relationship Id="rId4" Type="http://schemas.openxmlformats.org/officeDocument/2006/relationships/image" Target="../media/image3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6.xml"/><Relationship Id="rId5" Type="http://schemas.openxmlformats.org/officeDocument/2006/relationships/image" Target="../media/image40.emf"/><Relationship Id="rId4" Type="http://schemas.openxmlformats.org/officeDocument/2006/relationships/image" Target="../media/image39.sv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3.xml"/><Relationship Id="rId4" Type="http://schemas.openxmlformats.org/officeDocument/2006/relationships/image" Target="../media/image4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1.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AZ-900T00</a:t>
            </a:r>
            <a:br>
              <a:rPr lang="en-US" dirty="0">
                <a:solidFill>
                  <a:schemeClr val="tx1"/>
                </a:solidFill>
                <a:latin typeface="Segoe UI Semibold (Headings)"/>
              </a:rPr>
            </a:br>
            <a:r>
              <a:rPr lang="en-US" dirty="0">
                <a:solidFill>
                  <a:schemeClr val="tx1"/>
                </a:solidFill>
                <a:latin typeface="Segoe UI Semibold (Headings)"/>
              </a:rPr>
              <a:t>Learning Path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
        <p:nvSpPr>
          <p:cNvPr id="2" name="Text Placeholder 1">
            <a:extLst>
              <a:ext uri="{FF2B5EF4-FFF2-40B4-BE49-F238E27FC236}">
                <a16:creationId xmlns:a16="http://schemas.microsoft.com/office/drawing/2014/main" id="{8E409F4D-C245-4C67-98B1-2C7AEECB071A}"/>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916" y="538900"/>
            <a:ext cx="7517223" cy="3984128"/>
          </a:xfrm>
          <a:prstGeom prst="rect">
            <a:avLst/>
          </a:prstGeom>
        </p:spPr>
      </p:pic>
      <p:sp>
        <p:nvSpPr>
          <p:cNvPr id="6" name="Text Placeholder 5"/>
          <p:cNvSpPr>
            <a:spLocks noGrp="1"/>
          </p:cNvSpPr>
          <p:nvPr>
            <p:ph sz="quarter" idx="10"/>
          </p:nvPr>
        </p:nvSpPr>
        <p:spPr>
          <a:xfrm>
            <a:off x="285661" y="4488577"/>
            <a:ext cx="11340811" cy="923330"/>
          </a:xfrm>
        </p:spPr>
        <p:txBody>
          <a:bodyPr vert="horz" wrap="square" lIns="0" tIns="91440" rIns="146304" bIns="91440" rtlCol="0" anchor="t">
            <a:spAutoFit/>
          </a:bodyPr>
          <a:lstStyle/>
          <a:p>
            <a:pPr algn="ctr"/>
            <a:r>
              <a:rPr lang="en-US" dirty="0">
                <a:latin typeface="+mn-lt"/>
              </a:rPr>
              <a:t>Combines </a:t>
            </a:r>
            <a:r>
              <a:rPr lang="en-US" b="1" dirty="0">
                <a:latin typeface="+mn-lt"/>
              </a:rPr>
              <a:t>Public</a:t>
            </a:r>
            <a:r>
              <a:rPr lang="en-US" dirty="0">
                <a:latin typeface="+mn-lt"/>
              </a:rPr>
              <a:t> and </a:t>
            </a:r>
            <a:r>
              <a:rPr lang="en-US" b="1" dirty="0">
                <a:latin typeface="+mn-lt"/>
              </a:rPr>
              <a:t>Private</a:t>
            </a:r>
            <a:r>
              <a:rPr lang="en-US" dirty="0">
                <a:latin typeface="+mn-lt"/>
              </a:rPr>
              <a:t> clouds to allow applications to run in the</a:t>
            </a:r>
            <a:r>
              <a:rPr lang="en-US" dirty="0"/>
              <a:t> </a:t>
            </a:r>
            <a:r>
              <a:rPr lang="en-US" dirty="0">
                <a:latin typeface="+mn-lt"/>
              </a:rPr>
              <a:t> </a:t>
            </a:r>
            <a:br>
              <a:rPr lang="en-US" dirty="0"/>
            </a:br>
            <a:r>
              <a:rPr lang="en-US" dirty="0">
                <a:latin typeface="+mn-lt"/>
              </a:rPr>
              <a:t>most appropriate location.</a:t>
            </a:r>
          </a:p>
        </p:txBody>
      </p:sp>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252999805"/>
              </p:ext>
            </p:extLst>
          </p:nvPr>
        </p:nvGraphicFramePr>
        <p:xfrm>
          <a:off x="419100" y="1457325"/>
          <a:ext cx="11341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57608"/>
            <a:ext cx="11341268" cy="680196"/>
          </a:xfrm>
        </p:spPr>
        <p:txBody>
          <a:bodyPr/>
          <a:lstStyle/>
          <a:p>
            <a:r>
              <a:rPr lang="en-US" dirty="0"/>
              <a:t>Compare </a:t>
            </a:r>
            <a:r>
              <a:rPr lang="en-US" dirty="0" err="1"/>
              <a:t>CapEx</a:t>
            </a:r>
            <a:r>
              <a:rPr lang="en-US" dirty="0"/>
              <a:t> vs. </a:t>
            </a:r>
            <a:r>
              <a:rPr lang="en-US" dirty="0" err="1"/>
              <a:t>OpEx</a:t>
            </a:r>
            <a:endParaRPr lang="en-US" dirty="0"/>
          </a:p>
        </p:txBody>
      </p:sp>
      <p:sp>
        <p:nvSpPr>
          <p:cNvPr id="13" name="Text Placeholder 5">
            <a:extLst>
              <a:ext uri="{FF2B5EF4-FFF2-40B4-BE49-F238E27FC236}">
                <a16:creationId xmlns:a16="http://schemas.microsoft.com/office/drawing/2014/main" id="{BD916D7D-E004-4AC2-A5EB-C908C1B5F98E}"/>
              </a:ext>
            </a:extLst>
          </p:cNvPr>
          <p:cNvSpPr txBox="1">
            <a:spLocks/>
          </p:cNvSpPr>
          <p:nvPr/>
        </p:nvSpPr>
        <p:spPr>
          <a:xfrm>
            <a:off x="418022" y="1065292"/>
            <a:ext cx="9217224" cy="125572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i="0" dirty="0">
                <a:solidFill>
                  <a:srgbClr val="171717"/>
                </a:solidFill>
                <a:effectLst/>
                <a:latin typeface="+mj-lt"/>
              </a:rPr>
              <a:t>Capital Expenditure (</a:t>
            </a:r>
            <a:r>
              <a:rPr lang="en-US" sz="2400" b="1" i="0" dirty="0" err="1">
                <a:solidFill>
                  <a:srgbClr val="171717"/>
                </a:solidFill>
                <a:effectLst/>
                <a:latin typeface="+mj-lt"/>
              </a:rPr>
              <a:t>CapEx</a:t>
            </a:r>
            <a:r>
              <a:rPr lang="en-US" sz="2400" b="1" i="0" dirty="0">
                <a:solidFill>
                  <a:srgbClr val="171717"/>
                </a:solidFill>
                <a:effectLst/>
                <a:latin typeface="+mj-lt"/>
              </a:rPr>
              <a:t>)</a:t>
            </a:r>
            <a:endParaRPr lang="en-US" sz="2400" b="0" i="0" dirty="0">
              <a:solidFill>
                <a:srgbClr val="171717"/>
              </a:solidFill>
              <a:effectLst/>
              <a:latin typeface="+mj-lt"/>
            </a:endParaRPr>
          </a:p>
          <a:p>
            <a:r>
              <a:rPr lang="en-US" sz="2400" b="0" i="0" dirty="0">
                <a:solidFill>
                  <a:srgbClr val="171717"/>
                </a:solidFill>
                <a:effectLst/>
                <a:latin typeface="+mn-lt"/>
              </a:rPr>
              <a:t>The up-front spending of money on physical infrastructure.</a:t>
            </a:r>
          </a:p>
          <a:p>
            <a:r>
              <a:rPr lang="en-US" sz="2400" dirty="0">
                <a:solidFill>
                  <a:srgbClr val="171717"/>
                </a:solidFill>
                <a:latin typeface="+mn-lt"/>
              </a:rPr>
              <a:t>C</a:t>
            </a:r>
            <a:r>
              <a:rPr lang="en-US" sz="2400" b="0" i="0" dirty="0">
                <a:solidFill>
                  <a:srgbClr val="171717"/>
                </a:solidFill>
                <a:effectLst/>
                <a:latin typeface="+mn-lt"/>
              </a:rPr>
              <a:t>osts from </a:t>
            </a:r>
            <a:r>
              <a:rPr lang="en-US" sz="2400" b="0" i="0" dirty="0" err="1">
                <a:solidFill>
                  <a:srgbClr val="171717"/>
                </a:solidFill>
                <a:effectLst/>
                <a:latin typeface="+mn-lt"/>
              </a:rPr>
              <a:t>CapEx</a:t>
            </a:r>
            <a:r>
              <a:rPr lang="en-US" sz="2400" b="0" i="0" dirty="0">
                <a:solidFill>
                  <a:srgbClr val="171717"/>
                </a:solidFill>
                <a:effectLst/>
                <a:latin typeface="+mn-lt"/>
              </a:rPr>
              <a:t> have a value that reduces over time</a:t>
            </a:r>
            <a:r>
              <a:rPr lang="en-US" sz="2400" b="0" i="0" dirty="0">
                <a:solidFill>
                  <a:srgbClr val="171717"/>
                </a:solidFill>
                <a:effectLst/>
                <a:latin typeface="+mj-lt"/>
              </a:rPr>
              <a:t>.</a:t>
            </a:r>
            <a:endParaRPr lang="en-US" sz="3600" dirty="0">
              <a:latin typeface="+mj-lt"/>
            </a:endParaRPr>
          </a:p>
        </p:txBody>
      </p:sp>
      <p:sp>
        <p:nvSpPr>
          <p:cNvPr id="12" name="Text Placeholder 5">
            <a:extLst>
              <a:ext uri="{FF2B5EF4-FFF2-40B4-BE49-F238E27FC236}">
                <a16:creationId xmlns:a16="http://schemas.microsoft.com/office/drawing/2014/main" id="{BB168742-A921-43BB-B052-698DDA956797}"/>
              </a:ext>
            </a:extLst>
          </p:cNvPr>
          <p:cNvSpPr txBox="1">
            <a:spLocks/>
          </p:cNvSpPr>
          <p:nvPr/>
        </p:nvSpPr>
        <p:spPr>
          <a:xfrm>
            <a:off x="418022" y="2534017"/>
            <a:ext cx="10058666" cy="12557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171717"/>
                </a:solidFill>
                <a:latin typeface="+mj-lt"/>
              </a:rPr>
              <a:t>Operational Expenditure (</a:t>
            </a:r>
            <a:r>
              <a:rPr lang="en-US" sz="2400" b="1" dirty="0" err="1">
                <a:solidFill>
                  <a:srgbClr val="171717"/>
                </a:solidFill>
                <a:latin typeface="+mj-lt"/>
              </a:rPr>
              <a:t>OpEx</a:t>
            </a:r>
            <a:r>
              <a:rPr lang="en-US" sz="2400" b="1" dirty="0">
                <a:solidFill>
                  <a:srgbClr val="171717"/>
                </a:solidFill>
                <a:latin typeface="+mj-lt"/>
              </a:rPr>
              <a:t>)</a:t>
            </a:r>
          </a:p>
          <a:p>
            <a:r>
              <a:rPr lang="en-US" sz="2400" dirty="0">
                <a:solidFill>
                  <a:srgbClr val="171717"/>
                </a:solidFill>
                <a:latin typeface="Segoe UI"/>
                <a:cs typeface="Segoe UI Semilight"/>
              </a:rPr>
              <a:t>Spend on products and services</a:t>
            </a:r>
            <a:r>
              <a:rPr lang="en-US" sz="2400" b="0" i="0" dirty="0">
                <a:solidFill>
                  <a:srgbClr val="171717"/>
                </a:solidFill>
                <a:effectLst/>
                <a:latin typeface="Segoe UI"/>
                <a:cs typeface="Segoe UI Semilight"/>
              </a:rPr>
              <a:t> as needed</a:t>
            </a:r>
            <a:r>
              <a:rPr lang="en-US" sz="2400" dirty="0">
                <a:solidFill>
                  <a:srgbClr val="171717"/>
                </a:solidFill>
                <a:latin typeface="Segoe UI"/>
                <a:cs typeface="Segoe UI Semilight"/>
              </a:rPr>
              <a:t>, pay-as-you-go </a:t>
            </a:r>
            <a:endParaRPr lang="en-US" sz="2400" b="0" i="0" dirty="0">
              <a:solidFill>
                <a:srgbClr val="171717"/>
              </a:solidFill>
              <a:effectLst/>
              <a:latin typeface="Segoe UI" panose="020B0502040204020203" pitchFamily="34" charset="0"/>
            </a:endParaRPr>
          </a:p>
          <a:p>
            <a:r>
              <a:rPr lang="en-US" sz="2400" dirty="0">
                <a:solidFill>
                  <a:srgbClr val="171717"/>
                </a:solidFill>
                <a:latin typeface="Segoe UI"/>
                <a:cs typeface="Segoe UI Semilight"/>
              </a:rPr>
              <a:t>Get billed immediately</a:t>
            </a:r>
            <a:endParaRPr lang="en-US" sz="3600" dirty="0"/>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1677387" y="3809429"/>
            <a:ext cx="8837225" cy="1826632"/>
          </a:xfrm>
          <a:prstGeom prst="rect">
            <a:avLst/>
          </a:prstGeom>
        </p:spPr>
      </p:pic>
    </p:spTree>
    <p:extLst>
      <p:ext uri="{BB962C8B-B14F-4D97-AF65-F5344CB8AC3E}">
        <p14:creationId xmlns:p14="http://schemas.microsoft.com/office/powerpoint/2010/main" val="325476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3" name="Content Placeholder 2">
            <a:extLst>
              <a:ext uri="{FF2B5EF4-FFF2-40B4-BE49-F238E27FC236}">
                <a16:creationId xmlns:a16="http://schemas.microsoft.com/office/drawing/2014/main" id="{555A1F15-45F6-4B2F-822D-14E80BF966A1}"/>
              </a:ext>
            </a:extLst>
          </p:cNvPr>
          <p:cNvSpPr>
            <a:spLocks noGrp="1"/>
          </p:cNvSpPr>
          <p:nvPr>
            <p:ph sz="quarter" idx="10"/>
          </p:nvPr>
        </p:nvSpPr>
        <p:spPr>
          <a:xfrm>
            <a:off x="418643" y="1388802"/>
            <a:ext cx="10616929" cy="3129062"/>
          </a:xfrm>
        </p:spPr>
        <p:txBody>
          <a:bodyPr/>
          <a:lstStyle/>
          <a:p>
            <a:r>
              <a:rPr lang="en-US" b="0" i="0" dirty="0">
                <a:solidFill>
                  <a:srgbClr val="171717"/>
                </a:solidFill>
                <a:effectLst/>
                <a:latin typeface="Segoe UI" panose="020B0502040204020203" pitchFamily="34" charset="0"/>
              </a:rPr>
              <a:t>Cloud service providers operate on a </a:t>
            </a:r>
            <a:r>
              <a:rPr lang="en-US" i="0" dirty="0">
                <a:solidFill>
                  <a:srgbClr val="171717"/>
                </a:solidFill>
                <a:effectLst/>
                <a:latin typeface="Segoe UI" panose="020B0502040204020203" pitchFamily="34" charset="0"/>
              </a:rPr>
              <a:t>consumption-based model, </a:t>
            </a:r>
            <a:r>
              <a:rPr lang="en-US" b="0" i="0" dirty="0">
                <a:solidFill>
                  <a:srgbClr val="171717"/>
                </a:solidFill>
                <a:effectLst/>
                <a:latin typeface="Segoe UI" panose="020B0502040204020203" pitchFamily="34" charset="0"/>
              </a:rPr>
              <a:t>which means that end users only pay for the resources that they use. Whatever they use is what they pay for.</a:t>
            </a:r>
          </a:p>
          <a:p>
            <a:endParaRPr lang="en-US" sz="100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rPr>
              <a:t>B</a:t>
            </a:r>
            <a:r>
              <a:rPr lang="en-US" b="0" i="0" dirty="0">
                <a:solidFill>
                  <a:srgbClr val="171717"/>
                </a:solidFill>
                <a:effectLst/>
                <a:latin typeface="Segoe UI" panose="020B0502040204020203" pitchFamily="34" charset="0"/>
              </a:rPr>
              <a:t>etter cost prediction</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Prices for individual resources and services are provided</a:t>
            </a:r>
          </a:p>
          <a:p>
            <a:pPr marL="342900" indent="-342900">
              <a:buFont typeface="Arial" panose="020B0604020202020204" pitchFamily="34" charset="0"/>
              <a:buChar char="•"/>
            </a:pPr>
            <a:r>
              <a:rPr lang="en-US" dirty="0">
                <a:solidFill>
                  <a:srgbClr val="171717"/>
                </a:solidFill>
                <a:latin typeface="Segoe UI" panose="020B0502040204020203" pitchFamily="34" charset="0"/>
              </a:rPr>
              <a:t>Billing is based on actual usage</a:t>
            </a:r>
          </a:p>
        </p:txBody>
      </p:sp>
      <p:pic>
        <p:nvPicPr>
          <p:cNvPr id="4" name="Graphic 3">
            <a:extLst>
              <a:ext uri="{FF2B5EF4-FFF2-40B4-BE49-F238E27FC236}">
                <a16:creationId xmlns:a16="http://schemas.microsoft.com/office/drawing/2014/main" id="{BF3450F1-8740-4288-8FC0-17BA4189AB5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9872" y="2080548"/>
            <a:ext cx="3019063" cy="3019063"/>
          </a:xfrm>
          <a:prstGeom prst="rect">
            <a:avLst/>
          </a:prstGeom>
        </p:spPr>
      </p:pic>
    </p:spTree>
    <p:extLst>
      <p:ext uri="{BB962C8B-B14F-4D97-AF65-F5344CB8AC3E}">
        <p14:creationId xmlns:p14="http://schemas.microsoft.com/office/powerpoint/2010/main" val="37059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2526646"/>
            <a:ext cx="9189910" cy="1784048"/>
          </a:xfrm>
        </p:spPr>
        <p:txBody>
          <a:bodyPr wrap="square" anchor="ctr">
            <a:normAutofit/>
          </a:bodyPr>
          <a:lstStyle/>
          <a:p>
            <a:r>
              <a:rPr lang="en-US" dirty="0">
                <a:cs typeface="Segoe UI"/>
              </a:rPr>
              <a:t>Cloud benefits</a:t>
            </a:r>
          </a:p>
        </p:txBody>
      </p:sp>
      <p:pic>
        <p:nvPicPr>
          <p:cNvPr id="3" name="Graphic 2">
            <a:extLst>
              <a:ext uri="{FF2B5EF4-FFF2-40B4-BE49-F238E27FC236}">
                <a16:creationId xmlns:a16="http://schemas.microsoft.com/office/drawing/2014/main" id="{1B300504-8BEE-4A63-A55C-0F9B8DCCA28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1471" y="2729948"/>
            <a:ext cx="1398104" cy="1398104"/>
          </a:xfrm>
          <a:prstGeom prst="rect">
            <a:avLst/>
          </a:prstGeom>
        </p:spPr>
      </p:pic>
    </p:spTree>
    <p:extLst>
      <p:ext uri="{BB962C8B-B14F-4D97-AF65-F5344CB8AC3E}">
        <p14:creationId xmlns:p14="http://schemas.microsoft.com/office/powerpoint/2010/main" val="33392035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FDB-4B49-400E-8051-5ADF2E1D9AC9}"/>
              </a:ext>
            </a:extLst>
          </p:cNvPr>
          <p:cNvSpPr>
            <a:spLocks noGrp="1"/>
          </p:cNvSpPr>
          <p:nvPr>
            <p:ph type="title"/>
          </p:nvPr>
        </p:nvSpPr>
        <p:spPr/>
        <p:txBody>
          <a:bodyPr/>
          <a:lstStyle/>
          <a:p>
            <a:r>
              <a:rPr lang="en-US" dirty="0">
                <a:cs typeface="Segoe UI"/>
              </a:rPr>
              <a:t>Cloud Benefits - Objective Domain</a:t>
            </a:r>
            <a:endParaRPr lang="en-US" dirty="0"/>
          </a:p>
        </p:txBody>
      </p:sp>
      <p:sp>
        <p:nvSpPr>
          <p:cNvPr id="3" name="Text Placeholder 2">
            <a:extLst>
              <a:ext uri="{FF2B5EF4-FFF2-40B4-BE49-F238E27FC236}">
                <a16:creationId xmlns:a16="http://schemas.microsoft.com/office/drawing/2014/main" id="{C8E738D9-FBD4-4D55-8B7E-615088B02517}"/>
              </a:ext>
            </a:extLst>
          </p:cNvPr>
          <p:cNvSpPr>
            <a:spLocks noGrp="1"/>
          </p:cNvSpPr>
          <p:nvPr>
            <p:ph sz="quarter" idx="10"/>
          </p:nvPr>
        </p:nvSpPr>
        <p:spPr>
          <a:xfrm>
            <a:off x="419100" y="1446957"/>
            <a:ext cx="11340811" cy="2046714"/>
          </a:xfrm>
        </p:spPr>
        <p:txBody>
          <a:bodyPr vert="horz" wrap="square" lIns="0" tIns="91440" rIns="146304" bIns="91440" rtlCol="0" anchor="t">
            <a:spAutoFit/>
          </a:bodyPr>
          <a:lstStyle/>
          <a:p>
            <a:pPr marL="342900" indent="-342900">
              <a:buFont typeface="Arial" panose="05000000000000000000" pitchFamily="2" charset="2"/>
              <a:buChar char="•"/>
            </a:pPr>
            <a:r>
              <a:rPr lang="en-US" dirty="0">
                <a:latin typeface="+mn-lt"/>
              </a:rPr>
              <a:t>Describe the benefits of high availability and scalability in the cloud.</a:t>
            </a:r>
          </a:p>
          <a:p>
            <a:pPr marL="342900" indent="-342900">
              <a:buFont typeface="Arial" panose="05000000000000000000" pitchFamily="2" charset="2"/>
              <a:buChar char="•"/>
            </a:pPr>
            <a:r>
              <a:rPr lang="en-US" dirty="0">
                <a:latin typeface="+mn-lt"/>
              </a:rPr>
              <a:t>Describe the benefits of reliability and predictability in the cloud.</a:t>
            </a:r>
          </a:p>
          <a:p>
            <a:pPr marL="342900" indent="-342900">
              <a:buFont typeface="Arial" panose="05000000000000000000" pitchFamily="2" charset="2"/>
              <a:buChar char="•"/>
            </a:pPr>
            <a:r>
              <a:rPr lang="en-US" dirty="0">
                <a:latin typeface="+mn-lt"/>
              </a:rPr>
              <a:t>Describe the benefits of security and governance in the cloud.</a:t>
            </a:r>
          </a:p>
          <a:p>
            <a:pPr marL="342900" indent="-342900">
              <a:buFont typeface="Arial" panose="05000000000000000000" pitchFamily="2" charset="2"/>
              <a:buChar char="•"/>
            </a:pPr>
            <a:r>
              <a:rPr lang="en-US" dirty="0">
                <a:latin typeface="+mn-lt"/>
              </a:rPr>
              <a:t>Describe the benefits of manageability in the cloud.</a:t>
            </a:r>
          </a:p>
        </p:txBody>
      </p:sp>
    </p:spTree>
    <p:extLst>
      <p:ext uri="{BB962C8B-B14F-4D97-AF65-F5344CB8AC3E}">
        <p14:creationId xmlns:p14="http://schemas.microsoft.com/office/powerpoint/2010/main" val="3096273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loud Benefits"/>
          <p:cNvSpPr>
            <a:spLocks noGrp="1"/>
          </p:cNvSpPr>
          <p:nvPr>
            <p:ph type="title"/>
          </p:nvPr>
        </p:nvSpPr>
        <p:spPr/>
        <p:txBody>
          <a:bodyPr/>
          <a:lstStyle/>
          <a:p>
            <a:r>
              <a:rPr lang="en-US" dirty="0">
                <a:cs typeface="Segoe UI"/>
              </a:rPr>
              <a:t>Cloud Benefits</a:t>
            </a:r>
            <a:endParaRPr lang="en-US" dirty="0"/>
          </a:p>
        </p:txBody>
      </p:sp>
      <p:sp>
        <p:nvSpPr>
          <p:cNvPr id="56" name="High Availability">
            <a:extLst>
              <a:ext uri="{FF2B5EF4-FFF2-40B4-BE49-F238E27FC236}">
                <a16:creationId xmlns:a16="http://schemas.microsoft.com/office/drawing/2014/main" id="{90A13BD3-2997-1822-920E-7BBA0F052A00}"/>
              </a:ext>
              <a:ext uri="{C183D7F6-B498-43B3-948B-1728B52AA6E4}">
                <adec:decorative xmlns:adec="http://schemas.microsoft.com/office/drawing/2017/decorative" val="0"/>
              </a:ext>
            </a:extLst>
          </p:cNvPr>
          <p:cNvSpPr txBox="1">
            <a:spLocks/>
          </p:cNvSpPr>
          <p:nvPr/>
        </p:nvSpPr>
        <p:spPr>
          <a:xfrm>
            <a:off x="418642" y="1298300"/>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a:gradFill>
                  <a:gsLst>
                    <a:gs pos="0">
                      <a:srgbClr val="FFFFFF"/>
                    </a:gs>
                    <a:gs pos="100000">
                      <a:srgbClr val="FFFFFF"/>
                    </a:gs>
                  </a:gsLst>
                  <a:lin ang="5400000" scaled="0"/>
                </a:gradFill>
                <a:cs typeface="Segoe UI" pitchFamily="34" charset="0"/>
              </a:rPr>
              <a:t>High availability</a:t>
            </a:r>
            <a:endParaRPr lang="en-US" sz="2400" dirty="0">
              <a:gradFill>
                <a:gsLst>
                  <a:gs pos="0">
                    <a:srgbClr val="FFFFFF"/>
                  </a:gs>
                  <a:gs pos="100000">
                    <a:srgbClr val="FFFFFF"/>
                  </a:gs>
                </a:gsLst>
                <a:lin ang="5400000" scaled="0"/>
              </a:gradFill>
              <a:cs typeface="Segoe UI" pitchFamily="34" charset="0"/>
            </a:endParaRPr>
          </a:p>
        </p:txBody>
      </p:sp>
      <p:sp>
        <p:nvSpPr>
          <p:cNvPr id="3" name="Elasticity">
            <a:extLst>
              <a:ext uri="{FF2B5EF4-FFF2-40B4-BE49-F238E27FC236}">
                <a16:creationId xmlns:a16="http://schemas.microsoft.com/office/drawing/2014/main" id="{CE998A1A-17F2-1125-37B9-4C1C59ECCC42}"/>
              </a:ext>
            </a:extLst>
          </p:cNvPr>
          <p:cNvSpPr txBox="1">
            <a:spLocks/>
          </p:cNvSpPr>
          <p:nvPr/>
        </p:nvSpPr>
        <p:spPr>
          <a:xfrm>
            <a:off x="6195890" y="1298300"/>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dirty="0">
                <a:gradFill>
                  <a:gsLst>
                    <a:gs pos="0">
                      <a:srgbClr val="FFFFFF"/>
                    </a:gs>
                    <a:gs pos="100000">
                      <a:srgbClr val="FFFFFF"/>
                    </a:gs>
                  </a:gsLst>
                  <a:lin ang="5400000" scaled="0"/>
                </a:gradFill>
                <a:ea typeface="Segoe UI" pitchFamily="34" charset="0"/>
                <a:cs typeface="Segoe UI" pitchFamily="34" charset="0"/>
              </a:rPr>
              <a:t>Elasticity</a:t>
            </a:r>
          </a:p>
        </p:txBody>
      </p:sp>
      <p:sp>
        <p:nvSpPr>
          <p:cNvPr id="52" name="Scalability">
            <a:extLst>
              <a:ext uri="{FF2B5EF4-FFF2-40B4-BE49-F238E27FC236}">
                <a16:creationId xmlns:a16="http://schemas.microsoft.com/office/drawing/2014/main" id="{99D77E5E-B5B5-2104-75AF-31BDCE5D3C68}"/>
              </a:ext>
            </a:extLst>
          </p:cNvPr>
          <p:cNvSpPr txBox="1">
            <a:spLocks/>
          </p:cNvSpPr>
          <p:nvPr/>
        </p:nvSpPr>
        <p:spPr>
          <a:xfrm>
            <a:off x="418642" y="2085082"/>
            <a:ext cx="5486400" cy="685800"/>
          </a:xfrm>
          <a:prstGeom prst="rect">
            <a:avLst/>
          </a:prstGeom>
          <a:solidFill>
            <a:srgbClr val="243A5E"/>
          </a:solidFill>
        </p:spPr>
        <p:txBody>
          <a:bodyPr vert="horz" wrap="square" lIns="91440" tIns="91440" rIns="91440" bIns="91440" rtlCol="0" anchor="ctr">
            <a:noAutofit/>
          </a:bodyPr>
          <a:lstStyle>
            <a:defPPr>
              <a:defRPr lang="en-US"/>
            </a:defPPr>
            <a:lvl1pPr marR="0" indent="0" algn="ctr" fontAlgn="auto">
              <a:lnSpc>
                <a:spcPct val="100000"/>
              </a:lnSpc>
              <a:spcBef>
                <a:spcPts val="0"/>
              </a:spcBef>
              <a:spcAft>
                <a:spcPts val="0"/>
              </a:spcAft>
              <a:buClrTx/>
              <a:buSzPct val="90000"/>
              <a:buFont typeface="Wingdings" panose="05000000000000000000" pitchFamily="2" charset="2"/>
              <a:buNone/>
              <a:tabLst/>
              <a:defRPr sz="2400" spc="-49" baseline="0">
                <a:gradFill>
                  <a:gsLst>
                    <a:gs pos="0">
                      <a:srgbClr val="FFFFFF"/>
                    </a:gs>
                    <a:gs pos="100000">
                      <a:srgbClr val="FFFFFF"/>
                    </a:gs>
                  </a:gsLst>
                  <a:lin ang="5400000" scaled="0"/>
                </a:gradFill>
                <a:latin typeface="+mj-lt"/>
                <a:ea typeface="Segoe UI" pitchFamily="34" charset="0"/>
                <a:cs typeface="Segoe UI" pitchFamily="34" charset="0"/>
              </a:defRPr>
            </a:lvl1pPr>
            <a:lvl2pPr marL="0" marR="0" indent="0" fontAlgn="auto">
              <a:lnSpc>
                <a:spcPct val="100000"/>
              </a:lnSpc>
              <a:spcBef>
                <a:spcPts val="392"/>
              </a:spcBef>
              <a:spcAft>
                <a:spcPts val="588"/>
              </a:spcAft>
              <a:buClrTx/>
              <a:buSzPct val="90000"/>
              <a:buFontTx/>
              <a:buNone/>
              <a:tabLst/>
              <a:defRPr sz="2000" spc="0" baseline="0"/>
            </a:lvl2pPr>
            <a:lvl3pPr marL="0" marR="0" indent="0" fontAlgn="auto">
              <a:lnSpc>
                <a:spcPct val="100000"/>
              </a:lnSpc>
              <a:spcBef>
                <a:spcPts val="392"/>
              </a:spcBef>
              <a:spcAft>
                <a:spcPts val="588"/>
              </a:spcAft>
              <a:buClrTx/>
              <a:buSzPct val="90000"/>
              <a:buFont typeface="Wingdings" panose="05000000000000000000" pitchFamily="2" charset="2"/>
              <a:buNone/>
              <a:tabLst/>
              <a:defRPr sz="1600" spc="0" baseline="0">
                <a:latin typeface="+mj-lt"/>
              </a:defRPr>
            </a:lvl3pPr>
            <a:lvl4pPr marL="0" marR="0" indent="0" fontAlgn="auto">
              <a:lnSpc>
                <a:spcPct val="100000"/>
              </a:lnSpc>
              <a:spcBef>
                <a:spcPts val="392"/>
              </a:spcBef>
              <a:spcAft>
                <a:spcPts val="588"/>
              </a:spcAft>
              <a:buClrTx/>
              <a:buSzPct val="90000"/>
              <a:buFont typeface="Wingdings" panose="05000000000000000000" pitchFamily="2" charset="2"/>
              <a:buNone/>
              <a:tabLst/>
              <a:defRPr sz="1600" spc="0" baseline="0"/>
            </a:lvl4pPr>
            <a:lvl5pPr marL="0" marR="0" indent="0" fontAlgn="auto">
              <a:lnSpc>
                <a:spcPct val="100000"/>
              </a:lnSpc>
              <a:spcBef>
                <a:spcPts val="392"/>
              </a:spcBef>
              <a:spcAft>
                <a:spcPts val="588"/>
              </a:spcAft>
              <a:buClrTx/>
              <a:buSzPct val="90000"/>
              <a:buFont typeface="Wingdings" panose="05000000000000000000" pitchFamily="2" charset="2"/>
              <a:buNone/>
              <a:tabLst/>
              <a:defRPr sz="1200" b="1" spc="0" baseline="0"/>
            </a:lvl5pPr>
            <a:lvl6pPr marL="2285916" indent="0">
              <a:spcBef>
                <a:spcPct val="20000"/>
              </a:spcBef>
              <a:buFont typeface="Arial" pitchFamily="34" charset="0"/>
              <a:buNone/>
              <a:defRPr sz="1961"/>
            </a:lvl6pPr>
            <a:lvl7pPr marL="0" indent="0">
              <a:lnSpc>
                <a:spcPct val="100000"/>
              </a:lnSpc>
              <a:spcBef>
                <a:spcPts val="392"/>
              </a:spcBef>
              <a:spcAft>
                <a:spcPts val="588"/>
              </a:spcAft>
              <a:buFont typeface="Arial" pitchFamily="34" charset="0"/>
              <a:buNone/>
              <a:defRPr sz="1200"/>
            </a:lvl7pPr>
            <a:lvl8pPr marL="3428877" indent="-228592">
              <a:spcBef>
                <a:spcPct val="20000"/>
              </a:spcBef>
              <a:buFont typeface="Arial" pitchFamily="34" charset="0"/>
              <a:buChar char="•"/>
              <a:defRPr sz="1961"/>
            </a:lvl8pPr>
            <a:lvl9pPr marL="3886061" indent="-228592">
              <a:spcBef>
                <a:spcPct val="20000"/>
              </a:spcBef>
              <a:buFont typeface="Arial" pitchFamily="34" charset="0"/>
              <a:buChar char="•"/>
              <a:defRPr sz="1961"/>
            </a:lvl9pPr>
          </a:lstStyle>
          <a:p>
            <a:r>
              <a:rPr lang="en-US" dirty="0"/>
              <a:t>Scalability</a:t>
            </a:r>
          </a:p>
        </p:txBody>
      </p:sp>
      <p:sp>
        <p:nvSpPr>
          <p:cNvPr id="51" name="Reliability">
            <a:extLst>
              <a:ext uri="{FF2B5EF4-FFF2-40B4-BE49-F238E27FC236}">
                <a16:creationId xmlns:a16="http://schemas.microsoft.com/office/drawing/2014/main" id="{6C734A75-A4FD-6BB5-D374-51555908AE83}"/>
              </a:ext>
              <a:ext uri="{C183D7F6-B498-43B3-948B-1728B52AA6E4}">
                <adec:decorative xmlns:adec="http://schemas.microsoft.com/office/drawing/2017/decorative" val="0"/>
              </a:ext>
            </a:extLst>
          </p:cNvPr>
          <p:cNvSpPr txBox="1">
            <a:spLocks/>
          </p:cNvSpPr>
          <p:nvPr/>
        </p:nvSpPr>
        <p:spPr>
          <a:xfrm>
            <a:off x="6195890" y="2085082"/>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a:gradFill>
                  <a:gsLst>
                    <a:gs pos="0">
                      <a:srgbClr val="FFFFFF"/>
                    </a:gs>
                    <a:gs pos="100000">
                      <a:srgbClr val="FFFFFF"/>
                    </a:gs>
                  </a:gsLst>
                  <a:lin ang="5400000" scaled="0"/>
                </a:gradFill>
                <a:cs typeface="Segoe UI"/>
              </a:rPr>
              <a:t>Reliability</a:t>
            </a:r>
            <a:endParaRPr lang="en-US" sz="2400" dirty="0">
              <a:gradFill>
                <a:gsLst>
                  <a:gs pos="0">
                    <a:srgbClr val="FFFFFF"/>
                  </a:gs>
                  <a:gs pos="100000">
                    <a:srgbClr val="FFFFFF"/>
                  </a:gs>
                </a:gsLst>
                <a:lin ang="5400000" scaled="0"/>
              </a:gradFill>
              <a:cs typeface="Segoe UI"/>
            </a:endParaRPr>
          </a:p>
        </p:txBody>
      </p:sp>
      <p:sp>
        <p:nvSpPr>
          <p:cNvPr id="54" name="Predictability">
            <a:extLst>
              <a:ext uri="{FF2B5EF4-FFF2-40B4-BE49-F238E27FC236}">
                <a16:creationId xmlns:a16="http://schemas.microsoft.com/office/drawing/2014/main" id="{179BF0CE-83B9-AEBF-AB35-F99FA6850165}"/>
              </a:ext>
            </a:extLst>
          </p:cNvPr>
          <p:cNvSpPr txBox="1">
            <a:spLocks/>
          </p:cNvSpPr>
          <p:nvPr/>
        </p:nvSpPr>
        <p:spPr>
          <a:xfrm>
            <a:off x="418642" y="2871864"/>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dirty="0">
                <a:gradFill>
                  <a:gsLst>
                    <a:gs pos="0">
                      <a:srgbClr val="FFFFFF"/>
                    </a:gs>
                    <a:gs pos="100000">
                      <a:srgbClr val="FFFFFF"/>
                    </a:gs>
                  </a:gsLst>
                  <a:lin ang="5400000" scaled="0"/>
                </a:gradFill>
                <a:ea typeface="Segoe UI" pitchFamily="34" charset="0"/>
                <a:cs typeface="Segoe UI" pitchFamily="34" charset="0"/>
              </a:rPr>
              <a:t>Predictability</a:t>
            </a:r>
          </a:p>
        </p:txBody>
      </p:sp>
      <p:sp>
        <p:nvSpPr>
          <p:cNvPr id="50" name="Security">
            <a:extLst>
              <a:ext uri="{FF2B5EF4-FFF2-40B4-BE49-F238E27FC236}">
                <a16:creationId xmlns:a16="http://schemas.microsoft.com/office/drawing/2014/main" id="{099F9278-E2E9-5C59-EE31-E43627A918EC}"/>
              </a:ext>
            </a:extLst>
          </p:cNvPr>
          <p:cNvSpPr txBox="1">
            <a:spLocks/>
          </p:cNvSpPr>
          <p:nvPr/>
        </p:nvSpPr>
        <p:spPr>
          <a:xfrm>
            <a:off x="6195890" y="2871864"/>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dirty="0">
                <a:gradFill>
                  <a:gsLst>
                    <a:gs pos="0">
                      <a:srgbClr val="FFFFFF"/>
                    </a:gs>
                    <a:gs pos="100000">
                      <a:srgbClr val="FFFFFF"/>
                    </a:gs>
                  </a:gsLst>
                  <a:lin ang="5400000" scaled="0"/>
                </a:gradFill>
                <a:ea typeface="Segoe UI" pitchFamily="34" charset="0"/>
                <a:cs typeface="Segoe UI" pitchFamily="34" charset="0"/>
              </a:rPr>
              <a:t>Security</a:t>
            </a:r>
          </a:p>
        </p:txBody>
      </p:sp>
      <p:sp>
        <p:nvSpPr>
          <p:cNvPr id="55" name="Governance">
            <a:extLst>
              <a:ext uri="{FF2B5EF4-FFF2-40B4-BE49-F238E27FC236}">
                <a16:creationId xmlns:a16="http://schemas.microsoft.com/office/drawing/2014/main" id="{101E3894-1161-A0C8-0C69-45930953C007}"/>
              </a:ext>
            </a:extLst>
          </p:cNvPr>
          <p:cNvSpPr txBox="1">
            <a:spLocks/>
          </p:cNvSpPr>
          <p:nvPr/>
        </p:nvSpPr>
        <p:spPr>
          <a:xfrm>
            <a:off x="418642" y="3658645"/>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a:gradFill>
                  <a:gsLst>
                    <a:gs pos="0">
                      <a:srgbClr val="FFFFFF"/>
                    </a:gs>
                    <a:gs pos="100000">
                      <a:srgbClr val="FFFFFF"/>
                    </a:gs>
                  </a:gsLst>
                  <a:lin ang="5400000" scaled="0"/>
                </a:gradFill>
                <a:ea typeface="Segoe UI" pitchFamily="34" charset="0"/>
                <a:cs typeface="Segoe UI" pitchFamily="34" charset="0"/>
              </a:rPr>
              <a:t>Governance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Manageability">
            <a:extLst>
              <a:ext uri="{FF2B5EF4-FFF2-40B4-BE49-F238E27FC236}">
                <a16:creationId xmlns:a16="http://schemas.microsoft.com/office/drawing/2014/main" id="{CCD47604-BD7E-B0AC-7DE0-47DD7E46FD31}"/>
              </a:ext>
            </a:extLst>
          </p:cNvPr>
          <p:cNvSpPr txBox="1">
            <a:spLocks/>
          </p:cNvSpPr>
          <p:nvPr/>
        </p:nvSpPr>
        <p:spPr>
          <a:xfrm>
            <a:off x="6195890" y="3658645"/>
            <a:ext cx="5486400" cy="685800"/>
          </a:xfrm>
          <a:prstGeom prst="rect">
            <a:avLst/>
          </a:prstGeom>
          <a:solidFill>
            <a:srgbClr val="243A5E"/>
          </a:solidFill>
        </p:spPr>
        <p:txBody>
          <a:bodyPr vert="horz" wrap="square" lIns="91440" tIns="91440" rIns="9144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2400">
                <a:gradFill>
                  <a:gsLst>
                    <a:gs pos="0">
                      <a:srgbClr val="FFFFFF"/>
                    </a:gs>
                    <a:gs pos="100000">
                      <a:srgbClr val="FFFFFF"/>
                    </a:gs>
                  </a:gsLst>
                  <a:lin ang="5400000" scaled="0"/>
                </a:gradFill>
                <a:ea typeface="Segoe UI" pitchFamily="34" charset="0"/>
                <a:cs typeface="Segoe UI" pitchFamily="34" charset="0"/>
              </a:rPr>
              <a:t>Manageability</a:t>
            </a:r>
            <a:endParaRPr lang="en-US" sz="2400" b="1"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Cloud service types</a:t>
            </a:r>
          </a:p>
        </p:txBody>
      </p:sp>
      <p:pic>
        <p:nvPicPr>
          <p:cNvPr id="3" name="Graphic 2">
            <a:extLst>
              <a:ext uri="{FF2B5EF4-FFF2-40B4-BE49-F238E27FC236}">
                <a16:creationId xmlns:a16="http://schemas.microsoft.com/office/drawing/2014/main" id="{144184B0-410A-4022-B5C4-B38B91047B0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val="14763321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4205-D43F-41C5-9664-6C084D7B0EAE}"/>
              </a:ext>
            </a:extLst>
          </p:cNvPr>
          <p:cNvSpPr>
            <a:spLocks noGrp="1"/>
          </p:cNvSpPr>
          <p:nvPr>
            <p:ph type="title"/>
          </p:nvPr>
        </p:nvSpPr>
        <p:spPr/>
        <p:txBody>
          <a:bodyPr/>
          <a:lstStyle/>
          <a:p>
            <a:r>
              <a:rPr lang="en-US" dirty="0">
                <a:cs typeface="Segoe UI"/>
              </a:rPr>
              <a:t>Cloud Services - Objective Domain</a:t>
            </a:r>
            <a:endParaRPr lang="en-US" dirty="0"/>
          </a:p>
        </p:txBody>
      </p:sp>
      <p:sp>
        <p:nvSpPr>
          <p:cNvPr id="3" name="Text Placeholder 2">
            <a:extLst>
              <a:ext uri="{FF2B5EF4-FFF2-40B4-BE49-F238E27FC236}">
                <a16:creationId xmlns:a16="http://schemas.microsoft.com/office/drawing/2014/main" id="{606CE680-64DF-4DE7-82EC-F8B06BEE4A5A}"/>
              </a:ext>
            </a:extLst>
          </p:cNvPr>
          <p:cNvSpPr>
            <a:spLocks noGrp="1"/>
          </p:cNvSpPr>
          <p:nvPr>
            <p:ph sz="quarter" idx="10"/>
          </p:nvPr>
        </p:nvSpPr>
        <p:spPr>
          <a:xfrm>
            <a:off x="419100" y="1417141"/>
            <a:ext cx="11340811" cy="2544286"/>
          </a:xfrm>
        </p:spPr>
        <p:txBody>
          <a:bodyPr/>
          <a:lstStyle/>
          <a:p>
            <a:pPr marL="342900" indent="-342900">
              <a:buFont typeface="Arial" panose="020B0604020202020204" pitchFamily="34" charset="0"/>
              <a:buChar char="•"/>
            </a:pPr>
            <a:r>
              <a:rPr lang="en-US" dirty="0">
                <a:latin typeface="+mn-lt"/>
              </a:rPr>
              <a:t>Describe Infrastructure as a Service (IaaS)</a:t>
            </a:r>
          </a:p>
          <a:p>
            <a:pPr marL="342900" indent="-342900">
              <a:buFont typeface="Arial" panose="020B0604020202020204" pitchFamily="34" charset="0"/>
              <a:buChar char="•"/>
            </a:pPr>
            <a:r>
              <a:rPr lang="en-US" dirty="0">
                <a:latin typeface="+mn-lt"/>
              </a:rPr>
              <a:t>Describe Platform as a Service (PaaS)</a:t>
            </a:r>
          </a:p>
          <a:p>
            <a:pPr marL="342900" indent="-342900">
              <a:buFont typeface="Arial" panose="020B0604020202020204" pitchFamily="34" charset="0"/>
              <a:buChar char="•"/>
            </a:pPr>
            <a:r>
              <a:rPr lang="en-US" dirty="0">
                <a:latin typeface="+mn-lt"/>
              </a:rPr>
              <a:t>Describe Software as a Service (SaaS)</a:t>
            </a:r>
          </a:p>
          <a:p>
            <a:pPr marL="342900" indent="-342900">
              <a:buFont typeface="Arial" panose="020B0604020202020204" pitchFamily="34" charset="0"/>
              <a:buChar char="•"/>
            </a:pPr>
            <a:r>
              <a:rPr lang="en-US" dirty="0">
                <a:latin typeface="+mn-lt"/>
              </a:rPr>
              <a:t>Identify appropriate use cases for each cloud service (IaaS, PaaS, SaaS)</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873581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418643" y="1421383"/>
            <a:ext cx="11573852" cy="1288565"/>
          </a:xfrm>
        </p:spPr>
        <p:txBody>
          <a:bodyPr>
            <a:noAutofit/>
          </a:bodyPr>
          <a:lstStyle/>
          <a:p>
            <a:r>
              <a:rPr lang="en-US" sz="2400" dirty="0">
                <a:latin typeface="+mn-lt"/>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3257436" y="2196208"/>
            <a:ext cx="5402086" cy="3521091"/>
          </a:xfrm>
          <a:prstGeom prst="rect">
            <a:avLst/>
          </a:prstGeom>
        </p:spPr>
      </p:pic>
    </p:spTree>
    <p:extLst>
      <p:ext uri="{BB962C8B-B14F-4D97-AF65-F5344CB8AC3E}">
        <p14:creationId xmlns:p14="http://schemas.microsoft.com/office/powerpoint/2010/main" val="132016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Learning Path Outline</a:t>
            </a:r>
            <a:endParaRPr lang="en-US" dirty="0"/>
          </a:p>
        </p:txBody>
      </p:sp>
      <p:pic>
        <p:nvPicPr>
          <p:cNvPr id="5" name="Graphic 4">
            <a:extLst>
              <a:ext uri="{FF2B5EF4-FFF2-40B4-BE49-F238E27FC236}">
                <a16:creationId xmlns:a16="http://schemas.microsoft.com/office/drawing/2014/main" id="{9F4A4F23-E9C8-491E-B17A-8895B3DE174F}"/>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418643" y="1214843"/>
            <a:ext cx="11341268" cy="1316273"/>
          </a:xfrm>
        </p:spPr>
        <p:txBody>
          <a:bodyPr>
            <a:normAutofit/>
          </a:bodyPr>
          <a:lstStyle/>
          <a:p>
            <a:r>
              <a:rPr lang="en-US" sz="2400" dirty="0">
                <a:latin typeface="+mn-lt"/>
                <a:cs typeface="Segoe UI Semilight" panose="020B0402040204020203" pitchFamily="34" charset="0"/>
              </a:rPr>
              <a:t>Provides environment for building, testing, and deploying software applications; without focusing on managing underlying infrastructure.</a:t>
            </a:r>
          </a:p>
        </p:txBody>
      </p:sp>
      <p:pic>
        <p:nvPicPr>
          <p:cNvPr id="3" name="Picture 2" descr="PaaS encompassing all of IaaS from the previous slide, and adding Operating Systems and Development tools.">
            <a:extLst>
              <a:ext uri="{FF2B5EF4-FFF2-40B4-BE49-F238E27FC236}">
                <a16:creationId xmlns:a16="http://schemas.microsoft.com/office/drawing/2014/main" id="{3A9A17F7-4726-449D-AD60-6FC6D01B9B6A}"/>
              </a:ext>
            </a:extLst>
          </p:cNvPr>
          <p:cNvPicPr>
            <a:picLocks noChangeAspect="1"/>
          </p:cNvPicPr>
          <p:nvPr/>
        </p:nvPicPr>
        <p:blipFill>
          <a:blip r:embed="rId3"/>
          <a:stretch>
            <a:fillRect/>
          </a:stretch>
        </p:blipFill>
        <p:spPr>
          <a:xfrm>
            <a:off x="1798976" y="2211456"/>
            <a:ext cx="7906999" cy="3252865"/>
          </a:xfrm>
          <a:prstGeom prst="rect">
            <a:avLst/>
          </a:prstGeom>
        </p:spPr>
      </p:pic>
    </p:spTree>
    <p:extLst>
      <p:ext uri="{BB962C8B-B14F-4D97-AF65-F5344CB8AC3E}">
        <p14:creationId xmlns:p14="http://schemas.microsoft.com/office/powerpoint/2010/main" val="12712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en-US" dirty="0">
                <a:latin typeface="Segoe UI Semibold (Headings)"/>
              </a:rPr>
              <a:t>Software as a Service (SaaS)</a:t>
            </a:r>
            <a:endParaRPr lang="en-US" dirty="0"/>
          </a:p>
        </p:txBody>
      </p:sp>
      <p:pic>
        <p:nvPicPr>
          <p:cNvPr id="2050" name="Picture 2"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C1F44843-E050-47B2-BDDB-BE6FEDB4B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61" y="1924359"/>
            <a:ext cx="9404278" cy="3686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aaS encompassing all of  the PaaS and IaaS capabilities from the previous slide, and adding the ability to use Hosted applications on any device.">
            <a:extLst>
              <a:ext uri="{FF2B5EF4-FFF2-40B4-BE49-F238E27FC236}">
                <a16:creationId xmlns:a16="http://schemas.microsoft.com/office/drawing/2014/main" id="{F014373F-A99B-4B26-B334-0CD50A7A02D2}"/>
              </a:ext>
            </a:extLst>
          </p:cNvPr>
          <p:cNvPicPr>
            <a:picLocks noChangeAspect="1"/>
          </p:cNvPicPr>
          <p:nvPr/>
        </p:nvPicPr>
        <p:blipFill>
          <a:blip r:embed="rId4"/>
          <a:stretch>
            <a:fillRect/>
          </a:stretch>
        </p:blipFill>
        <p:spPr>
          <a:xfrm>
            <a:off x="1164779" y="1687683"/>
            <a:ext cx="9848537" cy="3962868"/>
          </a:xfrm>
          <a:prstGeom prst="rect">
            <a:avLst/>
          </a:prstGeom>
        </p:spPr>
      </p:pic>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en-US" dirty="0">
                <a:latin typeface="+mn-lt"/>
                <a:cs typeface="Segoe UI Semilight" panose="020B0402040204020203" pitchFamily="34" charset="0"/>
              </a:rPr>
              <a:t>Users connect to and use cloud-based apps over the internet: for example, Microsoft Office 365, email, and calendars.</a:t>
            </a:r>
            <a:endParaRPr lang="en-US" dirty="0">
              <a:solidFill>
                <a:schemeClr val="bg1"/>
              </a:solidFill>
              <a:latin typeface="+mn-lt"/>
              <a:cs typeface="Segoe UI Semilight" panose="020B0402040204020203" pitchFamily="34" charset="0"/>
            </a:endParaRPr>
          </a:p>
        </p:txBody>
      </p:sp>
    </p:spTree>
    <p:extLst>
      <p:ext uri="{BB962C8B-B14F-4D97-AF65-F5344CB8AC3E}">
        <p14:creationId xmlns:p14="http://schemas.microsoft.com/office/powerpoint/2010/main" val="179297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grpSp>
        <p:nvGrpSpPr>
          <p:cNvPr id="51" name="Group 50">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295684" y="1457323"/>
            <a:ext cx="3629278" cy="2690702"/>
            <a:chOff x="295684" y="1457323"/>
            <a:chExt cx="3629278" cy="2690702"/>
          </a:xfrm>
        </p:grpSpPr>
        <p:sp>
          <p:nvSpPr>
            <p:cNvPr id="47" name="Text Placeholder 14">
              <a:extLst>
                <a:ext uri="{FF2B5EF4-FFF2-40B4-BE49-F238E27FC236}">
                  <a16:creationId xmlns:a16="http://schemas.microsoft.com/office/drawing/2014/main" id="{C66AEADA-E041-496E-BCD0-86C1C563E2F3}"/>
                </a:ext>
              </a:extLst>
            </p:cNvPr>
            <p:cNvSpPr txBox="1">
              <a:spLocks/>
            </p:cNvSpPr>
            <p:nvPr/>
          </p:nvSpPr>
          <p:spPr>
            <a:xfrm>
              <a:off x="295684" y="3194188"/>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You configure and manage the hardware for your application.</a:t>
              </a:r>
              <a:endParaRPr lang="en-US" sz="2400" dirty="0">
                <a:latin typeface="+mn-lt"/>
              </a:endParaRPr>
            </a:p>
          </p:txBody>
        </p:sp>
        <p:sp>
          <p:nvSpPr>
            <p:cNvPr id="49"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IaaS</a:t>
              </a:r>
            </a:p>
          </p:txBody>
        </p:sp>
        <p:sp>
          <p:nvSpPr>
            <p:cNvPr id="50"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The most flexible cloud service.</a:t>
              </a:r>
              <a:endParaRPr lang="en-US" sz="2400" dirty="0">
                <a:latin typeface="+mn-lt"/>
              </a:endParaRPr>
            </a:p>
          </p:txBody>
        </p:sp>
      </p:grpSp>
      <p:grpSp>
        <p:nvGrpSpPr>
          <p:cNvPr id="52" name="Group 51">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159182" y="1457323"/>
            <a:ext cx="3629278" cy="2600154"/>
            <a:chOff x="4249061" y="1457323"/>
            <a:chExt cx="3629278" cy="2600154"/>
          </a:xfrm>
        </p:grpSpPr>
        <p:sp>
          <p:nvSpPr>
            <p:cNvPr id="43"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PaaS</a:t>
              </a:r>
            </a:p>
          </p:txBody>
        </p:sp>
        <p:sp>
          <p:nvSpPr>
            <p:cNvPr id="45"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Focus on application development.</a:t>
              </a:r>
              <a:endParaRPr lang="en-US" sz="2400" dirty="0">
                <a:latin typeface="+mn-lt"/>
              </a:endParaRPr>
            </a:p>
          </p:txBody>
        </p:sp>
        <p:sp>
          <p:nvSpPr>
            <p:cNvPr id="46" name="Text Placeholder 15">
              <a:extLst>
                <a:ext uri="{FF2B5EF4-FFF2-40B4-BE49-F238E27FC236}">
                  <a16:creationId xmlns:a16="http://schemas.microsoft.com/office/drawing/2014/main" id="{F85FEC0E-C3FA-4DAF-9421-A874D138851C}"/>
                </a:ext>
              </a:extLst>
            </p:cNvPr>
            <p:cNvSpPr txBox="1">
              <a:spLocks/>
            </p:cNvSpPr>
            <p:nvPr/>
          </p:nvSpPr>
          <p:spPr>
            <a:xfrm>
              <a:off x="4249061" y="328473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Platform management is handled by the cloud provider.</a:t>
              </a:r>
              <a:endParaRPr lang="en-US" sz="2400" dirty="0">
                <a:latin typeface="+mn-lt"/>
              </a:endParaRPr>
            </a:p>
          </p:txBody>
        </p:sp>
      </p:grpSp>
      <p:grpSp>
        <p:nvGrpSpPr>
          <p:cNvPr id="53" name="Group 52">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022680" y="1457323"/>
            <a:ext cx="3629278" cy="2635874"/>
            <a:chOff x="8022680" y="1457323"/>
            <a:chExt cx="3629278" cy="2635874"/>
          </a:xfrm>
        </p:grpSpPr>
        <p:sp>
          <p:nvSpPr>
            <p:cNvPr id="42"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Pay-as-you-go pricing model.</a:t>
              </a:r>
              <a:endParaRPr lang="en-US" sz="2400" dirty="0">
                <a:latin typeface="+mn-lt"/>
              </a:endParaRPr>
            </a:p>
          </p:txBody>
        </p:sp>
        <p:sp>
          <p:nvSpPr>
            <p:cNvPr id="44"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SaaS</a:t>
              </a:r>
            </a:p>
          </p:txBody>
        </p:sp>
        <p:sp>
          <p:nvSpPr>
            <p:cNvPr id="48" name="Text Placeholder 17">
              <a:extLst>
                <a:ext uri="{FF2B5EF4-FFF2-40B4-BE49-F238E27FC236}">
                  <a16:creationId xmlns:a16="http://schemas.microsoft.com/office/drawing/2014/main" id="{F82AFDF1-E1AB-4A33-B642-84AD2681FF16}"/>
                </a:ext>
              </a:extLst>
            </p:cNvPr>
            <p:cNvSpPr txBox="1">
              <a:spLocks/>
            </p:cNvSpPr>
            <p:nvPr/>
          </p:nvSpPr>
          <p:spPr>
            <a:xfrm>
              <a:off x="8022680" y="332045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Users pay for the software they use on a subscription model.</a:t>
              </a:r>
              <a:endParaRPr lang="en-US" sz="2400" dirty="0">
                <a:latin typeface="+mn-lt"/>
              </a:endParaRPr>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dirty="0"/>
              <a:t>Learning Path 1</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Learning Path 01 Review</a:t>
            </a:r>
          </a:p>
        </p:txBody>
      </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118382" y="1413746"/>
            <a:ext cx="7752247" cy="2046714"/>
          </a:xfrm>
        </p:spPr>
        <p:txBody>
          <a:bodyPr vert="horz" wrap="square" lIns="0" tIns="91440" rIns="146304" bIns="91440" rtlCol="0" anchor="t">
            <a:spAutoFit/>
          </a:bodyPr>
          <a:lstStyle/>
          <a:p>
            <a:pPr marL="342900" indent="-342900">
              <a:buFont typeface="Arial" panose="020B0604020202020204" pitchFamily="34" charset="0"/>
              <a:buChar char="•"/>
            </a:pPr>
            <a:r>
              <a:rPr lang="en-US" dirty="0">
                <a:solidFill>
                  <a:srgbClr val="171717"/>
                </a:solidFill>
                <a:latin typeface="Segoe UI"/>
                <a:cs typeface="Segoe UI"/>
              </a:rPr>
              <a:t>The shared</a:t>
            </a:r>
            <a:r>
              <a:rPr lang="en-US" b="0" i="0" dirty="0">
                <a:solidFill>
                  <a:srgbClr val="171717"/>
                </a:solidFill>
                <a:effectLst/>
                <a:latin typeface="Segoe UI"/>
                <a:cs typeface="Segoe UI"/>
              </a:rPr>
              <a:t> responsibility model</a:t>
            </a:r>
          </a:p>
          <a:p>
            <a:pPr marL="342900" indent="-342900">
              <a:buFont typeface="Arial" panose="020B0604020202020204" pitchFamily="34" charset="0"/>
              <a:buChar char="•"/>
            </a:pPr>
            <a:r>
              <a:rPr lang="en-US" dirty="0">
                <a:solidFill>
                  <a:srgbClr val="171717"/>
                </a:solidFill>
                <a:latin typeface="Segoe UI"/>
                <a:cs typeface="Segoe UI"/>
              </a:rPr>
              <a:t>Public, private, and hybrid-cloud</a:t>
            </a:r>
            <a:endParaRPr lang="en-US" b="0" i="0" dirty="0">
              <a:solidFill>
                <a:srgbClr val="171717"/>
              </a:solidFill>
              <a:effectLst/>
              <a:latin typeface="Segoe UI"/>
              <a:cs typeface="Segoe UI"/>
            </a:endParaRP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Benefits of cloud computing</a:t>
            </a:r>
            <a:endParaRPr lang="en-US" b="0" i="0" dirty="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b="0" i="0" dirty="0">
                <a:solidFill>
                  <a:srgbClr val="171717"/>
                </a:solidFill>
                <a:effectLst/>
                <a:latin typeface="Segoe UI"/>
                <a:cs typeface="Segoe UI"/>
              </a:rPr>
              <a:t>Cloud service types</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96777" y="2403834"/>
            <a:ext cx="4320000" cy="2751795"/>
            <a:chOff x="1378631" y="3579049"/>
            <a:chExt cx="4320000" cy="2751795"/>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Learning Path 01 - Outline</a:t>
            </a:r>
            <a:endParaRPr lang="en-US" dirty="0"/>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378281"/>
            <a:ext cx="5394960" cy="406265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400" b="1" dirty="0"/>
              <a:t>Cloud Computing</a:t>
            </a:r>
          </a:p>
          <a:p>
            <a:pPr marL="560241" lvl="1" indent="-336145">
              <a:buFont typeface="Arial" panose="020B0604020202020204" pitchFamily="34" charset="0"/>
              <a:buChar char="•"/>
            </a:pPr>
            <a:r>
              <a:rPr lang="en-US" sz="2400" dirty="0"/>
              <a:t>What is cloud computing</a:t>
            </a:r>
          </a:p>
          <a:p>
            <a:pPr marL="560241" lvl="1" indent="-336145">
              <a:buFont typeface="Arial" panose="020B0604020202020204" pitchFamily="34" charset="0"/>
              <a:buChar char="•"/>
            </a:pPr>
            <a:r>
              <a:rPr lang="en-US" sz="2400" dirty="0"/>
              <a:t>Shared responsibility</a:t>
            </a:r>
          </a:p>
          <a:p>
            <a:pPr marL="560241" lvl="1" indent="-336145">
              <a:buFont typeface="Arial" panose="020B0604020202020204" pitchFamily="34" charset="0"/>
              <a:buChar char="•"/>
            </a:pPr>
            <a:r>
              <a:rPr lang="en-US" sz="2400" dirty="0"/>
              <a:t>Cloud models</a:t>
            </a:r>
          </a:p>
          <a:p>
            <a:pPr marL="560241" lvl="1" indent="-336145">
              <a:buFont typeface="Arial" panose="020B0604020202020204" pitchFamily="34" charset="0"/>
              <a:buChar char="•"/>
            </a:pPr>
            <a:r>
              <a:rPr lang="en-US" sz="2400" dirty="0"/>
              <a:t>Capital vs Operational costing</a:t>
            </a:r>
          </a:p>
          <a:p>
            <a:pPr>
              <a:lnSpc>
                <a:spcPct val="100000"/>
              </a:lnSpc>
              <a:buFont typeface="Wingdings" panose="05000000000000000000" pitchFamily="2" charset="2"/>
              <a:buChar char="§"/>
            </a:pPr>
            <a:r>
              <a:rPr lang="en-US" sz="2400" b="1" dirty="0"/>
              <a:t>Cloud Benefits</a:t>
            </a:r>
          </a:p>
          <a:p>
            <a:pPr marL="560241" lvl="1" indent="-336145">
              <a:buFont typeface="Arial" panose="020B0604020202020204" pitchFamily="34" charset="0"/>
              <a:buChar char="•"/>
            </a:pPr>
            <a:r>
              <a:rPr lang="en-US" sz="2400" dirty="0"/>
              <a:t>Benefits of the cloud</a:t>
            </a:r>
          </a:p>
          <a:p>
            <a:pPr>
              <a:lnSpc>
                <a:spcPct val="100000"/>
              </a:lnSpc>
              <a:buFont typeface="Wingdings" panose="05000000000000000000" pitchFamily="2" charset="2"/>
              <a:buChar char="§"/>
            </a:pPr>
            <a:r>
              <a:rPr lang="en-US" sz="2400" b="1" dirty="0"/>
              <a:t>Cloud Service Types</a:t>
            </a:r>
          </a:p>
          <a:p>
            <a:pPr marL="560241" lvl="1" indent="-336145">
              <a:buFont typeface="Arial" panose="020B0604020202020204" pitchFamily="34" charset="0"/>
              <a:buChar char="•"/>
            </a:pPr>
            <a:r>
              <a:rPr lang="en-US" sz="2400" dirty="0"/>
              <a:t>IaaS, PaaS, </a:t>
            </a:r>
            <a:r>
              <a:rPr lang="en-US" sz="2400"/>
              <a:t>and SaaS</a:t>
            </a:r>
            <a:endParaRPr lang="en-US" sz="2400"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cs typeface="Segoe UI"/>
              </a:rPr>
              <a:t>Cloud Computing</a:t>
            </a:r>
            <a:endParaRPr lang="en-US" dirty="0"/>
          </a:p>
        </p:txBody>
      </p:sp>
      <p:pic>
        <p:nvPicPr>
          <p:cNvPr id="4" name="Graphic 3">
            <a:extLst>
              <a:ext uri="{FF2B5EF4-FFF2-40B4-BE49-F238E27FC236}">
                <a16:creationId xmlns:a16="http://schemas.microsoft.com/office/drawing/2014/main" id="{5099CE8D-AA91-4A5A-91F6-5CF7E0C05F9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6BC0-4227-4311-9C8C-653ACC1AC030}"/>
              </a:ext>
            </a:extLst>
          </p:cNvPr>
          <p:cNvSpPr>
            <a:spLocks noGrp="1"/>
          </p:cNvSpPr>
          <p:nvPr>
            <p:ph type="title"/>
          </p:nvPr>
        </p:nvSpPr>
        <p:spPr/>
        <p:txBody>
          <a:bodyPr/>
          <a:lstStyle/>
          <a:p>
            <a:r>
              <a:rPr lang="en-US" dirty="0">
                <a:ea typeface="+mj-lt"/>
                <a:cs typeface="+mj-lt"/>
              </a:rPr>
              <a:t>Cloud computing -</a:t>
            </a:r>
            <a:r>
              <a:rPr lang="en-US" dirty="0">
                <a:cs typeface="Segoe UI Semibold"/>
              </a:rPr>
              <a:t> </a:t>
            </a:r>
            <a:r>
              <a:rPr lang="en-US" dirty="0">
                <a:cs typeface="Segoe UI"/>
              </a:rPr>
              <a:t>Objective Domain </a:t>
            </a:r>
            <a:endParaRPr lang="en-US" dirty="0"/>
          </a:p>
        </p:txBody>
      </p:sp>
      <p:sp>
        <p:nvSpPr>
          <p:cNvPr id="3" name="Text Placeholder 2">
            <a:extLst>
              <a:ext uri="{FF2B5EF4-FFF2-40B4-BE49-F238E27FC236}">
                <a16:creationId xmlns:a16="http://schemas.microsoft.com/office/drawing/2014/main" id="{049FA5A5-C1E3-436B-AF74-E375BB247333}"/>
              </a:ext>
            </a:extLst>
          </p:cNvPr>
          <p:cNvSpPr>
            <a:spLocks noGrp="1"/>
          </p:cNvSpPr>
          <p:nvPr>
            <p:ph sz="quarter" idx="10"/>
          </p:nvPr>
        </p:nvSpPr>
        <p:spPr>
          <a:xfrm>
            <a:off x="419100" y="1456897"/>
            <a:ext cx="11340811" cy="2857192"/>
          </a:xfrm>
        </p:spPr>
        <p:txBody>
          <a:bodyPr vert="horz" wrap="square" lIns="0" tIns="0" rIns="0" bIns="0" rtlCol="0" anchor="t">
            <a:spAutoFit/>
          </a:bodyPr>
          <a:lstStyle/>
          <a:p>
            <a:pPr marL="342900" indent="-342900">
              <a:buFont typeface="Arial" panose="020B0604020202020204" pitchFamily="34" charset="0"/>
              <a:buChar char="•"/>
            </a:pPr>
            <a:r>
              <a:rPr lang="en-US" dirty="0">
                <a:latin typeface="+mn-lt"/>
                <a:cs typeface="Segoe UI Semilight"/>
              </a:rPr>
              <a:t>Define cloud computing</a:t>
            </a:r>
          </a:p>
          <a:p>
            <a:pPr marL="342900" indent="-342900">
              <a:buFont typeface="Arial" panose="020B0604020202020204" pitchFamily="34" charset="0"/>
              <a:buChar char="•"/>
            </a:pPr>
            <a:r>
              <a:rPr lang="en-US" dirty="0">
                <a:latin typeface="+mn-lt"/>
                <a:cs typeface="Segoe UI Semilight"/>
              </a:rPr>
              <a:t>Describe the shared responsibility model</a:t>
            </a:r>
          </a:p>
          <a:p>
            <a:pPr marL="342900" indent="-342900">
              <a:buFont typeface="Arial" panose="020B0604020202020204" pitchFamily="34" charset="0"/>
              <a:buChar char="•"/>
            </a:pPr>
            <a:r>
              <a:rPr lang="en-US" dirty="0">
                <a:latin typeface="+mn-lt"/>
                <a:cs typeface="Segoe UI Semilight"/>
              </a:rPr>
              <a:t>Define cloud models, including public, private, and hybrid</a:t>
            </a:r>
          </a:p>
          <a:p>
            <a:pPr marL="342900" indent="-342900">
              <a:buFont typeface="Arial" panose="020B0604020202020204" pitchFamily="34" charset="0"/>
              <a:buChar char="•"/>
            </a:pPr>
            <a:r>
              <a:rPr lang="en-US" dirty="0">
                <a:latin typeface="+mn-lt"/>
                <a:cs typeface="Segoe UI Semilight"/>
              </a:rPr>
              <a:t>Identify appropriate use cases for each cloud model</a:t>
            </a:r>
          </a:p>
          <a:p>
            <a:pPr marL="342900" indent="-342900">
              <a:buFont typeface="Arial" panose="020B0604020202020204" pitchFamily="34" charset="0"/>
              <a:buChar char="•"/>
            </a:pPr>
            <a:r>
              <a:rPr lang="en-US" dirty="0">
                <a:latin typeface="+mn-lt"/>
                <a:cs typeface="Segoe UI Semilight"/>
              </a:rPr>
              <a:t>Describe the consumption-based model</a:t>
            </a:r>
          </a:p>
          <a:p>
            <a:pPr marL="342900" indent="-342900">
              <a:buFont typeface="Arial" panose="020B0604020202020204" pitchFamily="34" charset="0"/>
              <a:buChar char="•"/>
            </a:pPr>
            <a:r>
              <a:rPr lang="en-US" dirty="0">
                <a:latin typeface="+mn-lt"/>
                <a:cs typeface="Segoe UI Semilight"/>
              </a:rPr>
              <a:t>Compare cloud pricing models</a:t>
            </a:r>
          </a:p>
        </p:txBody>
      </p:sp>
    </p:spTree>
    <p:extLst>
      <p:ext uri="{BB962C8B-B14F-4D97-AF65-F5344CB8AC3E}">
        <p14:creationId xmlns:p14="http://schemas.microsoft.com/office/powerpoint/2010/main" val="3281558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What is cloud computing?</a:t>
            </a:r>
          </a:p>
        </p:txBody>
      </p:sp>
      <p:grpSp>
        <p:nvGrpSpPr>
          <p:cNvPr id="11" name="Group 10" descr="Group of three icons representing the primary cloud computing services of Compute, Networking, and Storage.">
            <a:extLst>
              <a:ext uri="{FF2B5EF4-FFF2-40B4-BE49-F238E27FC236}">
                <a16:creationId xmlns:a16="http://schemas.microsoft.com/office/drawing/2014/main" id="{68904154-111F-4304-AA2F-7C4A2515192E}"/>
              </a:ext>
              <a:ext uri="{C183D7F6-B498-43B3-948B-1728B52AA6E4}">
                <adec:decorative xmlns:adec="http://schemas.microsoft.com/office/drawing/2017/decorative" val="0"/>
              </a:ext>
            </a:extLst>
          </p:cNvPr>
          <p:cNvGrpSpPr/>
          <p:nvPr/>
        </p:nvGrpSpPr>
        <p:grpSpPr>
          <a:xfrm>
            <a:off x="1966153" y="2916926"/>
            <a:ext cx="8259694" cy="2391444"/>
            <a:chOff x="539445" y="3228212"/>
            <a:chExt cx="8259694" cy="2391444"/>
          </a:xfrm>
        </p:grpSpPr>
        <p:grpSp>
          <p:nvGrpSpPr>
            <p:cNvPr id="3" name="Group 2">
              <a:extLst>
                <a:ext uri="{FF2B5EF4-FFF2-40B4-BE49-F238E27FC236}">
                  <a16:creationId xmlns:a16="http://schemas.microsoft.com/office/drawing/2014/main" id="{652F5B9A-A7EC-4198-A7FA-6ACD5E118C7B}"/>
                </a:ext>
              </a:extLst>
            </p:cNvPr>
            <p:cNvGrpSpPr/>
            <p:nvPr/>
          </p:nvGrpSpPr>
          <p:grpSpPr>
            <a:xfrm>
              <a:off x="539445" y="3269921"/>
              <a:ext cx="2224207" cy="2308027"/>
              <a:chOff x="399296" y="1585661"/>
              <a:chExt cx="2224207" cy="2308027"/>
            </a:xfrm>
          </p:grpSpPr>
          <p:pic>
            <p:nvPicPr>
              <p:cNvPr id="10" name="Picture 9" descr="Icon representing racks of servers for compute.">
                <a:extLst>
                  <a:ext uri="{FF2B5EF4-FFF2-40B4-BE49-F238E27FC236}">
                    <a16:creationId xmlns:a16="http://schemas.microsoft.com/office/drawing/2014/main"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2" name="TextBox 11">
                <a:extLst>
                  <a:ext uri="{FF2B5EF4-FFF2-40B4-BE49-F238E27FC236}">
                    <a16:creationId xmlns:a16="http://schemas.microsoft.com/office/drawing/2014/main"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Compute</a:t>
                </a:r>
              </a:p>
            </p:txBody>
          </p:sp>
        </p:grpSp>
        <p:grpSp>
          <p:nvGrpSpPr>
            <p:cNvPr id="7" name="Group 6">
              <a:extLst>
                <a:ext uri="{FF2B5EF4-FFF2-40B4-BE49-F238E27FC236}">
                  <a16:creationId xmlns:a16="http://schemas.microsoft.com/office/drawing/2014/main" id="{899D3FED-EEB3-4446-8014-6420D6D4E348}"/>
                </a:ext>
              </a:extLst>
            </p:cNvPr>
            <p:cNvGrpSpPr/>
            <p:nvPr/>
          </p:nvGrpSpPr>
          <p:grpSpPr>
            <a:xfrm>
              <a:off x="6865233" y="3260162"/>
              <a:ext cx="1933906" cy="2327544"/>
              <a:chOff x="3510964" y="1555011"/>
              <a:chExt cx="1933906" cy="2327544"/>
            </a:xfrm>
          </p:grpSpPr>
          <p:pic>
            <p:nvPicPr>
              <p:cNvPr id="14" name="Picture 13" descr="Bar graphic representing data being stored on cloud servers">
                <a:extLst>
                  <a:ext uri="{FF2B5EF4-FFF2-40B4-BE49-F238E27FC236}">
                    <a16:creationId xmlns:a16="http://schemas.microsoft.com/office/drawing/2014/main"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6" name="TextBox 15">
                <a:extLst>
                  <a:ext uri="{FF2B5EF4-FFF2-40B4-BE49-F238E27FC236}">
                    <a16:creationId xmlns:a16="http://schemas.microsoft.com/office/drawing/2014/main"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Storage</a:t>
                </a:r>
              </a:p>
            </p:txBody>
          </p:sp>
        </p:grpSp>
        <p:grpSp>
          <p:nvGrpSpPr>
            <p:cNvPr id="6" name="Group 5">
              <a:extLst>
                <a:ext uri="{FF2B5EF4-FFF2-40B4-BE49-F238E27FC236}">
                  <a16:creationId xmlns:a16="http://schemas.microsoft.com/office/drawing/2014/main" id="{E5ACEE51-B89F-4E8E-B2E5-8D04E253717F}"/>
                </a:ext>
              </a:extLst>
            </p:cNvPr>
            <p:cNvGrpSpPr/>
            <p:nvPr/>
          </p:nvGrpSpPr>
          <p:grpSpPr>
            <a:xfrm>
              <a:off x="3406209" y="3228212"/>
              <a:ext cx="2683067" cy="2391444"/>
              <a:chOff x="169865" y="3944174"/>
              <a:chExt cx="2683067" cy="2391444"/>
            </a:xfrm>
          </p:grpSpPr>
          <p:pic>
            <p:nvPicPr>
              <p:cNvPr id="18" name="Picture 17" descr="Picture of two arrows showing data flowing on a network.">
                <a:extLst>
                  <a:ext uri="{FF2B5EF4-FFF2-40B4-BE49-F238E27FC236}">
                    <a16:creationId xmlns:a16="http://schemas.microsoft.com/office/drawing/2014/main"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20" name="TextBox 19">
                <a:extLst>
                  <a:ext uri="{FF2B5EF4-FFF2-40B4-BE49-F238E27FC236}">
                    <a16:creationId xmlns:a16="http://schemas.microsoft.com/office/drawing/2014/main"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Networking</a:t>
                </a:r>
              </a:p>
            </p:txBody>
          </p:sp>
        </p:grpSp>
      </p:grpSp>
      <p:sp>
        <p:nvSpPr>
          <p:cNvPr id="9" name="TextBox 8">
            <a:extLst>
              <a:ext uri="{FF2B5EF4-FFF2-40B4-BE49-F238E27FC236}">
                <a16:creationId xmlns:a16="http://schemas.microsoft.com/office/drawing/2014/main" id="{A3D8F8BF-C2E4-4D25-BBC4-AD21DF7ED1B5}"/>
              </a:ext>
            </a:extLst>
          </p:cNvPr>
          <p:cNvSpPr txBox="1"/>
          <p:nvPr/>
        </p:nvSpPr>
        <p:spPr>
          <a:xfrm>
            <a:off x="418643" y="1459942"/>
            <a:ext cx="11031484" cy="960263"/>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en-US" dirty="0">
                <a:latin typeface="+mj-lt"/>
              </a:rPr>
              <a:t>Cloud Computing </a:t>
            </a:r>
            <a:r>
              <a:rPr lang="en-US" dirty="0"/>
              <a:t>is the delivery of computing services over the internet, enabling faster innovation, flexible resources, and economies of scale. </a:t>
            </a:r>
          </a:p>
        </p:txBody>
      </p:sp>
    </p:spTree>
    <p:extLst>
      <p:ext uri="{BB962C8B-B14F-4D97-AF65-F5344CB8AC3E}">
        <p14:creationId xmlns:p14="http://schemas.microsoft.com/office/powerpoint/2010/main" val="4202928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Diagram showing the responsibilities of the shared responsibility model.">
            <a:extLst>
              <a:ext uri="{FF2B5EF4-FFF2-40B4-BE49-F238E27FC236}">
                <a16:creationId xmlns:a16="http://schemas.microsoft.com/office/drawing/2014/main" id="{5270039E-20EE-B593-2920-1DA3A25CE3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90511" y="975166"/>
            <a:ext cx="9010979" cy="5317290"/>
          </a:xfrm>
          <a:prstGeom prst="rect">
            <a:avLst/>
          </a:prstGeom>
        </p:spPr>
      </p:pic>
      <p:sp>
        <p:nvSpPr>
          <p:cNvPr id="17" name="Title 16"/>
          <p:cNvSpPr>
            <a:spLocks noGrp="1"/>
          </p:cNvSpPr>
          <p:nvPr>
            <p:ph type="title"/>
          </p:nvPr>
        </p:nvSpPr>
        <p:spPr>
          <a:xfrm>
            <a:off x="425366" y="268380"/>
            <a:ext cx="11341268" cy="680196"/>
          </a:xfrm>
        </p:spPr>
        <p:txBody>
          <a:bodyPr/>
          <a:lstStyle/>
          <a:p>
            <a:r>
              <a:rPr lang="en-US" dirty="0"/>
              <a:t>Shared responsibility model</a:t>
            </a:r>
          </a:p>
        </p:txBody>
      </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Private cloud</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987" y="699222"/>
            <a:ext cx="2580372" cy="4734629"/>
          </a:xfrm>
          <a:prstGeom prst="rect">
            <a:avLst/>
          </a:prstGeom>
          <a:noFill/>
        </p:spPr>
      </p:pic>
      <p:sp>
        <p:nvSpPr>
          <p:cNvPr id="6" name="Text Placeholder 5"/>
          <p:cNvSpPr>
            <a:spLocks noGrp="1"/>
          </p:cNvSpPr>
          <p:nvPr>
            <p:ph sz="quarter" idx="12"/>
          </p:nvPr>
        </p:nvSpPr>
        <p:spPr>
          <a:xfrm>
            <a:off x="307744" y="1682877"/>
            <a:ext cx="5394960" cy="4734629"/>
          </a:xfrm>
        </p:spPr>
        <p:txBody>
          <a:bodyPr wrap="square">
            <a:normAutofit/>
          </a:bodyPr>
          <a:lstStyle/>
          <a:p>
            <a:pPr marL="342900" indent="-342900">
              <a:buFont typeface="Arial" panose="020B0604020202020204" pitchFamily="34" charset="0"/>
              <a:buChar char="•"/>
            </a:pPr>
            <a:r>
              <a:rPr lang="en-US" dirty="0">
                <a:latin typeface="+mn-lt"/>
              </a:rPr>
              <a:t>Organizations create a cloud environment in their datacenter.</a:t>
            </a:r>
          </a:p>
          <a:p>
            <a:pPr marL="342900" indent="-342900">
              <a:buFont typeface="Arial" panose="020B0604020202020204" pitchFamily="34" charset="0"/>
              <a:buChar char="•"/>
            </a:pPr>
            <a:endParaRPr lang="en-US" sz="1000" dirty="0">
              <a:latin typeface="+mn-lt"/>
            </a:endParaRPr>
          </a:p>
          <a:p>
            <a:pPr marL="342900" indent="-342900">
              <a:buFont typeface="Arial" panose="020B0604020202020204" pitchFamily="34" charset="0"/>
              <a:buChar char="•"/>
            </a:pPr>
            <a:r>
              <a:rPr lang="en-US" dirty="0">
                <a:latin typeface="+mn-lt"/>
              </a:rPr>
              <a:t>Organization is responsible for operating the services they provide.</a:t>
            </a:r>
          </a:p>
          <a:p>
            <a:endParaRPr lang="en-US" sz="1000" dirty="0">
              <a:latin typeface="+mn-lt"/>
            </a:endParaRPr>
          </a:p>
          <a:p>
            <a:pPr marL="342900" indent="-342900">
              <a:buFont typeface="Arial" panose="020B0604020202020204" pitchFamily="34" charset="0"/>
              <a:buChar char="•"/>
            </a:pPr>
            <a:r>
              <a:rPr lang="en-US" dirty="0">
                <a:latin typeface="+mn-lt"/>
              </a:rPr>
              <a:t>Does not provide access to users outside of the organization. </a:t>
            </a:r>
          </a:p>
        </p:txBody>
      </p:sp>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Public cloud</a:t>
            </a:r>
          </a:p>
        </p:txBody>
      </p:sp>
      <p:sp>
        <p:nvSpPr>
          <p:cNvPr id="6" name="Text Placeholder 5"/>
          <p:cNvSpPr>
            <a:spLocks noGrp="1"/>
          </p:cNvSpPr>
          <p:nvPr>
            <p:ph sz="quarter" idx="10"/>
          </p:nvPr>
        </p:nvSpPr>
        <p:spPr>
          <a:xfrm>
            <a:off x="418642" y="1456897"/>
            <a:ext cx="5394960" cy="4734629"/>
          </a:xfrm>
        </p:spPr>
        <p:txBody>
          <a:bodyPr wrap="square">
            <a:normAutofit/>
          </a:bodyPr>
          <a:lstStyle/>
          <a:p>
            <a:pPr marL="342900" indent="-342900">
              <a:buFont typeface="Arial" panose="020B0604020202020204" pitchFamily="34" charset="0"/>
              <a:buChar char="•"/>
            </a:pPr>
            <a:r>
              <a:rPr lang="en-US" dirty="0">
                <a:latin typeface="+mn-lt"/>
              </a:rPr>
              <a:t>Owned by cloud services or hosting provider.</a:t>
            </a:r>
          </a:p>
          <a:p>
            <a:endParaRPr lang="en-US" sz="900" dirty="0">
              <a:latin typeface="+mn-lt"/>
            </a:endParaRPr>
          </a:p>
          <a:p>
            <a:pPr marL="342900" indent="-342900">
              <a:buFont typeface="Arial" panose="020B0604020202020204" pitchFamily="34" charset="0"/>
              <a:buChar char="•"/>
            </a:pPr>
            <a:r>
              <a:rPr lang="en-US" dirty="0">
                <a:latin typeface="+mn-lt"/>
              </a:rPr>
              <a:t>Provides resources and services to multiple organizations and users.</a:t>
            </a:r>
          </a:p>
          <a:p>
            <a:endParaRPr lang="en-US" sz="1000" dirty="0">
              <a:latin typeface="+mn-lt"/>
            </a:endParaRPr>
          </a:p>
          <a:p>
            <a:pPr marL="342900" indent="-342900">
              <a:buFont typeface="Arial" panose="020B0604020202020204" pitchFamily="34" charset="0"/>
              <a:buChar char="•"/>
            </a:pPr>
            <a:r>
              <a:rPr lang="en-US" dirty="0">
                <a:latin typeface="+mn-lt"/>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6428181" y="1860326"/>
            <a:ext cx="5394960" cy="3137348"/>
          </a:xfrm>
          <a:prstGeom prst="rect">
            <a:avLst/>
          </a:prstGeom>
          <a:noFill/>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41A27A-878C-426A-BE1F-FD6C109B7049}">
  <ds:schemaRefs>
    <ds:schemaRef ds:uri="http://schemas.microsoft.com/office/2006/documentManagement/types"/>
    <ds:schemaRef ds:uri="e7cc3f53-dbdf-4ffb-90f1-33d3d1806439"/>
    <ds:schemaRef ds:uri="http://schemas.microsoft.com/office/2006/metadata/properties"/>
    <ds:schemaRef ds:uri="http://purl.org/dc/dcmitype/"/>
    <ds:schemaRef ds:uri="http://schemas.microsoft.com/office/infopath/2007/PartnerControls"/>
    <ds:schemaRef ds:uri="6656ffad-92b0-4efb-bc78-5d5af2c7fd93"/>
    <ds:schemaRef ds:uri="http://schemas.openxmlformats.org/package/2006/metadata/core-properties"/>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C4064600-4854-4CD3-88DC-4DD71F11CFF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2406</Words>
  <Application>Microsoft Office PowerPoint</Application>
  <PresentationFormat>Widescreen</PresentationFormat>
  <Paragraphs>285</Paragraphs>
  <Slides>24</Slides>
  <Notes>24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24</vt:i4>
      </vt:variant>
    </vt:vector>
  </HeadingPairs>
  <TitlesOfParts>
    <vt:vector size="36" baseType="lpstr">
      <vt:lpstr>Arial</vt:lpstr>
      <vt:lpstr>Calibri</vt:lpstr>
      <vt:lpstr>Consolas</vt:lpstr>
      <vt:lpstr>Segoe UI</vt:lpstr>
      <vt:lpstr>Segoe UI Light</vt:lpstr>
      <vt:lpstr>Segoe UI Semibold</vt:lpstr>
      <vt:lpstr>Segoe UI Semibold (Headings)</vt:lpstr>
      <vt:lpstr>Segoe UI Semilight</vt:lpstr>
      <vt:lpstr>Wingdings</vt:lpstr>
      <vt:lpstr>WHITE TEMPLATE</vt:lpstr>
      <vt:lpstr>Microsoft Power Platform Template</vt:lpstr>
      <vt:lpstr>Microsoft Power Platform Template</vt:lpstr>
      <vt:lpstr>AZ-900T00 Learning Path 01:  Cloud concepts</vt:lpstr>
      <vt:lpstr>Learning Path Outline</vt:lpstr>
      <vt:lpstr>Learning Path 01 - Outline</vt:lpstr>
      <vt:lpstr>Cloud Computing</vt:lpstr>
      <vt:lpstr>Cloud computing - Objective Domain </vt:lpstr>
      <vt:lpstr>What is cloud computing?</vt:lpstr>
      <vt:lpstr>Shared responsibility model</vt:lpstr>
      <vt:lpstr>Private cloud</vt:lpstr>
      <vt:lpstr>Public cloud</vt:lpstr>
      <vt:lpstr>Hybrid cloud</vt:lpstr>
      <vt:lpstr>Cloud model comparison</vt:lpstr>
      <vt:lpstr>Compare CapEx vs. OpEx</vt:lpstr>
      <vt:lpstr>Consumption-based model</vt:lpstr>
      <vt:lpstr>Cloud benefits</vt:lpstr>
      <vt:lpstr>Cloud Benefits - Objective Domain</vt:lpstr>
      <vt:lpstr>Cloud Benefits</vt:lpstr>
      <vt:lpstr>Cloud service types</vt:lpstr>
      <vt:lpstr>Cloud Services - Objective Domain</vt:lpstr>
      <vt:lpstr>Infrastructure as a Service (IaaS)</vt:lpstr>
      <vt:lpstr>Platform as a Service (PaaS)</vt:lpstr>
      <vt:lpstr>Software as a Service (SaaS)</vt:lpstr>
      <vt:lpstr>Cloud service comparison</vt:lpstr>
      <vt:lpstr>Knowledge Check</vt:lpstr>
      <vt:lpstr>Learning Path 01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AZ-900T00 Module 01:  Cloud concepts</dc:title>
  <dc:creator/>
  <cp:lastModifiedBy/>
  <cp:revision>11</cp:revision>
  <dcterms:created xsi:type="dcterms:W3CDTF">2020-08-24T20:48:51Z</dcterms:created>
  <dcterms:modified xsi:type="dcterms:W3CDTF">2022-11-30T20:28:53Z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