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70"/>
  </p:notesMasterIdLst>
  <p:handoutMasterIdLst>
    <p:handoutMasterId r:id="rId71"/>
  </p:handoutMasterIdLst>
  <p:sldIdLst>
    <p:sldId id="1719" r:id="rId8"/>
    <p:sldId id="1910" r:id="rId9"/>
    <p:sldId id="1930" r:id="rId10"/>
    <p:sldId id="1958" r:id="rId11"/>
    <p:sldId id="1959" r:id="rId12"/>
    <p:sldId id="1960" r:id="rId13"/>
    <p:sldId id="1911" r:id="rId14"/>
    <p:sldId id="1921" r:id="rId15"/>
    <p:sldId id="1956" r:id="rId16"/>
    <p:sldId id="1670" r:id="rId17"/>
    <p:sldId id="1858" r:id="rId18"/>
    <p:sldId id="1976" r:id="rId19"/>
    <p:sldId id="1925" r:id="rId20"/>
    <p:sldId id="1961" r:id="rId21"/>
    <p:sldId id="1931" r:id="rId22"/>
    <p:sldId id="1905" r:id="rId23"/>
    <p:sldId id="1917" r:id="rId24"/>
    <p:sldId id="1920" r:id="rId25"/>
    <p:sldId id="1979" r:id="rId26"/>
    <p:sldId id="1912" r:id="rId27"/>
    <p:sldId id="1922" r:id="rId28"/>
    <p:sldId id="1937" r:id="rId29"/>
    <p:sldId id="1866" r:id="rId30"/>
    <p:sldId id="1980" r:id="rId31"/>
    <p:sldId id="1981" r:id="rId32"/>
    <p:sldId id="1933" r:id="rId33"/>
    <p:sldId id="1950" r:id="rId34"/>
    <p:sldId id="1868" r:id="rId35"/>
    <p:sldId id="298" r:id="rId36"/>
    <p:sldId id="2001" r:id="rId37"/>
    <p:sldId id="1949" r:id="rId38"/>
    <p:sldId id="2003" r:id="rId39"/>
    <p:sldId id="1939" r:id="rId40"/>
    <p:sldId id="1982" r:id="rId41"/>
    <p:sldId id="1983" r:id="rId42"/>
    <p:sldId id="1984" r:id="rId43"/>
    <p:sldId id="1985" r:id="rId44"/>
    <p:sldId id="1986" r:id="rId45"/>
    <p:sldId id="1989" r:id="rId46"/>
    <p:sldId id="1990" r:id="rId47"/>
    <p:sldId id="1951" r:id="rId48"/>
    <p:sldId id="2002" r:id="rId49"/>
    <p:sldId id="1924" r:id="rId50"/>
    <p:sldId id="1941" r:id="rId51"/>
    <p:sldId id="1991" r:id="rId52"/>
    <p:sldId id="1992" r:id="rId53"/>
    <p:sldId id="1993" r:id="rId54"/>
    <p:sldId id="1987" r:id="rId55"/>
    <p:sldId id="2005" r:id="rId56"/>
    <p:sldId id="1904" r:id="rId57"/>
    <p:sldId id="2004" r:id="rId58"/>
    <p:sldId id="1946" r:id="rId59"/>
    <p:sldId id="1994" r:id="rId60"/>
    <p:sldId id="1999" r:id="rId61"/>
    <p:sldId id="2000" r:id="rId62"/>
    <p:sldId id="1995" r:id="rId63"/>
    <p:sldId id="1963" r:id="rId64"/>
    <p:sldId id="1998" r:id="rId65"/>
    <p:sldId id="1996" r:id="rId66"/>
    <p:sldId id="1997" r:id="rId67"/>
    <p:sldId id="1954" r:id="rId68"/>
    <p:sldId id="1952" r:id="rId69"/>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58"/>
            <p14:sldId id="1959"/>
            <p14:sldId id="1960"/>
            <p14:sldId id="1911"/>
            <p14:sldId id="1921"/>
            <p14:sldId id="1956"/>
            <p14:sldId id="1670"/>
            <p14:sldId id="1858"/>
            <p14:sldId id="1976"/>
            <p14:sldId id="1925"/>
            <p14:sldId id="1961"/>
            <p14:sldId id="1931"/>
            <p14:sldId id="1905"/>
            <p14:sldId id="1917"/>
            <p14:sldId id="1920"/>
            <p14:sldId id="1979"/>
            <p14:sldId id="1912"/>
            <p14:sldId id="1922"/>
            <p14:sldId id="1937"/>
            <p14:sldId id="1866"/>
            <p14:sldId id="1980"/>
            <p14:sldId id="1981"/>
            <p14:sldId id="1933"/>
            <p14:sldId id="1950"/>
            <p14:sldId id="1868"/>
            <p14:sldId id="298"/>
            <p14:sldId id="2001"/>
            <p14:sldId id="1949"/>
            <p14:sldId id="2003"/>
            <p14:sldId id="1939"/>
            <p14:sldId id="1982"/>
            <p14:sldId id="1983"/>
            <p14:sldId id="1984"/>
            <p14:sldId id="1985"/>
            <p14:sldId id="1986"/>
            <p14:sldId id="1989"/>
            <p14:sldId id="1990"/>
            <p14:sldId id="1951"/>
            <p14:sldId id="2002"/>
            <p14:sldId id="1924"/>
            <p14:sldId id="1941"/>
            <p14:sldId id="1991"/>
            <p14:sldId id="1992"/>
            <p14:sldId id="1993"/>
            <p14:sldId id="1987"/>
            <p14:sldId id="2005"/>
            <p14:sldId id="1904"/>
            <p14:sldId id="2004"/>
            <p14:sldId id="1946"/>
            <p14:sldId id="1994"/>
            <p14:sldId id="1999"/>
            <p14:sldId id="2000"/>
            <p14:sldId id="1995"/>
            <p14:sldId id="1963"/>
            <p14:sldId id="1998"/>
            <p14:sldId id="1996"/>
            <p14:sldId id="1997"/>
            <p14:sldId id="1954"/>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0303" autoAdjust="0"/>
  </p:normalViewPr>
  <p:slideViewPr>
    <p:cSldViewPr snapToGrid="0">
      <p:cViewPr varScale="1">
        <p:scale>
          <a:sx n="100" d="100"/>
          <a:sy n="100" d="100"/>
        </p:scale>
        <p:origin x="1002"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microsoft.com/office/2018/10/relationships/authors" Targe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3:29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3:28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learning path: https://docs.microsoft.com/learn/paths/azure-fundamentals-describe-azure-architecture-services/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2800" dirty="0">
                <a:latin typeface="Segoe UI Semilight"/>
                <a:cs typeface="Segoe UI Semilight"/>
              </a:rPr>
              <a:t>https://docs.microsoft.com/learn/modules/describe-core-architectural-components-of-azure/5-describe-azure-physical-infrastructure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IE" sz="2800" dirty="0">
              <a:latin typeface="Segoe UI Semilight"/>
              <a:cs typeface="Segoe UI Semilight"/>
            </a:endParaRPr>
          </a:p>
          <a:p>
            <a:pPr marL="0" indent="0">
              <a:buFont typeface="Arial" panose="020B0604020202020204" pitchFamily="34" charset="0"/>
              <a:buNone/>
            </a:pPr>
            <a:endParaRPr lang="en-IE" sz="2800" dirty="0"/>
          </a:p>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900" dirty="0">
                <a:latin typeface="Segoe UI Semilight"/>
                <a:cs typeface="Segoe UI Semilight"/>
              </a:rPr>
              <a:t>https://docs.microsoft.com/learn/modules/describe-core-architectural-components-of-azure/5-describe-azure-physical-infrastructure</a:t>
            </a:r>
          </a:p>
          <a:p>
            <a:pPr marL="0" indent="0">
              <a:buFont typeface="Arial" panose="020B0604020202020204" pitchFamily="34" charset="0"/>
              <a:buNone/>
            </a:pPr>
            <a:endParaRPr lang="en-US" sz="900" dirty="0"/>
          </a:p>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latin typeface="Segoe UI Semilight"/>
                <a:cs typeface="Segoe UI Semilight"/>
              </a:rPr>
              <a:t>https://docs.microsoft.com/learn/modules/describe-core-architectural-components-of-azure/5-describe-azure-physical-infrastructure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Government </a:t>
            </a:r>
            <a:r>
              <a:rPr lang="en-IE" sz="900" b="0" i="0" u="none" strike="noStrike" kern="1200" dirty="0">
                <a:solidFill>
                  <a:schemeClr val="tx1"/>
                </a:solidFill>
                <a:effectLst/>
                <a:latin typeface="Segoe UI Light" pitchFamily="34" charset="0"/>
                <a:ea typeface="+mn-ea"/>
                <a:cs typeface="+mn-cs"/>
              </a:rPr>
              <a:t>- https://azure.microsoft.com/en-us/global-infrastructure/government/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0598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latin typeface="Segoe UI Semilight"/>
                <a:cs typeface="Segoe UI Semilight"/>
              </a:rPr>
              <a:t>https://docs.microsoft.com/learn/modules/describe-core-architectural-components-of-azure/5-describe-azure-physical-infrastructure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China 21Vianet </a:t>
            </a:r>
            <a:r>
              <a:rPr lang="en-IE" sz="900" b="0" i="0" u="none" strike="noStrike" kern="1200" dirty="0">
                <a:solidFill>
                  <a:schemeClr val="tx1"/>
                </a:solidFill>
                <a:effectLst/>
                <a:latin typeface="Segoe UI Light" pitchFamily="34" charset="0"/>
                <a:ea typeface="+mn-ea"/>
                <a:cs typeface="+mn-cs"/>
              </a:rPr>
              <a:t>- https://docs.microsoft.com/en-us/azure/china/</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2952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alternatively hit Skip Intro (top corner directly under the Microsoft Azure logo)</a:t>
            </a:r>
          </a:p>
          <a:p>
            <a:endParaRPr lang="en-US" dirty="0"/>
          </a:p>
          <a:p>
            <a:endParaRPr lang="en-US" dirty="0"/>
          </a:p>
          <a:p>
            <a:r>
              <a:rPr lang="en-US" dirty="0"/>
              <a:t>https://infrastructuremap.microsoft.com/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598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https://docs.microsoft.com/learn/modules/describe-core-architectural-components-of-azure/6-describe-azure-management-infrastructure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800" dirty="0"/>
              <a:t>https://docs.microsoft.com/learn/modules/describe-core-architectural-components-of-azure/6-describe-azure-management-infrastructure</a:t>
            </a:r>
          </a:p>
          <a:p>
            <a:pPr marL="0" indent="0">
              <a:buFont typeface="Arial" panose="020B0604020202020204" pitchFamily="34" charset="0"/>
              <a:buNone/>
            </a:pPr>
            <a:endParaRPr lang="en-US" sz="1800" dirty="0"/>
          </a:p>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https://docs.microsoft.com/learn/modules/describe-core-architectural-components-of-azure/6-describe-azure-management-infrastructure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000" dirty="0"/>
              <a:t>https://docs.microsoft.com/learn/modules/describe-core-architectural-components-of-azure/6-describe-azure-management-infrastructure</a:t>
            </a:r>
          </a:p>
          <a:p>
            <a:endParaRPr lang="en-US" sz="2000" dirty="0"/>
          </a:p>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https://docs.microsoft.com/learn/modules/describe-core-architectural-components-of-azure/7-exercise-create-azure-resource/</a:t>
            </a:r>
          </a:p>
          <a:p>
            <a:endParaRPr lang="en-US" dirty="0"/>
          </a:p>
          <a:p>
            <a:r>
              <a:rPr lang="en-US" dirty="0"/>
              <a:t>Lab to create an Azure resource. A key component of this lab is noticing that when a VM is created, Azure automatically creates the necessary components (network, storage, </a:t>
            </a:r>
            <a:r>
              <a:rPr lang="en-US" dirty="0" err="1"/>
              <a:t>etc</a:t>
            </a:r>
            <a:r>
              <a:rPr lang="en-US" dirty="0"/>
              <a:t>) and groups them automatically in the same resource group.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346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https://docs.microsoft.com/learn/modules/describe-azure-compute-networking-services/1-introduction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https://azure.microsoft.com/products/category/compute/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81627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0" indent="0">
              <a:spcBef>
                <a:spcPts val="0"/>
              </a:spcBef>
              <a:spcAft>
                <a:spcPts val="1800"/>
              </a:spcAft>
              <a:buFont typeface="Arial" panose="020B0604020202020204" pitchFamily="34" charset="0"/>
              <a:buNone/>
            </a:pPr>
            <a:r>
              <a:rPr lang="en-US" dirty="0">
                <a:latin typeface="+mn-lt"/>
              </a:rPr>
              <a:t>Update domain keeps VMs grouped if they can be rebooted at the same time without causing an outage.</a:t>
            </a:r>
          </a:p>
          <a:p>
            <a:pPr marL="0" indent="0">
              <a:spcBef>
                <a:spcPts val="0"/>
              </a:spcBef>
              <a:spcAft>
                <a:spcPts val="1800"/>
              </a:spcAft>
              <a:buFont typeface="Arial" panose="020B0604020202020204" pitchFamily="34" charset="0"/>
              <a:buNone/>
            </a:pPr>
            <a:r>
              <a:rPr lang="en-US" dirty="0">
                <a:latin typeface="+mn-lt"/>
              </a:rPr>
              <a:t>Fault domains group VMs based on common power and 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82800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https://docs.microsoft.com/learn/modules/describe-azure-compute-networking-services/3-exercise-create-azure-virtual-machine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https://docs.microsoft.com/learn/modules/describe-azure-compute-networking-services/4-virtual-desktop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0" dirty="0"/>
              <a:t>https://docs.microsoft.com/learn/modules/describe-azure-compute-networking-services/5-containers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400" i="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i="0" dirty="0">
                <a:effectLst/>
                <a:latin typeface="Segoe UI Light" panose="020B0502040204020203" pitchFamily="34" charset="0"/>
              </a:rPr>
              <a:t>https://docs.microsoft.com/learn/modules/describe-azure-compute-networking-services/6-functions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i="0" dirty="0">
              <a:effectLst/>
              <a:latin typeface="Segoe UI Light" panose="020B0502040204020203" pitchFamily="34" charset="0"/>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rId3"/>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https://docs.microsoft.com/learn/modules/describe-azure-compute-networking-services/7-describe-application-hosting-options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https://docs.microsoft.com/learn/modules/describe-azure-compute-networking-services/8-virtual-networking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https://docs.microsoft.com/learn/modules/describe-azure-compute-networking-services/9-exercise-configure-network-access/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70144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https://docs.microsoft.com/learn/modules/describe-azure-compute-networking-services/10-virtual-private-networks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638938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https://docs.microsoft.com/learn/modules/describe-azure-compute-networking-services/11-expressroute/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139168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https://docs.microsoft.com/learn/modules/describe-azure-compute-networking-services/12-domain-name-system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057131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839681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t>https://docs.microsoft.com/learn/modules/describe-azure-storage-services/1-introduction</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78436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https://docs.microsoft.com/learn/modules/describe-azure-storage-services/2-accounts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550816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https://docs.microsoft.com/learn/modules/describe-azure-storage-services/3-redundancy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71791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https://docs.microsoft.com/learn/modules/describe-core-architectural-components-of-azure/3-get-started-azure-accounts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09680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https://docs.microsoft.com/learn/modules/describe-azure-storage-services/4-describe-azure-storage-services</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https://docs.microsoft.com/learn/modules/describe-azure-storage-services/4-describe-azure-storage-services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https://docs.microsoft.com/learn/modules/describe-azure-storage-services/5-exercise-create-storage-blob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19223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https://docs.microsoft.com/learn/modules/describe-azure-storage-services/6-identify-azure-data-migration-options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588807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https://docs.microsoft.com/learn/modules/describe-azure-storage-services/6-identify-azure-data-migration-options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021886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https://docs.microsoft.com/learn/modules/describe-azure-storage-services/7-identify-azure-file-movement-options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444046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0150232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474388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US" sz="2800" b="1" dirty="0"/>
              <a:t>Azure tenant</a:t>
            </a:r>
          </a:p>
          <a:p>
            <a:r>
              <a:rPr lang="en-US" sz="2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2800" b="1" dirty="0"/>
              <a:t>Azure AD directory</a:t>
            </a:r>
          </a:p>
          <a:p>
            <a:r>
              <a:rPr lang="en-US" sz="2800" dirty="0">
                <a:latin typeface="+mn-lt"/>
              </a:rPr>
              <a:t>Each Azure tenant has a dedicated and trusted Azure AD directory. The Azure AD directory includes the tenant's users, groups, and apps and is used to perform identity and access management functions for tenant resources.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38158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18332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https://docs.microsoft.com/learn/modules/create-an-azure-account/</a:t>
            </a:r>
          </a:p>
          <a:p>
            <a:endParaRPr lang="en-US" dirty="0"/>
          </a:p>
          <a:p>
            <a:r>
              <a:rPr lang="en-US" dirty="0"/>
              <a:t>Most exercises will be in the Learn Sandbox – in the last module, there’s a portion that needs an Azure account or can be converted to Demo. This is an optional exercise to help the students create free accounts. Note: They will need a credit card for this exercise.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502063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46016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278481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https://docs.microsoft.com/learn/modules/describe-azure-identity-access-security/5-conditional-access</a:t>
            </a:r>
            <a:endParaRPr lang="en-US" dirty="0">
              <a:hlinkClick r:id="rId3"/>
            </a:endParaRP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586237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https://docs.microsoft.com/learn/modules/describe-azure-identity-access-security/6-role-based-access-control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138757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28444233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https://docs.microsoft.com/learn/modules/describe-azure-identity-access-security/8-describe-defense-depth</a:t>
            </a: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0010053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000" b="0" kern="1200" dirty="0">
                <a:solidFill>
                  <a:schemeClr val="tx1"/>
                </a:solidFill>
                <a:effectLst/>
                <a:latin typeface="Segoe UI Light" pitchFamily="34" charset="0"/>
                <a:ea typeface="+mn-ea"/>
                <a:cs typeface="+mn-cs"/>
              </a:rPr>
              <a:t>https://docs.microsoft.com/learn/modules/describe-azure-identity-access-security/9-describe-microsoft-defender-for-cloud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000" b="0" i="0" u="none" strike="noStrike" kern="1200" dirty="0">
              <a:solidFill>
                <a:schemeClr val="tx1"/>
              </a:solidFill>
              <a:effectLst/>
              <a:latin typeface="Segoe UI Light" pitchFamily="34" charset="0"/>
              <a:ea typeface="+mn-ea"/>
              <a:cs typeface="+mn-cs"/>
            </a:endParaRPr>
          </a:p>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kern="1200" dirty="0">
              <a:solidFill>
                <a:schemeClr val="tx1"/>
              </a:solidFill>
              <a:effectLst/>
              <a:latin typeface="Arial" panose="020B0604020202020204" pitchFamily="34" charset="0"/>
              <a:cs typeface="+mn-cs"/>
            </a:endParaRP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 </a:t>
            </a: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https://azure.microsoft.com/services/defender-for-cloud/</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16059277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r>
              <a:rPr lang="en-US" dirty="0"/>
              <a:t>https://docs.microsoft.com/learn/modules/describe-core-architectural-components-of-azure/8-knowledge-check</a:t>
            </a:r>
          </a:p>
          <a:p>
            <a:r>
              <a:rPr lang="en-US" dirty="0"/>
              <a:t>https://docs.microsoft.com/learn/modules/describe-azure-compute-networking-services/13-knowledge-check</a:t>
            </a:r>
          </a:p>
          <a:p>
            <a:r>
              <a:rPr lang="en-US" dirty="0"/>
              <a:t>https://docs.microsoft.com/learn/modules/describe-azure-storage-services/8-knowledge-check</a:t>
            </a:r>
          </a:p>
          <a:p>
            <a:r>
              <a:rPr lang="en-US" dirty="0"/>
              <a:t>https://docs.microsoft.com/learn/modules/describe-azure-identity-access-security/10-knowledge-check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https://docs.microsoft.com/learn/modules/describe-core-architectural-components-of-azure/4-exercise-explore-learn-sandbox</a:t>
            </a:r>
          </a:p>
          <a:p>
            <a:endParaRPr lang="en-US" dirty="0"/>
          </a:p>
          <a:p>
            <a:r>
              <a:rPr lang="en-US" b="1" dirty="0"/>
              <a:t>NOTE:</a:t>
            </a:r>
            <a:r>
              <a:rPr lang="en-US" b="0" dirty="0"/>
              <a:t> The Learn Sandbox doesn’t require an Azure account, it will work with a Microsoft Account, if you skipped the previous walkthrough.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67567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https://docs.microsoft.com/learn/modules/describe-core-architectural-components-of-azure/9-summary</a:t>
            </a:r>
          </a:p>
          <a:p>
            <a:r>
              <a:rPr lang="en-US" sz="800" dirty="0"/>
              <a:t>https://docs.microsoft.com/learn/modules/describe-azure-compute-networking-services/14-summary</a:t>
            </a:r>
          </a:p>
          <a:p>
            <a:r>
              <a:rPr lang="en-US" sz="800" dirty="0"/>
              <a:t>https://docs.microsoft.com/learn/modules/describe-azure-storage-services/9-summary</a:t>
            </a:r>
          </a:p>
          <a:p>
            <a:r>
              <a:rPr lang="en-US" sz="800" dirty="0"/>
              <a:t>https://docs.microsoft.com/learn/modules/describe-azure-identity-access-security/11-summary</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https://docs.microsoft.com/learn/modules/describe-core-architectural-components-of-azure/1-introduction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2400" dirty="0">
                <a:latin typeface="Segoe UI Semilight"/>
                <a:cs typeface="Segoe UI Semilight"/>
              </a:rPr>
              <a:t>https://docs.microsoft.com/en-us/learn/modules/describe-core-architectural-components-of-azure/5-describe-azure-physical-infrastructure</a:t>
            </a:r>
          </a:p>
          <a:p>
            <a:pPr marL="0" indent="0">
              <a:buFont typeface="Arial" panose="020B0604020202020204" pitchFamily="34" charset="0"/>
              <a:buNone/>
            </a:pPr>
            <a:endParaRPr lang="en-IE" sz="2400" dirty="0">
              <a:latin typeface="Segoe UI Semilight"/>
              <a:cs typeface="Segoe UI Semilight"/>
            </a:endParaRPr>
          </a:p>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53405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15.xml"/><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84.xml"/><Relationship Id="rId4" Type="http://schemas.openxmlformats.org/officeDocument/2006/relationships/image" Target="../media/image4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3.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notesSlide" Target="../notesSlides/notesSlide22.xml"/><Relationship Id="rId1" Type="http://schemas.openxmlformats.org/officeDocument/2006/relationships/slideLayout" Target="../slideLayouts/slideLayout72.xml"/><Relationship Id="rId6" Type="http://schemas.openxmlformats.org/officeDocument/2006/relationships/image" Target="../media/image30.svg"/><Relationship Id="rId11" Type="http://schemas.openxmlformats.org/officeDocument/2006/relationships/image" Target="../media/image47.png"/><Relationship Id="rId5" Type="http://schemas.openxmlformats.org/officeDocument/2006/relationships/image" Target="../media/image29.png"/><Relationship Id="rId10" Type="http://schemas.openxmlformats.org/officeDocument/2006/relationships/image" Target="../media/image46.svg"/><Relationship Id="rId4" Type="http://schemas.openxmlformats.org/officeDocument/2006/relationships/image" Target="../media/image24.svg"/><Relationship Id="rId9"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2.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2.xml"/><Relationship Id="rId4" Type="http://schemas.openxmlformats.org/officeDocument/2006/relationships/image" Target="../media/image50.sv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2.xml"/><Relationship Id="rId4" Type="http://schemas.openxmlformats.org/officeDocument/2006/relationships/image" Target="../media/image46.sv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7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8.sv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2.xml"/><Relationship Id="rId5" Type="http://schemas.openxmlformats.org/officeDocument/2006/relationships/image" Target="../media/image52.png"/><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7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2.xml"/><Relationship Id="rId4" Type="http://schemas.openxmlformats.org/officeDocument/2006/relationships/image" Target="../media/image28.sv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72.xml"/><Relationship Id="rId5" Type="http://schemas.openxmlformats.org/officeDocument/2006/relationships/image" Target="../media/image56.sv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72.xml"/><Relationship Id="rId5" Type="http://schemas.openxmlformats.org/officeDocument/2006/relationships/image" Target="../media/image59.sv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76.xml"/><Relationship Id="rId4" Type="http://schemas.openxmlformats.org/officeDocument/2006/relationships/image" Target="../media/image61.sv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84.xml"/><Relationship Id="rId4" Type="http://schemas.openxmlformats.org/officeDocument/2006/relationships/image" Target="../media/image42.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76.xml"/><Relationship Id="rId4" Type="http://schemas.openxmlformats.org/officeDocument/2006/relationships/image" Target="../media/image63.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3.xml"/></Relationships>
</file>

<file path=ppt/slides/_rels/slide41.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25.png"/><Relationship Id="rId7"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7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26.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3.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93.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76.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3.xml"/><Relationship Id="rId1" Type="http://schemas.openxmlformats.org/officeDocument/2006/relationships/slideLayout" Target="../slideLayouts/slideLayout76.xml"/><Relationship Id="rId4" Type="http://schemas.openxmlformats.org/officeDocument/2006/relationships/image" Target="../media/image75.svg"/></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4.xml"/><Relationship Id="rId1" Type="http://schemas.openxmlformats.org/officeDocument/2006/relationships/slideLayout" Target="../slideLayouts/slideLayout76.xml"/><Relationship Id="rId4" Type="http://schemas.openxmlformats.org/officeDocument/2006/relationships/image" Target="../media/image77.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6.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84.xml"/><Relationship Id="rId4" Type="http://schemas.openxmlformats.org/officeDocument/2006/relationships/image" Target="../media/image79.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8.xml"/><Relationship Id="rId1" Type="http://schemas.openxmlformats.org/officeDocument/2006/relationships/slideLayout" Target="../slideLayouts/slideLayout72.xml"/><Relationship Id="rId4" Type="http://schemas.openxmlformats.org/officeDocument/2006/relationships/image" Target="../media/image81.svg"/></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9.xml"/><Relationship Id="rId1" Type="http://schemas.openxmlformats.org/officeDocument/2006/relationships/slideLayout" Target="../slideLayouts/slideLayout72.xml"/></Relationships>
</file>

<file path=ppt/slides/_rels/slide5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svg"/><Relationship Id="rId18" Type="http://schemas.openxmlformats.org/officeDocument/2006/relationships/image" Target="../media/image9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svg"/><Relationship Id="rId2" Type="http://schemas.openxmlformats.org/officeDocument/2006/relationships/notesSlide" Target="../notesSlides/notesSlide50.xml"/><Relationship Id="rId16" Type="http://schemas.openxmlformats.org/officeDocument/2006/relationships/image" Target="../media/image96.png"/><Relationship Id="rId1" Type="http://schemas.openxmlformats.org/officeDocument/2006/relationships/slideLayout" Target="../slideLayouts/slideLayout72.xml"/><Relationship Id="rId6" Type="http://schemas.openxmlformats.org/officeDocument/2006/relationships/image" Target="../media/image86.svg"/><Relationship Id="rId11" Type="http://schemas.openxmlformats.org/officeDocument/2006/relationships/image" Target="../media/image91.svg"/><Relationship Id="rId5" Type="http://schemas.openxmlformats.org/officeDocument/2006/relationships/image" Target="../media/image85.png"/><Relationship Id="rId15" Type="http://schemas.openxmlformats.org/officeDocument/2006/relationships/image" Target="../media/image95.svg"/><Relationship Id="rId10" Type="http://schemas.openxmlformats.org/officeDocument/2006/relationships/image" Target="../media/image90.png"/><Relationship Id="rId19" Type="http://schemas.openxmlformats.org/officeDocument/2006/relationships/image" Target="../media/image99.svg"/><Relationship Id="rId4" Type="http://schemas.openxmlformats.org/officeDocument/2006/relationships/image" Target="../media/image84.svg"/><Relationship Id="rId9" Type="http://schemas.openxmlformats.org/officeDocument/2006/relationships/image" Target="../media/image89.svg"/><Relationship Id="rId14" Type="http://schemas.openxmlformats.org/officeDocument/2006/relationships/image" Target="../media/image94.png"/></Relationships>
</file>

<file path=ppt/slides/_rels/slide5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1.xml"/><Relationship Id="rId1" Type="http://schemas.openxmlformats.org/officeDocument/2006/relationships/slideLayout" Target="../slideLayouts/slideLayout72.xml"/></Relationships>
</file>

<file path=ppt/slides/_rels/slide5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2.xml"/><Relationship Id="rId1" Type="http://schemas.openxmlformats.org/officeDocument/2006/relationships/slideLayout" Target="../slideLayouts/slideLayout72.xml"/></Relationships>
</file>

<file path=ppt/slides/_rels/slide5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3.xml"/><Relationship Id="rId1" Type="http://schemas.openxmlformats.org/officeDocument/2006/relationships/slideLayout" Target="../slideLayouts/slideLayout72.xml"/></Relationships>
</file>

<file path=ppt/slides/_rels/slide5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4.xml"/><Relationship Id="rId1" Type="http://schemas.openxmlformats.org/officeDocument/2006/relationships/slideLayout" Target="../slideLayouts/slideLayout72.xml"/></Relationships>
</file>

<file path=ppt/slides/_rels/slide57.xml.rels><?xml version="1.0" encoding="UTF-8" standalone="yes"?>
<Relationships xmlns="http://schemas.openxmlformats.org/package/2006/relationships"><Relationship Id="rId8" Type="http://schemas.openxmlformats.org/officeDocument/2006/relationships/image" Target="../media/image107.jpeg"/><Relationship Id="rId3" Type="http://schemas.openxmlformats.org/officeDocument/2006/relationships/image" Target="../media/image37.png"/><Relationship Id="rId7" Type="http://schemas.openxmlformats.org/officeDocument/2006/relationships/image" Target="../media/image106.png"/><Relationship Id="rId2" Type="http://schemas.openxmlformats.org/officeDocument/2006/relationships/notesSlide" Target="../notesSlides/notesSlide55.xml"/><Relationship Id="rId1" Type="http://schemas.openxmlformats.org/officeDocument/2006/relationships/slideLayout" Target="../slideLayouts/slideLayout7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5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6.xml"/><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6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8.xml"/><Relationship Id="rId1" Type="http://schemas.openxmlformats.org/officeDocument/2006/relationships/slideLayout" Target="../slideLayouts/slideLayout72.xml"/></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9.xml"/><Relationship Id="rId1" Type="http://schemas.openxmlformats.org/officeDocument/2006/relationships/slideLayout" Target="../slideLayouts/slideLayout75.xml"/><Relationship Id="rId5" Type="http://schemas.openxmlformats.org/officeDocument/2006/relationships/image" Target="../media/image112.emf"/><Relationship Id="rId4" Type="http://schemas.openxmlformats.org/officeDocument/2006/relationships/image" Target="../media/image111.svg"/></Relationships>
</file>

<file path=ppt/slides/_rels/slide6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0.xml"/><Relationship Id="rId1" Type="http://schemas.openxmlformats.org/officeDocument/2006/relationships/slideLayout" Target="../slideLayouts/slideLayout72.xml"/><Relationship Id="rId4" Type="http://schemas.openxmlformats.org/officeDocument/2006/relationships/image" Target="../media/image114.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4.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777240"/>
            <a:ext cx="5428936" cy="3548312"/>
          </a:xfrm>
        </p:spPr>
        <p:txBody>
          <a:bodyPr/>
          <a:lstStyle/>
          <a:p>
            <a:r>
              <a:rPr lang="en-US" dirty="0">
                <a:solidFill>
                  <a:schemeClr val="tx1"/>
                </a:solidFill>
                <a:latin typeface="Segoe UI Semibold (Headings)"/>
                <a:cs typeface="Segoe UI"/>
              </a:rPr>
              <a:t>AZ-900T00</a:t>
            </a:r>
            <a:br>
              <a:rPr lang="en-US" dirty="0">
                <a:latin typeface="Segoe UI Semibold (Headings)"/>
              </a:rPr>
            </a:br>
            <a:r>
              <a:rPr lang="en-US" dirty="0">
                <a:solidFill>
                  <a:schemeClr val="tx1"/>
                </a:solidFill>
                <a:latin typeface="Segoe UI Semibold (Headings)"/>
                <a:cs typeface="Segoe UI"/>
              </a:rPr>
              <a:t>Learning Path 02:</a:t>
            </a:r>
            <a:br>
              <a:rPr lang="en-US" dirty="0">
                <a:latin typeface="Segoe UI Semibold (Headings)"/>
              </a:rPr>
            </a:br>
            <a:r>
              <a:rPr lang="en-US" dirty="0">
                <a:solidFill>
                  <a:schemeClr val="tx1"/>
                </a:solidFill>
                <a:latin typeface="Segoe UI Semibold (Headings)"/>
                <a:cs typeface="Segoe UI"/>
              </a:rPr>
              <a:t>Azure Architecture and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(US Government services)</a:t>
            </a:r>
          </a:p>
        </p:txBody>
      </p:sp>
      <p:sp>
        <p:nvSpPr>
          <p:cNvPr id="6" name="Text Placeholder 5"/>
          <p:cNvSpPr>
            <a:spLocks noGrp="1"/>
          </p:cNvSpPr>
          <p:nvPr>
            <p:ph sz="quarter" idx="10"/>
          </p:nvPr>
        </p:nvSpPr>
        <p:spPr>
          <a:xfrm>
            <a:off x="419100" y="1321814"/>
            <a:ext cx="11340811" cy="923330"/>
          </a:xfrm>
        </p:spPr>
        <p:txBody>
          <a:bodyPr/>
          <a:lstStyle/>
          <a:p>
            <a:r>
              <a:rPr lang="en-US" dirty="0"/>
              <a:t>Meets the security and compliance needs of US federal agencies</a:t>
            </a:r>
            <a:r>
              <a:rPr lang="en-US"/>
              <a:t>, state and </a:t>
            </a:r>
            <a:r>
              <a:rPr lang="en-US" dirty="0"/>
              <a:t>local governments, and their solution providers.</a:t>
            </a:r>
            <a:endParaRPr lang="en-US" noProof="0" dirty="0"/>
          </a:p>
        </p:txBody>
      </p:sp>
      <p:sp>
        <p:nvSpPr>
          <p:cNvPr id="4" name="Text Placeholder 5"/>
          <p:cNvSpPr txBox="1">
            <a:spLocks/>
          </p:cNvSpPr>
          <p:nvPr/>
        </p:nvSpPr>
        <p:spPr>
          <a:xfrm>
            <a:off x="4288908" y="2506008"/>
            <a:ext cx="8157337" cy="223945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Azure Government:</a:t>
            </a:r>
          </a:p>
          <a:p>
            <a:pPr marL="457200" indent="-457200">
              <a:lnSpc>
                <a:spcPct val="114000"/>
              </a:lnSpc>
              <a:buFont typeface="Arial" panose="020B0604020202020204" pitchFamily="34" charset="0"/>
              <a:buChar char="•"/>
            </a:pPr>
            <a:r>
              <a:rPr lang="en-US" sz="2400" dirty="0">
                <a:latin typeface="+mn-lt"/>
              </a:rPr>
              <a:t>Separate instance of Azure.</a:t>
            </a:r>
          </a:p>
          <a:p>
            <a:pPr marL="457200" indent="-457200">
              <a:lnSpc>
                <a:spcPct val="114000"/>
              </a:lnSpc>
              <a:buFont typeface="Arial" panose="020B0604020202020204" pitchFamily="34" charset="0"/>
              <a:buChar char="•"/>
            </a:pPr>
            <a:r>
              <a:rPr lang="en-US" sz="2400" dirty="0">
                <a:latin typeface="+mn-lt"/>
              </a:rPr>
              <a:t>Physically isolated from non-US government deployments.</a:t>
            </a:r>
          </a:p>
          <a:p>
            <a:pPr marL="457200" indent="-457200">
              <a:lnSpc>
                <a:spcPct val="114000"/>
              </a:lnSpc>
              <a:buFont typeface="Arial" panose="020B0604020202020204" pitchFamily="34" charset="0"/>
              <a:buChar char="•"/>
            </a:pPr>
            <a:r>
              <a:rPr lang="en-US" sz="2400" dirty="0">
                <a:latin typeface="+mn-lt"/>
              </a:rPr>
              <a:t>Accessible only to screened, authorized personnel.</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bwMode="auto">
          <a:xfrm>
            <a:off x="418643" y="2778055"/>
            <a:ext cx="3534199" cy="1564636"/>
            <a:chOff x="5526" y="820"/>
            <a:chExt cx="1283" cy="568"/>
          </a:xfrm>
        </p:grpSpPr>
        <p:sp>
          <p:nvSpPr>
            <p:cNvPr id="7" name="AutoShape 3"/>
            <p:cNvSpPr>
              <a:spLocks noChangeAspect="1" noChangeArrowheads="1" noTextEdit="1"/>
            </p:cNvSpPr>
            <p:nvPr/>
          </p:nvSpPr>
          <p:spPr bwMode="auto">
            <a:xfrm>
              <a:off x="5526" y="820"/>
              <a:ext cx="1283"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8" name="Freeform 5"/>
            <p:cNvSpPr>
              <a:spLocks/>
            </p:cNvSpPr>
            <p:nvPr/>
          </p:nvSpPr>
          <p:spPr bwMode="auto">
            <a:xfrm>
              <a:off x="6467" y="1118"/>
              <a:ext cx="331" cy="267"/>
            </a:xfrm>
            <a:custGeom>
              <a:avLst/>
              <a:gdLst>
                <a:gd name="T0" fmla="*/ 331 w 331"/>
                <a:gd name="T1" fmla="*/ 0 h 267"/>
                <a:gd name="T2" fmla="*/ 25 w 331"/>
                <a:gd name="T3" fmla="*/ 0 h 267"/>
                <a:gd name="T4" fmla="*/ 0 w 331"/>
                <a:gd name="T5" fmla="*/ 0 h 267"/>
                <a:gd name="T6" fmla="*/ 0 w 331"/>
                <a:gd name="T7" fmla="*/ 267 h 267"/>
                <a:gd name="T8" fmla="*/ 331 w 331"/>
                <a:gd name="T9" fmla="*/ 267 h 267"/>
                <a:gd name="T10" fmla="*/ 331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331" y="0"/>
                  </a:moveTo>
                  <a:lnTo>
                    <a:pt x="25" y="0"/>
                  </a:lnTo>
                  <a:lnTo>
                    <a:pt x="0" y="0"/>
                  </a:lnTo>
                  <a:lnTo>
                    <a:pt x="0" y="267"/>
                  </a:lnTo>
                  <a:lnTo>
                    <a:pt x="331" y="267"/>
                  </a:lnTo>
                  <a:lnTo>
                    <a:pt x="331"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9" name="Rectangle 6"/>
            <p:cNvSpPr>
              <a:spLocks noChangeArrowheads="1"/>
            </p:cNvSpPr>
            <p:nvPr/>
          </p:nvSpPr>
          <p:spPr bwMode="auto">
            <a:xfrm>
              <a:off x="6726"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0" name="Rectangle 7"/>
            <p:cNvSpPr>
              <a:spLocks noChangeArrowheads="1"/>
            </p:cNvSpPr>
            <p:nvPr/>
          </p:nvSpPr>
          <p:spPr bwMode="auto">
            <a:xfrm>
              <a:off x="6668"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8"/>
            <p:cNvSpPr>
              <a:spLocks noChangeArrowheads="1"/>
            </p:cNvSpPr>
            <p:nvPr/>
          </p:nvSpPr>
          <p:spPr bwMode="auto">
            <a:xfrm>
              <a:off x="6610"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
            <p:cNvSpPr>
              <a:spLocks noChangeArrowheads="1"/>
            </p:cNvSpPr>
            <p:nvPr/>
          </p:nvSpPr>
          <p:spPr bwMode="auto">
            <a:xfrm>
              <a:off x="6555" y="1210"/>
              <a:ext cx="25"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3" name="Rectangle 10"/>
            <p:cNvSpPr>
              <a:spLocks noChangeArrowheads="1"/>
            </p:cNvSpPr>
            <p:nvPr/>
          </p:nvSpPr>
          <p:spPr bwMode="auto">
            <a:xfrm>
              <a:off x="6467" y="1163"/>
              <a:ext cx="345"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4" name="Freeform 11"/>
            <p:cNvSpPr>
              <a:spLocks/>
            </p:cNvSpPr>
            <p:nvPr/>
          </p:nvSpPr>
          <p:spPr bwMode="auto">
            <a:xfrm>
              <a:off x="5540" y="1118"/>
              <a:ext cx="331" cy="267"/>
            </a:xfrm>
            <a:custGeom>
              <a:avLst/>
              <a:gdLst>
                <a:gd name="T0" fmla="*/ 0 w 331"/>
                <a:gd name="T1" fmla="*/ 0 h 267"/>
                <a:gd name="T2" fmla="*/ 309 w 331"/>
                <a:gd name="T3" fmla="*/ 0 h 267"/>
                <a:gd name="T4" fmla="*/ 331 w 331"/>
                <a:gd name="T5" fmla="*/ 0 h 267"/>
                <a:gd name="T6" fmla="*/ 331 w 331"/>
                <a:gd name="T7" fmla="*/ 267 h 267"/>
                <a:gd name="T8" fmla="*/ 0 w 331"/>
                <a:gd name="T9" fmla="*/ 267 h 267"/>
                <a:gd name="T10" fmla="*/ 0 w 331"/>
                <a:gd name="T11" fmla="*/ 0 h 267"/>
              </a:gdLst>
              <a:ahLst/>
              <a:cxnLst>
                <a:cxn ang="0">
                  <a:pos x="T0" y="T1"/>
                </a:cxn>
                <a:cxn ang="0">
                  <a:pos x="T2" y="T3"/>
                </a:cxn>
                <a:cxn ang="0">
                  <a:pos x="T4" y="T5"/>
                </a:cxn>
                <a:cxn ang="0">
                  <a:pos x="T6" y="T7"/>
                </a:cxn>
                <a:cxn ang="0">
                  <a:pos x="T8" y="T9"/>
                </a:cxn>
                <a:cxn ang="0">
                  <a:pos x="T10" y="T11"/>
                </a:cxn>
              </a:cxnLst>
              <a:rect l="0" t="0" r="r" b="b"/>
              <a:pathLst>
                <a:path w="331" h="267">
                  <a:moveTo>
                    <a:pt x="0" y="0"/>
                  </a:moveTo>
                  <a:lnTo>
                    <a:pt x="309" y="0"/>
                  </a:lnTo>
                  <a:lnTo>
                    <a:pt x="331" y="0"/>
                  </a:lnTo>
                  <a:lnTo>
                    <a:pt x="331" y="267"/>
                  </a:lnTo>
                  <a:lnTo>
                    <a:pt x="0" y="267"/>
                  </a:lnTo>
                  <a:lnTo>
                    <a:pt x="0" y="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5" name="Freeform 12"/>
            <p:cNvSpPr>
              <a:spLocks/>
            </p:cNvSpPr>
            <p:nvPr/>
          </p:nvSpPr>
          <p:spPr bwMode="auto">
            <a:xfrm>
              <a:off x="5612" y="1121"/>
              <a:ext cx="259" cy="264"/>
            </a:xfrm>
            <a:custGeom>
              <a:avLst/>
              <a:gdLst>
                <a:gd name="T0" fmla="*/ 0 w 259"/>
                <a:gd name="T1" fmla="*/ 264 h 264"/>
                <a:gd name="T2" fmla="*/ 259 w 259"/>
                <a:gd name="T3" fmla="*/ 0 h 264"/>
                <a:gd name="T4" fmla="*/ 259 w 259"/>
                <a:gd name="T5" fmla="*/ 264 h 264"/>
                <a:gd name="T6" fmla="*/ 0 w 259"/>
                <a:gd name="T7" fmla="*/ 264 h 264"/>
              </a:gdLst>
              <a:ahLst/>
              <a:cxnLst>
                <a:cxn ang="0">
                  <a:pos x="T0" y="T1"/>
                </a:cxn>
                <a:cxn ang="0">
                  <a:pos x="T2" y="T3"/>
                </a:cxn>
                <a:cxn ang="0">
                  <a:pos x="T4" y="T5"/>
                </a:cxn>
                <a:cxn ang="0">
                  <a:pos x="T6" y="T7"/>
                </a:cxn>
              </a:cxnLst>
              <a:rect l="0" t="0" r="r" b="b"/>
              <a:pathLst>
                <a:path w="259" h="264">
                  <a:moveTo>
                    <a:pt x="0" y="264"/>
                  </a:moveTo>
                  <a:lnTo>
                    <a:pt x="259" y="0"/>
                  </a:lnTo>
                  <a:lnTo>
                    <a:pt x="259" y="264"/>
                  </a:lnTo>
                  <a:lnTo>
                    <a:pt x="0" y="264"/>
                  </a:ln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6" name="Rectangle 13"/>
            <p:cNvSpPr>
              <a:spLocks noChangeArrowheads="1"/>
            </p:cNvSpPr>
            <p:nvPr/>
          </p:nvSpPr>
          <p:spPr bwMode="auto">
            <a:xfrm>
              <a:off x="6467"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8" name="Rectangle 14"/>
            <p:cNvSpPr>
              <a:spLocks noChangeArrowheads="1"/>
            </p:cNvSpPr>
            <p:nvPr/>
          </p:nvSpPr>
          <p:spPr bwMode="auto">
            <a:xfrm>
              <a:off x="6500" y="1279"/>
              <a:ext cx="41"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19" name="Rectangle 15"/>
            <p:cNvSpPr>
              <a:spLocks noChangeArrowheads="1"/>
            </p:cNvSpPr>
            <p:nvPr/>
          </p:nvSpPr>
          <p:spPr bwMode="auto">
            <a:xfrm>
              <a:off x="5838" y="1279"/>
              <a:ext cx="33" cy="10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0" name="Rectangle 16"/>
            <p:cNvSpPr>
              <a:spLocks noChangeArrowheads="1"/>
            </p:cNvSpPr>
            <p:nvPr/>
          </p:nvSpPr>
          <p:spPr bwMode="auto">
            <a:xfrm>
              <a:off x="5871" y="931"/>
              <a:ext cx="596" cy="39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p:cNvSpPr>
            <p:nvPr/>
          </p:nvSpPr>
          <p:spPr bwMode="auto">
            <a:xfrm>
              <a:off x="6114" y="1118"/>
              <a:ext cx="110" cy="206"/>
            </a:xfrm>
            <a:custGeom>
              <a:avLst/>
              <a:gdLst>
                <a:gd name="T0" fmla="*/ 20 w 40"/>
                <a:gd name="T1" fmla="*/ 0 h 74"/>
                <a:gd name="T2" fmla="*/ 0 w 40"/>
                <a:gd name="T3" fmla="*/ 21 h 74"/>
                <a:gd name="T4" fmla="*/ 0 w 40"/>
                <a:gd name="T5" fmla="*/ 74 h 74"/>
                <a:gd name="T6" fmla="*/ 40 w 40"/>
                <a:gd name="T7" fmla="*/ 74 h 74"/>
                <a:gd name="T8" fmla="*/ 40 w 40"/>
                <a:gd name="T9" fmla="*/ 21 h 74"/>
                <a:gd name="T10" fmla="*/ 20 w 40"/>
                <a:gd name="T11" fmla="*/ 0 h 74"/>
              </a:gdLst>
              <a:ahLst/>
              <a:cxnLst>
                <a:cxn ang="0">
                  <a:pos x="T0" y="T1"/>
                </a:cxn>
                <a:cxn ang="0">
                  <a:pos x="T2" y="T3"/>
                </a:cxn>
                <a:cxn ang="0">
                  <a:pos x="T4" y="T5"/>
                </a:cxn>
                <a:cxn ang="0">
                  <a:pos x="T6" y="T7"/>
                </a:cxn>
                <a:cxn ang="0">
                  <a:pos x="T8" y="T9"/>
                </a:cxn>
                <a:cxn ang="0">
                  <a:pos x="T10" y="T11"/>
                </a:cxn>
              </a:cxnLst>
              <a:rect l="0" t="0" r="r" b="b"/>
              <a:pathLst>
                <a:path w="40" h="74">
                  <a:moveTo>
                    <a:pt x="20" y="0"/>
                  </a:moveTo>
                  <a:cubicBezTo>
                    <a:pt x="9" y="0"/>
                    <a:pt x="0" y="9"/>
                    <a:pt x="0" y="21"/>
                  </a:cubicBezTo>
                  <a:cubicBezTo>
                    <a:pt x="0" y="74"/>
                    <a:pt x="0" y="74"/>
                    <a:pt x="0" y="74"/>
                  </a:cubicBezTo>
                  <a:cubicBezTo>
                    <a:pt x="40" y="74"/>
                    <a:pt x="40" y="74"/>
                    <a:pt x="40" y="74"/>
                  </a:cubicBezTo>
                  <a:cubicBezTo>
                    <a:pt x="40" y="21"/>
                    <a:pt x="40" y="21"/>
                    <a:pt x="40" y="21"/>
                  </a:cubicBezTo>
                  <a:cubicBezTo>
                    <a:pt x="40" y="9"/>
                    <a:pt x="31" y="0"/>
                    <a:pt x="20"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288"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3" name="Freeform 19"/>
            <p:cNvSpPr>
              <a:spLocks/>
            </p:cNvSpPr>
            <p:nvPr/>
          </p:nvSpPr>
          <p:spPr bwMode="auto">
            <a:xfrm>
              <a:off x="5937" y="1118"/>
              <a:ext cx="113" cy="206"/>
            </a:xfrm>
            <a:custGeom>
              <a:avLst/>
              <a:gdLst>
                <a:gd name="T0" fmla="*/ 21 w 41"/>
                <a:gd name="T1" fmla="*/ 0 h 74"/>
                <a:gd name="T2" fmla="*/ 0 w 41"/>
                <a:gd name="T3" fmla="*/ 21 h 74"/>
                <a:gd name="T4" fmla="*/ 0 w 41"/>
                <a:gd name="T5" fmla="*/ 74 h 74"/>
                <a:gd name="T6" fmla="*/ 41 w 41"/>
                <a:gd name="T7" fmla="*/ 74 h 74"/>
                <a:gd name="T8" fmla="*/ 41 w 41"/>
                <a:gd name="T9" fmla="*/ 21 h 74"/>
                <a:gd name="T10" fmla="*/ 21 w 41"/>
                <a:gd name="T11" fmla="*/ 0 h 74"/>
              </a:gdLst>
              <a:ahLst/>
              <a:cxnLst>
                <a:cxn ang="0">
                  <a:pos x="T0" y="T1"/>
                </a:cxn>
                <a:cxn ang="0">
                  <a:pos x="T2" y="T3"/>
                </a:cxn>
                <a:cxn ang="0">
                  <a:pos x="T4" y="T5"/>
                </a:cxn>
                <a:cxn ang="0">
                  <a:pos x="T6" y="T7"/>
                </a:cxn>
                <a:cxn ang="0">
                  <a:pos x="T8" y="T9"/>
                </a:cxn>
                <a:cxn ang="0">
                  <a:pos x="T10" y="T11"/>
                </a:cxn>
              </a:cxnLst>
              <a:rect l="0" t="0" r="r" b="b"/>
              <a:pathLst>
                <a:path w="41" h="74">
                  <a:moveTo>
                    <a:pt x="21" y="0"/>
                  </a:moveTo>
                  <a:cubicBezTo>
                    <a:pt x="9" y="0"/>
                    <a:pt x="0" y="9"/>
                    <a:pt x="0" y="21"/>
                  </a:cubicBezTo>
                  <a:cubicBezTo>
                    <a:pt x="0" y="74"/>
                    <a:pt x="0" y="74"/>
                    <a:pt x="0" y="74"/>
                  </a:cubicBezTo>
                  <a:cubicBezTo>
                    <a:pt x="41" y="74"/>
                    <a:pt x="41" y="74"/>
                    <a:pt x="41" y="74"/>
                  </a:cubicBezTo>
                  <a:cubicBezTo>
                    <a:pt x="41" y="21"/>
                    <a:pt x="41" y="21"/>
                    <a:pt x="41" y="21"/>
                  </a:cubicBezTo>
                  <a:cubicBezTo>
                    <a:pt x="41" y="9"/>
                    <a:pt x="32" y="0"/>
                    <a:pt x="21" y="0"/>
                  </a:cubicBezTo>
                  <a:close/>
                </a:path>
              </a:pathLst>
            </a:custGeom>
            <a:solidFill>
              <a:srgbClr val="008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Rectangle 20"/>
            <p:cNvSpPr>
              <a:spLocks noChangeArrowheads="1"/>
            </p:cNvSpPr>
            <p:nvPr/>
          </p:nvSpPr>
          <p:spPr bwMode="auto">
            <a:xfrm>
              <a:off x="5584" y="1210"/>
              <a:ext cx="28"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5" name="Rectangle 21"/>
            <p:cNvSpPr>
              <a:spLocks noChangeArrowheads="1"/>
            </p:cNvSpPr>
            <p:nvPr/>
          </p:nvSpPr>
          <p:spPr bwMode="auto">
            <a:xfrm>
              <a:off x="5642" y="1210"/>
              <a:ext cx="28"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6" name="Rectangle 22"/>
            <p:cNvSpPr>
              <a:spLocks noChangeArrowheads="1"/>
            </p:cNvSpPr>
            <p:nvPr/>
          </p:nvSpPr>
          <p:spPr bwMode="auto">
            <a:xfrm>
              <a:off x="5700" y="1210"/>
              <a:ext cx="27" cy="47"/>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7" name="Rectangle 23"/>
            <p:cNvSpPr>
              <a:spLocks noChangeArrowheads="1"/>
            </p:cNvSpPr>
            <p:nvPr/>
          </p:nvSpPr>
          <p:spPr bwMode="auto">
            <a:xfrm>
              <a:off x="5758" y="1210"/>
              <a:ext cx="27" cy="4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8" name="Rectangle 24"/>
            <p:cNvSpPr>
              <a:spLocks noChangeArrowheads="1"/>
            </p:cNvSpPr>
            <p:nvPr/>
          </p:nvSpPr>
          <p:spPr bwMode="auto">
            <a:xfrm>
              <a:off x="5871" y="1324"/>
              <a:ext cx="596" cy="17"/>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9" name="Rectangle 25"/>
            <p:cNvSpPr>
              <a:spLocks noChangeArrowheads="1"/>
            </p:cNvSpPr>
            <p:nvPr/>
          </p:nvSpPr>
          <p:spPr bwMode="auto">
            <a:xfrm>
              <a:off x="5857" y="134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Rectangle 26"/>
            <p:cNvSpPr>
              <a:spLocks noChangeArrowheads="1"/>
            </p:cNvSpPr>
            <p:nvPr/>
          </p:nvSpPr>
          <p:spPr bwMode="auto">
            <a:xfrm>
              <a:off x="5849" y="1355"/>
              <a:ext cx="643" cy="14"/>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1" name="Rectangle 27"/>
            <p:cNvSpPr>
              <a:spLocks noChangeArrowheads="1"/>
            </p:cNvSpPr>
            <p:nvPr/>
          </p:nvSpPr>
          <p:spPr bwMode="auto">
            <a:xfrm>
              <a:off x="5838" y="1369"/>
              <a:ext cx="662" cy="16"/>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2" name="Rectangle 28"/>
            <p:cNvSpPr>
              <a:spLocks noChangeArrowheads="1"/>
            </p:cNvSpPr>
            <p:nvPr/>
          </p:nvSpPr>
          <p:spPr bwMode="auto">
            <a:xfrm>
              <a:off x="5796" y="1279"/>
              <a:ext cx="42" cy="10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3" name="Freeform 29"/>
            <p:cNvSpPr>
              <a:spLocks/>
            </p:cNvSpPr>
            <p:nvPr/>
          </p:nvSpPr>
          <p:spPr bwMode="auto">
            <a:xfrm>
              <a:off x="5976" y="823"/>
              <a:ext cx="386" cy="97"/>
            </a:xfrm>
            <a:custGeom>
              <a:avLst/>
              <a:gdLst>
                <a:gd name="T0" fmla="*/ 196 w 386"/>
                <a:gd name="T1" fmla="*/ 0 h 97"/>
                <a:gd name="T2" fmla="*/ 0 w 386"/>
                <a:gd name="T3" fmla="*/ 97 h 97"/>
                <a:gd name="T4" fmla="*/ 386 w 386"/>
                <a:gd name="T5" fmla="*/ 97 h 97"/>
                <a:gd name="T6" fmla="*/ 196 w 386"/>
                <a:gd name="T7" fmla="*/ 0 h 97"/>
              </a:gdLst>
              <a:ahLst/>
              <a:cxnLst>
                <a:cxn ang="0">
                  <a:pos x="T0" y="T1"/>
                </a:cxn>
                <a:cxn ang="0">
                  <a:pos x="T2" y="T3"/>
                </a:cxn>
                <a:cxn ang="0">
                  <a:pos x="T4" y="T5"/>
                </a:cxn>
                <a:cxn ang="0">
                  <a:pos x="T6" y="T7"/>
                </a:cxn>
              </a:cxnLst>
              <a:rect l="0" t="0" r="r" b="b"/>
              <a:pathLst>
                <a:path w="386" h="97">
                  <a:moveTo>
                    <a:pt x="196" y="0"/>
                  </a:moveTo>
                  <a:lnTo>
                    <a:pt x="0" y="97"/>
                  </a:lnTo>
                  <a:lnTo>
                    <a:pt x="386" y="97"/>
                  </a:lnTo>
                  <a:lnTo>
                    <a:pt x="19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4" name="Rectangle 30"/>
            <p:cNvSpPr>
              <a:spLocks noChangeArrowheads="1"/>
            </p:cNvSpPr>
            <p:nvPr/>
          </p:nvSpPr>
          <p:spPr bwMode="auto">
            <a:xfrm>
              <a:off x="5857" y="1046"/>
              <a:ext cx="624" cy="13"/>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5" name="Rectangle 31"/>
            <p:cNvSpPr>
              <a:spLocks noChangeArrowheads="1"/>
            </p:cNvSpPr>
            <p:nvPr/>
          </p:nvSpPr>
          <p:spPr bwMode="auto">
            <a:xfrm>
              <a:off x="5857" y="931"/>
              <a:ext cx="624" cy="14"/>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6" name="Rectangle 32"/>
            <p:cNvSpPr>
              <a:spLocks noChangeArrowheads="1"/>
            </p:cNvSpPr>
            <p:nvPr/>
          </p:nvSpPr>
          <p:spPr bwMode="auto">
            <a:xfrm>
              <a:off x="5529" y="1163"/>
              <a:ext cx="342" cy="11"/>
            </a:xfrm>
            <a:prstGeom prst="rect">
              <a:avLst/>
            </a:prstGeom>
            <a:solidFill>
              <a:srgbClr val="008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88623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Sovereign Regions (Azure China)</a:t>
            </a:r>
            <a:endParaRPr lang="en-US" strike="sngStrike" noProof="0" dirty="0"/>
          </a:p>
        </p:txBody>
      </p:sp>
      <p:sp>
        <p:nvSpPr>
          <p:cNvPr id="6" name="Text Placeholder 5"/>
          <p:cNvSpPr>
            <a:spLocks noGrp="1"/>
          </p:cNvSpPr>
          <p:nvPr>
            <p:ph sz="quarter" idx="10"/>
          </p:nvPr>
        </p:nvSpPr>
        <p:spPr>
          <a:xfrm>
            <a:off x="419100" y="1456897"/>
            <a:ext cx="11340811" cy="933878"/>
          </a:xfrm>
        </p:spPr>
        <p:txBody>
          <a:bodyPr vert="horz" wrap="square" lIns="0" tIns="91440" rIns="146304" bIns="91440" rtlCol="0" anchor="t">
            <a:spAutoFit/>
          </a:bodyPr>
          <a:lstStyle/>
          <a:p>
            <a:r>
              <a:rPr lang="en-US" dirty="0"/>
              <a:t>Microsoft is China’s first foreign public cloud service provider, in compliance with government regulations.</a:t>
            </a:r>
            <a:endParaRPr lang="en-US" noProof="0" dirty="0"/>
          </a:p>
        </p:txBody>
      </p:sp>
      <p:sp>
        <p:nvSpPr>
          <p:cNvPr id="4" name="Text Placeholder 5"/>
          <p:cNvSpPr txBox="1">
            <a:spLocks/>
          </p:cNvSpPr>
          <p:nvPr/>
        </p:nvSpPr>
        <p:spPr>
          <a:xfrm>
            <a:off x="1593955" y="2632805"/>
            <a:ext cx="8046720" cy="22949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mn-lt"/>
                <a:cs typeface="Segoe UI Semibold" panose="020B0702040204020203" pitchFamily="34" charset="0"/>
              </a:rPr>
              <a:t>Azure China features:</a:t>
            </a:r>
            <a:endParaRPr lang="en-US" sz="2400" dirty="0">
              <a:latin typeface="+mn-lt"/>
            </a:endParaRP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Physically separated instance of Azure cloud services operated by 21Vianet</a:t>
            </a:r>
          </a:p>
          <a:p>
            <a:pPr marL="457200" indent="-457200">
              <a:lnSpc>
                <a:spcPct val="150000"/>
              </a:lnSpc>
              <a:buFont typeface="Arial" panose="020B0604020202020204" pitchFamily="34" charset="0"/>
              <a:buChar char="•"/>
            </a:pPr>
            <a:r>
              <a:rPr lang="en-US" sz="2400" dirty="0">
                <a:latin typeface="+mn-lt"/>
                <a:cs typeface="Segoe UI" panose="020B0502040204020203" pitchFamily="34" charset="0"/>
              </a:rPr>
              <a:t>All data stays within China to ensure compliance</a:t>
            </a:r>
          </a:p>
        </p:txBody>
      </p:sp>
      <p:grpSp>
        <p:nvGrpSpPr>
          <p:cNvPr id="5" name="Group 4">
            <a:extLst>
              <a:ext uri="{C183D7F6-B498-43B3-948B-1728B52AA6E4}">
                <adec:decorative xmlns:adec="http://schemas.microsoft.com/office/drawing/2017/decorative" val="1"/>
              </a:ext>
            </a:extLst>
          </p:cNvPr>
          <p:cNvGrpSpPr>
            <a:grpSpLocks noChangeAspect="1"/>
          </p:cNvGrpSpPr>
          <p:nvPr/>
        </p:nvGrpSpPr>
        <p:grpSpPr>
          <a:xfrm>
            <a:off x="524249" y="3628483"/>
            <a:ext cx="801688" cy="798513"/>
            <a:chOff x="7296944" y="5021262"/>
            <a:chExt cx="801688" cy="798513"/>
          </a:xfrm>
        </p:grpSpPr>
        <p:sp>
          <p:nvSpPr>
            <p:cNvPr id="7"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C183D7F6-B498-43B3-948B-1728B52AA6E4}">
                <adec:decorative xmlns:adec="http://schemas.microsoft.com/office/drawing/2017/decorative" val="1"/>
              </a:ext>
            </a:extLst>
          </p:cNvPr>
          <p:cNvGrpSpPr>
            <a:grpSpLocks noChangeAspect="1"/>
          </p:cNvGrpSpPr>
          <p:nvPr/>
        </p:nvGrpSpPr>
        <p:grpSpPr>
          <a:xfrm>
            <a:off x="524249" y="2659433"/>
            <a:ext cx="801688" cy="798513"/>
            <a:chOff x="7296944" y="5021262"/>
            <a:chExt cx="801688" cy="798513"/>
          </a:xfrm>
        </p:grpSpPr>
        <p:sp>
          <p:nvSpPr>
            <p:cNvPr id="42"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4A3E83FB-34D9-45FB-84FF-A72A2FDB9C80}"/>
              </a:ext>
              <a:ext uri="{C183D7F6-B498-43B3-948B-1728B52AA6E4}">
                <adec:decorative xmlns:adec="http://schemas.microsoft.com/office/drawing/2017/decorative" val="1"/>
              </a:ext>
            </a:extLst>
          </p:cNvPr>
          <p:cNvGrpSpPr>
            <a:grpSpLocks noChangeAspect="1"/>
          </p:cNvGrpSpPr>
          <p:nvPr/>
        </p:nvGrpSpPr>
        <p:grpSpPr>
          <a:xfrm>
            <a:off x="524252" y="4597532"/>
            <a:ext cx="801682" cy="798506"/>
            <a:chOff x="7296944" y="5021262"/>
            <a:chExt cx="801688" cy="798513"/>
          </a:xfrm>
        </p:grpSpPr>
        <p:sp>
          <p:nvSpPr>
            <p:cNvPr id="59" name="Rectangle 25">
              <a:extLst>
                <a:ext uri="{FF2B5EF4-FFF2-40B4-BE49-F238E27FC236}">
                  <a16:creationId xmlns:a16="http://schemas.microsoft.com/office/drawing/2014/main" id="{582F65F6-0437-4139-B69D-5C6150BFC5EA}"/>
                </a:ext>
              </a:extLst>
            </p:cNvPr>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B45B77B0-AEFB-4C4A-B7AB-015E6F5381D2}"/>
                </a:ext>
              </a:extLst>
            </p:cNvPr>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CD7381B-76BF-43BF-A58D-464501FC8E55}"/>
                </a:ext>
              </a:extLst>
            </p:cNvPr>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6672E0F-284B-4255-88C9-0BDEB0722315}"/>
                </a:ext>
              </a:extLst>
            </p:cNvPr>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9">
              <a:extLst>
                <a:ext uri="{FF2B5EF4-FFF2-40B4-BE49-F238E27FC236}">
                  <a16:creationId xmlns:a16="http://schemas.microsoft.com/office/drawing/2014/main" id="{75C428F6-A1F2-4D2A-9F08-AF21A2B99063}"/>
                </a:ext>
              </a:extLst>
            </p:cNvPr>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0">
              <a:extLst>
                <a:ext uri="{FF2B5EF4-FFF2-40B4-BE49-F238E27FC236}">
                  <a16:creationId xmlns:a16="http://schemas.microsoft.com/office/drawing/2014/main" id="{A11AB7F9-0146-4227-9E91-37CCF317146D}"/>
                </a:ext>
              </a:extLst>
            </p:cNvPr>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5EAE6B3-A79A-42C6-87AC-2BE3772670A0}"/>
                </a:ext>
              </a:extLst>
            </p:cNvPr>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2">
              <a:extLst>
                <a:ext uri="{FF2B5EF4-FFF2-40B4-BE49-F238E27FC236}">
                  <a16:creationId xmlns:a16="http://schemas.microsoft.com/office/drawing/2014/main" id="{4F137DBE-4C41-4433-81A2-D6D4C1DB513D}"/>
                </a:ext>
              </a:extLst>
            </p:cNvPr>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
              <a:extLst>
                <a:ext uri="{FF2B5EF4-FFF2-40B4-BE49-F238E27FC236}">
                  <a16:creationId xmlns:a16="http://schemas.microsoft.com/office/drawing/2014/main" id="{A3ECCB13-1DBA-4E78-A06F-B04C236ED9C6}"/>
                </a:ext>
              </a:extLst>
            </p:cNvPr>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4">
              <a:extLst>
                <a:ext uri="{FF2B5EF4-FFF2-40B4-BE49-F238E27FC236}">
                  <a16:creationId xmlns:a16="http://schemas.microsoft.com/office/drawing/2014/main" id="{77E0195C-1A49-4DF0-87DD-59D122E53CCC}"/>
                </a:ext>
              </a:extLst>
            </p:cNvPr>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5">
              <a:extLst>
                <a:ext uri="{FF2B5EF4-FFF2-40B4-BE49-F238E27FC236}">
                  <a16:creationId xmlns:a16="http://schemas.microsoft.com/office/drawing/2014/main" id="{6937B8C2-2024-4FE4-B6E4-F7D21958CFE2}"/>
                </a:ext>
              </a:extLst>
            </p:cNvPr>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6">
              <a:extLst>
                <a:ext uri="{FF2B5EF4-FFF2-40B4-BE49-F238E27FC236}">
                  <a16:creationId xmlns:a16="http://schemas.microsoft.com/office/drawing/2014/main" id="{2CA281BB-D086-499A-AFC6-7CDA46CD89DE}"/>
                </a:ext>
              </a:extLst>
            </p:cNvPr>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
              <a:extLst>
                <a:ext uri="{FF2B5EF4-FFF2-40B4-BE49-F238E27FC236}">
                  <a16:creationId xmlns:a16="http://schemas.microsoft.com/office/drawing/2014/main" id="{B494CFA4-8D2A-46CB-800D-2BDFBC1DCF25}"/>
                </a:ext>
              </a:extLst>
            </p:cNvPr>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8">
              <a:extLst>
                <a:ext uri="{FF2B5EF4-FFF2-40B4-BE49-F238E27FC236}">
                  <a16:creationId xmlns:a16="http://schemas.microsoft.com/office/drawing/2014/main" id="{D0A0808A-309A-48C8-AA24-573468473C81}"/>
                </a:ext>
              </a:extLst>
            </p:cNvPr>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9">
              <a:extLst>
                <a:ext uri="{FF2B5EF4-FFF2-40B4-BE49-F238E27FC236}">
                  <a16:creationId xmlns:a16="http://schemas.microsoft.com/office/drawing/2014/main" id="{7E9B0228-C233-4E26-9DD3-187C0F06DE79}"/>
                </a:ext>
              </a:extLst>
            </p:cNvPr>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0">
              <a:extLst>
                <a:ext uri="{FF2B5EF4-FFF2-40B4-BE49-F238E27FC236}">
                  <a16:creationId xmlns:a16="http://schemas.microsoft.com/office/drawing/2014/main" id="{35072A2F-E3D9-42FC-BA21-C3D8F0E8A488}"/>
                </a:ext>
              </a:extLst>
            </p:cNvPr>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896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Explore the Azure Global infrastructure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
        <p:nvSpPr>
          <p:cNvPr id="7" name="Text Placeholder 2">
            <a:extLst>
              <a:ext uri="{FF2B5EF4-FFF2-40B4-BE49-F238E27FC236}">
                <a16:creationId xmlns:a16="http://schemas.microsoft.com/office/drawing/2014/main" id="{3BE37E59-A114-4995-A4C2-9456076DED71}"/>
              </a:ext>
            </a:extLst>
          </p:cNvPr>
          <p:cNvSpPr>
            <a:spLocks noGrp="1"/>
          </p:cNvSpPr>
          <p:nvPr>
            <p:ph sz="quarter" idx="10"/>
          </p:nvPr>
        </p:nvSpPr>
        <p:spPr>
          <a:xfrm>
            <a:off x="418643" y="1602858"/>
            <a:ext cx="5394960" cy="4760278"/>
          </a:xfrm>
        </p:spPr>
        <p:txBody>
          <a:bodyPr/>
          <a:lstStyle/>
          <a:p>
            <a:pPr marL="233362"/>
            <a:r>
              <a:rPr lang="en-US" dirty="0"/>
              <a:t>Explore the Azure global infrastructure</a:t>
            </a:r>
          </a:p>
          <a:p>
            <a:pPr marL="233362"/>
            <a:endParaRPr lang="en-US" dirty="0"/>
          </a:p>
          <a:p>
            <a:pPr marL="747712" indent="-514350">
              <a:buAutoNum type="arabicPeriod"/>
            </a:pPr>
            <a:r>
              <a:rPr lang="en-US" dirty="0">
                <a:latin typeface="+mn-lt"/>
                <a:cs typeface="Segoe UI Semilight" panose="020B0402040204020203" pitchFamily="34" charset="0"/>
              </a:rPr>
              <a:t>Select </a:t>
            </a:r>
            <a:r>
              <a:rPr lang="en-US" b="1" dirty="0">
                <a:latin typeface="+mn-lt"/>
                <a:cs typeface="Segoe UI Semilight" panose="020B0402040204020203" pitchFamily="34" charset="0"/>
              </a:rPr>
              <a:t>Explore the Globe</a:t>
            </a:r>
            <a:r>
              <a:rPr lang="en-US" dirty="0">
                <a:latin typeface="+mn-lt"/>
                <a:cs typeface="Segoe UI Semilight" panose="020B0402040204020203" pitchFamily="34" charset="0"/>
              </a:rPr>
              <a:t> (after intro).</a:t>
            </a:r>
          </a:p>
          <a:p>
            <a:pPr marL="747712" indent="-514350">
              <a:buAutoNum type="arabicPeriod"/>
            </a:pPr>
            <a:r>
              <a:rPr lang="en-US" dirty="0">
                <a:latin typeface="+mn-lt"/>
                <a:cs typeface="Segoe UI Semilight" panose="020B0402040204020203" pitchFamily="34" charset="0"/>
              </a:rPr>
              <a:t>Notice the different icons (geography, regions, points of presence (</a:t>
            </a:r>
            <a:r>
              <a:rPr lang="en-US" dirty="0" err="1">
                <a:latin typeface="+mn-lt"/>
                <a:cs typeface="Segoe UI Semilight" panose="020B0402040204020203" pitchFamily="34" charset="0"/>
              </a:rPr>
              <a:t>PoP</a:t>
            </a:r>
            <a:r>
              <a:rPr lang="en-US" dirty="0">
                <a:latin typeface="+mn-lt"/>
                <a:cs typeface="Segoe UI Semilight" panose="020B0402040204020203" pitchFamily="34" charset="0"/>
              </a:rPr>
              <a:t>), and so on).</a:t>
            </a:r>
          </a:p>
          <a:p>
            <a:pPr marL="747712" indent="-514350">
              <a:buAutoNum type="arabicPeriod"/>
            </a:pPr>
            <a:r>
              <a:rPr lang="en-US" dirty="0">
                <a:latin typeface="+mn-lt"/>
                <a:cs typeface="Segoe UI Semilight" panose="020B0402040204020203" pitchFamily="34" charset="0"/>
              </a:rPr>
              <a:t>Find your location on the globe, then find the nearest </a:t>
            </a:r>
            <a:r>
              <a:rPr lang="en-US" dirty="0" err="1">
                <a:latin typeface="+mn-lt"/>
                <a:cs typeface="Segoe UI Semilight" panose="020B0402040204020203" pitchFamily="34" charset="0"/>
              </a:rPr>
              <a:t>PoP</a:t>
            </a:r>
            <a:r>
              <a:rPr lang="en-US" dirty="0">
                <a:latin typeface="+mn-lt"/>
                <a:cs typeface="Segoe UI Semilight" panose="020B0402040204020203" pitchFamily="34" charset="0"/>
              </a:rPr>
              <a:t> and region to your location.</a:t>
            </a:r>
          </a:p>
        </p:txBody>
      </p:sp>
    </p:spTree>
    <p:extLst>
      <p:ext uri="{BB962C8B-B14F-4D97-AF65-F5344CB8AC3E}">
        <p14:creationId xmlns:p14="http://schemas.microsoft.com/office/powerpoint/2010/main" val="25645071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srcRect/>
          <a:stretch/>
        </p:blipFill>
        <p:spPr bwMode="auto">
          <a:xfrm>
            <a:off x="6914690" y="1957848"/>
            <a:ext cx="41243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Create an Azure resource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154710"/>
          </a:xfrm>
        </p:spPr>
        <p:txBody>
          <a:bodyPr/>
          <a:lstStyle/>
          <a:p>
            <a:pPr marL="233362"/>
            <a:r>
              <a:rPr lang="en-US" dirty="0"/>
              <a:t>Create an Azure resource, monitor the resource group for needed resources being created in the same group</a:t>
            </a:r>
          </a:p>
          <a:p>
            <a:pPr marL="233362"/>
            <a:endParaRPr lang="en-US" dirty="0"/>
          </a:p>
          <a:p>
            <a:pPr marL="747712" indent="-514350">
              <a:buAutoNum type="arabicPeriod"/>
            </a:pPr>
            <a:r>
              <a:rPr lang="en-US" dirty="0">
                <a:latin typeface="+mn-lt"/>
                <a:cs typeface="Segoe UI Semilight" panose="020B0402040204020203" pitchFamily="34" charset="0"/>
              </a:rPr>
              <a:t>Create a virtual machine.</a:t>
            </a:r>
          </a:p>
          <a:p>
            <a:pPr marL="747712" indent="-514350">
              <a:buAutoNum type="arabicPeriod"/>
            </a:pPr>
            <a:r>
              <a:rPr lang="en-US" dirty="0">
                <a:latin typeface="+mn-lt"/>
                <a:cs typeface="Segoe UI Semilight" panose="020B0402040204020203" pitchFamily="34" charset="0"/>
              </a:rPr>
              <a:t>Monitor the resource group.</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1330548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Learning Path Outline</a:t>
            </a:r>
          </a:p>
        </p:txBody>
      </p:sp>
      <p:pic>
        <p:nvPicPr>
          <p:cNvPr id="5" name="Graphic 4">
            <a:extLst>
              <a:ext uri="{FF2B5EF4-FFF2-40B4-BE49-F238E27FC236}">
                <a16:creationId xmlns:a16="http://schemas.microsoft.com/office/drawing/2014/main" id="{844678FD-DF32-49A2-8D29-3E27D0C9FDE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Compute and Networking</a:t>
            </a:r>
            <a:endParaRPr lang="en-US" dirty="0"/>
          </a:p>
        </p:txBody>
      </p:sp>
      <p:pic>
        <p:nvPicPr>
          <p:cNvPr id="5" name="Graphic 4">
            <a:extLst>
              <a:ext uri="{FF2B5EF4-FFF2-40B4-BE49-F238E27FC236}">
                <a16:creationId xmlns:a16="http://schemas.microsoft.com/office/drawing/2014/main" id="{A7A056C9-D569-4189-8279-4A9B8253459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Compute and Networking-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4832092"/>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compute types, including container instances, virtual machines,</a:t>
            </a:r>
            <a:br>
              <a:rPr lang="en-US" sz="2400" dirty="0">
                <a:latin typeface="+mn-lt"/>
                <a:cs typeface="Segoe UI Semilight"/>
              </a:rPr>
            </a:br>
            <a:r>
              <a:rPr lang="en-US" sz="2400" dirty="0">
                <a:latin typeface="+mn-lt"/>
                <a:cs typeface="Segoe UI Semilight"/>
              </a:rPr>
              <a:t>and functions.</a:t>
            </a:r>
          </a:p>
          <a:p>
            <a:pPr marL="457200" indent="-457200">
              <a:buFont typeface="Arial" panose="020B0604020202020204" pitchFamily="34" charset="0"/>
              <a:buChar char="•"/>
            </a:pPr>
            <a:r>
              <a:rPr lang="en-US" sz="2400" dirty="0">
                <a:latin typeface="+mn-lt"/>
                <a:cs typeface="Segoe UI Semilight"/>
              </a:rPr>
              <a:t>Describe virtual machine options, including virtual machines (VMs), virtual machine scale sets, virtual machine availability sets, and Azure Virtual Desktop.</a:t>
            </a:r>
          </a:p>
          <a:p>
            <a:pPr marL="457200" indent="-457200">
              <a:buFont typeface="Arial" panose="020B0604020202020204" pitchFamily="34" charset="0"/>
              <a:buChar char="•"/>
            </a:pPr>
            <a:r>
              <a:rPr lang="en-US" sz="2400" dirty="0">
                <a:latin typeface="+mn-lt"/>
                <a:cs typeface="Segoe UI Semilight"/>
              </a:rPr>
              <a:t>Describe resources required for virtual machines.</a:t>
            </a:r>
          </a:p>
          <a:p>
            <a:pPr marL="457200" indent="-457200">
              <a:buFont typeface="Arial" panose="020B0604020202020204" pitchFamily="34" charset="0"/>
              <a:buChar char="•"/>
            </a:pPr>
            <a:r>
              <a:rPr lang="en-US" sz="2400" dirty="0">
                <a:latin typeface="+mn-lt"/>
                <a:cs typeface="Segoe UI Semilight"/>
              </a:rPr>
              <a:t>Describe application hosting options, including Azure Web Apps, containers, and virtual machines.</a:t>
            </a:r>
          </a:p>
          <a:p>
            <a:pPr marL="457200" indent="-457200">
              <a:buFont typeface="Arial" panose="020B0604020202020204" pitchFamily="34" charset="0"/>
              <a:buChar char="•"/>
            </a:pPr>
            <a:r>
              <a:rPr lang="en-US" sz="2400" dirty="0">
                <a:latin typeface="+mn-lt"/>
                <a:cs typeface="Segoe UI Semilight"/>
              </a:rPr>
              <a:t>Describe virtual networking, including the purpose of Azure Virtual Networks, Azure virtual subnets, peering, Azure DNS, VPN Gateway, and ExpressRoute.</a:t>
            </a:r>
          </a:p>
          <a:p>
            <a:pPr marL="457200" indent="-457200">
              <a:buFont typeface="Arial" panose="020B0604020202020204" pitchFamily="34" charset="0"/>
              <a:buChar char="•"/>
            </a:pPr>
            <a:r>
              <a:rPr lang="en-US" sz="2400" dirty="0">
                <a:latin typeface="+mn-lt"/>
                <a:cs typeface="Segoe UI Semilight"/>
              </a:rPr>
              <a:t>Define public and private endpoints.</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scale sets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2539157"/>
          </a:xfrm>
        </p:spPr>
        <p:txBody>
          <a:bodyPr vert="horz" wrap="square" lIns="0" tIns="0" rIns="0" bIns="0" rtlCol="0" anchor="t">
            <a:spAutoFit/>
          </a:bodyPr>
          <a:lstStyle/>
          <a:p>
            <a:pPr>
              <a:spcBef>
                <a:spcPts val="0"/>
              </a:spcBef>
              <a:spcAft>
                <a:spcPts val="1800"/>
              </a:spcAft>
            </a:pPr>
            <a:r>
              <a:rPr lang="en-IE" dirty="0">
                <a:latin typeface="+mn-lt"/>
                <a:cs typeface="Segoe UI Semilight"/>
              </a:rPr>
              <a:t>Scale sets provide a load-balanced opportunity to automatically scale resources. </a:t>
            </a:r>
          </a:p>
          <a:p>
            <a:pPr marL="342900" indent="-342900">
              <a:spcBef>
                <a:spcPts val="0"/>
              </a:spcBef>
              <a:spcAft>
                <a:spcPts val="1800"/>
              </a:spcAft>
              <a:buFont typeface="Arial" panose="020B0604020202020204" pitchFamily="34" charset="0"/>
              <a:buChar char="•"/>
            </a:pPr>
            <a:r>
              <a:rPr lang="en-IE" dirty="0">
                <a:latin typeface="+mn-lt"/>
                <a:cs typeface="Segoe UI Semilight"/>
              </a:rPr>
              <a:t>Scale out when resource needs increase.</a:t>
            </a:r>
          </a:p>
          <a:p>
            <a:pPr marL="342900" indent="-342900">
              <a:spcBef>
                <a:spcPts val="0"/>
              </a:spcBef>
              <a:spcAft>
                <a:spcPts val="1800"/>
              </a:spcAft>
              <a:buFont typeface="Arial" panose="020B0604020202020204" pitchFamily="34" charset="0"/>
              <a:buChar char="•"/>
            </a:pPr>
            <a:r>
              <a:rPr lang="en-IE" dirty="0">
                <a:cs typeface="Segoe UI Semilight"/>
              </a:rPr>
              <a:t>Scale in when resource needs are lower.</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0" name="Graphic 9">
            <a:extLst>
              <a:ext uri="{FF2B5EF4-FFF2-40B4-BE49-F238E27FC236}">
                <a16:creationId xmlns:a16="http://schemas.microsoft.com/office/drawing/2014/main" id="{B6CBD125-F3B0-E05F-D541-354B70E780C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784" y="1120690"/>
            <a:ext cx="3999950" cy="3999950"/>
          </a:xfrm>
          <a:prstGeom prst="rect">
            <a:avLst/>
          </a:prstGeom>
        </p:spPr>
      </p:pic>
    </p:spTree>
    <p:extLst>
      <p:ext uri="{BB962C8B-B14F-4D97-AF65-F5344CB8AC3E}">
        <p14:creationId xmlns:p14="http://schemas.microsoft.com/office/powerpoint/2010/main" val="1719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availability sets</a:t>
            </a:r>
            <a:endParaRPr lang="en-US" dirty="0"/>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6" name="Picture 5" descr="Illustration of availability sets showing the fault domains being split up by physical rack location.">
            <a:extLst>
              <a:ext uri="{FF2B5EF4-FFF2-40B4-BE49-F238E27FC236}">
                <a16:creationId xmlns:a16="http://schemas.microsoft.com/office/drawing/2014/main" id="{B97E9684-E999-A7E1-BBB7-CD07E8129E2C}"/>
              </a:ext>
            </a:extLst>
          </p:cNvPr>
          <p:cNvPicPr>
            <a:picLocks noChangeAspect="1"/>
          </p:cNvPicPr>
          <p:nvPr/>
        </p:nvPicPr>
        <p:blipFill>
          <a:blip r:embed="rId3"/>
          <a:stretch>
            <a:fillRect/>
          </a:stretch>
        </p:blipFill>
        <p:spPr>
          <a:xfrm>
            <a:off x="1594494" y="1223559"/>
            <a:ext cx="9003013" cy="4847077"/>
          </a:xfrm>
          <a:prstGeom prst="rect">
            <a:avLst/>
          </a:prstGeom>
        </p:spPr>
      </p:pic>
    </p:spTree>
    <p:extLst>
      <p:ext uri="{BB962C8B-B14F-4D97-AF65-F5344CB8AC3E}">
        <p14:creationId xmlns:p14="http://schemas.microsoft.com/office/powerpoint/2010/main" val="3725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154710"/>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Font typeface="+mj-lt"/>
              <a:buAutoNum type="arabicPeriod"/>
            </a:pPr>
            <a:r>
              <a:rPr lang="en-US" dirty="0">
                <a:latin typeface="+mn-lt"/>
                <a:cs typeface="Segoe UI Semilight" panose="020B0402040204020203" pitchFamily="34" charset="0"/>
              </a:rPr>
              <a:t>Install the web server package.</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508653"/>
          </a:xfrm>
        </p:spPr>
        <p:txBody>
          <a:bodyPr vert="horz" wrap="square" lIns="0" tIns="0" rIns="0" bIns="0" rtlCol="0" anchor="t">
            <a:spAutoFit/>
          </a:bodyPr>
          <a:lstStyle/>
          <a:p>
            <a:pPr>
              <a:spcBef>
                <a:spcPts val="0"/>
              </a:spcBef>
              <a:spcAft>
                <a:spcPts val="1800"/>
              </a:spcAft>
            </a:pPr>
            <a:r>
              <a:rPr lang="en-IE" b="1" dirty="0">
                <a:latin typeface="+mn-lt"/>
                <a:cs typeface="Segoe UI Semilight"/>
              </a:rPr>
              <a:t>Azure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Reduce risk of resource being left behind.</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True multi-session deployments.</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Functions</a:t>
            </a:r>
            <a:endParaRPr lang="en-US" dirty="0"/>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3352800"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Learning Path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925830"/>
            <a:ext cx="5394960" cy="5265695"/>
          </a:xfrm>
          <a:prstGeom prst="rect">
            <a:avLst/>
          </a:prstGeom>
        </p:spPr>
        <p:txBody>
          <a:bodyPr vert="horz" wrap="square" lIns="0" tIns="91440" rIns="146304" bIns="91440" rtlCol="0">
            <a:normAutofit fontScale="85000" lnSpcReduction="20000"/>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Compute and Networking</a:t>
            </a:r>
          </a:p>
          <a:p>
            <a:pPr marL="560241" lvl="1" indent="-336145">
              <a:lnSpc>
                <a:spcPct val="90000"/>
              </a:lnSpc>
              <a:spcBef>
                <a:spcPts val="392"/>
              </a:spcBef>
              <a:spcAft>
                <a:spcPts val="588"/>
              </a:spcAft>
              <a:buFont typeface="Arial" panose="020B0604020202020204" pitchFamily="34" charset="0"/>
              <a:buChar char="•"/>
            </a:pPr>
            <a:r>
              <a:rPr lang="en-US" sz="2000" dirty="0"/>
              <a:t>Compute types</a:t>
            </a:r>
          </a:p>
          <a:p>
            <a:pPr marL="560241" lvl="1" indent="-336145">
              <a:lnSpc>
                <a:spcPct val="90000"/>
              </a:lnSpc>
              <a:spcBef>
                <a:spcPts val="392"/>
              </a:spcBef>
              <a:spcAft>
                <a:spcPts val="588"/>
              </a:spcAft>
              <a:buFont typeface="Arial" panose="020B0604020202020204" pitchFamily="34" charset="0"/>
              <a:buChar char="•"/>
            </a:pPr>
            <a:r>
              <a:rPr lang="en-US" sz="2000" dirty="0"/>
              <a:t>Application hosting</a:t>
            </a:r>
          </a:p>
          <a:p>
            <a:pPr marL="560241" lvl="1" indent="-336145">
              <a:lnSpc>
                <a:spcPct val="90000"/>
              </a:lnSpc>
              <a:spcBef>
                <a:spcPts val="392"/>
              </a:spcBef>
              <a:spcAft>
                <a:spcPts val="588"/>
              </a:spcAft>
              <a:buFont typeface="Arial" panose="020B0604020202020204" pitchFamily="34" charset="0"/>
              <a:buChar char="•"/>
            </a:pPr>
            <a:r>
              <a:rPr lang="en-US" sz="2000" dirty="0"/>
              <a:t>Virtual networking</a:t>
            </a:r>
          </a:p>
          <a:p>
            <a:pPr>
              <a:lnSpc>
                <a:spcPct val="90000"/>
              </a:lnSpc>
              <a:spcBef>
                <a:spcPts val="392"/>
              </a:spcBef>
              <a:spcAft>
                <a:spcPts val="588"/>
              </a:spcAft>
              <a:buFont typeface="Wingdings" panose="05000000000000000000" pitchFamily="2" charset="2"/>
              <a:buChar char="§"/>
            </a:pPr>
            <a:r>
              <a:rPr lang="en-US" sz="2000" dirty="0">
                <a:latin typeface="+mj-lt"/>
              </a:rPr>
              <a:t>Storage</a:t>
            </a:r>
          </a:p>
          <a:p>
            <a:pPr marL="560241" lvl="1" indent="-336145">
              <a:lnSpc>
                <a:spcPct val="90000"/>
              </a:lnSpc>
              <a:spcBef>
                <a:spcPts val="392"/>
              </a:spcBef>
              <a:spcAft>
                <a:spcPts val="588"/>
              </a:spcAft>
              <a:buFont typeface="Arial" panose="020B0604020202020204" pitchFamily="34" charset="0"/>
              <a:buChar char="•"/>
            </a:pPr>
            <a:r>
              <a:rPr lang="en-US" sz="2000" dirty="0"/>
              <a:t>Storage services</a:t>
            </a:r>
          </a:p>
          <a:p>
            <a:pPr marL="560241" lvl="1" indent="-336145">
              <a:lnSpc>
                <a:spcPct val="90000"/>
              </a:lnSpc>
              <a:spcBef>
                <a:spcPts val="392"/>
              </a:spcBef>
              <a:spcAft>
                <a:spcPts val="588"/>
              </a:spcAft>
              <a:buFont typeface="Arial" panose="020B0604020202020204" pitchFamily="34" charset="0"/>
              <a:buChar char="•"/>
            </a:pPr>
            <a:r>
              <a:rPr lang="en-US" sz="2000" dirty="0"/>
              <a:t>Redundancy options</a:t>
            </a:r>
          </a:p>
          <a:p>
            <a:pPr marL="560241" lvl="1" indent="-336145">
              <a:lnSpc>
                <a:spcPct val="90000"/>
              </a:lnSpc>
              <a:spcBef>
                <a:spcPts val="392"/>
              </a:spcBef>
              <a:spcAft>
                <a:spcPts val="588"/>
              </a:spcAft>
              <a:buFont typeface="Arial" panose="020B0604020202020204" pitchFamily="34" charset="0"/>
              <a:buChar char="•"/>
            </a:pPr>
            <a:r>
              <a:rPr lang="en-US" sz="2000" dirty="0"/>
              <a:t>File management and migration</a:t>
            </a:r>
          </a:p>
          <a:p>
            <a:pPr>
              <a:lnSpc>
                <a:spcPct val="90000"/>
              </a:lnSpc>
              <a:spcBef>
                <a:spcPts val="392"/>
              </a:spcBef>
              <a:spcAft>
                <a:spcPts val="588"/>
              </a:spcAft>
              <a:buFont typeface="Wingdings" panose="05000000000000000000" pitchFamily="2" charset="2"/>
              <a:buChar char="§"/>
            </a:pPr>
            <a:r>
              <a:rPr lang="en-US" sz="2000" dirty="0">
                <a:latin typeface="+mj-lt"/>
              </a:rPr>
              <a:t>Identity, Access, and Security</a:t>
            </a:r>
          </a:p>
          <a:p>
            <a:pPr marL="560241" lvl="1" indent="-336145">
              <a:lnSpc>
                <a:spcPct val="90000"/>
              </a:lnSpc>
              <a:spcBef>
                <a:spcPts val="392"/>
              </a:spcBef>
              <a:spcAft>
                <a:spcPts val="588"/>
              </a:spcAft>
              <a:buFont typeface="Arial" panose="020B0604020202020204" pitchFamily="34" charset="0"/>
              <a:buChar char="•"/>
            </a:pPr>
            <a:r>
              <a:rPr lang="en-US" sz="2000" dirty="0"/>
              <a:t>Directory services</a:t>
            </a:r>
          </a:p>
          <a:p>
            <a:pPr marL="560241" lvl="1" indent="-336145">
              <a:lnSpc>
                <a:spcPct val="90000"/>
              </a:lnSpc>
              <a:spcBef>
                <a:spcPts val="392"/>
              </a:spcBef>
              <a:spcAft>
                <a:spcPts val="588"/>
              </a:spcAft>
              <a:buFont typeface="Arial" panose="020B0604020202020204" pitchFamily="34" charset="0"/>
              <a:buChar char="•"/>
            </a:pPr>
            <a:r>
              <a:rPr lang="en-US" sz="2000" dirty="0"/>
              <a:t>Authentication methods</a:t>
            </a:r>
          </a:p>
          <a:p>
            <a:pPr marL="560241" lvl="1" indent="-336145">
              <a:lnSpc>
                <a:spcPct val="90000"/>
              </a:lnSpc>
              <a:spcBef>
                <a:spcPts val="392"/>
              </a:spcBef>
              <a:spcAft>
                <a:spcPts val="588"/>
              </a:spcAft>
              <a:buFont typeface="Arial" panose="020B0604020202020204" pitchFamily="34" charset="0"/>
              <a:buChar char="•"/>
            </a:pPr>
            <a:r>
              <a:rPr lang="en-US" sz="2000" dirty="0"/>
              <a:t>Security models</a:t>
            </a:r>
          </a:p>
        </p:txBody>
      </p:sp>
      <p:pic>
        <p:nvPicPr>
          <p:cNvPr id="2" name="Graphic 3">
            <a:extLst>
              <a:ext uri="{FF2B5EF4-FFF2-40B4-BE49-F238E27FC236}">
                <a16:creationId xmlns:a16="http://schemas.microsoft.com/office/drawing/2014/main" id="{BEB952B3-5FDE-4C86-A3A5-51B185B9FE0D}"/>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C62BB9A-A74C-873D-15BE-B6558B80C228}"/>
              </a:ext>
            </a:extLst>
          </p:cNvPr>
          <p:cNvSpPr>
            <a:spLocks noGrp="1"/>
          </p:cNvSpPr>
          <p:nvPr>
            <p:ph type="body" sz="quarter" idx="24"/>
          </p:nvPr>
        </p:nvSpPr>
        <p:spPr/>
        <p:txBody>
          <a:bodyPr/>
          <a:lstStyle/>
          <a:p>
            <a:r>
              <a:rPr lang="en-US" dirty="0"/>
              <a:t>Virtual machines</a:t>
            </a:r>
          </a:p>
        </p:txBody>
      </p:sp>
      <p:sp>
        <p:nvSpPr>
          <p:cNvPr id="5" name="Text Placeholder 4">
            <a:extLst>
              <a:ext uri="{FF2B5EF4-FFF2-40B4-BE49-F238E27FC236}">
                <a16:creationId xmlns:a16="http://schemas.microsoft.com/office/drawing/2014/main" id="{5DBA8014-CDA2-20B5-5007-2C52A11682E4}"/>
              </a:ext>
            </a:extLst>
          </p:cNvPr>
          <p:cNvSpPr>
            <a:spLocks noGrp="1"/>
          </p:cNvSpPr>
          <p:nvPr>
            <p:ph type="body" sz="quarter" idx="12"/>
          </p:nvPr>
        </p:nvSpPr>
        <p:spPr/>
        <p:txBody>
          <a:bodyPr/>
          <a:lstStyle/>
          <a:p>
            <a:r>
              <a:rPr lang="en-US" dirty="0"/>
              <a:t>Cloud based server that supports either Windows or Linux environments.</a:t>
            </a:r>
          </a:p>
        </p:txBody>
      </p:sp>
      <p:sp>
        <p:nvSpPr>
          <p:cNvPr id="8" name="Text Placeholder 7">
            <a:extLst>
              <a:ext uri="{FF2B5EF4-FFF2-40B4-BE49-F238E27FC236}">
                <a16:creationId xmlns:a16="http://schemas.microsoft.com/office/drawing/2014/main" id="{7D46C57F-131D-FF00-0539-5417CC9107C8}"/>
              </a:ext>
            </a:extLst>
          </p:cNvPr>
          <p:cNvSpPr>
            <a:spLocks noGrp="1"/>
          </p:cNvSpPr>
          <p:nvPr>
            <p:ph type="body" sz="quarter" idx="25"/>
          </p:nvPr>
        </p:nvSpPr>
        <p:spPr/>
        <p:txBody>
          <a:bodyPr/>
          <a:lstStyle/>
          <a:p>
            <a:r>
              <a:rPr lang="en-US" dirty="0"/>
              <a:t>Virtual Desktop</a:t>
            </a:r>
          </a:p>
        </p:txBody>
      </p:sp>
      <p:sp>
        <p:nvSpPr>
          <p:cNvPr id="6" name="Text Placeholder 5">
            <a:extLst>
              <a:ext uri="{FF2B5EF4-FFF2-40B4-BE49-F238E27FC236}">
                <a16:creationId xmlns:a16="http://schemas.microsoft.com/office/drawing/2014/main" id="{7A6DB876-7B2A-96E5-A11B-C81EFC575676}"/>
              </a:ext>
            </a:extLst>
          </p:cNvPr>
          <p:cNvSpPr>
            <a:spLocks noGrp="1"/>
          </p:cNvSpPr>
          <p:nvPr>
            <p:ph type="body" sz="quarter" idx="18"/>
          </p:nvPr>
        </p:nvSpPr>
        <p:spPr/>
        <p:txBody>
          <a:bodyPr/>
          <a:lstStyle/>
          <a:p>
            <a:r>
              <a:rPr lang="en-US" dirty="0"/>
              <a:t>Provides a cloud based personal computer Windows desktop experience.</a:t>
            </a:r>
          </a:p>
        </p:txBody>
      </p:sp>
      <p:sp>
        <p:nvSpPr>
          <p:cNvPr id="10" name="Text Placeholder 9">
            <a:extLst>
              <a:ext uri="{FF2B5EF4-FFF2-40B4-BE49-F238E27FC236}">
                <a16:creationId xmlns:a16="http://schemas.microsoft.com/office/drawing/2014/main" id="{F4CA9E42-2714-4A02-8DEB-C39092B73B05}"/>
              </a:ext>
            </a:extLst>
          </p:cNvPr>
          <p:cNvSpPr>
            <a:spLocks noGrp="1"/>
          </p:cNvSpPr>
          <p:nvPr>
            <p:ph type="body" sz="quarter" idx="27"/>
          </p:nvPr>
        </p:nvSpPr>
        <p:spPr/>
        <p:txBody>
          <a:bodyPr/>
          <a:lstStyle/>
          <a:p>
            <a:r>
              <a:rPr lang="en-US" dirty="0"/>
              <a:t>Lightweight, miniature environment well suited for running microservices.</a:t>
            </a:r>
          </a:p>
        </p:txBody>
      </p:sp>
      <p:sp>
        <p:nvSpPr>
          <p:cNvPr id="9" name="Text Placeholder 8">
            <a:extLst>
              <a:ext uri="{FF2B5EF4-FFF2-40B4-BE49-F238E27FC236}">
                <a16:creationId xmlns:a16="http://schemas.microsoft.com/office/drawing/2014/main" id="{3EFB8CE1-1F2D-8A2A-80D8-3B8AB445D96A}"/>
              </a:ext>
            </a:extLst>
          </p:cNvPr>
          <p:cNvSpPr>
            <a:spLocks noGrp="1"/>
          </p:cNvSpPr>
          <p:nvPr>
            <p:ph type="body" sz="quarter" idx="26"/>
          </p:nvPr>
        </p:nvSpPr>
        <p:spPr/>
        <p:txBody>
          <a:bodyPr/>
          <a:lstStyle/>
          <a:p>
            <a:r>
              <a:rPr lang="en-US" dirty="0"/>
              <a:t>Containers</a:t>
            </a:r>
          </a:p>
        </p:txBody>
      </p:sp>
      <p:sp>
        <p:nvSpPr>
          <p:cNvPr id="11" name="Text Placeholder 10">
            <a:extLst>
              <a:ext uri="{FF2B5EF4-FFF2-40B4-BE49-F238E27FC236}">
                <a16:creationId xmlns:a16="http://schemas.microsoft.com/office/drawing/2014/main" id="{9CB4BDA7-2F06-6E53-D7EC-A11AEB72B868}"/>
              </a:ext>
            </a:extLst>
          </p:cNvPr>
          <p:cNvSpPr>
            <a:spLocks noGrp="1"/>
          </p:cNvSpPr>
          <p:nvPr>
            <p:ph type="body" sz="quarter" idx="28"/>
          </p:nvPr>
        </p:nvSpPr>
        <p:spPr/>
        <p:txBody>
          <a:bodyPr/>
          <a:lstStyle/>
          <a:p>
            <a:r>
              <a:rPr lang="en-US" dirty="0"/>
              <a:t>Useful for lift-and-shift migrations to the cloud.</a:t>
            </a:r>
          </a:p>
        </p:txBody>
      </p:sp>
      <p:sp>
        <p:nvSpPr>
          <p:cNvPr id="12" name="Text Placeholder 11">
            <a:extLst>
              <a:ext uri="{FF2B5EF4-FFF2-40B4-BE49-F238E27FC236}">
                <a16:creationId xmlns:a16="http://schemas.microsoft.com/office/drawing/2014/main" id="{CA9560F1-CA25-FF2D-48E9-47AA94DDE011}"/>
              </a:ext>
            </a:extLst>
          </p:cNvPr>
          <p:cNvSpPr>
            <a:spLocks noGrp="1"/>
          </p:cNvSpPr>
          <p:nvPr>
            <p:ph type="body" sz="quarter" idx="29"/>
          </p:nvPr>
        </p:nvSpPr>
        <p:spPr/>
        <p:txBody>
          <a:bodyPr/>
          <a:lstStyle/>
          <a:p>
            <a:r>
              <a:rPr lang="en-US" dirty="0"/>
              <a:t>Dedicated applications to connect and use, or accessible from any modern browser.</a:t>
            </a:r>
          </a:p>
        </p:txBody>
      </p:sp>
      <p:sp>
        <p:nvSpPr>
          <p:cNvPr id="13" name="Text Placeholder 12">
            <a:extLst>
              <a:ext uri="{FF2B5EF4-FFF2-40B4-BE49-F238E27FC236}">
                <a16:creationId xmlns:a16="http://schemas.microsoft.com/office/drawing/2014/main" id="{5BFBEE21-9E50-1DC0-4F5A-BA335635CDE2}"/>
              </a:ext>
            </a:extLst>
          </p:cNvPr>
          <p:cNvSpPr>
            <a:spLocks noGrp="1"/>
          </p:cNvSpPr>
          <p:nvPr>
            <p:ph type="body" sz="quarter" idx="30"/>
          </p:nvPr>
        </p:nvSpPr>
        <p:spPr/>
        <p:txBody>
          <a:bodyPr/>
          <a:lstStyle/>
          <a:p>
            <a:r>
              <a:rPr lang="en-US" dirty="0"/>
              <a:t>Designed for scalability and resiliency through orchestration.</a:t>
            </a:r>
          </a:p>
        </p:txBody>
      </p:sp>
      <p:sp>
        <p:nvSpPr>
          <p:cNvPr id="14" name="Text Placeholder 13">
            <a:extLst>
              <a:ext uri="{FF2B5EF4-FFF2-40B4-BE49-F238E27FC236}">
                <a16:creationId xmlns:a16="http://schemas.microsoft.com/office/drawing/2014/main" id="{5DECC074-D445-3843-38D9-2A63C64A9B30}"/>
              </a:ext>
            </a:extLst>
          </p:cNvPr>
          <p:cNvSpPr>
            <a:spLocks noGrp="1"/>
          </p:cNvSpPr>
          <p:nvPr>
            <p:ph type="body" sz="quarter" idx="31"/>
          </p:nvPr>
        </p:nvSpPr>
        <p:spPr/>
        <p:txBody>
          <a:bodyPr/>
          <a:lstStyle/>
          <a:p>
            <a:r>
              <a:rPr lang="en-US" dirty="0"/>
              <a:t>Complete operating system package, including the host operating system.</a:t>
            </a:r>
          </a:p>
        </p:txBody>
      </p:sp>
      <p:sp>
        <p:nvSpPr>
          <p:cNvPr id="15" name="Text Placeholder 14">
            <a:extLst>
              <a:ext uri="{FF2B5EF4-FFF2-40B4-BE49-F238E27FC236}">
                <a16:creationId xmlns:a16="http://schemas.microsoft.com/office/drawing/2014/main" id="{ABFF3BAB-2EE2-D3F4-B9C4-90CF01213479}"/>
              </a:ext>
            </a:extLst>
          </p:cNvPr>
          <p:cNvSpPr>
            <a:spLocks noGrp="1"/>
          </p:cNvSpPr>
          <p:nvPr>
            <p:ph type="body" sz="quarter" idx="32"/>
          </p:nvPr>
        </p:nvSpPr>
        <p:spPr/>
        <p:txBody>
          <a:bodyPr/>
          <a:lstStyle/>
          <a:p>
            <a:r>
              <a:rPr lang="en-US" dirty="0"/>
              <a:t>Multi-client login allows multiple users to log into the same machine at the same time.</a:t>
            </a:r>
          </a:p>
        </p:txBody>
      </p:sp>
      <p:sp>
        <p:nvSpPr>
          <p:cNvPr id="16" name="Text Placeholder 15">
            <a:extLst>
              <a:ext uri="{FF2B5EF4-FFF2-40B4-BE49-F238E27FC236}">
                <a16:creationId xmlns:a16="http://schemas.microsoft.com/office/drawing/2014/main" id="{623DFEB2-FF5E-18D7-9B3B-B905F732B7FD}"/>
              </a:ext>
            </a:extLst>
          </p:cNvPr>
          <p:cNvSpPr>
            <a:spLocks noGrp="1"/>
          </p:cNvSpPr>
          <p:nvPr>
            <p:ph type="body" sz="quarter" idx="33"/>
          </p:nvPr>
        </p:nvSpPr>
        <p:spPr/>
        <p:txBody>
          <a:bodyPr/>
          <a:lstStyle/>
          <a:p>
            <a:r>
              <a:rPr lang="en-US" dirty="0"/>
              <a:t>Applications and services are packaged in a container that sits on-top of the host operating system. Multiple containers can sit on one host OS.</a:t>
            </a:r>
          </a:p>
        </p:txBody>
      </p:sp>
      <p:sp>
        <p:nvSpPr>
          <p:cNvPr id="4" name="Title 3">
            <a:extLst>
              <a:ext uri="{FF2B5EF4-FFF2-40B4-BE49-F238E27FC236}">
                <a16:creationId xmlns:a16="http://schemas.microsoft.com/office/drawing/2014/main" id="{43485325-F4BC-CA4A-EA80-39BAAF76C9F8}"/>
              </a:ext>
            </a:extLst>
          </p:cNvPr>
          <p:cNvSpPr>
            <a:spLocks noGrp="1"/>
          </p:cNvSpPr>
          <p:nvPr>
            <p:ph type="title"/>
          </p:nvPr>
        </p:nvSpPr>
        <p:spPr/>
        <p:txBody>
          <a:bodyPr/>
          <a:lstStyle/>
          <a:p>
            <a:r>
              <a:rPr lang="en-US" dirty="0"/>
              <a:t>Comparing Azure compute options</a:t>
            </a:r>
          </a:p>
        </p:txBody>
      </p:sp>
    </p:spTree>
    <p:extLst>
      <p:ext uri="{BB962C8B-B14F-4D97-AF65-F5344CB8AC3E}">
        <p14:creationId xmlns:p14="http://schemas.microsoft.com/office/powerpoint/2010/main" val="16431697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1767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121827"/>
            <a:ext cx="9686403" cy="293003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Public endpoints, accessible from anywhere on the internet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Private endpoints, accessible only from within your network</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Virtual subnets, segment your network to suit your needs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Network peering, connect your private networks directly together</a:t>
            </a:r>
            <a:endParaRPr lang="en-US"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011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Configure network access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411190"/>
          </a:xfrm>
        </p:spPr>
        <p:txBody>
          <a:bodyPr/>
          <a:lstStyle/>
          <a:p>
            <a:pPr marL="233362" indent="0">
              <a:buNone/>
              <a:tabLst>
                <a:tab pos="515938" algn="l"/>
              </a:tabLst>
            </a:pPr>
            <a:r>
              <a:rPr lang="en-US" dirty="0">
                <a:cs typeface="Segoe UI Semilight" panose="020B0402040204020203" pitchFamily="34" charset="0"/>
              </a:rPr>
              <a:t>Configure public access to the virtual machine created earlier.</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Verify currently open ports.</a:t>
            </a:r>
          </a:p>
          <a:p>
            <a:pPr marL="747712" indent="-514350">
              <a:buFont typeface="+mj-lt"/>
              <a:buAutoNum type="arabicPeriod"/>
              <a:tabLst>
                <a:tab pos="515938" algn="l"/>
              </a:tabLst>
            </a:pPr>
            <a:r>
              <a:rPr lang="en-US" dirty="0">
                <a:latin typeface="+mn-lt"/>
                <a:cs typeface="Segoe UI Semilight" panose="020B0402040204020203" pitchFamily="34" charset="0"/>
              </a:rPr>
              <a:t>Create a network security group</a:t>
            </a:r>
          </a:p>
          <a:p>
            <a:pPr marL="747712" indent="-514350">
              <a:buFont typeface="+mj-lt"/>
              <a:buAutoNum type="arabicPeriod"/>
              <a:tabLst>
                <a:tab pos="515938" algn="l"/>
              </a:tabLst>
            </a:pPr>
            <a:r>
              <a:rPr lang="en-US" dirty="0">
                <a:latin typeface="+mn-lt"/>
                <a:cs typeface="Segoe UI Semilight" panose="020B0402040204020203" pitchFamily="34" charset="0"/>
              </a:rPr>
              <a:t>Configure HTTP access (port 80)</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6C63B0-3F43-BD3F-3A4B-F452BC433C62}"/>
              </a:ext>
            </a:extLst>
          </p:cNvPr>
          <p:cNvPicPr>
            <a:picLocks noChangeAspect="1"/>
          </p:cNvPicPr>
          <p:nvPr/>
        </p:nvPicPr>
        <p:blipFill>
          <a:blip r:embed="rId3"/>
          <a:srcRect/>
          <a:stretch/>
        </p:blipFill>
        <p:spPr>
          <a:xfrm>
            <a:off x="1170114" y="2459156"/>
            <a:ext cx="10424438" cy="3232984"/>
          </a:xfrm>
          <a:prstGeom prst="rect">
            <a:avLst/>
          </a:prstGeom>
        </p:spPr>
      </p:pic>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117173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538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0F39F-3260-0A4F-6669-D61F513AB913}"/>
              </a:ext>
            </a:extLst>
          </p:cNvPr>
          <p:cNvPicPr>
            <a:picLocks noChangeAspect="1"/>
          </p:cNvPicPr>
          <p:nvPr/>
        </p:nvPicPr>
        <p:blipFill>
          <a:blip r:embed="rId3"/>
          <a:stretch>
            <a:fillRect/>
          </a:stretch>
        </p:blipFill>
        <p:spPr>
          <a:xfrm>
            <a:off x="2234791" y="1844043"/>
            <a:ext cx="7722417" cy="3971891"/>
          </a:xfrm>
          <a:prstGeom prst="rect">
            <a:avLst/>
          </a:prstGeom>
        </p:spPr>
      </p:pic>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983530"/>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
        <p:nvSpPr>
          <p:cNvPr id="17" name="Title 16"/>
          <p:cNvSpPr>
            <a:spLocks noGrp="1"/>
          </p:cNvSpPr>
          <p:nvPr>
            <p:ph type="title"/>
          </p:nvPr>
        </p:nvSpPr>
        <p:spPr/>
        <p:txBody>
          <a:bodyPr/>
          <a:lstStyle/>
          <a:p>
            <a:r>
              <a:rPr lang="en-US" dirty="0">
                <a:cs typeface="Segoe UI"/>
              </a:rPr>
              <a:t>Azure networking services</a:t>
            </a:r>
            <a:endParaRPr lang="en-US" dirty="0"/>
          </a:p>
        </p:txBody>
      </p:sp>
    </p:spTree>
    <p:extLst>
      <p:ext uri="{BB962C8B-B14F-4D97-AF65-F5344CB8AC3E}">
        <p14:creationId xmlns:p14="http://schemas.microsoft.com/office/powerpoint/2010/main" val="197373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61989-E670-3698-86B1-DC1D960435E9}"/>
              </a:ext>
            </a:extLst>
          </p:cNvPr>
          <p:cNvSpPr>
            <a:spLocks noGrp="1"/>
          </p:cNvSpPr>
          <p:nvPr>
            <p:ph type="title"/>
          </p:nvPr>
        </p:nvSpPr>
        <p:spPr/>
        <p:txBody>
          <a:bodyPr/>
          <a:lstStyle/>
          <a:p>
            <a:r>
              <a:rPr lang="en-US" dirty="0"/>
              <a:t>Azure DNS</a:t>
            </a:r>
          </a:p>
        </p:txBody>
      </p:sp>
      <p:sp>
        <p:nvSpPr>
          <p:cNvPr id="5" name="Content Placeholder 4">
            <a:extLst>
              <a:ext uri="{FF2B5EF4-FFF2-40B4-BE49-F238E27FC236}">
                <a16:creationId xmlns:a16="http://schemas.microsoft.com/office/drawing/2014/main" id="{BD9BE3CC-9F7A-1CC6-FFB6-61219B8AB6B5}"/>
              </a:ext>
            </a:extLst>
          </p:cNvPr>
          <p:cNvSpPr>
            <a:spLocks noGrp="1"/>
          </p:cNvSpPr>
          <p:nvPr>
            <p:ph sz="quarter" idx="10"/>
          </p:nvPr>
        </p:nvSpPr>
        <p:spPr>
          <a:xfrm>
            <a:off x="418642" y="1456897"/>
            <a:ext cx="5394960" cy="4503797"/>
          </a:xfrm>
        </p:spPr>
        <p:txBody>
          <a:bodyPr/>
          <a:lstStyle/>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Reliability and performance by leveraging a global network of DNS name servers using Anycast networking.</a:t>
            </a:r>
          </a:p>
          <a:p>
            <a:pPr marL="342900" indent="-342900" algn="l">
              <a:buFont typeface="Arial" panose="020B0604020202020204" pitchFamily="34" charset="0"/>
              <a:buChar char="•"/>
            </a:pPr>
            <a:r>
              <a:rPr lang="en-US" dirty="0">
                <a:solidFill>
                  <a:srgbClr val="171717"/>
                </a:solidFill>
                <a:latin typeface="Segoe UI" panose="020B0502040204020203" pitchFamily="34" charset="0"/>
              </a:rPr>
              <a:t>Azure DNS security is based on Azure resource manager, enabling role-based access control and monitoring and logging.</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Ease of use for managing your Azure and external resources with a single DNS service.</a:t>
            </a:r>
          </a:p>
        </p:txBody>
      </p:sp>
      <p:pic>
        <p:nvPicPr>
          <p:cNvPr id="12" name="Content Placeholder 11">
            <a:extLst>
              <a:ext uri="{FF2B5EF4-FFF2-40B4-BE49-F238E27FC236}">
                <a16:creationId xmlns:a16="http://schemas.microsoft.com/office/drawing/2014/main" id="{8B4D5C2F-BC74-4356-F4B3-C9EB416C128A}"/>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10949940" y="206807"/>
            <a:ext cx="913883" cy="913883"/>
          </a:xfrm>
        </p:spPr>
      </p:pic>
      <p:sp>
        <p:nvSpPr>
          <p:cNvPr id="2" name="Content Placeholder 4">
            <a:extLst>
              <a:ext uri="{FF2B5EF4-FFF2-40B4-BE49-F238E27FC236}">
                <a16:creationId xmlns:a16="http://schemas.microsoft.com/office/drawing/2014/main" id="{0E972CE4-DEB7-B145-6DC1-0002E228FC29}"/>
              </a:ext>
            </a:extLst>
          </p:cNvPr>
          <p:cNvSpPr txBox="1">
            <a:spLocks/>
          </p:cNvSpPr>
          <p:nvPr/>
        </p:nvSpPr>
        <p:spPr>
          <a:xfrm>
            <a:off x="6378400" y="1456897"/>
            <a:ext cx="5394960" cy="289822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Customizable virtual networks allow you to use private, fully customized domain names in you private virtual networks.</a:t>
            </a:r>
          </a:p>
          <a:p>
            <a:pPr marL="342900" indent="-342900">
              <a:buFont typeface="Arial" panose="020B0604020202020204" pitchFamily="34" charset="0"/>
              <a:buChar char="•"/>
            </a:pPr>
            <a:r>
              <a:rPr lang="en-US" dirty="0">
                <a:solidFill>
                  <a:srgbClr val="171717"/>
                </a:solidFill>
                <a:latin typeface="Segoe UI" panose="020B0502040204020203" pitchFamily="34" charset="0"/>
              </a:rPr>
              <a:t>Alias records supports alias record sets to point directly to an Azure resource.</a:t>
            </a:r>
          </a:p>
        </p:txBody>
      </p:sp>
    </p:spTree>
    <p:extLst>
      <p:ext uri="{BB962C8B-B14F-4D97-AF65-F5344CB8AC3E}">
        <p14:creationId xmlns:p14="http://schemas.microsoft.com/office/powerpoint/2010/main" val="10015623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Storage</a:t>
            </a:r>
            <a:endParaRPr lang="en-US" dirty="0"/>
          </a:p>
        </p:txBody>
      </p:sp>
      <p:pic>
        <p:nvPicPr>
          <p:cNvPr id="5" name="Graphic 4">
            <a:extLst>
              <a:ext uri="{FF2B5EF4-FFF2-40B4-BE49-F238E27FC236}">
                <a16:creationId xmlns:a16="http://schemas.microsoft.com/office/drawing/2014/main" id="{A7A056C9-D569-4189-8279-4A9B8253459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1679450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Storage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72409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Azure storage services.</a:t>
            </a:r>
          </a:p>
          <a:p>
            <a:pPr marL="457200" indent="-457200">
              <a:buFont typeface="Arial" panose="020B0604020202020204" pitchFamily="34" charset="0"/>
              <a:buChar char="•"/>
            </a:pPr>
            <a:r>
              <a:rPr lang="en-US" sz="2400" dirty="0">
                <a:latin typeface="+mn-lt"/>
                <a:cs typeface="Segoe UI Semilight"/>
              </a:rPr>
              <a:t>Describe storage tiers.</a:t>
            </a:r>
          </a:p>
          <a:p>
            <a:pPr marL="457200" indent="-457200">
              <a:buFont typeface="Arial" panose="020B0604020202020204" pitchFamily="34" charset="0"/>
              <a:buChar char="•"/>
            </a:pPr>
            <a:r>
              <a:rPr lang="en-US" sz="2400" dirty="0">
                <a:latin typeface="+mn-lt"/>
                <a:cs typeface="Segoe UI Semilight"/>
              </a:rPr>
              <a:t>Describe redundancy options.</a:t>
            </a:r>
          </a:p>
          <a:p>
            <a:pPr marL="457200" indent="-457200">
              <a:buFont typeface="Arial" panose="020B0604020202020204" pitchFamily="34" charset="0"/>
              <a:buChar char="•"/>
            </a:pPr>
            <a:r>
              <a:rPr lang="en-US" sz="2400" dirty="0">
                <a:latin typeface="+mn-lt"/>
                <a:cs typeface="Segoe UI Semilight"/>
              </a:rPr>
              <a:t>Describe storage account options and storage types.</a:t>
            </a:r>
          </a:p>
          <a:p>
            <a:pPr marL="457200" indent="-457200">
              <a:buFont typeface="Arial" panose="020B0604020202020204" pitchFamily="34" charset="0"/>
              <a:buChar char="•"/>
            </a:pPr>
            <a:r>
              <a:rPr lang="en-US" sz="2400" dirty="0">
                <a:latin typeface="+mn-lt"/>
                <a:cs typeface="Segoe UI Semilight"/>
              </a:rPr>
              <a:t>Identify options for moving files, including </a:t>
            </a:r>
            <a:r>
              <a:rPr lang="en-US" sz="2400" dirty="0" err="1">
                <a:latin typeface="+mn-lt"/>
                <a:cs typeface="Segoe UI Semilight"/>
              </a:rPr>
              <a:t>AzCopy</a:t>
            </a:r>
            <a:r>
              <a:rPr lang="en-US" sz="2400" dirty="0">
                <a:latin typeface="+mn-lt"/>
                <a:cs typeface="Segoe UI Semilight"/>
              </a:rPr>
              <a:t>, Azure Storage Explorer,</a:t>
            </a:r>
            <a:br>
              <a:rPr lang="en-US" sz="2400" dirty="0">
                <a:latin typeface="+mn-lt"/>
                <a:cs typeface="Segoe UI Semilight"/>
              </a:rPr>
            </a:br>
            <a:r>
              <a:rPr lang="en-US" sz="2400" dirty="0">
                <a:latin typeface="+mn-lt"/>
                <a:cs typeface="Segoe UI Semilight"/>
              </a:rPr>
              <a:t>and Azure File Sync.</a:t>
            </a:r>
          </a:p>
          <a:p>
            <a:pPr marL="457200" indent="-457200">
              <a:buFont typeface="Arial" panose="020B0604020202020204" pitchFamily="34" charset="0"/>
              <a:buChar char="•"/>
            </a:pPr>
            <a:r>
              <a:rPr lang="en-US" sz="2400" dirty="0">
                <a:latin typeface="+mn-lt"/>
                <a:cs typeface="Segoe UI Semilight"/>
              </a:rPr>
              <a:t>Describe migration options, including Azure Migrate and Azure Data Box.</a:t>
            </a:r>
          </a:p>
        </p:txBody>
      </p:sp>
    </p:spTree>
    <p:extLst>
      <p:ext uri="{BB962C8B-B14F-4D97-AF65-F5344CB8AC3E}">
        <p14:creationId xmlns:p14="http://schemas.microsoft.com/office/powerpoint/2010/main" val="2334945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4F56-B846-1A35-8C2E-B57707E85DA0}"/>
              </a:ext>
            </a:extLst>
          </p:cNvPr>
          <p:cNvSpPr>
            <a:spLocks noGrp="1"/>
          </p:cNvSpPr>
          <p:nvPr>
            <p:ph type="title"/>
          </p:nvPr>
        </p:nvSpPr>
        <p:spPr/>
        <p:txBody>
          <a:bodyPr/>
          <a:lstStyle/>
          <a:p>
            <a:r>
              <a:rPr lang="en-US" dirty="0"/>
              <a:t>Storage accounts</a:t>
            </a:r>
          </a:p>
        </p:txBody>
      </p:sp>
      <p:sp>
        <p:nvSpPr>
          <p:cNvPr id="4" name="Content Placeholder 3">
            <a:extLst>
              <a:ext uri="{FF2B5EF4-FFF2-40B4-BE49-F238E27FC236}">
                <a16:creationId xmlns:a16="http://schemas.microsoft.com/office/drawing/2014/main" id="{20C36E3F-FC5E-6C44-F61B-4A4509E8CF90}"/>
              </a:ext>
            </a:extLst>
          </p:cNvPr>
          <p:cNvSpPr>
            <a:spLocks noGrp="1"/>
          </p:cNvSpPr>
          <p:nvPr>
            <p:ph sz="quarter" idx="10"/>
          </p:nvPr>
        </p:nvSpPr>
        <p:spPr>
          <a:xfrm>
            <a:off x="418642" y="1456897"/>
            <a:ext cx="5394960" cy="2287806"/>
          </a:xfrm>
        </p:spPr>
        <p:txBody>
          <a:bodyPr/>
          <a:lstStyle/>
          <a:p>
            <a:pPr marL="342900" indent="-342900">
              <a:buFont typeface="Arial" panose="020B0604020202020204" pitchFamily="34" charset="0"/>
              <a:buChar char="•"/>
            </a:pPr>
            <a:r>
              <a:rPr lang="en-US" dirty="0">
                <a:latin typeface="+mn-lt"/>
              </a:rPr>
              <a:t>Must have a globally unique name</a:t>
            </a:r>
          </a:p>
          <a:p>
            <a:pPr marL="342900" indent="-342900">
              <a:buFont typeface="Arial" panose="020B0604020202020204" pitchFamily="34" charset="0"/>
              <a:buChar char="•"/>
            </a:pPr>
            <a:r>
              <a:rPr lang="en-US" dirty="0">
                <a:latin typeface="+mn-lt"/>
              </a:rPr>
              <a:t>Provide over-the-internet access worldwide</a:t>
            </a:r>
          </a:p>
          <a:p>
            <a:pPr marL="342900" indent="-342900">
              <a:buFont typeface="Arial" panose="020B0604020202020204" pitchFamily="34" charset="0"/>
              <a:buChar char="•"/>
            </a:pPr>
            <a:r>
              <a:rPr lang="en-US" dirty="0">
                <a:latin typeface="+mn-lt"/>
              </a:rPr>
              <a:t>Determine storage services and redundancy options</a:t>
            </a:r>
          </a:p>
        </p:txBody>
      </p:sp>
      <p:pic>
        <p:nvPicPr>
          <p:cNvPr id="9" name="Content Placeholder 8">
            <a:extLst>
              <a:ext uri="{FF2B5EF4-FFF2-40B4-BE49-F238E27FC236}">
                <a16:creationId xmlns:a16="http://schemas.microsoft.com/office/drawing/2014/main" id="{3E8F925E-F2A4-7B3D-B701-13311DECFFB2}"/>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844948" y="1120690"/>
            <a:ext cx="2773522" cy="2773522"/>
          </a:xfrm>
        </p:spPr>
      </p:pic>
    </p:spTree>
    <p:extLst>
      <p:ext uri="{BB962C8B-B14F-4D97-AF65-F5344CB8AC3E}">
        <p14:creationId xmlns:p14="http://schemas.microsoft.com/office/powerpoint/2010/main" val="1061440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C0584F-7F42-489D-8227-F2BCB5CD9E4C}"/>
              </a:ext>
            </a:extLst>
          </p:cNvPr>
          <p:cNvSpPr>
            <a:spLocks noGrp="1"/>
          </p:cNvSpPr>
          <p:nvPr>
            <p:ph type="title"/>
          </p:nvPr>
        </p:nvSpPr>
        <p:spPr/>
        <p:txBody>
          <a:bodyPr/>
          <a:lstStyle/>
          <a:p>
            <a:r>
              <a:rPr lang="en-US" dirty="0"/>
              <a:t>Azure Accounts</a:t>
            </a:r>
          </a:p>
        </p:txBody>
      </p:sp>
      <p:sp>
        <p:nvSpPr>
          <p:cNvPr id="9" name="Content Placeholder 8">
            <a:extLst>
              <a:ext uri="{FF2B5EF4-FFF2-40B4-BE49-F238E27FC236}">
                <a16:creationId xmlns:a16="http://schemas.microsoft.com/office/drawing/2014/main" id="{711386CE-CE2A-5B99-C8DF-A5DDEFE7AC51}"/>
              </a:ext>
            </a:extLst>
          </p:cNvPr>
          <p:cNvSpPr>
            <a:spLocks noGrp="1"/>
          </p:cNvSpPr>
          <p:nvPr>
            <p:ph sz="quarter" idx="10"/>
          </p:nvPr>
        </p:nvSpPr>
        <p:spPr>
          <a:xfrm>
            <a:off x="418642" y="1456897"/>
            <a:ext cx="5394960" cy="2046714"/>
          </a:xfrm>
        </p:spPr>
        <p:txBody>
          <a:bodyPr/>
          <a:lstStyle/>
          <a:p>
            <a:pPr marL="342900" indent="-342900">
              <a:buFont typeface="Arial" panose="020B0604020202020204" pitchFamily="34" charset="0"/>
              <a:buChar char="•"/>
            </a:pPr>
            <a:r>
              <a:rPr lang="en-US" dirty="0">
                <a:latin typeface="+mn-lt"/>
              </a:rPr>
              <a:t>Azure account</a:t>
            </a:r>
          </a:p>
          <a:p>
            <a:pPr marL="342900" indent="-342900">
              <a:buFont typeface="Arial" panose="020B0604020202020204" pitchFamily="34" charset="0"/>
              <a:buChar char="•"/>
            </a:pPr>
            <a:r>
              <a:rPr lang="en-US" dirty="0">
                <a:latin typeface="+mn-lt"/>
              </a:rPr>
              <a:t>Azure free account</a:t>
            </a:r>
          </a:p>
          <a:p>
            <a:pPr marL="342900" indent="-342900">
              <a:buFont typeface="Arial" panose="020B0604020202020204" pitchFamily="34" charset="0"/>
              <a:buChar char="•"/>
            </a:pPr>
            <a:r>
              <a:rPr lang="en-US" dirty="0">
                <a:latin typeface="+mn-lt"/>
              </a:rPr>
              <a:t>Azure free student account</a:t>
            </a:r>
          </a:p>
          <a:p>
            <a:pPr marL="342900" indent="-342900">
              <a:buFont typeface="Arial" panose="020B0604020202020204" pitchFamily="34" charset="0"/>
              <a:buChar char="•"/>
            </a:pPr>
            <a:r>
              <a:rPr lang="en-US" dirty="0">
                <a:latin typeface="+mn-lt"/>
              </a:rPr>
              <a:t>Microsoft Learn sandbox</a:t>
            </a:r>
          </a:p>
        </p:txBody>
      </p:sp>
      <p:pic>
        <p:nvPicPr>
          <p:cNvPr id="24" name="Graphic 3">
            <a:extLst>
              <a:ext uri="{FF2B5EF4-FFF2-40B4-BE49-F238E27FC236}">
                <a16:creationId xmlns:a16="http://schemas.microsoft.com/office/drawing/2014/main" id="{F1F1FECD-3A30-45E0-0772-CD7973B6FCD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181388500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ED4A-C4D2-52B7-597D-70162A7A157C}"/>
              </a:ext>
            </a:extLst>
          </p:cNvPr>
          <p:cNvSpPr>
            <a:spLocks noGrp="1"/>
          </p:cNvSpPr>
          <p:nvPr>
            <p:ph type="title"/>
          </p:nvPr>
        </p:nvSpPr>
        <p:spPr/>
        <p:txBody>
          <a:bodyPr/>
          <a:lstStyle/>
          <a:p>
            <a:r>
              <a:rPr lang="en-US" dirty="0"/>
              <a:t>Storage redundancy</a:t>
            </a:r>
          </a:p>
        </p:txBody>
      </p:sp>
      <p:graphicFrame>
        <p:nvGraphicFramePr>
          <p:cNvPr id="7" name="Table 7">
            <a:extLst>
              <a:ext uri="{FF2B5EF4-FFF2-40B4-BE49-F238E27FC236}">
                <a16:creationId xmlns:a16="http://schemas.microsoft.com/office/drawing/2014/main" id="{EFD8DA46-C65B-1EFA-A1FE-ACF820DD46F5}"/>
              </a:ext>
            </a:extLst>
          </p:cNvPr>
          <p:cNvGraphicFramePr>
            <a:graphicFrameLocks noGrp="1"/>
          </p:cNvGraphicFramePr>
          <p:nvPr>
            <p:ph type="tbl" sz="quarter" idx="10"/>
            <p:extLst>
              <p:ext uri="{D42A27DB-BD31-4B8C-83A1-F6EECF244321}">
                <p14:modId xmlns:p14="http://schemas.microsoft.com/office/powerpoint/2010/main" val="1536464916"/>
              </p:ext>
            </p:extLst>
          </p:nvPr>
        </p:nvGraphicFramePr>
        <p:xfrm>
          <a:off x="419100" y="1457325"/>
          <a:ext cx="11342688" cy="2112772"/>
        </p:xfrm>
        <a:graphic>
          <a:graphicData uri="http://schemas.openxmlformats.org/drawingml/2006/table">
            <a:tbl>
              <a:tblPr firstRow="1" bandRow="1">
                <a:tableStyleId>{5C22544A-7EE6-4342-B048-85BDC9FD1C3A}</a:tableStyleId>
              </a:tblPr>
              <a:tblGrid>
                <a:gridCol w="3780896">
                  <a:extLst>
                    <a:ext uri="{9D8B030D-6E8A-4147-A177-3AD203B41FA5}">
                      <a16:colId xmlns:a16="http://schemas.microsoft.com/office/drawing/2014/main" val="3223086981"/>
                    </a:ext>
                  </a:extLst>
                </a:gridCol>
                <a:gridCol w="5812684">
                  <a:extLst>
                    <a:ext uri="{9D8B030D-6E8A-4147-A177-3AD203B41FA5}">
                      <a16:colId xmlns:a16="http://schemas.microsoft.com/office/drawing/2014/main" val="1285086739"/>
                    </a:ext>
                  </a:extLst>
                </a:gridCol>
                <a:gridCol w="1749108">
                  <a:extLst>
                    <a:ext uri="{9D8B030D-6E8A-4147-A177-3AD203B41FA5}">
                      <a16:colId xmlns:a16="http://schemas.microsoft.com/office/drawing/2014/main" val="4239390899"/>
                    </a:ext>
                  </a:extLst>
                </a:gridCol>
              </a:tblGrid>
              <a:tr h="370840">
                <a:tc>
                  <a:txBody>
                    <a:bodyPr/>
                    <a:lstStyle/>
                    <a:p>
                      <a:r>
                        <a:rPr lang="en-US" dirty="0"/>
                        <a:t>Redundancy configuration</a:t>
                      </a:r>
                    </a:p>
                  </a:txBody>
                  <a:tcPr/>
                </a:tc>
                <a:tc>
                  <a:txBody>
                    <a:bodyPr/>
                    <a:lstStyle/>
                    <a:p>
                      <a:r>
                        <a:rPr lang="en-US" dirty="0"/>
                        <a:t>Deployment</a:t>
                      </a:r>
                    </a:p>
                  </a:txBody>
                  <a:tcPr/>
                </a:tc>
                <a:tc>
                  <a:txBody>
                    <a:bodyPr/>
                    <a:lstStyle/>
                    <a:p>
                      <a:r>
                        <a:rPr lang="en-US" dirty="0"/>
                        <a:t>Durability</a:t>
                      </a:r>
                    </a:p>
                  </a:txBody>
                  <a:tcPr/>
                </a:tc>
                <a:extLst>
                  <a:ext uri="{0D108BD9-81ED-4DB2-BD59-A6C34878D82A}">
                    <a16:rowId xmlns:a16="http://schemas.microsoft.com/office/drawing/2014/main" val="3025089368"/>
                  </a:ext>
                </a:extLst>
              </a:tr>
              <a:tr h="370840">
                <a:tc>
                  <a:txBody>
                    <a:bodyPr/>
                    <a:lstStyle/>
                    <a:p>
                      <a:r>
                        <a:rPr lang="en-US" dirty="0"/>
                        <a:t>Locally redundant storage (LRS)</a:t>
                      </a:r>
                    </a:p>
                  </a:txBody>
                  <a:tcPr/>
                </a:tc>
                <a:tc>
                  <a:txBody>
                    <a:bodyPr/>
                    <a:lstStyle/>
                    <a:p>
                      <a:r>
                        <a:rPr lang="en-US" dirty="0"/>
                        <a:t>Single datacenter in the primary region</a:t>
                      </a:r>
                    </a:p>
                  </a:txBody>
                  <a:tcPr/>
                </a:tc>
                <a:tc>
                  <a:txBody>
                    <a:bodyPr/>
                    <a:lstStyle/>
                    <a:p>
                      <a:r>
                        <a:rPr lang="en-US" dirty="0"/>
                        <a:t>11 nines</a:t>
                      </a:r>
                    </a:p>
                  </a:txBody>
                  <a:tcPr/>
                </a:tc>
                <a:extLst>
                  <a:ext uri="{0D108BD9-81ED-4DB2-BD59-A6C34878D82A}">
                    <a16:rowId xmlns:a16="http://schemas.microsoft.com/office/drawing/2014/main" val="366643356"/>
                  </a:ext>
                </a:extLst>
              </a:tr>
              <a:tr h="370840">
                <a:tc>
                  <a:txBody>
                    <a:bodyPr/>
                    <a:lstStyle/>
                    <a:p>
                      <a:r>
                        <a:rPr lang="en-US" dirty="0"/>
                        <a:t>Zone-redundant storage (ZRS)</a:t>
                      </a:r>
                    </a:p>
                  </a:txBody>
                  <a:tcPr/>
                </a:tc>
                <a:tc>
                  <a:txBody>
                    <a:bodyPr/>
                    <a:lstStyle/>
                    <a:p>
                      <a:r>
                        <a:rPr lang="en-US" dirty="0"/>
                        <a:t>Three availability zones in the primary region</a:t>
                      </a:r>
                    </a:p>
                  </a:txBody>
                  <a:tcPr/>
                </a:tc>
                <a:tc>
                  <a:txBody>
                    <a:bodyPr/>
                    <a:lstStyle/>
                    <a:p>
                      <a:r>
                        <a:rPr lang="en-US" dirty="0"/>
                        <a:t>12 nines</a:t>
                      </a:r>
                    </a:p>
                  </a:txBody>
                  <a:tcPr/>
                </a:tc>
                <a:extLst>
                  <a:ext uri="{0D108BD9-81ED-4DB2-BD59-A6C34878D82A}">
                    <a16:rowId xmlns:a16="http://schemas.microsoft.com/office/drawing/2014/main" val="4131411740"/>
                  </a:ext>
                </a:extLst>
              </a:tr>
              <a:tr h="370840">
                <a:tc>
                  <a:txBody>
                    <a:bodyPr/>
                    <a:lstStyle/>
                    <a:p>
                      <a:r>
                        <a:rPr lang="en-US" dirty="0"/>
                        <a:t>Geo-redundant storage (GRS)</a:t>
                      </a:r>
                    </a:p>
                  </a:txBody>
                  <a:tcPr/>
                </a:tc>
                <a:tc>
                  <a:txBody>
                    <a:bodyPr/>
                    <a:lstStyle/>
                    <a:p>
                      <a:r>
                        <a:rPr lang="en-US" dirty="0"/>
                        <a:t>Single datacenter in the primary and secondary region</a:t>
                      </a:r>
                    </a:p>
                  </a:txBody>
                  <a:tcPr/>
                </a:tc>
                <a:tc>
                  <a:txBody>
                    <a:bodyPr/>
                    <a:lstStyle/>
                    <a:p>
                      <a:r>
                        <a:rPr lang="en-US" dirty="0"/>
                        <a:t>16 nines</a:t>
                      </a:r>
                    </a:p>
                  </a:txBody>
                  <a:tcPr/>
                </a:tc>
                <a:extLst>
                  <a:ext uri="{0D108BD9-81ED-4DB2-BD59-A6C34878D82A}">
                    <a16:rowId xmlns:a16="http://schemas.microsoft.com/office/drawing/2014/main" val="3852494918"/>
                  </a:ext>
                </a:extLst>
              </a:tr>
              <a:tr h="370840">
                <a:tc>
                  <a:txBody>
                    <a:bodyPr/>
                    <a:lstStyle/>
                    <a:p>
                      <a:r>
                        <a:rPr lang="en-US" dirty="0"/>
                        <a:t>Geo-zone-redundant-storage (GZRS)</a:t>
                      </a:r>
                    </a:p>
                  </a:txBody>
                  <a:tcPr/>
                </a:tc>
                <a:tc>
                  <a:txBody>
                    <a:bodyPr/>
                    <a:lstStyle/>
                    <a:p>
                      <a:r>
                        <a:rPr lang="en-US" dirty="0"/>
                        <a:t>Three availability zones in the primary region and a single datacenter in secondary region</a:t>
                      </a:r>
                    </a:p>
                  </a:txBody>
                  <a:tcPr/>
                </a:tc>
                <a:tc>
                  <a:txBody>
                    <a:bodyPr/>
                    <a:lstStyle/>
                    <a:p>
                      <a:r>
                        <a:rPr lang="en-US" dirty="0"/>
                        <a:t>16 nines</a:t>
                      </a:r>
                    </a:p>
                  </a:txBody>
                  <a:tcPr/>
                </a:tc>
                <a:extLst>
                  <a:ext uri="{0D108BD9-81ED-4DB2-BD59-A6C34878D82A}">
                    <a16:rowId xmlns:a16="http://schemas.microsoft.com/office/drawing/2014/main" val="3753021093"/>
                  </a:ext>
                </a:extLst>
              </a:tr>
            </a:tbl>
          </a:graphicData>
        </a:graphic>
      </p:graphicFrame>
    </p:spTree>
    <p:extLst>
      <p:ext uri="{BB962C8B-B14F-4D97-AF65-F5344CB8AC3E}">
        <p14:creationId xmlns:p14="http://schemas.microsoft.com/office/powerpoint/2010/main" val="95654643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82BAA36-4D9E-3DB7-E771-C064C6F088B3}"/>
              </a:ext>
            </a:extLst>
          </p:cNvPr>
          <p:cNvSpPr>
            <a:spLocks noGrp="1"/>
          </p:cNvSpPr>
          <p:nvPr>
            <p:ph type="title"/>
          </p:nvPr>
        </p:nvSpPr>
        <p:spPr/>
        <p:txBody>
          <a:bodyPr/>
          <a:lstStyle/>
          <a:p>
            <a:r>
              <a:rPr lang="en-US" dirty="0"/>
              <a:t>Storage service public endpoints</a:t>
            </a:r>
          </a:p>
        </p:txBody>
      </p:sp>
      <p:graphicFrame>
        <p:nvGraphicFramePr>
          <p:cNvPr id="14" name="Table 14">
            <a:extLst>
              <a:ext uri="{FF2B5EF4-FFF2-40B4-BE49-F238E27FC236}">
                <a16:creationId xmlns:a16="http://schemas.microsoft.com/office/drawing/2014/main" id="{C2C8231C-4FED-D869-B179-887D11AA1864}"/>
              </a:ext>
            </a:extLst>
          </p:cNvPr>
          <p:cNvGraphicFramePr>
            <a:graphicFrameLocks noGrp="1"/>
          </p:cNvGraphicFramePr>
          <p:nvPr>
            <p:extLst>
              <p:ext uri="{D42A27DB-BD31-4B8C-83A1-F6EECF244321}">
                <p14:modId xmlns:p14="http://schemas.microsoft.com/office/powerpoint/2010/main" val="3106432135"/>
              </p:ext>
            </p:extLst>
          </p:nvPr>
        </p:nvGraphicFramePr>
        <p:xfrm>
          <a:off x="603015" y="1436370"/>
          <a:ext cx="11016401" cy="2758440"/>
        </p:xfrm>
        <a:graphic>
          <a:graphicData uri="http://schemas.openxmlformats.org/drawingml/2006/table">
            <a:tbl>
              <a:tblPr firstRow="1" bandRow="1">
                <a:tableStyleId>{5C22544A-7EE6-4342-B048-85BDC9FD1C3A}</a:tableStyleId>
              </a:tblPr>
              <a:tblGrid>
                <a:gridCol w="3589173">
                  <a:extLst>
                    <a:ext uri="{9D8B030D-6E8A-4147-A177-3AD203B41FA5}">
                      <a16:colId xmlns:a16="http://schemas.microsoft.com/office/drawing/2014/main" val="3377196593"/>
                    </a:ext>
                  </a:extLst>
                </a:gridCol>
                <a:gridCol w="7427228">
                  <a:extLst>
                    <a:ext uri="{9D8B030D-6E8A-4147-A177-3AD203B41FA5}">
                      <a16:colId xmlns:a16="http://schemas.microsoft.com/office/drawing/2014/main" val="2659200717"/>
                    </a:ext>
                  </a:extLst>
                </a:gridCol>
              </a:tblGrid>
              <a:tr h="459740">
                <a:tc>
                  <a:txBody>
                    <a:bodyPr/>
                    <a:lstStyle/>
                    <a:p>
                      <a:r>
                        <a:rPr lang="en-US" sz="2200" dirty="0"/>
                        <a:t>Storage service</a:t>
                      </a:r>
                    </a:p>
                  </a:txBody>
                  <a:tcPr marL="113361" marR="113361" marT="56680" marB="56680"/>
                </a:tc>
                <a:tc>
                  <a:txBody>
                    <a:bodyPr/>
                    <a:lstStyle/>
                    <a:p>
                      <a:r>
                        <a:rPr lang="en-US" sz="2200" dirty="0"/>
                        <a:t>Public endpoint</a:t>
                      </a:r>
                    </a:p>
                  </a:txBody>
                  <a:tcPr marL="113361" marR="113361" marT="56680" marB="56680"/>
                </a:tc>
                <a:extLst>
                  <a:ext uri="{0D108BD9-81ED-4DB2-BD59-A6C34878D82A}">
                    <a16:rowId xmlns:a16="http://schemas.microsoft.com/office/drawing/2014/main" val="1135729445"/>
                  </a:ext>
                </a:extLst>
              </a:tr>
              <a:tr h="459740">
                <a:tc>
                  <a:txBody>
                    <a:bodyPr/>
                    <a:lstStyle/>
                    <a:p>
                      <a:r>
                        <a:rPr lang="en-US" sz="2200" dirty="0"/>
                        <a:t>Blob Storage	</a:t>
                      </a:r>
                    </a:p>
                  </a:txBody>
                  <a:tcPr marL="113361" marR="113361" marT="56680" marB="56680"/>
                </a:tc>
                <a:tc>
                  <a:txBody>
                    <a:bodyPr/>
                    <a:lstStyle/>
                    <a:p>
                      <a:r>
                        <a:rPr lang="en-US" sz="2200" dirty="0"/>
                        <a:t>https://&lt;storage-account-name&gt;.blob.core.windows.net</a:t>
                      </a:r>
                    </a:p>
                  </a:txBody>
                  <a:tcPr marL="113361" marR="113361" marT="56680" marB="56680"/>
                </a:tc>
                <a:extLst>
                  <a:ext uri="{0D108BD9-81ED-4DB2-BD59-A6C34878D82A}">
                    <a16:rowId xmlns:a16="http://schemas.microsoft.com/office/drawing/2014/main" val="646089078"/>
                  </a:ext>
                </a:extLst>
              </a:tr>
              <a:tr h="459740">
                <a:tc>
                  <a:txBody>
                    <a:bodyPr/>
                    <a:lstStyle/>
                    <a:p>
                      <a:r>
                        <a:rPr lang="en-US" sz="2200" dirty="0"/>
                        <a:t>Data Lake Storage Gen2</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https://&lt;storage-account-name&gt;.dfs.core.windows.net</a:t>
                      </a:r>
                    </a:p>
                  </a:txBody>
                  <a:tcPr marL="113361" marR="113361" marT="56680" marB="56680"/>
                </a:tc>
                <a:extLst>
                  <a:ext uri="{0D108BD9-81ED-4DB2-BD59-A6C34878D82A}">
                    <a16:rowId xmlns:a16="http://schemas.microsoft.com/office/drawing/2014/main" val="2407953252"/>
                  </a:ext>
                </a:extLst>
              </a:tr>
              <a:tr h="459740">
                <a:tc>
                  <a:txBody>
                    <a:bodyPr/>
                    <a:lstStyle/>
                    <a:p>
                      <a:r>
                        <a:rPr lang="en-US" sz="2200" dirty="0"/>
                        <a:t>Azure Files</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https://&lt;storage-account-name&gt;.file.core.windows.net</a:t>
                      </a:r>
                    </a:p>
                  </a:txBody>
                  <a:tcPr marL="113361" marR="113361" marT="56680" marB="56680"/>
                </a:tc>
                <a:extLst>
                  <a:ext uri="{0D108BD9-81ED-4DB2-BD59-A6C34878D82A}">
                    <a16:rowId xmlns:a16="http://schemas.microsoft.com/office/drawing/2014/main" val="142694806"/>
                  </a:ext>
                </a:extLst>
              </a:tr>
              <a:tr h="459740">
                <a:tc>
                  <a:txBody>
                    <a:bodyPr/>
                    <a:lstStyle/>
                    <a:p>
                      <a:r>
                        <a:rPr lang="en-US" sz="2200" dirty="0"/>
                        <a:t>Queue Storage</a:t>
                      </a:r>
                    </a:p>
                  </a:txBody>
                  <a:tcPr marL="113361" marR="113361" marT="56680" marB="56680"/>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200" dirty="0"/>
                        <a:t>https://&lt;storage-account-name&gt;.queue.core.windows.net</a:t>
                      </a:r>
                    </a:p>
                  </a:txBody>
                  <a:tcPr marL="113361" marR="113361" marT="56680" marB="56680"/>
                </a:tc>
                <a:extLst>
                  <a:ext uri="{0D108BD9-81ED-4DB2-BD59-A6C34878D82A}">
                    <a16:rowId xmlns:a16="http://schemas.microsoft.com/office/drawing/2014/main" val="2311010762"/>
                  </a:ext>
                </a:extLst>
              </a:tr>
              <a:tr h="459740">
                <a:tc>
                  <a:txBody>
                    <a:bodyPr/>
                    <a:lstStyle/>
                    <a:p>
                      <a:r>
                        <a:rPr lang="en-US" sz="2200" dirty="0"/>
                        <a:t>Table Storage</a:t>
                      </a:r>
                    </a:p>
                  </a:txBody>
                  <a:tcPr marL="113361" marR="113361" marT="56680" marB="56680"/>
                </a:tc>
                <a:tc>
                  <a:txBody>
                    <a:bodyPr/>
                    <a:lstStyle/>
                    <a:p>
                      <a:r>
                        <a:rPr lang="en-US" sz="2200" dirty="0"/>
                        <a:t>https://&lt;storage-account-name&gt;.table.core.windows.net</a:t>
                      </a:r>
                    </a:p>
                  </a:txBody>
                  <a:tcPr marL="113361" marR="113361" marT="56680" marB="56680"/>
                </a:tc>
                <a:extLst>
                  <a:ext uri="{0D108BD9-81ED-4DB2-BD59-A6C34878D82A}">
                    <a16:rowId xmlns:a16="http://schemas.microsoft.com/office/drawing/2014/main" val="3224377337"/>
                  </a:ext>
                </a:extLst>
              </a:tr>
            </a:tbl>
          </a:graphicData>
        </a:graphic>
      </p:graphicFrame>
    </p:spTree>
    <p:extLst>
      <p:ext uri="{BB962C8B-B14F-4D97-AF65-F5344CB8AC3E}">
        <p14:creationId xmlns:p14="http://schemas.microsoft.com/office/powerpoint/2010/main" val="4336409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Exercise - Create a storage blob</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blob container.</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Upload and access a blob.</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537-A47A-8BB9-D3DE-9CE0416ACC92}"/>
              </a:ext>
            </a:extLst>
          </p:cNvPr>
          <p:cNvSpPr>
            <a:spLocks noGrp="1"/>
          </p:cNvSpPr>
          <p:nvPr>
            <p:ph type="title"/>
          </p:nvPr>
        </p:nvSpPr>
        <p:spPr/>
        <p:txBody>
          <a:bodyPr/>
          <a:lstStyle/>
          <a:p>
            <a:r>
              <a:rPr lang="en-US" dirty="0"/>
              <a:t>Azure Migrate</a:t>
            </a:r>
          </a:p>
        </p:txBody>
      </p:sp>
      <p:sp>
        <p:nvSpPr>
          <p:cNvPr id="3" name="Content Placeholder 2">
            <a:extLst>
              <a:ext uri="{FF2B5EF4-FFF2-40B4-BE49-F238E27FC236}">
                <a16:creationId xmlns:a16="http://schemas.microsoft.com/office/drawing/2014/main" id="{BF2C84F0-4236-7C4F-E8BF-450C59B4F09C}"/>
              </a:ext>
            </a:extLst>
          </p:cNvPr>
          <p:cNvSpPr>
            <a:spLocks noGrp="1"/>
          </p:cNvSpPr>
          <p:nvPr>
            <p:ph sz="quarter" idx="10"/>
          </p:nvPr>
        </p:nvSpPr>
        <p:spPr>
          <a:xfrm>
            <a:off x="418642" y="1456897"/>
            <a:ext cx="5394960" cy="1918474"/>
          </a:xfrm>
        </p:spPr>
        <p:txBody>
          <a:bodyPr/>
          <a:lstStyle/>
          <a:p>
            <a:pPr marL="342900" indent="-342900">
              <a:buFont typeface="Arial" panose="020B0604020202020204" pitchFamily="34" charset="0"/>
              <a:buChar char="•"/>
            </a:pPr>
            <a:r>
              <a:rPr lang="en-US" dirty="0">
                <a:latin typeface="+mn-lt"/>
              </a:rPr>
              <a:t>Unified migration platform</a:t>
            </a:r>
          </a:p>
          <a:p>
            <a:pPr marL="342900" indent="-342900">
              <a:buFont typeface="Arial" panose="020B0604020202020204" pitchFamily="34" charset="0"/>
              <a:buChar char="•"/>
            </a:pPr>
            <a:r>
              <a:rPr lang="en-US" dirty="0">
                <a:latin typeface="+mn-lt"/>
              </a:rPr>
              <a:t>Range of integrated and standalone tools</a:t>
            </a:r>
          </a:p>
          <a:p>
            <a:pPr marL="342900" indent="-342900">
              <a:buFont typeface="Arial" panose="020B0604020202020204" pitchFamily="34" charset="0"/>
              <a:buChar char="•"/>
            </a:pPr>
            <a:r>
              <a:rPr lang="en-US" dirty="0">
                <a:latin typeface="+mn-lt"/>
              </a:rPr>
              <a:t>Assessment and migration</a:t>
            </a:r>
          </a:p>
        </p:txBody>
      </p:sp>
      <p:pic>
        <p:nvPicPr>
          <p:cNvPr id="6" name="Content Placeholder 5">
            <a:extLst>
              <a:ext uri="{FF2B5EF4-FFF2-40B4-BE49-F238E27FC236}">
                <a16:creationId xmlns:a16="http://schemas.microsoft.com/office/drawing/2014/main" id="{7F4A6B29-10CF-7473-1C1F-3A78C2A31B45}"/>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155640" y="1263245"/>
            <a:ext cx="4331509" cy="4331509"/>
          </a:xfrm>
        </p:spPr>
      </p:pic>
    </p:spTree>
    <p:extLst>
      <p:ext uri="{BB962C8B-B14F-4D97-AF65-F5344CB8AC3E}">
        <p14:creationId xmlns:p14="http://schemas.microsoft.com/office/powerpoint/2010/main" val="124359978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ata Box icon">
            <a:extLst>
              <a:ext uri="{FF2B5EF4-FFF2-40B4-BE49-F238E27FC236}">
                <a16:creationId xmlns:a16="http://schemas.microsoft.com/office/drawing/2014/main" id="{ECC6200D-FBC5-A87E-F7C4-5824FD537308}"/>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6869430" y="1631473"/>
            <a:ext cx="4663440" cy="4663440"/>
          </a:xfrm>
          <a:prstGeom prst="rect">
            <a:avLst/>
          </a:prstGeom>
        </p:spPr>
      </p:pic>
      <p:sp>
        <p:nvSpPr>
          <p:cNvPr id="5" name="Body text">
            <a:extLst>
              <a:ext uri="{FF2B5EF4-FFF2-40B4-BE49-F238E27FC236}">
                <a16:creationId xmlns:a16="http://schemas.microsoft.com/office/drawing/2014/main" id="{FD25405F-BA1D-085B-16B1-FD48C4A07754}"/>
              </a:ext>
            </a:extLst>
          </p:cNvPr>
          <p:cNvSpPr>
            <a:spLocks noGrp="1"/>
          </p:cNvSpPr>
          <p:nvPr>
            <p:ph sz="quarter" idx="10"/>
          </p:nvPr>
        </p:nvSpPr>
        <p:spPr>
          <a:xfrm>
            <a:off x="418642" y="1456897"/>
            <a:ext cx="5394960" cy="4888518"/>
          </a:xfrm>
        </p:spPr>
        <p:txBody>
          <a:bodyPr/>
          <a:lstStyle/>
          <a:p>
            <a:pPr marL="342900" indent="-342900">
              <a:buFont typeface="Arial" panose="020B0604020202020204" pitchFamily="34" charset="0"/>
              <a:buChar char="•"/>
            </a:pPr>
            <a:r>
              <a:rPr lang="en-US" dirty="0">
                <a:latin typeface="+mn-lt"/>
              </a:rPr>
              <a:t>Store up to 80 terabytes of data.</a:t>
            </a:r>
          </a:p>
          <a:p>
            <a:pPr marL="342900" indent="-342900">
              <a:buFont typeface="Arial" panose="020B0604020202020204" pitchFamily="34" charset="0"/>
              <a:buChar char="•"/>
            </a:pPr>
            <a:r>
              <a:rPr lang="en-US" dirty="0">
                <a:latin typeface="+mn-lt"/>
              </a:rPr>
              <a:t>Move your disaster recovery backups to Azure.</a:t>
            </a:r>
          </a:p>
          <a:p>
            <a:pPr marL="342900" indent="-342900">
              <a:buFont typeface="Arial" panose="020B0604020202020204" pitchFamily="34" charset="0"/>
              <a:buChar char="•"/>
            </a:pPr>
            <a:r>
              <a:rPr lang="en-US" dirty="0">
                <a:latin typeface="+mn-lt"/>
              </a:rPr>
              <a:t>Protect your data in a rugged case during transit.</a:t>
            </a:r>
          </a:p>
          <a:p>
            <a:pPr marL="342900" indent="-342900">
              <a:buFont typeface="Arial" panose="020B0604020202020204" pitchFamily="34" charset="0"/>
              <a:buChar char="•"/>
            </a:pPr>
            <a:r>
              <a:rPr lang="en-US" dirty="0">
                <a:latin typeface="+mn-lt"/>
              </a:rPr>
              <a:t>Migrate data out of Azure for compliance or regulatory needs.</a:t>
            </a:r>
          </a:p>
          <a:p>
            <a:pPr marL="342900" indent="-342900">
              <a:buFont typeface="Arial" panose="020B0604020202020204" pitchFamily="34" charset="0"/>
              <a:buChar char="•"/>
            </a:pPr>
            <a:r>
              <a:rPr lang="en-US" dirty="0">
                <a:latin typeface="+mn-lt"/>
              </a:rPr>
              <a:t>Migrate data to Azure from remote locations with limited or no connectivity.</a:t>
            </a:r>
          </a:p>
          <a:p>
            <a:pPr marL="342900" indent="-342900">
              <a:buFont typeface="Arial" panose="020B0604020202020204" pitchFamily="34" charset="0"/>
              <a:buChar char="•"/>
            </a:pPr>
            <a:endParaRPr lang="en-US" dirty="0">
              <a:latin typeface="+mn-lt"/>
            </a:endParaRPr>
          </a:p>
        </p:txBody>
      </p:sp>
      <p:sp>
        <p:nvSpPr>
          <p:cNvPr id="2" name="Azure Data Box">
            <a:extLst>
              <a:ext uri="{FF2B5EF4-FFF2-40B4-BE49-F238E27FC236}">
                <a16:creationId xmlns:a16="http://schemas.microsoft.com/office/drawing/2014/main" id="{8A5FD8CB-0CF6-C37F-BB0D-56DF9C7F40A9}"/>
              </a:ext>
            </a:extLst>
          </p:cNvPr>
          <p:cNvSpPr>
            <a:spLocks noGrp="1"/>
          </p:cNvSpPr>
          <p:nvPr>
            <p:ph type="title"/>
          </p:nvPr>
        </p:nvSpPr>
        <p:spPr/>
        <p:txBody>
          <a:bodyPr/>
          <a:lstStyle/>
          <a:p>
            <a:r>
              <a:rPr lang="en-US" dirty="0"/>
              <a:t>Azure Data Box</a:t>
            </a:r>
          </a:p>
        </p:txBody>
      </p:sp>
    </p:spTree>
    <p:extLst>
      <p:ext uri="{BB962C8B-B14F-4D97-AF65-F5344CB8AC3E}">
        <p14:creationId xmlns:p14="http://schemas.microsoft.com/office/powerpoint/2010/main" val="394593995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24CE3D-168F-0994-8EDA-C2D06F5ED4EC}"/>
              </a:ext>
            </a:extLst>
          </p:cNvPr>
          <p:cNvSpPr>
            <a:spLocks noGrp="1"/>
          </p:cNvSpPr>
          <p:nvPr>
            <p:ph type="body" sz="quarter" idx="24"/>
          </p:nvPr>
        </p:nvSpPr>
        <p:spPr/>
        <p:txBody>
          <a:bodyPr/>
          <a:lstStyle/>
          <a:p>
            <a:r>
              <a:rPr lang="en-US" dirty="0" err="1"/>
              <a:t>AzCopy</a:t>
            </a:r>
            <a:endParaRPr lang="en-US" dirty="0"/>
          </a:p>
        </p:txBody>
      </p:sp>
      <p:sp>
        <p:nvSpPr>
          <p:cNvPr id="12" name="Text Placeholder 11">
            <a:extLst>
              <a:ext uri="{FF2B5EF4-FFF2-40B4-BE49-F238E27FC236}">
                <a16:creationId xmlns:a16="http://schemas.microsoft.com/office/drawing/2014/main" id="{1E064A5F-2BF5-EA3C-15A8-E5BBEE212A1C}"/>
              </a:ext>
            </a:extLst>
          </p:cNvPr>
          <p:cNvSpPr>
            <a:spLocks noGrp="1"/>
          </p:cNvSpPr>
          <p:nvPr>
            <p:ph type="body" sz="quarter" idx="12"/>
          </p:nvPr>
        </p:nvSpPr>
        <p:spPr/>
        <p:txBody>
          <a:bodyPr/>
          <a:lstStyle/>
          <a:p>
            <a:r>
              <a:rPr lang="en-US" dirty="0"/>
              <a:t>Command line utility</a:t>
            </a:r>
          </a:p>
        </p:txBody>
      </p:sp>
      <p:sp>
        <p:nvSpPr>
          <p:cNvPr id="15" name="Text Placeholder 14">
            <a:extLst>
              <a:ext uri="{FF2B5EF4-FFF2-40B4-BE49-F238E27FC236}">
                <a16:creationId xmlns:a16="http://schemas.microsoft.com/office/drawing/2014/main" id="{71CF20CC-A95D-620E-3173-1A6754D3D0C7}"/>
              </a:ext>
            </a:extLst>
          </p:cNvPr>
          <p:cNvSpPr>
            <a:spLocks noGrp="1"/>
          </p:cNvSpPr>
          <p:nvPr>
            <p:ph type="body" sz="quarter" idx="25"/>
          </p:nvPr>
        </p:nvSpPr>
        <p:spPr/>
        <p:txBody>
          <a:bodyPr/>
          <a:lstStyle/>
          <a:p>
            <a:r>
              <a:rPr lang="en-US" dirty="0"/>
              <a:t>Azure Storage Explorer</a:t>
            </a:r>
          </a:p>
        </p:txBody>
      </p:sp>
      <p:sp>
        <p:nvSpPr>
          <p:cNvPr id="13" name="Text Placeholder 12">
            <a:extLst>
              <a:ext uri="{FF2B5EF4-FFF2-40B4-BE49-F238E27FC236}">
                <a16:creationId xmlns:a16="http://schemas.microsoft.com/office/drawing/2014/main" id="{16D2B2B1-D4D0-36AC-78B9-88041180EA98}"/>
              </a:ext>
            </a:extLst>
          </p:cNvPr>
          <p:cNvSpPr>
            <a:spLocks noGrp="1"/>
          </p:cNvSpPr>
          <p:nvPr>
            <p:ph type="body" sz="quarter" idx="18"/>
          </p:nvPr>
        </p:nvSpPr>
        <p:spPr/>
        <p:txBody>
          <a:bodyPr/>
          <a:lstStyle/>
          <a:p>
            <a:r>
              <a:rPr lang="en-US" dirty="0"/>
              <a:t>Graphical user interface </a:t>
            </a:r>
          </a:p>
          <a:p>
            <a:r>
              <a:rPr lang="en-US" dirty="0"/>
              <a:t>(similar to Windows Explorer)</a:t>
            </a:r>
          </a:p>
        </p:txBody>
      </p:sp>
      <p:sp>
        <p:nvSpPr>
          <p:cNvPr id="17" name="Text Placeholder 16">
            <a:extLst>
              <a:ext uri="{FF2B5EF4-FFF2-40B4-BE49-F238E27FC236}">
                <a16:creationId xmlns:a16="http://schemas.microsoft.com/office/drawing/2014/main" id="{739DE8D0-5D29-D5FB-C43F-1332874DA94B}"/>
              </a:ext>
            </a:extLst>
          </p:cNvPr>
          <p:cNvSpPr>
            <a:spLocks noGrp="1"/>
          </p:cNvSpPr>
          <p:nvPr>
            <p:ph type="body" sz="quarter" idx="27"/>
          </p:nvPr>
        </p:nvSpPr>
        <p:spPr/>
        <p:txBody>
          <a:bodyPr/>
          <a:lstStyle/>
          <a:p>
            <a:r>
              <a:rPr lang="en-US" dirty="0"/>
              <a:t>Synchronizes Azure and on premises files in a bidirectional manner</a:t>
            </a:r>
          </a:p>
        </p:txBody>
      </p:sp>
      <p:sp>
        <p:nvSpPr>
          <p:cNvPr id="16" name="Text Placeholder 15">
            <a:extLst>
              <a:ext uri="{FF2B5EF4-FFF2-40B4-BE49-F238E27FC236}">
                <a16:creationId xmlns:a16="http://schemas.microsoft.com/office/drawing/2014/main" id="{3A1F296E-20F8-1BEA-3B1F-DA286EE6DF94}"/>
              </a:ext>
            </a:extLst>
          </p:cNvPr>
          <p:cNvSpPr>
            <a:spLocks noGrp="1"/>
          </p:cNvSpPr>
          <p:nvPr>
            <p:ph type="body" sz="quarter" idx="26"/>
          </p:nvPr>
        </p:nvSpPr>
        <p:spPr/>
        <p:txBody>
          <a:bodyPr/>
          <a:lstStyle/>
          <a:p>
            <a:r>
              <a:rPr lang="en-US" dirty="0"/>
              <a:t>Azure File Sync</a:t>
            </a:r>
          </a:p>
        </p:txBody>
      </p:sp>
      <p:sp>
        <p:nvSpPr>
          <p:cNvPr id="18" name="Text Placeholder 17">
            <a:extLst>
              <a:ext uri="{FF2B5EF4-FFF2-40B4-BE49-F238E27FC236}">
                <a16:creationId xmlns:a16="http://schemas.microsoft.com/office/drawing/2014/main" id="{C48D8B53-8BEA-880F-0E8B-DE79CF0E7BB1}"/>
              </a:ext>
            </a:extLst>
          </p:cNvPr>
          <p:cNvSpPr>
            <a:spLocks noGrp="1"/>
          </p:cNvSpPr>
          <p:nvPr>
            <p:ph type="body" sz="quarter" idx="28"/>
          </p:nvPr>
        </p:nvSpPr>
        <p:spPr/>
        <p:txBody>
          <a:bodyPr/>
          <a:lstStyle/>
          <a:p>
            <a:r>
              <a:rPr lang="en-US" dirty="0"/>
              <a:t>Copy blobs or files to or from your storage account</a:t>
            </a:r>
          </a:p>
        </p:txBody>
      </p:sp>
      <p:sp>
        <p:nvSpPr>
          <p:cNvPr id="19" name="Text Placeholder 18">
            <a:extLst>
              <a:ext uri="{FF2B5EF4-FFF2-40B4-BE49-F238E27FC236}">
                <a16:creationId xmlns:a16="http://schemas.microsoft.com/office/drawing/2014/main" id="{568A6C09-6E23-14D0-609B-68C1C264789F}"/>
              </a:ext>
            </a:extLst>
          </p:cNvPr>
          <p:cNvSpPr>
            <a:spLocks noGrp="1"/>
          </p:cNvSpPr>
          <p:nvPr>
            <p:ph type="body" sz="quarter" idx="29"/>
          </p:nvPr>
        </p:nvSpPr>
        <p:spPr/>
        <p:txBody>
          <a:bodyPr/>
          <a:lstStyle/>
          <a:p>
            <a:r>
              <a:rPr lang="en-US" dirty="0"/>
              <a:t>Compatible with Windows, MacOS, and Linux</a:t>
            </a:r>
          </a:p>
        </p:txBody>
      </p:sp>
      <p:sp>
        <p:nvSpPr>
          <p:cNvPr id="20" name="Text Placeholder 19">
            <a:extLst>
              <a:ext uri="{FF2B5EF4-FFF2-40B4-BE49-F238E27FC236}">
                <a16:creationId xmlns:a16="http://schemas.microsoft.com/office/drawing/2014/main" id="{4FCCC725-031E-4218-C1A9-5096E51C5AAA}"/>
              </a:ext>
            </a:extLst>
          </p:cNvPr>
          <p:cNvSpPr>
            <a:spLocks noGrp="1"/>
          </p:cNvSpPr>
          <p:nvPr>
            <p:ph type="body" sz="quarter" idx="30"/>
          </p:nvPr>
        </p:nvSpPr>
        <p:spPr/>
        <p:txBody>
          <a:bodyPr/>
          <a:lstStyle/>
          <a:p>
            <a:r>
              <a:rPr lang="en-US" dirty="0"/>
              <a:t>Cloud tiering keeps frequently accessed files local, while freeing up space</a:t>
            </a:r>
          </a:p>
        </p:txBody>
      </p:sp>
      <p:sp>
        <p:nvSpPr>
          <p:cNvPr id="21" name="Text Placeholder 20">
            <a:extLst>
              <a:ext uri="{FF2B5EF4-FFF2-40B4-BE49-F238E27FC236}">
                <a16:creationId xmlns:a16="http://schemas.microsoft.com/office/drawing/2014/main" id="{79FBBA0F-99FA-45AE-D1EA-6369AC608935}"/>
              </a:ext>
            </a:extLst>
          </p:cNvPr>
          <p:cNvSpPr>
            <a:spLocks noGrp="1"/>
          </p:cNvSpPr>
          <p:nvPr>
            <p:ph type="body" sz="quarter" idx="31"/>
          </p:nvPr>
        </p:nvSpPr>
        <p:spPr/>
        <p:txBody>
          <a:bodyPr/>
          <a:lstStyle/>
          <a:p>
            <a:r>
              <a:rPr lang="en-US" dirty="0"/>
              <a:t>One-direction synchronization</a:t>
            </a:r>
          </a:p>
        </p:txBody>
      </p:sp>
      <p:sp>
        <p:nvSpPr>
          <p:cNvPr id="22" name="Text Placeholder 21">
            <a:extLst>
              <a:ext uri="{FF2B5EF4-FFF2-40B4-BE49-F238E27FC236}">
                <a16:creationId xmlns:a16="http://schemas.microsoft.com/office/drawing/2014/main" id="{A808EF73-9F61-FECA-AF8C-6D0F3D7FA308}"/>
              </a:ext>
            </a:extLst>
          </p:cNvPr>
          <p:cNvSpPr>
            <a:spLocks noGrp="1"/>
          </p:cNvSpPr>
          <p:nvPr>
            <p:ph type="body" sz="quarter" idx="32"/>
          </p:nvPr>
        </p:nvSpPr>
        <p:spPr/>
        <p:txBody>
          <a:bodyPr/>
          <a:lstStyle/>
          <a:p>
            <a:r>
              <a:rPr lang="en-US" dirty="0"/>
              <a:t>Uses </a:t>
            </a:r>
            <a:r>
              <a:rPr lang="en-US" dirty="0" err="1"/>
              <a:t>AzCopy</a:t>
            </a:r>
            <a:r>
              <a:rPr lang="en-US" dirty="0"/>
              <a:t> to handle file operations</a:t>
            </a:r>
          </a:p>
        </p:txBody>
      </p:sp>
      <p:sp>
        <p:nvSpPr>
          <p:cNvPr id="23" name="Text Placeholder 22">
            <a:extLst>
              <a:ext uri="{FF2B5EF4-FFF2-40B4-BE49-F238E27FC236}">
                <a16:creationId xmlns:a16="http://schemas.microsoft.com/office/drawing/2014/main" id="{CB444C50-B29A-5AFB-520C-33680EAAB17C}"/>
              </a:ext>
            </a:extLst>
          </p:cNvPr>
          <p:cNvSpPr>
            <a:spLocks noGrp="1"/>
          </p:cNvSpPr>
          <p:nvPr>
            <p:ph type="body" sz="quarter" idx="33"/>
          </p:nvPr>
        </p:nvSpPr>
        <p:spPr/>
        <p:txBody>
          <a:bodyPr/>
          <a:lstStyle/>
          <a:p>
            <a:r>
              <a:rPr lang="en-US" dirty="0"/>
              <a:t>Rapid reprovisioning of failed local server (install and resync)</a:t>
            </a:r>
          </a:p>
        </p:txBody>
      </p:sp>
      <p:sp>
        <p:nvSpPr>
          <p:cNvPr id="2" name="Title 1">
            <a:extLst>
              <a:ext uri="{FF2B5EF4-FFF2-40B4-BE49-F238E27FC236}">
                <a16:creationId xmlns:a16="http://schemas.microsoft.com/office/drawing/2014/main" id="{9111B25E-ECE8-BA83-6933-271D784EC7A6}"/>
              </a:ext>
            </a:extLst>
          </p:cNvPr>
          <p:cNvSpPr>
            <a:spLocks noGrp="1"/>
          </p:cNvSpPr>
          <p:nvPr>
            <p:ph type="title"/>
          </p:nvPr>
        </p:nvSpPr>
        <p:spPr/>
        <p:txBody>
          <a:bodyPr/>
          <a:lstStyle/>
          <a:p>
            <a:r>
              <a:rPr lang="en-US" dirty="0"/>
              <a:t>File management options</a:t>
            </a:r>
          </a:p>
        </p:txBody>
      </p:sp>
    </p:spTree>
    <p:extLst>
      <p:ext uri="{BB962C8B-B14F-4D97-AF65-F5344CB8AC3E}">
        <p14:creationId xmlns:p14="http://schemas.microsoft.com/office/powerpoint/2010/main" val="41869055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Identity, Access, and Security</a:t>
            </a:r>
            <a:endParaRPr lang="en-US" dirty="0"/>
          </a:p>
        </p:txBody>
      </p:sp>
      <p:pic>
        <p:nvPicPr>
          <p:cNvPr id="3" name="Graphic 2" descr="Employee badge">
            <a:extLst>
              <a:ext uri="{FF2B5EF4-FFF2-40B4-BE49-F238E27FC236}">
                <a16:creationId xmlns:a16="http://schemas.microsoft.com/office/drawing/2014/main" id="{37041FDF-9DB1-BA47-0A2B-016EA187F6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1509" y="2729202"/>
            <a:ext cx="1256523" cy="1256523"/>
          </a:xfrm>
          <a:prstGeom prst="rect">
            <a:avLst/>
          </a:prstGeom>
        </p:spPr>
      </p:pic>
    </p:spTree>
    <p:extLst>
      <p:ext uri="{BB962C8B-B14F-4D97-AF65-F5344CB8AC3E}">
        <p14:creationId xmlns:p14="http://schemas.microsoft.com/office/powerpoint/2010/main" val="203161122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5088573"/>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directory services in Azure, including Azure Active Directory (AD)</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and Azure AD DS, part of Microsoft </a:t>
            </a:r>
            <a:r>
              <a:rPr lang="en-US" b="0" i="0" dirty="0" err="1">
                <a:solidFill>
                  <a:srgbClr val="171717"/>
                </a:solidFill>
                <a:effectLst/>
                <a:latin typeface="Segoe UI" panose="020B0502040204020203" pitchFamily="34" charset="0"/>
              </a:rPr>
              <a:t>Entra</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authentication methods in Azure, including single sign-on (SSO),</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multifactor authentication (MFA), and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external identities and guest access in Azure.</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AD Conditional Access.</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Role Based Access Control (RBAC).</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concept of Zero Trust.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the defense in depth model.</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35800831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an Azure Account</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1549142"/>
          </a:xfrm>
        </p:spPr>
        <p:txBody>
          <a:bodyPr/>
          <a:lstStyle/>
          <a:p>
            <a:pPr marL="233362"/>
            <a:r>
              <a:rPr lang="en-US" dirty="0"/>
              <a:t>Create an Azure free account</a:t>
            </a:r>
          </a:p>
          <a:p>
            <a:pPr marL="233362"/>
            <a:endParaRPr lang="en-US" dirty="0"/>
          </a:p>
          <a:p>
            <a:pPr marL="747712" indent="-514350">
              <a:buAutoNum type="arabicPeriod"/>
            </a:pPr>
            <a:r>
              <a:rPr lang="en-US" dirty="0">
                <a:latin typeface="+mn-lt"/>
                <a:cs typeface="Segoe UI Semilight" panose="020B0402040204020203" pitchFamily="34" charset="0"/>
              </a:rPr>
              <a:t>Create an Azure free account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4252605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5932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Active Directory Domain Services (Azure AD DS)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9667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256151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318882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301687628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63153031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4343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136183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49265259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67309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Exercise – Explore the Learn sandbox</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539430"/>
          </a:xfrm>
        </p:spPr>
        <p:txBody>
          <a:bodyPr/>
          <a:lstStyle/>
          <a:p>
            <a:pPr marL="233362"/>
            <a:r>
              <a:rPr lang="en-US" dirty="0"/>
              <a:t>Explore the Learn sandbox</a:t>
            </a:r>
          </a:p>
          <a:p>
            <a:pPr marL="233362"/>
            <a:endParaRPr lang="en-US" dirty="0"/>
          </a:p>
          <a:p>
            <a:pPr marL="747712" indent="-514350">
              <a:buAutoNum type="arabicPeriod"/>
            </a:pPr>
            <a:r>
              <a:rPr lang="en-US" dirty="0">
                <a:latin typeface="+mn-lt"/>
                <a:cs typeface="Segoe UI Semilight" panose="020B0402040204020203" pitchFamily="34" charset="0"/>
              </a:rPr>
              <a:t>Activate the sandbox</a:t>
            </a:r>
          </a:p>
          <a:p>
            <a:pPr marL="747712" indent="-514350">
              <a:buAutoNum type="arabicPeriod"/>
            </a:pPr>
            <a:r>
              <a:rPr lang="en-US" dirty="0">
                <a:latin typeface="+mn-lt"/>
                <a:cs typeface="Segoe UI Semilight" panose="020B0402040204020203" pitchFamily="34" charset="0"/>
              </a:rPr>
              <a:t>Use PowerShell</a:t>
            </a:r>
          </a:p>
          <a:p>
            <a:pPr marL="747712" indent="-514350">
              <a:buAutoNum type="arabicPeriod"/>
            </a:pPr>
            <a:r>
              <a:rPr lang="en-US" dirty="0">
                <a:latin typeface="+mn-lt"/>
                <a:cs typeface="Segoe UI Semilight" panose="020B0402040204020203" pitchFamily="34" charset="0"/>
              </a:rPr>
              <a:t>Shift to BASH</a:t>
            </a:r>
          </a:p>
          <a:p>
            <a:pPr marL="747712" indent="-514350">
              <a:buAutoNum type="arabicPeriod"/>
            </a:pPr>
            <a:r>
              <a:rPr lang="en-US" dirty="0">
                <a:latin typeface="+mn-lt"/>
                <a:cs typeface="Segoe UI Semilight" panose="020B0402040204020203" pitchFamily="34" charset="0"/>
              </a:rPr>
              <a:t>Shift to Azure Interactive mode</a:t>
            </a:r>
          </a:p>
          <a:p>
            <a:pPr marL="747712" indent="-514350">
              <a:buAutoNum type="arabicPeriod"/>
            </a:pPr>
            <a:r>
              <a:rPr lang="en-US" dirty="0">
                <a:latin typeface="+mn-lt"/>
                <a:cs typeface="Segoe UI Semilight" panose="020B0402040204020203" pitchFamily="34" charset="0"/>
              </a:rPr>
              <a:t>Navigate the portal</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51794853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Microsoft Defender for Cloud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6155354" y="2310317"/>
            <a:ext cx="5418653" cy="3090785"/>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977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Learning Path 2</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771854"/>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347154"/>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347154"/>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65307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Learning Path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2913618"/>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Physical and management infrastructure of Microsoft Azure</a:t>
            </a:r>
          </a:p>
          <a:p>
            <a:pPr marL="342900" indent="-342900">
              <a:buFont typeface="Arial" panose="020B0604020202020204" pitchFamily="34" charset="0"/>
              <a:buChar char="•"/>
            </a:pPr>
            <a:r>
              <a:rPr lang="en-US" dirty="0">
                <a:solidFill>
                  <a:srgbClr val="171717"/>
                </a:solidFill>
                <a:latin typeface="Segoe UI"/>
                <a:cs typeface="Segoe UI"/>
              </a:rPr>
              <a:t>Compute and networking services</a:t>
            </a:r>
          </a:p>
          <a:p>
            <a:pPr marL="342900" indent="-342900">
              <a:buFont typeface="Arial" panose="020B0604020202020204" pitchFamily="34" charset="0"/>
              <a:buChar char="•"/>
            </a:pPr>
            <a:r>
              <a:rPr lang="en-US" dirty="0">
                <a:solidFill>
                  <a:srgbClr val="171717"/>
                </a:solidFill>
                <a:latin typeface="Segoe UI"/>
                <a:cs typeface="Segoe UI"/>
              </a:rPr>
              <a:t>Storage services</a:t>
            </a:r>
          </a:p>
          <a:p>
            <a:pPr marL="342900" indent="-342900">
              <a:buFont typeface="Arial" panose="020B0604020202020204" pitchFamily="34" charset="0"/>
              <a:buChar char="•"/>
            </a:pPr>
            <a:r>
              <a:rPr lang="en-US" dirty="0">
                <a:solidFill>
                  <a:srgbClr val="171717"/>
                </a:solidFill>
                <a:latin typeface="Segoe UI"/>
                <a:cs typeface="Segoe UI"/>
              </a:rPr>
              <a:t>Identity, access, and security</a:t>
            </a:r>
          </a:p>
          <a:p>
            <a:pPr marL="342900" indent="-342900">
              <a:buFont typeface="Arial" panose="020B0604020202020204" pitchFamily="34" charset="0"/>
              <a:buChar char="•"/>
            </a:pPr>
            <a:endParaRPr lang="en-US" dirty="0">
              <a:solidFill>
                <a:srgbClr val="171717"/>
              </a:solidFill>
              <a:latin typeface="Segoe UI" panose="020B0502040204020203" pitchFamily="34" charset="0"/>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architectural components</a:t>
            </a:r>
          </a:p>
        </p:txBody>
      </p:sp>
      <p:pic>
        <p:nvPicPr>
          <p:cNvPr id="5" name="Graphic 4">
            <a:extLst>
              <a:ext uri="{FF2B5EF4-FFF2-40B4-BE49-F238E27FC236}">
                <a16:creationId xmlns:a16="http://schemas.microsoft.com/office/drawing/2014/main" id="{DD04FC6F-7C51-44B7-A2B8-1E3093C8BFE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037003"/>
          </a:xfrm>
        </p:spPr>
        <p:txBody>
          <a:bodyPr vert="horz" wrap="square" lIns="0" tIns="91440" rIns="146304" bIns="91440" rtlCol="0" anchor="t">
            <a:spAutoFit/>
          </a:bodyPr>
          <a:lstStyle/>
          <a:p>
            <a:pPr marL="342900" lvl="0" indent="-342900">
              <a:buFont typeface="Arial" panose="020B0604020202020204" pitchFamily="34" charset="0"/>
              <a:buChar char="•"/>
            </a:pPr>
            <a:r>
              <a:rPr lang="en-US" dirty="0">
                <a:latin typeface="+mn-lt"/>
              </a:rPr>
              <a:t>Describe Azure regions, region pairs, and sovereign regions.</a:t>
            </a:r>
          </a:p>
          <a:p>
            <a:pPr marL="342900" lvl="0" indent="-342900">
              <a:buFont typeface="Arial" panose="020B0604020202020204" pitchFamily="34" charset="0"/>
              <a:buChar char="•"/>
            </a:pPr>
            <a:r>
              <a:rPr lang="en-US" dirty="0">
                <a:latin typeface="+mn-lt"/>
              </a:rPr>
              <a:t>Describe Availability Zones.</a:t>
            </a:r>
          </a:p>
          <a:p>
            <a:pPr marL="342900" lvl="0" indent="-342900">
              <a:buFont typeface="Arial" panose="020B0604020202020204" pitchFamily="34" charset="0"/>
              <a:buChar char="•"/>
            </a:pPr>
            <a:r>
              <a:rPr lang="en-US" dirty="0">
                <a:latin typeface="+mn-lt"/>
              </a:rPr>
              <a:t>Describe Azure datacenters.</a:t>
            </a:r>
          </a:p>
          <a:p>
            <a:pPr marL="342900" lvl="0" indent="-342900">
              <a:buFont typeface="Arial" panose="020B0604020202020204" pitchFamily="34" charset="0"/>
              <a:buChar char="•"/>
            </a:pPr>
            <a:r>
              <a:rPr lang="en-US" dirty="0">
                <a:latin typeface="+mn-lt"/>
              </a:rPr>
              <a:t>Describe Azure resources and Resource Groups.</a:t>
            </a:r>
          </a:p>
          <a:p>
            <a:pPr marL="342900" lvl="0" indent="-342900">
              <a:buFont typeface="Arial" panose="020B0604020202020204" pitchFamily="34" charset="0"/>
              <a:buChar char="•"/>
            </a:pPr>
            <a:r>
              <a:rPr lang="en-US" dirty="0">
                <a:latin typeface="+mn-lt"/>
              </a:rPr>
              <a:t>Describe subscriptions.</a:t>
            </a:r>
          </a:p>
          <a:p>
            <a:pPr marL="342900" lvl="0" indent="-342900">
              <a:buFont typeface="Arial" panose="020B0604020202020204" pitchFamily="34" charset="0"/>
              <a:buChar char="•"/>
            </a:pPr>
            <a:r>
              <a:rPr lang="en-US" dirty="0">
                <a:latin typeface="+mn-lt"/>
              </a:rPr>
              <a:t>Describe management groups.</a:t>
            </a:r>
          </a:p>
          <a:p>
            <a:pPr marL="342900" lvl="0" indent="-342900">
              <a:buFont typeface="Arial" panose="020B0604020202020204" pitchFamily="34" charset="0"/>
              <a:buChar char="•"/>
            </a:pPr>
            <a:r>
              <a:rPr lang="en-US" dirty="0">
                <a:latin typeface="+mn-lt"/>
              </a:rPr>
              <a:t>Describe the hierarchy of resource groups, subscriptions, and management groups.</a:t>
            </a: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2.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3.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7302</Words>
  <Application>Microsoft Office PowerPoint</Application>
  <PresentationFormat>Widescreen</PresentationFormat>
  <Paragraphs>802</Paragraphs>
  <Slides>62</Slides>
  <Notes>60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62</vt:i4>
      </vt:variant>
    </vt:vector>
  </HeadingPairs>
  <TitlesOfParts>
    <vt:vector size="74"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AZ-900T00 Learning Path 02: Azure Architecture and Services</vt:lpstr>
      <vt:lpstr>Learning Path Outline</vt:lpstr>
      <vt:lpstr>Learning Path 02 – Outline</vt:lpstr>
      <vt:lpstr>Azure Accounts</vt:lpstr>
      <vt:lpstr>Walkthrough – Create an Azure Account</vt:lpstr>
      <vt:lpstr>Exercise – Explore the Learn sandbox</vt:lpstr>
      <vt:lpstr>Azure architectural components</vt:lpstr>
      <vt:lpstr>Core Azure architectural components – Objective Domain</vt:lpstr>
      <vt:lpstr>Regions</vt:lpstr>
      <vt:lpstr>Availability zones</vt:lpstr>
      <vt:lpstr>Region Pairs</vt:lpstr>
      <vt:lpstr>Azure Sovereign Regions (US Government services)</vt:lpstr>
      <vt:lpstr>Azure Sovereign Regions (Azure China)</vt:lpstr>
      <vt:lpstr>Walkthrough – Explore the Azure Global infrastructure</vt:lpstr>
      <vt:lpstr>Azure Resources</vt:lpstr>
      <vt:lpstr>Resource groups</vt:lpstr>
      <vt:lpstr>Azure Subscriptions</vt:lpstr>
      <vt:lpstr>Management Groups</vt:lpstr>
      <vt:lpstr>Exercise – Create an Azure resource</vt:lpstr>
      <vt:lpstr>Compute and Networking</vt:lpstr>
      <vt:lpstr>Compute and Networking- Objective Domain</vt:lpstr>
      <vt:lpstr>Azure compute services</vt:lpstr>
      <vt:lpstr>Azure virtual machines</vt:lpstr>
      <vt:lpstr>VM scale sets</vt:lpstr>
      <vt:lpstr>VM availability sets</vt:lpstr>
      <vt:lpstr>Exercise – Create a Virtual Machine</vt:lpstr>
      <vt:lpstr>Azure Virtual Desktop</vt:lpstr>
      <vt:lpstr>Azure Container Services</vt:lpstr>
      <vt:lpstr>Azure Functions</vt:lpstr>
      <vt:lpstr>Comparing Azure compute options</vt:lpstr>
      <vt:lpstr>Azure App Services</vt:lpstr>
      <vt:lpstr>Azure networking services</vt:lpstr>
      <vt:lpstr>Walkthrough – Configure network access</vt:lpstr>
      <vt:lpstr>Azure networking services</vt:lpstr>
      <vt:lpstr>Azure networking services</vt:lpstr>
      <vt:lpstr>Azure DNS</vt:lpstr>
      <vt:lpstr>Storage</vt:lpstr>
      <vt:lpstr>Storage - Objective Domain</vt:lpstr>
      <vt:lpstr>Storage accounts</vt:lpstr>
      <vt:lpstr>Storage redundancy</vt:lpstr>
      <vt:lpstr>Azure storage services</vt:lpstr>
      <vt:lpstr>Storage service public endpoints</vt:lpstr>
      <vt:lpstr>Azure storage access tiers</vt:lpstr>
      <vt:lpstr>Exercise - Create a storage blob</vt:lpstr>
      <vt:lpstr>Azure Migrate</vt:lpstr>
      <vt:lpstr>Azure Data Box</vt:lpstr>
      <vt:lpstr>File management options</vt:lpstr>
      <vt:lpstr>Identity, Access, and Security</vt:lpstr>
      <vt:lpstr>Identity, Access, and Security - Objective Domain</vt:lpstr>
      <vt:lpstr>Azure Active Directory (AAD)</vt:lpstr>
      <vt:lpstr>Azure Active Directory Domain Services (Azure AD DS)</vt:lpstr>
      <vt:lpstr>Compare Authentication and Authorization</vt:lpstr>
      <vt:lpstr>Azure Multi-Factor Authentication</vt:lpstr>
      <vt:lpstr>External Identities B2B</vt:lpstr>
      <vt:lpstr>External Identities B2C</vt:lpstr>
      <vt:lpstr>Conditional Access</vt:lpstr>
      <vt:lpstr>Azure role-based access control (Azure RBAC)</vt:lpstr>
      <vt:lpstr>Zero Trust</vt:lpstr>
      <vt:lpstr>Defense in depth</vt:lpstr>
      <vt:lpstr>Microsoft Defender for Cloud</vt:lpstr>
      <vt:lpstr>Knowledge Check</vt:lpstr>
      <vt:lpstr>Learning Path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2022-11-30T20:29:01Z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