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2" r:id="rId5"/>
  </p:sldMasterIdLst>
  <p:notesMasterIdLst>
    <p:notesMasterId r:id="rId15"/>
  </p:notesMasterIdLst>
  <p:handoutMasterIdLst>
    <p:handoutMasterId r:id="rId16"/>
  </p:handoutMasterIdLst>
  <p:sldIdLst>
    <p:sldId id="1719" r:id="rId6"/>
    <p:sldId id="1874" r:id="rId7"/>
    <p:sldId id="1875" r:id="rId8"/>
    <p:sldId id="1876" r:id="rId9"/>
    <p:sldId id="1877" r:id="rId10"/>
    <p:sldId id="1886" r:id="rId11"/>
    <p:sldId id="1857" r:id="rId12"/>
    <p:sldId id="1879" r:id="rId13"/>
    <p:sldId id="188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74"/>
            <p14:sldId id="1875"/>
            <p14:sldId id="1876"/>
            <p14:sldId id="1877"/>
            <p14:sldId id="1886"/>
            <p14:sldId id="1857"/>
            <p14:sldId id="1879"/>
            <p14:sldId id="188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78D4"/>
    <a:srgbClr val="1A1A1A"/>
    <a:srgbClr val="FFFFFF"/>
    <a:srgbClr val="00BCF2"/>
    <a:srgbClr val="40CDF5"/>
    <a:srgbClr val="40587C"/>
    <a:srgbClr val="00B0E3"/>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BD0C3-EB20-4AD5-B19F-C72EC515270D}" v="2" dt="2021-05-07T22:37:29.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79" autoAdjust="0"/>
  </p:normalViewPr>
  <p:slideViewPr>
    <p:cSldViewPr snapToGrid="0">
      <p:cViewPr varScale="1">
        <p:scale>
          <a:sx n="97" d="100"/>
          <a:sy n="97" d="100"/>
        </p:scale>
        <p:origin x="1074"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11/30/2022 3:29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11/30/2022 3:29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11/30/2022 3:29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479912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Point out that some study outside the class may be required to ensure you can pass the exam.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AZ-900 Certification Areas - </a:t>
            </a:r>
            <a:r>
              <a:rPr lang="en-IE" sz="882" u="sng" kern="1200" dirty="0">
                <a:solidFill>
                  <a:schemeClr val="tx1"/>
                </a:solidFill>
                <a:effectLst/>
                <a:latin typeface="Segoe UI Light" pitchFamily="34" charset="0"/>
                <a:ea typeface="+mn-ea"/>
                <a:cs typeface="+mn-cs"/>
              </a:rPr>
              <a:t>https://www.microsoft.com/en-us/learning/exam-az-900.aspx.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11/30/2022 3:29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8808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will be links to the Learn exercises in the corresponding slides.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11/30/2022 3:29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08054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72332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9112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118198574"/>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11714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642576174"/>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446298"/>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74174133"/>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03475237"/>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4899687"/>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9096983"/>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5125072"/>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1681000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3313603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975712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3826621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399762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0090325"/>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931839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5000130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25130206"/>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121767512"/>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5053345"/>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24275441"/>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801972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155675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7804248"/>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1549099"/>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29349392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1606519"/>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1777403"/>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184404"/>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775847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429812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5671331"/>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166526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08765799"/>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45857059"/>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8561952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2008338"/>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8512068"/>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12648577"/>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4922718"/>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08990204"/>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61498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485828621"/>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839903117"/>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97209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3484146F-B82A-434C-9C4F-0832F9A133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7852272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58112610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50" Type="http://schemas.openxmlformats.org/officeDocument/2006/relationships/theme" Target="../theme/theme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9" Type="http://schemas.openxmlformats.org/officeDocument/2006/relationships/slideLayout" Target="../slideLayouts/slideLayout38.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1" Type="http://schemas.openxmlformats.org/officeDocument/2006/relationships/slideLayout" Target="../slideLayouts/slideLayout10.xml"/><Relationship Id="rId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7" r:id="rId6"/>
    <p:sldLayoutId id="2147484603" r:id="rId7"/>
    <p:sldLayoutId id="2147484584" r:id="rId8"/>
    <p:sldLayoutId id="2147484583"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20F47F7E-C74A-4A65-B7A5-D72925334A6D}"/>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2DDB1D2F-AB16-47E2-AEA2-52185EE73E2E}"/>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F9854452-BEE2-4D6F-AF3F-EDE5557096F1}"/>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E5B85046-081D-4F59-AEE2-421B029011B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44EF8-B27F-4536-ACB0-198F36C24F28}"/>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7DC5FA7-6F36-409D-BC70-62B33BEA3FD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17990B-24FF-4B5B-8D31-3B2FFE93BA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A01494-B921-437B-A423-AB20FB069A42}"/>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5C73E5-7B00-44E0-9374-3355B7B7201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3BFEA6-004B-4D27-A931-C1D54015C4F3}"/>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E74427-0B0E-421F-8E29-397FC22F231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CD8DBD4-596F-472F-8D6A-66B6C274E3D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31450DF-6901-4582-9532-25A53162441A}"/>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5A3584-CF26-4747-B278-677319D4F5F6}"/>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375F60-25F0-4830-8906-5E8E350BEED9}"/>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176288-D3AA-4B9F-BE31-BDDA09A81BA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258125-1DFC-4512-95B3-0998DFA64EAB}"/>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A43343-B730-49DC-BA20-1E52B159B080}"/>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ED16F1-E23F-4744-A1BF-CF4C7350A3E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4F339E-35EA-4535-B93C-146BA9AC868C}"/>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90CBD8-D61A-42FF-A80D-1B39B8CF84B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9BA91F-3BDA-4288-AD5C-BE8833317BE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D3ED5C-8E8E-4AEB-B653-841CD702D9BF}"/>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B79AD9-D798-492D-A2EA-B588782BF4FD}"/>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1DB1ED9-9E7F-467D-9DE9-636913529AA9}"/>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3FA38F7-7F1D-4E37-B549-8AB0776470D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687F059-BB79-41C0-9779-9B93BE85C3B6}"/>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E6E387-635E-4E7F-A3FD-2A08F62BB9D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536BD53-4F5F-4462-BD2A-4B7F301C510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A9654B-7FA0-421D-A086-C1E9D47EBCA7}"/>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5D5440-94C3-43FF-A2DE-CD15659C8C5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F3DE375-635E-4C10-AEAA-85CC8F812963}"/>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0705675-F654-42B7-907F-2BFF4E429FD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6072DA8-81A3-427C-BA87-555E7E805F3D}"/>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9ACDFF9-1C2A-4022-8D7B-669B8129D1C4}"/>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7089712-815B-4793-B41B-371863CAA2C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111DF8-2BAC-4D3A-9F9B-37CBD53CC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09588731-E1A9-4E7F-BFCF-F3E5C777D026}"/>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5536126-1068-4215-B543-D243D41DF7D3}"/>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0566296"/>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 id="2147484773" r:id="rId31"/>
    <p:sldLayoutId id="2147484774" r:id="rId32"/>
    <p:sldLayoutId id="2147484775" r:id="rId33"/>
    <p:sldLayoutId id="2147484776" r:id="rId34"/>
    <p:sldLayoutId id="2147484777" r:id="rId35"/>
    <p:sldLayoutId id="2147484778" r:id="rId36"/>
    <p:sldLayoutId id="2147484779" r:id="rId37"/>
    <p:sldLayoutId id="2147484780" r:id="rId38"/>
    <p:sldLayoutId id="2147484781" r:id="rId39"/>
    <p:sldLayoutId id="2147484782" r:id="rId40"/>
    <p:sldLayoutId id="2147484783" r:id="rId41"/>
    <p:sldLayoutId id="2147484784" r:id="rId42"/>
    <p:sldLayoutId id="2147484785" r:id="rId43"/>
    <p:sldLayoutId id="2147484786" r:id="rId44"/>
    <p:sldLayoutId id="2147484787" r:id="rId45"/>
    <p:sldLayoutId id="2147484788" r:id="rId46"/>
    <p:sldLayoutId id="2147484789" r:id="rId47"/>
    <p:sldLayoutId id="2147484790" r:id="rId48"/>
    <p:sldLayoutId id="2147484791" r:id="rId49"/>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1" y="2532448"/>
            <a:ext cx="5428936" cy="1793104"/>
          </a:xfrm>
        </p:spPr>
        <p:txBody>
          <a:bodyPr wrap="square" anchor="b">
            <a:normAutofit/>
          </a:bodyPr>
          <a:lstStyle/>
          <a:p>
            <a:r>
              <a:rPr lang="en-US" sz="4400" dirty="0"/>
              <a:t>AZ-900T00: Microsoft Azure Fundamentals</a:t>
            </a:r>
          </a:p>
        </p:txBody>
      </p:sp>
      <p:sp>
        <p:nvSpPr>
          <p:cNvPr id="9" name="Text Placeholder 2">
            <a:extLst>
              <a:ext uri="{FF2B5EF4-FFF2-40B4-BE49-F238E27FC236}">
                <a16:creationId xmlns:a16="http://schemas.microsoft.com/office/drawing/2014/main" id="{8848064B-FC48-415A-9E8A-F3C013233869}"/>
              </a:ext>
            </a:extLst>
          </p:cNvPr>
          <p:cNvSpPr>
            <a:spLocks noGrp="1"/>
          </p:cNvSpPr>
          <p:nvPr>
            <p:ph type="body" sz="quarter" idx="15"/>
          </p:nvPr>
        </p:nvSpPr>
        <p:spPr>
          <a:xfrm>
            <a:off x="442466" y="4350114"/>
            <a:ext cx="5413375" cy="1136650"/>
          </a:xfrm>
        </p:spPr>
        <p:txBody>
          <a:bodyPr/>
          <a:lstStyle/>
          <a:p>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graphicFrame>
        <p:nvGraphicFramePr>
          <p:cNvPr id="4" name="Table 6">
            <a:extLst>
              <a:ext uri="{FF2B5EF4-FFF2-40B4-BE49-F238E27FC236}">
                <a16:creationId xmlns:a16="http://schemas.microsoft.com/office/drawing/2014/main" id="{37FD6B94-AC03-4160-A1B8-18C16DC1240A}"/>
              </a:ext>
            </a:extLst>
          </p:cNvPr>
          <p:cNvGraphicFramePr>
            <a:graphicFrameLocks noGrp="1"/>
          </p:cNvGraphicFramePr>
          <p:nvPr>
            <p:extLst>
              <p:ext uri="{D42A27DB-BD31-4B8C-83A1-F6EECF244321}">
                <p14:modId xmlns:p14="http://schemas.microsoft.com/office/powerpoint/2010/main" val="4176238935"/>
              </p:ext>
            </p:extLst>
          </p:nvPr>
        </p:nvGraphicFramePr>
        <p:xfrm>
          <a:off x="432089" y="1120690"/>
          <a:ext cx="11341268" cy="4109466"/>
        </p:xfrm>
        <a:graphic>
          <a:graphicData uri="http://schemas.openxmlformats.org/drawingml/2006/table">
            <a:tbl>
              <a:tblPr firstRow="1" bandRow="1">
                <a:tableStyleId>{5C22544A-7EE6-4342-B048-85BDC9FD1C3A}</a:tableStyleId>
              </a:tblPr>
              <a:tblGrid>
                <a:gridCol w="5670634">
                  <a:extLst>
                    <a:ext uri="{9D8B030D-6E8A-4147-A177-3AD203B41FA5}">
                      <a16:colId xmlns:a16="http://schemas.microsoft.com/office/drawing/2014/main" val="2255807720"/>
                    </a:ext>
                  </a:extLst>
                </a:gridCol>
                <a:gridCol w="5670634">
                  <a:extLst>
                    <a:ext uri="{9D8B030D-6E8A-4147-A177-3AD203B41FA5}">
                      <a16:colId xmlns:a16="http://schemas.microsoft.com/office/drawing/2014/main" val="2856454902"/>
                    </a:ext>
                  </a:extLst>
                </a:gridCol>
              </a:tblGrid>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Thank you for joining us today.</a:t>
                      </a:r>
                      <a:endParaRPr lang="en-US" sz="2000" b="0" kern="1200" dirty="0">
                        <a:solidFill>
                          <a:schemeClr val="lt1"/>
                        </a:solidFill>
                        <a:latin typeface="+mj-lt"/>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Segoe UI" panose="020B0502040204020203" pitchFamily="34" charset="0"/>
                          <a:cs typeface="Segoe UI" panose="020B0502040204020203" pitchFamily="34" charset="0"/>
                        </a:rPr>
                        <a:t>We’ve worked together with the Microsoft Partner Network and Microsoft IT Academies to bring you a world-class learning experience. </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dirty="0"/>
                    </a:p>
                  </a:txBody>
                  <a:tcPr>
                    <a:solidFill>
                      <a:schemeClr val="bg2"/>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Microsoft Certified Trainers + Instructors.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Your instructor is a premier technical and instructional expert who meets ongoing certification requirements. </a:t>
                      </a:r>
                    </a:p>
                  </a:txBody>
                  <a:tcPr>
                    <a:solidFill>
                      <a:schemeClr val="bg2"/>
                    </a:solidFill>
                  </a:tcPr>
                </a:tc>
                <a:extLst>
                  <a:ext uri="{0D108BD9-81ED-4DB2-BD59-A6C34878D82A}">
                    <a16:rowId xmlns:a16="http://schemas.microsoft.com/office/drawing/2014/main" val="307419271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rgbClr val="0070C0"/>
                          </a:solidFill>
                          <a:latin typeface="+mj-lt"/>
                          <a:ea typeface="+mn-ea"/>
                          <a:cs typeface="+mn-cs"/>
                        </a:rPr>
                        <a:t>Customer Satisfaction Guarantee.</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Our partners offer a satisfaction guarantee, and we hold them accountable for it. </a:t>
                      </a:r>
                      <a:br>
                        <a:rPr lang="en-US" sz="2000" b="0" kern="1200" dirty="0">
                          <a:solidFill>
                            <a:schemeClr val="tx1"/>
                          </a:solidFill>
                          <a:latin typeface="Segoe UI" panose="020B0502040204020203" pitchFamily="34" charset="0"/>
                          <a:ea typeface="+mn-ea"/>
                          <a:cs typeface="Segoe UI" panose="020B0502040204020203" pitchFamily="34" charset="0"/>
                        </a:rPr>
                      </a:b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At the end of class, please complete an evaluation of today’s experience. We value your feedback!  </a:t>
                      </a:r>
                    </a:p>
                  </a:txBody>
                  <a:tcPr>
                    <a:solidFill>
                      <a:schemeClr val="bg2"/>
                    </a:solidFill>
                  </a:tcPr>
                </a:tc>
                <a:tc>
                  <a:txBody>
                    <a:bodyPr/>
                    <a:lstStyle/>
                    <a:p>
                      <a:pPr marL="0" indent="0">
                        <a:spcBef>
                          <a:spcPts val="0"/>
                        </a:spcBef>
                        <a:buFont typeface="Wingdings" panose="05000000000000000000" pitchFamily="2" charset="2"/>
                        <a:buNone/>
                      </a:pPr>
                      <a:r>
                        <a:rPr lang="en-US" sz="2000" b="0" kern="1200" dirty="0">
                          <a:solidFill>
                            <a:srgbClr val="0070C0"/>
                          </a:solidFill>
                          <a:latin typeface="+mj-lt"/>
                          <a:ea typeface="+mn-ea"/>
                          <a:cs typeface="+mn-cs"/>
                        </a:rPr>
                        <a:t>Certification Exam Benefits.</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After training, consider pursuing a Microsoft Certification to help distinguish your technical expertise and experience. Ask your instructor about available exam promotions and discounts.</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b="0" kern="1200" dirty="0">
                        <a:solidFill>
                          <a:schemeClr val="tx1"/>
                        </a:solidFill>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Segoe UI" panose="020B0502040204020203" pitchFamily="34" charset="0"/>
                          <a:ea typeface="+mn-ea"/>
                          <a:cs typeface="Segoe UI" panose="020B0502040204020203" pitchFamily="34" charset="0"/>
                        </a:rPr>
                        <a:t>We wish you a great learning experience and ongoing career success!</a:t>
                      </a:r>
                      <a:endParaRPr lang="en-US" dirty="0">
                        <a:solidFill>
                          <a:schemeClr val="tx1"/>
                        </a:solidFill>
                      </a:endParaRPr>
                    </a:p>
                  </a:txBody>
                  <a:tcPr>
                    <a:solidFill>
                      <a:schemeClr val="bg2"/>
                    </a:solidFill>
                  </a:tcPr>
                </a:tc>
                <a:extLst>
                  <a:ext uri="{0D108BD9-81ED-4DB2-BD59-A6C34878D82A}">
                    <a16:rowId xmlns:a16="http://schemas.microsoft.com/office/drawing/2014/main" val="382848287"/>
                  </a:ext>
                </a:extLst>
              </a:tr>
            </a:tbl>
          </a:graphicData>
        </a:graphic>
      </p:graphicFrame>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Instructor Introduction</a:t>
            </a:r>
          </a:p>
        </p:txBody>
      </p:sp>
      <p:sp>
        <p:nvSpPr>
          <p:cNvPr id="12" name="Text Placeholder 11">
            <a:extLst>
              <a:ext uri="{FF2B5EF4-FFF2-40B4-BE49-F238E27FC236}">
                <a16:creationId xmlns:a16="http://schemas.microsoft.com/office/drawing/2014/main" id="{07BCCABA-E2B3-4E60-8DF7-9DE67965D7C3}"/>
              </a:ext>
            </a:extLst>
          </p:cNvPr>
          <p:cNvSpPr>
            <a:spLocks noGrp="1"/>
          </p:cNvSpPr>
          <p:nvPr>
            <p:ph sz="quarter" idx="10"/>
          </p:nvPr>
        </p:nvSpPr>
        <p:spPr>
          <a:xfrm>
            <a:off x="418643" y="1456897"/>
            <a:ext cx="5394960" cy="3282950"/>
          </a:xfrm>
        </p:spPr>
        <p:txBody>
          <a:bodyPr/>
          <a:lstStyle/>
          <a:p>
            <a:pPr marL="342900" indent="-342900">
              <a:buFont typeface="Arial" panose="020B0604020202020204" pitchFamily="34" charset="0"/>
              <a:buChar char="•"/>
            </a:pPr>
            <a:r>
              <a:rPr lang="en-US" dirty="0">
                <a:latin typeface="+mn-lt"/>
              </a:rPr>
              <a:t>Instructor: &lt;Name&gt;</a:t>
            </a:r>
          </a:p>
          <a:p>
            <a:pPr marL="342900" indent="-342900">
              <a:buFont typeface="Arial" panose="020B0604020202020204" pitchFamily="34" charset="0"/>
              <a:buChar char="•"/>
            </a:pPr>
            <a:r>
              <a:rPr lang="en-US" dirty="0">
                <a:latin typeface="+mn-lt"/>
              </a:rPr>
              <a:t>&lt;Title or other credentials, e.g., Microsoft Certified Trainer&gt;</a:t>
            </a:r>
          </a:p>
          <a:p>
            <a:pPr marL="342900" indent="-342900">
              <a:buFont typeface="Arial" panose="020B0604020202020204" pitchFamily="34" charset="0"/>
              <a:buChar char="•"/>
            </a:pPr>
            <a:r>
              <a:rPr lang="en-US" dirty="0">
                <a:latin typeface="+mn-lt"/>
              </a:rPr>
              <a:t>&lt;Affiliation/Company&gt;</a:t>
            </a:r>
          </a:p>
          <a:p>
            <a:pPr marL="342900" indent="-342900">
              <a:buFont typeface="Arial" panose="020B0604020202020204" pitchFamily="34" charset="0"/>
              <a:buChar char="•"/>
            </a:pPr>
            <a:r>
              <a:rPr lang="en-US" dirty="0">
                <a:latin typeface="+mn-lt"/>
              </a:rPr>
              <a:t>&lt;A few words about my technical and professional experience&gt; </a:t>
            </a:r>
          </a:p>
          <a:p>
            <a:pPr marL="342900" indent="-342900">
              <a:buFont typeface="Arial" panose="020B0604020202020204" pitchFamily="34" charset="0"/>
              <a:buChar char="•"/>
            </a:pPr>
            <a:endParaRPr lang="en-US" dirty="0">
              <a:latin typeface="+mn-lt"/>
            </a:endParaRPr>
          </a:p>
        </p:txBody>
      </p:sp>
      <p:pic>
        <p:nvPicPr>
          <p:cNvPr id="3" name="Picture 2" descr="Hello badge. ">
            <a:extLst>
              <a:ext uri="{FF2B5EF4-FFF2-40B4-BE49-F238E27FC236}">
                <a16:creationId xmlns:a16="http://schemas.microsoft.com/office/drawing/2014/main" id="{8C416332-8E30-452A-89EC-38E582D24070}"/>
              </a:ext>
            </a:extLst>
          </p:cNvPr>
          <p:cNvPicPr>
            <a:picLocks noChangeAspect="1"/>
          </p:cNvPicPr>
          <p:nvPr/>
        </p:nvPicPr>
        <p:blipFill>
          <a:blip r:embed="rId2"/>
          <a:stretch>
            <a:fillRect/>
          </a:stretch>
        </p:blipFill>
        <p:spPr>
          <a:xfrm>
            <a:off x="8585200" y="1987550"/>
            <a:ext cx="2438400" cy="1562100"/>
          </a:xfrm>
          <a:prstGeom prst="rect">
            <a:avLst/>
          </a:prstGeom>
        </p:spPr>
      </p:pic>
    </p:spTree>
    <p:extLst>
      <p:ext uri="{BB962C8B-B14F-4D97-AF65-F5344CB8AC3E}">
        <p14:creationId xmlns:p14="http://schemas.microsoft.com/office/powerpoint/2010/main" val="14553940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sz="quarter" idx="10"/>
          </p:nvPr>
        </p:nvSpPr>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dirty="0"/>
              <a:t>Microsoft Azure experience</a:t>
            </a:r>
          </a:p>
          <a:p>
            <a:pPr marL="457200" indent="-457200">
              <a:buFont typeface="Arial" panose="020B0604020202020204" pitchFamily="34" charset="0"/>
              <a:buChar char="•"/>
            </a:pPr>
            <a:r>
              <a:rPr lang="en-US" dirty="0"/>
              <a:t>Your expectations for the course</a:t>
            </a:r>
          </a:p>
          <a:p>
            <a:endParaRPr lang="en-US" dirty="0"/>
          </a:p>
        </p:txBody>
      </p:sp>
      <p:pic>
        <p:nvPicPr>
          <p:cNvPr id="10" name="Picture 9" descr="Hello badge.">
            <a:extLst>
              <a:ext uri="{FF2B5EF4-FFF2-40B4-BE49-F238E27FC236}">
                <a16:creationId xmlns:a16="http://schemas.microsoft.com/office/drawing/2014/main" id="{1BEB5A76-C667-4BD5-BA7C-04A1CD08CAB8}"/>
              </a:ext>
            </a:extLst>
          </p:cNvPr>
          <p:cNvPicPr>
            <a:picLocks noChangeAspect="1"/>
          </p:cNvPicPr>
          <p:nvPr/>
        </p:nvPicPr>
        <p:blipFill>
          <a:blip r:embed="rId2"/>
          <a:stretch>
            <a:fillRect/>
          </a:stretch>
        </p:blipFill>
        <p:spPr>
          <a:xfrm>
            <a:off x="8188642" y="1943100"/>
            <a:ext cx="2276475" cy="1485900"/>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sz="quarter" idx="10"/>
          </p:nvPr>
        </p:nvSpPr>
        <p:spPr>
          <a:xfrm>
            <a:off x="418643" y="1456897"/>
            <a:ext cx="2619525" cy="2785378"/>
          </a:xfrm>
        </p:spPr>
        <p:txBody>
          <a:bodyPr/>
          <a:lstStyle/>
          <a:p>
            <a:pPr marL="342900" indent="-342900">
              <a:spcBef>
                <a:spcPts val="0"/>
              </a:spcBef>
              <a:spcAft>
                <a:spcPts val="600"/>
              </a:spcAft>
              <a:buFont typeface="Arial" panose="020B0604020202020204" pitchFamily="34" charset="0"/>
              <a:buChar char="•"/>
            </a:pPr>
            <a:r>
              <a:rPr lang="en-US" sz="2400" dirty="0">
                <a:latin typeface="+mn-lt"/>
              </a:rPr>
              <a:t>Class hours</a:t>
            </a:r>
          </a:p>
          <a:p>
            <a:pPr marL="342900" indent="-342900">
              <a:spcBef>
                <a:spcPts val="0"/>
              </a:spcBef>
              <a:spcAft>
                <a:spcPts val="600"/>
              </a:spcAft>
              <a:buFont typeface="Arial" panose="020B0604020202020204" pitchFamily="34" charset="0"/>
              <a:buChar char="•"/>
            </a:pPr>
            <a:r>
              <a:rPr lang="en-US" sz="2400" dirty="0">
                <a:latin typeface="+mn-lt"/>
              </a:rPr>
              <a:t>Building hours</a:t>
            </a:r>
          </a:p>
          <a:p>
            <a:pPr marL="342900" indent="-342900">
              <a:spcBef>
                <a:spcPts val="0"/>
              </a:spcBef>
              <a:spcAft>
                <a:spcPts val="600"/>
              </a:spcAft>
              <a:buFont typeface="Arial" panose="020B0604020202020204" pitchFamily="34" charset="0"/>
              <a:buChar char="•"/>
            </a:pPr>
            <a:r>
              <a:rPr lang="en-US" sz="2400" dirty="0">
                <a:latin typeface="+mn-lt"/>
              </a:rPr>
              <a:t>Parking</a:t>
            </a:r>
          </a:p>
          <a:p>
            <a:pPr marL="342900" indent="-342900">
              <a:spcBef>
                <a:spcPts val="0"/>
              </a:spcBef>
              <a:spcAft>
                <a:spcPts val="600"/>
              </a:spcAft>
              <a:buFont typeface="Arial" panose="020B0604020202020204" pitchFamily="34" charset="0"/>
              <a:buChar char="•"/>
            </a:pPr>
            <a:r>
              <a:rPr lang="en-US" sz="2400" dirty="0">
                <a:latin typeface="+mn-lt"/>
              </a:rPr>
              <a:t>Restrooms</a:t>
            </a:r>
          </a:p>
          <a:p>
            <a:pPr marL="342900" indent="-342900">
              <a:spcBef>
                <a:spcPts val="0"/>
              </a:spcBef>
              <a:spcAft>
                <a:spcPts val="600"/>
              </a:spcAft>
              <a:buFont typeface="Arial" panose="020B0604020202020204" pitchFamily="34" charset="0"/>
              <a:buChar char="•"/>
            </a:pPr>
            <a:r>
              <a:rPr lang="en-US" sz="2400" dirty="0">
                <a:latin typeface="+mn-lt"/>
              </a:rPr>
              <a:t>Meals</a:t>
            </a:r>
          </a:p>
          <a:p>
            <a:pPr marL="342900" indent="-342900">
              <a:spcBef>
                <a:spcPts val="0"/>
              </a:spcBef>
              <a:spcAft>
                <a:spcPts val="600"/>
              </a:spcAft>
              <a:buFont typeface="Arial" panose="020B0604020202020204" pitchFamily="34" charset="0"/>
              <a:buChar char="•"/>
            </a:pPr>
            <a:r>
              <a:rPr lang="en-US" sz="2400" dirty="0">
                <a:latin typeface="+mn-lt"/>
              </a:rPr>
              <a:t>Phones</a:t>
            </a:r>
          </a:p>
        </p:txBody>
      </p:sp>
      <p:sp>
        <p:nvSpPr>
          <p:cNvPr id="15" name="Text Placeholder 2">
            <a:extLst>
              <a:ext uri="{FF2B5EF4-FFF2-40B4-BE49-F238E27FC236}">
                <a16:creationId xmlns:a16="http://schemas.microsoft.com/office/drawing/2014/main" id="{E59D03C4-9BD5-46A2-AC3F-BC9AD7406700}"/>
              </a:ext>
            </a:extLst>
          </p:cNvPr>
          <p:cNvSpPr txBox="1">
            <a:spLocks/>
          </p:cNvSpPr>
          <p:nvPr/>
        </p:nvSpPr>
        <p:spPr>
          <a:xfrm>
            <a:off x="3076541" y="1453704"/>
            <a:ext cx="2619525" cy="2708434"/>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0"/>
              </a:spcBef>
              <a:spcAft>
                <a:spcPts val="600"/>
              </a:spcAft>
              <a:buFont typeface="Arial" panose="020B0604020202020204" pitchFamily="34" charset="0"/>
              <a:buChar char="•"/>
            </a:pPr>
            <a:r>
              <a:rPr lang="en-US" dirty="0">
                <a:latin typeface="+mn-lt"/>
              </a:rPr>
              <a:t>Messages</a:t>
            </a:r>
          </a:p>
          <a:p>
            <a:pPr marL="342900" indent="-342900">
              <a:spcBef>
                <a:spcPts val="0"/>
              </a:spcBef>
              <a:spcAft>
                <a:spcPts val="600"/>
              </a:spcAft>
              <a:buFont typeface="Arial" panose="020B0604020202020204" pitchFamily="34" charset="0"/>
              <a:buChar char="•"/>
            </a:pPr>
            <a:r>
              <a:rPr lang="en-US" dirty="0">
                <a:latin typeface="+mn-lt"/>
              </a:rPr>
              <a:t>Smoking</a:t>
            </a:r>
          </a:p>
          <a:p>
            <a:pPr marL="342900" indent="-342900">
              <a:spcBef>
                <a:spcPts val="0"/>
              </a:spcBef>
              <a:spcAft>
                <a:spcPts val="600"/>
              </a:spcAft>
              <a:buFont typeface="Arial" panose="020B0604020202020204" pitchFamily="34" charset="0"/>
              <a:buChar char="•"/>
            </a:pPr>
            <a:r>
              <a:rPr lang="en-US" dirty="0">
                <a:latin typeface="+mn-lt"/>
              </a:rPr>
              <a:t>Internet access </a:t>
            </a:r>
          </a:p>
          <a:p>
            <a:pPr marL="342900" indent="-342900">
              <a:spcBef>
                <a:spcPts val="0"/>
              </a:spcBef>
              <a:spcAft>
                <a:spcPts val="600"/>
              </a:spcAft>
              <a:buFont typeface="Arial" panose="020B0604020202020204" pitchFamily="34" charset="0"/>
              <a:buChar char="•"/>
            </a:pPr>
            <a:r>
              <a:rPr lang="en-US" dirty="0">
                <a:latin typeface="+mn-lt"/>
              </a:rPr>
              <a:t>Recycling</a:t>
            </a:r>
          </a:p>
          <a:p>
            <a:pPr marL="342900" indent="-342900">
              <a:spcBef>
                <a:spcPts val="0"/>
              </a:spcBef>
              <a:spcAft>
                <a:spcPts val="600"/>
              </a:spcAft>
              <a:buFont typeface="Arial" panose="020B0604020202020204" pitchFamily="34" charset="0"/>
              <a:buChar char="•"/>
            </a:pPr>
            <a:r>
              <a:rPr lang="en-US" dirty="0">
                <a:latin typeface="+mn-lt"/>
              </a:rPr>
              <a:t>Emergency procedures</a:t>
            </a:r>
          </a:p>
        </p:txBody>
      </p:sp>
      <p:pic>
        <p:nvPicPr>
          <p:cNvPr id="4" name="Picture 3" descr="Clock.">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7176469" y="2028242"/>
            <a:ext cx="1202732" cy="1202732"/>
          </a:xfrm>
          <a:prstGeom prst="rect">
            <a:avLst/>
          </a:prstGeom>
        </p:spPr>
      </p:pic>
      <p:pic>
        <p:nvPicPr>
          <p:cNvPr id="5" name="Picture 4" descr="Coffee mug.">
            <a:extLst>
              <a:ext uri="{FF2B5EF4-FFF2-40B4-BE49-F238E27FC236}">
                <a16:creationId xmlns:a16="http://schemas.microsoft.com/office/drawing/2014/main" id="{51F8449F-EE12-45EF-AD13-C132060A56C7}"/>
              </a:ext>
            </a:extLst>
          </p:cNvPr>
          <p:cNvPicPr>
            <a:picLocks noChangeAspect="1"/>
          </p:cNvPicPr>
          <p:nvPr/>
        </p:nvPicPr>
        <p:blipFill>
          <a:blip r:embed="rId3"/>
          <a:stretch>
            <a:fillRect/>
          </a:stretch>
        </p:blipFill>
        <p:spPr>
          <a:xfrm>
            <a:off x="9694043" y="1469968"/>
            <a:ext cx="1082875" cy="1686193"/>
          </a:xfrm>
          <a:prstGeom prst="rect">
            <a:avLst/>
          </a:prstGeom>
        </p:spPr>
      </p:pic>
      <p:grpSp>
        <p:nvGrpSpPr>
          <p:cNvPr id="6" name="Group 5" descr="Laptop.">
            <a:extLst>
              <a:ext uri="{FF2B5EF4-FFF2-40B4-BE49-F238E27FC236}">
                <a16:creationId xmlns:a16="http://schemas.microsoft.com/office/drawing/2014/main" id="{1E664AD6-F76D-4BBE-8051-87694F425CDC}"/>
              </a:ext>
            </a:extLst>
          </p:cNvPr>
          <p:cNvGrpSpPr>
            <a:grpSpLocks noChangeAspect="1"/>
          </p:cNvGrpSpPr>
          <p:nvPr/>
        </p:nvGrpSpPr>
        <p:grpSpPr>
          <a:xfrm>
            <a:off x="7052965"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descr="Female icon. ">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9245136" y="3336149"/>
            <a:ext cx="758815" cy="1500602"/>
          </a:xfrm>
          <a:prstGeom prst="rect">
            <a:avLst/>
          </a:prstGeom>
        </p:spPr>
      </p:pic>
      <p:pic>
        <p:nvPicPr>
          <p:cNvPr id="13" name="Picture 12" descr="Male icon. ">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10017689" y="3393108"/>
            <a:ext cx="609600" cy="1402080"/>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E70478-E774-40C4-8729-EFEB83E0DAFF}"/>
              </a:ext>
            </a:extLst>
          </p:cNvPr>
          <p:cNvSpPr>
            <a:spLocks noGrp="1"/>
          </p:cNvSpPr>
          <p:nvPr>
            <p:ph type="title"/>
          </p:nvPr>
        </p:nvSpPr>
        <p:spPr/>
        <p:txBody>
          <a:bodyPr/>
          <a:lstStyle/>
          <a:p>
            <a:r>
              <a:rPr lang="en-US" dirty="0"/>
              <a:t>About this course</a:t>
            </a:r>
          </a:p>
        </p:txBody>
      </p:sp>
      <p:sp>
        <p:nvSpPr>
          <p:cNvPr id="3" name="Text Placeholder 2">
            <a:extLst>
              <a:ext uri="{FF2B5EF4-FFF2-40B4-BE49-F238E27FC236}">
                <a16:creationId xmlns:a16="http://schemas.microsoft.com/office/drawing/2014/main" id="{C7800266-E237-4CBA-8E39-3A0C482C87E3}"/>
              </a:ext>
            </a:extLst>
          </p:cNvPr>
          <p:cNvSpPr>
            <a:spLocks noGrp="1"/>
          </p:cNvSpPr>
          <p:nvPr>
            <p:ph sz="quarter" idx="10"/>
          </p:nvPr>
        </p:nvSpPr>
        <p:spPr>
          <a:xfrm>
            <a:off x="419100" y="1456896"/>
            <a:ext cx="11340811" cy="3016210"/>
          </a:xfrm>
        </p:spPr>
        <p:txBody>
          <a:bodyPr/>
          <a:lstStyle/>
          <a:p>
            <a:pPr marL="342900" indent="-342900">
              <a:spcAft>
                <a:spcPts val="1200"/>
              </a:spcAft>
              <a:buFont typeface="Arial" panose="020B0604020202020204" pitchFamily="34" charset="0"/>
              <a:buChar char="•"/>
            </a:pPr>
            <a:r>
              <a:rPr lang="en-US" sz="2400" dirty="0">
                <a:latin typeface="+mn-lt"/>
              </a:rPr>
              <a:t>This course provides foundational level knowledge on cloud concepts; core Azure architecture and services; and Azure management and governance.</a:t>
            </a:r>
          </a:p>
          <a:p>
            <a:pPr marL="342900" indent="-342900">
              <a:spcAft>
                <a:spcPts val="1200"/>
              </a:spcAft>
              <a:buFont typeface="Arial" panose="020B0604020202020204" pitchFamily="34" charset="0"/>
              <a:buChar char="•"/>
            </a:pPr>
            <a:r>
              <a:rPr lang="en-US" sz="2400" dirty="0">
                <a:latin typeface="+mn-lt"/>
              </a:rPr>
              <a:t>The audience for this course is just beginning to learn about cloud computing and how Microsoft Azure provides that service. </a:t>
            </a:r>
          </a:p>
          <a:p>
            <a:pPr marL="342900" indent="-342900">
              <a:spcAft>
                <a:spcPts val="1200"/>
              </a:spcAft>
              <a:buFont typeface="Arial" panose="020B0604020202020204" pitchFamily="34" charset="0"/>
              <a:buChar char="•"/>
            </a:pPr>
            <a:r>
              <a:rPr lang="en-US" sz="2400" dirty="0">
                <a:latin typeface="+mn-lt"/>
              </a:rPr>
              <a:t>This is a one-day course, the content aligns to the AZ-900 exam objective domain.</a:t>
            </a:r>
          </a:p>
          <a:p>
            <a:pPr marL="342900" indent="-342900">
              <a:spcAft>
                <a:spcPts val="1200"/>
              </a:spcAft>
              <a:buFont typeface="Arial" panose="020B0604020202020204" pitchFamily="34" charset="0"/>
              <a:buChar char="•"/>
            </a:pPr>
            <a:r>
              <a:rPr lang="en-US" sz="2400" dirty="0">
                <a:latin typeface="+mn-lt"/>
              </a:rPr>
              <a:t>It’s recommended that you have an IT background for this course.</a:t>
            </a:r>
            <a:endParaRPr lang="en-US" sz="2400" dirty="0"/>
          </a:p>
        </p:txBody>
      </p:sp>
    </p:spTree>
    <p:extLst>
      <p:ext uri="{BB962C8B-B14F-4D97-AF65-F5344CB8AC3E}">
        <p14:creationId xmlns:p14="http://schemas.microsoft.com/office/powerpoint/2010/main" val="34236016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Course Agenda</a:t>
            </a:r>
          </a:p>
        </p:txBody>
      </p:sp>
      <p:graphicFrame>
        <p:nvGraphicFramePr>
          <p:cNvPr id="8" name="Table 8">
            <a:extLst>
              <a:ext uri="{FF2B5EF4-FFF2-40B4-BE49-F238E27FC236}">
                <a16:creationId xmlns:a16="http://schemas.microsoft.com/office/drawing/2014/main" id="{8B2F1288-01AD-49EA-A5AB-78D86FC6AF45}"/>
              </a:ext>
            </a:extLst>
          </p:cNvPr>
          <p:cNvGraphicFramePr>
            <a:graphicFrameLocks noGrp="1"/>
          </p:cNvGraphicFramePr>
          <p:nvPr>
            <p:extLst>
              <p:ext uri="{D42A27DB-BD31-4B8C-83A1-F6EECF244321}">
                <p14:modId xmlns:p14="http://schemas.microsoft.com/office/powerpoint/2010/main" val="753766187"/>
              </p:ext>
            </p:extLst>
          </p:nvPr>
        </p:nvGraphicFramePr>
        <p:xfrm>
          <a:off x="3038476" y="515985"/>
          <a:ext cx="9021710" cy="2454594"/>
        </p:xfrm>
        <a:graphic>
          <a:graphicData uri="http://schemas.openxmlformats.org/drawingml/2006/table">
            <a:tbl>
              <a:tblPr firstRow="1" bandRow="1">
                <a:tableStyleId>{5C22544A-7EE6-4342-B048-85BDC9FD1C3A}</a:tableStyleId>
              </a:tblPr>
              <a:tblGrid>
                <a:gridCol w="9021710">
                  <a:extLst>
                    <a:ext uri="{9D8B030D-6E8A-4147-A177-3AD203B41FA5}">
                      <a16:colId xmlns:a16="http://schemas.microsoft.com/office/drawing/2014/main" val="929034746"/>
                    </a:ext>
                  </a:extLst>
                </a:gridCol>
              </a:tblGrid>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b="0" dirty="0">
                          <a:solidFill>
                            <a:schemeClr val="tx1"/>
                          </a:solidFill>
                          <a:latin typeface="+mn-lt"/>
                        </a:rPr>
                        <a:t>Learning Path 01 – Cloud concepts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551441"/>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Learning Path 02 – Azure architecture and services</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9519469"/>
                  </a:ext>
                </a:extLst>
              </a:tr>
              <a:tr h="818198">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2400" dirty="0">
                          <a:latin typeface="+mn-lt"/>
                        </a:rPr>
                        <a:t>Learning Path 03 – Azure management and governance</a:t>
                      </a:r>
                      <a:endParaRPr lang="en-US" sz="240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179017"/>
                  </a:ext>
                </a:extLst>
              </a:tr>
            </a:tbl>
          </a:graphicData>
        </a:graphic>
      </p:graphicFrame>
    </p:spTree>
    <p:extLst>
      <p:ext uri="{BB962C8B-B14F-4D97-AF65-F5344CB8AC3E}">
        <p14:creationId xmlns:p14="http://schemas.microsoft.com/office/powerpoint/2010/main" val="279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a:xfrm>
            <a:off x="418643" y="400302"/>
            <a:ext cx="11341268" cy="680196"/>
          </a:xfrm>
        </p:spPr>
        <p:txBody>
          <a:bodyPr/>
          <a:lstStyle/>
          <a:p>
            <a:r>
              <a:rPr lang="en-US" dirty="0"/>
              <a:t>Certification areas (AZ-900)</a:t>
            </a:r>
          </a:p>
        </p:txBody>
      </p:sp>
      <p:sp>
        <p:nvSpPr>
          <p:cNvPr id="3" name="Text Placeholder 2">
            <a:extLst>
              <a:ext uri="{FF2B5EF4-FFF2-40B4-BE49-F238E27FC236}">
                <a16:creationId xmlns:a16="http://schemas.microsoft.com/office/drawing/2014/main" id="{9D908B94-7199-45B4-9E23-E1987CF9EA32}"/>
              </a:ext>
            </a:extLst>
          </p:cNvPr>
          <p:cNvSpPr>
            <a:spLocks noGrp="1"/>
          </p:cNvSpPr>
          <p:nvPr>
            <p:ph sz="quarter" idx="10"/>
          </p:nvPr>
        </p:nvSpPr>
        <p:spPr>
          <a:xfrm>
            <a:off x="698822" y="4067186"/>
            <a:ext cx="11340811" cy="1364476"/>
          </a:xfrm>
        </p:spPr>
        <p:txBody>
          <a:bodyPr/>
          <a:lstStyle/>
          <a:p>
            <a:pPr marL="457200" indent="-457200">
              <a:buFont typeface="Arial" panose="020B0604020202020204" pitchFamily="34" charset="0"/>
              <a:buChar char="•"/>
            </a:pPr>
            <a:r>
              <a:rPr lang="en-US" altLang="en-US" sz="2000" dirty="0">
                <a:latin typeface="+mn-lt"/>
              </a:rPr>
              <a:t>This course maps directly to the exam AZ-900 Microsoft Azure Fundamentals. </a:t>
            </a:r>
          </a:p>
          <a:p>
            <a:pPr marL="457200" indent="-457200">
              <a:buFont typeface="Arial" panose="020B0604020202020204" pitchFamily="34" charset="0"/>
              <a:buChar char="•"/>
            </a:pPr>
            <a:r>
              <a:rPr lang="en-US" altLang="en-US" sz="2000" dirty="0">
                <a:latin typeface="+mn-lt"/>
              </a:rPr>
              <a:t>Percentages indicate the relative weight of each area on the exam.</a:t>
            </a:r>
          </a:p>
          <a:p>
            <a:pPr marL="457200" indent="-457200">
              <a:buFont typeface="Arial" panose="020B0604020202020204" pitchFamily="34" charset="0"/>
              <a:buChar char="•"/>
            </a:pPr>
            <a:r>
              <a:rPr lang="en-US" altLang="en-US" sz="2000" dirty="0">
                <a:latin typeface="+mn-lt"/>
              </a:rPr>
              <a:t>The higher the percentage, the more questions you are likely to see in that area.</a:t>
            </a:r>
          </a:p>
        </p:txBody>
      </p:sp>
      <p:graphicFrame>
        <p:nvGraphicFramePr>
          <p:cNvPr id="4" name="Table 3">
            <a:extLst>
              <a:ext uri="{FF2B5EF4-FFF2-40B4-BE49-F238E27FC236}">
                <a16:creationId xmlns:a16="http://schemas.microsoft.com/office/drawing/2014/main" id="{6B3CBC4B-6977-4442-95F5-F0528C34F890}"/>
              </a:ext>
            </a:extLst>
          </p:cNvPr>
          <p:cNvGraphicFramePr>
            <a:graphicFrameLocks noGrp="1"/>
          </p:cNvGraphicFramePr>
          <p:nvPr>
            <p:extLst>
              <p:ext uri="{D42A27DB-BD31-4B8C-83A1-F6EECF244321}">
                <p14:modId xmlns:p14="http://schemas.microsoft.com/office/powerpoint/2010/main" val="2887116641"/>
              </p:ext>
            </p:extLst>
          </p:nvPr>
        </p:nvGraphicFramePr>
        <p:xfrm>
          <a:off x="709645" y="1040537"/>
          <a:ext cx="10485823" cy="1537972"/>
        </p:xfrm>
        <a:graphic>
          <a:graphicData uri="http://schemas.openxmlformats.org/drawingml/2006/table">
            <a:tbl>
              <a:tblPr firstRow="1" bandRow="1">
                <a:tableStyleId>{5C22544A-7EE6-4342-B048-85BDC9FD1C3A}</a:tableStyleId>
              </a:tblPr>
              <a:tblGrid>
                <a:gridCol w="8843836">
                  <a:extLst>
                    <a:ext uri="{9D8B030D-6E8A-4147-A177-3AD203B41FA5}">
                      <a16:colId xmlns:a16="http://schemas.microsoft.com/office/drawing/2014/main" val="3164179288"/>
                    </a:ext>
                  </a:extLst>
                </a:gridCol>
                <a:gridCol w="1641987">
                  <a:extLst>
                    <a:ext uri="{9D8B030D-6E8A-4147-A177-3AD203B41FA5}">
                      <a16:colId xmlns:a16="http://schemas.microsoft.com/office/drawing/2014/main" val="3081981001"/>
                    </a:ext>
                  </a:extLst>
                </a:gridCol>
              </a:tblGrid>
              <a:tr h="271760">
                <a:tc>
                  <a:txBody>
                    <a:bodyPr/>
                    <a:lstStyle/>
                    <a:p>
                      <a:pPr marL="0" marR="0" algn="just">
                        <a:lnSpc>
                          <a:spcPct val="115000"/>
                        </a:lnSpc>
                        <a:spcBef>
                          <a:spcPts val="0"/>
                        </a:spcBef>
                        <a:spcAft>
                          <a:spcPts val="0"/>
                        </a:spcAft>
                      </a:pPr>
                      <a:r>
                        <a:rPr lang="en-US" sz="2400" b="0">
                          <a:effectLst/>
                          <a:latin typeface="Segoe UI Semibold" panose="020B0702040204020203" pitchFamily="34" charset="0"/>
                          <a:cs typeface="Segoe UI Semibold" panose="020B0702040204020203" pitchFamily="34" charset="0"/>
                        </a:rPr>
                        <a:t>Study areas</a:t>
                      </a:r>
                      <a:endParaRPr lang="en-US" sz="2400" b="0" dirty="0">
                        <a:effectLst/>
                        <a:latin typeface="Segoe UI Semibold" panose="020B0702040204020203" pitchFamily="34" charset="0"/>
                        <a:ea typeface="Calibri" panose="020F0502020204030204" pitchFamily="34" charset="0"/>
                        <a:cs typeface="Segoe UI Semibold" panose="020B07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a:effectLst/>
                          <a:latin typeface="Segoe UI Semilight"/>
                          <a:cs typeface="Segoe UI Semilight"/>
                        </a:rPr>
                        <a:t>Weight</a:t>
                      </a:r>
                      <a:endParaRPr lang="en-US" sz="2400" b="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0724735"/>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Cloud Concepts</a:t>
                      </a:r>
                      <a:endParaRPr lang="en-US" sz="2400" b="0" dirty="0">
                        <a:effectLst/>
                        <a:latin typeface="Segoe UI Semilight"/>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dirty="0">
                          <a:effectLst/>
                          <a:latin typeface="Segoe UI Semilight"/>
                          <a:cs typeface="Segoe UI Semilight"/>
                        </a:rPr>
                        <a:t>25-30%</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5770943"/>
                  </a:ext>
                </a:extLst>
              </a:tr>
              <a:tr h="370840">
                <a:tc>
                  <a:txBody>
                    <a:bodyPr/>
                    <a:lstStyle/>
                    <a:p>
                      <a:pPr marL="0" marR="0" lvl="0" algn="just">
                        <a:lnSpc>
                          <a:spcPct val="114999"/>
                        </a:lnSpc>
                        <a:spcBef>
                          <a:spcPts val="0"/>
                        </a:spcBef>
                        <a:spcAft>
                          <a:spcPts val="0"/>
                        </a:spcAft>
                        <a:buNone/>
                      </a:pPr>
                      <a:r>
                        <a:rPr lang="en-US" sz="2400" b="0" i="0" u="none" strike="noStrike" noProof="0" dirty="0">
                          <a:effectLst/>
                        </a:rPr>
                        <a:t>Describe Azure architecture and services</a:t>
                      </a:r>
                      <a:endParaRPr 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dirty="0">
                          <a:effectLst/>
                          <a:latin typeface="Segoe UI Semilight"/>
                          <a:cs typeface="Segoe UI Semilight"/>
                        </a:rPr>
                        <a:t>35-40%</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1171256"/>
                  </a:ext>
                </a:extLst>
              </a:tr>
              <a:tr h="370840">
                <a:tc>
                  <a:txBody>
                    <a:bodyPr/>
                    <a:lstStyle/>
                    <a:p>
                      <a:pPr marL="0" marR="0" lvl="0" algn="l">
                        <a:lnSpc>
                          <a:spcPct val="114999"/>
                        </a:lnSpc>
                        <a:spcBef>
                          <a:spcPts val="0"/>
                        </a:spcBef>
                        <a:spcAft>
                          <a:spcPts val="0"/>
                        </a:spcAft>
                        <a:buNone/>
                      </a:pPr>
                      <a:r>
                        <a:rPr lang="en-US" sz="2400" b="0" i="0" u="none" strike="noStrike" kern="1200" noProof="0" dirty="0">
                          <a:solidFill>
                            <a:schemeClr val="dk1"/>
                          </a:solidFill>
                          <a:effectLst/>
                          <a:latin typeface="+mn-lt"/>
                          <a:ea typeface="+mn-ea"/>
                          <a:cs typeface="+mn-cs"/>
                        </a:rPr>
                        <a:t>Describe Azure management and governance</a:t>
                      </a:r>
                      <a:endParaRPr lang="en-IE" sz="2400" b="0" i="0" u="none" strike="noStrike" kern="1200" noProof="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2400" b="0" dirty="0">
                          <a:effectLst/>
                          <a:latin typeface="Segoe UI Semilight"/>
                          <a:cs typeface="Segoe UI Semilight"/>
                        </a:rPr>
                        <a:t>30-35%</a:t>
                      </a:r>
                      <a:endParaRPr lang="en-US" sz="2400" b="0" dirty="0">
                        <a:effectLst/>
                        <a:latin typeface="Segoe UI Semilight"/>
                        <a:ea typeface="Calibri" panose="020F0502020204030204" pitchFamily="34"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6306879"/>
                  </a:ext>
                </a:extLst>
              </a:tr>
            </a:tbl>
          </a:graphicData>
        </a:graphic>
      </p:graphicFrame>
    </p:spTree>
    <p:extLst>
      <p:ext uri="{BB962C8B-B14F-4D97-AF65-F5344CB8AC3E}">
        <p14:creationId xmlns:p14="http://schemas.microsoft.com/office/powerpoint/2010/main" val="25812787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BC93-6A6E-4DE3-BEA2-9D78CE4D87C4}"/>
              </a:ext>
            </a:extLst>
          </p:cNvPr>
          <p:cNvSpPr>
            <a:spLocks noGrp="1"/>
          </p:cNvSpPr>
          <p:nvPr>
            <p:ph type="title"/>
          </p:nvPr>
        </p:nvSpPr>
        <p:spPr>
          <a:xfrm>
            <a:off x="418643" y="410350"/>
            <a:ext cx="11705702" cy="680196"/>
          </a:xfrm>
        </p:spPr>
        <p:txBody>
          <a:bodyPr/>
          <a:lstStyle/>
          <a:p>
            <a:r>
              <a:rPr lang="en-US" sz="2800" dirty="0">
                <a:cs typeface="Segoe UI"/>
              </a:rPr>
              <a:t>Labs – Microsoft Learn Sandbox</a:t>
            </a:r>
            <a:endParaRPr lang="en-US" sz="1800" dirty="0">
              <a:cs typeface="Segoe UI"/>
            </a:endParaRPr>
          </a:p>
        </p:txBody>
      </p:sp>
      <p:sp>
        <p:nvSpPr>
          <p:cNvPr id="3" name="Text Placeholder 2">
            <a:extLst>
              <a:ext uri="{FF2B5EF4-FFF2-40B4-BE49-F238E27FC236}">
                <a16:creationId xmlns:a16="http://schemas.microsoft.com/office/drawing/2014/main" id="{044F7A24-61F2-4785-B8E3-BD77F782E8C9}"/>
              </a:ext>
            </a:extLst>
          </p:cNvPr>
          <p:cNvSpPr>
            <a:spLocks noGrp="1"/>
          </p:cNvSpPr>
          <p:nvPr>
            <p:ph sz="quarter" idx="10"/>
          </p:nvPr>
        </p:nvSpPr>
        <p:spPr>
          <a:xfrm>
            <a:off x="419100" y="1136273"/>
            <a:ext cx="11340811" cy="1661993"/>
          </a:xfrm>
        </p:spPr>
        <p:txBody>
          <a:bodyPr/>
          <a:lstStyle/>
          <a:p>
            <a:pPr>
              <a:tabLst>
                <a:tab pos="1430338" algn="l"/>
              </a:tabLst>
            </a:pPr>
            <a:r>
              <a:rPr lang="en-IE" sz="2400" b="1">
                <a:latin typeface="+mj-lt"/>
              </a:rPr>
              <a:t>Microsoft Learn </a:t>
            </a:r>
            <a:r>
              <a:rPr lang="en-IE" sz="2400" b="1" dirty="0">
                <a:latin typeface="+mj-lt"/>
              </a:rPr>
              <a:t>Sandbox </a:t>
            </a:r>
            <a:r>
              <a:rPr lang="en-IE" sz="2400" dirty="0"/>
              <a:t>– </a:t>
            </a:r>
            <a:r>
              <a:rPr lang="en-IE" sz="2400" dirty="0">
                <a:latin typeface="+mn-lt"/>
              </a:rPr>
              <a:t>The majority of the labs work from the Sandbox on Microsoft Learn, and will have a link from the course materials.  A few labs are optional and require the learner to have their own subscription (but a free subscription will suffice).</a:t>
            </a:r>
          </a:p>
        </p:txBody>
      </p:sp>
    </p:spTree>
    <p:extLst>
      <p:ext uri="{BB962C8B-B14F-4D97-AF65-F5344CB8AC3E}">
        <p14:creationId xmlns:p14="http://schemas.microsoft.com/office/powerpoint/2010/main" val="169178094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4CCE59-3094-4FC2-BA90-278E491ADC24}">
  <ds:schemaRefs>
    <ds:schemaRef ds:uri="e7cc3f53-dbdf-4ffb-90f1-33d3d1806439"/>
    <ds:schemaRef ds:uri="http://purl.org/dc/terms/"/>
    <ds:schemaRef ds:uri="http://purl.org/dc/dcmitype/"/>
    <ds:schemaRef ds:uri="http://schemas.microsoft.com/office/infopath/2007/PartnerControls"/>
    <ds:schemaRef ds:uri="http://www.w3.org/XML/1998/namespace"/>
    <ds:schemaRef ds:uri="http://schemas.microsoft.com/office/2006/documentManagement/types"/>
    <ds:schemaRef ds:uri="http://purl.org/dc/elements/1.1/"/>
    <ds:schemaRef ds:uri="http://schemas.openxmlformats.org/package/2006/metadata/core-properties"/>
    <ds:schemaRef ds:uri="6656ffad-92b0-4efb-bc78-5d5af2c7fd93"/>
    <ds:schemaRef ds:uri="http://schemas.microsoft.com/office/2006/metadata/properties"/>
  </ds:schemaRefs>
</ds:datastoreItem>
</file>

<file path=customXml/itemProps2.xml><?xml version="1.0" encoding="utf-8"?>
<ds:datastoreItem xmlns:ds="http://schemas.openxmlformats.org/officeDocument/2006/customXml" ds:itemID="{B7F77E01-1251-46DC-9B37-0450F0E39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F385C1-2E82-45AF-B7AA-67D8857994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602</Words>
  <Application>Microsoft Office PowerPoint</Application>
  <PresentationFormat>Widescreen</PresentationFormat>
  <Paragraphs>75</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Segoe</vt:lpstr>
      <vt:lpstr>Segoe UI</vt:lpstr>
      <vt:lpstr>Segoe UI Light</vt:lpstr>
      <vt:lpstr>Segoe UI Semibold</vt:lpstr>
      <vt:lpstr>Segoe UI Semilight</vt:lpstr>
      <vt:lpstr>Wingdings</vt:lpstr>
      <vt:lpstr>WHITE TEMPLATE</vt:lpstr>
      <vt:lpstr>Microsoft Power Platform Template</vt:lpstr>
      <vt:lpstr>AZ-900T00: Microsoft Azure Fundamentals</vt:lpstr>
      <vt:lpstr>Welcome</vt:lpstr>
      <vt:lpstr>Hello! Instructor Introduction</vt:lpstr>
      <vt:lpstr>Hello! Student Introductions</vt:lpstr>
      <vt:lpstr>Facilities</vt:lpstr>
      <vt:lpstr>About this course</vt:lpstr>
      <vt:lpstr>Course Agenda</vt:lpstr>
      <vt:lpstr>Certification areas (AZ-900)</vt:lpstr>
      <vt:lpstr>Labs – Microsoft Learn Sandbox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Microsoft Azure Fundamentals</dc:title>
  <dc:creator/>
  <cp:lastModifiedBy/>
  <cp:revision>1</cp:revision>
  <dcterms:created xsi:type="dcterms:W3CDTF">2020-08-21T18:56:51Z</dcterms:created>
  <dcterms:modified xsi:type="dcterms:W3CDTF">2022-11-30T20:29:19Z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