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openxmlformats.org/officeDocument/2006/relationships/custom-properties" Target="docProps/custom.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643" r:id="rId1"/>
  </p:sldMasterIdLst>
  <p:notesMasterIdLst>
    <p:notesMasterId r:id="rId32"/>
  </p:notesMasterIdLst>
  <p:handoutMasterIdLst>
    <p:handoutMasterId r:id="rId33"/>
  </p:handoutMasterIdLst>
  <p:sldIdLst>
    <p:sldId id="2246" r:id="rId2"/>
    <p:sldId id="2584" r:id="rId3"/>
    <p:sldId id="2076138218" r:id="rId4"/>
    <p:sldId id="1866" r:id="rId5"/>
    <p:sldId id="2008" r:id="rId6"/>
    <p:sldId id="2595" r:id="rId7"/>
    <p:sldId id="2582" r:id="rId8"/>
    <p:sldId id="2578" r:id="rId9"/>
    <p:sldId id="2593" r:id="rId10"/>
    <p:sldId id="1868" r:id="rId11"/>
    <p:sldId id="2586" r:id="rId12"/>
    <p:sldId id="1884" r:id="rId13"/>
    <p:sldId id="1899" r:id="rId14"/>
    <p:sldId id="1901" r:id="rId15"/>
    <p:sldId id="9138" r:id="rId16"/>
    <p:sldId id="1905" r:id="rId17"/>
    <p:sldId id="2594" r:id="rId18"/>
    <p:sldId id="2010" r:id="rId19"/>
    <p:sldId id="2243" r:id="rId20"/>
    <p:sldId id="2589" r:id="rId21"/>
    <p:sldId id="2244" r:id="rId22"/>
    <p:sldId id="2590" r:id="rId23"/>
    <p:sldId id="2245" r:id="rId24"/>
    <p:sldId id="2591" r:id="rId25"/>
    <p:sldId id="2587" r:id="rId26"/>
    <p:sldId id="1980" r:id="rId27"/>
    <p:sldId id="1990" r:id="rId28"/>
    <p:sldId id="1981" r:id="rId29"/>
    <p:sldId id="1986" r:id="rId30"/>
    <p:sldId id="1906" r:id="rId3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dminister Azure Resources" id="{CBCC379F-88C9-4FDE-BAC4-E30590D9465A}">
          <p14:sldIdLst>
            <p14:sldId id="2246"/>
            <p14:sldId id="2584"/>
            <p14:sldId id="2076138218"/>
          </p14:sldIdLst>
        </p14:section>
        <p14:section name="Tools" id="{5BC258A1-A3D9-453B-925A-8F47C74EBC7C}">
          <p14:sldIdLst>
            <p14:sldId id="1866"/>
            <p14:sldId id="2008"/>
            <p14:sldId id="2595"/>
            <p14:sldId id="2582"/>
            <p14:sldId id="2578"/>
            <p14:sldId id="2593"/>
          </p14:sldIdLst>
        </p14:section>
        <p14:section name="Templates" id="{6AB517D9-7AD0-48DE-A41A-952DCA75EEDD}">
          <p14:sldIdLst>
            <p14:sldId id="1868"/>
            <p14:sldId id="2586"/>
            <p14:sldId id="1884"/>
            <p14:sldId id="1899"/>
            <p14:sldId id="1901"/>
            <p14:sldId id="9138"/>
            <p14:sldId id="1905"/>
            <p14:sldId id="2594"/>
          </p14:sldIdLst>
        </p14:section>
        <p14:section name="Labs" id="{4FB7BD47-466F-42B8-880D-0525FD608F97}">
          <p14:sldIdLst>
            <p14:sldId id="2010"/>
            <p14:sldId id="2243"/>
            <p14:sldId id="2589"/>
            <p14:sldId id="2244"/>
            <p14:sldId id="2590"/>
            <p14:sldId id="2245"/>
            <p14:sldId id="2591"/>
            <p14:sldId id="2587"/>
          </p14:sldIdLst>
        </p14:section>
        <p14:section name="Extra slides" id="{D046E094-FFE1-4E94-B106-2E7CA5B0E657}">
          <p14:sldIdLst>
            <p14:sldId id="1980"/>
            <p14:sldId id="1990"/>
            <p14:sldId id="1981"/>
            <p14:sldId id="1986"/>
            <p14:sldId id="190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BBE7"/>
    <a:srgbClr val="243A5E"/>
    <a:srgbClr val="EBEBEB"/>
    <a:srgbClr val="F2F2F2"/>
    <a:srgbClr val="59B4D9"/>
    <a:srgbClr val="FFFFFF"/>
    <a:srgbClr val="FFF100"/>
    <a:srgbClr val="75757A"/>
    <a:srgbClr val="3C3C41"/>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542620-A13F-4403-B914-42E8B24DD362}" v="3" dt="2023-09-23T13:28:55.1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6" autoAdjust="0"/>
    <p:restoredTop sz="86061" autoAdjust="0"/>
  </p:normalViewPr>
  <p:slideViewPr>
    <p:cSldViewPr snapToGrid="0">
      <p:cViewPr varScale="1">
        <p:scale>
          <a:sx n="90" d="100"/>
          <a:sy n="90" d="100"/>
        </p:scale>
        <p:origin x="1254" y="7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commentAuthors" Target="commentAuthors.xml"/><Relationship Id="rId42"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40"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43"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9/23/2023 6:28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9/23/2023 6:28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These Learn modules are part of the </a:t>
            </a:r>
            <a:r>
              <a:rPr lang="en-US" b="0" i="0" dirty="0">
                <a:solidFill>
                  <a:srgbClr val="171717"/>
                </a:solidFill>
                <a:effectLst/>
                <a:latin typeface="Segoe UI" panose="020B0502040204020203" pitchFamily="34" charset="0"/>
              </a:rPr>
              <a:t>AZ-104: Prerequisites for Azure administrators (https://docs.microsoft.com/learn/paths/az-104-administrator-prerequisites/learning path.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9/23/2023 6:28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221874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ARM templates? - https://docs.microsoft.com/azure/azure-resource-manager/templates/overview</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9/23/2023 6:28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928865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0" i="0" dirty="0">
                <a:solidFill>
                  <a:srgbClr val="171717"/>
                </a:solidFill>
                <a:effectLst/>
                <a:latin typeface="Segoe UI" panose="020B0502040204020203" pitchFamily="34" charset="0"/>
              </a:rPr>
              <a:t>Understand the structure and syntax of ARM templates - https://docs.microsoft.com/azure/azure-resource-manager/templates/template-syntax</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112724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Parameters in Azure Resource Manager templates - https://docs.microsoft.com/azure/azure-resource-manager/templates/template-parameters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198907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Bicep? - https://docs.microsoft.com/azure/azure-resource-manager/bicep/overview?tabs=bicep</a:t>
            </a:r>
          </a:p>
          <a:p>
            <a:endParaRPr lang="en-US" dirty="0"/>
          </a:p>
          <a:p>
            <a:r>
              <a:rPr lang="en-US" dirty="0"/>
              <a:t>Bicep playground - https://aka.ms/bicepdemo</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8386590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Demonstration Quickstart templates - https://microsoftlearning.github.io/AZ-104-MicrosoftAzureAdministrator/Instructions/Demos/03%20-%20Administer%20Azure%20Resources.html#demonstration--quickstart-templates</a:t>
            </a:r>
          </a:p>
        </p:txBody>
      </p:sp>
      <p:sp>
        <p:nvSpPr>
          <p:cNvPr id="4" name="Slide Number Placeholder 3"/>
          <p:cNvSpPr>
            <a:spLocks noGrp="1"/>
          </p:cNvSpPr>
          <p:nvPr>
            <p:ph type="sldNum" sz="quarter" idx="5"/>
          </p:nvPr>
        </p:nvSpPr>
        <p:spPr/>
        <p:txBody>
          <a:bodyPr/>
          <a:lstStyle/>
          <a:p>
            <a:fld id="{8507DC7E-BC41-4478-BA30-CBCC3A644F0A}" type="slidenum">
              <a:rPr lang="en-US" smtClean="0"/>
              <a:t>16</a:t>
            </a:fld>
            <a:endParaRPr lang="en-US" dirty="0"/>
          </a:p>
        </p:txBody>
      </p:sp>
    </p:spTree>
    <p:extLst>
      <p:ext uri="{BB962C8B-B14F-4D97-AF65-F5344CB8AC3E}">
        <p14:creationId xmlns:p14="http://schemas.microsoft.com/office/powerpoint/2010/main" val="21722130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 questions are available in Office Forms - https://forms.office.com/Pages/ShareFormPage.aspx?id=v4j5cvGGr0GRqy180BHbR5NEFZBpuAZBgxPOGXi_gX5UMkFRVjJFOFJPNjZQUEpROVY5M1VEWElRTi4u&amp;sharetoken=yCwXM9qIBSS1d37SnduS&amp;wdLOR=c1C689F9D-2CC5-45D1-93D5-D3C9A240C860</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are Azure Resource Manager templates and what are the advantages of using them?</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Templates are a programmatic way to define your infrastructure with code. Templates let you create and deploy resources in a consistent manner. Templates improve accuracy and reduce manual errors. Templates can be reused and simplify administration. Templates have a defined schema and uses a declarative syntax. </a:t>
            </a: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How are ARM templates different from Bicep?</a:t>
            </a: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a:t>
            </a:r>
            <a:r>
              <a:rPr lang="en-US" sz="1800" dirty="0">
                <a:solidFill>
                  <a:srgbClr val="505050"/>
                </a:solidFill>
                <a:effectLst/>
                <a:latin typeface="Calibri" panose="020F0502020204030204" pitchFamily="34" charset="0"/>
                <a:ea typeface="Segoe UI" panose="020B0502040204020203" pitchFamily="34" charset="0"/>
                <a:cs typeface="Segoe UI (Body)"/>
              </a:rPr>
              <a:t>: Bicep is a transparent abstraction over the ARM template JSON. During deployment, the Bicep CLI converts a Bicep file into the ARM template JSON. All resources in the ARM template are valid in a Bicep file. You can use Bicep instead of JSON for developing your templates. </a:t>
            </a: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17</a:t>
            </a:fld>
            <a:endParaRPr lang="en-US" dirty="0"/>
          </a:p>
        </p:txBody>
      </p:sp>
    </p:spTree>
    <p:extLst>
      <p:ext uri="{BB962C8B-B14F-4D97-AF65-F5344CB8AC3E}">
        <p14:creationId xmlns:p14="http://schemas.microsoft.com/office/powerpoint/2010/main" val="13201198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Pick the lab(s) most appropriate for your audience. </a:t>
            </a:r>
            <a:r>
              <a:rPr lang="en-US" sz="900" dirty="0"/>
              <a:t>Lab 03a - Manage Azure resources by Using the Azure Portal was covered in Module 02. </a:t>
            </a:r>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18</a:t>
            </a:fld>
            <a:endParaRPr lang="en-US" dirty="0"/>
          </a:p>
        </p:txBody>
      </p:sp>
    </p:spTree>
    <p:extLst>
      <p:ext uri="{BB962C8B-B14F-4D97-AF65-F5344CB8AC3E}">
        <p14:creationId xmlns:p14="http://schemas.microsoft.com/office/powerpoint/2010/main" val="3372728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03b - Manage Azure resources by Using ARM Templates - ESTIMATED DURATION 20 MIN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GitHub Repository - https://microsoftlearning.github.io/AZ-104-MicrosoftAzureAdministrator/</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9/23/2023 6:28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5114750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03c - Manage Azure resources by Using Azure PowerShell - ESTIMATED DURATION 20 MIN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GitHub Repository - https://microsoftlearning.github.io/AZ-104-MicrosoftAzureAdministrator/</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9/23/2023 6:28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798395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dirty="0"/>
              <a:t>Covered in Module 02 - Lab 03a - Manage Azure resources by Using the Azure Portal. Focus on other tools.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8087989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03d - Manage Azure resources by Using Azure CLI - ESTIMATED DURATION 20 MIN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GitHub Repository - https://microsoftlearning.github.io/AZ-104-MicrosoftAzureAdministrator/</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9/23/2023 6:28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8552746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Student Content</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r>
              <a:rPr lang="en-US" b="0" dirty="0">
                <a:solidFill>
                  <a:srgbClr val="000000"/>
                </a:solidFill>
                <a:effectLst/>
                <a:latin typeface="Consolas" panose="020B0609020204030204" pitchFamily="49" charset="0"/>
              </a:rPr>
              <a:t>A PowerShell command is called a </a:t>
            </a:r>
            <a:r>
              <a:rPr lang="en-US" b="0" i="1" dirty="0">
                <a:solidFill>
                  <a:srgbClr val="000000"/>
                </a:solidFill>
                <a:effectLst/>
                <a:latin typeface="Consolas" panose="020B0609020204030204" pitchFamily="49" charset="0"/>
              </a:rPr>
              <a:t>*cmdlet*</a:t>
            </a:r>
            <a:r>
              <a:rPr lang="en-US" b="0" dirty="0">
                <a:solidFill>
                  <a:srgbClr val="000000"/>
                </a:solidFill>
                <a:effectLst/>
                <a:latin typeface="Consolas" panose="020B0609020204030204" pitchFamily="49" charset="0"/>
              </a:rPr>
              <a:t> (pronounced "command-let"). A </a:t>
            </a:r>
            <a:r>
              <a:rPr lang="en-US" b="0" i="1" dirty="0">
                <a:solidFill>
                  <a:srgbClr val="000000"/>
                </a:solidFill>
                <a:effectLst/>
                <a:latin typeface="Consolas" panose="020B0609020204030204" pitchFamily="49" charset="0"/>
              </a:rPr>
              <a:t>*cmdlet*</a:t>
            </a:r>
            <a:r>
              <a:rPr lang="en-US" b="0" dirty="0">
                <a:solidFill>
                  <a:srgbClr val="000000"/>
                </a:solidFill>
                <a:effectLst/>
                <a:latin typeface="Consolas" panose="020B0609020204030204" pitchFamily="49" charset="0"/>
              </a:rPr>
              <a:t> is a command that manipulates a single feature. The term cmdlet is intended to imply that it is a small command. By convention, cmdlet authors are encouraged to keep cmdlets simple and single purpose.</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The base PowerShell product ships with cmdlets that work with features such as sessions and background jobs. You add modules to your PowerShell installation to get cmdlets that manipulate other features. For example, there are third-party modules to work with ftp, administer your operating system, and access the file system.</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Cmdlets follow a verb-noun naming convention; for example, </a:t>
            </a:r>
            <a:r>
              <a:rPr lang="en-US" b="1" dirty="0">
                <a:solidFill>
                  <a:srgbClr val="000000"/>
                </a:solidFill>
                <a:effectLst/>
                <a:latin typeface="Consolas" panose="020B0609020204030204" pitchFamily="49" charset="0"/>
              </a:rPr>
              <a:t>**Get-Process**</a:t>
            </a:r>
            <a:r>
              <a:rPr lang="en-US" b="0" dirty="0">
                <a:solidFill>
                  <a:srgbClr val="000000"/>
                </a:solidFill>
                <a:effectLst/>
                <a:latin typeface="Consolas" panose="020B0609020204030204" pitchFamily="49" charset="0"/>
              </a:rPr>
              <a:t>, </a:t>
            </a:r>
            <a:r>
              <a:rPr lang="en-US" b="1" dirty="0">
                <a:solidFill>
                  <a:srgbClr val="000000"/>
                </a:solidFill>
                <a:effectLst/>
                <a:latin typeface="Consolas" panose="020B0609020204030204" pitchFamily="49" charset="0"/>
              </a:rPr>
              <a:t>**Format-Table**</a:t>
            </a:r>
            <a:r>
              <a:rPr lang="en-US" b="0" dirty="0">
                <a:solidFill>
                  <a:srgbClr val="000000"/>
                </a:solidFill>
                <a:effectLst/>
                <a:latin typeface="Consolas" panose="020B0609020204030204" pitchFamily="49" charset="0"/>
              </a:rPr>
              <a:t>, and </a:t>
            </a:r>
            <a:r>
              <a:rPr lang="en-US" b="1" dirty="0">
                <a:solidFill>
                  <a:srgbClr val="000000"/>
                </a:solidFill>
                <a:effectLst/>
                <a:latin typeface="Consolas" panose="020B0609020204030204" pitchFamily="49" charset="0"/>
              </a:rPr>
              <a:t>**Start-Service**</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Verbs also have a convention. You can use </a:t>
            </a:r>
            <a:r>
              <a:rPr lang="en-US" b="1" dirty="0">
                <a:solidFill>
                  <a:srgbClr val="000000"/>
                </a:solidFill>
                <a:effectLst/>
                <a:latin typeface="Consolas" panose="020B0609020204030204" pitchFamily="49" charset="0"/>
              </a:rPr>
              <a:t>**Get-Verb**</a:t>
            </a:r>
            <a:r>
              <a:rPr lang="en-US" b="0" dirty="0">
                <a:solidFill>
                  <a:srgbClr val="000000"/>
                </a:solidFill>
                <a:effectLst/>
                <a:latin typeface="Consolas" panose="020B0609020204030204" pitchFamily="49" charset="0"/>
              </a:rPr>
              <a:t> to retrieve examples, such as: </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 </a:t>
            </a:r>
            <a:r>
              <a:rPr lang="en-US" b="1" dirty="0">
                <a:solidFill>
                  <a:srgbClr val="000000"/>
                </a:solidFill>
                <a:effectLst/>
                <a:latin typeface="Consolas" panose="020B0609020204030204" pitchFamily="49" charset="0"/>
              </a:rPr>
              <a:t>**get**</a:t>
            </a:r>
            <a:r>
              <a:rPr lang="en-US" b="0" dirty="0">
                <a:solidFill>
                  <a:srgbClr val="000000"/>
                </a:solidFill>
                <a:effectLst/>
                <a:latin typeface="Consolas" panose="020B0609020204030204" pitchFamily="49" charset="0"/>
              </a:rPr>
              <a:t> retrieves data.</a:t>
            </a:r>
          </a:p>
          <a:p>
            <a:r>
              <a:rPr lang="en-US" b="0" dirty="0">
                <a:solidFill>
                  <a:srgbClr val="0000FF"/>
                </a:solidFill>
                <a:effectLst/>
                <a:latin typeface="Consolas" panose="020B0609020204030204" pitchFamily="49" charset="0"/>
              </a:rPr>
              <a:t>- </a:t>
            </a:r>
            <a:r>
              <a:rPr lang="en-US" b="1" dirty="0">
                <a:solidFill>
                  <a:srgbClr val="000000"/>
                </a:solidFill>
                <a:effectLst/>
                <a:latin typeface="Consolas" panose="020B0609020204030204" pitchFamily="49" charset="0"/>
              </a:rPr>
              <a:t>**set**</a:t>
            </a:r>
            <a:r>
              <a:rPr lang="en-US" b="0" dirty="0">
                <a:solidFill>
                  <a:srgbClr val="000000"/>
                </a:solidFill>
                <a:effectLst/>
                <a:latin typeface="Consolas" panose="020B0609020204030204" pitchFamily="49" charset="0"/>
              </a:rPr>
              <a:t> inserts or updates data.</a:t>
            </a:r>
          </a:p>
          <a:p>
            <a:r>
              <a:rPr lang="en-US" b="0" dirty="0">
                <a:solidFill>
                  <a:srgbClr val="0000FF"/>
                </a:solidFill>
                <a:effectLst/>
                <a:latin typeface="Consolas" panose="020B0609020204030204" pitchFamily="49" charset="0"/>
              </a:rPr>
              <a:t>- </a:t>
            </a:r>
            <a:r>
              <a:rPr lang="en-US" b="1" dirty="0">
                <a:solidFill>
                  <a:srgbClr val="000000"/>
                </a:solidFill>
                <a:effectLst/>
                <a:latin typeface="Consolas" panose="020B0609020204030204" pitchFamily="49" charset="0"/>
              </a:rPr>
              <a:t>**format**</a:t>
            </a:r>
            <a:r>
              <a:rPr lang="en-US" b="0" dirty="0">
                <a:solidFill>
                  <a:srgbClr val="000000"/>
                </a:solidFill>
                <a:effectLst/>
                <a:latin typeface="Consolas" panose="020B0609020204030204" pitchFamily="49" charset="0"/>
              </a:rPr>
              <a:t> formats data.</a:t>
            </a:r>
          </a:p>
          <a:p>
            <a:r>
              <a:rPr lang="en-US" b="0" dirty="0">
                <a:solidFill>
                  <a:srgbClr val="0000FF"/>
                </a:solidFill>
                <a:effectLst/>
                <a:latin typeface="Consolas" panose="020B0609020204030204" pitchFamily="49" charset="0"/>
              </a:rPr>
              <a:t>- </a:t>
            </a:r>
            <a:r>
              <a:rPr lang="en-US" b="1" dirty="0">
                <a:solidFill>
                  <a:srgbClr val="000000"/>
                </a:solidFill>
                <a:effectLst/>
                <a:latin typeface="Consolas" panose="020B0609020204030204" pitchFamily="49" charset="0"/>
              </a:rPr>
              <a:t>**out**</a:t>
            </a:r>
            <a:r>
              <a:rPr lang="en-US" b="0" dirty="0">
                <a:solidFill>
                  <a:srgbClr val="000000"/>
                </a:solidFill>
                <a:effectLst/>
                <a:latin typeface="Consolas" panose="020B0609020204030204" pitchFamily="49" charset="0"/>
              </a:rPr>
              <a:t> directs output to a destination.</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Cmdlet authors are encouraged to include a help file for each cmdlet. The </a:t>
            </a:r>
            <a:r>
              <a:rPr lang="en-US" b="1" dirty="0">
                <a:solidFill>
                  <a:srgbClr val="000000"/>
                </a:solidFill>
                <a:effectLst/>
                <a:latin typeface="Consolas" panose="020B0609020204030204" pitchFamily="49" charset="0"/>
              </a:rPr>
              <a:t>**Get-Help**</a:t>
            </a:r>
            <a:r>
              <a:rPr lang="en-US" b="0" dirty="0">
                <a:solidFill>
                  <a:srgbClr val="000000"/>
                </a:solidFill>
                <a:effectLst/>
                <a:latin typeface="Consolas" panose="020B0609020204030204" pitchFamily="49" charset="0"/>
              </a:rPr>
              <a:t> cmdlet displays the help file for any cmdlet. For example, you could get help on the </a:t>
            </a:r>
            <a:r>
              <a:rPr lang="en-US" b="0" dirty="0">
                <a:solidFill>
                  <a:srgbClr val="001188"/>
                </a:solidFill>
                <a:effectLst/>
                <a:latin typeface="Consolas" panose="020B0609020204030204" pitchFamily="49" charset="0"/>
              </a:rPr>
              <a:t>`Get-</a:t>
            </a:r>
            <a:r>
              <a:rPr lang="en-US" b="0" dirty="0" err="1">
                <a:solidFill>
                  <a:srgbClr val="001188"/>
                </a:solidFill>
                <a:effectLst/>
                <a:latin typeface="Consolas" panose="020B0609020204030204" pitchFamily="49" charset="0"/>
              </a:rPr>
              <a:t>ChildItem</a:t>
            </a:r>
            <a:r>
              <a:rPr lang="en-US" b="0" dirty="0">
                <a:solidFill>
                  <a:srgbClr val="001188"/>
                </a:solidFill>
                <a:effectLst/>
                <a:latin typeface="Consolas" panose="020B0609020204030204" pitchFamily="49" charset="0"/>
              </a:rPr>
              <a:t>`</a:t>
            </a:r>
            <a:r>
              <a:rPr lang="en-US" b="0" dirty="0">
                <a:solidFill>
                  <a:srgbClr val="000000"/>
                </a:solidFill>
                <a:effectLst/>
                <a:latin typeface="Consolas" panose="020B0609020204030204" pitchFamily="49" charset="0"/>
              </a:rPr>
              <a:t> cmdlet with the following statement:</a:t>
            </a:r>
          </a:p>
          <a:p>
            <a:br>
              <a:rPr lang="en-US" b="0" dirty="0">
                <a:solidFill>
                  <a:srgbClr val="000000"/>
                </a:solidFill>
                <a:effectLst/>
                <a:latin typeface="Consolas" panose="020B0609020204030204" pitchFamily="49" charset="0"/>
              </a:rPr>
            </a:b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powershell</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Get-Help Get-</a:t>
            </a:r>
            <a:r>
              <a:rPr lang="en-US" b="0" dirty="0" err="1">
                <a:solidFill>
                  <a:srgbClr val="000000"/>
                </a:solidFill>
                <a:effectLst/>
                <a:latin typeface="Consolas" panose="020B0609020204030204" pitchFamily="49" charset="0"/>
              </a:rPr>
              <a:t>ChildItem</a:t>
            </a:r>
            <a:r>
              <a:rPr lang="en-US" b="0" dirty="0">
                <a:solidFill>
                  <a:srgbClr val="000000"/>
                </a:solidFill>
                <a:effectLst/>
                <a:latin typeface="Consolas" panose="020B0609020204030204" pitchFamily="49" charset="0"/>
              </a:rPr>
              <a:t> -detailed</a:t>
            </a:r>
          </a:p>
          <a:p>
            <a:r>
              <a:rPr lang="en-US" b="0" dirty="0">
                <a:solidFill>
                  <a:srgbClr val="001188"/>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Cmdlets are shipped in _modules. A </a:t>
            </a:r>
            <a:r>
              <a:rPr lang="en-US" b="0" i="1" dirty="0">
                <a:solidFill>
                  <a:srgbClr val="000000"/>
                </a:solidFill>
                <a:effectLst/>
                <a:latin typeface="Consolas" panose="020B0609020204030204" pitchFamily="49" charset="0"/>
              </a:rPr>
              <a:t>*PowerShell module*</a:t>
            </a:r>
            <a:r>
              <a:rPr lang="en-US" b="0" dirty="0">
                <a:solidFill>
                  <a:srgbClr val="000000"/>
                </a:solidFill>
                <a:effectLst/>
                <a:latin typeface="Consolas" panose="020B0609020204030204" pitchFamily="49" charset="0"/>
              </a:rPr>
              <a:t> is a DLL file that includes the code to process each available cmdlet. You load cmdlets into PowerShell by loading the module containing them. You can get a list of loaded modules using the </a:t>
            </a:r>
            <a:r>
              <a:rPr lang="en-US" b="0" dirty="0">
                <a:solidFill>
                  <a:srgbClr val="001188"/>
                </a:solidFill>
                <a:effectLst/>
                <a:latin typeface="Consolas" panose="020B0609020204030204" pitchFamily="49" charset="0"/>
              </a:rPr>
              <a:t>`Get-Module`</a:t>
            </a:r>
            <a:r>
              <a:rPr lang="en-US" b="0" dirty="0">
                <a:solidFill>
                  <a:srgbClr val="000000"/>
                </a:solidFill>
                <a:effectLst/>
                <a:latin typeface="Consolas" panose="020B0609020204030204" pitchFamily="49" charset="0"/>
              </a:rPr>
              <a:t> command:</a:t>
            </a:r>
          </a:p>
          <a:p>
            <a:br>
              <a:rPr lang="en-US" b="0" dirty="0">
                <a:solidFill>
                  <a:srgbClr val="000000"/>
                </a:solidFill>
                <a:effectLst/>
                <a:latin typeface="Consolas" panose="020B0609020204030204" pitchFamily="49" charset="0"/>
              </a:rPr>
            </a:b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powershell</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Get-Module</a:t>
            </a:r>
          </a:p>
          <a:p>
            <a:r>
              <a:rPr lang="en-US" b="0" dirty="0">
                <a:solidFill>
                  <a:srgbClr val="001188"/>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The 'Get-Module' command will output something like the following code:</a:t>
            </a:r>
          </a:p>
          <a:p>
            <a:br>
              <a:rPr lang="en-US" b="0" dirty="0">
                <a:solidFill>
                  <a:srgbClr val="000000"/>
                </a:solidFill>
                <a:effectLst/>
                <a:latin typeface="Consolas" panose="020B0609020204030204" pitchFamily="49" charset="0"/>
              </a:rPr>
            </a:br>
            <a:r>
              <a:rPr lang="en-US" b="0" dirty="0">
                <a:solidFill>
                  <a:srgbClr val="A31515"/>
                </a:solidFill>
                <a:effectLst/>
                <a:latin typeface="Consolas" panose="020B0609020204030204" pitchFamily="49" charset="0"/>
              </a:rPr>
              <a:t> ```output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ModuleType Version    Name                                </a:t>
            </a:r>
            <a:r>
              <a:rPr lang="en-US" b="0" dirty="0" err="1">
                <a:solidFill>
                  <a:srgbClr val="000000"/>
                </a:solidFill>
                <a:effectLst/>
                <a:latin typeface="Consolas" panose="020B0609020204030204" pitchFamily="49" charset="0"/>
              </a:rPr>
              <a:t>ExportedCommands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 -------    ----                                ----------------</a:t>
            </a:r>
          </a:p>
          <a:p>
            <a:r>
              <a:rPr lang="en-US" b="0" dirty="0">
                <a:solidFill>
                  <a:srgbClr val="000000"/>
                </a:solidFill>
                <a:effectLst/>
                <a:latin typeface="Consolas" panose="020B0609020204030204" pitchFamily="49" charset="0"/>
              </a:rPr>
              <a:t>    Manifest   3.1.0.0    </a:t>
            </a:r>
            <a:r>
              <a:rPr lang="en-US" b="0" dirty="0" err="1">
                <a:solidFill>
                  <a:srgbClr val="000000"/>
                </a:solidFill>
                <a:effectLst/>
                <a:latin typeface="Consolas" panose="020B0609020204030204" pitchFamily="49" charset="0"/>
              </a:rPr>
              <a:t>Microsoft.PowerShell.Management</a:t>
            </a:r>
            <a:r>
              <a:rPr lang="en-US" b="0" dirty="0">
                <a:solidFill>
                  <a:srgbClr val="000000"/>
                </a:solidFill>
                <a:effectLst/>
                <a:latin typeface="Consolas" panose="020B0609020204030204" pitchFamily="49" charset="0"/>
              </a:rPr>
              <a:t>     {Add-Computer, Add-Content, Checkpoint-Computer, Clear-Con...</a:t>
            </a:r>
          </a:p>
          <a:p>
            <a:r>
              <a:rPr lang="en-US" b="0" dirty="0">
                <a:solidFill>
                  <a:srgbClr val="000000"/>
                </a:solidFill>
                <a:effectLst/>
                <a:latin typeface="Consolas" panose="020B0609020204030204" pitchFamily="49" charset="0"/>
              </a:rPr>
              <a:t>    Manifest   3.1.0.0    </a:t>
            </a:r>
            <a:r>
              <a:rPr lang="en-US" b="0" dirty="0" err="1">
                <a:solidFill>
                  <a:srgbClr val="000000"/>
                </a:solidFill>
                <a:effectLst/>
                <a:latin typeface="Consolas" panose="020B0609020204030204" pitchFamily="49" charset="0"/>
              </a:rPr>
              <a:t>Microsoft.PowerShell.Utility</a:t>
            </a:r>
            <a:r>
              <a:rPr lang="en-US" b="0" dirty="0">
                <a:solidFill>
                  <a:srgbClr val="000000"/>
                </a:solidFill>
                <a:effectLst/>
                <a:latin typeface="Consolas" panose="020B0609020204030204" pitchFamily="49" charset="0"/>
              </a:rPr>
              <a:t>        {Add-Member, Add-Type, Clear-Variable, Compare-Object...}</a:t>
            </a:r>
          </a:p>
          <a:p>
            <a:r>
              <a:rPr lang="en-US" b="0" dirty="0">
                <a:solidFill>
                  <a:srgbClr val="000000"/>
                </a:solidFill>
                <a:effectLst/>
                <a:latin typeface="Consolas" panose="020B0609020204030204" pitchFamily="49" charset="0"/>
              </a:rPr>
              <a:t>    Binary     1.0.0.1    </a:t>
            </a:r>
            <a:r>
              <a:rPr lang="en-US" b="0" dirty="0" err="1">
                <a:solidFill>
                  <a:srgbClr val="000000"/>
                </a:solidFill>
                <a:effectLst/>
                <a:latin typeface="Consolas" panose="020B0609020204030204" pitchFamily="49" charset="0"/>
              </a:rPr>
              <a:t>PackageManagement</a:t>
            </a:r>
            <a:r>
              <a:rPr lang="en-US" b="0" dirty="0">
                <a:solidFill>
                  <a:srgbClr val="000000"/>
                </a:solidFill>
                <a:effectLst/>
                <a:latin typeface="Consolas" panose="020B0609020204030204" pitchFamily="49" charset="0"/>
              </a:rPr>
              <a:t>                   {Find-Package, Find-</a:t>
            </a:r>
            <a:r>
              <a:rPr lang="en-US" b="0" dirty="0" err="1">
                <a:solidFill>
                  <a:srgbClr val="000000"/>
                </a:solidFill>
                <a:effectLst/>
                <a:latin typeface="Consolas" panose="020B0609020204030204" pitchFamily="49" charset="0"/>
              </a:rPr>
              <a:t>PackageProvider</a:t>
            </a:r>
            <a:r>
              <a:rPr lang="en-US" b="0" dirty="0">
                <a:solidFill>
                  <a:srgbClr val="000000"/>
                </a:solidFill>
                <a:effectLst/>
                <a:latin typeface="Consolas" panose="020B0609020204030204" pitchFamily="49" charset="0"/>
              </a:rPr>
              <a:t>, Get-Package, Get-Pack...</a:t>
            </a:r>
          </a:p>
          <a:p>
            <a:r>
              <a:rPr lang="en-US" b="0" dirty="0">
                <a:solidFill>
                  <a:srgbClr val="000000"/>
                </a:solidFill>
                <a:effectLst/>
                <a:latin typeface="Consolas" panose="020B0609020204030204" pitchFamily="49" charset="0"/>
              </a:rPr>
              <a:t>    Script     1.0.0.1    </a:t>
            </a:r>
            <a:r>
              <a:rPr lang="en-US" b="0" dirty="0" err="1">
                <a:solidFill>
                  <a:srgbClr val="000000"/>
                </a:solidFill>
                <a:effectLst/>
                <a:latin typeface="Consolas" panose="020B0609020204030204" pitchFamily="49" charset="0"/>
              </a:rPr>
              <a:t>PowerShellGet</a:t>
            </a:r>
            <a:r>
              <a:rPr lang="en-US" b="0" dirty="0">
                <a:solidFill>
                  <a:srgbClr val="000000"/>
                </a:solidFill>
                <a:effectLst/>
                <a:latin typeface="Consolas" panose="020B0609020204030204" pitchFamily="49" charset="0"/>
              </a:rPr>
              <a:t>                       {Find-Command, Find-</a:t>
            </a:r>
            <a:r>
              <a:rPr lang="en-US" b="0" dirty="0" err="1">
                <a:solidFill>
                  <a:srgbClr val="000000"/>
                </a:solidFill>
                <a:effectLst/>
                <a:latin typeface="Consolas" panose="020B0609020204030204" pitchFamily="49" charset="0"/>
              </a:rPr>
              <a:t>DscResource</a:t>
            </a:r>
            <a:r>
              <a:rPr lang="en-US" b="0" dirty="0">
                <a:solidFill>
                  <a:srgbClr val="000000"/>
                </a:solidFill>
                <a:effectLst/>
                <a:latin typeface="Consolas" panose="020B0609020204030204" pitchFamily="49" charset="0"/>
              </a:rPr>
              <a:t>, Find-Module, Find-</a:t>
            </a:r>
            <a:r>
              <a:rPr lang="en-US" b="0" dirty="0" err="1">
                <a:solidFill>
                  <a:srgbClr val="000000"/>
                </a:solidFill>
                <a:effectLst/>
                <a:latin typeface="Consolas" panose="020B0609020204030204" pitchFamily="49" charset="0"/>
              </a:rPr>
              <a:t>RoleCap</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Script     2.0.0      </a:t>
            </a:r>
            <a:r>
              <a:rPr lang="en-US" b="0" dirty="0" err="1">
                <a:solidFill>
                  <a:srgbClr val="000000"/>
                </a:solidFill>
                <a:effectLst/>
                <a:latin typeface="Consolas" panose="020B0609020204030204" pitchFamily="49" charset="0"/>
              </a:rPr>
              <a:t>PSReadline</a:t>
            </a:r>
            <a:r>
              <a:rPr lang="en-US" b="0" dirty="0">
                <a:solidFill>
                  <a:srgbClr val="000000"/>
                </a:solidFill>
                <a:effectLst/>
                <a:latin typeface="Consolas" panose="020B0609020204030204" pitchFamily="49" charset="0"/>
              </a:rPr>
              <a:t>                          {Get-</a:t>
            </a:r>
            <a:r>
              <a:rPr lang="en-US" b="0" dirty="0" err="1">
                <a:solidFill>
                  <a:srgbClr val="000000"/>
                </a:solidFill>
                <a:effectLst/>
                <a:latin typeface="Consolas" panose="020B0609020204030204" pitchFamily="49" charset="0"/>
              </a:rPr>
              <a:t>PSReadLineKeyHandler</a:t>
            </a:r>
            <a:r>
              <a:rPr lang="en-US" b="0" dirty="0">
                <a:solidFill>
                  <a:srgbClr val="000000"/>
                </a:solidFill>
                <a:effectLst/>
                <a:latin typeface="Consolas" panose="020B0609020204030204" pitchFamily="49" charset="0"/>
              </a:rPr>
              <a:t>, Get-</a:t>
            </a:r>
            <a:r>
              <a:rPr lang="en-US" b="0" dirty="0" err="1">
                <a:solidFill>
                  <a:srgbClr val="000000"/>
                </a:solidFill>
                <a:effectLst/>
                <a:latin typeface="Consolas" panose="020B0609020204030204" pitchFamily="49" charset="0"/>
              </a:rPr>
              <a:t>PSReadLineOption</a:t>
            </a:r>
            <a:r>
              <a:rPr lang="en-US" b="0" dirty="0">
                <a:solidFill>
                  <a:srgbClr val="000000"/>
                </a:solidFill>
                <a:effectLst/>
                <a:latin typeface="Consolas" panose="020B0609020204030204" pitchFamily="49" charset="0"/>
              </a:rPr>
              <a:t>, Remove-PS...</a:t>
            </a:r>
          </a:p>
          <a:p>
            <a:r>
              <a:rPr lang="en-US" b="0" dirty="0">
                <a:solidFill>
                  <a:srgbClr val="001188"/>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26</a:t>
            </a:fld>
            <a:endParaRPr lang="en-US"/>
          </a:p>
        </p:txBody>
      </p:sp>
    </p:spTree>
    <p:extLst>
      <p:ext uri="{BB962C8B-B14F-4D97-AF65-F5344CB8AC3E}">
        <p14:creationId xmlns:p14="http://schemas.microsoft.com/office/powerpoint/2010/main" val="8352294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Overview of Azure Cloud Shell - https://docs.microsoft.com/azure/cloud-shell/overview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27</a:t>
            </a:fld>
            <a:endParaRPr lang="en-US"/>
          </a:p>
        </p:txBody>
      </p:sp>
    </p:spTree>
    <p:extLst>
      <p:ext uri="{BB962C8B-B14F-4D97-AF65-F5344CB8AC3E}">
        <p14:creationId xmlns:p14="http://schemas.microsoft.com/office/powerpoint/2010/main" val="29878804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Get started with Azure PowerShell - https://docs.microsoft.com/powershell/azure/get-started-azureps?view=azps-4.3.0</a:t>
            </a:r>
          </a:p>
          <a:p>
            <a:endParaRPr lang="en-US" dirty="0"/>
          </a:p>
          <a:p>
            <a:r>
              <a:rPr lang="en-US" dirty="0"/>
              <a:t>Ask about the classes experience with PowerShell and Azure PowerShell.</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9/23/2023 6:28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13774348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Get started with Azure CLI - https://docs.microsoft.com/cli/azure/get-started-with-azure-cli?view=azure-cli-latest</a:t>
            </a:r>
          </a:p>
          <a:p>
            <a:endParaRPr lang="en-US" dirty="0"/>
          </a:p>
          <a:p>
            <a:r>
              <a:rPr lang="en-US" dirty="0"/>
              <a:t>Ask about the students experience with CLI.</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9/23/2023 6:28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37071198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0" i="0" dirty="0">
                <a:solidFill>
                  <a:srgbClr val="161616"/>
                </a:solidFill>
                <a:effectLst/>
                <a:latin typeface="Segoe UI" panose="020B0502040204020203" pitchFamily="34" charset="0"/>
              </a:rPr>
              <a:t>Tutorial: Create and deploy your first ARM template - https://learn.microsoft.com/azure/azure-resource-manager/templates/template-tutorial-create-first-template?tabs=azure-powershell</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30</a:t>
            </a:fld>
            <a:endParaRPr lang="en-US" dirty="0"/>
          </a:p>
        </p:txBody>
      </p:sp>
    </p:spTree>
    <p:extLst>
      <p:ext uri="{BB962C8B-B14F-4D97-AF65-F5344CB8AC3E}">
        <p14:creationId xmlns:p14="http://schemas.microsoft.com/office/powerpoint/2010/main" val="4102763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365760" lvl="0" indent="0" algn="l" defTabSz="932742" rtl="0" eaLnBrk="1" fontAlgn="auto" latinLnBrk="0" hangingPunct="1">
              <a:lnSpc>
                <a:spcPct val="107000"/>
              </a:lnSpc>
              <a:spcBef>
                <a:spcPts val="0"/>
              </a:spcBef>
              <a:spcAft>
                <a:spcPts val="80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Optional whiteboard slide to introduce the module or review the content. Use the whiteboard diagram directly or recreate the image during the class. </a:t>
            </a:r>
          </a:p>
          <a:p>
            <a:endParaRPr lang="en-US" sz="1200" dirty="0">
              <a:solidFill>
                <a:schemeClr val="tx1"/>
              </a:solidFill>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5AD710-EC89-4888-BD15-6B04A0D5F96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701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section is not directly related to any certification objectives. However, using the tools will be necessary to complete any hands-on portion of the exam. </a:t>
            </a:r>
          </a:p>
        </p:txBody>
      </p:sp>
      <p:sp>
        <p:nvSpPr>
          <p:cNvPr id="4" name="Slide Number Placeholder 3"/>
          <p:cNvSpPr>
            <a:spLocks noGrp="1"/>
          </p:cNvSpPr>
          <p:nvPr>
            <p:ph type="sldNum" sz="quarter" idx="5"/>
          </p:nvPr>
        </p:nvSpPr>
        <p:spPr/>
        <p:txBody>
          <a:bodyPr/>
          <a:lstStyle/>
          <a:p>
            <a:fld id="{8507DC7E-BC41-4478-BA30-CBCC3A644F0A}" type="slidenum">
              <a:rPr lang="en-US" smtClean="0"/>
              <a:t>5</a:t>
            </a:fld>
            <a:endParaRPr lang="en-US" dirty="0"/>
          </a:p>
        </p:txBody>
      </p:sp>
    </p:spTree>
    <p:extLst>
      <p:ext uri="{BB962C8B-B14F-4D97-AF65-F5344CB8AC3E}">
        <p14:creationId xmlns:p14="http://schemas.microsoft.com/office/powerpoint/2010/main" val="1333604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 student content has a page for each tool. This is a summary comparison. The extra slides that were removed are at the end of the presentation.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Azure Portal Overview - https://docs.microsoft.com/azure/azure-portal/azure-portal-overview</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Overview of Azure Cloud Shell - https://docs.microsoft.com/azure/cloud-shell/overview</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Get started with Azure PowerShell - https://docs.microsoft.com/powershell/azure/get-started-azureps?view=azps-4.3.0</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Get started with Azure CLI - https://docs.microsoft.com/cli/azure/get-started-with-azure-cli?view=azure-cli-latest</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602307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Demonstration Azure Portal - https://microsoftlearning.github.io/AZ-104-MicrosoftAzureAdministrator/Instructions/Demos/03%20-%20Administer%20Azure%20Resources.html#demonstration--azure-portal</a:t>
            </a:r>
          </a:p>
        </p:txBody>
      </p:sp>
      <p:sp>
        <p:nvSpPr>
          <p:cNvPr id="4" name="Slide Number Placeholder 3"/>
          <p:cNvSpPr>
            <a:spLocks noGrp="1"/>
          </p:cNvSpPr>
          <p:nvPr>
            <p:ph type="sldNum" sz="quarter" idx="5"/>
          </p:nvPr>
        </p:nvSpPr>
        <p:spPr/>
        <p:txBody>
          <a:bodyPr/>
          <a:lstStyle/>
          <a:p>
            <a:fld id="{8507DC7E-BC41-4478-BA30-CBCC3A644F0A}" type="slidenum">
              <a:rPr lang="en-US" smtClean="0"/>
              <a:t>7</a:t>
            </a:fld>
            <a:endParaRPr lang="en-US" dirty="0"/>
          </a:p>
        </p:txBody>
      </p:sp>
    </p:spTree>
    <p:extLst>
      <p:ext uri="{BB962C8B-B14F-4D97-AF65-F5344CB8AC3E}">
        <p14:creationId xmlns:p14="http://schemas.microsoft.com/office/powerpoint/2010/main" val="518330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Demonstration Azure Cloud Shell - https://microsoftlearning.github.io/AZ-104-MicrosoftAzureAdministrator/Instructions/Demos/03%20-%20Administer%20Azure%20Resources.html#demonstration--cloud-shell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are suggested things to demonstrate – You may choose something else. </a:t>
            </a:r>
          </a:p>
        </p:txBody>
      </p:sp>
      <p:sp>
        <p:nvSpPr>
          <p:cNvPr id="4" name="Slide Number Placeholder 3"/>
          <p:cNvSpPr>
            <a:spLocks noGrp="1"/>
          </p:cNvSpPr>
          <p:nvPr>
            <p:ph type="sldNum" sz="quarter" idx="5"/>
          </p:nvPr>
        </p:nvSpPr>
        <p:spPr/>
        <p:txBody>
          <a:bodyPr/>
          <a:lstStyle/>
          <a:p>
            <a:fld id="{8507DC7E-BC41-4478-BA30-CBCC3A644F0A}" type="slidenum">
              <a:rPr lang="en-US" smtClean="0"/>
              <a:t>8</a:t>
            </a:fld>
            <a:endParaRPr lang="en-US" dirty="0"/>
          </a:p>
        </p:txBody>
      </p:sp>
    </p:spTree>
    <p:extLst>
      <p:ext uri="{BB962C8B-B14F-4D97-AF65-F5344CB8AC3E}">
        <p14:creationId xmlns:p14="http://schemas.microsoft.com/office/powerpoint/2010/main" val="3095193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 questions are available in Office Forms - https://forms.office.com/Pages/ShareFormPage.aspx?id=v4j5cvGGr0GRqy180BHbR5NEFZBpuAZBgxPOGXi_gX5UMkFRVjJFOFJPNjZQUEpROVY5M1VEWElRTi4u&amp;sharetoken=yCwXM9qIBSS1d37SnduS&amp;wdLOR=c1C689F9D-2CC5-45D1-93D5-D3C9A240C860</a:t>
            </a:r>
          </a:p>
          <a:p>
            <a:endParaRPr lang="en-US" dirty="0"/>
          </a:p>
          <a:p>
            <a:r>
              <a:rPr lang="en-US" dirty="0"/>
              <a:t>Name at least three tools an Administrator can use on a day-to-day basis to manage Azure resources. </a:t>
            </a:r>
          </a:p>
          <a:p>
            <a:r>
              <a:rPr lang="en-US" b="1" dirty="0"/>
              <a:t>Answer</a:t>
            </a:r>
            <a:r>
              <a:rPr lang="en-US" dirty="0"/>
              <a:t>: Azure Portal, Azure CLI, Azure PowerShell, and Azure templates. </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Describe the Azure Cloud Shell and the two programming languages it supports.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The Azure Cloud Shell Interactive, browser-accessible shell. The shell offers coding in either Azure CLI or Azure PowerShell. The shell Is temporary and provided on a per-session, per-user basis. The shell requires a resource group, storage account, and Azure File share. When you use the shell, it authenticates automatically and times out after 20 minutes.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a:p>
            <a:r>
              <a:rPr lang="en-US" dirty="0"/>
              <a:t>Why would you use the Azure portal instead of a programming language like CLI?</a:t>
            </a:r>
          </a:p>
          <a:p>
            <a:r>
              <a:rPr lang="en-US" b="1" dirty="0"/>
              <a:t>Answer</a:t>
            </a:r>
            <a:r>
              <a:rPr lang="en-US" dirty="0"/>
              <a:t>: The Azure portal is a good tool when you are first starting out as an Administrator. The portal is menu-driven with easy-to-use wizards. In the portal you don’t need to know a programming syntax. However, when you have tasks that must be repeated (scripted) a command language like PowerShell or the CLI is better than the portal. </a:t>
            </a:r>
          </a:p>
        </p:txBody>
      </p:sp>
      <p:sp>
        <p:nvSpPr>
          <p:cNvPr id="4" name="Slide Number Placeholder 3"/>
          <p:cNvSpPr>
            <a:spLocks noGrp="1"/>
          </p:cNvSpPr>
          <p:nvPr>
            <p:ph type="sldNum" sz="quarter" idx="5"/>
          </p:nvPr>
        </p:nvSpPr>
        <p:spPr/>
        <p:txBody>
          <a:bodyPr/>
          <a:lstStyle/>
          <a:p>
            <a:fld id="{8507DC7E-BC41-4478-BA30-CBCC3A644F0A}" type="slidenum">
              <a:rPr lang="en-US" smtClean="0"/>
              <a:t>9</a:t>
            </a:fld>
            <a:endParaRPr lang="en-US" dirty="0"/>
          </a:p>
        </p:txBody>
      </p:sp>
    </p:spTree>
    <p:extLst>
      <p:ext uri="{BB962C8B-B14F-4D97-AF65-F5344CB8AC3E}">
        <p14:creationId xmlns:p14="http://schemas.microsoft.com/office/powerpoint/2010/main" val="1320119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3476246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2E9348E-FA16-FE20-38FB-EDD806C9464D}"/>
              </a:ext>
            </a:extLst>
          </p:cNvPr>
          <p:cNvPicPr>
            <a:picLocks noChangeAspect="1"/>
          </p:cNvPicPr>
          <p:nvPr userDrawn="1"/>
        </p:nvPicPr>
        <p:blipFill>
          <a:blip r:embed="rId2"/>
          <a:stretch>
            <a:fillRect/>
          </a:stretch>
        </p:blipFill>
        <p:spPr>
          <a:xfrm>
            <a:off x="-1" y="11112"/>
            <a:ext cx="12436475" cy="6972300"/>
          </a:xfrm>
          <a:prstGeom prst="rect">
            <a:avLst/>
          </a:prstGeom>
        </p:spPr>
      </p:pic>
      <p:pic>
        <p:nvPicPr>
          <p:cNvPr id="7" name="MS logo gray - EMF" descr="Microsoft logo, gray text version">
            <a:extLst>
              <a:ext uri="{FF2B5EF4-FFF2-40B4-BE49-F238E27FC236}">
                <a16:creationId xmlns:a16="http://schemas.microsoft.com/office/drawing/2014/main" id="{7B930E7F-5B91-31B0-B67D-DB8C41E881CF}"/>
              </a:ext>
            </a:extLst>
          </p:cNvPr>
          <p:cNvPicPr>
            <a:picLocks noChangeAspect="1"/>
          </p:cNvPicPr>
          <p:nvPr userDrawn="1"/>
        </p:nvPicPr>
        <p:blipFill>
          <a:blip r:embed="rId3"/>
          <a:stretch>
            <a:fillRect/>
          </a:stretch>
        </p:blipFill>
        <p:spPr bwMode="black">
          <a:xfrm>
            <a:off x="595914" y="597450"/>
            <a:ext cx="1393840" cy="298433"/>
          </a:xfrm>
          <a:prstGeom prst="rect">
            <a:avLst/>
          </a:prstGeom>
        </p:spPr>
      </p:pic>
      <p:sp>
        <p:nvSpPr>
          <p:cNvPr id="3" name="Title 1">
            <a:extLst>
              <a:ext uri="{FF2B5EF4-FFF2-40B4-BE49-F238E27FC236}">
                <a16:creationId xmlns:a16="http://schemas.microsoft.com/office/drawing/2014/main" id="{3E21C31D-925C-53B5-2E40-C54FF245B41E}"/>
              </a:ext>
            </a:extLst>
          </p:cNvPr>
          <p:cNvSpPr>
            <a:spLocks noGrp="1"/>
          </p:cNvSpPr>
          <p:nvPr>
            <p:ph type="title" hasCustomPrompt="1"/>
          </p:nvPr>
        </p:nvSpPr>
        <p:spPr>
          <a:xfrm>
            <a:off x="581341" y="3622696"/>
            <a:ext cx="5800990" cy="1130181"/>
          </a:xfrm>
          <a:noFill/>
        </p:spPr>
        <p:txBody>
          <a:bodyPr wrap="square" lIns="0" tIns="0" rIns="0" bIns="0" anchor="b" anchorCtr="0">
            <a:spAutoFit/>
          </a:bodyPr>
          <a:lstStyle>
            <a:lvl1pPr>
              <a:defRPr sz="4080" b="0" i="0" spc="-51" baseline="0">
                <a:solidFill>
                  <a:schemeClr val="tx1"/>
                </a:solidFill>
                <a:latin typeface="+mn-lt"/>
                <a:cs typeface="Segoe UI" panose="020B0502040204020203" pitchFamily="34" charset="0"/>
              </a:defRPr>
            </a:lvl1pPr>
          </a:lstStyle>
          <a:p>
            <a:r>
              <a:rPr lang="en-US" dirty="0"/>
              <a:t>Event name or </a:t>
            </a:r>
            <a:br>
              <a:rPr lang="en-US" dirty="0"/>
            </a:br>
            <a:r>
              <a:rPr lang="en-US" dirty="0"/>
              <a:t>presentation title </a:t>
            </a:r>
          </a:p>
        </p:txBody>
      </p:sp>
      <p:sp>
        <p:nvSpPr>
          <p:cNvPr id="5" name="Footer Placeholder 10">
            <a:extLst>
              <a:ext uri="{FF2B5EF4-FFF2-40B4-BE49-F238E27FC236}">
                <a16:creationId xmlns:a16="http://schemas.microsoft.com/office/drawing/2014/main" id="{44253EDB-56F0-1036-A65B-02ABC067A9E8}"/>
              </a:ext>
            </a:extLst>
          </p:cNvPr>
          <p:cNvSpPr>
            <a:spLocks noGrp="1"/>
          </p:cNvSpPr>
          <p:nvPr>
            <p:ph type="ftr" sz="quarter" idx="3"/>
          </p:nvPr>
        </p:nvSpPr>
        <p:spPr>
          <a:xfrm>
            <a:off x="591057" y="6548910"/>
            <a:ext cx="4234554" cy="201917"/>
          </a:xfrm>
          <a:prstGeom prst="rect">
            <a:avLst/>
          </a:prstGeom>
        </p:spPr>
        <p:txBody>
          <a:bodyPr vert="horz" lIns="0" tIns="0" rIns="0" bIns="0" rtlCol="0" anchor="ctr"/>
          <a:lstStyle>
            <a:lvl1pPr marL="0" algn="l" defTabSz="932597" rtl="0" eaLnBrk="1" latinLnBrk="0" hangingPunct="1">
              <a:defRPr lang="en-US" sz="1020" kern="1200" dirty="0">
                <a:solidFill>
                  <a:schemeClr val="tx1"/>
                </a:solidFill>
                <a:latin typeface="+mn-lt"/>
                <a:ea typeface="+mn-ea"/>
                <a:cs typeface="+mn-cs"/>
              </a:defRPr>
            </a:lvl1pPr>
            <a:lvl5pPr>
              <a:defRPr lang="en-US" sz="765" kern="100" cap="all" spc="0" baseline="0" dirty="0">
                <a:solidFill>
                  <a:schemeClr val="tx1"/>
                </a:solidFill>
                <a:latin typeface="Arial" panose="020B0604020202020204" pitchFamily="34" charset="0"/>
                <a:ea typeface="+mn-ea"/>
                <a:cs typeface="Arial" panose="020B0604020202020204" pitchFamily="34" charset="0"/>
              </a:defRPr>
            </a:lvl5pPr>
          </a:lstStyle>
          <a:p>
            <a:pPr defTabSz="932563">
              <a:defRPr/>
            </a:pPr>
            <a:r>
              <a:rPr lang="en-US">
                <a:solidFill>
                  <a:srgbClr val="000000"/>
                </a:solidFill>
              </a:rPr>
              <a:t>© Copyright Microsoft Corporation. All rights reserved.</a:t>
            </a:r>
          </a:p>
        </p:txBody>
      </p:sp>
      <p:sp>
        <p:nvSpPr>
          <p:cNvPr id="2" name="Footer Placeholder 10">
            <a:extLst>
              <a:ext uri="{FF2B5EF4-FFF2-40B4-BE49-F238E27FC236}">
                <a16:creationId xmlns:a16="http://schemas.microsoft.com/office/drawing/2014/main" id="{A2E85BCA-8C5F-EFAA-DEF3-E5518406532B}"/>
              </a:ext>
            </a:extLst>
          </p:cNvPr>
          <p:cNvSpPr txBox="1">
            <a:spLocks/>
          </p:cNvSpPr>
          <p:nvPr userDrawn="1"/>
        </p:nvSpPr>
        <p:spPr>
          <a:xfrm>
            <a:off x="591057" y="6548910"/>
            <a:ext cx="4234554" cy="201917"/>
          </a:xfrm>
          <a:prstGeom prst="rect">
            <a:avLst/>
          </a:prstGeom>
        </p:spPr>
        <p:txBody>
          <a:bodyPr vert="horz" lIns="0" tIns="0" rIns="0" bIns="0" rtlCol="0" anchor="ctr"/>
          <a:lstStyle>
            <a:defPPr>
              <a:defRPr lang="en-US"/>
            </a:defPPr>
            <a:lvl1pPr marL="0" algn="l" defTabSz="914400" rtl="0" eaLnBrk="1" latinLnBrk="0" hangingPunct="1">
              <a:defRPr lang="en-US" sz="1000" kern="1200" dirty="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lang="en-US" sz="750" kern="100" cap="all" spc="0" baseline="0" dirty="0">
                <a:solidFill>
                  <a:schemeClr val="tx1"/>
                </a:solidFill>
                <a:latin typeface="Arial" panose="020B0604020202020204" pitchFamily="34" charset="0"/>
                <a:ea typeface="+mn-ea"/>
                <a:cs typeface="Arial" panose="020B0604020202020204" pitchFamily="34" charset="0"/>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932563">
              <a:defRPr/>
            </a:pPr>
            <a:r>
              <a:rPr lang="en-US" sz="1020" dirty="0">
                <a:solidFill>
                  <a:srgbClr val="000000"/>
                </a:solidFill>
              </a:rPr>
              <a:t>© Copyright Microsoft Corporation. All rights reserved.</a:t>
            </a:r>
          </a:p>
        </p:txBody>
      </p:sp>
    </p:spTree>
    <p:extLst>
      <p:ext uri="{BB962C8B-B14F-4D97-AF65-F5344CB8AC3E}">
        <p14:creationId xmlns:p14="http://schemas.microsoft.com/office/powerpoint/2010/main" val="2206767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951559"/>
            <a:ext cx="4282290" cy="4015292"/>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endParaRPr lang="en-US" sz="2448"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BCE35D3C-86EE-875E-D2A6-669DF7E1C19A}"/>
              </a:ext>
            </a:extLst>
          </p:cNvPr>
          <p:cNvSpPr>
            <a:spLocks noGrp="1"/>
          </p:cNvSpPr>
          <p:nvPr>
            <p:ph type="title" hasCustomPrompt="1"/>
          </p:nvPr>
        </p:nvSpPr>
        <p:spPr>
          <a:xfrm>
            <a:off x="600058" y="525428"/>
            <a:ext cx="11703601" cy="502246"/>
          </a:xfrm>
        </p:spPr>
        <p:txBody>
          <a:bodyPr/>
          <a:lstStyle>
            <a:lvl1pPr>
              <a:defRPr sz="3264" b="0" i="0">
                <a:solidFill>
                  <a:schemeClr val="tx1"/>
                </a:solidFill>
                <a:latin typeface="+mj-lt"/>
                <a:cs typeface="Segoe UI Semibold" panose="020B0502040204020203" pitchFamily="34" charset="0"/>
              </a:defRPr>
            </a:lvl1pPr>
          </a:lstStyle>
          <a:p>
            <a:r>
              <a:rPr lang="en-US" dirty="0"/>
              <a:t> </a:t>
            </a:r>
          </a:p>
        </p:txBody>
      </p:sp>
      <p:grpSp>
        <p:nvGrpSpPr>
          <p:cNvPr id="8" name="Group 7">
            <a:extLst>
              <a:ext uri="{FF2B5EF4-FFF2-40B4-BE49-F238E27FC236}">
                <a16:creationId xmlns:a16="http://schemas.microsoft.com/office/drawing/2014/main" id="{1682E78A-A36F-A9AB-B5BC-51FF48A0C477}"/>
              </a:ext>
              <a:ext uri="{C183D7F6-B498-43B3-948B-1728B52AA6E4}">
                <adec:decorative xmlns:adec="http://schemas.microsoft.com/office/drawing/2017/decorative" val="1"/>
              </a:ext>
            </a:extLst>
          </p:cNvPr>
          <p:cNvGrpSpPr/>
          <p:nvPr userDrawn="1"/>
        </p:nvGrpSpPr>
        <p:grpSpPr>
          <a:xfrm>
            <a:off x="3726989" y="1477271"/>
            <a:ext cx="1110600" cy="1110600"/>
            <a:chOff x="5540700" y="2116300"/>
            <a:chExt cx="1110600" cy="1110600"/>
          </a:xfrm>
        </p:grpSpPr>
        <p:sp>
          <p:nvSpPr>
            <p:cNvPr id="10" name="Oval 9">
              <a:extLst>
                <a:ext uri="{FF2B5EF4-FFF2-40B4-BE49-F238E27FC236}">
                  <a16:creationId xmlns:a16="http://schemas.microsoft.com/office/drawing/2014/main" id="{A006B05E-82F0-67C0-F4BE-484546169B05}"/>
                </a:ext>
              </a:extLst>
            </p:cNvPr>
            <p:cNvSpPr/>
            <p:nvPr/>
          </p:nvSpPr>
          <p:spPr>
            <a:xfrm>
              <a:off x="5540700" y="2116300"/>
              <a:ext cx="1110600" cy="1110600"/>
            </a:xfrm>
            <a:prstGeom prst="ellipse">
              <a:avLst/>
            </a:prstGeom>
            <a:solidFill>
              <a:srgbClr val="8DC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1" name="Picture 33">
              <a:extLst>
                <a:ext uri="{FF2B5EF4-FFF2-40B4-BE49-F238E27FC236}">
                  <a16:creationId xmlns:a16="http://schemas.microsoft.com/office/drawing/2014/main" id="{B551F7BB-0B62-B45A-97E8-BDBC64276EB2}"/>
                </a:ext>
              </a:extLst>
            </p:cNvPr>
            <p:cNvPicPr/>
            <p:nvPr/>
          </p:nvPicPr>
          <p:blipFill>
            <a:blip r:embed="rId2">
              <a:extLst>
                <a:ext uri="{96DAC541-7B7A-43D3-8B79-37D633B846F1}">
                  <asvg:svgBlip xmlns:asvg="http://schemas.microsoft.com/office/drawing/2016/SVG/main" r:embed="rId3"/>
                </a:ext>
              </a:extLst>
            </a:blip>
            <a:srcRect/>
            <a:stretch/>
          </p:blipFill>
          <p:spPr>
            <a:xfrm>
              <a:off x="5749602" y="2325202"/>
              <a:ext cx="692796" cy="692796"/>
            </a:xfrm>
            <a:prstGeom prst="rect">
              <a:avLst/>
            </a:prstGeom>
            <a:noFill/>
          </p:spPr>
        </p:pic>
      </p:grpSp>
    </p:spTree>
    <p:extLst>
      <p:ext uri="{BB962C8B-B14F-4D97-AF65-F5344CB8AC3E}">
        <p14:creationId xmlns:p14="http://schemas.microsoft.com/office/powerpoint/2010/main" val="1703096096"/>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4707CDC-9BD2-0073-85EB-939160E4C7CC}"/>
              </a:ext>
            </a:extLst>
          </p:cNvPr>
          <p:cNvPicPr>
            <a:picLocks noChangeAspect="1"/>
          </p:cNvPicPr>
          <p:nvPr userDrawn="1"/>
        </p:nvPicPr>
        <p:blipFill>
          <a:blip r:embed="rId2"/>
          <a:stretch>
            <a:fillRect/>
          </a:stretch>
        </p:blipFill>
        <p:spPr>
          <a:xfrm>
            <a:off x="1231900" y="1587"/>
            <a:ext cx="11204575" cy="6991350"/>
          </a:xfrm>
          <a:prstGeom prst="rect">
            <a:avLst/>
          </a:prstGeom>
        </p:spPr>
      </p:pic>
      <p:sp>
        <p:nvSpPr>
          <p:cNvPr id="3" name="Title 1">
            <a:extLst>
              <a:ext uri="{FF2B5EF4-FFF2-40B4-BE49-F238E27FC236}">
                <a16:creationId xmlns:a16="http://schemas.microsoft.com/office/drawing/2014/main" id="{12D19AFB-6939-2FBA-48C9-66A2961406A7}"/>
              </a:ext>
            </a:extLst>
          </p:cNvPr>
          <p:cNvSpPr>
            <a:spLocks noGrp="1"/>
          </p:cNvSpPr>
          <p:nvPr>
            <p:ph type="title" hasCustomPrompt="1"/>
          </p:nvPr>
        </p:nvSpPr>
        <p:spPr>
          <a:xfrm>
            <a:off x="581340" y="3514705"/>
            <a:ext cx="6472474" cy="565091"/>
          </a:xfrm>
          <a:noFill/>
        </p:spPr>
        <p:txBody>
          <a:bodyPr wrap="square" lIns="0" tIns="0" rIns="0" bIns="0" anchor="b" anchorCtr="0">
            <a:spAutoFit/>
          </a:bodyPr>
          <a:lstStyle>
            <a:lvl1pPr>
              <a:defRPr sz="4080" b="0" i="0" spc="-51" baseline="0">
                <a:solidFill>
                  <a:schemeClr val="tx1"/>
                </a:solidFill>
                <a:latin typeface="+mn-lt"/>
                <a:cs typeface="Segoe UI" panose="020B0502040204020203" pitchFamily="34" charset="0"/>
              </a:defRPr>
            </a:lvl1pPr>
          </a:lstStyle>
          <a:p>
            <a:r>
              <a:rPr lang="en-US" dirty="0"/>
              <a:t>Section divider title</a:t>
            </a:r>
          </a:p>
        </p:txBody>
      </p:sp>
      <p:sp>
        <p:nvSpPr>
          <p:cNvPr id="7" name="TextBox 6">
            <a:extLst>
              <a:ext uri="{FF2B5EF4-FFF2-40B4-BE49-F238E27FC236}">
                <a16:creationId xmlns:a16="http://schemas.microsoft.com/office/drawing/2014/main" id="{49AE7960-A7FE-D692-112F-471C560CCA67}"/>
              </a:ext>
            </a:extLst>
          </p:cNvPr>
          <p:cNvSpPr txBox="1"/>
          <p:nvPr userDrawn="1"/>
        </p:nvSpPr>
        <p:spPr>
          <a:xfrm>
            <a:off x="427038" y="6411853"/>
            <a:ext cx="6216728" cy="270285"/>
          </a:xfrm>
          <a:prstGeom prst="rect">
            <a:avLst/>
          </a:prstGeom>
          <a:noFill/>
        </p:spPr>
        <p:txBody>
          <a:bodyPr wrap="square">
            <a:spAutoFit/>
          </a:bodyPr>
          <a:lstStyle/>
          <a:p>
            <a:pPr defTabSz="932563">
              <a:defRPr/>
            </a:pPr>
            <a:r>
              <a:rPr lang="en-US" sz="1122" dirty="0">
                <a:solidFill>
                  <a:srgbClr val="000000"/>
                </a:solidFill>
              </a:rPr>
              <a:t>© Copyright Microsoft Corporation. All rights reserved.</a:t>
            </a:r>
          </a:p>
        </p:txBody>
      </p:sp>
    </p:spTree>
    <p:extLst>
      <p:ext uri="{BB962C8B-B14F-4D97-AF65-F5344CB8AC3E}">
        <p14:creationId xmlns:p14="http://schemas.microsoft.com/office/powerpoint/2010/main" val="4267827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450">
          <p15:clr>
            <a:srgbClr val="FBAE40"/>
          </p15:clr>
        </p15:guide>
        <p15:guide id="2" orient="horz" pos="264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Tree>
    <p:extLst>
      <p:ext uri="{BB962C8B-B14F-4D97-AF65-F5344CB8AC3E}">
        <p14:creationId xmlns:p14="http://schemas.microsoft.com/office/powerpoint/2010/main" val="380313604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27038" y="449263"/>
            <a:ext cx="11568684" cy="655637"/>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40753" y="998040"/>
            <a:ext cx="11568684" cy="439465"/>
          </a:xfrm>
        </p:spPr>
        <p:txBody>
          <a:bodyPr tIns="45720" rIns="0" bIns="45720"/>
          <a:lstStyle>
            <a:lvl1pPr>
              <a:defRPr sz="2244">
                <a:solidFill>
                  <a:schemeClr val="tx2">
                    <a:lumMod val="50000"/>
                  </a:schemeClr>
                </a:solidFill>
              </a:defRPr>
            </a:lvl1pPr>
          </a:lstStyle>
          <a:p>
            <a:r>
              <a:rPr lang="en-US" dirty="0"/>
              <a:t>Subheading Segoe UI </a:t>
            </a:r>
            <a:r>
              <a:rPr lang="en-US" dirty="0" err="1"/>
              <a:t>Semibold</a:t>
            </a:r>
            <a:r>
              <a:rPr lang="en-US" dirty="0"/>
              <a:t> 22 </a:t>
            </a:r>
            <a:r>
              <a:rPr lang="en-US" dirty="0" err="1"/>
              <a:t>pt</a:t>
            </a:r>
            <a:endParaRPr lang="en-US" dirty="0"/>
          </a:p>
        </p:txBody>
      </p:sp>
    </p:spTree>
    <p:extLst>
      <p:ext uri="{BB962C8B-B14F-4D97-AF65-F5344CB8AC3E}">
        <p14:creationId xmlns:p14="http://schemas.microsoft.com/office/powerpoint/2010/main" val="249901115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Learning Objs - no OD">
    <p:bg>
      <p:bgPr>
        <a:solidFill>
          <a:srgbClr val="F4F3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dirty="0"/>
              <a:t>Click to edit Master title style</a:t>
            </a: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spTree>
    <p:extLst>
      <p:ext uri="{BB962C8B-B14F-4D97-AF65-F5344CB8AC3E}">
        <p14:creationId xmlns:p14="http://schemas.microsoft.com/office/powerpoint/2010/main" val="9913843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s">
    <p:bg>
      <p:bgPr>
        <a:solidFill>
          <a:srgbClr val="F4F3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dirty="0"/>
              <a:t>Click to edit Master title style</a:t>
            </a: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sp>
        <p:nvSpPr>
          <p:cNvPr id="7" name="Rectangle: Rounded Corners 6">
            <a:extLst>
              <a:ext uri="{FF2B5EF4-FFF2-40B4-BE49-F238E27FC236}">
                <a16:creationId xmlns:a16="http://schemas.microsoft.com/office/drawing/2014/main" id="{E8885716-8A7B-42A7-93E2-E8749AF5C6BC}"/>
              </a:ext>
            </a:extLst>
          </p:cNvPr>
          <p:cNvSpPr/>
          <p:nvPr userDrawn="1"/>
        </p:nvSpPr>
        <p:spPr bwMode="auto">
          <a:xfrm>
            <a:off x="6116130" y="1476375"/>
            <a:ext cx="5313870" cy="4333875"/>
          </a:xfrm>
          <a:prstGeom prst="roundRect">
            <a:avLst/>
          </a:prstGeom>
          <a:solidFill>
            <a:schemeClr val="bg1"/>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7899126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arning Recap">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951559"/>
            <a:ext cx="3183609" cy="4015292"/>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endParaRPr lang="en-US" sz="2448" dirty="0">
              <a:solidFill>
                <a:schemeClr val="tx1"/>
              </a:solidFill>
              <a:ea typeface="Segoe UI" pitchFamily="34" charset="0"/>
              <a:cs typeface="Segoe UI" pitchFamily="34" charset="0"/>
            </a:endParaRPr>
          </a:p>
        </p:txBody>
      </p:sp>
      <p:grpSp>
        <p:nvGrpSpPr>
          <p:cNvPr id="3" name="Group 2">
            <a:extLst>
              <a:ext uri="{FF2B5EF4-FFF2-40B4-BE49-F238E27FC236}">
                <a16:creationId xmlns:a16="http://schemas.microsoft.com/office/drawing/2014/main" id="{C54C7EE8-4313-2803-B06C-A5BA61EA412A}"/>
              </a:ext>
              <a:ext uri="{C183D7F6-B498-43B3-948B-1728B52AA6E4}">
                <adec:decorative xmlns:adec="http://schemas.microsoft.com/office/drawing/2017/decorative" val="1"/>
              </a:ext>
            </a:extLst>
          </p:cNvPr>
          <p:cNvGrpSpPr/>
          <p:nvPr userDrawn="1"/>
        </p:nvGrpSpPr>
        <p:grpSpPr>
          <a:xfrm>
            <a:off x="2614984" y="1617484"/>
            <a:ext cx="1132870" cy="1132709"/>
            <a:chOff x="5540700" y="2116300"/>
            <a:chExt cx="1110600" cy="1110600"/>
          </a:xfrm>
        </p:grpSpPr>
        <p:sp>
          <p:nvSpPr>
            <p:cNvPr id="4" name="Oval 3">
              <a:extLst>
                <a:ext uri="{FF2B5EF4-FFF2-40B4-BE49-F238E27FC236}">
                  <a16:creationId xmlns:a16="http://schemas.microsoft.com/office/drawing/2014/main" id="{3F97E22B-DD1F-99A5-25F7-1E4F4F58DA7D}"/>
                </a:ext>
              </a:extLst>
            </p:cNvPr>
            <p:cNvSpPr/>
            <p:nvPr/>
          </p:nvSpPr>
          <p:spPr>
            <a:xfrm>
              <a:off x="5540700" y="2116300"/>
              <a:ext cx="1110600" cy="1110600"/>
            </a:xfrm>
            <a:prstGeom prst="ellipse">
              <a:avLst/>
            </a:prstGeom>
            <a:solidFill>
              <a:srgbClr val="FFA3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9" name="Picture 8">
              <a:extLst>
                <a:ext uri="{FF2B5EF4-FFF2-40B4-BE49-F238E27FC236}">
                  <a16:creationId xmlns:a16="http://schemas.microsoft.com/office/drawing/2014/main" id="{B1C046DA-F3B0-17BF-4867-63F317F8ACA9}"/>
                </a:ext>
              </a:extLst>
            </p:cNvPr>
            <p:cNvPicPr/>
            <p:nvPr/>
          </p:nvPicPr>
          <p:blipFill>
            <a:blip r:embed="rId2"/>
            <a:srcRect/>
            <a:stretch/>
          </p:blipFill>
          <p:spPr>
            <a:xfrm>
              <a:off x="5749602" y="2325202"/>
              <a:ext cx="692796" cy="692796"/>
            </a:xfrm>
            <a:prstGeom prst="rect">
              <a:avLst/>
            </a:prstGeom>
            <a:noFill/>
          </p:spPr>
        </p:pic>
      </p:grpSp>
      <p:sp>
        <p:nvSpPr>
          <p:cNvPr id="7" name="TextBox 6">
            <a:extLst>
              <a:ext uri="{FF2B5EF4-FFF2-40B4-BE49-F238E27FC236}">
                <a16:creationId xmlns:a16="http://schemas.microsoft.com/office/drawing/2014/main" id="{05350FFB-1FC5-59FA-F297-3FE6E8364735}"/>
              </a:ext>
            </a:extLst>
          </p:cNvPr>
          <p:cNvSpPr txBox="1"/>
          <p:nvPr userDrawn="1"/>
        </p:nvSpPr>
        <p:spPr>
          <a:xfrm>
            <a:off x="600058" y="2927690"/>
            <a:ext cx="2228017" cy="2366802"/>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lang="en-US" sz="2400" kern="1200" spc="-50" baseline="0" dirty="0">
                <a:solidFill>
                  <a:srgbClr val="000000"/>
                </a:solidFill>
                <a:latin typeface="+mj-lt"/>
                <a:ea typeface="+mn-ea"/>
                <a:cs typeface="+mn-cs"/>
              </a:rPr>
              <a:t>Check your knowledge questions and additional study</a:t>
            </a:r>
          </a:p>
          <a:p>
            <a:pPr>
              <a:lnSpc>
                <a:spcPct val="90000"/>
              </a:lnSpc>
              <a:spcAft>
                <a:spcPts val="600"/>
              </a:spcAft>
            </a:pPr>
            <a:endParaRPr lang="en-US" sz="2400" dirty="0" err="1">
              <a:gradFill>
                <a:gsLst>
                  <a:gs pos="2917">
                    <a:schemeClr val="tx1"/>
                  </a:gs>
                  <a:gs pos="30000">
                    <a:schemeClr val="tx1"/>
                  </a:gs>
                </a:gsLst>
                <a:lin ang="5400000" scaled="0"/>
              </a:gradFill>
            </a:endParaRPr>
          </a:p>
        </p:txBody>
      </p:sp>
      <p:sp>
        <p:nvSpPr>
          <p:cNvPr id="5" name="Title 1">
            <a:extLst>
              <a:ext uri="{FF2B5EF4-FFF2-40B4-BE49-F238E27FC236}">
                <a16:creationId xmlns:a16="http://schemas.microsoft.com/office/drawing/2014/main" id="{DA9EEDEA-6687-D76A-D227-7C52A001F415}"/>
              </a:ext>
            </a:extLst>
          </p:cNvPr>
          <p:cNvSpPr>
            <a:spLocks noGrp="1"/>
          </p:cNvSpPr>
          <p:nvPr>
            <p:ph type="title"/>
          </p:nvPr>
        </p:nvSpPr>
        <p:spPr>
          <a:xfrm>
            <a:off x="427038" y="449263"/>
            <a:ext cx="11568684" cy="693737"/>
          </a:xfrm>
        </p:spPr>
        <p:txBody>
          <a:bodyPr/>
          <a:lstStyle/>
          <a:p>
            <a:r>
              <a:rPr lang="en-US" dirty="0"/>
              <a:t>Click to edit Master title style</a:t>
            </a:r>
          </a:p>
        </p:txBody>
      </p:sp>
    </p:spTree>
    <p:extLst>
      <p:ext uri="{BB962C8B-B14F-4D97-AF65-F5344CB8AC3E}">
        <p14:creationId xmlns:p14="http://schemas.microsoft.com/office/powerpoint/2010/main" val="3349723813"/>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Learning Recap">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951559"/>
            <a:ext cx="3183609" cy="4015292"/>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endParaRPr lang="en-US" sz="2448" dirty="0">
              <a:solidFill>
                <a:schemeClr val="tx1"/>
              </a:solidFill>
              <a:ea typeface="Segoe UI" pitchFamily="34" charset="0"/>
              <a:cs typeface="Segoe UI" pitchFamily="34" charset="0"/>
            </a:endParaRPr>
          </a:p>
        </p:txBody>
      </p:sp>
      <p:grpSp>
        <p:nvGrpSpPr>
          <p:cNvPr id="3" name="Group 2">
            <a:extLst>
              <a:ext uri="{FF2B5EF4-FFF2-40B4-BE49-F238E27FC236}">
                <a16:creationId xmlns:a16="http://schemas.microsoft.com/office/drawing/2014/main" id="{C54C7EE8-4313-2803-B06C-A5BA61EA412A}"/>
              </a:ext>
              <a:ext uri="{C183D7F6-B498-43B3-948B-1728B52AA6E4}">
                <adec:decorative xmlns:adec="http://schemas.microsoft.com/office/drawing/2017/decorative" val="1"/>
              </a:ext>
            </a:extLst>
          </p:cNvPr>
          <p:cNvGrpSpPr/>
          <p:nvPr userDrawn="1"/>
        </p:nvGrpSpPr>
        <p:grpSpPr>
          <a:xfrm>
            <a:off x="2614984" y="1617484"/>
            <a:ext cx="1132870" cy="1132709"/>
            <a:chOff x="5540700" y="2116300"/>
            <a:chExt cx="1110600" cy="1110600"/>
          </a:xfrm>
        </p:grpSpPr>
        <p:sp>
          <p:nvSpPr>
            <p:cNvPr id="4" name="Oval 3">
              <a:extLst>
                <a:ext uri="{FF2B5EF4-FFF2-40B4-BE49-F238E27FC236}">
                  <a16:creationId xmlns:a16="http://schemas.microsoft.com/office/drawing/2014/main" id="{3F97E22B-DD1F-99A5-25F7-1E4F4F58DA7D}"/>
                </a:ext>
              </a:extLst>
            </p:cNvPr>
            <p:cNvSpPr/>
            <p:nvPr/>
          </p:nvSpPr>
          <p:spPr>
            <a:xfrm>
              <a:off x="5540700" y="2116300"/>
              <a:ext cx="1110600" cy="1110600"/>
            </a:xfrm>
            <a:prstGeom prst="ellipse">
              <a:avLst/>
            </a:prstGeom>
            <a:solidFill>
              <a:srgbClr val="FFA3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9" name="Picture 8">
              <a:extLst>
                <a:ext uri="{FF2B5EF4-FFF2-40B4-BE49-F238E27FC236}">
                  <a16:creationId xmlns:a16="http://schemas.microsoft.com/office/drawing/2014/main" id="{B1C046DA-F3B0-17BF-4867-63F317F8ACA9}"/>
                </a:ext>
              </a:extLst>
            </p:cNvPr>
            <p:cNvPicPr/>
            <p:nvPr/>
          </p:nvPicPr>
          <p:blipFill>
            <a:blip r:embed="rId2"/>
            <a:srcRect/>
            <a:stretch/>
          </p:blipFill>
          <p:spPr>
            <a:xfrm>
              <a:off x="5749602" y="2325202"/>
              <a:ext cx="692796" cy="692796"/>
            </a:xfrm>
            <a:prstGeom prst="rect">
              <a:avLst/>
            </a:prstGeom>
            <a:noFill/>
          </p:spPr>
        </p:pic>
      </p:grpSp>
      <p:sp>
        <p:nvSpPr>
          <p:cNvPr id="7" name="TextBox 6">
            <a:extLst>
              <a:ext uri="{FF2B5EF4-FFF2-40B4-BE49-F238E27FC236}">
                <a16:creationId xmlns:a16="http://schemas.microsoft.com/office/drawing/2014/main" id="{05350FFB-1FC5-59FA-F297-3FE6E8364735}"/>
              </a:ext>
            </a:extLst>
          </p:cNvPr>
          <p:cNvSpPr txBox="1"/>
          <p:nvPr userDrawn="1"/>
        </p:nvSpPr>
        <p:spPr>
          <a:xfrm>
            <a:off x="600058" y="2927690"/>
            <a:ext cx="2228017" cy="2366802"/>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lang="en-US" sz="2400" kern="1200" spc="-50" baseline="0" dirty="0">
                <a:solidFill>
                  <a:srgbClr val="000000"/>
                </a:solidFill>
                <a:latin typeface="+mj-lt"/>
                <a:ea typeface="+mn-ea"/>
                <a:cs typeface="+mn-cs"/>
              </a:rPr>
              <a:t>Check your knowledge questions and additional study</a:t>
            </a:r>
          </a:p>
          <a:p>
            <a:pPr>
              <a:lnSpc>
                <a:spcPct val="90000"/>
              </a:lnSpc>
              <a:spcAft>
                <a:spcPts val="600"/>
              </a:spcAft>
            </a:pPr>
            <a:endParaRPr lang="en-US" sz="2400" dirty="0" err="1">
              <a:gradFill>
                <a:gsLst>
                  <a:gs pos="2917">
                    <a:schemeClr val="tx1"/>
                  </a:gs>
                  <a:gs pos="30000">
                    <a:schemeClr val="tx1"/>
                  </a:gs>
                </a:gsLst>
                <a:lin ang="5400000" scaled="0"/>
              </a:gradFill>
            </a:endParaRPr>
          </a:p>
        </p:txBody>
      </p:sp>
      <p:sp>
        <p:nvSpPr>
          <p:cNvPr id="5" name="Title 1">
            <a:extLst>
              <a:ext uri="{FF2B5EF4-FFF2-40B4-BE49-F238E27FC236}">
                <a16:creationId xmlns:a16="http://schemas.microsoft.com/office/drawing/2014/main" id="{DA9EEDEA-6687-D76A-D227-7C52A001F415}"/>
              </a:ext>
            </a:extLst>
          </p:cNvPr>
          <p:cNvSpPr>
            <a:spLocks noGrp="1"/>
          </p:cNvSpPr>
          <p:nvPr>
            <p:ph type="title"/>
          </p:nvPr>
        </p:nvSpPr>
        <p:spPr>
          <a:xfrm>
            <a:off x="427038" y="449263"/>
            <a:ext cx="11568684" cy="693737"/>
          </a:xfrm>
        </p:spPr>
        <p:txBody>
          <a:bodyPr/>
          <a:lstStyle/>
          <a:p>
            <a:r>
              <a:rPr lang="en-US" dirty="0"/>
              <a:t>Click to edit Master title style</a:t>
            </a:r>
          </a:p>
        </p:txBody>
      </p:sp>
    </p:spTree>
    <p:extLst>
      <p:ext uri="{BB962C8B-B14F-4D97-AF65-F5344CB8AC3E}">
        <p14:creationId xmlns:p14="http://schemas.microsoft.com/office/powerpoint/2010/main" val="2342673957"/>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nstration ">
    <p:bg>
      <p:bgPr>
        <a:solidFill>
          <a:srgbClr val="F4F3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a:t>Click to edit Master title style</a:t>
            </a:r>
          </a:p>
        </p:txBody>
      </p:sp>
      <p:sp>
        <p:nvSpPr>
          <p:cNvPr id="4" name="Rounded Rectangle 3_1">
            <a:extLst>
              <a:ext uri="{FF2B5EF4-FFF2-40B4-BE49-F238E27FC236}">
                <a16:creationId xmlns:a16="http://schemas.microsoft.com/office/drawing/2014/main" id="{FC76C8DF-13B1-1B33-CBD3-D0B1496658D3}"/>
              </a:ext>
            </a:extLst>
          </p:cNvPr>
          <p:cNvSpPr/>
          <p:nvPr userDrawn="1"/>
        </p:nvSpPr>
        <p:spPr>
          <a:xfrm>
            <a:off x="521111" y="1292745"/>
            <a:ext cx="10387932" cy="4749970"/>
          </a:xfrm>
          <a:prstGeom prst="roundRect">
            <a:avLst>
              <a:gd name="adj" fmla="val 6113"/>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274320" bIns="182880" rtlCol="0" anchor="t"/>
          <a:lstStyle/>
          <a:p>
            <a:pPr marL="0" marR="0" lvl="0" indent="0" algn="l" defTabSz="932742" rtl="0" eaLnBrk="1" fontAlgn="auto" latinLnBrk="0" hangingPunct="1">
              <a:lnSpc>
                <a:spcPct val="100000"/>
              </a:lnSpc>
              <a:spcBef>
                <a:spcPct val="20000"/>
              </a:spcBef>
              <a:spcAft>
                <a:spcPts val="0"/>
              </a:spcAft>
              <a:buClrTx/>
              <a:buSzPct val="90000"/>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endParaRPr>
          </a:p>
        </p:txBody>
      </p:sp>
      <p:sp>
        <p:nvSpPr>
          <p:cNvPr id="6" name="Oval 5">
            <a:extLst>
              <a:ext uri="{FF2B5EF4-FFF2-40B4-BE49-F238E27FC236}">
                <a16:creationId xmlns:a16="http://schemas.microsoft.com/office/drawing/2014/main" id="{C0B7F7B8-27DC-CB90-9841-2B0EB6BDC8A9}"/>
              </a:ext>
            </a:extLst>
          </p:cNvPr>
          <p:cNvSpPr/>
          <p:nvPr userDrawn="1"/>
        </p:nvSpPr>
        <p:spPr>
          <a:xfrm>
            <a:off x="10324155" y="1117294"/>
            <a:ext cx="1132870" cy="113270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pic>
        <p:nvPicPr>
          <p:cNvPr id="5" name="Graphic 4" descr="Beaker with solid fill">
            <a:extLst>
              <a:ext uri="{FF2B5EF4-FFF2-40B4-BE49-F238E27FC236}">
                <a16:creationId xmlns:a16="http://schemas.microsoft.com/office/drawing/2014/main" id="{0A4277E8-514E-E7C0-EEAE-4DBF838AD068}"/>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33390" y="1141729"/>
            <a:ext cx="914400" cy="914400"/>
          </a:xfrm>
          <a:prstGeom prst="rect">
            <a:avLst/>
          </a:prstGeom>
        </p:spPr>
      </p:pic>
    </p:spTree>
    <p:extLst>
      <p:ext uri="{BB962C8B-B14F-4D97-AF65-F5344CB8AC3E}">
        <p14:creationId xmlns:p14="http://schemas.microsoft.com/office/powerpoint/2010/main" val="247281720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7038" y="449263"/>
            <a:ext cx="11568684" cy="693737"/>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27038" y="1485901"/>
            <a:ext cx="11568684" cy="2542619"/>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sp>
        <p:nvSpPr>
          <p:cNvPr id="5" name="TextBox 4">
            <a:extLst>
              <a:ext uri="{FF2B5EF4-FFF2-40B4-BE49-F238E27FC236}">
                <a16:creationId xmlns:a16="http://schemas.microsoft.com/office/drawing/2014/main" id="{FB0C3644-97BA-5FDC-B828-5ADC34453C64}"/>
              </a:ext>
            </a:extLst>
          </p:cNvPr>
          <p:cNvSpPr txBox="1"/>
          <p:nvPr userDrawn="1"/>
        </p:nvSpPr>
        <p:spPr>
          <a:xfrm>
            <a:off x="427038" y="6411853"/>
            <a:ext cx="6216728" cy="270285"/>
          </a:xfrm>
          <a:prstGeom prst="rect">
            <a:avLst/>
          </a:prstGeom>
          <a:noFill/>
        </p:spPr>
        <p:txBody>
          <a:bodyPr wrap="square">
            <a:spAutoFit/>
          </a:bodyPr>
          <a:lstStyle/>
          <a:p>
            <a:pPr defTabSz="932563">
              <a:defRPr/>
            </a:pPr>
            <a:r>
              <a:rPr lang="en-US" sz="1122" dirty="0">
                <a:solidFill>
                  <a:srgbClr val="000000"/>
                </a:solidFill>
              </a:rPr>
              <a:t>© Copyright Microsoft Corporation. All rights reserved.</a:t>
            </a:r>
          </a:p>
        </p:txBody>
      </p:sp>
    </p:spTree>
    <p:extLst>
      <p:ext uri="{BB962C8B-B14F-4D97-AF65-F5344CB8AC3E}">
        <p14:creationId xmlns:p14="http://schemas.microsoft.com/office/powerpoint/2010/main" val="2945794016"/>
      </p:ext>
    </p:extLst>
  </p:cSld>
  <p:clrMap bg1="lt1" tx1="dk1" bg2="lt2" tx2="dk2" accent1="accent1" accent2="accent2" accent3="accent3" accent4="accent4" accent5="accent5" accent6="accent6" hlink="hlink" folHlink="folHlink"/>
  <p:sldLayoutIdLst>
    <p:sldLayoutId id="2147484644" r:id="rId1"/>
    <p:sldLayoutId id="2147484645" r:id="rId2"/>
    <p:sldLayoutId id="2147484646" r:id="rId3"/>
    <p:sldLayoutId id="2147484647" r:id="rId4"/>
    <p:sldLayoutId id="2147484651" r:id="rId5"/>
    <p:sldLayoutId id="2147484650" r:id="rId6"/>
    <p:sldLayoutId id="2147484648" r:id="rId7"/>
    <p:sldLayoutId id="2147484653" r:id="rId8"/>
    <p:sldLayoutId id="2147484649" r:id="rId9"/>
    <p:sldLayoutId id="2147484652" r:id="rId10"/>
  </p:sldLayoutIdLst>
  <p:transition>
    <p:fade/>
  </p:transition>
  <p:hf sldNum="0" hdr="0" dt="0"/>
  <p:txStyles>
    <p:titleStyle>
      <a:lvl1pPr algn="l" defTabSz="932563" rtl="0" eaLnBrk="1" latinLnBrk="0" hangingPunct="1">
        <a:lnSpc>
          <a:spcPct val="90000"/>
        </a:lnSpc>
        <a:spcBef>
          <a:spcPct val="0"/>
        </a:spcBef>
        <a:buNone/>
        <a:defRPr lang="en-US" sz="3264"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400"/>
        </a:spcBef>
        <a:spcAft>
          <a:spcPts val="600"/>
        </a:spcAft>
        <a:buClrTx/>
        <a:buSzPct val="90000"/>
        <a:buFontTx/>
        <a:buNone/>
        <a:tabLst/>
        <a:defRPr sz="2040" kern="1200" spc="0" baseline="0">
          <a:solidFill>
            <a:schemeClr val="tx1"/>
          </a:solidFill>
          <a:latin typeface="+mn-lt"/>
          <a:ea typeface="+mn-ea"/>
          <a:cs typeface="+mn-cs"/>
        </a:defRPr>
      </a:lvl2pPr>
      <a:lvl3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632" kern="1200" spc="0" baseline="0">
          <a:solidFill>
            <a:schemeClr val="tx1"/>
          </a:solidFill>
          <a:latin typeface="+mj-lt"/>
          <a:ea typeface="+mn-ea"/>
          <a:cs typeface="+mn-cs"/>
        </a:defRPr>
      </a:lvl3pPr>
      <a:lvl4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632" kern="1200" spc="0" baseline="0">
          <a:solidFill>
            <a:schemeClr val="tx1"/>
          </a:solidFill>
          <a:latin typeface="+mn-lt"/>
          <a:ea typeface="+mn-ea"/>
          <a:cs typeface="+mn-cs"/>
        </a:defRPr>
      </a:lvl4pPr>
      <a:lvl5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224" b="1" kern="1200" spc="0" baseline="0">
          <a:solidFill>
            <a:schemeClr val="tx1"/>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400"/>
        </a:spcBef>
        <a:spcAft>
          <a:spcPts val="600"/>
        </a:spcAft>
        <a:buFont typeface="Arial" pitchFamily="34" charset="0"/>
        <a:buNone/>
        <a:defRPr sz="1224"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azure/azure-resource-manager/templates/template-syntax"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4.sv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learn/modules/create-azure-resources-using-azure-resource-manager-templates/"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hyperlink" Target="https://docs.microsoft.com/learn/modules/build-first-bicep-template/" TargetMode="External"/><Relationship Id="rId5" Type="http://schemas.openxmlformats.org/officeDocument/2006/relationships/hyperlink" Target="https://learn.microsoft.com/en-us/training/modules/introduction-to-infrastructure-as-code-using-bicep/" TargetMode="External"/><Relationship Id="rId4" Type="http://schemas.openxmlformats.org/officeDocument/2006/relationships/hyperlink" Target="https://docs.microsoft.com/learn/modules/create-azure-resource-manager-template-vs-code/"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hyperlink" Target="https://docs.microsoft.com/learn/modules/configure-azure-resources-tools/" TargetMode="External"/><Relationship Id="rId7" Type="http://schemas.openxmlformats.org/officeDocument/2006/relationships/hyperlink" Target="https://microsoftlearning.github.io/AZ-104-MicrosoftAzureAdministrator/Instructions/Labs/LAB_03d-Manage_Azure_Resources_by_Using_Azure_CLI.html"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hyperlink" Target="https://microsoftlearning.github.io/AZ-104-MicrosoftAzureAdministrator/Instructions/Labs/LAB_03c-Manage_Azure_Resources_by_Using_Azure_PowerShell.html" TargetMode="External"/><Relationship Id="rId5" Type="http://schemas.openxmlformats.org/officeDocument/2006/relationships/hyperlink" Target="https://microsoftlearning.github.io/AZ-104-MicrosoftAzureAdministrator/Instructions/Labs/LAB_03b-Manage_Azure_Resources_by_Using_ARM_Templates.html" TargetMode="External"/><Relationship Id="rId4" Type="http://schemas.openxmlformats.org/officeDocument/2006/relationships/hyperlink" Target="https://docs.microsoft.com/learn/modules/configure-resources-arm-templates/"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3.xml"/><Relationship Id="rId5" Type="http://schemas.openxmlformats.org/officeDocument/2006/relationships/image" Target="../media/image19.sv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3.xml"/><Relationship Id="rId5" Type="http://schemas.openxmlformats.org/officeDocument/2006/relationships/image" Target="../media/image19.sv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learn/modules/tour-azure-portal/"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hyperlink" Target="https://docs.microsoft.com/learn/modules/control-and-organize-with-azure-resource-manager/" TargetMode="External"/><Relationship Id="rId5" Type="http://schemas.openxmlformats.org/officeDocument/2006/relationships/hyperlink" Target="https://docs.microsoft.com/learn/modules/control-azure-services-with-cli/" TargetMode="External"/><Relationship Id="rId4" Type="http://schemas.openxmlformats.org/officeDocument/2006/relationships/hyperlink" Target="https://docs.microsoft.com/learn/modules/introduction-to-powershel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1341" y="3057605"/>
            <a:ext cx="5800990" cy="1695272"/>
          </a:xfrm>
        </p:spPr>
        <p:txBody>
          <a:bodyPr/>
          <a:lstStyle/>
          <a:p>
            <a:r>
              <a:rPr lang="en-US" spc="0">
                <a:solidFill>
                  <a:schemeClr val="tx1"/>
                </a:solidFill>
                <a:cs typeface="Segoe UI"/>
              </a:rPr>
              <a:t>AZ-104T00A</a:t>
            </a:r>
            <a:br>
              <a:rPr lang="en-US" spc="0" dirty="0"/>
            </a:br>
            <a:r>
              <a:rPr lang="en-US" spc="0" dirty="0">
                <a:solidFill>
                  <a:schemeClr val="tx1"/>
                </a:solidFill>
                <a:cs typeface="Segoe UI"/>
              </a:rPr>
              <a:t>Administer Azure Resources</a:t>
            </a:r>
            <a:endParaRPr lang="en-US" spc="0" dirty="0">
              <a:solidFill>
                <a:schemeClr val="tx1"/>
              </a:solidFill>
            </a:endParaRPr>
          </a:p>
        </p:txBody>
      </p:sp>
    </p:spTree>
    <p:extLst>
      <p:ext uri="{BB962C8B-B14F-4D97-AF65-F5344CB8AC3E}">
        <p14:creationId xmlns:p14="http://schemas.microsoft.com/office/powerpoint/2010/main" val="467520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Resources with ARM Templates</a:t>
            </a:r>
          </a:p>
        </p:txBody>
      </p:sp>
    </p:spTree>
    <p:extLst>
      <p:ext uri="{BB962C8B-B14F-4D97-AF65-F5344CB8AC3E}">
        <p14:creationId xmlns:p14="http://schemas.microsoft.com/office/powerpoint/2010/main" val="2088116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2A81-8C75-4163-9D28-302E0F8DD1CA}"/>
              </a:ext>
            </a:extLst>
          </p:cNvPr>
          <p:cNvSpPr>
            <a:spLocks noGrp="1"/>
          </p:cNvSpPr>
          <p:nvPr>
            <p:ph type="title"/>
          </p:nvPr>
        </p:nvSpPr>
        <p:spPr/>
        <p:txBody>
          <a:bodyPr/>
          <a:lstStyle/>
          <a:p>
            <a:r>
              <a:rPr lang="en-US" dirty="0"/>
              <a:t>Learning Objectives – Azure RM Templates</a:t>
            </a:r>
          </a:p>
        </p:txBody>
      </p:sp>
      <p:sp>
        <p:nvSpPr>
          <p:cNvPr id="4" name="TextBox 3">
            <a:extLst>
              <a:ext uri="{FF2B5EF4-FFF2-40B4-BE49-F238E27FC236}">
                <a16:creationId xmlns:a16="http://schemas.microsoft.com/office/drawing/2014/main" id="{9DA683A5-EE9D-41B6-9A3D-94B98F0EF338}"/>
              </a:ext>
            </a:extLst>
          </p:cNvPr>
          <p:cNvSpPr txBox="1"/>
          <p:nvPr/>
        </p:nvSpPr>
        <p:spPr>
          <a:xfrm>
            <a:off x="516630" y="1419751"/>
            <a:ext cx="5937332" cy="3526624"/>
          </a:xfrm>
          <a:prstGeom prst="rect">
            <a:avLst/>
          </a:prstGeom>
          <a:noFill/>
        </p:spPr>
        <p:txBody>
          <a:bodyPr wrap="square" lIns="0" tIns="0" rIns="0" bIns="0" rtlCol="0" anchor="ctr">
            <a:noAutofit/>
          </a:bodyPr>
          <a:lstStyle/>
          <a:p>
            <a:pPr marL="342900" indent="-342900">
              <a:lnSpc>
                <a:spcPct val="150000"/>
              </a:lnSpc>
              <a:spcAft>
                <a:spcPts val="600"/>
              </a:spcAft>
              <a:buFont typeface="Arial" panose="020B0604020202020204" pitchFamily="34" charset="0"/>
              <a:buChar char="•"/>
            </a:pPr>
            <a:r>
              <a:rPr lang="en-US" sz="2000" dirty="0"/>
              <a:t>Explore the JSON Template Schema</a:t>
            </a:r>
          </a:p>
          <a:p>
            <a:pPr marL="342900" indent="-342900">
              <a:lnSpc>
                <a:spcPct val="150000"/>
              </a:lnSpc>
              <a:spcAft>
                <a:spcPts val="600"/>
              </a:spcAft>
              <a:buFont typeface="Arial" panose="020B0604020202020204" pitchFamily="34" charset="0"/>
              <a:buChar char="•"/>
            </a:pPr>
            <a:r>
              <a:rPr lang="en-US" sz="2000" dirty="0"/>
              <a:t>Explore the JSON Template Parameters</a:t>
            </a:r>
          </a:p>
          <a:p>
            <a:pPr marL="342900" indent="-342900">
              <a:lnSpc>
                <a:spcPct val="150000"/>
              </a:lnSpc>
              <a:spcAft>
                <a:spcPts val="600"/>
              </a:spcAft>
              <a:buFont typeface="Arial" panose="020B0604020202020204" pitchFamily="34" charset="0"/>
              <a:buChar char="•"/>
            </a:pPr>
            <a:r>
              <a:rPr lang="en-US" sz="2000" dirty="0"/>
              <a:t>Consider Azure Bicep Files</a:t>
            </a:r>
          </a:p>
          <a:p>
            <a:pPr marL="342900" indent="-342900">
              <a:lnSpc>
                <a:spcPct val="150000"/>
              </a:lnSpc>
              <a:spcAft>
                <a:spcPts val="600"/>
              </a:spcAft>
              <a:buFont typeface="Arial" panose="020B0604020202020204" pitchFamily="34" charset="0"/>
              <a:buChar char="•"/>
            </a:pPr>
            <a:r>
              <a:rPr lang="en-US" sz="2000" dirty="0"/>
              <a:t>Demonstration – QuickStart Templates</a:t>
            </a:r>
          </a:p>
          <a:p>
            <a:pPr marL="342900" indent="-342900">
              <a:lnSpc>
                <a:spcPct val="150000"/>
              </a:lnSpc>
              <a:spcAft>
                <a:spcPts val="600"/>
              </a:spcAft>
              <a:buFont typeface="Arial" panose="020B0604020202020204" pitchFamily="34" charset="0"/>
              <a:buChar char="•"/>
            </a:pPr>
            <a:r>
              <a:rPr lang="en-US" sz="2000" dirty="0"/>
              <a:t>Learning Recap</a:t>
            </a:r>
          </a:p>
          <a:p>
            <a:pPr marL="342900" indent="-342900">
              <a:lnSpc>
                <a:spcPct val="150000"/>
              </a:lnSpc>
              <a:spcAft>
                <a:spcPts val="600"/>
              </a:spcAft>
              <a:buFont typeface="Arial" panose="020B0604020202020204" pitchFamily="34" charset="0"/>
              <a:buChar char="•"/>
            </a:pPr>
            <a:endParaRPr lang="en-US" sz="2000" dirty="0"/>
          </a:p>
        </p:txBody>
      </p:sp>
      <p:sp>
        <p:nvSpPr>
          <p:cNvPr id="14" name="TextBox 13">
            <a:extLst>
              <a:ext uri="{FF2B5EF4-FFF2-40B4-BE49-F238E27FC236}">
                <a16:creationId xmlns:a16="http://schemas.microsoft.com/office/drawing/2014/main" id="{14C84CB1-84C7-6603-F3AB-52A57F21DB8A}"/>
              </a:ext>
            </a:extLst>
          </p:cNvPr>
          <p:cNvSpPr txBox="1"/>
          <p:nvPr/>
        </p:nvSpPr>
        <p:spPr>
          <a:xfrm>
            <a:off x="6453962" y="1814692"/>
            <a:ext cx="4572001" cy="1985159"/>
          </a:xfrm>
          <a:prstGeom prst="rect">
            <a:avLst/>
          </a:prstGeom>
          <a:noFill/>
        </p:spPr>
        <p:txBody>
          <a:bodyPr wrap="square">
            <a:spAutoFit/>
          </a:bodyPr>
          <a:lstStyle/>
          <a:p>
            <a:pPr>
              <a:spcAft>
                <a:spcPts val="600"/>
              </a:spcAft>
            </a:pPr>
            <a:r>
              <a:rPr lang="en-US" dirty="0">
                <a:solidFill>
                  <a:schemeClr val="accent1"/>
                </a:solidFill>
              </a:rPr>
              <a:t>Manage Azure identities and governance  (20–25%): </a:t>
            </a:r>
            <a:r>
              <a:rPr lang="en-US" i="0" dirty="0">
                <a:solidFill>
                  <a:schemeClr val="accent1"/>
                </a:solidFill>
                <a:effectLst/>
              </a:rPr>
              <a:t>Automate deployment of resources by using templates</a:t>
            </a:r>
          </a:p>
          <a:p>
            <a:pPr marL="171450" indent="-171450">
              <a:spcAft>
                <a:spcPts val="600"/>
              </a:spcAft>
              <a:buFont typeface="Arial" panose="020B0604020202020204" pitchFamily="34" charset="0"/>
              <a:buChar char="•"/>
            </a:pPr>
            <a:r>
              <a:rPr lang="en-US" dirty="0"/>
              <a:t>Modify an ARM template</a:t>
            </a:r>
          </a:p>
          <a:p>
            <a:pPr marL="171450" indent="-171450">
              <a:spcAft>
                <a:spcPts val="600"/>
              </a:spcAft>
              <a:buFont typeface="Arial" panose="020B0604020202020204" pitchFamily="34" charset="0"/>
              <a:buChar char="•"/>
            </a:pPr>
            <a:r>
              <a:rPr lang="en-US" dirty="0"/>
              <a:t>Deploy a template</a:t>
            </a:r>
          </a:p>
          <a:p>
            <a:pPr marL="171450" indent="-171450">
              <a:spcAft>
                <a:spcPts val="600"/>
              </a:spcAft>
              <a:buFont typeface="Arial" panose="020B0604020202020204" pitchFamily="34" charset="0"/>
              <a:buChar char="•"/>
            </a:pPr>
            <a:r>
              <a:rPr lang="en-US" dirty="0"/>
              <a:t>Save a deployment as an ARM template</a:t>
            </a:r>
          </a:p>
        </p:txBody>
      </p:sp>
    </p:spTree>
    <p:extLst>
      <p:ext uri="{BB962C8B-B14F-4D97-AF65-F5344CB8AC3E}">
        <p14:creationId xmlns:p14="http://schemas.microsoft.com/office/powerpoint/2010/main" val="265410387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Review ARM Template Advantages</a:t>
            </a:r>
          </a:p>
        </p:txBody>
      </p:sp>
      <p:sp>
        <p:nvSpPr>
          <p:cNvPr id="19" name="TextBox 1">
            <a:extLst>
              <a:ext uri="{FF2B5EF4-FFF2-40B4-BE49-F238E27FC236}">
                <a16:creationId xmlns:a16="http://schemas.microsoft.com/office/drawing/2014/main" id="{99ED5AB8-634E-4BFB-AB06-E2C83FD66D93}"/>
              </a:ext>
            </a:extLst>
          </p:cNvPr>
          <p:cNvSpPr txBox="1"/>
          <p:nvPr/>
        </p:nvSpPr>
        <p:spPr>
          <a:xfrm>
            <a:off x="427038" y="1463668"/>
            <a:ext cx="6335270" cy="40057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Improves consistency and promotes reuse</a:t>
            </a:r>
          </a:p>
        </p:txBody>
      </p:sp>
      <p:sp>
        <p:nvSpPr>
          <p:cNvPr id="21" name="TextBox 1">
            <a:extLst>
              <a:ext uri="{FF2B5EF4-FFF2-40B4-BE49-F238E27FC236}">
                <a16:creationId xmlns:a16="http://schemas.microsoft.com/office/drawing/2014/main" id="{FEE670CE-95BA-44F6-B8E1-29D2986C0A0F}"/>
              </a:ext>
            </a:extLst>
          </p:cNvPr>
          <p:cNvSpPr txBox="1"/>
          <p:nvPr/>
        </p:nvSpPr>
        <p:spPr>
          <a:xfrm>
            <a:off x="427038" y="2156254"/>
            <a:ext cx="6335270" cy="40057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Reduce manual, error prone, and repetitive tasks</a:t>
            </a:r>
          </a:p>
        </p:txBody>
      </p:sp>
      <p:sp>
        <p:nvSpPr>
          <p:cNvPr id="20" name="TextBox 1">
            <a:extLst>
              <a:ext uri="{FF2B5EF4-FFF2-40B4-BE49-F238E27FC236}">
                <a16:creationId xmlns:a16="http://schemas.microsoft.com/office/drawing/2014/main" id="{188A0A3F-9774-4934-849D-CDB10E766E1E}"/>
              </a:ext>
            </a:extLst>
          </p:cNvPr>
          <p:cNvSpPr txBox="1"/>
          <p:nvPr/>
        </p:nvSpPr>
        <p:spPr>
          <a:xfrm>
            <a:off x="427036" y="2848840"/>
            <a:ext cx="6335270" cy="40057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Express complex deployments</a:t>
            </a:r>
          </a:p>
        </p:txBody>
      </p:sp>
      <p:sp>
        <p:nvSpPr>
          <p:cNvPr id="22" name="TextBox 1">
            <a:extLst>
              <a:ext uri="{FF2B5EF4-FFF2-40B4-BE49-F238E27FC236}">
                <a16:creationId xmlns:a16="http://schemas.microsoft.com/office/drawing/2014/main" id="{CA91FA35-7B25-4629-B28A-1C04B429FF61}"/>
              </a:ext>
            </a:extLst>
          </p:cNvPr>
          <p:cNvSpPr txBox="1"/>
          <p:nvPr/>
        </p:nvSpPr>
        <p:spPr>
          <a:xfrm>
            <a:off x="427037" y="3541426"/>
            <a:ext cx="6335270" cy="40057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Express requirements through code</a:t>
            </a:r>
          </a:p>
        </p:txBody>
      </p:sp>
      <p:sp>
        <p:nvSpPr>
          <p:cNvPr id="23" name="TextBox 1">
            <a:extLst>
              <a:ext uri="{FF2B5EF4-FFF2-40B4-BE49-F238E27FC236}">
                <a16:creationId xmlns:a16="http://schemas.microsoft.com/office/drawing/2014/main" id="{923E5A5A-AD7F-4862-B6D6-D868B872B4C0}"/>
              </a:ext>
            </a:extLst>
          </p:cNvPr>
          <p:cNvSpPr txBox="1"/>
          <p:nvPr/>
        </p:nvSpPr>
        <p:spPr>
          <a:xfrm>
            <a:off x="427038" y="4234012"/>
            <a:ext cx="6335270" cy="40057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Provides validation tasks</a:t>
            </a:r>
          </a:p>
        </p:txBody>
      </p:sp>
      <p:sp>
        <p:nvSpPr>
          <p:cNvPr id="24" name="TextBox 1">
            <a:extLst>
              <a:ext uri="{FF2B5EF4-FFF2-40B4-BE49-F238E27FC236}">
                <a16:creationId xmlns:a16="http://schemas.microsoft.com/office/drawing/2014/main" id="{64A5959B-F99A-42AF-AFA5-6C59D7C49278}"/>
              </a:ext>
            </a:extLst>
          </p:cNvPr>
          <p:cNvSpPr txBox="1"/>
          <p:nvPr/>
        </p:nvSpPr>
        <p:spPr>
          <a:xfrm>
            <a:off x="427038" y="4926598"/>
            <a:ext cx="6335270" cy="40057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Modular and can be linked</a:t>
            </a:r>
          </a:p>
        </p:txBody>
      </p:sp>
      <p:sp>
        <p:nvSpPr>
          <p:cNvPr id="25" name="TextBox 1">
            <a:extLst>
              <a:ext uri="{FF2B5EF4-FFF2-40B4-BE49-F238E27FC236}">
                <a16:creationId xmlns:a16="http://schemas.microsoft.com/office/drawing/2014/main" id="{07EA3284-7FC0-4F63-BBA7-A12453157CE3}"/>
              </a:ext>
            </a:extLst>
          </p:cNvPr>
          <p:cNvSpPr txBox="1"/>
          <p:nvPr/>
        </p:nvSpPr>
        <p:spPr>
          <a:xfrm>
            <a:off x="427036" y="5619183"/>
            <a:ext cx="6335270" cy="40057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Simplifies orchestration</a:t>
            </a:r>
          </a:p>
        </p:txBody>
      </p:sp>
      <p:grpSp>
        <p:nvGrpSpPr>
          <p:cNvPr id="5" name="Group 4" descr="An ARM template is shown being deployed in Development, Production, and Quality Assurance">
            <a:extLst>
              <a:ext uri="{FF2B5EF4-FFF2-40B4-BE49-F238E27FC236}">
                <a16:creationId xmlns:a16="http://schemas.microsoft.com/office/drawing/2014/main" id="{17DBA4EE-1510-4FEB-9A72-0F49DC88BBAB}"/>
              </a:ext>
            </a:extLst>
          </p:cNvPr>
          <p:cNvGrpSpPr/>
          <p:nvPr/>
        </p:nvGrpSpPr>
        <p:grpSpPr>
          <a:xfrm>
            <a:off x="7638717" y="1647966"/>
            <a:ext cx="3743438" cy="4193282"/>
            <a:chOff x="409260" y="1193514"/>
            <a:chExt cx="2908098" cy="3772935"/>
          </a:xfrm>
        </p:grpSpPr>
        <p:sp>
          <p:nvSpPr>
            <p:cNvPr id="7" name="Rectangle 6">
              <a:extLst>
                <a:ext uri="{FF2B5EF4-FFF2-40B4-BE49-F238E27FC236}">
                  <a16:creationId xmlns:a16="http://schemas.microsoft.com/office/drawing/2014/main" id="{1B5185C2-7528-45DF-8F51-CED2629D6B8D}"/>
                </a:ext>
              </a:extLst>
            </p:cNvPr>
            <p:cNvSpPr/>
            <p:nvPr/>
          </p:nvSpPr>
          <p:spPr bwMode="auto">
            <a:xfrm>
              <a:off x="409260" y="1193514"/>
              <a:ext cx="1790301" cy="739898"/>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dirty="0">
                  <a:solidFill>
                    <a:schemeClr val="tx1"/>
                  </a:solidFill>
                  <a:latin typeface="+mj-lt"/>
                  <a:ea typeface="Verdana" panose="020B0604030504040204" pitchFamily="34" charset="0"/>
                  <a:cs typeface="Segoe UI" pitchFamily="34" charset="0"/>
                </a:rPr>
                <a:t>ARM</a:t>
              </a:r>
            </a:p>
            <a:p>
              <a:pPr algn="ctr" defTabSz="951028" fontAlgn="base">
                <a:spcBef>
                  <a:spcPct val="0"/>
                </a:spcBef>
                <a:spcAft>
                  <a:spcPct val="0"/>
                </a:spcAft>
              </a:pPr>
              <a:r>
                <a:rPr lang="en-US" b="1" dirty="0">
                  <a:solidFill>
                    <a:schemeClr val="tx1"/>
                  </a:solidFill>
                  <a:latin typeface="+mj-lt"/>
                  <a:ea typeface="Verdana" panose="020B0604030504040204" pitchFamily="34" charset="0"/>
                  <a:cs typeface="Segoe UI" pitchFamily="34" charset="0"/>
                </a:rPr>
                <a:t>Template</a:t>
              </a:r>
            </a:p>
          </p:txBody>
        </p:sp>
        <p:cxnSp>
          <p:nvCxnSpPr>
            <p:cNvPr id="12" name="Connector: Elbow 11" descr="Arrow pointing right">
              <a:extLst>
                <a:ext uri="{FF2B5EF4-FFF2-40B4-BE49-F238E27FC236}">
                  <a16:creationId xmlns:a16="http://schemas.microsoft.com/office/drawing/2014/main" id="{F1E99D06-8763-496C-887D-A73563BD1E76}"/>
                </a:ext>
              </a:extLst>
            </p:cNvPr>
            <p:cNvCxnSpPr>
              <a:cxnSpLocks/>
              <a:stCxn id="7" idx="2"/>
              <a:endCxn id="8" idx="1"/>
            </p:cNvCxnSpPr>
            <p:nvPr/>
          </p:nvCxnSpPr>
          <p:spPr>
            <a:xfrm rot="16200000" flipH="1">
              <a:off x="1083495" y="2154326"/>
              <a:ext cx="664476" cy="222647"/>
            </a:xfrm>
            <a:prstGeom prst="bentConnector2">
              <a:avLst/>
            </a:prstGeom>
            <a:ln w="19050">
              <a:prstDash val="sysDash"/>
              <a:tailEnd type="triangle" w="lg" len="med"/>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AA46F11A-974F-48F2-8432-F54F72582827}"/>
                </a:ext>
              </a:extLst>
            </p:cNvPr>
            <p:cNvSpPr/>
            <p:nvPr/>
          </p:nvSpPr>
          <p:spPr bwMode="auto">
            <a:xfrm>
              <a:off x="1527057" y="2276626"/>
              <a:ext cx="1790301" cy="642523"/>
            </a:xfrm>
            <a:prstGeom prst="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dirty="0">
                  <a:solidFill>
                    <a:schemeClr val="tx1"/>
                  </a:solidFill>
                  <a:ea typeface="Verdana" panose="020B0604030504040204" pitchFamily="34" charset="0"/>
                  <a:cs typeface="Segoe UI" pitchFamily="34" charset="0"/>
                </a:rPr>
                <a:t>Development</a:t>
              </a:r>
            </a:p>
          </p:txBody>
        </p:sp>
        <p:cxnSp>
          <p:nvCxnSpPr>
            <p:cNvPr id="13" name="Connector: Elbow 12" descr="Arrow pointing right">
              <a:extLst>
                <a:ext uri="{FF2B5EF4-FFF2-40B4-BE49-F238E27FC236}">
                  <a16:creationId xmlns:a16="http://schemas.microsoft.com/office/drawing/2014/main" id="{E2945F88-F91C-431E-8281-3A4B9E844192}"/>
                </a:ext>
              </a:extLst>
            </p:cNvPr>
            <p:cNvCxnSpPr>
              <a:cxnSpLocks/>
              <a:stCxn id="7" idx="2"/>
              <a:endCxn id="11" idx="1"/>
            </p:cNvCxnSpPr>
            <p:nvPr/>
          </p:nvCxnSpPr>
          <p:spPr>
            <a:xfrm rot="16200000" flipH="1">
              <a:off x="571670" y="2666151"/>
              <a:ext cx="1688126" cy="222647"/>
            </a:xfrm>
            <a:prstGeom prst="bentConnector2">
              <a:avLst/>
            </a:prstGeom>
            <a:ln w="19050">
              <a:prstDash val="sysDash"/>
              <a:tailEnd type="triangle" w="lg" len="med"/>
            </a:ln>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0CE43D46-0B25-4589-B644-CFC1BE0074B7}"/>
                </a:ext>
              </a:extLst>
            </p:cNvPr>
            <p:cNvSpPr/>
            <p:nvPr/>
          </p:nvSpPr>
          <p:spPr bwMode="auto">
            <a:xfrm>
              <a:off x="1527057" y="3300276"/>
              <a:ext cx="1790301" cy="642523"/>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dirty="0">
                  <a:solidFill>
                    <a:schemeClr val="tx1"/>
                  </a:solidFill>
                  <a:ea typeface="Verdana" panose="020B0604030504040204" pitchFamily="34" charset="0"/>
                  <a:cs typeface="Segoe UI" pitchFamily="34" charset="0"/>
                </a:rPr>
                <a:t>Production</a:t>
              </a:r>
            </a:p>
          </p:txBody>
        </p:sp>
        <p:cxnSp>
          <p:nvCxnSpPr>
            <p:cNvPr id="14" name="Connector: Elbow 13" descr="Arrow pointing right">
              <a:extLst>
                <a:ext uri="{FF2B5EF4-FFF2-40B4-BE49-F238E27FC236}">
                  <a16:creationId xmlns:a16="http://schemas.microsoft.com/office/drawing/2014/main" id="{D055DEBE-E1DB-4540-B1B6-2F8C711EF887}"/>
                </a:ext>
              </a:extLst>
            </p:cNvPr>
            <p:cNvCxnSpPr>
              <a:cxnSpLocks/>
              <a:stCxn id="7" idx="2"/>
              <a:endCxn id="9" idx="1"/>
            </p:cNvCxnSpPr>
            <p:nvPr/>
          </p:nvCxnSpPr>
          <p:spPr>
            <a:xfrm rot="16200000" flipH="1">
              <a:off x="59845" y="3177976"/>
              <a:ext cx="2711776" cy="222647"/>
            </a:xfrm>
            <a:prstGeom prst="bentConnector2">
              <a:avLst/>
            </a:prstGeom>
            <a:ln w="19050">
              <a:prstDash val="sysDash"/>
              <a:tailEnd type="triangle" w="lg" len="med"/>
            </a:ln>
          </p:spPr>
          <p:style>
            <a:lnRef idx="1">
              <a:schemeClr val="dk1"/>
            </a:lnRef>
            <a:fillRef idx="0">
              <a:schemeClr val="dk1"/>
            </a:fillRef>
            <a:effectRef idx="0">
              <a:schemeClr val="dk1"/>
            </a:effectRef>
            <a:fontRef idx="minor">
              <a:schemeClr val="tx1"/>
            </a:fontRef>
          </p:style>
        </p:cxnSp>
        <p:sp>
          <p:nvSpPr>
            <p:cNvPr id="9" name="Rectangle 8">
              <a:extLst>
                <a:ext uri="{FF2B5EF4-FFF2-40B4-BE49-F238E27FC236}">
                  <a16:creationId xmlns:a16="http://schemas.microsoft.com/office/drawing/2014/main" id="{BEA681F5-6C1E-47C1-9187-917D19CC2C81}"/>
                </a:ext>
              </a:extLst>
            </p:cNvPr>
            <p:cNvSpPr/>
            <p:nvPr/>
          </p:nvSpPr>
          <p:spPr bwMode="auto">
            <a:xfrm>
              <a:off x="1527057" y="4323926"/>
              <a:ext cx="1790301" cy="642523"/>
            </a:xfrm>
            <a:prstGeom prst="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dirty="0">
                  <a:solidFill>
                    <a:schemeClr val="tx1"/>
                  </a:solidFill>
                  <a:ea typeface="Verdana" panose="020B0604030504040204" pitchFamily="34" charset="0"/>
                  <a:cs typeface="Segoe UI" pitchFamily="34" charset="0"/>
                </a:rPr>
                <a:t>Quality</a:t>
              </a:r>
            </a:p>
            <a:p>
              <a:pPr algn="ctr" defTabSz="951028" fontAlgn="base">
                <a:spcBef>
                  <a:spcPct val="0"/>
                </a:spcBef>
                <a:spcAft>
                  <a:spcPct val="0"/>
                </a:spcAft>
              </a:pPr>
              <a:r>
                <a:rPr lang="en-US" dirty="0">
                  <a:solidFill>
                    <a:schemeClr val="tx1"/>
                  </a:solidFill>
                  <a:ea typeface="Verdana" panose="020B0604030504040204" pitchFamily="34" charset="0"/>
                  <a:cs typeface="Segoe UI" pitchFamily="34" charset="0"/>
                </a:rPr>
                <a:t>Assurance</a:t>
              </a:r>
            </a:p>
          </p:txBody>
        </p:sp>
      </p:grpSp>
    </p:spTree>
    <p:extLst>
      <p:ext uri="{BB962C8B-B14F-4D97-AF65-F5344CB8AC3E}">
        <p14:creationId xmlns:p14="http://schemas.microsoft.com/office/powerpoint/2010/main" val="341048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D43C9-A706-480F-A06C-1ED37469D207}"/>
              </a:ext>
            </a:extLst>
          </p:cNvPr>
          <p:cNvSpPr>
            <a:spLocks noGrp="1"/>
          </p:cNvSpPr>
          <p:nvPr>
            <p:ph type="title"/>
          </p:nvPr>
        </p:nvSpPr>
        <p:spPr/>
        <p:txBody>
          <a:bodyPr/>
          <a:lstStyle/>
          <a:p>
            <a:r>
              <a:rPr lang="en-US" dirty="0">
                <a:hlinkClick r:id="rId3"/>
              </a:rPr>
              <a:t>Explore the JSON Template Schema</a:t>
            </a:r>
            <a:endParaRPr lang="en-US" dirty="0"/>
          </a:p>
        </p:txBody>
      </p:sp>
      <p:sp>
        <p:nvSpPr>
          <p:cNvPr id="8" name="TextBox 1">
            <a:extLst>
              <a:ext uri="{FF2B5EF4-FFF2-40B4-BE49-F238E27FC236}">
                <a16:creationId xmlns:a16="http://schemas.microsoft.com/office/drawing/2014/main" id="{A39056A0-0557-4299-8691-1E731DE70B94}"/>
              </a:ext>
            </a:extLst>
          </p:cNvPr>
          <p:cNvSpPr txBox="1"/>
          <p:nvPr/>
        </p:nvSpPr>
        <p:spPr>
          <a:xfrm>
            <a:off x="427038" y="1463669"/>
            <a:ext cx="5629588" cy="715586"/>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Defines all the Resource manager resources in a deployment</a:t>
            </a:r>
          </a:p>
        </p:txBody>
      </p:sp>
      <p:sp>
        <p:nvSpPr>
          <p:cNvPr id="9" name="TextBox 1">
            <a:extLst>
              <a:ext uri="{FF2B5EF4-FFF2-40B4-BE49-F238E27FC236}">
                <a16:creationId xmlns:a16="http://schemas.microsoft.com/office/drawing/2014/main" id="{9B0DA49B-2AB8-482F-A738-5B393399D383}"/>
              </a:ext>
            </a:extLst>
          </p:cNvPr>
          <p:cNvSpPr txBox="1"/>
          <p:nvPr/>
        </p:nvSpPr>
        <p:spPr>
          <a:xfrm>
            <a:off x="427038" y="2530682"/>
            <a:ext cx="5629588" cy="497346"/>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Written in JSON</a:t>
            </a:r>
          </a:p>
        </p:txBody>
      </p:sp>
      <p:sp>
        <p:nvSpPr>
          <p:cNvPr id="10" name="TextBox 1">
            <a:extLst>
              <a:ext uri="{FF2B5EF4-FFF2-40B4-BE49-F238E27FC236}">
                <a16:creationId xmlns:a16="http://schemas.microsoft.com/office/drawing/2014/main" id="{2ABCDACA-4AAB-4893-B8DD-D7C22C0C62BD}"/>
              </a:ext>
            </a:extLst>
          </p:cNvPr>
          <p:cNvSpPr txBox="1"/>
          <p:nvPr/>
        </p:nvSpPr>
        <p:spPr>
          <a:xfrm>
            <a:off x="427038" y="3379455"/>
            <a:ext cx="5629588" cy="497346"/>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A collection of key-value pairs</a:t>
            </a:r>
          </a:p>
        </p:txBody>
      </p:sp>
      <p:sp>
        <p:nvSpPr>
          <p:cNvPr id="11" name="TextBox 1">
            <a:extLst>
              <a:ext uri="{FF2B5EF4-FFF2-40B4-BE49-F238E27FC236}">
                <a16:creationId xmlns:a16="http://schemas.microsoft.com/office/drawing/2014/main" id="{A4CC9C80-4DD8-4007-BBBB-373F7D706594}"/>
              </a:ext>
            </a:extLst>
          </p:cNvPr>
          <p:cNvSpPr txBox="1"/>
          <p:nvPr/>
        </p:nvSpPr>
        <p:spPr>
          <a:xfrm>
            <a:off x="427038" y="4228228"/>
            <a:ext cx="5629588" cy="497346"/>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Each key is a string</a:t>
            </a:r>
          </a:p>
        </p:txBody>
      </p:sp>
      <p:sp>
        <p:nvSpPr>
          <p:cNvPr id="12" name="TextBox 1">
            <a:extLst>
              <a:ext uri="{FF2B5EF4-FFF2-40B4-BE49-F238E27FC236}">
                <a16:creationId xmlns:a16="http://schemas.microsoft.com/office/drawing/2014/main" id="{5340D256-A76C-4D77-8B8B-48665DD927D2}"/>
              </a:ext>
            </a:extLst>
          </p:cNvPr>
          <p:cNvSpPr txBox="1"/>
          <p:nvPr/>
        </p:nvSpPr>
        <p:spPr>
          <a:xfrm>
            <a:off x="427037" y="5077000"/>
            <a:ext cx="5629588" cy="693738"/>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Each value can be a string, number, Boolean expression, list of values, object </a:t>
            </a:r>
          </a:p>
        </p:txBody>
      </p:sp>
      <p:sp>
        <p:nvSpPr>
          <p:cNvPr id="6" name="Rectangle 5">
            <a:extLst>
              <a:ext uri="{FF2B5EF4-FFF2-40B4-BE49-F238E27FC236}">
                <a16:creationId xmlns:a16="http://schemas.microsoft.com/office/drawing/2014/main" id="{9D75F2C2-A09A-4F9F-A94A-7AECE11B9638}"/>
              </a:ext>
              <a:ext uri="{C183D7F6-B498-43B3-948B-1728B52AA6E4}">
                <adec:decorative xmlns:adec="http://schemas.microsoft.com/office/drawing/2017/decorative" val="0"/>
              </a:ext>
            </a:extLst>
          </p:cNvPr>
          <p:cNvSpPr/>
          <p:nvPr/>
        </p:nvSpPr>
        <p:spPr bwMode="auto">
          <a:xfrm>
            <a:off x="6218237" y="1179089"/>
            <a:ext cx="5791201" cy="4898077"/>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274320" tIns="274320" rIns="182880"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nSpc>
                <a:spcPct val="120000"/>
              </a:lnSpc>
            </a:pPr>
            <a:r>
              <a:rPr lang="en-US" sz="2000" dirty="0">
                <a:solidFill>
                  <a:schemeClr val="tx1"/>
                </a:solidFill>
                <a:latin typeface="Consolas" panose="020B0609020204030204" pitchFamily="49" charset="0"/>
              </a:rPr>
              <a:t>{</a:t>
            </a:r>
          </a:p>
          <a:p>
            <a:pPr>
              <a:lnSpc>
                <a:spcPct val="120000"/>
              </a:lnSpc>
            </a:pPr>
            <a:r>
              <a:rPr lang="en-US" sz="2000" dirty="0">
                <a:solidFill>
                  <a:schemeClr val="tx1"/>
                </a:solidFill>
                <a:latin typeface="Consolas" panose="020B0609020204030204" pitchFamily="49" charset="0"/>
              </a:rPr>
              <a:t>    "$schema": 	"http://schema.management.</a:t>
            </a:r>
          </a:p>
          <a:p>
            <a:pPr>
              <a:lnSpc>
                <a:spcPct val="120000"/>
              </a:lnSpc>
            </a:pPr>
            <a:r>
              <a:rPr lang="en-US" sz="2000" dirty="0">
                <a:solidFill>
                  <a:schemeClr val="tx1"/>
                </a:solidFill>
                <a:latin typeface="Consolas" panose="020B0609020204030204" pitchFamily="49" charset="0"/>
              </a:rPr>
              <a:t>	azure.com/schemas/2019-04-	01/deploymentTemplate.json#",</a:t>
            </a:r>
          </a:p>
          <a:p>
            <a:pPr>
              <a:lnSpc>
                <a:spcPct val="120000"/>
              </a:lnSpc>
            </a:pPr>
            <a:r>
              <a:rPr lang="en-US" sz="2000" dirty="0">
                <a:solidFill>
                  <a:schemeClr val="tx1"/>
                </a:solidFill>
                <a:latin typeface="Consolas" panose="020B0609020204030204" pitchFamily="49" charset="0"/>
              </a:rPr>
              <a:t>    "contentVersion": "",</a:t>
            </a:r>
          </a:p>
          <a:p>
            <a:pPr>
              <a:lnSpc>
                <a:spcPct val="120000"/>
              </a:lnSpc>
            </a:pPr>
            <a:r>
              <a:rPr lang="en-US" sz="2000" dirty="0">
                <a:solidFill>
                  <a:schemeClr val="tx1"/>
                </a:solidFill>
                <a:latin typeface="Consolas" panose="020B0609020204030204" pitchFamily="49" charset="0"/>
              </a:rPr>
              <a:t>    "parameters": {},</a:t>
            </a:r>
          </a:p>
          <a:p>
            <a:pPr>
              <a:lnSpc>
                <a:spcPct val="120000"/>
              </a:lnSpc>
            </a:pPr>
            <a:r>
              <a:rPr lang="en-US" sz="2000" dirty="0">
                <a:solidFill>
                  <a:schemeClr val="tx1"/>
                </a:solidFill>
                <a:latin typeface="Consolas" panose="020B0609020204030204" pitchFamily="49" charset="0"/>
              </a:rPr>
              <a:t>    "variables": {},</a:t>
            </a:r>
          </a:p>
          <a:p>
            <a:pPr>
              <a:lnSpc>
                <a:spcPct val="120000"/>
              </a:lnSpc>
            </a:pPr>
            <a:r>
              <a:rPr lang="en-US" sz="2000" dirty="0">
                <a:solidFill>
                  <a:schemeClr val="tx1"/>
                </a:solidFill>
                <a:latin typeface="Consolas" panose="020B0609020204030204" pitchFamily="49" charset="0"/>
              </a:rPr>
              <a:t>    "functions": [],</a:t>
            </a:r>
          </a:p>
          <a:p>
            <a:pPr>
              <a:lnSpc>
                <a:spcPct val="120000"/>
              </a:lnSpc>
            </a:pPr>
            <a:r>
              <a:rPr lang="en-US" sz="2000" dirty="0">
                <a:solidFill>
                  <a:schemeClr val="tx1"/>
                </a:solidFill>
                <a:latin typeface="Consolas" panose="020B0609020204030204" pitchFamily="49" charset="0"/>
              </a:rPr>
              <a:t>    "resources": [],</a:t>
            </a:r>
          </a:p>
          <a:p>
            <a:pPr>
              <a:lnSpc>
                <a:spcPct val="120000"/>
              </a:lnSpc>
            </a:pPr>
            <a:r>
              <a:rPr lang="en-US" sz="2000" dirty="0">
                <a:solidFill>
                  <a:schemeClr val="tx1"/>
                </a:solidFill>
                <a:latin typeface="Consolas" panose="020B0609020204030204" pitchFamily="49" charset="0"/>
              </a:rPr>
              <a:t>    "outputs": {}</a:t>
            </a:r>
          </a:p>
          <a:p>
            <a:pPr>
              <a:lnSpc>
                <a:spcPct val="120000"/>
              </a:lnSpc>
            </a:pPr>
            <a:r>
              <a:rPr lang="en-US" sz="2000" dirty="0">
                <a:solidFill>
                  <a:schemeClr val="tx1"/>
                </a:solidFill>
                <a:latin typeface="Consolas" panose="020B0609020204030204" pitchFamily="49" charset="0"/>
              </a:rPr>
              <a:t>}</a:t>
            </a:r>
          </a:p>
        </p:txBody>
      </p:sp>
    </p:spTree>
    <p:extLst>
      <p:ext uri="{BB962C8B-B14F-4D97-AF65-F5344CB8AC3E}">
        <p14:creationId xmlns:p14="http://schemas.microsoft.com/office/powerpoint/2010/main" val="453977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0785C-880A-4483-946F-1BEE5178869D}"/>
              </a:ext>
            </a:extLst>
          </p:cNvPr>
          <p:cNvSpPr>
            <a:spLocks noGrp="1"/>
          </p:cNvSpPr>
          <p:nvPr>
            <p:ph type="title"/>
          </p:nvPr>
        </p:nvSpPr>
        <p:spPr/>
        <p:txBody>
          <a:bodyPr/>
          <a:lstStyle/>
          <a:p>
            <a:r>
              <a:rPr lang="en-US" dirty="0"/>
              <a:t>Explore the JSON Template Parameters</a:t>
            </a:r>
          </a:p>
        </p:txBody>
      </p:sp>
      <p:sp>
        <p:nvSpPr>
          <p:cNvPr id="9" name="TextBox 1">
            <a:extLst>
              <a:ext uri="{FF2B5EF4-FFF2-40B4-BE49-F238E27FC236}">
                <a16:creationId xmlns:a16="http://schemas.microsoft.com/office/drawing/2014/main" id="{25BF0B9B-B097-4E8A-8C46-7E428ACAD8C2}"/>
              </a:ext>
            </a:extLst>
          </p:cNvPr>
          <p:cNvSpPr txBox="1"/>
          <p:nvPr/>
        </p:nvSpPr>
        <p:spPr>
          <a:xfrm>
            <a:off x="341976" y="1711842"/>
            <a:ext cx="3877471" cy="4116944"/>
          </a:xfrm>
          <a:prstGeom prst="rect">
            <a:avLst/>
          </a:prstGeom>
          <a:no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indent="-342900">
              <a:spcBef>
                <a:spcPts val="1200"/>
              </a:spcBef>
              <a:buFont typeface="Arial" panose="020B0604020202020204" pitchFamily="34" charset="0"/>
              <a:buChar char="•"/>
            </a:pPr>
            <a:r>
              <a:rPr lang="en-US" sz="2000" dirty="0"/>
              <a:t>Specifies which values are configurable when the template runs</a:t>
            </a:r>
          </a:p>
          <a:p>
            <a:pPr marL="342900" indent="-342900">
              <a:spcBef>
                <a:spcPts val="1200"/>
              </a:spcBef>
              <a:buFont typeface="Arial" panose="020B0604020202020204" pitchFamily="34" charset="0"/>
              <a:buChar char="•"/>
            </a:pPr>
            <a:r>
              <a:rPr lang="en-US" sz="2000" dirty="0"/>
              <a:t>This example has two parameters: one for a VM’s username (</a:t>
            </a:r>
            <a:r>
              <a:rPr lang="en-US" sz="2000" dirty="0" err="1"/>
              <a:t>adminUsername</a:t>
            </a:r>
            <a:r>
              <a:rPr lang="en-US" sz="2000" dirty="0"/>
              <a:t>), and one for its password (</a:t>
            </a:r>
            <a:r>
              <a:rPr lang="en-US" sz="2000" dirty="0" err="1"/>
              <a:t>adminPassword</a:t>
            </a:r>
            <a:r>
              <a:rPr lang="en-US" sz="2000" dirty="0"/>
              <a:t>)</a:t>
            </a:r>
          </a:p>
          <a:p>
            <a:pPr marL="342900" indent="-342900">
              <a:spcBef>
                <a:spcPts val="1200"/>
              </a:spcBef>
              <a:buFont typeface="Arial" panose="020B0604020202020204" pitchFamily="34" charset="0"/>
              <a:buChar char="•"/>
            </a:pPr>
            <a:endParaRPr lang="en-US" sz="2000" dirty="0"/>
          </a:p>
        </p:txBody>
      </p:sp>
      <p:sp>
        <p:nvSpPr>
          <p:cNvPr id="6" name="Rectangle 5">
            <a:extLst>
              <a:ext uri="{FF2B5EF4-FFF2-40B4-BE49-F238E27FC236}">
                <a16:creationId xmlns:a16="http://schemas.microsoft.com/office/drawing/2014/main" id="{5DCECF3E-9A0A-4CE7-A06B-453DABFA6DBF}"/>
              </a:ext>
              <a:ext uri="{C183D7F6-B498-43B3-948B-1728B52AA6E4}">
                <adec:decorative xmlns:adec="http://schemas.microsoft.com/office/drawing/2017/decorative" val="0"/>
              </a:ext>
            </a:extLst>
          </p:cNvPr>
          <p:cNvSpPr/>
          <p:nvPr/>
        </p:nvSpPr>
        <p:spPr bwMode="auto">
          <a:xfrm>
            <a:off x="4322034" y="1421139"/>
            <a:ext cx="7789990" cy="4930168"/>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457200" tIns="320040" rIns="365760"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r>
              <a:rPr lang="en-US" sz="2000" dirty="0">
                <a:solidFill>
                  <a:schemeClr val="tx1"/>
                </a:solidFill>
                <a:latin typeface="Consolas" panose="020B0609020204030204" pitchFamily="49" charset="0"/>
              </a:rPr>
              <a:t>"parameters": {</a:t>
            </a:r>
          </a:p>
          <a:p>
            <a:r>
              <a:rPr lang="en-US" sz="2000" dirty="0">
                <a:solidFill>
                  <a:schemeClr val="tx1"/>
                </a:solidFill>
                <a:latin typeface="Consolas" panose="020B0609020204030204" pitchFamily="49" charset="0"/>
              </a:rPr>
              <a:t>  "adminUsername": {</a:t>
            </a:r>
          </a:p>
          <a:p>
            <a:r>
              <a:rPr lang="en-US" sz="2000" dirty="0">
                <a:solidFill>
                  <a:schemeClr val="tx1"/>
                </a:solidFill>
                <a:latin typeface="Consolas" panose="020B0609020204030204" pitchFamily="49" charset="0"/>
              </a:rPr>
              <a:t>    "type": "string",</a:t>
            </a:r>
          </a:p>
          <a:p>
            <a:r>
              <a:rPr lang="en-US" sz="2000" dirty="0">
                <a:solidFill>
                  <a:schemeClr val="tx1"/>
                </a:solidFill>
                <a:latin typeface="Consolas" panose="020B0609020204030204" pitchFamily="49" charset="0"/>
              </a:rPr>
              <a:t>    "metadata": {</a:t>
            </a:r>
          </a:p>
          <a:p>
            <a:r>
              <a:rPr lang="en-US" sz="2000" dirty="0">
                <a:solidFill>
                  <a:schemeClr val="tx1"/>
                </a:solidFill>
                <a:latin typeface="Consolas"/>
              </a:rPr>
              <a:t>      "description": "Username for the VM."</a:t>
            </a:r>
          </a:p>
          <a:p>
            <a:r>
              <a:rPr lang="en-US" sz="2000" dirty="0">
                <a:solidFill>
                  <a:schemeClr val="tx1"/>
                </a:solidFill>
                <a:latin typeface="Consolas" panose="020B0609020204030204" pitchFamily="49" charset="0"/>
              </a:rPr>
              <a:t>    }</a:t>
            </a:r>
          </a:p>
          <a:p>
            <a:r>
              <a:rPr lang="en-US" sz="2000" dirty="0">
                <a:solidFill>
                  <a:schemeClr val="tx1"/>
                </a:solidFill>
                <a:latin typeface="Consolas" panose="020B0609020204030204" pitchFamily="49" charset="0"/>
              </a:rPr>
              <a:t>  },</a:t>
            </a:r>
          </a:p>
          <a:p>
            <a:r>
              <a:rPr lang="en-US" sz="2000" dirty="0">
                <a:solidFill>
                  <a:schemeClr val="tx1"/>
                </a:solidFill>
                <a:latin typeface="Consolas" panose="020B0609020204030204" pitchFamily="49" charset="0"/>
              </a:rPr>
              <a:t>  "adminPassword": {</a:t>
            </a:r>
          </a:p>
          <a:p>
            <a:r>
              <a:rPr lang="en-US" sz="2000" dirty="0">
                <a:solidFill>
                  <a:schemeClr val="tx1"/>
                </a:solidFill>
                <a:latin typeface="Consolas" panose="020B0609020204030204" pitchFamily="49" charset="0"/>
              </a:rPr>
              <a:t>    "type": "securestring",</a:t>
            </a:r>
          </a:p>
          <a:p>
            <a:r>
              <a:rPr lang="en-US" sz="2000" dirty="0">
                <a:solidFill>
                  <a:schemeClr val="tx1"/>
                </a:solidFill>
                <a:latin typeface="Consolas" panose="020B0609020204030204" pitchFamily="49" charset="0"/>
              </a:rPr>
              <a:t>    "metadata": {</a:t>
            </a:r>
          </a:p>
          <a:p>
            <a:r>
              <a:rPr lang="en-US" sz="2000" dirty="0">
                <a:solidFill>
                  <a:schemeClr val="tx1"/>
                </a:solidFill>
                <a:latin typeface="Consolas"/>
              </a:rPr>
              <a:t>      "description": "Password for the VM."</a:t>
            </a:r>
          </a:p>
          <a:p>
            <a:r>
              <a:rPr lang="en-US" sz="2000" dirty="0">
                <a:solidFill>
                  <a:schemeClr val="tx1"/>
                </a:solidFill>
                <a:latin typeface="Consolas" panose="020B0609020204030204" pitchFamily="49" charset="0"/>
              </a:rPr>
              <a:t>    }</a:t>
            </a:r>
          </a:p>
          <a:p>
            <a:r>
              <a:rPr lang="en-US" sz="2000" dirty="0">
                <a:solidFill>
                  <a:schemeClr val="tx1"/>
                </a:solidFill>
                <a:latin typeface="Consolas" panose="020B0609020204030204" pitchFamily="49" charset="0"/>
              </a:rPr>
              <a:t>  }</a:t>
            </a:r>
          </a:p>
          <a:p>
            <a:r>
              <a:rPr lang="en-US" sz="2000" dirty="0">
                <a:solidFill>
                  <a:schemeClr val="tx1"/>
                </a:solidFill>
                <a:latin typeface="Consolas" panose="020B0609020204030204" pitchFamily="49" charset="0"/>
              </a:rPr>
              <a:t>}</a:t>
            </a:r>
          </a:p>
        </p:txBody>
      </p:sp>
    </p:spTree>
    <p:extLst>
      <p:ext uri="{BB962C8B-B14F-4D97-AF65-F5344CB8AC3E}">
        <p14:creationId xmlns:p14="http://schemas.microsoft.com/office/powerpoint/2010/main" val="278929716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327D9-ADA5-45D4-9B4E-AC5D4CBF6D23}"/>
              </a:ext>
            </a:extLst>
          </p:cNvPr>
          <p:cNvSpPr>
            <a:spLocks noGrp="1"/>
          </p:cNvSpPr>
          <p:nvPr>
            <p:ph type="title"/>
          </p:nvPr>
        </p:nvSpPr>
        <p:spPr/>
        <p:txBody>
          <a:bodyPr/>
          <a:lstStyle/>
          <a:p>
            <a:r>
              <a:rPr lang="en-US" dirty="0"/>
              <a:t>Consider Azure Bicep Files</a:t>
            </a:r>
          </a:p>
        </p:txBody>
      </p:sp>
      <p:sp>
        <p:nvSpPr>
          <p:cNvPr id="8" name="TextBox 1">
            <a:extLst>
              <a:ext uri="{FF2B5EF4-FFF2-40B4-BE49-F238E27FC236}">
                <a16:creationId xmlns:a16="http://schemas.microsoft.com/office/drawing/2014/main" id="{79AE20E1-FABF-465B-81BF-7B00414BD73C}"/>
              </a:ext>
            </a:extLst>
          </p:cNvPr>
          <p:cNvSpPr txBox="1"/>
          <p:nvPr/>
        </p:nvSpPr>
        <p:spPr>
          <a:xfrm>
            <a:off x="651430" y="1371205"/>
            <a:ext cx="4408394" cy="1031463"/>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Simpler syntax for writing templates</a:t>
            </a:r>
          </a:p>
        </p:txBody>
      </p:sp>
      <p:sp>
        <p:nvSpPr>
          <p:cNvPr id="12" name="TextBox 1">
            <a:extLst>
              <a:ext uri="{FF2B5EF4-FFF2-40B4-BE49-F238E27FC236}">
                <a16:creationId xmlns:a16="http://schemas.microsoft.com/office/drawing/2014/main" id="{6BBD11AC-032F-4F0F-92F1-37365DF661A1}"/>
              </a:ext>
            </a:extLst>
          </p:cNvPr>
          <p:cNvSpPr txBox="1"/>
          <p:nvPr/>
        </p:nvSpPr>
        <p:spPr>
          <a:xfrm>
            <a:off x="658458" y="2521510"/>
            <a:ext cx="4408394" cy="1031464"/>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Smaller module files you can reference from a main template</a:t>
            </a:r>
          </a:p>
        </p:txBody>
      </p:sp>
      <p:sp>
        <p:nvSpPr>
          <p:cNvPr id="14" name="TextBox 1">
            <a:extLst>
              <a:ext uri="{FF2B5EF4-FFF2-40B4-BE49-F238E27FC236}">
                <a16:creationId xmlns:a16="http://schemas.microsoft.com/office/drawing/2014/main" id="{188C105B-15B0-43E4-8FF9-6904BFAEE707}"/>
              </a:ext>
            </a:extLst>
          </p:cNvPr>
          <p:cNvSpPr txBox="1"/>
          <p:nvPr/>
        </p:nvSpPr>
        <p:spPr>
          <a:xfrm>
            <a:off x="658458" y="3794194"/>
            <a:ext cx="4408394" cy="1031463"/>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solidFill>
                  <a:srgbClr val="171717"/>
                </a:solidFill>
                <a:effectLst/>
                <a:ea typeface="Times New Roman" panose="02020603050405020304" pitchFamily="18" charset="0"/>
              </a:rPr>
              <a:t>Automatically detect dependencies between your resources</a:t>
            </a:r>
            <a:endParaRPr lang="en-US" sz="2000" dirty="0"/>
          </a:p>
        </p:txBody>
      </p:sp>
      <p:sp>
        <p:nvSpPr>
          <p:cNvPr id="16" name="TextBox 1">
            <a:extLst>
              <a:ext uri="{FF2B5EF4-FFF2-40B4-BE49-F238E27FC236}">
                <a16:creationId xmlns:a16="http://schemas.microsoft.com/office/drawing/2014/main" id="{4275A496-4B35-4C70-A831-B77729011210}"/>
              </a:ext>
            </a:extLst>
          </p:cNvPr>
          <p:cNvSpPr txBox="1"/>
          <p:nvPr/>
        </p:nvSpPr>
        <p:spPr>
          <a:xfrm>
            <a:off x="665486" y="4944499"/>
            <a:ext cx="4408394" cy="1031464"/>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Visual Studio Code extension with validation and IntelliSense </a:t>
            </a:r>
          </a:p>
        </p:txBody>
      </p:sp>
      <p:sp>
        <p:nvSpPr>
          <p:cNvPr id="3" name="TextBox 2">
            <a:extLst>
              <a:ext uri="{FF2B5EF4-FFF2-40B4-BE49-F238E27FC236}">
                <a16:creationId xmlns:a16="http://schemas.microsoft.com/office/drawing/2014/main" id="{C2DB4E81-EF1B-89B4-4D2B-37380DB12F0E}"/>
              </a:ext>
            </a:extLst>
          </p:cNvPr>
          <p:cNvSpPr txBox="1"/>
          <p:nvPr/>
        </p:nvSpPr>
        <p:spPr>
          <a:xfrm>
            <a:off x="5345054" y="1496061"/>
            <a:ext cx="1597232"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Bicep file</a:t>
            </a:r>
          </a:p>
        </p:txBody>
      </p:sp>
      <p:sp>
        <p:nvSpPr>
          <p:cNvPr id="5" name="TextBox 4">
            <a:extLst>
              <a:ext uri="{FF2B5EF4-FFF2-40B4-BE49-F238E27FC236}">
                <a16:creationId xmlns:a16="http://schemas.microsoft.com/office/drawing/2014/main" id="{07492AA9-6C2B-CD6A-0D06-2357B163CD6F}"/>
              </a:ext>
            </a:extLst>
          </p:cNvPr>
          <p:cNvSpPr txBox="1"/>
          <p:nvPr/>
        </p:nvSpPr>
        <p:spPr>
          <a:xfrm>
            <a:off x="5513447" y="2024479"/>
            <a:ext cx="3652067" cy="3046988"/>
          </a:xfrm>
          <a:prstGeom prst="rect">
            <a:avLst/>
          </a:prstGeom>
          <a:noFill/>
          <a:ln>
            <a:solidFill>
              <a:schemeClr val="tx1"/>
            </a:solidFill>
          </a:ln>
        </p:spPr>
        <p:txBody>
          <a:bodyPr wrap="square">
            <a:spAutoFit/>
          </a:bodyPr>
          <a:lstStyle/>
          <a:p>
            <a:r>
              <a:rPr lang="en-US" sz="1600" dirty="0"/>
              <a:t>resource </a:t>
            </a:r>
            <a:r>
              <a:rPr lang="en-US" sz="1600" dirty="0" err="1"/>
              <a:t>storageAccount</a:t>
            </a:r>
            <a:r>
              <a:rPr lang="en-US" sz="1600" dirty="0"/>
              <a:t> '</a:t>
            </a:r>
            <a:r>
              <a:rPr lang="en-US" sz="1600" dirty="0" err="1"/>
              <a:t>Microsoft.Storage</a:t>
            </a:r>
            <a:r>
              <a:rPr lang="en-US" sz="1600" dirty="0"/>
              <a:t>/storageAccounts@2021-01-01' = {</a:t>
            </a:r>
          </a:p>
          <a:p>
            <a:r>
              <a:rPr lang="en-US" sz="1600" dirty="0"/>
              <a:t>  </a:t>
            </a:r>
            <a:r>
              <a:rPr lang="en-US" sz="1600" b="1" dirty="0"/>
              <a:t>name</a:t>
            </a:r>
            <a:r>
              <a:rPr lang="en-US" sz="1600" dirty="0"/>
              <a:t>: </a:t>
            </a:r>
            <a:r>
              <a:rPr lang="en-US" sz="1600" dirty="0" err="1"/>
              <a:t>storageAccountName</a:t>
            </a:r>
            <a:endParaRPr lang="en-US" sz="1600" dirty="0"/>
          </a:p>
          <a:p>
            <a:r>
              <a:rPr lang="en-US" sz="1600" dirty="0"/>
              <a:t>  </a:t>
            </a:r>
            <a:r>
              <a:rPr lang="en-US" sz="1600" b="1" dirty="0"/>
              <a:t>location</a:t>
            </a:r>
            <a:r>
              <a:rPr lang="en-US" sz="1600" dirty="0"/>
              <a:t>: location</a:t>
            </a:r>
          </a:p>
          <a:p>
            <a:r>
              <a:rPr lang="en-US" sz="1600" dirty="0"/>
              <a:t>  </a:t>
            </a:r>
            <a:r>
              <a:rPr lang="en-US" sz="1600" b="1" dirty="0"/>
              <a:t>tags</a:t>
            </a:r>
            <a:r>
              <a:rPr lang="en-US" sz="1600" dirty="0"/>
              <a:t>: {</a:t>
            </a:r>
          </a:p>
          <a:p>
            <a:r>
              <a:rPr lang="en-US" sz="1600" dirty="0"/>
              <a:t>    </a:t>
            </a:r>
            <a:r>
              <a:rPr lang="en-US" sz="1600" dirty="0" err="1"/>
              <a:t>displayName</a:t>
            </a:r>
            <a:r>
              <a:rPr lang="en-US" sz="1600" dirty="0"/>
              <a:t>: </a:t>
            </a:r>
            <a:r>
              <a:rPr lang="en-US" sz="1600" dirty="0" err="1"/>
              <a:t>storageAccountName</a:t>
            </a:r>
            <a:endParaRPr lang="en-US" sz="1600" dirty="0"/>
          </a:p>
          <a:p>
            <a:r>
              <a:rPr lang="en-US" sz="1600" dirty="0"/>
              <a:t>  }</a:t>
            </a:r>
          </a:p>
          <a:p>
            <a:r>
              <a:rPr lang="en-US" sz="1600" dirty="0"/>
              <a:t>  </a:t>
            </a:r>
            <a:r>
              <a:rPr lang="en-US" sz="1600" b="1" dirty="0"/>
              <a:t>kind</a:t>
            </a:r>
            <a:r>
              <a:rPr lang="en-US" sz="1600" dirty="0"/>
              <a:t>: 'StorageV2'</a:t>
            </a:r>
          </a:p>
          <a:p>
            <a:r>
              <a:rPr lang="en-US" sz="1600" dirty="0"/>
              <a:t>  </a:t>
            </a:r>
            <a:r>
              <a:rPr lang="en-US" sz="1600" b="1" dirty="0" err="1"/>
              <a:t>sku</a:t>
            </a:r>
            <a:r>
              <a:rPr lang="en-US" sz="1600" dirty="0"/>
              <a:t>: {</a:t>
            </a:r>
          </a:p>
          <a:p>
            <a:r>
              <a:rPr lang="en-US" sz="1600" dirty="0"/>
              <a:t>    name: '</a:t>
            </a:r>
            <a:r>
              <a:rPr lang="en-US" sz="1600" dirty="0" err="1"/>
              <a:t>Standard_LRS</a:t>
            </a:r>
            <a:r>
              <a:rPr lang="en-US" sz="1600" dirty="0"/>
              <a:t>'</a:t>
            </a:r>
          </a:p>
          <a:p>
            <a:r>
              <a:rPr lang="en-US" sz="1600" dirty="0"/>
              <a:t>  } }</a:t>
            </a:r>
          </a:p>
        </p:txBody>
      </p:sp>
      <p:sp>
        <p:nvSpPr>
          <p:cNvPr id="7" name="Rectangle 6">
            <a:extLst>
              <a:ext uri="{FF2B5EF4-FFF2-40B4-BE49-F238E27FC236}">
                <a16:creationId xmlns:a16="http://schemas.microsoft.com/office/drawing/2014/main" id="{E9F88B41-E33E-4F2C-1895-7B1C8F43A1D9}"/>
              </a:ext>
              <a:ext uri="{C183D7F6-B498-43B3-948B-1728B52AA6E4}">
                <adec:decorative xmlns:adec="http://schemas.microsoft.com/office/drawing/2017/decorative" val="1"/>
              </a:ext>
            </a:extLst>
          </p:cNvPr>
          <p:cNvSpPr/>
          <p:nvPr/>
        </p:nvSpPr>
        <p:spPr bwMode="auto">
          <a:xfrm>
            <a:off x="9886277" y="2689093"/>
            <a:ext cx="1678193" cy="172776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 name="Graphic 9">
            <a:extLst>
              <a:ext uri="{FF2B5EF4-FFF2-40B4-BE49-F238E27FC236}">
                <a16:creationId xmlns:a16="http://schemas.microsoft.com/office/drawing/2014/main" id="{6A8AB2D0-ADE2-BB48-F2E6-30F820CA680B}"/>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76518" y="2929084"/>
            <a:ext cx="1197829" cy="1197829"/>
          </a:xfrm>
          <a:prstGeom prst="rect">
            <a:avLst/>
          </a:prstGeom>
        </p:spPr>
      </p:pic>
      <p:cxnSp>
        <p:nvCxnSpPr>
          <p:cNvPr id="17" name="Straight Arrow Connector 16">
            <a:extLst>
              <a:ext uri="{FF2B5EF4-FFF2-40B4-BE49-F238E27FC236}">
                <a16:creationId xmlns:a16="http://schemas.microsoft.com/office/drawing/2014/main" id="{F12B3B32-DA37-F917-9E4C-5B2EBAEA8133}"/>
              </a:ext>
              <a:ext uri="{C183D7F6-B498-43B3-948B-1728B52AA6E4}">
                <adec:decorative xmlns:adec="http://schemas.microsoft.com/office/drawing/2017/decorative" val="1"/>
              </a:ext>
            </a:extLst>
          </p:cNvPr>
          <p:cNvCxnSpPr>
            <a:stCxn id="5" idx="3"/>
            <a:endCxn id="7" idx="1"/>
          </p:cNvCxnSpPr>
          <p:nvPr/>
        </p:nvCxnSpPr>
        <p:spPr>
          <a:xfrm>
            <a:off x="9165514" y="3547973"/>
            <a:ext cx="720763" cy="500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69872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C7C15-818F-403E-8351-B8AD7A73A29C}"/>
              </a:ext>
            </a:extLst>
          </p:cNvPr>
          <p:cNvSpPr>
            <a:spLocks noGrp="1"/>
          </p:cNvSpPr>
          <p:nvPr>
            <p:ph type="title"/>
          </p:nvPr>
        </p:nvSpPr>
        <p:spPr/>
        <p:txBody>
          <a:bodyPr/>
          <a:lstStyle/>
          <a:p>
            <a:r>
              <a:rPr lang="en-US" dirty="0"/>
              <a:t>Demonstration -  Quickstart templates</a:t>
            </a:r>
          </a:p>
        </p:txBody>
      </p:sp>
      <p:sp>
        <p:nvSpPr>
          <p:cNvPr id="4" name="TextBox 3">
            <a:extLst>
              <a:ext uri="{FF2B5EF4-FFF2-40B4-BE49-F238E27FC236}">
                <a16:creationId xmlns:a16="http://schemas.microsoft.com/office/drawing/2014/main" id="{739FF25C-D71E-4497-8E3E-AC14BE1C0171}"/>
              </a:ext>
            </a:extLst>
          </p:cNvPr>
          <p:cNvSpPr txBox="1"/>
          <p:nvPr/>
        </p:nvSpPr>
        <p:spPr>
          <a:xfrm>
            <a:off x="427038" y="2323174"/>
            <a:ext cx="4400989" cy="1778949"/>
          </a:xfrm>
          <a:prstGeom prst="rect">
            <a:avLst/>
          </a:prstGeom>
          <a:noFill/>
        </p:spPr>
        <p:txBody>
          <a:bodyPr wrap="square" lIns="182880" tIns="146304" rIns="182880" bIns="146304" rtlCol="0">
            <a:spAutoFit/>
          </a:bodyPr>
          <a:lstStyle/>
          <a:p>
            <a:pPr marL="342900" indent="-342900">
              <a:lnSpc>
                <a:spcPct val="90000"/>
              </a:lnSpc>
              <a:spcAft>
                <a:spcPts val="1200"/>
              </a:spcAft>
              <a:buFont typeface="Arial" panose="020B0604020202020204" pitchFamily="34" charset="0"/>
              <a:buChar char="•"/>
            </a:pPr>
            <a:r>
              <a:rPr lang="en-US" sz="2400" dirty="0">
                <a:gradFill>
                  <a:gsLst>
                    <a:gs pos="2917">
                      <a:schemeClr val="tx1"/>
                    </a:gs>
                    <a:gs pos="30000">
                      <a:schemeClr val="tx1"/>
                    </a:gs>
                  </a:gsLst>
                  <a:lin ang="5400000" scaled="0"/>
                </a:gradFill>
              </a:rPr>
              <a:t>Locate the Azure Quickstart template gallery</a:t>
            </a:r>
          </a:p>
          <a:p>
            <a:pPr marL="342900" indent="-342900">
              <a:lnSpc>
                <a:spcPct val="90000"/>
              </a:lnSpc>
              <a:spcAft>
                <a:spcPts val="1200"/>
              </a:spcAft>
              <a:buFont typeface="Arial" panose="020B0604020202020204" pitchFamily="34" charset="0"/>
              <a:buChar char="•"/>
            </a:pPr>
            <a:r>
              <a:rPr lang="en-US" sz="2400" dirty="0">
                <a:gradFill>
                  <a:gsLst>
                    <a:gs pos="2917">
                      <a:schemeClr val="tx1"/>
                    </a:gs>
                    <a:gs pos="30000">
                      <a:schemeClr val="tx1"/>
                    </a:gs>
                  </a:gsLst>
                  <a:lin ang="5400000" scaled="0"/>
                </a:gradFill>
              </a:rPr>
              <a:t>Deploy a JSON or Bicep template</a:t>
            </a:r>
          </a:p>
        </p:txBody>
      </p:sp>
      <p:pic>
        <p:nvPicPr>
          <p:cNvPr id="9" name="Picture 8" descr="Screenshot of the QuickStart Gallery. ">
            <a:extLst>
              <a:ext uri="{FF2B5EF4-FFF2-40B4-BE49-F238E27FC236}">
                <a16:creationId xmlns:a16="http://schemas.microsoft.com/office/drawing/2014/main" id="{F377FF16-7C0B-369D-E427-3BB14E2EAB4C}"/>
              </a:ext>
            </a:extLst>
          </p:cNvPr>
          <p:cNvPicPr>
            <a:picLocks noChangeAspect="1"/>
          </p:cNvPicPr>
          <p:nvPr/>
        </p:nvPicPr>
        <p:blipFill>
          <a:blip r:embed="rId3"/>
          <a:stretch>
            <a:fillRect/>
          </a:stretch>
        </p:blipFill>
        <p:spPr>
          <a:xfrm>
            <a:off x="5143213" y="1765970"/>
            <a:ext cx="5083787" cy="3858653"/>
          </a:xfrm>
          <a:prstGeom prst="rect">
            <a:avLst/>
          </a:prstGeom>
        </p:spPr>
      </p:pic>
    </p:spTree>
    <p:extLst>
      <p:ext uri="{BB962C8B-B14F-4D97-AF65-F5344CB8AC3E}">
        <p14:creationId xmlns:p14="http://schemas.microsoft.com/office/powerpoint/2010/main" val="350481131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A36AA-E9C3-4D65-A81C-6BDA7C1BB0F9}"/>
              </a:ext>
            </a:extLst>
          </p:cNvPr>
          <p:cNvSpPr>
            <a:spLocks noGrp="1"/>
          </p:cNvSpPr>
          <p:nvPr>
            <p:ph type="title"/>
          </p:nvPr>
        </p:nvSpPr>
        <p:spPr>
          <a:xfrm>
            <a:off x="427038" y="449263"/>
            <a:ext cx="11568684" cy="693737"/>
          </a:xfrm>
        </p:spPr>
        <p:txBody>
          <a:bodyPr/>
          <a:lstStyle/>
          <a:p>
            <a:r>
              <a:rPr lang="en-US" dirty="0"/>
              <a:t>Learning Recap – Azure Resource Manager templates </a:t>
            </a:r>
          </a:p>
        </p:txBody>
      </p:sp>
      <p:sp>
        <p:nvSpPr>
          <p:cNvPr id="24" name="Rectangle 23">
            <a:extLst>
              <a:ext uri="{FF2B5EF4-FFF2-40B4-BE49-F238E27FC236}">
                <a16:creationId xmlns:a16="http://schemas.microsoft.com/office/drawing/2014/main" id="{54B5EDE0-FAD7-455E-86D0-EBCCE9AC7677}"/>
              </a:ext>
            </a:extLst>
          </p:cNvPr>
          <p:cNvSpPr/>
          <p:nvPr/>
        </p:nvSpPr>
        <p:spPr>
          <a:xfrm>
            <a:off x="3962400" y="1974715"/>
            <a:ext cx="7525966" cy="203811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t" anchorCtr="0">
            <a:noAutofit/>
          </a:bodyPr>
          <a:lstStyle/>
          <a:p>
            <a:pPr marL="285750" indent="-285750" defTabSz="800100">
              <a:lnSpc>
                <a:spcPct val="90000"/>
              </a:lnSpc>
              <a:spcBef>
                <a:spcPct val="0"/>
              </a:spcBef>
              <a:spcAft>
                <a:spcPts val="600"/>
              </a:spcAft>
              <a:buClr>
                <a:schemeClr val="tx1"/>
              </a:buClr>
              <a:buSzPct val="100000"/>
              <a:buFont typeface="Arial" panose="020B0604020202020204" pitchFamily="34" charset="0"/>
              <a:buChar char="•"/>
              <a:tabLst>
                <a:tab pos="349724" algn="l"/>
                <a:tab pos="582873" algn="l"/>
              </a:tabLst>
            </a:pPr>
            <a:r>
              <a:rPr lang="en-US" dirty="0">
                <a:hlinkClick r:id="rId3"/>
              </a:rPr>
              <a:t>Create Azure resources using Azure Resource Manager templates</a:t>
            </a:r>
            <a:endParaRPr lang="en-US" dirty="0"/>
          </a:p>
          <a:p>
            <a:pPr marL="285750" indent="-285750" defTabSz="800100">
              <a:lnSpc>
                <a:spcPct val="90000"/>
              </a:lnSpc>
              <a:spcBef>
                <a:spcPct val="0"/>
              </a:spcBef>
              <a:spcAft>
                <a:spcPts val="600"/>
              </a:spcAft>
              <a:buClr>
                <a:schemeClr val="tx1"/>
              </a:buClr>
              <a:buSzPct val="100000"/>
              <a:buFont typeface="Arial" panose="020B0604020202020204" pitchFamily="34" charset="0"/>
              <a:buChar char="•"/>
              <a:tabLst>
                <a:tab pos="349724" algn="l"/>
                <a:tab pos="582873" algn="l"/>
              </a:tabLst>
            </a:pPr>
            <a:r>
              <a:rPr lang="en-US" dirty="0">
                <a:hlinkClick r:id="rId4"/>
              </a:rPr>
              <a:t>Deploy Azure infrastructure by using JSON ARM templates (</a:t>
            </a:r>
            <a:r>
              <a:rPr lang="en-US" dirty="0">
                <a:highlight>
                  <a:srgbClr val="FFFF00"/>
                </a:highlight>
                <a:hlinkClick r:id="rId4"/>
              </a:rPr>
              <a:t>sandbox</a:t>
            </a:r>
            <a:r>
              <a:rPr lang="en-US" dirty="0">
                <a:hlinkClick r:id="rId4"/>
              </a:rPr>
              <a:t>)</a:t>
            </a:r>
            <a:endParaRPr lang="en-US" dirty="0"/>
          </a:p>
          <a:p>
            <a:pPr marL="285750" indent="-285750" defTabSz="800100">
              <a:lnSpc>
                <a:spcPct val="90000"/>
              </a:lnSpc>
              <a:spcBef>
                <a:spcPct val="0"/>
              </a:spcBef>
              <a:spcAft>
                <a:spcPts val="600"/>
              </a:spcAft>
              <a:buClr>
                <a:schemeClr val="tx1"/>
              </a:buClr>
              <a:buSzPct val="100000"/>
              <a:buFont typeface="Arial" panose="020B0604020202020204" pitchFamily="34" charset="0"/>
              <a:buChar char="•"/>
              <a:tabLst>
                <a:tab pos="349724" algn="l"/>
                <a:tab pos="582873" algn="l"/>
              </a:tabLst>
            </a:pPr>
            <a:r>
              <a:rPr lang="en-US" dirty="0">
                <a:hlinkClick r:id="rId5"/>
              </a:rPr>
              <a:t>Introduction to infrastructure as code using Bicep</a:t>
            </a:r>
            <a:endParaRPr lang="en-US" dirty="0"/>
          </a:p>
          <a:p>
            <a:pPr marL="285750" indent="-285750" defTabSz="800100">
              <a:lnSpc>
                <a:spcPct val="90000"/>
              </a:lnSpc>
              <a:spcBef>
                <a:spcPct val="0"/>
              </a:spcBef>
              <a:spcAft>
                <a:spcPts val="600"/>
              </a:spcAft>
              <a:buClr>
                <a:schemeClr val="tx1"/>
              </a:buClr>
              <a:buSzPct val="100000"/>
              <a:buFont typeface="Arial" panose="020B0604020202020204" pitchFamily="34" charset="0"/>
              <a:buChar char="•"/>
              <a:tabLst>
                <a:tab pos="349724" algn="l"/>
                <a:tab pos="582873" algn="l"/>
              </a:tabLst>
            </a:pPr>
            <a:r>
              <a:rPr lang="en-US" dirty="0">
                <a:hlinkClick r:id="rId6"/>
              </a:rPr>
              <a:t>Build your first Bicep template (</a:t>
            </a:r>
            <a:r>
              <a:rPr lang="en-US" dirty="0">
                <a:highlight>
                  <a:srgbClr val="FFFF00"/>
                </a:highlight>
                <a:hlinkClick r:id="rId6"/>
              </a:rPr>
              <a:t>sandbox</a:t>
            </a:r>
            <a:r>
              <a:rPr lang="en-US" dirty="0">
                <a:hlinkClick r:id="rId6"/>
              </a:rPr>
              <a:t>)</a:t>
            </a:r>
            <a:endParaRPr lang="en-US" dirty="0"/>
          </a:p>
          <a:p>
            <a:pPr marL="285750" indent="-285750" defTabSz="800100">
              <a:lnSpc>
                <a:spcPct val="90000"/>
              </a:lnSpc>
              <a:spcBef>
                <a:spcPct val="0"/>
              </a:spcBef>
              <a:spcAft>
                <a:spcPts val="600"/>
              </a:spcAft>
              <a:buClr>
                <a:schemeClr val="tx1"/>
              </a:buClr>
              <a:buSzPct val="100000"/>
              <a:buFont typeface="Arial" panose="020B0604020202020204" pitchFamily="34" charset="0"/>
              <a:buChar char="•"/>
              <a:tabLst>
                <a:tab pos="349724" algn="l"/>
                <a:tab pos="582873" algn="l"/>
              </a:tabLst>
            </a:pPr>
            <a:endParaRPr lang="en-US" dirty="0"/>
          </a:p>
          <a:p>
            <a:pPr marL="285750" indent="-285750" defTabSz="800100">
              <a:lnSpc>
                <a:spcPct val="90000"/>
              </a:lnSpc>
              <a:spcBef>
                <a:spcPct val="0"/>
              </a:spcBef>
              <a:spcAft>
                <a:spcPts val="600"/>
              </a:spcAft>
              <a:buClr>
                <a:schemeClr val="tx1"/>
              </a:buClr>
              <a:buSzPct val="100000"/>
              <a:buFont typeface="Arial" panose="020B0604020202020204" pitchFamily="34" charset="0"/>
              <a:buChar char="•"/>
              <a:tabLst>
                <a:tab pos="349724" algn="l"/>
                <a:tab pos="582873" algn="l"/>
              </a:tabLst>
            </a:pPr>
            <a:endParaRPr lang="en-US" dirty="0">
              <a:solidFill>
                <a:schemeClr val="tx1"/>
              </a:solidFill>
            </a:endParaRPr>
          </a:p>
          <a:p>
            <a:pPr marL="285750" indent="-285750" defTabSz="800100">
              <a:lnSpc>
                <a:spcPct val="90000"/>
              </a:lnSpc>
              <a:spcBef>
                <a:spcPct val="0"/>
              </a:spcBef>
              <a:spcAft>
                <a:spcPts val="600"/>
              </a:spcAft>
              <a:buClr>
                <a:schemeClr val="tx1"/>
              </a:buClr>
              <a:buSzPct val="100000"/>
              <a:buFont typeface="Arial" panose="020B0604020202020204" pitchFamily="34" charset="0"/>
              <a:buChar char="•"/>
              <a:tabLst>
                <a:tab pos="349724" algn="l"/>
                <a:tab pos="582873" algn="l"/>
              </a:tabLst>
            </a:pPr>
            <a:endParaRPr lang="en-US" dirty="0">
              <a:solidFill>
                <a:schemeClr val="tx1"/>
              </a:solidFill>
            </a:endParaRPr>
          </a:p>
        </p:txBody>
      </p:sp>
      <p:sp>
        <p:nvSpPr>
          <p:cNvPr id="5" name="TextBox 4">
            <a:extLst>
              <a:ext uri="{FF2B5EF4-FFF2-40B4-BE49-F238E27FC236}">
                <a16:creationId xmlns:a16="http://schemas.microsoft.com/office/drawing/2014/main" id="{54A9EA70-EC91-4F7A-88D4-518E73BABFD8}"/>
              </a:ext>
            </a:extLst>
          </p:cNvPr>
          <p:cNvSpPr txBox="1"/>
          <p:nvPr/>
        </p:nvSpPr>
        <p:spPr>
          <a:xfrm>
            <a:off x="6297880" y="6000497"/>
            <a:ext cx="5697842"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an additional hands-on exercise.</a:t>
            </a:r>
          </a:p>
        </p:txBody>
      </p:sp>
    </p:spTree>
    <p:extLst>
      <p:ext uri="{BB962C8B-B14F-4D97-AF65-F5344CB8AC3E}">
        <p14:creationId xmlns:p14="http://schemas.microsoft.com/office/powerpoint/2010/main" val="91671799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613238" y="2451449"/>
            <a:ext cx="6472474" cy="2131184"/>
          </a:xfrm>
        </p:spPr>
        <p:txBody>
          <a:bodyPr anchor="t" anchorCtr="0">
            <a:noAutofit/>
          </a:bodyPr>
          <a:lstStyle/>
          <a:p>
            <a:r>
              <a:rPr lang="en-US" sz="2400" dirty="0"/>
              <a:t>Lab 03b - Manage Azure resources by Using ARM Templates</a:t>
            </a:r>
            <a:br>
              <a:rPr lang="en-US" sz="2400" dirty="0"/>
            </a:br>
            <a:r>
              <a:rPr lang="en-US" sz="2400" dirty="0"/>
              <a:t>Lab 03c - Manage Azure resources by Using Azure PowerShell (optional)</a:t>
            </a:r>
            <a:br>
              <a:rPr lang="en-US" sz="2400" dirty="0"/>
            </a:br>
            <a:r>
              <a:rPr lang="en-US" sz="2400" dirty="0"/>
              <a:t>Lab 03d - Manage Azure resources by Using Azure CLI (optional)</a:t>
            </a:r>
            <a:endParaRPr lang="en-IN" sz="2400" dirty="0"/>
          </a:p>
        </p:txBody>
      </p:sp>
    </p:spTree>
    <p:extLst>
      <p:ext uri="{BB962C8B-B14F-4D97-AF65-F5344CB8AC3E}">
        <p14:creationId xmlns:p14="http://schemas.microsoft.com/office/powerpoint/2010/main" val="319472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t>Lab 03b – Manage Azure resources with templates</a:t>
            </a:r>
          </a:p>
        </p:txBody>
      </p:sp>
      <p:sp>
        <p:nvSpPr>
          <p:cNvPr id="13" name="Text Placeholder 2">
            <a:extLst>
              <a:ext uri="{FF2B5EF4-FFF2-40B4-BE49-F238E27FC236}">
                <a16:creationId xmlns:a16="http://schemas.microsoft.com/office/drawing/2014/main" id="{B523FF43-6FFD-4200-AA92-21AD69A2C20E}"/>
              </a:ext>
            </a:extLst>
          </p:cNvPr>
          <p:cNvSpPr txBox="1">
            <a:spLocks/>
          </p:cNvSpPr>
          <p:nvPr/>
        </p:nvSpPr>
        <p:spPr>
          <a:xfrm>
            <a:off x="288029" y="2521934"/>
            <a:ext cx="3641946" cy="221599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pc="0" dirty="0">
                <a:solidFill>
                  <a:schemeClr val="tx1"/>
                </a:solidFill>
                <a:latin typeface="+mn-lt"/>
                <a:cs typeface="Segoe UI Semilight"/>
              </a:rPr>
              <a:t>Now that you explored the basic Azure administration capabilities associated with provisioning resources and organizing them based on resource groups, you need to carry out the equivalent task by using Azure Resource Manager templates</a:t>
            </a:r>
          </a:p>
        </p:txBody>
      </p:sp>
      <p:sp>
        <p:nvSpPr>
          <p:cNvPr id="16" name="Text Placeholder 2">
            <a:extLst>
              <a:ext uri="{FF2B5EF4-FFF2-40B4-BE49-F238E27FC236}">
                <a16:creationId xmlns:a16="http://schemas.microsoft.com/office/drawing/2014/main" id="{4CC1036D-E6C0-4027-9505-32D3C1479268}"/>
              </a:ext>
            </a:extLst>
          </p:cNvPr>
          <p:cNvSpPr txBox="1">
            <a:spLocks/>
          </p:cNvSpPr>
          <p:nvPr/>
        </p:nvSpPr>
        <p:spPr>
          <a:xfrm>
            <a:off x="5044853" y="1839074"/>
            <a:ext cx="2445446" cy="36933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1"/>
                </a:solidFill>
                <a:cs typeface="Segoe UI Semilight"/>
              </a:rPr>
              <a:t>Objectives</a:t>
            </a:r>
            <a:endParaRPr lang="en-US" sz="2800" spc="0" dirty="0">
              <a:solidFill>
                <a:schemeClr val="tx1"/>
              </a:solidFill>
              <a:cs typeface="Segoe UI Semilight"/>
            </a:endParaRPr>
          </a:p>
        </p:txBody>
      </p:sp>
      <p:sp>
        <p:nvSpPr>
          <p:cNvPr id="25" name="Rectangle 24">
            <a:extLst>
              <a:ext uri="{FF2B5EF4-FFF2-40B4-BE49-F238E27FC236}">
                <a16:creationId xmlns:a16="http://schemas.microsoft.com/office/drawing/2014/main" id="{847364E2-1D44-4F91-9B22-EFB1D3A6B773}"/>
              </a:ext>
            </a:extLst>
          </p:cNvPr>
          <p:cNvSpPr/>
          <p:nvPr/>
        </p:nvSpPr>
        <p:spPr bwMode="auto">
          <a:xfrm>
            <a:off x="4850301" y="2290140"/>
            <a:ext cx="6569972" cy="2414243"/>
          </a:xfrm>
          <a:prstGeom prst="rect">
            <a:avLst/>
          </a:prstGeom>
          <a:solidFill>
            <a:schemeClr val="bg1"/>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lvl="0">
              <a:spcAft>
                <a:spcPts val="600"/>
              </a:spcAft>
              <a:buSzPct val="90000"/>
            </a:pPr>
            <a:r>
              <a:rPr lang="en-US" sz="2000" dirty="0">
                <a:solidFill>
                  <a:schemeClr val="tx1"/>
                </a:solidFill>
                <a:latin typeface="Segoe UI Semibold"/>
                <a:cs typeface="Segoe UI Semilight"/>
              </a:rPr>
              <a:t>Task 1: </a:t>
            </a:r>
            <a:r>
              <a:rPr lang="en-US" sz="2000" dirty="0">
                <a:solidFill>
                  <a:schemeClr val="tx1"/>
                </a:solidFill>
                <a:cs typeface="Segoe UI Semilight"/>
              </a:rPr>
              <a:t>Review an ARM template</a:t>
            </a:r>
            <a:br>
              <a:rPr lang="en-US" sz="2000" dirty="0">
                <a:solidFill>
                  <a:schemeClr val="tx1"/>
                </a:solidFill>
                <a:cs typeface="Segoe UI Semilight"/>
              </a:rPr>
            </a:br>
            <a:r>
              <a:rPr lang="en-US" sz="2000" dirty="0">
                <a:solidFill>
                  <a:schemeClr val="tx1"/>
                </a:solidFill>
                <a:cs typeface="Segoe UI Semilight"/>
              </a:rPr>
              <a:t>for deployment of an Azure managed disk</a:t>
            </a:r>
          </a:p>
          <a:p>
            <a:pPr>
              <a:spcAft>
                <a:spcPts val="600"/>
              </a:spcAft>
              <a:buSzPct val="90000"/>
            </a:pPr>
            <a:r>
              <a:rPr lang="en-US" sz="2000" dirty="0">
                <a:solidFill>
                  <a:schemeClr val="tx1"/>
                </a:solidFill>
                <a:latin typeface="Segoe UI Semibold"/>
                <a:cs typeface="Segoe UI Semilight"/>
              </a:rPr>
              <a:t>Task 2</a:t>
            </a:r>
            <a:r>
              <a:rPr lang="en-US" sz="2200" dirty="0">
                <a:solidFill>
                  <a:schemeClr val="tx1"/>
                </a:solidFill>
                <a:latin typeface="Segoe UI Semibold"/>
                <a:cs typeface="Segoe UI Semilight"/>
              </a:rPr>
              <a:t>: </a:t>
            </a:r>
            <a:r>
              <a:rPr lang="en-US" sz="2000" dirty="0">
                <a:solidFill>
                  <a:schemeClr val="tx1"/>
                </a:solidFill>
                <a:cs typeface="Segoe UI Semilight"/>
              </a:rPr>
              <a:t>Create an Azure managed disk by using an ARM template</a:t>
            </a:r>
          </a:p>
          <a:p>
            <a:pPr>
              <a:spcAft>
                <a:spcPts val="600"/>
              </a:spcAft>
              <a:buSzPct val="90000"/>
            </a:pPr>
            <a:r>
              <a:rPr lang="en-US" sz="2000" dirty="0">
                <a:solidFill>
                  <a:schemeClr val="tx1"/>
                </a:solidFill>
                <a:latin typeface="Segoe UI Semibold"/>
                <a:cs typeface="Segoe UI Semilight"/>
              </a:rPr>
              <a:t>Task 3: </a:t>
            </a:r>
            <a:r>
              <a:rPr lang="en-US" sz="2000" dirty="0">
                <a:solidFill>
                  <a:schemeClr val="tx1"/>
                </a:solidFill>
                <a:cs typeface="Segoe UI Semilight"/>
              </a:rPr>
              <a:t>Review the ARM template-based deployment of the managed disk</a:t>
            </a:r>
          </a:p>
          <a:p>
            <a:pPr>
              <a:spcAft>
                <a:spcPts val="600"/>
              </a:spcAft>
              <a:buSzPct val="90000"/>
            </a:pPr>
            <a:endParaRPr lang="en-US" sz="2000" dirty="0">
              <a:solidFill>
                <a:schemeClr val="tx1"/>
              </a:solidFill>
              <a:cs typeface="Segoe UI Semilight"/>
            </a:endParaRPr>
          </a:p>
          <a:p>
            <a:pPr lvl="0">
              <a:spcAft>
                <a:spcPts val="600"/>
              </a:spcAft>
              <a:buSzPct val="90000"/>
            </a:pPr>
            <a:endParaRPr lang="en-US" sz="2000" dirty="0">
              <a:solidFill>
                <a:schemeClr val="tx1"/>
              </a:solidFill>
              <a:cs typeface="Segoe UI Semilight"/>
            </a:endParaRPr>
          </a:p>
        </p:txBody>
      </p:sp>
      <p:sp>
        <p:nvSpPr>
          <p:cNvPr id="3" name="Text Placeholder 2">
            <a:extLst>
              <a:ext uri="{FF2B5EF4-FFF2-40B4-BE49-F238E27FC236}">
                <a16:creationId xmlns:a16="http://schemas.microsoft.com/office/drawing/2014/main" id="{679DD51B-7278-49F9-9796-F1B3C6A2B849}"/>
              </a:ext>
            </a:extLst>
          </p:cNvPr>
          <p:cNvSpPr txBox="1">
            <a:spLocks/>
          </p:cNvSpPr>
          <p:nvPr/>
        </p:nvSpPr>
        <p:spPr>
          <a:xfrm>
            <a:off x="8293754" y="614197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4" name="arrow_15">
            <a:extLst>
              <a:ext uri="{FF2B5EF4-FFF2-40B4-BE49-F238E27FC236}">
                <a16:creationId xmlns:a16="http://schemas.microsoft.com/office/drawing/2014/main" id="{0A70DD89-658C-4783-8151-0ED3A968775F}"/>
              </a:ext>
              <a:ext uri="{C183D7F6-B498-43B3-948B-1728B52AA6E4}">
                <adec:decorative xmlns:adec="http://schemas.microsoft.com/office/drawing/2017/decorative" val="1"/>
              </a:ext>
            </a:extLst>
          </p:cNvPr>
          <p:cNvSpPr>
            <a:spLocks noChangeAspect="1" noEditPoints="1"/>
          </p:cNvSpPr>
          <p:nvPr/>
        </p:nvSpPr>
        <p:spPr bwMode="auto">
          <a:xfrm>
            <a:off x="11783506" y="6141975"/>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43277659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52">
            <a:extLst>
              <a:ext uri="{FF2B5EF4-FFF2-40B4-BE49-F238E27FC236}">
                <a16:creationId xmlns:a16="http://schemas.microsoft.com/office/drawing/2014/main" id="{7B7721DD-A3DB-4788-ACB5-748A59D0A599}"/>
              </a:ext>
            </a:extLst>
          </p:cNvPr>
          <p:cNvSpPr>
            <a:spLocks noGrp="1"/>
          </p:cNvSpPr>
          <p:nvPr>
            <p:ph type="title"/>
          </p:nvPr>
        </p:nvSpPr>
        <p:spPr/>
        <p:txBody>
          <a:bodyPr/>
          <a:lstStyle/>
          <a:p>
            <a:r>
              <a:rPr lang="en-US" dirty="0"/>
              <a:t>Learning Objectives - Azure Resources </a:t>
            </a:r>
            <a:endParaRPr lang="en-IN" dirty="0"/>
          </a:p>
        </p:txBody>
      </p:sp>
      <p:sp>
        <p:nvSpPr>
          <p:cNvPr id="67" name="TextBox 66">
            <a:extLst>
              <a:ext uri="{FF2B5EF4-FFF2-40B4-BE49-F238E27FC236}">
                <a16:creationId xmlns:a16="http://schemas.microsoft.com/office/drawing/2014/main" id="{78A4BCCC-515F-463B-B32F-9FCDD10E7A45}"/>
              </a:ext>
            </a:extLst>
          </p:cNvPr>
          <p:cNvSpPr txBox="1"/>
          <p:nvPr/>
        </p:nvSpPr>
        <p:spPr>
          <a:xfrm>
            <a:off x="427038" y="1339260"/>
            <a:ext cx="9312385" cy="3975762"/>
          </a:xfrm>
          <a:prstGeom prst="rect">
            <a:avLst/>
          </a:prstGeom>
          <a:noFill/>
        </p:spPr>
        <p:txBody>
          <a:bodyPr wrap="square" lIns="0" tIns="0" rIns="0" bIns="0" rtlCol="0" anchor="ctr">
            <a:noAutofit/>
          </a:bodyPr>
          <a:lstStyle/>
          <a:p>
            <a:pPr marL="342900" indent="-342900">
              <a:buFont typeface="Arial" panose="020B0604020202020204" pitchFamily="34" charset="0"/>
              <a:buChar char="•"/>
            </a:pPr>
            <a:r>
              <a:rPr lang="en-US" sz="2200" dirty="0">
                <a:hlinkClick r:id="rId3"/>
              </a:rPr>
              <a:t>Configure Azure Resources with Tools</a:t>
            </a:r>
            <a:endParaRPr lang="en-US" sz="2200" dirty="0"/>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hlinkClick r:id="rId4"/>
              </a:rPr>
              <a:t>Configure Resources with ARM Templates</a:t>
            </a:r>
            <a:endParaRPr lang="en-US" sz="2200" dirty="0"/>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hlinkClick r:id="rId5"/>
              </a:rPr>
              <a:t>Lab 03b - Manage Azure resources by Using ARM Templates</a:t>
            </a:r>
            <a:endParaRPr lang="en-US" sz="2200" dirty="0"/>
          </a:p>
          <a:p>
            <a:pPr marL="342900" indent="-342900">
              <a:buFont typeface="Arial" panose="020B0604020202020204" pitchFamily="34" charset="0"/>
              <a:buChar char="•"/>
            </a:pPr>
            <a:r>
              <a:rPr lang="en-US" sz="2200" dirty="0">
                <a:hlinkClick r:id="rId6"/>
              </a:rPr>
              <a:t>Lab 03c - Manage Azure resources by Using Azure PowerShell (optional)</a:t>
            </a:r>
            <a:endParaRPr lang="en-US" sz="2200" dirty="0"/>
          </a:p>
          <a:p>
            <a:pPr marL="342900" indent="-342900">
              <a:buFont typeface="Arial" panose="020B0604020202020204" pitchFamily="34" charset="0"/>
              <a:buChar char="•"/>
            </a:pPr>
            <a:r>
              <a:rPr lang="en-US" sz="2200" dirty="0">
                <a:hlinkClick r:id="rId7"/>
              </a:rPr>
              <a:t>Lab 03d - Manage Azure resources by Using Azure CLI (optional)</a:t>
            </a:r>
            <a:endParaRPr lang="en-IN" sz="2200" dirty="0"/>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endParaRPr lang="en-IN" sz="2200" dirty="0"/>
          </a:p>
        </p:txBody>
      </p:sp>
    </p:spTree>
    <p:extLst>
      <p:ext uri="{BB962C8B-B14F-4D97-AF65-F5344CB8AC3E}">
        <p14:creationId xmlns:p14="http://schemas.microsoft.com/office/powerpoint/2010/main" val="11008070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9EE5-F4BE-44DF-B8C1-FF031FBC9EF8}"/>
              </a:ext>
            </a:extLst>
          </p:cNvPr>
          <p:cNvSpPr>
            <a:spLocks noGrp="1"/>
          </p:cNvSpPr>
          <p:nvPr>
            <p:ph type="title"/>
          </p:nvPr>
        </p:nvSpPr>
        <p:spPr/>
        <p:txBody>
          <a:bodyPr/>
          <a:lstStyle/>
          <a:p>
            <a:r>
              <a:rPr lang="en-US" dirty="0"/>
              <a:t>Lab 03b – Architecture diagram</a:t>
            </a:r>
          </a:p>
        </p:txBody>
      </p:sp>
      <p:grpSp>
        <p:nvGrpSpPr>
          <p:cNvPr id="9" name="Group 8" descr="Architecture diagram of the detailed lab steps. ">
            <a:extLst>
              <a:ext uri="{FF2B5EF4-FFF2-40B4-BE49-F238E27FC236}">
                <a16:creationId xmlns:a16="http://schemas.microsoft.com/office/drawing/2014/main" id="{24848A19-218B-4EFF-9A33-1203888518AF}"/>
              </a:ext>
            </a:extLst>
          </p:cNvPr>
          <p:cNvGrpSpPr/>
          <p:nvPr/>
        </p:nvGrpSpPr>
        <p:grpSpPr>
          <a:xfrm>
            <a:off x="1072803" y="2423625"/>
            <a:ext cx="10020475" cy="2147274"/>
            <a:chOff x="649470" y="2196534"/>
            <a:chExt cx="10020475" cy="2147274"/>
          </a:xfrm>
        </p:grpSpPr>
        <p:sp>
          <p:nvSpPr>
            <p:cNvPr id="10" name="Rectangle 9">
              <a:extLst>
                <a:ext uri="{FF2B5EF4-FFF2-40B4-BE49-F238E27FC236}">
                  <a16:creationId xmlns:a16="http://schemas.microsoft.com/office/drawing/2014/main" id="{1257D073-5B4E-4361-B21F-D6C079510D17}"/>
                </a:ext>
              </a:extLst>
            </p:cNvPr>
            <p:cNvSpPr/>
            <p:nvPr/>
          </p:nvSpPr>
          <p:spPr bwMode="auto">
            <a:xfrm>
              <a:off x="4899066" y="2219794"/>
              <a:ext cx="5770879" cy="212401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 name="Rectangle 10">
              <a:extLst>
                <a:ext uri="{FF2B5EF4-FFF2-40B4-BE49-F238E27FC236}">
                  <a16:creationId xmlns:a16="http://schemas.microsoft.com/office/drawing/2014/main" id="{E787A12D-9A7C-4EB0-99DF-675427C30D80}"/>
                </a:ext>
              </a:extLst>
            </p:cNvPr>
            <p:cNvSpPr/>
            <p:nvPr/>
          </p:nvSpPr>
          <p:spPr bwMode="auto">
            <a:xfrm>
              <a:off x="649470" y="2196534"/>
              <a:ext cx="4168904" cy="212401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12" name="Graphic 11">
              <a:extLst>
                <a:ext uri="{FF2B5EF4-FFF2-40B4-BE49-F238E27FC236}">
                  <a16:creationId xmlns:a16="http://schemas.microsoft.com/office/drawing/2014/main" id="{16C02489-66AD-494E-B7FD-32998DC2E0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8373" y="2755161"/>
              <a:ext cx="376369" cy="376369"/>
            </a:xfrm>
            <a:prstGeom prst="rect">
              <a:avLst/>
            </a:prstGeom>
          </p:spPr>
        </p:pic>
        <p:pic>
          <p:nvPicPr>
            <p:cNvPr id="13" name="Graphic 12">
              <a:extLst>
                <a:ext uri="{FF2B5EF4-FFF2-40B4-BE49-F238E27FC236}">
                  <a16:creationId xmlns:a16="http://schemas.microsoft.com/office/drawing/2014/main" id="{D0B89A5F-9DB6-4814-A7F2-1AFA6DDC385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25422" y="3302723"/>
              <a:ext cx="376370" cy="376370"/>
            </a:xfrm>
            <a:prstGeom prst="rect">
              <a:avLst/>
            </a:prstGeom>
          </p:spPr>
        </p:pic>
        <p:sp>
          <p:nvSpPr>
            <p:cNvPr id="14" name="TextBox 13">
              <a:extLst>
                <a:ext uri="{FF2B5EF4-FFF2-40B4-BE49-F238E27FC236}">
                  <a16:creationId xmlns:a16="http://schemas.microsoft.com/office/drawing/2014/main" id="{1C8364DB-888B-4CD3-B2D0-DD9D25C5F0B9}"/>
                </a:ext>
              </a:extLst>
            </p:cNvPr>
            <p:cNvSpPr txBox="1"/>
            <p:nvPr/>
          </p:nvSpPr>
          <p:spPr>
            <a:xfrm>
              <a:off x="1364741" y="2807568"/>
              <a:ext cx="1297732" cy="271554"/>
            </a:xfrm>
            <a:prstGeom prst="rect">
              <a:avLst/>
            </a:prstGeom>
            <a:noFill/>
          </p:spPr>
          <p:txBody>
            <a:bodyPr wrap="square">
              <a:spAutoFit/>
            </a:bodyPr>
            <a:lstStyle/>
            <a:p>
              <a:pPr defTabSz="914367"/>
              <a:r>
                <a:rPr lang="fr-FR" sz="1176" b="1" dirty="0">
                  <a:solidFill>
                    <a:srgbClr val="000000"/>
                  </a:solidFill>
                  <a:latin typeface="Segoe UI"/>
                </a:rPr>
                <a:t>az104-03a-rg1</a:t>
              </a:r>
            </a:p>
          </p:txBody>
        </p:sp>
        <p:sp>
          <p:nvSpPr>
            <p:cNvPr id="15" name="Rectangle 14">
              <a:extLst>
                <a:ext uri="{FF2B5EF4-FFF2-40B4-BE49-F238E27FC236}">
                  <a16:creationId xmlns:a16="http://schemas.microsoft.com/office/drawing/2014/main" id="{A9EC3846-EBA3-422C-9C4F-02BD976994EE}"/>
                </a:ext>
              </a:extLst>
            </p:cNvPr>
            <p:cNvSpPr/>
            <p:nvPr/>
          </p:nvSpPr>
          <p:spPr bwMode="auto">
            <a:xfrm>
              <a:off x="896425" y="3183937"/>
              <a:ext cx="2168097" cy="99031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sp>
          <p:nvSpPr>
            <p:cNvPr id="16" name="TextBox 15">
              <a:extLst>
                <a:ext uri="{FF2B5EF4-FFF2-40B4-BE49-F238E27FC236}">
                  <a16:creationId xmlns:a16="http://schemas.microsoft.com/office/drawing/2014/main" id="{71EBFAD2-C68C-4DD8-8930-D4ACCB62F2D7}"/>
                </a:ext>
              </a:extLst>
            </p:cNvPr>
            <p:cNvSpPr txBox="1"/>
            <p:nvPr/>
          </p:nvSpPr>
          <p:spPr>
            <a:xfrm>
              <a:off x="1311951" y="3679320"/>
              <a:ext cx="1578425" cy="271554"/>
            </a:xfrm>
            <a:prstGeom prst="rect">
              <a:avLst/>
            </a:prstGeom>
            <a:noFill/>
          </p:spPr>
          <p:txBody>
            <a:bodyPr wrap="square">
              <a:spAutoFit/>
            </a:bodyPr>
            <a:lstStyle/>
            <a:p>
              <a:pPr defTabSz="914367"/>
              <a:r>
                <a:rPr lang="fr-FR" sz="1176" b="1" dirty="0">
                  <a:solidFill>
                    <a:srgbClr val="000000"/>
                  </a:solidFill>
                  <a:latin typeface="Segoe UI"/>
                </a:rPr>
                <a:t>az104-03a-disk1</a:t>
              </a:r>
            </a:p>
          </p:txBody>
        </p:sp>
        <p:sp>
          <p:nvSpPr>
            <p:cNvPr id="17" name="TextBox 16">
              <a:extLst>
                <a:ext uri="{FF2B5EF4-FFF2-40B4-BE49-F238E27FC236}">
                  <a16:creationId xmlns:a16="http://schemas.microsoft.com/office/drawing/2014/main" id="{CDEBDA3B-C561-444F-8793-28B919D003D2}"/>
                </a:ext>
              </a:extLst>
            </p:cNvPr>
            <p:cNvSpPr txBox="1"/>
            <p:nvPr/>
          </p:nvSpPr>
          <p:spPr>
            <a:xfrm>
              <a:off x="803432" y="2266635"/>
              <a:ext cx="1297732"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1</a:t>
              </a:r>
            </a:p>
          </p:txBody>
        </p:sp>
        <p:cxnSp>
          <p:nvCxnSpPr>
            <p:cNvPr id="18" name="Straight Arrow Connector 17">
              <a:extLst>
                <a:ext uri="{FF2B5EF4-FFF2-40B4-BE49-F238E27FC236}">
                  <a16:creationId xmlns:a16="http://schemas.microsoft.com/office/drawing/2014/main" id="{3414CD6E-66E2-4423-8E2E-CBA581A4A89E}"/>
                </a:ext>
              </a:extLst>
            </p:cNvPr>
            <p:cNvCxnSpPr/>
            <p:nvPr/>
          </p:nvCxnSpPr>
          <p:spPr>
            <a:xfrm>
              <a:off x="2662473" y="2965117"/>
              <a:ext cx="1277627"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9509450-5939-40B0-9C23-6B5056ACFE66}"/>
                </a:ext>
              </a:extLst>
            </p:cNvPr>
            <p:cNvSpPr txBox="1"/>
            <p:nvPr/>
          </p:nvSpPr>
          <p:spPr>
            <a:xfrm>
              <a:off x="3960205" y="2802056"/>
              <a:ext cx="994157" cy="479745"/>
            </a:xfrm>
            <a:prstGeom prst="rect">
              <a:avLst/>
            </a:prstGeom>
            <a:noFill/>
          </p:spPr>
          <p:txBody>
            <a:bodyPr wrap="square" lIns="179285" tIns="143428" rIns="179285" bIns="143428" rtlCol="0">
              <a:spAutoFit/>
            </a:bodyPr>
            <a:lstStyle/>
            <a:p>
              <a:pPr defTabSz="914367">
                <a:lnSpc>
                  <a:spcPct val="90000"/>
                </a:lnSpc>
                <a:spcAft>
                  <a:spcPts val="588"/>
                </a:spcAft>
              </a:pPr>
              <a:r>
                <a:rPr lang="en-US" sz="1372" dirty="0">
                  <a:solidFill>
                    <a:srgbClr val="0070C0"/>
                  </a:solidFill>
                  <a:latin typeface="Segoe UI"/>
                </a:rPr>
                <a:t>JSON</a:t>
              </a:r>
              <a:endParaRPr lang="fr-FR" sz="1372" dirty="0">
                <a:solidFill>
                  <a:srgbClr val="0070C0"/>
                </a:solidFill>
                <a:latin typeface="Segoe UI"/>
              </a:endParaRPr>
            </a:p>
          </p:txBody>
        </p:sp>
        <p:sp>
          <p:nvSpPr>
            <p:cNvPr id="20" name="TextBox 19">
              <a:extLst>
                <a:ext uri="{FF2B5EF4-FFF2-40B4-BE49-F238E27FC236}">
                  <a16:creationId xmlns:a16="http://schemas.microsoft.com/office/drawing/2014/main" id="{BD0E67FB-8038-42B7-A604-0FD67454E987}"/>
                </a:ext>
              </a:extLst>
            </p:cNvPr>
            <p:cNvSpPr txBox="1"/>
            <p:nvPr/>
          </p:nvSpPr>
          <p:spPr>
            <a:xfrm>
              <a:off x="3960205" y="3501929"/>
              <a:ext cx="1297732" cy="271554"/>
            </a:xfrm>
            <a:prstGeom prst="rect">
              <a:avLst/>
            </a:prstGeom>
            <a:noFill/>
          </p:spPr>
          <p:txBody>
            <a:bodyPr wrap="square">
              <a:spAutoFit/>
            </a:bodyPr>
            <a:lstStyle/>
            <a:p>
              <a:pPr defTabSz="914367"/>
              <a:r>
                <a:rPr lang="fr-FR" sz="1176" b="1" dirty="0">
                  <a:solidFill>
                    <a:srgbClr val="000000"/>
                  </a:solidFill>
                  <a:latin typeface="Segoe UI"/>
                </a:rPr>
                <a:t>Template</a:t>
              </a:r>
            </a:p>
          </p:txBody>
        </p:sp>
        <p:sp>
          <p:nvSpPr>
            <p:cNvPr id="21" name="TextBox 20">
              <a:extLst>
                <a:ext uri="{FF2B5EF4-FFF2-40B4-BE49-F238E27FC236}">
                  <a16:creationId xmlns:a16="http://schemas.microsoft.com/office/drawing/2014/main" id="{1A5072CD-307C-44C1-A687-A1D034444370}"/>
                </a:ext>
              </a:extLst>
            </p:cNvPr>
            <p:cNvSpPr txBox="1"/>
            <p:nvPr/>
          </p:nvSpPr>
          <p:spPr>
            <a:xfrm>
              <a:off x="6219312" y="2784700"/>
              <a:ext cx="994157" cy="479745"/>
            </a:xfrm>
            <a:prstGeom prst="rect">
              <a:avLst/>
            </a:prstGeom>
            <a:noFill/>
          </p:spPr>
          <p:txBody>
            <a:bodyPr wrap="square" lIns="179285" tIns="143428" rIns="179285" bIns="143428" rtlCol="0">
              <a:spAutoFit/>
            </a:bodyPr>
            <a:lstStyle/>
            <a:p>
              <a:pPr defTabSz="914367">
                <a:lnSpc>
                  <a:spcPct val="90000"/>
                </a:lnSpc>
                <a:spcAft>
                  <a:spcPts val="588"/>
                </a:spcAft>
              </a:pPr>
              <a:r>
                <a:rPr lang="en-US" sz="1372" dirty="0">
                  <a:solidFill>
                    <a:srgbClr val="0070C0"/>
                  </a:solidFill>
                  <a:latin typeface="Segoe UI"/>
                </a:rPr>
                <a:t>JSON</a:t>
              </a:r>
              <a:endParaRPr lang="fr-FR" sz="1372" dirty="0">
                <a:solidFill>
                  <a:srgbClr val="0070C0"/>
                </a:solidFill>
                <a:latin typeface="Segoe UI"/>
              </a:endParaRPr>
            </a:p>
          </p:txBody>
        </p:sp>
        <p:sp>
          <p:nvSpPr>
            <p:cNvPr id="22" name="TextBox 21">
              <a:extLst>
                <a:ext uri="{FF2B5EF4-FFF2-40B4-BE49-F238E27FC236}">
                  <a16:creationId xmlns:a16="http://schemas.microsoft.com/office/drawing/2014/main" id="{8DE2F63C-77B3-43C2-82C1-61D57AAF2AF8}"/>
                </a:ext>
              </a:extLst>
            </p:cNvPr>
            <p:cNvSpPr txBox="1"/>
            <p:nvPr/>
          </p:nvSpPr>
          <p:spPr>
            <a:xfrm>
              <a:off x="6067525" y="3484573"/>
              <a:ext cx="1297732" cy="271554"/>
            </a:xfrm>
            <a:prstGeom prst="rect">
              <a:avLst/>
            </a:prstGeom>
            <a:noFill/>
          </p:spPr>
          <p:txBody>
            <a:bodyPr wrap="square">
              <a:spAutoFit/>
            </a:bodyPr>
            <a:lstStyle/>
            <a:p>
              <a:pPr defTabSz="914367"/>
              <a:r>
                <a:rPr lang="fr-FR" sz="1176" b="1" dirty="0">
                  <a:solidFill>
                    <a:srgbClr val="000000"/>
                  </a:solidFill>
                  <a:latin typeface="Segoe UI"/>
                </a:rPr>
                <a:t>New Template</a:t>
              </a:r>
            </a:p>
          </p:txBody>
        </p:sp>
        <p:cxnSp>
          <p:nvCxnSpPr>
            <p:cNvPr id="23" name="Straight Arrow Connector 22">
              <a:extLst>
                <a:ext uri="{FF2B5EF4-FFF2-40B4-BE49-F238E27FC236}">
                  <a16:creationId xmlns:a16="http://schemas.microsoft.com/office/drawing/2014/main" id="{1983402F-51E8-408D-B900-9CC15243418E}"/>
                </a:ext>
              </a:extLst>
            </p:cNvPr>
            <p:cNvCxnSpPr>
              <a:cxnSpLocks/>
            </p:cNvCxnSpPr>
            <p:nvPr/>
          </p:nvCxnSpPr>
          <p:spPr>
            <a:xfrm>
              <a:off x="4818373" y="2985963"/>
              <a:ext cx="1277627"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1A907B0-0973-4669-AE42-D9B94B78894C}"/>
                </a:ext>
              </a:extLst>
            </p:cNvPr>
            <p:cNvSpPr txBox="1"/>
            <p:nvPr/>
          </p:nvSpPr>
          <p:spPr>
            <a:xfrm>
              <a:off x="4842258" y="2677179"/>
              <a:ext cx="1489160" cy="271554"/>
            </a:xfrm>
            <a:prstGeom prst="rect">
              <a:avLst/>
            </a:prstGeom>
            <a:noFill/>
          </p:spPr>
          <p:txBody>
            <a:bodyPr wrap="square">
              <a:spAutoFit/>
            </a:bodyPr>
            <a:lstStyle/>
            <a:p>
              <a:pPr defTabSz="914367"/>
              <a:r>
                <a:rPr lang="fr-FR" sz="1176" b="1" dirty="0">
                  <a:solidFill>
                    <a:srgbClr val="000000"/>
                  </a:solidFill>
                  <a:latin typeface="Segoe UI"/>
                </a:rPr>
                <a:t>Edit Template</a:t>
              </a:r>
            </a:p>
          </p:txBody>
        </p:sp>
        <p:sp>
          <p:nvSpPr>
            <p:cNvPr id="25" name="TextBox 24">
              <a:extLst>
                <a:ext uri="{FF2B5EF4-FFF2-40B4-BE49-F238E27FC236}">
                  <a16:creationId xmlns:a16="http://schemas.microsoft.com/office/drawing/2014/main" id="{19688981-547E-470F-AEAA-3C99613A1371}"/>
                </a:ext>
              </a:extLst>
            </p:cNvPr>
            <p:cNvSpPr txBox="1"/>
            <p:nvPr/>
          </p:nvSpPr>
          <p:spPr>
            <a:xfrm>
              <a:off x="5074068" y="2289895"/>
              <a:ext cx="1297732"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2</a:t>
              </a:r>
            </a:p>
          </p:txBody>
        </p:sp>
        <p:pic>
          <p:nvPicPr>
            <p:cNvPr id="26" name="Graphic 25">
              <a:extLst>
                <a:ext uri="{FF2B5EF4-FFF2-40B4-BE49-F238E27FC236}">
                  <a16:creationId xmlns:a16="http://schemas.microsoft.com/office/drawing/2014/main" id="{0876DADA-8308-4F6C-B75A-573A454D82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53942" y="2733127"/>
              <a:ext cx="376369" cy="376369"/>
            </a:xfrm>
            <a:prstGeom prst="rect">
              <a:avLst/>
            </a:prstGeom>
          </p:spPr>
        </p:pic>
        <p:pic>
          <p:nvPicPr>
            <p:cNvPr id="27" name="Graphic 26">
              <a:extLst>
                <a:ext uri="{FF2B5EF4-FFF2-40B4-BE49-F238E27FC236}">
                  <a16:creationId xmlns:a16="http://schemas.microsoft.com/office/drawing/2014/main" id="{90DB03CA-C7DE-4555-8BD6-BFDD950AE1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90991" y="3280688"/>
              <a:ext cx="376370" cy="376370"/>
            </a:xfrm>
            <a:prstGeom prst="rect">
              <a:avLst/>
            </a:prstGeom>
          </p:spPr>
        </p:pic>
        <p:sp>
          <p:nvSpPr>
            <p:cNvPr id="28" name="TextBox 27">
              <a:extLst>
                <a:ext uri="{FF2B5EF4-FFF2-40B4-BE49-F238E27FC236}">
                  <a16:creationId xmlns:a16="http://schemas.microsoft.com/office/drawing/2014/main" id="{8B562283-C959-43FA-A651-3036EFE6C205}"/>
                </a:ext>
              </a:extLst>
            </p:cNvPr>
            <p:cNvSpPr txBox="1"/>
            <p:nvPr/>
          </p:nvSpPr>
          <p:spPr>
            <a:xfrm>
              <a:off x="8730310" y="2785534"/>
              <a:ext cx="1297732" cy="271554"/>
            </a:xfrm>
            <a:prstGeom prst="rect">
              <a:avLst/>
            </a:prstGeom>
            <a:noFill/>
          </p:spPr>
          <p:txBody>
            <a:bodyPr wrap="square">
              <a:spAutoFit/>
            </a:bodyPr>
            <a:lstStyle/>
            <a:p>
              <a:pPr defTabSz="914367"/>
              <a:r>
                <a:rPr lang="fr-FR" sz="1176" b="1" dirty="0">
                  <a:solidFill>
                    <a:srgbClr val="000000"/>
                  </a:solidFill>
                  <a:latin typeface="Segoe UI"/>
                </a:rPr>
                <a:t>az104-03b-rg1</a:t>
              </a:r>
            </a:p>
          </p:txBody>
        </p:sp>
        <p:sp>
          <p:nvSpPr>
            <p:cNvPr id="29" name="Rectangle 28">
              <a:extLst>
                <a:ext uri="{FF2B5EF4-FFF2-40B4-BE49-F238E27FC236}">
                  <a16:creationId xmlns:a16="http://schemas.microsoft.com/office/drawing/2014/main" id="{56BB13B8-634F-4C03-9FA7-ED9AE84E6ADE}"/>
                </a:ext>
              </a:extLst>
            </p:cNvPr>
            <p:cNvSpPr/>
            <p:nvPr/>
          </p:nvSpPr>
          <p:spPr bwMode="auto">
            <a:xfrm>
              <a:off x="8261994" y="3161903"/>
              <a:ext cx="2168097" cy="99031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sp>
          <p:nvSpPr>
            <p:cNvPr id="30" name="TextBox 29">
              <a:extLst>
                <a:ext uri="{FF2B5EF4-FFF2-40B4-BE49-F238E27FC236}">
                  <a16:creationId xmlns:a16="http://schemas.microsoft.com/office/drawing/2014/main" id="{5FA5B6FD-EA02-472E-ACAD-B3628F61F714}"/>
                </a:ext>
              </a:extLst>
            </p:cNvPr>
            <p:cNvSpPr txBox="1"/>
            <p:nvPr/>
          </p:nvSpPr>
          <p:spPr>
            <a:xfrm>
              <a:off x="8677520" y="3657286"/>
              <a:ext cx="1578425" cy="271554"/>
            </a:xfrm>
            <a:prstGeom prst="rect">
              <a:avLst/>
            </a:prstGeom>
            <a:noFill/>
          </p:spPr>
          <p:txBody>
            <a:bodyPr wrap="square">
              <a:spAutoFit/>
            </a:bodyPr>
            <a:lstStyle/>
            <a:p>
              <a:pPr defTabSz="914367"/>
              <a:r>
                <a:rPr lang="fr-FR" sz="1176" b="1" dirty="0">
                  <a:solidFill>
                    <a:srgbClr val="000000"/>
                  </a:solidFill>
                  <a:latin typeface="Segoe UI"/>
                </a:rPr>
                <a:t>az104-03b-disk1</a:t>
              </a:r>
            </a:p>
          </p:txBody>
        </p:sp>
        <p:cxnSp>
          <p:nvCxnSpPr>
            <p:cNvPr id="31" name="Straight Arrow Connector 30">
              <a:extLst>
                <a:ext uri="{FF2B5EF4-FFF2-40B4-BE49-F238E27FC236}">
                  <a16:creationId xmlns:a16="http://schemas.microsoft.com/office/drawing/2014/main" id="{CE8E69C4-197C-441A-9B59-306E59D0EA56}"/>
                </a:ext>
              </a:extLst>
            </p:cNvPr>
            <p:cNvCxnSpPr/>
            <p:nvPr/>
          </p:nvCxnSpPr>
          <p:spPr>
            <a:xfrm>
              <a:off x="6984367" y="2985963"/>
              <a:ext cx="1277627"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929DD209-A56C-4B32-876F-B720739F58C7}"/>
                </a:ext>
              </a:extLst>
            </p:cNvPr>
            <p:cNvSpPr txBox="1"/>
            <p:nvPr/>
          </p:nvSpPr>
          <p:spPr>
            <a:xfrm>
              <a:off x="7175197" y="2688698"/>
              <a:ext cx="1489160" cy="271554"/>
            </a:xfrm>
            <a:prstGeom prst="rect">
              <a:avLst/>
            </a:prstGeom>
            <a:noFill/>
          </p:spPr>
          <p:txBody>
            <a:bodyPr wrap="square">
              <a:spAutoFit/>
            </a:bodyPr>
            <a:lstStyle/>
            <a:p>
              <a:pPr defTabSz="914367"/>
              <a:r>
                <a:rPr lang="fr-FR" sz="1176" b="1" dirty="0">
                  <a:solidFill>
                    <a:srgbClr val="000000"/>
                  </a:solidFill>
                  <a:latin typeface="Segoe UI"/>
                </a:rPr>
                <a:t>Deploy</a:t>
              </a:r>
            </a:p>
          </p:txBody>
        </p:sp>
        <p:pic>
          <p:nvPicPr>
            <p:cNvPr id="33" name="Graphic 32" descr="Paper">
              <a:extLst>
                <a:ext uri="{FF2B5EF4-FFF2-40B4-BE49-F238E27FC236}">
                  <a16:creationId xmlns:a16="http://schemas.microsoft.com/office/drawing/2014/main" id="{A5F593E0-355E-4907-BB23-6882C538B650}"/>
                </a:ext>
              </a:extLst>
            </p:cNvPr>
            <p:cNvPicPr>
              <a:picLocks noChangeAspect="1"/>
            </p:cNvPicPr>
            <p:nvPr/>
          </p:nvPicPr>
          <p:blipFill>
            <a:blip r:embed="rId6">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93544" y="2561448"/>
              <a:ext cx="896425" cy="896425"/>
            </a:xfrm>
            <a:prstGeom prst="rect">
              <a:avLst/>
            </a:prstGeom>
          </p:spPr>
        </p:pic>
        <p:pic>
          <p:nvPicPr>
            <p:cNvPr id="34" name="Graphic 33" descr="Paper">
              <a:extLst>
                <a:ext uri="{FF2B5EF4-FFF2-40B4-BE49-F238E27FC236}">
                  <a16:creationId xmlns:a16="http://schemas.microsoft.com/office/drawing/2014/main" id="{5C290129-0EFF-4034-AB14-068860B900D5}"/>
                </a:ext>
              </a:extLst>
            </p:cNvPr>
            <p:cNvPicPr>
              <a:picLocks noChangeAspect="1"/>
            </p:cNvPicPr>
            <p:nvPr/>
          </p:nvPicPr>
          <p:blipFill>
            <a:blip r:embed="rId6">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51043" y="2571384"/>
              <a:ext cx="896425" cy="896425"/>
            </a:xfrm>
            <a:prstGeom prst="rect">
              <a:avLst/>
            </a:prstGeom>
          </p:spPr>
        </p:pic>
      </p:grpSp>
    </p:spTree>
    <p:extLst>
      <p:ext uri="{BB962C8B-B14F-4D97-AF65-F5344CB8AC3E}">
        <p14:creationId xmlns:p14="http://schemas.microsoft.com/office/powerpoint/2010/main" val="101568451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t>Lab 03c – Manage Azure resources with PowerShell (optional)</a:t>
            </a:r>
          </a:p>
        </p:txBody>
      </p:sp>
      <p:sp>
        <p:nvSpPr>
          <p:cNvPr id="13" name="Text Placeholder 2">
            <a:extLst>
              <a:ext uri="{FF2B5EF4-FFF2-40B4-BE49-F238E27FC236}">
                <a16:creationId xmlns:a16="http://schemas.microsoft.com/office/drawing/2014/main" id="{F3F48AEF-E212-433F-8B5D-79A9E3E6B87E}"/>
              </a:ext>
            </a:extLst>
          </p:cNvPr>
          <p:cNvSpPr txBox="1">
            <a:spLocks/>
          </p:cNvSpPr>
          <p:nvPr/>
        </p:nvSpPr>
        <p:spPr>
          <a:xfrm>
            <a:off x="373198" y="2171694"/>
            <a:ext cx="3146180" cy="3600986"/>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pc="0" dirty="0">
                <a:solidFill>
                  <a:schemeClr val="tx1"/>
                </a:solidFill>
                <a:latin typeface="+mn-lt"/>
                <a:cs typeface="Segoe UI Semilight"/>
              </a:rPr>
              <a:t>Now that you explored the basic Azure administration capabilities associated with provisioning resources and organizing them based on resource groups by using the Azure portal and Azure Resource Manager templates, you want the equivalent tasks with Azure PowerShell. To avoid installing Azure PowerShell modules, you will leverage the Azure Cloud Shell.</a:t>
            </a:r>
          </a:p>
        </p:txBody>
      </p:sp>
      <p:sp>
        <p:nvSpPr>
          <p:cNvPr id="16" name="Text Placeholder 2">
            <a:extLst>
              <a:ext uri="{FF2B5EF4-FFF2-40B4-BE49-F238E27FC236}">
                <a16:creationId xmlns:a16="http://schemas.microsoft.com/office/drawing/2014/main" id="{F72300B1-756A-45FE-A503-82B1144D3FB9}"/>
              </a:ext>
            </a:extLst>
          </p:cNvPr>
          <p:cNvSpPr txBox="1">
            <a:spLocks/>
          </p:cNvSpPr>
          <p:nvPr/>
        </p:nvSpPr>
        <p:spPr>
          <a:xfrm>
            <a:off x="5021402" y="1786596"/>
            <a:ext cx="2860911" cy="338554"/>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spc="0" dirty="0">
                <a:solidFill>
                  <a:schemeClr val="tx1"/>
                </a:solidFill>
                <a:cs typeface="Segoe UI Semilight"/>
              </a:rPr>
              <a:t>Objectives</a:t>
            </a:r>
          </a:p>
        </p:txBody>
      </p:sp>
      <p:sp>
        <p:nvSpPr>
          <p:cNvPr id="20" name="Rectangle 19">
            <a:extLst>
              <a:ext uri="{FF2B5EF4-FFF2-40B4-BE49-F238E27FC236}">
                <a16:creationId xmlns:a16="http://schemas.microsoft.com/office/drawing/2014/main" id="{B7854F82-8874-4A3E-AB1E-D3805D4333E3}"/>
              </a:ext>
            </a:extLst>
          </p:cNvPr>
          <p:cNvSpPr/>
          <p:nvPr/>
        </p:nvSpPr>
        <p:spPr bwMode="auto">
          <a:xfrm>
            <a:off x="4823940" y="2170368"/>
            <a:ext cx="5516562" cy="3213556"/>
          </a:xfrm>
          <a:prstGeom prst="rect">
            <a:avLst/>
          </a:prstGeom>
          <a:solidFill>
            <a:schemeClr val="bg1"/>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lvl="0">
              <a:buSzPct val="90000"/>
            </a:pPr>
            <a:r>
              <a:rPr lang="en-US" sz="2000" dirty="0">
                <a:solidFill>
                  <a:schemeClr val="tx1"/>
                </a:solidFill>
                <a:latin typeface="Segoe UI Semibold"/>
                <a:cs typeface="Segoe UI Semilight"/>
              </a:rPr>
              <a:t>Task 1: </a:t>
            </a:r>
            <a:r>
              <a:rPr lang="en-US" sz="2000" dirty="0">
                <a:solidFill>
                  <a:schemeClr val="tx1"/>
                </a:solidFill>
                <a:cs typeface="Segoe UI Semilight"/>
              </a:rPr>
              <a:t>Start a PowerShell session in Azure Cloud Shell</a:t>
            </a:r>
          </a:p>
          <a:p>
            <a:pPr>
              <a:buSzPct val="90000"/>
            </a:pPr>
            <a:r>
              <a:rPr lang="en-US" sz="2000" dirty="0">
                <a:solidFill>
                  <a:schemeClr val="tx1"/>
                </a:solidFill>
                <a:latin typeface="Segoe UI Semibold"/>
                <a:cs typeface="Segoe UI Semilight"/>
              </a:rPr>
              <a:t>Task 2: </a:t>
            </a:r>
            <a:r>
              <a:rPr lang="en-US" sz="2000" dirty="0">
                <a:solidFill>
                  <a:schemeClr val="tx1"/>
                </a:solidFill>
                <a:cs typeface="Segoe UI Semilight"/>
              </a:rPr>
              <a:t>Create a resource group and an Azure managed disk with Azure PowerShell</a:t>
            </a:r>
          </a:p>
          <a:p>
            <a:pPr>
              <a:buSzPct val="90000"/>
            </a:pPr>
            <a:r>
              <a:rPr lang="en-US" sz="2000" dirty="0">
                <a:solidFill>
                  <a:schemeClr val="tx1"/>
                </a:solidFill>
                <a:latin typeface="Segoe UI Semibold"/>
                <a:cs typeface="Segoe UI Semilight"/>
              </a:rPr>
              <a:t>Task 3: </a:t>
            </a:r>
            <a:r>
              <a:rPr lang="en-US" sz="2000" dirty="0">
                <a:solidFill>
                  <a:schemeClr val="tx1"/>
                </a:solidFill>
                <a:cs typeface="Segoe UI Semilight"/>
              </a:rPr>
              <a:t>Configure the managed disk by using Azure PowerShell</a:t>
            </a:r>
          </a:p>
          <a:p>
            <a:pPr>
              <a:buSzPct val="90000"/>
            </a:pPr>
            <a:endParaRPr lang="en-US" sz="2000" dirty="0">
              <a:solidFill>
                <a:schemeClr val="tx1"/>
              </a:solidFill>
              <a:cs typeface="Segoe UI Semilight"/>
            </a:endParaRPr>
          </a:p>
          <a:p>
            <a:pPr lvl="0">
              <a:buSzPct val="90000"/>
            </a:pPr>
            <a:endParaRPr lang="en-US" sz="2000" dirty="0">
              <a:solidFill>
                <a:schemeClr val="tx1"/>
              </a:solidFill>
              <a:cs typeface="Segoe UI Semilight"/>
            </a:endParaRPr>
          </a:p>
        </p:txBody>
      </p:sp>
      <p:sp>
        <p:nvSpPr>
          <p:cNvPr id="3" name="Text Placeholder 2">
            <a:extLst>
              <a:ext uri="{FF2B5EF4-FFF2-40B4-BE49-F238E27FC236}">
                <a16:creationId xmlns:a16="http://schemas.microsoft.com/office/drawing/2014/main" id="{572B05B7-9D44-42FC-BC93-37C5DCEF0D52}"/>
              </a:ext>
            </a:extLst>
          </p:cNvPr>
          <p:cNvSpPr txBox="1">
            <a:spLocks/>
          </p:cNvSpPr>
          <p:nvPr/>
        </p:nvSpPr>
        <p:spPr>
          <a:xfrm>
            <a:off x="8293754" y="614197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4" name="arrow_15">
            <a:extLst>
              <a:ext uri="{FF2B5EF4-FFF2-40B4-BE49-F238E27FC236}">
                <a16:creationId xmlns:a16="http://schemas.microsoft.com/office/drawing/2014/main" id="{960FFA84-DE90-49BC-91B7-ADD4B5FB7872}"/>
              </a:ext>
              <a:ext uri="{C183D7F6-B498-43B3-948B-1728B52AA6E4}">
                <adec:decorative xmlns:adec="http://schemas.microsoft.com/office/drawing/2017/decorative" val="1"/>
              </a:ext>
            </a:extLst>
          </p:cNvPr>
          <p:cNvSpPr>
            <a:spLocks noChangeAspect="1" noEditPoints="1"/>
          </p:cNvSpPr>
          <p:nvPr/>
        </p:nvSpPr>
        <p:spPr bwMode="auto">
          <a:xfrm>
            <a:off x="11783506" y="6141975"/>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353468503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9EE5-F4BE-44DF-B8C1-FF031FBC9EF8}"/>
              </a:ext>
            </a:extLst>
          </p:cNvPr>
          <p:cNvSpPr>
            <a:spLocks noGrp="1"/>
          </p:cNvSpPr>
          <p:nvPr>
            <p:ph type="title"/>
          </p:nvPr>
        </p:nvSpPr>
        <p:spPr/>
        <p:txBody>
          <a:bodyPr/>
          <a:lstStyle/>
          <a:p>
            <a:r>
              <a:rPr lang="en-US" dirty="0"/>
              <a:t>Lab 03c – Architecture diagram</a:t>
            </a:r>
          </a:p>
        </p:txBody>
      </p:sp>
      <p:grpSp>
        <p:nvGrpSpPr>
          <p:cNvPr id="7" name="Group 6" descr="Architecture diagram of the detailed lab steps. ">
            <a:extLst>
              <a:ext uri="{FF2B5EF4-FFF2-40B4-BE49-F238E27FC236}">
                <a16:creationId xmlns:a16="http://schemas.microsoft.com/office/drawing/2014/main" id="{127F2EF8-532E-4C6B-93E6-86D94BF7838F}"/>
              </a:ext>
            </a:extLst>
          </p:cNvPr>
          <p:cNvGrpSpPr/>
          <p:nvPr/>
        </p:nvGrpSpPr>
        <p:grpSpPr>
          <a:xfrm>
            <a:off x="3996912" y="2544592"/>
            <a:ext cx="3521426" cy="2124014"/>
            <a:chOff x="3787362" y="2115967"/>
            <a:chExt cx="3521426" cy="2124014"/>
          </a:xfrm>
        </p:grpSpPr>
        <p:sp>
          <p:nvSpPr>
            <p:cNvPr id="8" name="Rectangle 7">
              <a:extLst>
                <a:ext uri="{FF2B5EF4-FFF2-40B4-BE49-F238E27FC236}">
                  <a16:creationId xmlns:a16="http://schemas.microsoft.com/office/drawing/2014/main" id="{30690CD1-57EE-42E9-8309-C4E82519322A}"/>
                </a:ext>
              </a:extLst>
            </p:cNvPr>
            <p:cNvSpPr/>
            <p:nvPr/>
          </p:nvSpPr>
          <p:spPr bwMode="auto">
            <a:xfrm>
              <a:off x="3787362" y="2115967"/>
              <a:ext cx="3521426" cy="212401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 name="TextBox 8">
              <a:extLst>
                <a:ext uri="{FF2B5EF4-FFF2-40B4-BE49-F238E27FC236}">
                  <a16:creationId xmlns:a16="http://schemas.microsoft.com/office/drawing/2014/main" id="{0E506008-07DD-4881-B87B-FE486C0ADA20}"/>
                </a:ext>
              </a:extLst>
            </p:cNvPr>
            <p:cNvSpPr txBox="1"/>
            <p:nvPr/>
          </p:nvSpPr>
          <p:spPr>
            <a:xfrm>
              <a:off x="3787363" y="2161014"/>
              <a:ext cx="1825286"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1, Task 2, Task 3</a:t>
              </a:r>
            </a:p>
          </p:txBody>
        </p:sp>
        <p:pic>
          <p:nvPicPr>
            <p:cNvPr id="10" name="Graphic 9">
              <a:extLst>
                <a:ext uri="{FF2B5EF4-FFF2-40B4-BE49-F238E27FC236}">
                  <a16:creationId xmlns:a16="http://schemas.microsoft.com/office/drawing/2014/main" id="{6C8867F1-697C-4009-84B2-23759380BD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11026" y="2505069"/>
              <a:ext cx="376369" cy="376369"/>
            </a:xfrm>
            <a:prstGeom prst="rect">
              <a:avLst/>
            </a:prstGeom>
          </p:spPr>
        </p:pic>
        <p:pic>
          <p:nvPicPr>
            <p:cNvPr id="11" name="Graphic 10">
              <a:extLst>
                <a:ext uri="{FF2B5EF4-FFF2-40B4-BE49-F238E27FC236}">
                  <a16:creationId xmlns:a16="http://schemas.microsoft.com/office/drawing/2014/main" id="{458B5B69-C7E4-4845-826E-5F22F9AB505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8076" y="3052630"/>
              <a:ext cx="376370" cy="376370"/>
            </a:xfrm>
            <a:prstGeom prst="rect">
              <a:avLst/>
            </a:prstGeom>
          </p:spPr>
        </p:pic>
        <p:sp>
          <p:nvSpPr>
            <p:cNvPr id="12" name="TextBox 11">
              <a:extLst>
                <a:ext uri="{FF2B5EF4-FFF2-40B4-BE49-F238E27FC236}">
                  <a16:creationId xmlns:a16="http://schemas.microsoft.com/office/drawing/2014/main" id="{39FA5C5D-F947-41A5-A4EA-B21BC018C6DB}"/>
                </a:ext>
              </a:extLst>
            </p:cNvPr>
            <p:cNvSpPr txBox="1"/>
            <p:nvPr/>
          </p:nvSpPr>
          <p:spPr>
            <a:xfrm>
              <a:off x="5087395" y="2557476"/>
              <a:ext cx="1297732" cy="271554"/>
            </a:xfrm>
            <a:prstGeom prst="rect">
              <a:avLst/>
            </a:prstGeom>
            <a:noFill/>
          </p:spPr>
          <p:txBody>
            <a:bodyPr wrap="square">
              <a:spAutoFit/>
            </a:bodyPr>
            <a:lstStyle/>
            <a:p>
              <a:pPr defTabSz="914367"/>
              <a:r>
                <a:rPr lang="fr-FR" sz="1176" b="1" dirty="0">
                  <a:solidFill>
                    <a:srgbClr val="000000"/>
                  </a:solidFill>
                  <a:latin typeface="Segoe UI"/>
                </a:rPr>
                <a:t>az104-03c-rg1</a:t>
              </a:r>
            </a:p>
          </p:txBody>
        </p:sp>
        <p:sp>
          <p:nvSpPr>
            <p:cNvPr id="13" name="Rectangle 12">
              <a:extLst>
                <a:ext uri="{FF2B5EF4-FFF2-40B4-BE49-F238E27FC236}">
                  <a16:creationId xmlns:a16="http://schemas.microsoft.com/office/drawing/2014/main" id="{5B91599A-740D-4734-AEE1-DEA8A5EC58A3}"/>
                </a:ext>
              </a:extLst>
            </p:cNvPr>
            <p:cNvSpPr/>
            <p:nvPr/>
          </p:nvSpPr>
          <p:spPr bwMode="auto">
            <a:xfrm>
              <a:off x="4619078" y="2933845"/>
              <a:ext cx="2168097" cy="99031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sp>
          <p:nvSpPr>
            <p:cNvPr id="14" name="TextBox 13">
              <a:extLst>
                <a:ext uri="{FF2B5EF4-FFF2-40B4-BE49-F238E27FC236}">
                  <a16:creationId xmlns:a16="http://schemas.microsoft.com/office/drawing/2014/main" id="{D7FB9810-C3FE-48C0-9379-3D4168602486}"/>
                </a:ext>
              </a:extLst>
            </p:cNvPr>
            <p:cNvSpPr txBox="1"/>
            <p:nvPr/>
          </p:nvSpPr>
          <p:spPr>
            <a:xfrm>
              <a:off x="5034604" y="3429228"/>
              <a:ext cx="1578425" cy="271554"/>
            </a:xfrm>
            <a:prstGeom prst="rect">
              <a:avLst/>
            </a:prstGeom>
            <a:noFill/>
          </p:spPr>
          <p:txBody>
            <a:bodyPr wrap="square">
              <a:spAutoFit/>
            </a:bodyPr>
            <a:lstStyle/>
            <a:p>
              <a:pPr defTabSz="914367"/>
              <a:r>
                <a:rPr lang="fr-FR" sz="1176" b="1" dirty="0">
                  <a:solidFill>
                    <a:srgbClr val="000000"/>
                  </a:solidFill>
                  <a:latin typeface="Segoe UI"/>
                </a:rPr>
                <a:t>az104-03c-disk1</a:t>
              </a:r>
            </a:p>
          </p:txBody>
        </p:sp>
      </p:grpSp>
    </p:spTree>
    <p:extLst>
      <p:ext uri="{BB962C8B-B14F-4D97-AF65-F5344CB8AC3E}">
        <p14:creationId xmlns:p14="http://schemas.microsoft.com/office/powerpoint/2010/main" val="201535585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a:xfrm>
            <a:off x="600058" y="525428"/>
            <a:ext cx="11958351" cy="502246"/>
          </a:xfrm>
        </p:spPr>
        <p:txBody>
          <a:bodyPr/>
          <a:lstStyle/>
          <a:p>
            <a:r>
              <a:rPr lang="en-US" dirty="0"/>
              <a:t>Lab 03d – Manage Azure resources with the Azure CLI (optional)</a:t>
            </a:r>
          </a:p>
        </p:txBody>
      </p:sp>
      <p:sp>
        <p:nvSpPr>
          <p:cNvPr id="13" name="Text Placeholder 2">
            <a:extLst>
              <a:ext uri="{FF2B5EF4-FFF2-40B4-BE49-F238E27FC236}">
                <a16:creationId xmlns:a16="http://schemas.microsoft.com/office/drawing/2014/main" id="{165DB789-31AD-41A3-9D85-7FA836083CF4}"/>
              </a:ext>
            </a:extLst>
          </p:cNvPr>
          <p:cNvSpPr txBox="1">
            <a:spLocks/>
          </p:cNvSpPr>
          <p:nvPr/>
        </p:nvSpPr>
        <p:spPr>
          <a:xfrm>
            <a:off x="291830" y="2303254"/>
            <a:ext cx="3638144" cy="3323987"/>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pc="0" dirty="0">
                <a:solidFill>
                  <a:schemeClr val="tx1"/>
                </a:solidFill>
                <a:latin typeface="+mn-lt"/>
                <a:cs typeface="Segoe UI Semilight"/>
              </a:rPr>
              <a:t>Now that you explored the basic Azure administration capabilities associated with provisioning resources and organizing them based on resource groups by using the Azure portal, Azure Resource Manager templates, and Azure PowerShell, you need to carry out the equivalent task by using Azure CLI. To avoid installing Azure CLI, you will leverage Bash environment available in Azure Cloud Shell.</a:t>
            </a:r>
          </a:p>
        </p:txBody>
      </p:sp>
      <p:sp>
        <p:nvSpPr>
          <p:cNvPr id="16" name="Text Placeholder 2">
            <a:extLst>
              <a:ext uri="{FF2B5EF4-FFF2-40B4-BE49-F238E27FC236}">
                <a16:creationId xmlns:a16="http://schemas.microsoft.com/office/drawing/2014/main" id="{3B6ABC31-6117-43FC-BA57-9E953991F76A}"/>
              </a:ext>
            </a:extLst>
          </p:cNvPr>
          <p:cNvSpPr txBox="1">
            <a:spLocks/>
          </p:cNvSpPr>
          <p:nvPr/>
        </p:nvSpPr>
        <p:spPr>
          <a:xfrm>
            <a:off x="5056593" y="1833146"/>
            <a:ext cx="3907229" cy="307777"/>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pc="0" dirty="0">
                <a:solidFill>
                  <a:schemeClr val="tx1"/>
                </a:solidFill>
                <a:cs typeface="Segoe UI Semilight"/>
              </a:rPr>
              <a:t>Objectives</a:t>
            </a:r>
          </a:p>
        </p:txBody>
      </p:sp>
      <p:sp>
        <p:nvSpPr>
          <p:cNvPr id="20" name="Rectangle 19">
            <a:extLst>
              <a:ext uri="{FF2B5EF4-FFF2-40B4-BE49-F238E27FC236}">
                <a16:creationId xmlns:a16="http://schemas.microsoft.com/office/drawing/2014/main" id="{0BA91D87-2BD9-4E59-A7F2-76F5A4980C88}"/>
              </a:ext>
            </a:extLst>
          </p:cNvPr>
          <p:cNvSpPr/>
          <p:nvPr/>
        </p:nvSpPr>
        <p:spPr bwMode="auto">
          <a:xfrm>
            <a:off x="4891222" y="2229460"/>
            <a:ext cx="6704147" cy="2587852"/>
          </a:xfrm>
          <a:prstGeom prst="rect">
            <a:avLst/>
          </a:prstGeom>
          <a:solidFill>
            <a:schemeClr val="bg1"/>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lvl="0">
              <a:spcAft>
                <a:spcPts val="600"/>
              </a:spcAft>
              <a:buSzPct val="90000"/>
            </a:pPr>
            <a:r>
              <a:rPr lang="en-US" sz="2000" dirty="0">
                <a:solidFill>
                  <a:schemeClr val="tx1"/>
                </a:solidFill>
                <a:latin typeface="+mj-lt"/>
                <a:cs typeface="Segoe UI Semilight"/>
              </a:rPr>
              <a:t>Task 1: </a:t>
            </a:r>
            <a:r>
              <a:rPr lang="en-US" sz="2000" dirty="0">
                <a:solidFill>
                  <a:schemeClr val="tx1"/>
                </a:solidFill>
                <a:cs typeface="Segoe UI Semilight"/>
              </a:rPr>
              <a:t>Start a Bash session in Azure Cloud Shell</a:t>
            </a:r>
          </a:p>
          <a:p>
            <a:pPr>
              <a:spcAft>
                <a:spcPts val="600"/>
              </a:spcAft>
              <a:buSzPct val="90000"/>
            </a:pPr>
            <a:r>
              <a:rPr lang="en-US" sz="2000" dirty="0">
                <a:solidFill>
                  <a:schemeClr val="tx1"/>
                </a:solidFill>
                <a:latin typeface="+mj-lt"/>
                <a:cs typeface="Segoe UI Semilight"/>
              </a:rPr>
              <a:t>Task 2: </a:t>
            </a:r>
            <a:r>
              <a:rPr lang="en-US" sz="2000" dirty="0">
                <a:solidFill>
                  <a:schemeClr val="tx1"/>
                </a:solidFill>
                <a:cs typeface="Segoe UI Semilight"/>
              </a:rPr>
              <a:t>Create a resource group</a:t>
            </a:r>
            <a:br>
              <a:rPr lang="en-US" sz="2000" dirty="0">
                <a:solidFill>
                  <a:schemeClr val="tx1"/>
                </a:solidFill>
                <a:cs typeface="Segoe UI Semilight"/>
              </a:rPr>
            </a:br>
            <a:r>
              <a:rPr lang="en-US" sz="2000" dirty="0">
                <a:solidFill>
                  <a:schemeClr val="tx1"/>
                </a:solidFill>
                <a:cs typeface="Segoe UI Semilight"/>
              </a:rPr>
              <a:t>and a managed disk by using Azure CLI</a:t>
            </a:r>
          </a:p>
          <a:p>
            <a:pPr>
              <a:spcAft>
                <a:spcPts val="600"/>
              </a:spcAft>
              <a:buSzPct val="90000"/>
            </a:pPr>
            <a:r>
              <a:rPr lang="en-US" sz="2000" dirty="0">
                <a:solidFill>
                  <a:schemeClr val="tx1"/>
                </a:solidFill>
                <a:latin typeface="+mj-lt"/>
                <a:cs typeface="Segoe UI Semilight"/>
              </a:rPr>
              <a:t>Task 3: </a:t>
            </a:r>
            <a:r>
              <a:rPr lang="en-US" sz="2000" dirty="0">
                <a:solidFill>
                  <a:schemeClr val="tx1"/>
                </a:solidFill>
                <a:cs typeface="Segoe UI Semilight"/>
              </a:rPr>
              <a:t>Configure the managed disk by using Azure CLI</a:t>
            </a:r>
          </a:p>
          <a:p>
            <a:pPr>
              <a:spcAft>
                <a:spcPts val="600"/>
              </a:spcAft>
              <a:buSzPct val="90000"/>
            </a:pPr>
            <a:endParaRPr lang="en-US" sz="2000" dirty="0">
              <a:solidFill>
                <a:schemeClr val="tx1"/>
              </a:solidFill>
              <a:cs typeface="Segoe UI Semilight"/>
            </a:endParaRPr>
          </a:p>
          <a:p>
            <a:pPr lvl="0">
              <a:spcAft>
                <a:spcPts val="600"/>
              </a:spcAft>
              <a:buSzPct val="90000"/>
            </a:pPr>
            <a:endParaRPr lang="en-US" sz="2000" dirty="0">
              <a:solidFill>
                <a:schemeClr val="tx1"/>
              </a:solidFill>
              <a:cs typeface="Segoe UI Semilight"/>
            </a:endParaRPr>
          </a:p>
        </p:txBody>
      </p:sp>
      <p:sp>
        <p:nvSpPr>
          <p:cNvPr id="3" name="Text Placeholder 2">
            <a:extLst>
              <a:ext uri="{FF2B5EF4-FFF2-40B4-BE49-F238E27FC236}">
                <a16:creationId xmlns:a16="http://schemas.microsoft.com/office/drawing/2014/main" id="{7813C320-C428-4549-8765-F46097949354}"/>
              </a:ext>
            </a:extLst>
          </p:cNvPr>
          <p:cNvSpPr txBox="1">
            <a:spLocks/>
          </p:cNvSpPr>
          <p:nvPr/>
        </p:nvSpPr>
        <p:spPr>
          <a:xfrm>
            <a:off x="8293754" y="614197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4" name="arrow_15">
            <a:extLst>
              <a:ext uri="{FF2B5EF4-FFF2-40B4-BE49-F238E27FC236}">
                <a16:creationId xmlns:a16="http://schemas.microsoft.com/office/drawing/2014/main" id="{6C8FE4A1-4372-49C9-9C50-4B4FB19B47D1}"/>
              </a:ext>
              <a:ext uri="{C183D7F6-B498-43B3-948B-1728B52AA6E4}">
                <adec:decorative xmlns:adec="http://schemas.microsoft.com/office/drawing/2017/decorative" val="1"/>
              </a:ext>
            </a:extLst>
          </p:cNvPr>
          <p:cNvSpPr>
            <a:spLocks noChangeAspect="1" noEditPoints="1"/>
          </p:cNvSpPr>
          <p:nvPr/>
        </p:nvSpPr>
        <p:spPr bwMode="auto">
          <a:xfrm>
            <a:off x="11783506" y="6141975"/>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67484097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9EE5-F4BE-44DF-B8C1-FF031FBC9EF8}"/>
              </a:ext>
            </a:extLst>
          </p:cNvPr>
          <p:cNvSpPr>
            <a:spLocks noGrp="1"/>
          </p:cNvSpPr>
          <p:nvPr>
            <p:ph type="title"/>
          </p:nvPr>
        </p:nvSpPr>
        <p:spPr/>
        <p:txBody>
          <a:bodyPr/>
          <a:lstStyle/>
          <a:p>
            <a:r>
              <a:rPr lang="en-US" dirty="0"/>
              <a:t>Lab 03d – Architecture diagram</a:t>
            </a:r>
          </a:p>
        </p:txBody>
      </p:sp>
      <p:grpSp>
        <p:nvGrpSpPr>
          <p:cNvPr id="4" name="Group 3" descr="A resource group with a disk.">
            <a:extLst>
              <a:ext uri="{FF2B5EF4-FFF2-40B4-BE49-F238E27FC236}">
                <a16:creationId xmlns:a16="http://schemas.microsoft.com/office/drawing/2014/main" id="{D6C287F9-45BE-47A9-9258-7C183FB00E82}"/>
              </a:ext>
            </a:extLst>
          </p:cNvPr>
          <p:cNvGrpSpPr/>
          <p:nvPr/>
        </p:nvGrpSpPr>
        <p:grpSpPr>
          <a:xfrm>
            <a:off x="4063587" y="2435255"/>
            <a:ext cx="3521426" cy="2124014"/>
            <a:chOff x="4063587" y="2435255"/>
            <a:chExt cx="3521426" cy="2124014"/>
          </a:xfrm>
        </p:grpSpPr>
        <p:sp>
          <p:nvSpPr>
            <p:cNvPr id="8" name="Rectangle 7" descr="Architecture diagram of the detailed lab steps. ">
              <a:extLst>
                <a:ext uri="{FF2B5EF4-FFF2-40B4-BE49-F238E27FC236}">
                  <a16:creationId xmlns:a16="http://schemas.microsoft.com/office/drawing/2014/main" id="{A76F3BD7-4F87-4A39-8ABE-F6B302442CEE}"/>
                </a:ext>
              </a:extLst>
            </p:cNvPr>
            <p:cNvSpPr/>
            <p:nvPr/>
          </p:nvSpPr>
          <p:spPr bwMode="auto">
            <a:xfrm>
              <a:off x="4063587" y="2435255"/>
              <a:ext cx="3521426" cy="212401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 name="TextBox 9" descr="Architecture diagram of the detailed lab steps. ">
              <a:extLst>
                <a:ext uri="{FF2B5EF4-FFF2-40B4-BE49-F238E27FC236}">
                  <a16:creationId xmlns:a16="http://schemas.microsoft.com/office/drawing/2014/main" id="{E49237FB-965C-4714-BFFA-5467B4C85EC7}"/>
                </a:ext>
              </a:extLst>
            </p:cNvPr>
            <p:cNvSpPr txBox="1"/>
            <p:nvPr/>
          </p:nvSpPr>
          <p:spPr>
            <a:xfrm>
              <a:off x="4063588" y="2480302"/>
              <a:ext cx="1825286"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1, Task 2, Task 3</a:t>
              </a:r>
            </a:p>
          </p:txBody>
        </p:sp>
        <p:pic>
          <p:nvPicPr>
            <p:cNvPr id="12" name="Graphic 11" descr="Architecture diagram of the detailed lab steps. ">
              <a:extLst>
                <a:ext uri="{FF2B5EF4-FFF2-40B4-BE49-F238E27FC236}">
                  <a16:creationId xmlns:a16="http://schemas.microsoft.com/office/drawing/2014/main" id="{558B0151-76A1-4A9E-B9C9-9A3706F9B9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87251" y="2824357"/>
              <a:ext cx="376369" cy="376369"/>
            </a:xfrm>
            <a:prstGeom prst="rect">
              <a:avLst/>
            </a:prstGeom>
          </p:spPr>
        </p:pic>
        <p:pic>
          <p:nvPicPr>
            <p:cNvPr id="14" name="Graphic 13" descr="Architecture diagram of the detailed lab steps. ">
              <a:extLst>
                <a:ext uri="{FF2B5EF4-FFF2-40B4-BE49-F238E27FC236}">
                  <a16:creationId xmlns:a16="http://schemas.microsoft.com/office/drawing/2014/main" id="{D1528FF9-7817-41D5-A936-E01A0F2C97A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24301" y="3371918"/>
              <a:ext cx="376370" cy="376370"/>
            </a:xfrm>
            <a:prstGeom prst="rect">
              <a:avLst/>
            </a:prstGeom>
          </p:spPr>
        </p:pic>
        <p:sp>
          <p:nvSpPr>
            <p:cNvPr id="16" name="TextBox 15" descr="Architecture diagram of the detailed lab steps. ">
              <a:extLst>
                <a:ext uri="{FF2B5EF4-FFF2-40B4-BE49-F238E27FC236}">
                  <a16:creationId xmlns:a16="http://schemas.microsoft.com/office/drawing/2014/main" id="{1EDC5358-C043-4EA8-9B24-214F9E05CE9E}"/>
                </a:ext>
              </a:extLst>
            </p:cNvPr>
            <p:cNvSpPr txBox="1"/>
            <p:nvPr/>
          </p:nvSpPr>
          <p:spPr>
            <a:xfrm>
              <a:off x="5363620" y="2876764"/>
              <a:ext cx="1297732" cy="271554"/>
            </a:xfrm>
            <a:prstGeom prst="rect">
              <a:avLst/>
            </a:prstGeom>
            <a:noFill/>
          </p:spPr>
          <p:txBody>
            <a:bodyPr wrap="square">
              <a:spAutoFit/>
            </a:bodyPr>
            <a:lstStyle/>
            <a:p>
              <a:pPr defTabSz="914367"/>
              <a:r>
                <a:rPr lang="fr-FR" sz="1176" b="1" dirty="0">
                  <a:solidFill>
                    <a:srgbClr val="000000"/>
                  </a:solidFill>
                  <a:latin typeface="Segoe UI"/>
                </a:rPr>
                <a:t>az104-03d-rg1</a:t>
              </a:r>
            </a:p>
          </p:txBody>
        </p:sp>
        <p:sp>
          <p:nvSpPr>
            <p:cNvPr id="18" name="Rectangle 17" descr="Architecture diagram of the detailed lab steps. ">
              <a:extLst>
                <a:ext uri="{FF2B5EF4-FFF2-40B4-BE49-F238E27FC236}">
                  <a16:creationId xmlns:a16="http://schemas.microsoft.com/office/drawing/2014/main" id="{1CAA09B2-807B-4DC4-B2B9-A64BC9945323}"/>
                </a:ext>
              </a:extLst>
            </p:cNvPr>
            <p:cNvSpPr/>
            <p:nvPr/>
          </p:nvSpPr>
          <p:spPr bwMode="auto">
            <a:xfrm>
              <a:off x="4895303" y="3253133"/>
              <a:ext cx="2168097" cy="99031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sp>
          <p:nvSpPr>
            <p:cNvPr id="20" name="TextBox 19" descr="Architecture diagram of the detailed lab steps. ">
              <a:extLst>
                <a:ext uri="{FF2B5EF4-FFF2-40B4-BE49-F238E27FC236}">
                  <a16:creationId xmlns:a16="http://schemas.microsoft.com/office/drawing/2014/main" id="{5A35EB5A-1154-4378-AE44-1D0109D0A197}"/>
                </a:ext>
              </a:extLst>
            </p:cNvPr>
            <p:cNvSpPr txBox="1"/>
            <p:nvPr/>
          </p:nvSpPr>
          <p:spPr>
            <a:xfrm>
              <a:off x="5310829" y="3748516"/>
              <a:ext cx="1578425" cy="271554"/>
            </a:xfrm>
            <a:prstGeom prst="rect">
              <a:avLst/>
            </a:prstGeom>
            <a:noFill/>
          </p:spPr>
          <p:txBody>
            <a:bodyPr wrap="square">
              <a:spAutoFit/>
            </a:bodyPr>
            <a:lstStyle/>
            <a:p>
              <a:pPr defTabSz="914367"/>
              <a:r>
                <a:rPr lang="fr-FR" sz="1176" b="1" dirty="0">
                  <a:solidFill>
                    <a:srgbClr val="000000"/>
                  </a:solidFill>
                  <a:latin typeface="Segoe UI"/>
                </a:rPr>
                <a:t>az104-03d-disk1</a:t>
              </a:r>
            </a:p>
          </p:txBody>
        </p:sp>
      </p:grpSp>
    </p:spTree>
    <p:extLst>
      <p:ext uri="{BB962C8B-B14F-4D97-AF65-F5344CB8AC3E}">
        <p14:creationId xmlns:p14="http://schemas.microsoft.com/office/powerpoint/2010/main" val="57654478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96BBDF4-CC37-4359-BF13-F0C26354B15B}"/>
              </a:ext>
            </a:extLst>
          </p:cNvPr>
          <p:cNvSpPr>
            <a:spLocks noGrp="1"/>
          </p:cNvSpPr>
          <p:nvPr>
            <p:ph type="title"/>
          </p:nvPr>
        </p:nvSpPr>
        <p:spPr/>
        <p:txBody>
          <a:bodyPr/>
          <a:lstStyle/>
          <a:p>
            <a:r>
              <a:rPr lang="en-US" dirty="0"/>
              <a:t>End of presentation</a:t>
            </a:r>
          </a:p>
        </p:txBody>
      </p:sp>
      <p:pic>
        <p:nvPicPr>
          <p:cNvPr id="2" name="Picture 1">
            <a:extLst>
              <a:ext uri="{FF2B5EF4-FFF2-40B4-BE49-F238E27FC236}">
                <a16:creationId xmlns:a16="http://schemas.microsoft.com/office/drawing/2014/main" id="{28D8C09A-24BA-4B15-89CA-2E7084DDB1FF}"/>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0324" y="2735155"/>
            <a:ext cx="1524213" cy="1524213"/>
          </a:xfrm>
          <a:prstGeom prst="rect">
            <a:avLst/>
          </a:prstGeom>
        </p:spPr>
      </p:pic>
    </p:spTree>
    <p:extLst>
      <p:ext uri="{BB962C8B-B14F-4D97-AF65-F5344CB8AC3E}">
        <p14:creationId xmlns:p14="http://schemas.microsoft.com/office/powerpoint/2010/main" val="1983614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23FF3-F566-4321-8297-7D3E296856FF}"/>
              </a:ext>
            </a:extLst>
          </p:cNvPr>
          <p:cNvSpPr>
            <a:spLocks noGrp="1"/>
          </p:cNvSpPr>
          <p:nvPr>
            <p:ph type="title"/>
          </p:nvPr>
        </p:nvSpPr>
        <p:spPr/>
        <p:txBody>
          <a:bodyPr/>
          <a:lstStyle/>
          <a:p>
            <a:r>
              <a:rPr lang="en-US" dirty="0"/>
              <a:t>Review PowerShell Cmdlets and Modules</a:t>
            </a:r>
          </a:p>
        </p:txBody>
      </p:sp>
      <p:sp>
        <p:nvSpPr>
          <p:cNvPr id="4" name="Rectangle 3" descr="The Get-Module PowerShell command is shown with module and version output.">
            <a:extLst>
              <a:ext uri="{FF2B5EF4-FFF2-40B4-BE49-F238E27FC236}">
                <a16:creationId xmlns:a16="http://schemas.microsoft.com/office/drawing/2014/main" id="{83BECBDB-C270-425B-B0F7-7E797CECF76F}"/>
              </a:ext>
            </a:extLst>
          </p:cNvPr>
          <p:cNvSpPr/>
          <p:nvPr/>
        </p:nvSpPr>
        <p:spPr>
          <a:xfrm>
            <a:off x="427038" y="1143000"/>
            <a:ext cx="11568684" cy="3027726"/>
          </a:xfrm>
          <a:prstGeom prst="rect">
            <a:avLst/>
          </a:prstGeom>
          <a:noFill/>
          <a:ln w="19050">
            <a:noFill/>
          </a:ln>
        </p:spPr>
        <p:txBody>
          <a:bodyPr wrap="square" lIns="137160" tIns="91440" rIns="137160" bIns="91440" anchor="ctr">
            <a:noAutofit/>
          </a:bodyPr>
          <a:lstStyle/>
          <a:p>
            <a:r>
              <a:rPr lang="en-US" sz="2000" b="1" dirty="0">
                <a:latin typeface="Consolas" panose="020B0609020204030204" pitchFamily="49" charset="0"/>
              </a:rPr>
              <a:t>Get-Module</a:t>
            </a:r>
          </a:p>
          <a:p>
            <a:r>
              <a:rPr lang="en-US" sz="2000" dirty="0">
                <a:latin typeface="Consolas" panose="020B0609020204030204" pitchFamily="49" charset="0"/>
              </a:rPr>
              <a:t># Output</a:t>
            </a:r>
          </a:p>
          <a:p>
            <a:r>
              <a:rPr lang="en-US" sz="2000" dirty="0">
                <a:latin typeface="Consolas" panose="020B0609020204030204" pitchFamily="49" charset="0"/>
              </a:rPr>
              <a:t>ModuleType Version    Name </a:t>
            </a:r>
          </a:p>
          <a:p>
            <a:r>
              <a:rPr lang="en-US" sz="2000" dirty="0">
                <a:latin typeface="Consolas" panose="020B0609020204030204" pitchFamily="49" charset="0"/>
              </a:rPr>
              <a:t>---------- -------    ----                                </a:t>
            </a:r>
          </a:p>
          <a:p>
            <a:pPr>
              <a:tabLst>
                <a:tab pos="3142657" algn="l"/>
              </a:tabLst>
            </a:pPr>
            <a:r>
              <a:rPr lang="en-US" sz="2000" dirty="0">
                <a:latin typeface="Consolas" panose="020B0609020204030204" pitchFamily="49" charset="0"/>
              </a:rPr>
              <a:t>Manifest   3.1.0.0    Microsoft.PowerShell.Management     </a:t>
            </a:r>
          </a:p>
          <a:p>
            <a:pPr>
              <a:tabLst>
                <a:tab pos="3142657" algn="l"/>
              </a:tabLst>
            </a:pPr>
            <a:r>
              <a:rPr lang="en-US" sz="2000" dirty="0">
                <a:latin typeface="Consolas" panose="020B0609020204030204" pitchFamily="49" charset="0"/>
              </a:rPr>
              <a:t>Manifest   3.1.0.0    </a:t>
            </a:r>
            <a:r>
              <a:rPr lang="en-US" sz="2000" dirty="0" err="1">
                <a:latin typeface="Consolas" panose="020B0609020204030204" pitchFamily="49" charset="0"/>
              </a:rPr>
              <a:t>Microsoft.PowerShell.Utility</a:t>
            </a:r>
            <a:endParaRPr lang="en-US" sz="2000" dirty="0">
              <a:latin typeface="Consolas" panose="020B0609020204030204" pitchFamily="49" charset="0"/>
            </a:endParaRPr>
          </a:p>
          <a:p>
            <a:pPr>
              <a:tabLst>
                <a:tab pos="3142657" algn="l"/>
              </a:tabLst>
            </a:pPr>
            <a:r>
              <a:rPr lang="en-US" sz="2000" dirty="0">
                <a:latin typeface="Consolas" panose="020B0609020204030204" pitchFamily="49" charset="0"/>
              </a:rPr>
              <a:t>Binary     1.0.0.1	</a:t>
            </a:r>
            <a:r>
              <a:rPr lang="en-US" sz="2000" dirty="0" err="1">
                <a:latin typeface="Consolas" panose="020B0609020204030204" pitchFamily="49" charset="0"/>
              </a:rPr>
              <a:t>PackageManagement</a:t>
            </a:r>
            <a:endParaRPr lang="en-US" sz="2000" dirty="0">
              <a:latin typeface="Consolas" panose="020B0609020204030204" pitchFamily="49" charset="0"/>
            </a:endParaRPr>
          </a:p>
          <a:p>
            <a:pPr>
              <a:tabLst>
                <a:tab pos="3142657" algn="l"/>
              </a:tabLst>
            </a:pPr>
            <a:r>
              <a:rPr lang="en-US" sz="2000" dirty="0">
                <a:latin typeface="Consolas" panose="020B0609020204030204" pitchFamily="49" charset="0"/>
              </a:rPr>
              <a:t>Script     1.0.0.1	</a:t>
            </a:r>
            <a:r>
              <a:rPr lang="en-US" sz="2000" dirty="0" err="1">
                <a:latin typeface="Consolas" panose="020B0609020204030204" pitchFamily="49" charset="0"/>
              </a:rPr>
              <a:t>PowerShellGet</a:t>
            </a:r>
            <a:endParaRPr lang="en-US" sz="2000" dirty="0">
              <a:latin typeface="Consolas" panose="020B0609020204030204" pitchFamily="49" charset="0"/>
            </a:endParaRPr>
          </a:p>
          <a:p>
            <a:pPr>
              <a:tabLst>
                <a:tab pos="3142657" algn="l"/>
              </a:tabLst>
            </a:pPr>
            <a:r>
              <a:rPr lang="en-US" sz="2000" dirty="0">
                <a:latin typeface="Consolas" panose="020B0609020204030204" pitchFamily="49" charset="0"/>
              </a:rPr>
              <a:t>Script     2.0.0      </a:t>
            </a:r>
            <a:r>
              <a:rPr lang="en-US" sz="2000" dirty="0" err="1">
                <a:latin typeface="Consolas" panose="020B0609020204030204" pitchFamily="49" charset="0"/>
              </a:rPr>
              <a:t>PSReadline</a:t>
            </a:r>
            <a:r>
              <a:rPr lang="en-US" sz="2000" dirty="0">
                <a:latin typeface="Consolas" panose="020B0609020204030204" pitchFamily="49" charset="0"/>
              </a:rPr>
              <a:t>                          </a:t>
            </a:r>
          </a:p>
        </p:txBody>
      </p:sp>
      <p:sp>
        <p:nvSpPr>
          <p:cNvPr id="7" name="Text Placeholder 2">
            <a:extLst>
              <a:ext uri="{FF2B5EF4-FFF2-40B4-BE49-F238E27FC236}">
                <a16:creationId xmlns:a16="http://schemas.microsoft.com/office/drawing/2014/main" id="{9A0BA3A9-0C47-4310-9C17-426AC178E277}"/>
              </a:ext>
            </a:extLst>
          </p:cNvPr>
          <p:cNvSpPr txBox="1">
            <a:spLocks/>
          </p:cNvSpPr>
          <p:nvPr/>
        </p:nvSpPr>
        <p:spPr>
          <a:xfrm>
            <a:off x="427038" y="4326175"/>
            <a:ext cx="11568684" cy="1808468"/>
          </a:xfrm>
          <a:prstGeom prst="rect">
            <a:avLst/>
          </a:prstGeom>
          <a:solidFill>
            <a:schemeClr val="bg1">
              <a:lumMod val="95000"/>
            </a:schemeClr>
          </a:solidFill>
        </p:spPr>
        <p:txBody>
          <a:bodyPr lIns="137160" tIns="91440" rIns="137160" bIns="91440" anchor="ct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200"/>
              </a:spcBef>
            </a:pPr>
            <a:r>
              <a:rPr lang="en-US" sz="2000" dirty="0">
                <a:solidFill>
                  <a:schemeClr val="tx1"/>
                </a:solidFill>
                <a:latin typeface="+mn-lt"/>
              </a:rPr>
              <a:t>Cmdlets follow a verb-noun naming convention; shipped in modules</a:t>
            </a:r>
          </a:p>
          <a:p>
            <a:pPr>
              <a:spcBef>
                <a:spcPts val="1200"/>
              </a:spcBef>
            </a:pPr>
            <a:r>
              <a:rPr lang="en-US" sz="2000" dirty="0">
                <a:solidFill>
                  <a:schemeClr val="tx1"/>
                </a:solidFill>
                <a:latin typeface="+mn-lt"/>
              </a:rPr>
              <a:t>Modules are a DLL file with the code to process each cmdlet</a:t>
            </a:r>
          </a:p>
          <a:p>
            <a:pPr>
              <a:spcBef>
                <a:spcPts val="1200"/>
              </a:spcBef>
            </a:pPr>
            <a:r>
              <a:rPr lang="en-US" sz="2000" dirty="0">
                <a:solidFill>
                  <a:schemeClr val="tx1"/>
                </a:solidFill>
                <a:latin typeface="+mn-lt"/>
              </a:rPr>
              <a:t>Load cmdlets by loading the module containing them</a:t>
            </a:r>
          </a:p>
          <a:p>
            <a:pPr>
              <a:spcBef>
                <a:spcPts val="1200"/>
              </a:spcBef>
            </a:pPr>
            <a:r>
              <a:rPr lang="en-US" sz="2000" dirty="0">
                <a:solidFill>
                  <a:schemeClr val="tx1"/>
                </a:solidFill>
                <a:latin typeface="+mn-lt"/>
              </a:rPr>
              <a:t>Use </a:t>
            </a:r>
            <a:r>
              <a:rPr lang="en-US" sz="2000" b="1" dirty="0">
                <a:solidFill>
                  <a:schemeClr val="tx1"/>
                </a:solidFill>
                <a:latin typeface="+mn-lt"/>
              </a:rPr>
              <a:t>Get-Module</a:t>
            </a:r>
            <a:r>
              <a:rPr lang="en-US" sz="2000" dirty="0">
                <a:solidFill>
                  <a:schemeClr val="tx1"/>
                </a:solidFill>
                <a:latin typeface="+mn-lt"/>
              </a:rPr>
              <a:t> to see a list of loaded modules</a:t>
            </a:r>
          </a:p>
        </p:txBody>
      </p:sp>
    </p:spTree>
    <p:extLst>
      <p:ext uri="{BB962C8B-B14F-4D97-AF65-F5344CB8AC3E}">
        <p14:creationId xmlns:p14="http://schemas.microsoft.com/office/powerpoint/2010/main" val="281743711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BEBC05-3F24-4A4D-AB9A-0763C4DF72DB}"/>
              </a:ext>
            </a:extLst>
          </p:cNvPr>
          <p:cNvSpPr>
            <a:spLocks noGrp="1"/>
          </p:cNvSpPr>
          <p:nvPr>
            <p:ph type="title"/>
          </p:nvPr>
        </p:nvSpPr>
        <p:spPr/>
        <p:txBody>
          <a:bodyPr/>
          <a:lstStyle/>
          <a:p>
            <a:r>
              <a:rPr lang="en-US" dirty="0"/>
              <a:t>Use Azure Cloud Shell</a:t>
            </a:r>
          </a:p>
        </p:txBody>
      </p:sp>
      <p:sp>
        <p:nvSpPr>
          <p:cNvPr id="9" name="TextBox 1">
            <a:extLst>
              <a:ext uri="{FF2B5EF4-FFF2-40B4-BE49-F238E27FC236}">
                <a16:creationId xmlns:a16="http://schemas.microsoft.com/office/drawing/2014/main" id="{7EB9AD0A-E72D-421C-A1A3-AFBCC026FF7E}"/>
              </a:ext>
            </a:extLst>
          </p:cNvPr>
          <p:cNvSpPr txBox="1"/>
          <p:nvPr/>
        </p:nvSpPr>
        <p:spPr>
          <a:xfrm>
            <a:off x="413322" y="1142999"/>
            <a:ext cx="5707062" cy="468293"/>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dirty="0"/>
              <a:t>Interactive, browser-accessible shell</a:t>
            </a:r>
          </a:p>
        </p:txBody>
      </p:sp>
      <p:sp>
        <p:nvSpPr>
          <p:cNvPr id="10" name="TextBox 1">
            <a:extLst>
              <a:ext uri="{FF2B5EF4-FFF2-40B4-BE49-F238E27FC236}">
                <a16:creationId xmlns:a16="http://schemas.microsoft.com/office/drawing/2014/main" id="{915423AB-B40A-477D-A04E-37FA783EF19E}"/>
              </a:ext>
            </a:extLst>
          </p:cNvPr>
          <p:cNvSpPr txBox="1"/>
          <p:nvPr/>
        </p:nvSpPr>
        <p:spPr>
          <a:xfrm>
            <a:off x="413322" y="1702168"/>
            <a:ext cx="5707062" cy="468293"/>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a:t>Offers either Bash or PowerShell</a:t>
            </a:r>
          </a:p>
        </p:txBody>
      </p:sp>
      <p:sp>
        <p:nvSpPr>
          <p:cNvPr id="11" name="TextBox 1">
            <a:extLst>
              <a:ext uri="{FF2B5EF4-FFF2-40B4-BE49-F238E27FC236}">
                <a16:creationId xmlns:a16="http://schemas.microsoft.com/office/drawing/2014/main" id="{E03D889B-E97B-4880-ADA8-5DD96DC84D04}"/>
              </a:ext>
            </a:extLst>
          </p:cNvPr>
          <p:cNvSpPr txBox="1"/>
          <p:nvPr/>
        </p:nvSpPr>
        <p:spPr>
          <a:xfrm>
            <a:off x="413322" y="2261337"/>
            <a:ext cx="5707062" cy="742140"/>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a:t>Is temporary and provided on a per-session,</a:t>
            </a:r>
            <a:br>
              <a:rPr lang="en-US"/>
            </a:br>
            <a:r>
              <a:rPr lang="en-US"/>
              <a:t>per-user basis</a:t>
            </a:r>
          </a:p>
        </p:txBody>
      </p:sp>
      <p:sp>
        <p:nvSpPr>
          <p:cNvPr id="12" name="TextBox 1">
            <a:extLst>
              <a:ext uri="{FF2B5EF4-FFF2-40B4-BE49-F238E27FC236}">
                <a16:creationId xmlns:a16="http://schemas.microsoft.com/office/drawing/2014/main" id="{46A1244D-E193-46F3-A78B-D833B642C90D}"/>
              </a:ext>
            </a:extLst>
          </p:cNvPr>
          <p:cNvSpPr txBox="1"/>
          <p:nvPr/>
        </p:nvSpPr>
        <p:spPr>
          <a:xfrm>
            <a:off x="413322" y="3094353"/>
            <a:ext cx="5707062" cy="742140"/>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a:t>Requires a resource group, storage account, and Azure File share</a:t>
            </a:r>
          </a:p>
        </p:txBody>
      </p:sp>
      <p:sp>
        <p:nvSpPr>
          <p:cNvPr id="13" name="TextBox 1">
            <a:extLst>
              <a:ext uri="{FF2B5EF4-FFF2-40B4-BE49-F238E27FC236}">
                <a16:creationId xmlns:a16="http://schemas.microsoft.com/office/drawing/2014/main" id="{2E623BD1-6CBF-4C9C-9C1E-9A6043B26A12}"/>
              </a:ext>
            </a:extLst>
          </p:cNvPr>
          <p:cNvSpPr txBox="1"/>
          <p:nvPr/>
        </p:nvSpPr>
        <p:spPr>
          <a:xfrm>
            <a:off x="413322" y="3927369"/>
            <a:ext cx="5707062" cy="468293"/>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a:t>Authenticates automatically</a:t>
            </a:r>
          </a:p>
        </p:txBody>
      </p:sp>
      <p:sp>
        <p:nvSpPr>
          <p:cNvPr id="14" name="TextBox 1">
            <a:extLst>
              <a:ext uri="{FF2B5EF4-FFF2-40B4-BE49-F238E27FC236}">
                <a16:creationId xmlns:a16="http://schemas.microsoft.com/office/drawing/2014/main" id="{3F779A34-1708-4DA0-B440-A25278E6762B}"/>
              </a:ext>
            </a:extLst>
          </p:cNvPr>
          <p:cNvSpPr txBox="1"/>
          <p:nvPr/>
        </p:nvSpPr>
        <p:spPr>
          <a:xfrm>
            <a:off x="413322" y="4486538"/>
            <a:ext cx="5707062" cy="468293"/>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a:t>Integrated graphical text editor</a:t>
            </a:r>
          </a:p>
        </p:txBody>
      </p:sp>
      <p:sp>
        <p:nvSpPr>
          <p:cNvPr id="15" name="TextBox 1">
            <a:extLst>
              <a:ext uri="{FF2B5EF4-FFF2-40B4-BE49-F238E27FC236}">
                <a16:creationId xmlns:a16="http://schemas.microsoft.com/office/drawing/2014/main" id="{648F8B0C-9917-4313-A111-6CE952E009FD}"/>
              </a:ext>
            </a:extLst>
          </p:cNvPr>
          <p:cNvSpPr txBox="1"/>
          <p:nvPr/>
        </p:nvSpPr>
        <p:spPr>
          <a:xfrm>
            <a:off x="413322" y="5045707"/>
            <a:ext cx="5707062" cy="468293"/>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a:t>Is assigned one machine per user account</a:t>
            </a:r>
          </a:p>
        </p:txBody>
      </p:sp>
      <p:sp>
        <p:nvSpPr>
          <p:cNvPr id="16" name="TextBox 1">
            <a:extLst>
              <a:ext uri="{FF2B5EF4-FFF2-40B4-BE49-F238E27FC236}">
                <a16:creationId xmlns:a16="http://schemas.microsoft.com/office/drawing/2014/main" id="{D764974B-8F57-4FB8-979A-A52A16308C22}"/>
              </a:ext>
            </a:extLst>
          </p:cNvPr>
          <p:cNvSpPr txBox="1"/>
          <p:nvPr/>
        </p:nvSpPr>
        <p:spPr>
          <a:xfrm>
            <a:off x="413322" y="5604875"/>
            <a:ext cx="5707062" cy="468293"/>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a:t>Times out after 20 minutes</a:t>
            </a:r>
          </a:p>
        </p:txBody>
      </p:sp>
      <p:sp>
        <p:nvSpPr>
          <p:cNvPr id="7" name="Rectangle 6">
            <a:extLst>
              <a:ext uri="{FF2B5EF4-FFF2-40B4-BE49-F238E27FC236}">
                <a16:creationId xmlns:a16="http://schemas.microsoft.com/office/drawing/2014/main" id="{39712147-F8B2-427E-8D88-4651268FAB36}"/>
              </a:ext>
              <a:ext uri="{C183D7F6-B498-43B3-948B-1728B52AA6E4}">
                <adec:decorative xmlns:adec="http://schemas.microsoft.com/office/drawing/2017/decorative" val="1"/>
              </a:ext>
            </a:extLst>
          </p:cNvPr>
          <p:cNvSpPr/>
          <p:nvPr/>
        </p:nvSpPr>
        <p:spPr bwMode="auto">
          <a:xfrm>
            <a:off x="6204522" y="1143000"/>
            <a:ext cx="5791200" cy="4930168"/>
          </a:xfrm>
          <a:prstGeom prst="rect">
            <a:avLst/>
          </a:prstGeom>
          <a:no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pPr>
            <a:endParaRPr lang="en-IN" sz="2448" err="1">
              <a:gradFill>
                <a:gsLst>
                  <a:gs pos="0">
                    <a:srgbClr val="FFFFFF"/>
                  </a:gs>
                  <a:gs pos="100000">
                    <a:srgbClr val="FFFFFF"/>
                  </a:gs>
                </a:gsLst>
                <a:lin ang="5400000" scaled="0"/>
              </a:gradFill>
              <a:cs typeface="Segoe UI" pitchFamily="34" charset="0"/>
            </a:endParaRPr>
          </a:p>
        </p:txBody>
      </p:sp>
      <p:pic>
        <p:nvPicPr>
          <p:cNvPr id="5" name="Picture 4" descr="Cloud shell icon with choice for Bash or PowerShell">
            <a:extLst>
              <a:ext uri="{FF2B5EF4-FFF2-40B4-BE49-F238E27FC236}">
                <a16:creationId xmlns:a16="http://schemas.microsoft.com/office/drawing/2014/main" id="{366A92B6-C411-4DAA-95E2-5C16E0F968CD}"/>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6540725" y="1585212"/>
            <a:ext cx="5118795" cy="4045744"/>
          </a:xfrm>
          <a:prstGeom prst="rect">
            <a:avLst/>
          </a:prstGeom>
        </p:spPr>
      </p:pic>
    </p:spTree>
    <p:extLst>
      <p:ext uri="{BB962C8B-B14F-4D97-AF65-F5344CB8AC3E}">
        <p14:creationId xmlns:p14="http://schemas.microsoft.com/office/powerpoint/2010/main" val="341787932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Use Azure PowerShell</a:t>
            </a:r>
          </a:p>
        </p:txBody>
      </p:sp>
      <p:sp>
        <p:nvSpPr>
          <p:cNvPr id="4" name="Rectangle 3">
            <a:extLst>
              <a:ext uri="{FF2B5EF4-FFF2-40B4-BE49-F238E27FC236}">
                <a16:creationId xmlns:a16="http://schemas.microsoft.com/office/drawing/2014/main" id="{AFCA2EA0-8A84-4109-87A4-B758AF7CDD59}"/>
              </a:ext>
            </a:extLst>
          </p:cNvPr>
          <p:cNvSpPr/>
          <p:nvPr/>
        </p:nvSpPr>
        <p:spPr>
          <a:xfrm>
            <a:off x="427038" y="1191532"/>
            <a:ext cx="11582399" cy="2189843"/>
          </a:xfrm>
          <a:prstGeom prst="rect">
            <a:avLst/>
          </a:prstGeom>
          <a:noFill/>
          <a:ln w="19050">
            <a:noFill/>
          </a:ln>
        </p:spPr>
        <p:txBody>
          <a:bodyPr wrap="square" lIns="182880" tIns="137160" rIns="182880" bIns="137160" anchor="ctr">
            <a:noAutofit/>
          </a:bodyPr>
          <a:lstStyle/>
          <a:p>
            <a:pPr>
              <a:tabLst>
                <a:tab pos="288198" algn="l"/>
              </a:tabLst>
            </a:pPr>
            <a:r>
              <a:rPr lang="en-US" sz="2400" dirty="0">
                <a:latin typeface="Consolas" panose="020B0609020204030204" pitchFamily="49" charset="0"/>
              </a:rPr>
              <a:t>New-</a:t>
            </a:r>
            <a:r>
              <a:rPr lang="en-US" sz="2400" dirty="0" err="1">
                <a:latin typeface="Consolas" panose="020B0609020204030204" pitchFamily="49" charset="0"/>
              </a:rPr>
              <a:t>AzVm</a:t>
            </a:r>
            <a:r>
              <a:rPr lang="en-US" sz="2400" dirty="0">
                <a:latin typeface="Consolas" panose="020B0609020204030204" pitchFamily="49" charset="0"/>
              </a:rPr>
              <a:t> ` </a:t>
            </a:r>
          </a:p>
          <a:p>
            <a:pPr>
              <a:tabLst>
                <a:tab pos="288198" algn="l"/>
              </a:tabLst>
            </a:pPr>
            <a:r>
              <a:rPr lang="en-US" sz="2400" dirty="0">
                <a:latin typeface="Consolas" panose="020B0609020204030204" pitchFamily="49" charset="0"/>
              </a:rPr>
              <a:t>	-</a:t>
            </a:r>
            <a:r>
              <a:rPr lang="en-US" sz="2400" dirty="0" err="1">
                <a:latin typeface="Consolas" panose="020B0609020204030204" pitchFamily="49" charset="0"/>
              </a:rPr>
              <a:t>ResourceGroupName</a:t>
            </a:r>
            <a:r>
              <a:rPr lang="en-US" sz="2400" dirty="0">
                <a:latin typeface="Consolas" panose="020B0609020204030204" pitchFamily="49" charset="0"/>
              </a:rPr>
              <a:t> "</a:t>
            </a:r>
            <a:r>
              <a:rPr lang="en-US" sz="2400" dirty="0" err="1">
                <a:latin typeface="Consolas" panose="020B0609020204030204" pitchFamily="49" charset="0"/>
              </a:rPr>
              <a:t>CrmTestingResourceGroup</a:t>
            </a:r>
            <a:r>
              <a:rPr lang="en-US" sz="2400" dirty="0">
                <a:latin typeface="Consolas" panose="020B0609020204030204" pitchFamily="49" charset="0"/>
              </a:rPr>
              <a:t>" ` </a:t>
            </a:r>
          </a:p>
          <a:p>
            <a:pPr>
              <a:tabLst>
                <a:tab pos="288198" algn="l"/>
              </a:tabLst>
            </a:pPr>
            <a:r>
              <a:rPr lang="en-US" sz="2400" dirty="0">
                <a:latin typeface="Consolas" panose="020B0609020204030204" pitchFamily="49" charset="0"/>
              </a:rPr>
              <a:t>	-Name "</a:t>
            </a:r>
            <a:r>
              <a:rPr lang="en-US" sz="2400" dirty="0" err="1">
                <a:latin typeface="Consolas" panose="020B0609020204030204" pitchFamily="49" charset="0"/>
              </a:rPr>
              <a:t>CrmUnitTests</a:t>
            </a:r>
            <a:r>
              <a:rPr lang="en-US" sz="2400" dirty="0">
                <a:latin typeface="Consolas" panose="020B0609020204030204" pitchFamily="49" charset="0"/>
              </a:rPr>
              <a:t>" ` </a:t>
            </a:r>
          </a:p>
          <a:p>
            <a:pPr>
              <a:tabLst>
                <a:tab pos="288198" algn="l"/>
              </a:tabLst>
            </a:pPr>
            <a:r>
              <a:rPr lang="en-US" sz="2400" dirty="0">
                <a:latin typeface="Consolas" panose="020B0609020204030204" pitchFamily="49" charset="0"/>
              </a:rPr>
              <a:t>	-Image "</a:t>
            </a:r>
            <a:r>
              <a:rPr lang="en-US" sz="2400" dirty="0" err="1">
                <a:latin typeface="Consolas" panose="020B0609020204030204" pitchFamily="49" charset="0"/>
              </a:rPr>
              <a:t>UbuntuLTS</a:t>
            </a:r>
            <a:r>
              <a:rPr lang="en-US" sz="2400" dirty="0">
                <a:latin typeface="Consolas" panose="020B0609020204030204" pitchFamily="49" charset="0"/>
              </a:rPr>
              <a:t>" `</a:t>
            </a:r>
          </a:p>
          <a:p>
            <a:pPr>
              <a:tabLst>
                <a:tab pos="288198" algn="l"/>
              </a:tabLst>
            </a:pPr>
            <a:r>
              <a:rPr lang="en-US" sz="2400" dirty="0">
                <a:latin typeface="Consolas" panose="020B0609020204030204" pitchFamily="49" charset="0"/>
              </a:rPr>
              <a:t>...</a:t>
            </a:r>
          </a:p>
        </p:txBody>
      </p:sp>
      <p:sp>
        <p:nvSpPr>
          <p:cNvPr id="6" name="Freeform: Shape 5">
            <a:extLst>
              <a:ext uri="{FF2B5EF4-FFF2-40B4-BE49-F238E27FC236}">
                <a16:creationId xmlns:a16="http://schemas.microsoft.com/office/drawing/2014/main" id="{01A93F98-35A9-4CC7-88D5-78763E0DB719}"/>
              </a:ext>
            </a:extLst>
          </p:cNvPr>
          <p:cNvSpPr/>
          <p:nvPr/>
        </p:nvSpPr>
        <p:spPr>
          <a:xfrm>
            <a:off x="428027" y="3536823"/>
            <a:ext cx="11570298" cy="2824923"/>
          </a:xfrm>
          <a:custGeom>
            <a:avLst/>
            <a:gdLst>
              <a:gd name="connsiteX0" fmla="*/ 0 w 1982948"/>
              <a:gd name="connsiteY0" fmla="*/ 0 h 991474"/>
              <a:gd name="connsiteX1" fmla="*/ 1982948 w 1982948"/>
              <a:gd name="connsiteY1" fmla="*/ 0 h 991474"/>
              <a:gd name="connsiteX2" fmla="*/ 1982948 w 1982948"/>
              <a:gd name="connsiteY2" fmla="*/ 991474 h 991474"/>
              <a:gd name="connsiteX3" fmla="*/ 0 w 1982948"/>
              <a:gd name="connsiteY3" fmla="*/ 991474 h 991474"/>
              <a:gd name="connsiteX4" fmla="*/ 0 w 1982948"/>
              <a:gd name="connsiteY4" fmla="*/ 0 h 99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2948" h="991474">
                <a:moveTo>
                  <a:pt x="0" y="0"/>
                </a:moveTo>
                <a:lnTo>
                  <a:pt x="1982948" y="0"/>
                </a:lnTo>
                <a:lnTo>
                  <a:pt x="1982948" y="991474"/>
                </a:lnTo>
                <a:lnTo>
                  <a:pt x="0" y="991474"/>
                </a:lnTo>
                <a:lnTo>
                  <a:pt x="0" y="0"/>
                </a:lnTo>
                <a:close/>
              </a:path>
            </a:pathLst>
          </a:custGeom>
          <a:solidFill>
            <a:schemeClr val="bg1">
              <a:lumMod val="95000"/>
            </a:schemeClr>
          </a:solidFill>
        </p:spPr>
        <p:txBody>
          <a:bodyPr lIns="182880" tIns="137160" rIns="182880" bIns="137160" anchor="ctr"/>
          <a:lstStyle/>
          <a:p>
            <a:pPr marL="342900" indent="-342900">
              <a:spcBef>
                <a:spcPts val="1600"/>
              </a:spcBef>
              <a:buSzPct val="90000"/>
              <a:buFont typeface="Arial" panose="020B0604020202020204" pitchFamily="34" charset="0"/>
              <a:buChar char="•"/>
            </a:pPr>
            <a:r>
              <a:rPr lang="en-US" sz="2400" dirty="0">
                <a:cs typeface="Segoe UI Semilight"/>
              </a:rPr>
              <a:t>Connect to your Azure subscription and manage resources</a:t>
            </a:r>
          </a:p>
          <a:p>
            <a:pPr marL="342900" indent="-342900">
              <a:spcBef>
                <a:spcPts val="1600"/>
              </a:spcBef>
              <a:buSzPct val="90000"/>
              <a:buFont typeface="Arial" panose="020B0604020202020204" pitchFamily="34" charset="0"/>
              <a:buChar char="•"/>
            </a:pPr>
            <a:r>
              <a:rPr lang="en-US" sz="2400" dirty="0">
                <a:cs typeface="Segoe UI Semilight"/>
              </a:rPr>
              <a:t>Adds the Azure-specific commands </a:t>
            </a:r>
          </a:p>
          <a:p>
            <a:pPr marL="342900" indent="-342900">
              <a:spcBef>
                <a:spcPts val="1600"/>
              </a:spcBef>
              <a:buSzPct val="90000"/>
              <a:buFont typeface="Arial" panose="020B0604020202020204" pitchFamily="34" charset="0"/>
              <a:buChar char="•"/>
            </a:pPr>
            <a:r>
              <a:rPr lang="en-US" sz="2400" dirty="0">
                <a:cs typeface="Segoe UI Semilight"/>
              </a:rPr>
              <a:t>Available inside a browser via the Azure Cloud Shell</a:t>
            </a:r>
          </a:p>
          <a:p>
            <a:pPr marL="342900" indent="-342900">
              <a:spcBef>
                <a:spcPts val="1600"/>
              </a:spcBef>
              <a:buSzPct val="90000"/>
              <a:buFont typeface="Arial" panose="020B0604020202020204" pitchFamily="34" charset="0"/>
              <a:buChar char="•"/>
            </a:pPr>
            <a:r>
              <a:rPr lang="en-US" sz="2400" dirty="0">
                <a:cs typeface="Segoe UI Semilight"/>
              </a:rPr>
              <a:t>Available as a local installation on Linux, macOS, or Windows</a:t>
            </a:r>
          </a:p>
          <a:p>
            <a:pPr marL="342900" indent="-342900">
              <a:spcBef>
                <a:spcPts val="1600"/>
              </a:spcBef>
              <a:buSzPct val="90000"/>
              <a:buFont typeface="Arial" panose="020B0604020202020204" pitchFamily="34" charset="0"/>
              <a:buChar char="•"/>
            </a:pPr>
            <a:r>
              <a:rPr lang="en-US" sz="2400" dirty="0">
                <a:cs typeface="Segoe UI Semilight"/>
              </a:rPr>
              <a:t>Has an interactive and a scripting mode</a:t>
            </a:r>
          </a:p>
        </p:txBody>
      </p:sp>
    </p:spTree>
    <p:extLst>
      <p:ext uri="{BB962C8B-B14F-4D97-AF65-F5344CB8AC3E}">
        <p14:creationId xmlns:p14="http://schemas.microsoft.com/office/powerpoint/2010/main" val="3343145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Use Azure CLI</a:t>
            </a:r>
          </a:p>
        </p:txBody>
      </p:sp>
      <p:sp>
        <p:nvSpPr>
          <p:cNvPr id="4" name="Rectangle 3">
            <a:extLst>
              <a:ext uri="{FF2B5EF4-FFF2-40B4-BE49-F238E27FC236}">
                <a16:creationId xmlns:a16="http://schemas.microsoft.com/office/drawing/2014/main" id="{8063CEE5-49B1-4257-98DD-FF1FA9915E3A}"/>
              </a:ext>
            </a:extLst>
          </p:cNvPr>
          <p:cNvSpPr/>
          <p:nvPr/>
        </p:nvSpPr>
        <p:spPr>
          <a:xfrm>
            <a:off x="427038" y="1492957"/>
            <a:ext cx="11582399" cy="843843"/>
          </a:xfrm>
          <a:prstGeom prst="rect">
            <a:avLst/>
          </a:prstGeom>
          <a:noFill/>
          <a:ln w="19050">
            <a:solidFill>
              <a:schemeClr val="accent1"/>
            </a:solidFill>
          </a:ln>
        </p:spPr>
        <p:txBody>
          <a:bodyPr wrap="square" lIns="182880" tIns="137160" rIns="182880" bIns="137160" anchor="ctr">
            <a:noAutofit/>
          </a:bodyPr>
          <a:lstStyle/>
          <a:p>
            <a:pPr algn="ctr">
              <a:tabLst>
                <a:tab pos="288198" algn="l"/>
              </a:tabLst>
            </a:pPr>
            <a:r>
              <a:rPr lang="en-US" sz="2600" dirty="0">
                <a:latin typeface="Consolas" panose="020B0609020204030204" pitchFamily="49" charset="0"/>
              </a:rPr>
              <a:t> az vm restart -g MyResourceGroup -n MyVm</a:t>
            </a:r>
          </a:p>
        </p:txBody>
      </p:sp>
      <p:sp>
        <p:nvSpPr>
          <p:cNvPr id="5" name="Text Placeholder 1">
            <a:extLst>
              <a:ext uri="{FF2B5EF4-FFF2-40B4-BE49-F238E27FC236}">
                <a16:creationId xmlns:a16="http://schemas.microsoft.com/office/drawing/2014/main" id="{E50E3A4B-F320-4F7E-BE5C-24D6AE452455}"/>
              </a:ext>
            </a:extLst>
          </p:cNvPr>
          <p:cNvSpPr txBox="1">
            <a:spLocks/>
          </p:cNvSpPr>
          <p:nvPr/>
        </p:nvSpPr>
        <p:spPr>
          <a:xfrm>
            <a:off x="415924" y="2492249"/>
            <a:ext cx="11593513" cy="3869497"/>
          </a:xfrm>
          <a:prstGeom prst="rect">
            <a:avLst/>
          </a:prstGeom>
          <a:solidFill>
            <a:schemeClr val="bg1">
              <a:lumMod val="95000"/>
            </a:schemeClr>
          </a:solidFill>
        </p:spPr>
        <p:txBody>
          <a:bodyPr lIns="182880" tIns="137160" rIns="182880" bIns="137160" anchor="ctr"/>
          <a:lstStyle>
            <a:defPPr>
              <a:defRPr lang="en-US"/>
            </a:defPPr>
            <a:lvl1pPr>
              <a:spcBef>
                <a:spcPts val="1600"/>
              </a:spcBef>
              <a:buSzPct val="90000"/>
              <a:defRPr sz="2400">
                <a:solidFill>
                  <a:schemeClr val="bg1"/>
                </a:solidFill>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spcBef>
                <a:spcPts val="1800"/>
              </a:spcBef>
              <a:buFont typeface="Arial" panose="020B0604020202020204" pitchFamily="34" charset="0"/>
              <a:buChar char="•"/>
            </a:pPr>
            <a:r>
              <a:rPr lang="en-US" dirty="0">
                <a:solidFill>
                  <a:schemeClr val="tx1"/>
                </a:solidFill>
              </a:rPr>
              <a:t>Cross-platform command-line program</a:t>
            </a:r>
          </a:p>
          <a:p>
            <a:pPr marL="457200" indent="-457200">
              <a:spcBef>
                <a:spcPts val="1800"/>
              </a:spcBef>
              <a:buFont typeface="Arial" panose="020B0604020202020204" pitchFamily="34" charset="0"/>
              <a:buChar char="•"/>
            </a:pPr>
            <a:r>
              <a:rPr lang="en-US" dirty="0">
                <a:solidFill>
                  <a:schemeClr val="tx1"/>
                </a:solidFill>
              </a:rPr>
              <a:t>Runs on Linux, macOS, and Windows</a:t>
            </a:r>
          </a:p>
          <a:p>
            <a:pPr marL="457200" indent="-457200">
              <a:spcBef>
                <a:spcPts val="1800"/>
              </a:spcBef>
              <a:buFont typeface="Arial" panose="020B0604020202020204" pitchFamily="34" charset="0"/>
              <a:buChar char="•"/>
            </a:pPr>
            <a:r>
              <a:rPr lang="en-US" dirty="0">
                <a:solidFill>
                  <a:schemeClr val="tx1"/>
                </a:solidFill>
              </a:rPr>
              <a:t>Can be used interactively or through scripts</a:t>
            </a:r>
          </a:p>
          <a:p>
            <a:pPr marL="457200" indent="-457200">
              <a:spcBef>
                <a:spcPts val="1800"/>
              </a:spcBef>
              <a:buFont typeface="Arial" panose="020B0604020202020204" pitchFamily="34" charset="0"/>
              <a:buChar char="•"/>
            </a:pPr>
            <a:r>
              <a:rPr lang="en-US" dirty="0">
                <a:solidFill>
                  <a:schemeClr val="tx1"/>
                </a:solidFill>
              </a:rPr>
              <a:t>Commands are structured in </a:t>
            </a:r>
            <a:r>
              <a:rPr lang="en-US" i="1" dirty="0">
                <a:solidFill>
                  <a:schemeClr val="tx1"/>
                </a:solidFill>
              </a:rPr>
              <a:t>_groups_</a:t>
            </a:r>
            <a:r>
              <a:rPr lang="en-US" dirty="0">
                <a:solidFill>
                  <a:schemeClr val="tx1"/>
                </a:solidFill>
              </a:rPr>
              <a:t> and </a:t>
            </a:r>
            <a:r>
              <a:rPr lang="en-US" i="1" dirty="0">
                <a:solidFill>
                  <a:schemeClr val="tx1"/>
                </a:solidFill>
              </a:rPr>
              <a:t>_subgroups_</a:t>
            </a:r>
          </a:p>
          <a:p>
            <a:pPr marL="457200" indent="-457200">
              <a:spcBef>
                <a:spcPts val="1800"/>
              </a:spcBef>
              <a:buFont typeface="Arial" panose="020B0604020202020204" pitchFamily="34" charset="0"/>
              <a:buChar char="•"/>
            </a:pPr>
            <a:r>
              <a:rPr lang="en-US" dirty="0">
                <a:solidFill>
                  <a:schemeClr val="tx1"/>
                </a:solidFill>
              </a:rPr>
              <a:t>Use </a:t>
            </a:r>
            <a:r>
              <a:rPr lang="en-US" i="1" dirty="0">
                <a:solidFill>
                  <a:schemeClr val="tx1"/>
                </a:solidFill>
              </a:rPr>
              <a:t>find</a:t>
            </a:r>
            <a:r>
              <a:rPr lang="en-US" dirty="0">
                <a:solidFill>
                  <a:schemeClr val="tx1"/>
                </a:solidFill>
              </a:rPr>
              <a:t> to locate commands</a:t>
            </a:r>
          </a:p>
          <a:p>
            <a:pPr marL="457200" indent="-457200">
              <a:spcBef>
                <a:spcPts val="1800"/>
              </a:spcBef>
              <a:buFont typeface="Arial" panose="020B0604020202020204" pitchFamily="34" charset="0"/>
              <a:buChar char="•"/>
            </a:pPr>
            <a:r>
              <a:rPr lang="en-US" dirty="0">
                <a:solidFill>
                  <a:schemeClr val="tx1"/>
                </a:solidFill>
              </a:rPr>
              <a:t>Use </a:t>
            </a:r>
            <a:r>
              <a:rPr lang="en-US" i="1" dirty="0">
                <a:solidFill>
                  <a:schemeClr val="tx1"/>
                </a:solidFill>
              </a:rPr>
              <a:t>--help</a:t>
            </a:r>
            <a:r>
              <a:rPr lang="en-US" dirty="0">
                <a:solidFill>
                  <a:schemeClr val="tx1"/>
                </a:solidFill>
              </a:rPr>
              <a:t> for more detailed information</a:t>
            </a:r>
          </a:p>
        </p:txBody>
      </p:sp>
    </p:spTree>
    <p:extLst>
      <p:ext uri="{BB962C8B-B14F-4D97-AF65-F5344CB8AC3E}">
        <p14:creationId xmlns:p14="http://schemas.microsoft.com/office/powerpoint/2010/main" val="1062097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E4FCF-4C17-29E8-41A0-A01AE20DB8DE}"/>
              </a:ext>
            </a:extLst>
          </p:cNvPr>
          <p:cNvSpPr>
            <a:spLocks noGrp="1"/>
          </p:cNvSpPr>
          <p:nvPr>
            <p:ph type="title"/>
          </p:nvPr>
        </p:nvSpPr>
        <p:spPr/>
        <p:txBody>
          <a:bodyPr/>
          <a:lstStyle/>
          <a:p>
            <a:r>
              <a:rPr lang="en-US" dirty="0">
                <a:cs typeface="Segoe UI"/>
              </a:rPr>
              <a:t>Administrator Resources whiteboard</a:t>
            </a:r>
          </a:p>
        </p:txBody>
      </p:sp>
      <p:sp>
        <p:nvSpPr>
          <p:cNvPr id="19" name="Text Placeholder 18">
            <a:extLst>
              <a:ext uri="{FF2B5EF4-FFF2-40B4-BE49-F238E27FC236}">
                <a16:creationId xmlns:a16="http://schemas.microsoft.com/office/drawing/2014/main" id="{C242BA55-DE6F-FD92-2A42-C5F64CF85EA5}"/>
              </a:ext>
            </a:extLst>
          </p:cNvPr>
          <p:cNvSpPr>
            <a:spLocks noGrp="1"/>
          </p:cNvSpPr>
          <p:nvPr>
            <p:ph type="body" sz="quarter" idx="10"/>
          </p:nvPr>
        </p:nvSpPr>
        <p:spPr/>
        <p:txBody>
          <a:bodyPr/>
          <a:lstStyle/>
          <a:p>
            <a:r>
              <a:rPr lang="en-US" dirty="0"/>
              <a:t>What other tools do you use?</a:t>
            </a:r>
          </a:p>
        </p:txBody>
      </p:sp>
      <p:grpSp>
        <p:nvGrpSpPr>
          <p:cNvPr id="5" name="Group 4" descr="whiteboard diagram editable version">
            <a:extLst>
              <a:ext uri="{FF2B5EF4-FFF2-40B4-BE49-F238E27FC236}">
                <a16:creationId xmlns:a16="http://schemas.microsoft.com/office/drawing/2014/main" id="{292A8BE5-44CC-6C0E-3BCE-929E255E4112}"/>
              </a:ext>
            </a:extLst>
          </p:cNvPr>
          <p:cNvGrpSpPr/>
          <p:nvPr/>
        </p:nvGrpSpPr>
        <p:grpSpPr>
          <a:xfrm>
            <a:off x="953690" y="1613512"/>
            <a:ext cx="10275332" cy="4427493"/>
            <a:chOff x="729952" y="1242414"/>
            <a:chExt cx="10192444" cy="4098306"/>
          </a:xfrm>
        </p:grpSpPr>
        <p:sp>
          <p:nvSpPr>
            <p:cNvPr id="3" name="Oval 2">
              <a:extLst>
                <a:ext uri="{FF2B5EF4-FFF2-40B4-BE49-F238E27FC236}">
                  <a16:creationId xmlns:a16="http://schemas.microsoft.com/office/drawing/2014/main" id="{129CE287-ED12-3F06-D60F-538D3ECE02C3}"/>
                </a:ext>
              </a:extLst>
            </p:cNvPr>
            <p:cNvSpPr/>
            <p:nvPr/>
          </p:nvSpPr>
          <p:spPr bwMode="auto">
            <a:xfrm>
              <a:off x="4252246" y="2937908"/>
              <a:ext cx="3246634" cy="728645"/>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b="1" dirty="0">
                  <a:solidFill>
                    <a:srgbClr val="0078D4">
                      <a:lumMod val="50000"/>
                    </a:srgbClr>
                  </a:solidFill>
                  <a:latin typeface="Segoe UI" panose="020B0502040204020203" pitchFamily="34" charset="0"/>
                  <a:cs typeface="Segoe UI" panose="020B0502040204020203" pitchFamily="34" charset="0"/>
                </a:rPr>
                <a:t>Administrator tools</a:t>
              </a:r>
            </a:p>
          </p:txBody>
        </p:sp>
        <p:sp>
          <p:nvSpPr>
            <p:cNvPr id="4" name="TextBox 3">
              <a:extLst>
                <a:ext uri="{FF2B5EF4-FFF2-40B4-BE49-F238E27FC236}">
                  <a16:creationId xmlns:a16="http://schemas.microsoft.com/office/drawing/2014/main" id="{816F3487-5FE1-6013-61EA-BA5DB5498285}"/>
                </a:ext>
              </a:extLst>
            </p:cNvPr>
            <p:cNvSpPr txBox="1"/>
            <p:nvPr/>
          </p:nvSpPr>
          <p:spPr>
            <a:xfrm>
              <a:off x="729952" y="2244871"/>
              <a:ext cx="3027293" cy="2649507"/>
            </a:xfrm>
            <a:prstGeom prst="rect">
              <a:avLst/>
            </a:prstGeom>
            <a:noFill/>
          </p:spPr>
          <p:txBody>
            <a:bodyPr wrap="square">
              <a:spAutoFit/>
            </a:bodyPr>
            <a:lstStyle/>
            <a:p>
              <a:pPr defTabSz="932597"/>
              <a:r>
                <a:rPr lang="en-US" b="1" u="sng" dirty="0">
                  <a:solidFill>
                    <a:srgbClr val="0078D4">
                      <a:lumMod val="50000"/>
                    </a:srgbClr>
                  </a:solidFill>
                  <a:latin typeface="Segoe UI" panose="020B0502040204020203" pitchFamily="34" charset="0"/>
                  <a:cs typeface="Segoe UI" panose="020B0502040204020203" pitchFamily="34" charset="0"/>
                </a:rPr>
                <a:t>Daily management</a:t>
              </a:r>
            </a:p>
            <a:p>
              <a:pPr marL="347663" indent="-285750" defTabSz="932597">
                <a:buFont typeface="Arial" panose="020B0604020202020204" pitchFamily="34" charset="0"/>
                <a:buChar char="•"/>
              </a:pPr>
              <a:r>
                <a:rPr lang="en-US" dirty="0">
                  <a:latin typeface="Segoe UI" panose="020B0502040204020203" pitchFamily="34" charset="0"/>
                  <a:cs typeface="Segoe UI" panose="020B0502040204020203" pitchFamily="34" charset="0"/>
                </a:rPr>
                <a:t>Azure portal</a:t>
              </a:r>
            </a:p>
            <a:p>
              <a:pPr marL="347663" indent="-285750" defTabSz="932597">
                <a:buFont typeface="Arial" panose="020B0604020202020204" pitchFamily="34" charset="0"/>
                <a:buChar char="•"/>
              </a:pPr>
              <a:r>
                <a:rPr lang="en-US" dirty="0">
                  <a:latin typeface="Segoe UI" panose="020B0502040204020203" pitchFamily="34" charset="0"/>
                  <a:cs typeface="Segoe UI" panose="020B0502040204020203" pitchFamily="34" charset="0"/>
                </a:rPr>
                <a:t>Azure Resource Manager templates</a:t>
              </a:r>
            </a:p>
            <a:p>
              <a:pPr marL="347663" indent="-285750" defTabSz="932597">
                <a:buFont typeface="Arial" panose="020B0604020202020204" pitchFamily="34" charset="0"/>
                <a:buChar char="•"/>
              </a:pPr>
              <a:r>
                <a:rPr lang="en-US" dirty="0">
                  <a:latin typeface="Segoe UI" panose="020B0502040204020203" pitchFamily="34" charset="0"/>
                  <a:cs typeface="Segoe UI" panose="020B0502040204020203" pitchFamily="34" charset="0"/>
                </a:rPr>
                <a:t>Azure policy</a:t>
              </a:r>
            </a:p>
            <a:p>
              <a:pPr marL="347663" indent="-285750" defTabSz="932597">
                <a:buFont typeface="Arial" panose="020B0604020202020204" pitchFamily="34" charset="0"/>
                <a:buChar char="•"/>
              </a:pPr>
              <a:r>
                <a:rPr lang="en-US" dirty="0">
                  <a:latin typeface="Segoe UI" panose="020B0502040204020203" pitchFamily="34" charset="0"/>
                  <a:cs typeface="Segoe UI" panose="020B0502040204020203" pitchFamily="34" charset="0"/>
                </a:rPr>
                <a:t>Azure backup</a:t>
              </a:r>
            </a:p>
            <a:p>
              <a:pPr marL="347663" indent="-285750" defTabSz="932597">
                <a:buFont typeface="Arial" panose="020B0604020202020204" pitchFamily="34" charset="0"/>
                <a:buChar char="•"/>
              </a:pPr>
              <a:r>
                <a:rPr lang="en-US" dirty="0">
                  <a:latin typeface="Segoe UI" panose="020B0502040204020203" pitchFamily="34" charset="0"/>
                  <a:cs typeface="Segoe UI" panose="020B0502040204020203" pitchFamily="34" charset="0"/>
                </a:rPr>
                <a:t>Bicep</a:t>
              </a:r>
            </a:p>
            <a:p>
              <a:pPr marL="347663" indent="-285750" defTabSz="932597">
                <a:buFont typeface="Arial" panose="020B0604020202020204" pitchFamily="34" charset="0"/>
                <a:buChar char="•"/>
              </a:pPr>
              <a:r>
                <a:rPr lang="en-US" dirty="0">
                  <a:latin typeface="Segoe UI" panose="020B0502040204020203" pitchFamily="34" charset="0"/>
                  <a:cs typeface="Segoe UI" panose="020B0502040204020203" pitchFamily="34" charset="0"/>
                </a:rPr>
                <a:t>Cloud Shell</a:t>
              </a:r>
            </a:p>
            <a:p>
              <a:pPr marL="347663" indent="-285750" defTabSz="932597">
                <a:buFont typeface="Arial" panose="020B0604020202020204" pitchFamily="34" charset="0"/>
                <a:buChar char="•"/>
              </a:pPr>
              <a:r>
                <a:rPr lang="en-US" dirty="0">
                  <a:latin typeface="Segoe UI" panose="020B0502040204020203" pitchFamily="34" charset="0"/>
                  <a:cs typeface="Segoe UI" panose="020B0502040204020203" pitchFamily="34" charset="0"/>
                </a:rPr>
                <a:t>CLI</a:t>
              </a:r>
            </a:p>
            <a:p>
              <a:pPr marL="347663" indent="-285750" defTabSz="932597">
                <a:buFont typeface="Arial" panose="020B0604020202020204" pitchFamily="34" charset="0"/>
                <a:buChar char="•"/>
              </a:pPr>
              <a:r>
                <a:rPr lang="en-US" dirty="0">
                  <a:latin typeface="Segoe UI" panose="020B0502040204020203" pitchFamily="34" charset="0"/>
                  <a:cs typeface="Segoe UI" panose="020B0502040204020203" pitchFamily="34" charset="0"/>
                </a:rPr>
                <a:t>PowerShell</a:t>
              </a:r>
            </a:p>
          </p:txBody>
        </p:sp>
        <p:sp>
          <p:nvSpPr>
            <p:cNvPr id="6" name="TextBox 5">
              <a:extLst>
                <a:ext uri="{FF2B5EF4-FFF2-40B4-BE49-F238E27FC236}">
                  <a16:creationId xmlns:a16="http://schemas.microsoft.com/office/drawing/2014/main" id="{6E61C8C1-B44A-78B2-B3D8-475BFABE9301}"/>
                </a:ext>
              </a:extLst>
            </p:cNvPr>
            <p:cNvSpPr txBox="1"/>
            <p:nvPr/>
          </p:nvSpPr>
          <p:spPr>
            <a:xfrm>
              <a:off x="4492804" y="1242414"/>
              <a:ext cx="3246635" cy="1367488"/>
            </a:xfrm>
            <a:prstGeom prst="rect">
              <a:avLst/>
            </a:prstGeom>
            <a:noFill/>
          </p:spPr>
          <p:txBody>
            <a:bodyPr wrap="square" anchor="ctr" anchorCtr="0">
              <a:spAutoFit/>
            </a:bodyPr>
            <a:lstStyle/>
            <a:p>
              <a:pPr algn="ctr" defTabSz="932597"/>
              <a:r>
                <a:rPr lang="en-US" b="1" u="sng" dirty="0">
                  <a:solidFill>
                    <a:srgbClr val="0078D4">
                      <a:lumMod val="50000"/>
                    </a:srgbClr>
                  </a:solidFill>
                  <a:latin typeface="Segoe UI" panose="020B0502040204020203" pitchFamily="34" charset="0"/>
                  <a:cs typeface="Segoe UI" panose="020B0502040204020203" pitchFamily="34" charset="0"/>
                </a:rPr>
                <a:t>Storage</a:t>
              </a:r>
            </a:p>
            <a:p>
              <a:pPr marL="347663" indent="-285750" defTabSz="932597">
                <a:buFont typeface="Arial" panose="020B0604020202020204" pitchFamily="34" charset="0"/>
                <a:buChar char="•"/>
              </a:pPr>
              <a:r>
                <a:rPr lang="en-US" dirty="0">
                  <a:latin typeface="Segoe UI" panose="020B0502040204020203" pitchFamily="34" charset="0"/>
                  <a:cs typeface="Segoe UI" panose="020B0502040204020203" pitchFamily="34" charset="0"/>
                </a:rPr>
                <a:t>Storage Explorer </a:t>
              </a:r>
            </a:p>
            <a:p>
              <a:pPr marL="347663" indent="-285750" defTabSz="932597">
                <a:buFont typeface="Arial" panose="020B0604020202020204" pitchFamily="34" charset="0"/>
                <a:buChar char="•"/>
              </a:pPr>
              <a:r>
                <a:rPr lang="en-US" dirty="0">
                  <a:latin typeface="Segoe UI" panose="020B0502040204020203" pitchFamily="34" charset="0"/>
                  <a:cs typeface="Segoe UI" panose="020B0502040204020203" pitchFamily="34" charset="0"/>
                </a:rPr>
                <a:t>Data Box</a:t>
              </a:r>
            </a:p>
            <a:p>
              <a:pPr marL="347663" indent="-285750" defTabSz="932597">
                <a:buFont typeface="Arial" panose="020B0604020202020204" pitchFamily="34" charset="0"/>
                <a:buChar char="•"/>
              </a:pPr>
              <a:r>
                <a:rPr lang="en-US" dirty="0">
                  <a:latin typeface="Segoe UI" panose="020B0502040204020203" pitchFamily="34" charset="0"/>
                  <a:cs typeface="Segoe UI" panose="020B0502040204020203" pitchFamily="34" charset="0"/>
                </a:rPr>
                <a:t>Import/Export service</a:t>
              </a:r>
            </a:p>
            <a:p>
              <a:pPr marL="347663" indent="-285750" defTabSz="932597">
                <a:buFont typeface="Arial" panose="020B0604020202020204" pitchFamily="34" charset="0"/>
                <a:buChar char="•"/>
              </a:pPr>
              <a:r>
                <a:rPr lang="en-US" dirty="0" err="1">
                  <a:latin typeface="Segoe UI" panose="020B0502040204020203" pitchFamily="34" charset="0"/>
                  <a:cs typeface="Segoe UI" panose="020B0502040204020203" pitchFamily="34" charset="0"/>
                </a:rPr>
                <a:t>AzCopy</a:t>
              </a:r>
              <a:endParaRPr lang="en-US" dirty="0">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11794F27-56CF-A64F-74B3-61FC1A90737A}"/>
                </a:ext>
              </a:extLst>
            </p:cNvPr>
            <p:cNvSpPr txBox="1"/>
            <p:nvPr/>
          </p:nvSpPr>
          <p:spPr>
            <a:xfrm>
              <a:off x="8215450" y="2199437"/>
              <a:ext cx="2706946" cy="854680"/>
            </a:xfrm>
            <a:prstGeom prst="rect">
              <a:avLst/>
            </a:prstGeom>
            <a:noFill/>
          </p:spPr>
          <p:txBody>
            <a:bodyPr wrap="square">
              <a:spAutoFit/>
            </a:bodyPr>
            <a:lstStyle/>
            <a:p>
              <a:pPr algn="ctr" defTabSz="932597"/>
              <a:r>
                <a:rPr lang="en-US" b="1" u="sng" dirty="0">
                  <a:solidFill>
                    <a:srgbClr val="0078D4">
                      <a:lumMod val="50000"/>
                    </a:srgbClr>
                  </a:solidFill>
                  <a:latin typeface="Segoe UI" panose="020B0502040204020203" pitchFamily="34" charset="0"/>
                  <a:cs typeface="Segoe UI" panose="020B0502040204020203" pitchFamily="34" charset="0"/>
                </a:rPr>
                <a:t>Networks</a:t>
              </a:r>
            </a:p>
            <a:p>
              <a:pPr marL="347663" indent="-285750" defTabSz="932597">
                <a:buFont typeface="Arial" panose="020B0604020202020204" pitchFamily="34" charset="0"/>
                <a:buChar char="•"/>
              </a:pPr>
              <a:r>
                <a:rPr lang="en-US" dirty="0">
                  <a:latin typeface="Segoe UI" panose="020B0502040204020203" pitchFamily="34" charset="0"/>
                  <a:cs typeface="Segoe UI" panose="020B0502040204020203" pitchFamily="34" charset="0"/>
                </a:rPr>
                <a:t>Network Watcher</a:t>
              </a:r>
            </a:p>
            <a:p>
              <a:pPr marL="291436" indent="-291436" defTabSz="932597">
                <a:buFontTx/>
                <a:buChar char="-"/>
              </a:pPr>
              <a:endParaRPr lang="en-US" b="1" dirty="0">
                <a:solidFill>
                  <a:srgbClr val="0078D4">
                    <a:lumMod val="50000"/>
                  </a:srgbClr>
                </a:solidFill>
                <a:latin typeface="Segoe UI" panose="020B0502040204020203" pitchFamily="34" charset="0"/>
                <a:cs typeface="Segoe UI" panose="020B0502040204020203" pitchFamily="34" charset="0"/>
              </a:endParaRPr>
            </a:p>
          </p:txBody>
        </p:sp>
        <p:cxnSp>
          <p:nvCxnSpPr>
            <p:cNvPr id="9" name="Straight Connector 8">
              <a:extLst>
                <a:ext uri="{FF2B5EF4-FFF2-40B4-BE49-F238E27FC236}">
                  <a16:creationId xmlns:a16="http://schemas.microsoft.com/office/drawing/2014/main" id="{8C8B8345-DEF1-C68C-525E-FD2FBBD152B4}"/>
                </a:ext>
              </a:extLst>
            </p:cNvPr>
            <p:cNvCxnSpPr>
              <a:cxnSpLocks/>
              <a:stCxn id="3" idx="0"/>
            </p:cNvCxnSpPr>
            <p:nvPr/>
          </p:nvCxnSpPr>
          <p:spPr>
            <a:xfrm flipV="1">
              <a:off x="5875563" y="2481700"/>
              <a:ext cx="1" cy="45620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109B529-D5A5-93F2-023E-D621812555C4}"/>
                </a:ext>
              </a:extLst>
            </p:cNvPr>
            <p:cNvCxnSpPr>
              <a:cxnSpLocks/>
              <a:stCxn id="3" idx="7"/>
              <a:endCxn id="8" idx="1"/>
            </p:cNvCxnSpPr>
            <p:nvPr/>
          </p:nvCxnSpPr>
          <p:spPr>
            <a:xfrm flipV="1">
              <a:off x="7023421" y="2626777"/>
              <a:ext cx="1192028" cy="41783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323AFCC-EBF0-CACF-DDEC-BE70E05357C8}"/>
                </a:ext>
              </a:extLst>
            </p:cNvPr>
            <p:cNvCxnSpPr>
              <a:cxnSpLocks/>
              <a:stCxn id="50" idx="0"/>
              <a:endCxn id="3" idx="4"/>
            </p:cNvCxnSpPr>
            <p:nvPr/>
          </p:nvCxnSpPr>
          <p:spPr>
            <a:xfrm flipV="1">
              <a:off x="5875564" y="3666553"/>
              <a:ext cx="0" cy="81948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457E8E3-B65F-E132-D1E0-57BBFF0EAD9B}"/>
                </a:ext>
              </a:extLst>
            </p:cNvPr>
            <p:cNvCxnSpPr>
              <a:cxnSpLocks/>
              <a:stCxn id="3" idx="2"/>
            </p:cNvCxnSpPr>
            <p:nvPr/>
          </p:nvCxnSpPr>
          <p:spPr>
            <a:xfrm flipH="1">
              <a:off x="3137348" y="3302231"/>
              <a:ext cx="1114898" cy="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25A8514-7D30-04D1-AAE9-36E77403BF5A}"/>
                </a:ext>
              </a:extLst>
            </p:cNvPr>
            <p:cNvCxnSpPr>
              <a:cxnSpLocks/>
              <a:stCxn id="3" idx="5"/>
              <a:endCxn id="15" idx="1"/>
            </p:cNvCxnSpPr>
            <p:nvPr/>
          </p:nvCxnSpPr>
          <p:spPr>
            <a:xfrm>
              <a:off x="7023421" y="3559845"/>
              <a:ext cx="1340950" cy="66811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BA4EBDB-849F-0151-1563-310D63A75CE1}"/>
                </a:ext>
              </a:extLst>
            </p:cNvPr>
            <p:cNvSpPr txBox="1"/>
            <p:nvPr/>
          </p:nvSpPr>
          <p:spPr>
            <a:xfrm>
              <a:off x="8364371" y="3544214"/>
              <a:ext cx="2291812" cy="1367488"/>
            </a:xfrm>
            <a:prstGeom prst="rect">
              <a:avLst/>
            </a:prstGeom>
            <a:noFill/>
          </p:spPr>
          <p:txBody>
            <a:bodyPr wrap="square">
              <a:spAutoFit/>
            </a:bodyPr>
            <a:lstStyle/>
            <a:p>
              <a:pPr algn="ctr" defTabSz="932597"/>
              <a:r>
                <a:rPr lang="en-US" b="1" u="sng" dirty="0">
                  <a:solidFill>
                    <a:srgbClr val="0078D4">
                      <a:lumMod val="50000"/>
                    </a:srgbClr>
                  </a:solidFill>
                  <a:latin typeface="Segoe UI" panose="020B0502040204020203" pitchFamily="34" charset="0"/>
                  <a:cs typeface="Segoe UI" panose="020B0502040204020203" pitchFamily="34" charset="0"/>
                </a:rPr>
                <a:t>Virtual machines</a:t>
              </a:r>
            </a:p>
            <a:p>
              <a:pPr marL="400050" indent="-285750" defTabSz="932597">
                <a:buFont typeface="Arial" panose="020B0604020202020204" pitchFamily="34" charset="0"/>
                <a:buChar char="•"/>
              </a:pPr>
              <a:r>
                <a:rPr lang="en-US" dirty="0">
                  <a:latin typeface="Segoe UI" panose="020B0502040204020203" pitchFamily="34" charset="0"/>
                  <a:cs typeface="Segoe UI" panose="020B0502040204020203" pitchFamily="34" charset="0"/>
                </a:rPr>
                <a:t>Azure Backup</a:t>
              </a:r>
            </a:p>
            <a:p>
              <a:pPr marL="400050" indent="-285750" defTabSz="932597">
                <a:buFont typeface="Arial" panose="020B0604020202020204" pitchFamily="34" charset="0"/>
                <a:buChar char="•"/>
              </a:pPr>
              <a:r>
                <a:rPr lang="en-US" dirty="0">
                  <a:latin typeface="Segoe UI" panose="020B0502040204020203" pitchFamily="34" charset="0"/>
                  <a:cs typeface="Segoe UI" panose="020B0502040204020203" pitchFamily="34" charset="0"/>
                </a:rPr>
                <a:t>Bastion</a:t>
              </a:r>
            </a:p>
            <a:p>
              <a:pPr marL="400050" indent="-285750" defTabSz="932597">
                <a:buFont typeface="Arial" panose="020B0604020202020204" pitchFamily="34" charset="0"/>
                <a:buChar char="•"/>
              </a:pPr>
              <a:r>
                <a:rPr lang="en-US" dirty="0">
                  <a:latin typeface="Segoe UI" panose="020B0502040204020203" pitchFamily="34" charset="0"/>
                  <a:cs typeface="Segoe UI" panose="020B0502040204020203" pitchFamily="34" charset="0"/>
                </a:rPr>
                <a:t>RDP</a:t>
              </a:r>
            </a:p>
            <a:p>
              <a:pPr marL="400050" indent="-285750" defTabSz="932597">
                <a:buFont typeface="Arial" panose="020B0604020202020204" pitchFamily="34" charset="0"/>
                <a:buChar char="•"/>
              </a:pPr>
              <a:r>
                <a:rPr lang="en-US" dirty="0">
                  <a:latin typeface="Segoe UI" panose="020B0502040204020203" pitchFamily="34" charset="0"/>
                  <a:cs typeface="Segoe UI" panose="020B0502040204020203" pitchFamily="34" charset="0"/>
                </a:rPr>
                <a:t>SSH</a:t>
              </a:r>
            </a:p>
          </p:txBody>
        </p:sp>
        <p:sp>
          <p:nvSpPr>
            <p:cNvPr id="50" name="TextBox 49">
              <a:extLst>
                <a:ext uri="{FF2B5EF4-FFF2-40B4-BE49-F238E27FC236}">
                  <a16:creationId xmlns:a16="http://schemas.microsoft.com/office/drawing/2014/main" id="{7BE74F7E-6F51-38AB-D478-A0FCE545573D}"/>
                </a:ext>
              </a:extLst>
            </p:cNvPr>
            <p:cNvSpPr txBox="1"/>
            <p:nvPr/>
          </p:nvSpPr>
          <p:spPr>
            <a:xfrm>
              <a:off x="4359168" y="4486040"/>
              <a:ext cx="3032791" cy="854680"/>
            </a:xfrm>
            <a:prstGeom prst="rect">
              <a:avLst/>
            </a:prstGeom>
            <a:noFill/>
          </p:spPr>
          <p:txBody>
            <a:bodyPr wrap="square">
              <a:spAutoFit/>
            </a:bodyPr>
            <a:lstStyle/>
            <a:p>
              <a:pPr algn="ctr" defTabSz="932597"/>
              <a:r>
                <a:rPr lang="en-US" b="1" dirty="0">
                  <a:solidFill>
                    <a:srgbClr val="0078D4">
                      <a:lumMod val="50000"/>
                    </a:srgbClr>
                  </a:solidFill>
                  <a:latin typeface="Segoe UI" panose="020B0502040204020203" pitchFamily="34" charset="0"/>
                  <a:ea typeface="Segoe UI" panose="020B0502040204020203" pitchFamily="34" charset="0"/>
                  <a:cs typeface="Segoe UI" panose="020B0502040204020203" pitchFamily="34" charset="0"/>
                </a:rPr>
                <a:t>App Services</a:t>
              </a:r>
            </a:p>
            <a:p>
              <a:pPr marL="347663" indent="-285750" defTabSz="932597">
                <a:buFont typeface="Arial" panose="020B0604020202020204" pitchFamily="34" charset="0"/>
                <a:buChar char="•"/>
              </a:pPr>
              <a:r>
                <a:rPr lang="en-US" dirty="0">
                  <a:latin typeface="Segoe UI" panose="020B0502040204020203" pitchFamily="34" charset="0"/>
                  <a:cs typeface="Segoe UI" panose="020B0502040204020203" pitchFamily="34" charset="0"/>
                </a:rPr>
                <a:t>Application Insights</a:t>
              </a:r>
            </a:p>
            <a:p>
              <a:pPr marL="291436" indent="-291436" algn="ctr" defTabSz="932597">
                <a:buFontTx/>
                <a:buChar char="-"/>
              </a:pPr>
              <a:endParaRPr lang="en-US" b="1" dirty="0">
                <a:solidFill>
                  <a:srgbClr val="0078D4">
                    <a:lumMod val="50000"/>
                  </a:srgbClr>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14446626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406A8-7297-4381-A5CF-82B697D2A49A}"/>
              </a:ext>
            </a:extLst>
          </p:cNvPr>
          <p:cNvSpPr>
            <a:spLocks noGrp="1"/>
          </p:cNvSpPr>
          <p:nvPr>
            <p:ph type="title"/>
          </p:nvPr>
        </p:nvSpPr>
        <p:spPr/>
        <p:txBody>
          <a:bodyPr/>
          <a:lstStyle/>
          <a:p>
            <a:r>
              <a:rPr lang="en-US" dirty="0"/>
              <a:t>Demonstration – Run Templates with PowerShell (optional)</a:t>
            </a:r>
          </a:p>
        </p:txBody>
      </p:sp>
      <p:pic>
        <p:nvPicPr>
          <p:cNvPr id="7" name="Picture 6" descr="Icon of 5 circles connected by a line">
            <a:extLst>
              <a:ext uri="{FF2B5EF4-FFF2-40B4-BE49-F238E27FC236}">
                <a16:creationId xmlns:a16="http://schemas.microsoft.com/office/drawing/2014/main" id="{F87AB56D-D932-4BA9-9E38-63F16931A13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1801" y="1521993"/>
            <a:ext cx="1056132" cy="1054608"/>
          </a:xfrm>
          <a:prstGeom prst="rect">
            <a:avLst/>
          </a:prstGeom>
        </p:spPr>
      </p:pic>
      <p:sp>
        <p:nvSpPr>
          <p:cNvPr id="36" name="Rectangle 35">
            <a:extLst>
              <a:ext uri="{FF2B5EF4-FFF2-40B4-BE49-F238E27FC236}">
                <a16:creationId xmlns:a16="http://schemas.microsoft.com/office/drawing/2014/main" id="{136C632F-1DB8-4EAB-AB3D-A088953F9869}"/>
              </a:ext>
            </a:extLst>
          </p:cNvPr>
          <p:cNvSpPr/>
          <p:nvPr/>
        </p:nvSpPr>
        <p:spPr bwMode="auto">
          <a:xfrm>
            <a:off x="1811337" y="1522238"/>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dirty="0">
                <a:solidFill>
                  <a:schemeClr val="tx1"/>
                </a:solidFill>
              </a:rPr>
              <a:t>Connect to your subscription</a:t>
            </a:r>
          </a:p>
        </p:txBody>
      </p:sp>
      <p:cxnSp>
        <p:nvCxnSpPr>
          <p:cNvPr id="13" name="Straight Connector 12">
            <a:extLst>
              <a:ext uri="{FF2B5EF4-FFF2-40B4-BE49-F238E27FC236}">
                <a16:creationId xmlns:a16="http://schemas.microsoft.com/office/drawing/2014/main" id="{2E2A41FB-CB23-4BD3-9945-0213B6CA76FA}"/>
              </a:ext>
              <a:ext uri="{C183D7F6-B498-43B3-948B-1728B52AA6E4}">
                <adec:decorative xmlns:adec="http://schemas.microsoft.com/office/drawing/2017/decorative" val="1"/>
              </a:ext>
            </a:extLst>
          </p:cNvPr>
          <p:cNvCxnSpPr>
            <a:cxnSpLocks/>
          </p:cNvCxnSpPr>
          <p:nvPr/>
        </p:nvCxnSpPr>
        <p:spPr>
          <a:xfrm>
            <a:off x="1799617" y="2680876"/>
            <a:ext cx="1021458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two people">
            <a:extLst>
              <a:ext uri="{FF2B5EF4-FFF2-40B4-BE49-F238E27FC236}">
                <a16:creationId xmlns:a16="http://schemas.microsoft.com/office/drawing/2014/main" id="{6303D34B-CF9D-412A-93DC-6E1E9251DA59}"/>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31801" y="2785659"/>
            <a:ext cx="1056132" cy="1056132"/>
          </a:xfrm>
          <a:prstGeom prst="rect">
            <a:avLst/>
          </a:prstGeom>
        </p:spPr>
      </p:pic>
      <p:sp>
        <p:nvSpPr>
          <p:cNvPr id="44" name="Rectangle 43">
            <a:extLst>
              <a:ext uri="{FF2B5EF4-FFF2-40B4-BE49-F238E27FC236}">
                <a16:creationId xmlns:a16="http://schemas.microsoft.com/office/drawing/2014/main" id="{5A785D11-F598-4903-93C5-231ED85CF121}"/>
              </a:ext>
            </a:extLst>
          </p:cNvPr>
          <p:cNvSpPr/>
          <p:nvPr/>
        </p:nvSpPr>
        <p:spPr bwMode="auto">
          <a:xfrm>
            <a:off x="1811337" y="2790414"/>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dirty="0">
                <a:solidFill>
                  <a:schemeClr val="tx1"/>
                </a:solidFill>
              </a:rPr>
              <a:t>Create the resource group</a:t>
            </a:r>
          </a:p>
        </p:txBody>
      </p:sp>
      <p:pic>
        <p:nvPicPr>
          <p:cNvPr id="9" name="Picture 8" descr="Icon of arrow pointing upwards">
            <a:extLst>
              <a:ext uri="{FF2B5EF4-FFF2-40B4-BE49-F238E27FC236}">
                <a16:creationId xmlns:a16="http://schemas.microsoft.com/office/drawing/2014/main" id="{14747D07-0190-4312-B329-C4E6D76CC512}"/>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31801" y="4049325"/>
            <a:ext cx="1056132" cy="1056132"/>
          </a:xfrm>
          <a:prstGeom prst="rect">
            <a:avLst/>
          </a:prstGeom>
        </p:spPr>
      </p:pic>
      <p:cxnSp>
        <p:nvCxnSpPr>
          <p:cNvPr id="18" name="Straight Connector 17">
            <a:extLst>
              <a:ext uri="{FF2B5EF4-FFF2-40B4-BE49-F238E27FC236}">
                <a16:creationId xmlns:a16="http://schemas.microsoft.com/office/drawing/2014/main" id="{8F24EDD8-4FF2-4CD0-8763-057E286B8835}"/>
              </a:ext>
              <a:ext uri="{C183D7F6-B498-43B3-948B-1728B52AA6E4}">
                <adec:decorative xmlns:adec="http://schemas.microsoft.com/office/drawing/2017/decorative" val="1"/>
              </a:ext>
            </a:extLst>
          </p:cNvPr>
          <p:cNvCxnSpPr>
            <a:cxnSpLocks/>
          </p:cNvCxnSpPr>
          <p:nvPr/>
        </p:nvCxnSpPr>
        <p:spPr>
          <a:xfrm>
            <a:off x="1799617" y="3944542"/>
            <a:ext cx="1021458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372AA575-2169-47CD-9F8F-69BD77B7AAC8}"/>
              </a:ext>
            </a:extLst>
          </p:cNvPr>
          <p:cNvSpPr/>
          <p:nvPr/>
        </p:nvSpPr>
        <p:spPr bwMode="auto">
          <a:xfrm>
            <a:off x="1811337" y="4058590"/>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12"/>
              </a:spcBef>
            </a:pPr>
            <a:r>
              <a:rPr lang="en-US" sz="2400" dirty="0">
                <a:solidFill>
                  <a:schemeClr val="tx1"/>
                </a:solidFill>
              </a:rPr>
              <a:t>Deploy the template into the resource group</a:t>
            </a:r>
          </a:p>
        </p:txBody>
      </p:sp>
      <p:pic>
        <p:nvPicPr>
          <p:cNvPr id="10" name="Picture 9" descr="Icon of a webpage layout template">
            <a:extLst>
              <a:ext uri="{FF2B5EF4-FFF2-40B4-BE49-F238E27FC236}">
                <a16:creationId xmlns:a16="http://schemas.microsoft.com/office/drawing/2014/main" id="{CC25ED89-1FFE-4DFD-8EEB-B0A76CC4EDFA}"/>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31801" y="5312989"/>
            <a:ext cx="1056132" cy="1056132"/>
          </a:xfrm>
          <a:prstGeom prst="rect">
            <a:avLst/>
          </a:prstGeom>
        </p:spPr>
      </p:pic>
      <p:cxnSp>
        <p:nvCxnSpPr>
          <p:cNvPr id="19" name="Straight Connector 18">
            <a:extLst>
              <a:ext uri="{FF2B5EF4-FFF2-40B4-BE49-F238E27FC236}">
                <a16:creationId xmlns:a16="http://schemas.microsoft.com/office/drawing/2014/main" id="{BF58A6BA-10E8-4043-B8A3-49EFC0684B0B}"/>
              </a:ext>
              <a:ext uri="{C183D7F6-B498-43B3-948B-1728B52AA6E4}">
                <adec:decorative xmlns:adec="http://schemas.microsoft.com/office/drawing/2017/decorative" val="1"/>
              </a:ext>
            </a:extLst>
          </p:cNvPr>
          <p:cNvCxnSpPr>
            <a:cxnSpLocks/>
          </p:cNvCxnSpPr>
          <p:nvPr/>
        </p:nvCxnSpPr>
        <p:spPr>
          <a:xfrm>
            <a:off x="1799617" y="5208208"/>
            <a:ext cx="1021458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BC230958-9C95-4833-8A64-1480D89CC97F}"/>
              </a:ext>
            </a:extLst>
          </p:cNvPr>
          <p:cNvSpPr/>
          <p:nvPr/>
        </p:nvSpPr>
        <p:spPr bwMode="auto">
          <a:xfrm>
            <a:off x="1811337" y="5326765"/>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dirty="0">
                <a:solidFill>
                  <a:schemeClr val="tx1"/>
                </a:solidFill>
              </a:rPr>
              <a:t>Verify the template deployed</a:t>
            </a:r>
          </a:p>
        </p:txBody>
      </p:sp>
    </p:spTree>
    <p:extLst>
      <p:ext uri="{BB962C8B-B14F-4D97-AF65-F5344CB8AC3E}">
        <p14:creationId xmlns:p14="http://schemas.microsoft.com/office/powerpoint/2010/main" val="328673271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spc="0" dirty="0"/>
              <a:t>Configure Azure Resources with Tools</a:t>
            </a:r>
          </a:p>
        </p:txBody>
      </p:sp>
    </p:spTree>
    <p:extLst>
      <p:ext uri="{BB962C8B-B14F-4D97-AF65-F5344CB8AC3E}">
        <p14:creationId xmlns:p14="http://schemas.microsoft.com/office/powerpoint/2010/main" val="1021348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2A81-8C75-4163-9D28-302E0F8DD1CA}"/>
              </a:ext>
            </a:extLst>
          </p:cNvPr>
          <p:cNvSpPr>
            <a:spLocks noGrp="1"/>
          </p:cNvSpPr>
          <p:nvPr>
            <p:ph type="title"/>
          </p:nvPr>
        </p:nvSpPr>
        <p:spPr/>
        <p:txBody>
          <a:bodyPr/>
          <a:lstStyle/>
          <a:p>
            <a:r>
              <a:rPr lang="en-US" spc="0" dirty="0"/>
              <a:t>Learning Objectives - Azure Resources with Tools</a:t>
            </a:r>
          </a:p>
        </p:txBody>
      </p:sp>
      <p:sp>
        <p:nvSpPr>
          <p:cNvPr id="62" name="Rectangle 61">
            <a:extLst>
              <a:ext uri="{FF2B5EF4-FFF2-40B4-BE49-F238E27FC236}">
                <a16:creationId xmlns:a16="http://schemas.microsoft.com/office/drawing/2014/main" id="{1B42294D-DFF9-44C2-B135-8C166BD29A4F}"/>
              </a:ext>
            </a:extLst>
          </p:cNvPr>
          <p:cNvSpPr/>
          <p:nvPr/>
        </p:nvSpPr>
        <p:spPr>
          <a:xfrm>
            <a:off x="521501" y="1443802"/>
            <a:ext cx="6559783" cy="2444901"/>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233363" indent="-233363">
              <a:spcBef>
                <a:spcPts val="600"/>
              </a:spcBef>
              <a:spcAft>
                <a:spcPts val="2000"/>
              </a:spcAft>
              <a:buFont typeface="Arial" panose="020B0604020202020204" pitchFamily="34" charset="0"/>
              <a:buChar char="•"/>
            </a:pPr>
            <a:r>
              <a:rPr lang="en-US" sz="2000" dirty="0">
                <a:solidFill>
                  <a:schemeClr val="tx1"/>
                </a:solidFill>
              </a:rPr>
              <a:t>Compare Administration tools (4 student topics)</a:t>
            </a:r>
          </a:p>
          <a:p>
            <a:pPr marL="233363" indent="-233363">
              <a:spcBef>
                <a:spcPts val="600"/>
              </a:spcBef>
              <a:spcAft>
                <a:spcPts val="2000"/>
              </a:spcAft>
              <a:buFont typeface="Arial" panose="020B0604020202020204" pitchFamily="34" charset="0"/>
              <a:buChar char="•"/>
            </a:pPr>
            <a:r>
              <a:rPr lang="en-US" sz="2000" dirty="0">
                <a:solidFill>
                  <a:schemeClr val="tx1"/>
                </a:solidFill>
              </a:rPr>
              <a:t>Demonstration – Azure Portal </a:t>
            </a:r>
          </a:p>
          <a:p>
            <a:pPr marL="233363" indent="-233363">
              <a:spcBef>
                <a:spcPts val="600"/>
              </a:spcBef>
              <a:spcAft>
                <a:spcPts val="2000"/>
              </a:spcAft>
              <a:buFont typeface="Arial" panose="020B0604020202020204" pitchFamily="34" charset="0"/>
              <a:buChar char="•"/>
            </a:pPr>
            <a:r>
              <a:rPr lang="en-US" sz="2000" dirty="0">
                <a:solidFill>
                  <a:schemeClr val="tx1"/>
                </a:solidFill>
              </a:rPr>
              <a:t>Demonstration – Azure Cloud Shell </a:t>
            </a:r>
          </a:p>
          <a:p>
            <a:pPr marL="233363" indent="-233363">
              <a:spcAft>
                <a:spcPts val="2000"/>
              </a:spcAft>
              <a:buFont typeface="Arial" panose="020B0604020202020204" pitchFamily="34" charset="0"/>
              <a:buChar char="•"/>
            </a:pPr>
            <a:r>
              <a:rPr lang="en-US" sz="2000" dirty="0">
                <a:solidFill>
                  <a:schemeClr val="tx1"/>
                </a:solidFill>
              </a:rPr>
              <a:t>Learning Recap</a:t>
            </a:r>
          </a:p>
        </p:txBody>
      </p:sp>
    </p:spTree>
    <p:extLst>
      <p:ext uri="{BB962C8B-B14F-4D97-AF65-F5344CB8AC3E}">
        <p14:creationId xmlns:p14="http://schemas.microsoft.com/office/powerpoint/2010/main" val="372242429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DCE6A24-92B2-4CF8-8F79-6E0EA5D7F64D}"/>
              </a:ext>
            </a:extLst>
          </p:cNvPr>
          <p:cNvSpPr>
            <a:spLocks noGrp="1"/>
          </p:cNvSpPr>
          <p:nvPr>
            <p:ph type="title"/>
          </p:nvPr>
        </p:nvSpPr>
        <p:spPr/>
        <p:txBody>
          <a:bodyPr/>
          <a:lstStyle/>
          <a:p>
            <a:r>
              <a:rPr lang="en-US" dirty="0"/>
              <a:t>Compare Administrator tools</a:t>
            </a:r>
          </a:p>
        </p:txBody>
      </p:sp>
      <p:graphicFrame>
        <p:nvGraphicFramePr>
          <p:cNvPr id="4" name="Table 4">
            <a:extLst>
              <a:ext uri="{FF2B5EF4-FFF2-40B4-BE49-F238E27FC236}">
                <a16:creationId xmlns:a16="http://schemas.microsoft.com/office/drawing/2014/main" id="{0E80402C-F56D-4439-BE6E-DDA3C79B8F08}"/>
              </a:ext>
            </a:extLst>
          </p:cNvPr>
          <p:cNvGraphicFramePr>
            <a:graphicFrameLocks noGrp="1"/>
          </p:cNvGraphicFramePr>
          <p:nvPr>
            <p:extLst>
              <p:ext uri="{D42A27DB-BD31-4B8C-83A1-F6EECF244321}">
                <p14:modId xmlns:p14="http://schemas.microsoft.com/office/powerpoint/2010/main" val="1508341538"/>
              </p:ext>
            </p:extLst>
          </p:nvPr>
        </p:nvGraphicFramePr>
        <p:xfrm>
          <a:off x="639799" y="1345882"/>
          <a:ext cx="3305478" cy="4759960"/>
        </p:xfrm>
        <a:graphic>
          <a:graphicData uri="http://schemas.openxmlformats.org/drawingml/2006/table">
            <a:tbl>
              <a:tblPr firstRow="1" bandRow="1">
                <a:tableStyleId>{5C22544A-7EE6-4342-B048-85BDC9FD1C3A}</a:tableStyleId>
              </a:tblPr>
              <a:tblGrid>
                <a:gridCol w="3305478">
                  <a:extLst>
                    <a:ext uri="{9D8B030D-6E8A-4147-A177-3AD203B41FA5}">
                      <a16:colId xmlns:a16="http://schemas.microsoft.com/office/drawing/2014/main" val="3478736876"/>
                    </a:ext>
                  </a:extLst>
                </a:gridCol>
              </a:tblGrid>
              <a:tr h="370840">
                <a:tc>
                  <a:txBody>
                    <a:bodyPr/>
                    <a:lstStyle/>
                    <a:p>
                      <a:pPr algn="ctr"/>
                      <a:r>
                        <a:rPr lang="en-US" dirty="0">
                          <a:solidFill>
                            <a:schemeClr val="tx1"/>
                          </a:solidFill>
                        </a:rPr>
                        <a:t>Azure Portal</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A6BBE7"/>
                    </a:solidFill>
                  </a:tcPr>
                </a:tc>
                <a:extLst>
                  <a:ext uri="{0D108BD9-81ED-4DB2-BD59-A6C34878D82A}">
                    <a16:rowId xmlns:a16="http://schemas.microsoft.com/office/drawing/2014/main" val="3123306647"/>
                  </a:ext>
                </a:extLst>
              </a:tr>
              <a:tr h="370840">
                <a:tc>
                  <a:txBody>
                    <a:bodyPr/>
                    <a:lstStyle/>
                    <a:p>
                      <a:pPr marL="174625" marR="0" lvl="0" indent="-174625"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4625" marR="0" lvl="0" indent="-174625"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4625" marR="0" lvl="0" indent="-174625"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4625" marR="0" lvl="0" indent="-174625"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4625" marR="0" lvl="0" indent="-174625"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4625" marR="0" lvl="0" indent="-174625"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4625" marR="0" lvl="0" indent="-174625" algn="l" defTabSz="932742"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dirty="0"/>
                        <a:t>View and manage resources</a:t>
                      </a:r>
                    </a:p>
                    <a:p>
                      <a:pPr marL="174625" indent="-174625">
                        <a:spcAft>
                          <a:spcPts val="600"/>
                        </a:spcAft>
                        <a:buFont typeface="Arial" panose="020B0604020202020204" pitchFamily="34" charset="0"/>
                        <a:buChar char="•"/>
                      </a:pPr>
                      <a:r>
                        <a:rPr lang="en-US" dirty="0"/>
                        <a:t>Visual interface</a:t>
                      </a:r>
                    </a:p>
                    <a:p>
                      <a:pPr marL="174625" indent="-174625">
                        <a:spcAft>
                          <a:spcPts val="600"/>
                        </a:spcAft>
                        <a:buFont typeface="Arial" panose="020B0604020202020204" pitchFamily="34" charset="0"/>
                        <a:buChar char="•"/>
                      </a:pPr>
                      <a:r>
                        <a:rPr lang="en-US" dirty="0"/>
                        <a:t>Unified hub – training and documentation </a:t>
                      </a:r>
                    </a:p>
                    <a:p>
                      <a:pPr marL="174625" indent="-174625">
                        <a:spcAft>
                          <a:spcPts val="600"/>
                        </a:spcAft>
                        <a:buFont typeface="Arial" panose="020B0604020202020204" pitchFamily="34" charset="0"/>
                        <a:buChar char="•"/>
                      </a:pPr>
                      <a:r>
                        <a:rPr lang="en-US" dirty="0"/>
                        <a:t>Personalize your experience</a:t>
                      </a:r>
                    </a:p>
                    <a:p>
                      <a:pPr marL="174625" indent="-174625">
                        <a:spcAft>
                          <a:spcPts val="600"/>
                        </a:spcAft>
                        <a:buFont typeface="Arial" panose="020B0604020202020204" pitchFamily="34" charset="0"/>
                        <a:buChar char="•"/>
                      </a:pPr>
                      <a:r>
                        <a:rPr lang="en-US" dirty="0"/>
                        <a:t>Mobile app</a:t>
                      </a:r>
                    </a:p>
                    <a:p>
                      <a:pPr marL="174625" marR="0" lvl="0" indent="-174625" algn="l" defTabSz="932742"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dirty="0"/>
                        <a:t>Access the Cloud Shell</a:t>
                      </a:r>
                    </a:p>
                    <a:p>
                      <a:pPr marL="174625" indent="-174625">
                        <a:spcAft>
                          <a:spcPts val="600"/>
                        </a:spcAft>
                        <a:buFont typeface="Arial" panose="020B0604020202020204" pitchFamily="34" charset="0"/>
                        <a:buChar char="•"/>
                      </a:pPr>
                      <a:r>
                        <a:rPr lang="en-US" dirty="0"/>
                        <a:t>One-off creation scenarios</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77884476"/>
                  </a:ext>
                </a:extLst>
              </a:tr>
            </a:tbl>
          </a:graphicData>
        </a:graphic>
      </p:graphicFrame>
      <p:graphicFrame>
        <p:nvGraphicFramePr>
          <p:cNvPr id="6" name="Table 4">
            <a:extLst>
              <a:ext uri="{FF2B5EF4-FFF2-40B4-BE49-F238E27FC236}">
                <a16:creationId xmlns:a16="http://schemas.microsoft.com/office/drawing/2014/main" id="{44F6B055-CECA-4D21-82EC-3BCBD6003A8F}"/>
              </a:ext>
            </a:extLst>
          </p:cNvPr>
          <p:cNvGraphicFramePr>
            <a:graphicFrameLocks noGrp="1"/>
          </p:cNvGraphicFramePr>
          <p:nvPr>
            <p:extLst>
              <p:ext uri="{D42A27DB-BD31-4B8C-83A1-F6EECF244321}">
                <p14:modId xmlns:p14="http://schemas.microsoft.com/office/powerpoint/2010/main" val="1660398551"/>
              </p:ext>
            </p:extLst>
          </p:nvPr>
        </p:nvGraphicFramePr>
        <p:xfrm>
          <a:off x="4480622" y="1345882"/>
          <a:ext cx="3305478" cy="4759960"/>
        </p:xfrm>
        <a:graphic>
          <a:graphicData uri="http://schemas.openxmlformats.org/drawingml/2006/table">
            <a:tbl>
              <a:tblPr firstRow="1" bandRow="1">
                <a:tableStyleId>{5C22544A-7EE6-4342-B048-85BDC9FD1C3A}</a:tableStyleId>
              </a:tblPr>
              <a:tblGrid>
                <a:gridCol w="3305478">
                  <a:extLst>
                    <a:ext uri="{9D8B030D-6E8A-4147-A177-3AD203B41FA5}">
                      <a16:colId xmlns:a16="http://schemas.microsoft.com/office/drawing/2014/main" val="3478736876"/>
                    </a:ext>
                  </a:extLst>
                </a:gridCol>
              </a:tblGrid>
              <a:tr h="383106">
                <a:tc>
                  <a:txBody>
                    <a:bodyPr/>
                    <a:lstStyle/>
                    <a:p>
                      <a:pPr algn="ctr"/>
                      <a:r>
                        <a:rPr lang="en-US" dirty="0">
                          <a:solidFill>
                            <a:schemeClr val="tx1"/>
                          </a:solidFill>
                        </a:rPr>
                        <a:t>Azure Cloud Shell</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A6BBE7"/>
                    </a:solidFill>
                  </a:tcPr>
                </a:tc>
                <a:extLst>
                  <a:ext uri="{0D108BD9-81ED-4DB2-BD59-A6C34878D82A}">
                    <a16:rowId xmlns:a16="http://schemas.microsoft.com/office/drawing/2014/main" val="3123306647"/>
                  </a:ext>
                </a:extLst>
              </a:tr>
              <a:tr h="4376854">
                <a:tc>
                  <a:txBody>
                    <a:bodyPr/>
                    <a:lstStyle/>
                    <a:p>
                      <a:pPr marL="174625" indent="-174625">
                        <a:buFont typeface="Arial" panose="020B0604020202020204" pitchFamily="34" charset="0"/>
                        <a:buChar char="•"/>
                      </a:pPr>
                      <a:endParaRPr lang="en-US" dirty="0"/>
                    </a:p>
                    <a:p>
                      <a:pPr marL="174625" indent="-174625">
                        <a:buFont typeface="Arial" panose="020B0604020202020204" pitchFamily="34" charset="0"/>
                        <a:buChar char="•"/>
                      </a:pPr>
                      <a:endParaRPr lang="en-US" dirty="0"/>
                    </a:p>
                    <a:p>
                      <a:pPr marL="174625" indent="-174625">
                        <a:buFont typeface="Arial" panose="020B0604020202020204" pitchFamily="34" charset="0"/>
                        <a:buChar char="•"/>
                      </a:pPr>
                      <a:endParaRPr lang="en-US" dirty="0"/>
                    </a:p>
                    <a:p>
                      <a:pPr marL="174625" indent="-174625">
                        <a:buFont typeface="Arial" panose="020B0604020202020204" pitchFamily="34" charset="0"/>
                        <a:buChar char="•"/>
                      </a:pPr>
                      <a:endParaRPr lang="en-US" dirty="0"/>
                    </a:p>
                    <a:p>
                      <a:pPr marL="174625" indent="-174625">
                        <a:buFont typeface="Arial" panose="020B0604020202020204" pitchFamily="34" charset="0"/>
                        <a:buChar char="•"/>
                      </a:pPr>
                      <a:endParaRPr lang="en-US" dirty="0"/>
                    </a:p>
                    <a:p>
                      <a:pPr marL="174625" indent="-174625">
                        <a:buFont typeface="Arial" panose="020B0604020202020204" pitchFamily="34" charset="0"/>
                        <a:buChar char="•"/>
                      </a:pPr>
                      <a:endParaRPr lang="en-US" dirty="0"/>
                    </a:p>
                    <a:p>
                      <a:pPr marL="174625" indent="-174625">
                        <a:spcAft>
                          <a:spcPts val="600"/>
                        </a:spcAft>
                        <a:buFont typeface="Arial" panose="020B0604020202020204" pitchFamily="34" charset="0"/>
                        <a:buChar char="•"/>
                      </a:pPr>
                      <a:r>
                        <a:rPr lang="en-US" dirty="0"/>
                        <a:t>Interactive and browser-accessible </a:t>
                      </a:r>
                    </a:p>
                    <a:p>
                      <a:pPr marL="174625" indent="-174625">
                        <a:spcAft>
                          <a:spcPts val="600"/>
                        </a:spcAft>
                        <a:buFont typeface="Arial" panose="020B0604020202020204" pitchFamily="34" charset="0"/>
                        <a:buChar char="•"/>
                      </a:pPr>
                      <a:r>
                        <a:rPr lang="en-US" dirty="0"/>
                        <a:t>Offers Bash or PowerShell</a:t>
                      </a:r>
                    </a:p>
                    <a:p>
                      <a:pPr marL="174625" indent="-174625">
                        <a:spcAft>
                          <a:spcPts val="600"/>
                        </a:spcAft>
                        <a:buFont typeface="Arial" panose="020B0604020202020204" pitchFamily="34" charset="0"/>
                        <a:buChar char="•"/>
                      </a:pPr>
                      <a:r>
                        <a:rPr lang="en-US" dirty="0"/>
                        <a:t>Authenticates automatically</a:t>
                      </a:r>
                    </a:p>
                    <a:p>
                      <a:pPr marL="174625" indent="-174625">
                        <a:spcAft>
                          <a:spcPts val="600"/>
                        </a:spcAft>
                        <a:buFont typeface="Arial" panose="020B0604020202020204" pitchFamily="34" charset="0"/>
                        <a:buChar char="•"/>
                      </a:pPr>
                      <a:r>
                        <a:rPr lang="en-US" dirty="0"/>
                        <a:t>Provided on a per-session and per-user basis</a:t>
                      </a:r>
                    </a:p>
                    <a:p>
                      <a:pPr marL="174625" indent="-174625">
                        <a:spcAft>
                          <a:spcPts val="600"/>
                        </a:spcAft>
                        <a:buFont typeface="Arial" panose="020B0604020202020204" pitchFamily="34" charset="0"/>
                        <a:buChar char="•"/>
                      </a:pPr>
                      <a:r>
                        <a:rPr lang="en-US" dirty="0"/>
                        <a:t>Temporary - times out after 20 minutes</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77884476"/>
                  </a:ext>
                </a:extLst>
              </a:tr>
            </a:tbl>
          </a:graphicData>
        </a:graphic>
      </p:graphicFrame>
      <p:graphicFrame>
        <p:nvGraphicFramePr>
          <p:cNvPr id="8" name="Table 4">
            <a:extLst>
              <a:ext uri="{FF2B5EF4-FFF2-40B4-BE49-F238E27FC236}">
                <a16:creationId xmlns:a16="http://schemas.microsoft.com/office/drawing/2014/main" id="{FC8699D1-58CA-4A88-AFEF-A1F8DB6FA590}"/>
              </a:ext>
            </a:extLst>
          </p:cNvPr>
          <p:cNvGraphicFramePr>
            <a:graphicFrameLocks noGrp="1"/>
          </p:cNvGraphicFramePr>
          <p:nvPr>
            <p:extLst>
              <p:ext uri="{D42A27DB-BD31-4B8C-83A1-F6EECF244321}">
                <p14:modId xmlns:p14="http://schemas.microsoft.com/office/powerpoint/2010/main" val="1404095778"/>
              </p:ext>
            </p:extLst>
          </p:nvPr>
        </p:nvGraphicFramePr>
        <p:xfrm>
          <a:off x="8187881" y="1345882"/>
          <a:ext cx="3305478" cy="4759960"/>
        </p:xfrm>
        <a:graphic>
          <a:graphicData uri="http://schemas.openxmlformats.org/drawingml/2006/table">
            <a:tbl>
              <a:tblPr firstRow="1" bandRow="1">
                <a:tableStyleId>{5C22544A-7EE6-4342-B048-85BDC9FD1C3A}</a:tableStyleId>
              </a:tblPr>
              <a:tblGrid>
                <a:gridCol w="3305478">
                  <a:extLst>
                    <a:ext uri="{9D8B030D-6E8A-4147-A177-3AD203B41FA5}">
                      <a16:colId xmlns:a16="http://schemas.microsoft.com/office/drawing/2014/main" val="3478736876"/>
                    </a:ext>
                  </a:extLst>
                </a:gridCol>
              </a:tblGrid>
              <a:tr h="383106">
                <a:tc>
                  <a:txBody>
                    <a:bodyPr/>
                    <a:lstStyle/>
                    <a:p>
                      <a:pPr algn="ctr"/>
                      <a:r>
                        <a:rPr lang="en-US" dirty="0">
                          <a:solidFill>
                            <a:schemeClr val="tx1"/>
                          </a:solidFill>
                        </a:rPr>
                        <a:t>Azure PowerShell and CLI</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A6BBE7"/>
                    </a:solidFill>
                  </a:tcPr>
                </a:tc>
                <a:extLst>
                  <a:ext uri="{0D108BD9-81ED-4DB2-BD59-A6C34878D82A}">
                    <a16:rowId xmlns:a16="http://schemas.microsoft.com/office/drawing/2014/main" val="3123306647"/>
                  </a:ext>
                </a:extLst>
              </a:tr>
              <a:tr h="4376854">
                <a:tc>
                  <a:txBody>
                    <a:bodyPr/>
                    <a:lstStyle/>
                    <a:p>
                      <a:pPr marL="174625" indent="-174625">
                        <a:buFont typeface="Arial" panose="020B0604020202020204" pitchFamily="34" charset="0"/>
                        <a:buChar char="•"/>
                      </a:pPr>
                      <a:endParaRPr lang="en-US" dirty="0"/>
                    </a:p>
                    <a:p>
                      <a:pPr marL="174625" indent="-174625">
                        <a:buFont typeface="Arial" panose="020B0604020202020204" pitchFamily="34" charset="0"/>
                        <a:buChar char="•"/>
                      </a:pPr>
                      <a:endParaRPr lang="en-US" dirty="0"/>
                    </a:p>
                    <a:p>
                      <a:pPr marL="174625" indent="-174625">
                        <a:buFont typeface="Arial" panose="020B0604020202020204" pitchFamily="34" charset="0"/>
                        <a:buChar char="•"/>
                      </a:pPr>
                      <a:endParaRPr lang="en-US" dirty="0"/>
                    </a:p>
                    <a:p>
                      <a:pPr marL="174625" indent="-174625">
                        <a:buFont typeface="Arial" panose="020B0604020202020204" pitchFamily="34" charset="0"/>
                        <a:buChar char="•"/>
                      </a:pPr>
                      <a:endParaRPr lang="en-US" dirty="0"/>
                    </a:p>
                    <a:p>
                      <a:pPr marL="174625" indent="-174625">
                        <a:buFont typeface="Arial" panose="020B0604020202020204" pitchFamily="34" charset="0"/>
                        <a:buChar char="•"/>
                      </a:pPr>
                      <a:endParaRPr lang="en-US" dirty="0"/>
                    </a:p>
                    <a:p>
                      <a:pPr marL="174625" indent="-174625">
                        <a:buFont typeface="Arial" panose="020B0604020202020204" pitchFamily="34" charset="0"/>
                        <a:buChar char="•"/>
                      </a:pPr>
                      <a:endParaRPr lang="en-US" dirty="0"/>
                    </a:p>
                    <a:p>
                      <a:pPr marL="174625" indent="-174625">
                        <a:spcAft>
                          <a:spcPts val="600"/>
                        </a:spcAft>
                        <a:buFont typeface="Arial" panose="020B0604020202020204" pitchFamily="34" charset="0"/>
                        <a:buChar char="•"/>
                      </a:pPr>
                      <a:r>
                        <a:rPr lang="en-US" dirty="0"/>
                        <a:t>Command line programs</a:t>
                      </a:r>
                    </a:p>
                    <a:p>
                      <a:pPr marL="174625" indent="-174625">
                        <a:spcAft>
                          <a:spcPts val="600"/>
                        </a:spcAft>
                        <a:buFont typeface="Arial" panose="020B0604020202020204" pitchFamily="34" charset="0"/>
                        <a:buChar char="•"/>
                      </a:pPr>
                      <a:r>
                        <a:rPr lang="en-US" dirty="0"/>
                        <a:t>Interactive and scripting modes</a:t>
                      </a:r>
                    </a:p>
                    <a:p>
                      <a:pPr marL="174625" indent="-174625">
                        <a:spcAft>
                          <a:spcPts val="600"/>
                        </a:spcAft>
                        <a:buFont typeface="Arial" panose="020B0604020202020204" pitchFamily="34" charset="0"/>
                        <a:buChar char="•"/>
                      </a:pPr>
                      <a:r>
                        <a:rPr lang="en-US" dirty="0"/>
                        <a:t>Cross-platform</a:t>
                      </a:r>
                    </a:p>
                    <a:p>
                      <a:pPr marL="174625" indent="-174625">
                        <a:spcAft>
                          <a:spcPts val="600"/>
                        </a:spcAft>
                        <a:buFont typeface="Arial" panose="020B0604020202020204" pitchFamily="34" charset="0"/>
                        <a:buChar char="•"/>
                      </a:pPr>
                      <a:r>
                        <a:rPr lang="en-US" dirty="0"/>
                        <a:t>Good for repeatable deployments</a:t>
                      </a:r>
                    </a:p>
                    <a:p>
                      <a:pPr marL="174625" indent="-174625">
                        <a:spcAft>
                          <a:spcPts val="600"/>
                        </a:spcAft>
                        <a:buFont typeface="Arial" panose="020B0604020202020204" pitchFamily="34" charset="0"/>
                        <a:buChar char="•"/>
                      </a:pPr>
                      <a:r>
                        <a:rPr lang="en-US" dirty="0"/>
                        <a:t>Familiar coding experience </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77884476"/>
                  </a:ext>
                </a:extLst>
              </a:tr>
            </a:tbl>
          </a:graphicData>
        </a:graphic>
      </p:graphicFrame>
      <p:pic>
        <p:nvPicPr>
          <p:cNvPr id="12" name="Picture 11">
            <a:extLst>
              <a:ext uri="{FF2B5EF4-FFF2-40B4-BE49-F238E27FC236}">
                <a16:creationId xmlns:a16="http://schemas.microsoft.com/office/drawing/2014/main" id="{BEB47ED3-91E7-49EE-A53E-7EEFD0D931A5}"/>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185049" y="1949590"/>
            <a:ext cx="1813314" cy="1263004"/>
          </a:xfrm>
          <a:prstGeom prst="rect">
            <a:avLst/>
          </a:prstGeom>
        </p:spPr>
      </p:pic>
      <p:pic>
        <p:nvPicPr>
          <p:cNvPr id="14" name="Picture 13">
            <a:extLst>
              <a:ext uri="{FF2B5EF4-FFF2-40B4-BE49-F238E27FC236}">
                <a16:creationId xmlns:a16="http://schemas.microsoft.com/office/drawing/2014/main" id="{46D54FCE-CC4A-4C3F-80C6-AAEDB3EEF3C2}"/>
              </a:ext>
              <a:ext uri="{C183D7F6-B498-43B3-948B-1728B52AA6E4}">
                <adec:decorative xmlns:adec="http://schemas.microsoft.com/office/drawing/2017/decorative" val="1"/>
              </a:ext>
            </a:extLst>
          </p:cNvPr>
          <p:cNvPicPr/>
          <p:nvPr/>
        </p:nvPicPr>
        <p:blipFill>
          <a:blip r:embed="rId4">
            <a:extLst>
              <a:ext uri="{28A0092B-C50C-407E-A947-70E740481C1C}">
                <a14:useLocalDpi xmlns:a14="http://schemas.microsoft.com/office/drawing/2010/main"/>
              </a:ext>
            </a:extLst>
          </a:blip>
          <a:stretch>
            <a:fillRect/>
          </a:stretch>
        </p:blipFill>
        <p:spPr>
          <a:xfrm>
            <a:off x="924667" y="1874412"/>
            <a:ext cx="2605446" cy="1413360"/>
          </a:xfrm>
          <a:prstGeom prst="rect">
            <a:avLst/>
          </a:prstGeom>
          <a:ln>
            <a:noFill/>
          </a:ln>
        </p:spPr>
      </p:pic>
      <p:sp>
        <p:nvSpPr>
          <p:cNvPr id="16" name="Rectangle 15">
            <a:extLst>
              <a:ext uri="{FF2B5EF4-FFF2-40B4-BE49-F238E27FC236}">
                <a16:creationId xmlns:a16="http://schemas.microsoft.com/office/drawing/2014/main" id="{8E3B601B-685D-4D21-8E3F-BFB7E6C74F83}"/>
              </a:ext>
              <a:ext uri="{C183D7F6-B498-43B3-948B-1728B52AA6E4}">
                <adec:decorative xmlns:adec="http://schemas.microsoft.com/office/drawing/2017/decorative" val="1"/>
              </a:ext>
            </a:extLst>
          </p:cNvPr>
          <p:cNvSpPr/>
          <p:nvPr/>
        </p:nvSpPr>
        <p:spPr>
          <a:xfrm>
            <a:off x="8490527" y="2159170"/>
            <a:ext cx="2751037" cy="843843"/>
          </a:xfrm>
          <a:prstGeom prst="rect">
            <a:avLst/>
          </a:prstGeom>
          <a:solidFill>
            <a:schemeClr val="bg1"/>
          </a:solidFill>
          <a:ln w="19050">
            <a:noFill/>
          </a:ln>
        </p:spPr>
        <p:txBody>
          <a:bodyPr wrap="square" lIns="182880" tIns="137160" rIns="182880" bIns="137160" anchor="ctr">
            <a:noAutofit/>
          </a:bodyPr>
          <a:lstStyle/>
          <a:p>
            <a:pPr algn="ctr">
              <a:tabLst>
                <a:tab pos="288198" algn="l"/>
              </a:tabLst>
            </a:pPr>
            <a:r>
              <a:rPr lang="en-US" sz="1400" dirty="0">
                <a:latin typeface="Consolas" panose="020B0609020204030204" pitchFamily="49" charset="0"/>
              </a:rPr>
              <a:t> az vm restart -g MyResourceGroup -n MyVm</a:t>
            </a:r>
          </a:p>
        </p:txBody>
      </p:sp>
    </p:spTree>
    <p:extLst>
      <p:ext uri="{BB962C8B-B14F-4D97-AF65-F5344CB8AC3E}">
        <p14:creationId xmlns:p14="http://schemas.microsoft.com/office/powerpoint/2010/main" val="194976114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A3944-CBE3-4DBE-88DB-E267C38DC4E1}"/>
              </a:ext>
            </a:extLst>
          </p:cNvPr>
          <p:cNvSpPr>
            <a:spLocks noGrp="1"/>
          </p:cNvSpPr>
          <p:nvPr>
            <p:ph type="title"/>
          </p:nvPr>
        </p:nvSpPr>
        <p:spPr/>
        <p:txBody>
          <a:bodyPr/>
          <a:lstStyle/>
          <a:p>
            <a:r>
              <a:rPr lang="en-US" dirty="0"/>
              <a:t>Demonstration – Azure Portal </a:t>
            </a:r>
          </a:p>
        </p:txBody>
      </p:sp>
      <p:sp>
        <p:nvSpPr>
          <p:cNvPr id="4" name="Rectangle 3">
            <a:extLst>
              <a:ext uri="{FF2B5EF4-FFF2-40B4-BE49-F238E27FC236}">
                <a16:creationId xmlns:a16="http://schemas.microsoft.com/office/drawing/2014/main" id="{D6F61086-2623-436F-B84F-F7834E874A0E}"/>
              </a:ext>
            </a:extLst>
          </p:cNvPr>
          <p:cNvSpPr/>
          <p:nvPr/>
        </p:nvSpPr>
        <p:spPr bwMode="auto">
          <a:xfrm>
            <a:off x="950100" y="1701187"/>
            <a:ext cx="9044504" cy="156120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42900" indent="-342900" defTabSz="1022350">
              <a:spcBef>
                <a:spcPct val="0"/>
              </a:spcBef>
              <a:spcAft>
                <a:spcPct val="35000"/>
              </a:spcAft>
              <a:buFont typeface="Arial" panose="020B0604020202020204" pitchFamily="34" charset="0"/>
              <a:buChar char="•"/>
            </a:pPr>
            <a:r>
              <a:rPr lang="en-US" sz="2400" dirty="0">
                <a:solidFill>
                  <a:schemeClr val="tx1"/>
                </a:solidFill>
              </a:rPr>
              <a:t>Customize your dashboard</a:t>
            </a:r>
          </a:p>
          <a:p>
            <a:pPr marL="342900" indent="-342900" defTabSz="1022350">
              <a:spcBef>
                <a:spcPct val="0"/>
              </a:spcBef>
              <a:spcAft>
                <a:spcPct val="35000"/>
              </a:spcAft>
              <a:buFont typeface="Arial" panose="020B0604020202020204" pitchFamily="34" charset="0"/>
              <a:buChar char="•"/>
            </a:pPr>
            <a:r>
              <a:rPr lang="en-US" sz="2400" dirty="0">
                <a:solidFill>
                  <a:schemeClr val="tx1"/>
                </a:solidFill>
              </a:rPr>
              <a:t>Search for and locate resources</a:t>
            </a:r>
          </a:p>
          <a:p>
            <a:pPr marL="342900" indent="-342900" defTabSz="1022350">
              <a:spcBef>
                <a:spcPct val="0"/>
              </a:spcBef>
              <a:spcAft>
                <a:spcPct val="35000"/>
              </a:spcAft>
              <a:buFont typeface="Arial" panose="020B0604020202020204" pitchFamily="34" charset="0"/>
              <a:buChar char="•"/>
            </a:pPr>
            <a:r>
              <a:rPr lang="en-US" sz="2400" dirty="0">
                <a:solidFill>
                  <a:schemeClr val="tx1"/>
                </a:solidFill>
              </a:rPr>
              <a:t>Support and help tickets</a:t>
            </a:r>
          </a:p>
        </p:txBody>
      </p:sp>
    </p:spTree>
    <p:extLst>
      <p:ext uri="{BB962C8B-B14F-4D97-AF65-F5344CB8AC3E}">
        <p14:creationId xmlns:p14="http://schemas.microsoft.com/office/powerpoint/2010/main" val="68679046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8D6FC-8BC6-4FB9-ABC0-671D5C825B09}"/>
              </a:ext>
            </a:extLst>
          </p:cNvPr>
          <p:cNvSpPr>
            <a:spLocks noGrp="1"/>
          </p:cNvSpPr>
          <p:nvPr>
            <p:ph type="title"/>
          </p:nvPr>
        </p:nvSpPr>
        <p:spPr/>
        <p:txBody>
          <a:bodyPr/>
          <a:lstStyle/>
          <a:p>
            <a:r>
              <a:rPr lang="en-US" dirty="0"/>
              <a:t>Demonstration – Cloud Shell</a:t>
            </a:r>
          </a:p>
        </p:txBody>
      </p:sp>
      <p:sp>
        <p:nvSpPr>
          <p:cNvPr id="30" name="Rectangle 29">
            <a:extLst>
              <a:ext uri="{FF2B5EF4-FFF2-40B4-BE49-F238E27FC236}">
                <a16:creationId xmlns:a16="http://schemas.microsoft.com/office/drawing/2014/main" id="{2BDC35E2-0415-439A-A55F-97A07060EB78}"/>
              </a:ext>
            </a:extLst>
          </p:cNvPr>
          <p:cNvSpPr/>
          <p:nvPr/>
        </p:nvSpPr>
        <p:spPr bwMode="auto">
          <a:xfrm>
            <a:off x="910312" y="1737365"/>
            <a:ext cx="8829112" cy="307918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42900" indent="-342900" defTabSz="1022350">
              <a:spcBef>
                <a:spcPct val="0"/>
              </a:spcBef>
              <a:spcAft>
                <a:spcPct val="35000"/>
              </a:spcAft>
              <a:buFont typeface="Arial" panose="020B0604020202020204" pitchFamily="34" charset="0"/>
              <a:buChar char="•"/>
            </a:pPr>
            <a:r>
              <a:rPr lang="en-US" sz="2400" dirty="0">
                <a:solidFill>
                  <a:schemeClr val="tx1"/>
                </a:solidFill>
              </a:rPr>
              <a:t>Access the Cloud Shell</a:t>
            </a:r>
          </a:p>
          <a:p>
            <a:pPr marL="342900" indent="-342900" defTabSz="1022350">
              <a:spcBef>
                <a:spcPct val="0"/>
              </a:spcBef>
              <a:spcAft>
                <a:spcPct val="35000"/>
              </a:spcAft>
              <a:buFont typeface="Arial" panose="020B0604020202020204" pitchFamily="34" charset="0"/>
              <a:buChar char="•"/>
            </a:pPr>
            <a:r>
              <a:rPr lang="en-US" sz="2400" dirty="0">
                <a:solidFill>
                  <a:schemeClr val="tx1"/>
                </a:solidFill>
              </a:rPr>
              <a:t>Configure storage for the Cloud Shell </a:t>
            </a:r>
          </a:p>
          <a:p>
            <a:pPr marL="342900" indent="-342900" defTabSz="1022350">
              <a:spcBef>
                <a:spcPct val="0"/>
              </a:spcBef>
              <a:spcAft>
                <a:spcPct val="35000"/>
              </a:spcAft>
              <a:buFont typeface="Arial" panose="020B0604020202020204" pitchFamily="34" charset="0"/>
              <a:buChar char="•"/>
            </a:pPr>
            <a:r>
              <a:rPr lang="en-US" sz="2400" dirty="0">
                <a:solidFill>
                  <a:schemeClr val="tx1"/>
                </a:solidFill>
              </a:rPr>
              <a:t>Explore PowerShell or Bash</a:t>
            </a:r>
          </a:p>
          <a:p>
            <a:pPr marL="342900" indent="-342900" defTabSz="1022350">
              <a:spcBef>
                <a:spcPct val="0"/>
              </a:spcBef>
              <a:spcAft>
                <a:spcPct val="35000"/>
              </a:spcAft>
              <a:buFont typeface="Arial" panose="020B0604020202020204" pitchFamily="34" charset="0"/>
              <a:buChar char="•"/>
            </a:pPr>
            <a:r>
              <a:rPr lang="en-US" sz="2400" dirty="0">
                <a:solidFill>
                  <a:schemeClr val="tx1"/>
                </a:solidFill>
              </a:rPr>
              <a:t>Upload or download files to the storage</a:t>
            </a:r>
          </a:p>
          <a:p>
            <a:pPr marL="342900" indent="-342900" defTabSz="1022350">
              <a:spcBef>
                <a:spcPct val="0"/>
              </a:spcBef>
              <a:spcAft>
                <a:spcPct val="35000"/>
              </a:spcAft>
              <a:buFont typeface="Arial" panose="020B0604020202020204" pitchFamily="34" charset="0"/>
              <a:buChar char="•"/>
            </a:pPr>
            <a:r>
              <a:rPr lang="en-US" sz="2400" dirty="0">
                <a:solidFill>
                  <a:schemeClr val="tx1"/>
                </a:solidFill>
              </a:rPr>
              <a:t>Use the Cloud Editor (optional)</a:t>
            </a:r>
          </a:p>
          <a:p>
            <a:pPr marL="342900" indent="-342900" defTabSz="1022350">
              <a:spcBef>
                <a:spcPct val="0"/>
              </a:spcBef>
              <a:spcAft>
                <a:spcPct val="35000"/>
              </a:spcAft>
              <a:buFont typeface="Arial" panose="020B0604020202020204" pitchFamily="34" charset="0"/>
              <a:buChar char="•"/>
            </a:pPr>
            <a:endParaRPr lang="en-US" sz="2400" dirty="0">
              <a:solidFill>
                <a:schemeClr val="tx1"/>
              </a:solidFill>
            </a:endParaRPr>
          </a:p>
        </p:txBody>
      </p:sp>
    </p:spTree>
    <p:extLst>
      <p:ext uri="{BB962C8B-B14F-4D97-AF65-F5344CB8AC3E}">
        <p14:creationId xmlns:p14="http://schemas.microsoft.com/office/powerpoint/2010/main" val="105768927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A36AA-E9C3-4D65-A81C-6BDA7C1BB0F9}"/>
              </a:ext>
            </a:extLst>
          </p:cNvPr>
          <p:cNvSpPr>
            <a:spLocks noGrp="1"/>
          </p:cNvSpPr>
          <p:nvPr>
            <p:ph type="title"/>
          </p:nvPr>
        </p:nvSpPr>
        <p:spPr>
          <a:xfrm>
            <a:off x="466708" y="525428"/>
            <a:ext cx="11703601" cy="502246"/>
          </a:xfrm>
        </p:spPr>
        <p:txBody>
          <a:bodyPr/>
          <a:lstStyle/>
          <a:p>
            <a:r>
              <a:rPr lang="en-US" dirty="0"/>
              <a:t>Learning Recap – Azure Resources with Tools</a:t>
            </a:r>
          </a:p>
        </p:txBody>
      </p:sp>
      <p:sp>
        <p:nvSpPr>
          <p:cNvPr id="20" name="Rectangle 19">
            <a:extLst>
              <a:ext uri="{FF2B5EF4-FFF2-40B4-BE49-F238E27FC236}">
                <a16:creationId xmlns:a16="http://schemas.microsoft.com/office/drawing/2014/main" id="{594659B7-6543-4216-BCFA-5E6142C6747D}"/>
              </a:ext>
            </a:extLst>
          </p:cNvPr>
          <p:cNvSpPr/>
          <p:nvPr/>
        </p:nvSpPr>
        <p:spPr>
          <a:xfrm>
            <a:off x="4037322" y="1913417"/>
            <a:ext cx="7132144" cy="278779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t" anchorCtr="0">
            <a:noAutofit/>
          </a:bodyPr>
          <a:lstStyle/>
          <a:p>
            <a:pPr marL="285750" indent="-285750" defTabSz="800100">
              <a:spcBef>
                <a:spcPct val="0"/>
              </a:spcBef>
              <a:spcAft>
                <a:spcPts val="600"/>
              </a:spcAft>
              <a:buClr>
                <a:schemeClr val="tx1"/>
              </a:buClr>
              <a:buSzPct val="100000"/>
              <a:buFont typeface="Arial" panose="020B0604020202020204" pitchFamily="34" charset="0"/>
              <a:buChar char="•"/>
              <a:tabLst>
                <a:tab pos="349724" algn="l"/>
                <a:tab pos="582873" algn="l"/>
              </a:tabLst>
            </a:pPr>
            <a:r>
              <a:rPr lang="en-US" dirty="0">
                <a:hlinkClick r:id="rId3"/>
              </a:rPr>
              <a:t>Manage services with the Azure portal (</a:t>
            </a:r>
            <a:r>
              <a:rPr lang="en-US" dirty="0">
                <a:highlight>
                  <a:srgbClr val="FFFF00"/>
                </a:highlight>
                <a:hlinkClick r:id="rId3"/>
              </a:rPr>
              <a:t>sandbox</a:t>
            </a:r>
            <a:r>
              <a:rPr lang="en-US" dirty="0">
                <a:hlinkClick r:id="rId3"/>
              </a:rPr>
              <a:t>)</a:t>
            </a:r>
            <a:endParaRPr lang="en-US" dirty="0"/>
          </a:p>
          <a:p>
            <a:pPr marL="285750" indent="-285750" defTabSz="800100">
              <a:spcBef>
                <a:spcPct val="0"/>
              </a:spcBef>
              <a:spcAft>
                <a:spcPts val="600"/>
              </a:spcAft>
              <a:buClr>
                <a:schemeClr val="tx1"/>
              </a:buClr>
              <a:buSzPct val="100000"/>
              <a:buFont typeface="Arial" panose="020B0604020202020204" pitchFamily="34" charset="0"/>
              <a:buChar char="•"/>
              <a:tabLst>
                <a:tab pos="349724" algn="l"/>
                <a:tab pos="582873" algn="l"/>
              </a:tabLst>
            </a:pPr>
            <a:r>
              <a:rPr lang="en-US" dirty="0">
                <a:hlinkClick r:id="rId4"/>
              </a:rPr>
              <a:t>Introduction to PowerShell (</a:t>
            </a:r>
            <a:r>
              <a:rPr lang="en-US" dirty="0">
                <a:highlight>
                  <a:srgbClr val="FFFF00"/>
                </a:highlight>
                <a:hlinkClick r:id="rId4"/>
              </a:rPr>
              <a:t>sandbox</a:t>
            </a:r>
            <a:r>
              <a:rPr lang="en-US" dirty="0">
                <a:hlinkClick r:id="rId4"/>
              </a:rPr>
              <a:t>)</a:t>
            </a:r>
            <a:endParaRPr lang="en-US" dirty="0"/>
          </a:p>
          <a:p>
            <a:pPr marL="285750" indent="-285750" defTabSz="800100">
              <a:spcBef>
                <a:spcPct val="0"/>
              </a:spcBef>
              <a:spcAft>
                <a:spcPts val="600"/>
              </a:spcAft>
              <a:buClr>
                <a:schemeClr val="tx1"/>
              </a:buClr>
              <a:buSzPct val="100000"/>
              <a:buFont typeface="Arial" panose="020B0604020202020204" pitchFamily="34" charset="0"/>
              <a:buChar char="•"/>
              <a:tabLst>
                <a:tab pos="349724" algn="l"/>
                <a:tab pos="582873" algn="l"/>
              </a:tabLst>
            </a:pPr>
            <a:r>
              <a:rPr lang="en-US" dirty="0">
                <a:hlinkClick r:id="rId5"/>
              </a:rPr>
              <a:t>Control Azure services with the CLI (Sandbox)</a:t>
            </a:r>
            <a:endParaRPr lang="en-US" dirty="0"/>
          </a:p>
          <a:p>
            <a:pPr marL="285750" indent="-285750" defTabSz="800100">
              <a:spcBef>
                <a:spcPct val="0"/>
              </a:spcBef>
              <a:spcAft>
                <a:spcPts val="600"/>
              </a:spcAft>
              <a:buClr>
                <a:schemeClr val="tx1"/>
              </a:buClr>
              <a:buSzPct val="100000"/>
              <a:buFont typeface="Arial" panose="020B0604020202020204" pitchFamily="34" charset="0"/>
              <a:buChar char="•"/>
              <a:tabLst>
                <a:tab pos="349724" algn="l"/>
                <a:tab pos="582873" algn="l"/>
              </a:tabLst>
            </a:pPr>
            <a:r>
              <a:rPr lang="en-US" dirty="0">
                <a:solidFill>
                  <a:schemeClr val="tx1"/>
                </a:solidFill>
                <a:hlinkClick r:id="rId6"/>
              </a:rPr>
              <a:t>Control and organize Azure resources with Azure Resource Manager</a:t>
            </a:r>
            <a:endParaRPr lang="en-US" dirty="0">
              <a:solidFill>
                <a:schemeClr val="tx1"/>
              </a:solidFill>
            </a:endParaRPr>
          </a:p>
          <a:p>
            <a:pPr marL="285750" indent="-285750" defTabSz="800100">
              <a:spcBef>
                <a:spcPct val="0"/>
              </a:spcBef>
              <a:spcAft>
                <a:spcPts val="600"/>
              </a:spcAft>
              <a:buClr>
                <a:schemeClr val="tx1"/>
              </a:buClr>
              <a:buSzPct val="100000"/>
              <a:buFont typeface="Arial" panose="020B0604020202020204" pitchFamily="34" charset="0"/>
              <a:buChar char="•"/>
              <a:tabLst>
                <a:tab pos="349724" algn="l"/>
                <a:tab pos="582873" algn="l"/>
              </a:tabLst>
            </a:pPr>
            <a:endParaRPr lang="en-US" dirty="0">
              <a:solidFill>
                <a:schemeClr val="tx1"/>
              </a:solidFill>
            </a:endParaRPr>
          </a:p>
          <a:p>
            <a:pPr marL="285750" indent="-285750" defTabSz="800100">
              <a:spcBef>
                <a:spcPct val="0"/>
              </a:spcBef>
              <a:spcAft>
                <a:spcPts val="600"/>
              </a:spcAft>
              <a:buClr>
                <a:schemeClr val="tx1"/>
              </a:buClr>
              <a:buSzPct val="100000"/>
              <a:buFont typeface="Arial" panose="020B0604020202020204" pitchFamily="34" charset="0"/>
              <a:buChar char="•"/>
              <a:tabLst>
                <a:tab pos="349724" algn="l"/>
                <a:tab pos="582873" algn="l"/>
              </a:tabLst>
            </a:pPr>
            <a:endParaRPr lang="en-US" dirty="0">
              <a:solidFill>
                <a:schemeClr val="tx1"/>
              </a:solidFill>
            </a:endParaRPr>
          </a:p>
          <a:p>
            <a:pPr marL="285750" indent="-285750" defTabSz="800100">
              <a:spcBef>
                <a:spcPct val="0"/>
              </a:spcBef>
              <a:spcAft>
                <a:spcPts val="600"/>
              </a:spcAft>
              <a:buClr>
                <a:schemeClr val="tx1"/>
              </a:buClr>
              <a:buSzPct val="100000"/>
              <a:buFont typeface="Arial" panose="020B0604020202020204" pitchFamily="34" charset="0"/>
              <a:buChar char="•"/>
              <a:tabLst>
                <a:tab pos="349724" algn="l"/>
                <a:tab pos="582873" algn="l"/>
              </a:tabLst>
            </a:pPr>
            <a:endParaRPr lang="en-US" dirty="0">
              <a:solidFill>
                <a:schemeClr val="tx1"/>
              </a:solidFill>
            </a:endParaRPr>
          </a:p>
        </p:txBody>
      </p:sp>
      <p:sp>
        <p:nvSpPr>
          <p:cNvPr id="4" name="TextBox 3">
            <a:extLst>
              <a:ext uri="{FF2B5EF4-FFF2-40B4-BE49-F238E27FC236}">
                <a16:creationId xmlns:a16="http://schemas.microsoft.com/office/drawing/2014/main" id="{C133D0BC-3BEF-46AB-A916-04A320124DA6}"/>
              </a:ext>
            </a:extLst>
          </p:cNvPr>
          <p:cNvSpPr txBox="1"/>
          <p:nvPr/>
        </p:nvSpPr>
        <p:spPr>
          <a:xfrm>
            <a:off x="6472467" y="5924332"/>
            <a:ext cx="5697842"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an additional hands-on exercise.</a:t>
            </a:r>
          </a:p>
        </p:txBody>
      </p:sp>
    </p:spTree>
    <p:extLst>
      <p:ext uri="{BB962C8B-B14F-4D97-AF65-F5344CB8AC3E}">
        <p14:creationId xmlns:p14="http://schemas.microsoft.com/office/powerpoint/2010/main" val="1351305546"/>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29163849240324E9E04492C11FECC70" ma:contentTypeVersion="22" ma:contentTypeDescription="Create a new document." ma:contentTypeScope="" ma:versionID="1e27dd95346f5a887c6ca177b90812a7">
  <xsd:schema xmlns:xsd="http://www.w3.org/2001/XMLSchema" xmlns:xs="http://www.w3.org/2001/XMLSchema" xmlns:p="http://schemas.microsoft.com/office/2006/metadata/properties" xmlns:ns1="http://schemas.microsoft.com/sharepoint/v3" xmlns:ns2="e8bab37c-6053-4066-b569-fd9fbae908bd" xmlns:ns3="1d16016b-1e11-4dbd-8bd0-b44cb6539c58" xmlns:ns4="230e9df3-be65-4c73-a93b-d1236ebd677e" targetNamespace="http://schemas.microsoft.com/office/2006/metadata/properties" ma:root="true" ma:fieldsID="82f4b3b6bb8071e8bac45169630d6eb4" ns1:_="" ns2:_="" ns3:_="" ns4:_="">
    <xsd:import namespace="http://schemas.microsoft.com/sharepoint/v3"/>
    <xsd:import namespace="e8bab37c-6053-4066-b569-fd9fbae908bd"/>
    <xsd:import namespace="1d16016b-1e11-4dbd-8bd0-b44cb6539c58"/>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OCR" minOccurs="0"/>
                <xsd:element ref="ns2:MediaServiceDateTaken" minOccurs="0"/>
                <xsd:element ref="ns1:_ip_UnifiedCompliancePolicyProperties" minOccurs="0"/>
                <xsd:element ref="ns1:_ip_UnifiedCompliancePolicyUIAction" minOccurs="0"/>
                <xsd:element ref="ns2:MediaServiceGenerationTime" minOccurs="0"/>
                <xsd:element ref="ns2:MediaServiceEventHashCode" minOccurs="0"/>
                <xsd:element ref="ns2:Description" minOccurs="0"/>
                <xsd:element ref="ns3:SharedWithUsers" minOccurs="0"/>
                <xsd:element ref="ns3:SharedWithDetails" minOccurs="0"/>
                <xsd:element ref="ns2:MediaLengthInSeconds" minOccurs="0"/>
                <xsd:element ref="ns2:lcf76f155ced4ddcb4097134ff3c332f" minOccurs="0"/>
                <xsd:element ref="ns4:TaxCatchAll" minOccurs="0"/>
                <xsd:element ref="ns2:OneNoteFluid_FileOrder"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8bab37c-6053-4066-b569-fd9fbae908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DateTaken" ma:index="13"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Description" ma:index="18" nillable="true" ma:displayName="Description" ma:format="Dropdown" ma:internalName="Description">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OneNoteFluid_FileOrder" ma:index="25" nillable="true" ma:displayName="OneNoteFluid_FileOrder" ma:internalName="OneNoteFluid_FileOrder">
      <xsd:simpleType>
        <xsd:restriction base="dms:Text">
          <xsd:maxLength value="255"/>
        </xsd:restriction>
      </xsd:simpleType>
    </xsd:element>
    <xsd:element name="MediaServiceSearchProperties" ma:index="26" nillable="true" ma:displayName="MediaServiceSearchProperties" ma:hidden="true" ma:internalName="MediaServiceSearchProperties" ma:readOnly="true">
      <xsd:simpleType>
        <xsd:restriction base="dms:Note"/>
      </xsd:simpleType>
    </xsd:element>
    <xsd:element name="MediaServiceDocTags" ma:index="27" nillable="true" ma:displayName="MediaServiceDocTags" ma:hidden="true" ma:internalName="MediaServiceDocTags" ma:readOnly="true">
      <xsd:simpleType>
        <xsd:restriction base="dms:Note"/>
      </xsd:simpleType>
    </xsd:element>
    <xsd:element name="MediaServiceObjectDetectorVersions" ma:index="28"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d16016b-1e11-4dbd-8bd0-b44cb6539c58"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4" nillable="true" ma:displayName="Taxonomy Catch All Column" ma:hidden="true" ma:list="{4c30d077-ef4f-4e82-b228-e78667907e38}" ma:internalName="TaxCatchAll" ma:showField="CatchAllData" ma:web="1d16016b-1e11-4dbd-8bd0-b44cb6539c5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OneNoteFluid_FileOrder xmlns="e8bab37c-6053-4066-b569-fd9fbae908bd" xsi:nil="true"/>
    <_ip_UnifiedCompliancePolicyUIAction xmlns="http://schemas.microsoft.com/sharepoint/v3" xsi:nil="true"/>
    <_ip_UnifiedCompliancePolicyProperties xmlns="http://schemas.microsoft.com/sharepoint/v3" xsi:nil="true"/>
    <Description xmlns="e8bab37c-6053-4066-b569-fd9fbae908bd" xsi:nil="true"/>
    <SharedWithUsers xmlns="1d16016b-1e11-4dbd-8bd0-b44cb6539c58">
      <UserInfo>
        <DisplayName/>
        <AccountId xsi:nil="true"/>
        <AccountType/>
      </UserInfo>
    </SharedWithUsers>
    <lcf76f155ced4ddcb4097134ff3c332f xmlns="e8bab37c-6053-4066-b569-fd9fbae908bd">
      <Terms xmlns="http://schemas.microsoft.com/office/infopath/2007/PartnerControls"/>
    </lcf76f155ced4ddcb4097134ff3c332f>
    <TaxCatchAll xmlns="230e9df3-be65-4c73-a93b-d1236ebd677e" xsi:nil="true"/>
  </documentManagement>
</p:properties>
</file>

<file path=customXml/itemProps1.xml><?xml version="1.0" encoding="utf-8"?>
<ds:datastoreItem xmlns:ds="http://schemas.openxmlformats.org/officeDocument/2006/customXml" ds:itemID="{49E2AB8E-82F4-4A83-9972-114B7D821E21}"/>
</file>

<file path=customXml/itemProps2.xml><?xml version="1.0" encoding="utf-8"?>
<ds:datastoreItem xmlns:ds="http://schemas.openxmlformats.org/officeDocument/2006/customXml" ds:itemID="{DA1360CF-1888-45EB-9766-C8375AEDA975}"/>
</file>

<file path=customXml/itemProps3.xml><?xml version="1.0" encoding="utf-8"?>
<ds:datastoreItem xmlns:ds="http://schemas.openxmlformats.org/officeDocument/2006/customXml" ds:itemID="{F3F1F8AC-5E78-41EF-8B1A-437AA8EC4E6E}"/>
</file>

<file path=docMetadata/LabelInfo.xml><?xml version="1.0" encoding="utf-8"?>
<clbl:labelList xmlns:clbl="http://schemas.microsoft.com/office/2020/mipLabelMetadata">
  <clbl:label id="{1a19d03a-48bc-4359-8038-5b5f6d5847c3}"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3164</Words>
  <Application>Microsoft Office PowerPoint</Application>
  <PresentationFormat>Custom</PresentationFormat>
  <Paragraphs>406</Paragraphs>
  <Slides>30</Slides>
  <Notes>25</Notes>
  <HiddenSlides>6</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Consolas</vt:lpstr>
      <vt:lpstr>Segoe UI</vt:lpstr>
      <vt:lpstr>Segoe UI Light</vt:lpstr>
      <vt:lpstr>Segoe UI Semibold</vt:lpstr>
      <vt:lpstr>Wingdings</vt:lpstr>
      <vt:lpstr>Microsoft Power Platform Template</vt:lpstr>
      <vt:lpstr>AZ-104T00A Administer Azure Resources</vt:lpstr>
      <vt:lpstr>Learning Objectives - Azure Resources </vt:lpstr>
      <vt:lpstr>Administrator Resources whiteboard</vt:lpstr>
      <vt:lpstr>Configure Azure Resources with Tools</vt:lpstr>
      <vt:lpstr>Learning Objectives - Azure Resources with Tools</vt:lpstr>
      <vt:lpstr>Compare Administrator tools</vt:lpstr>
      <vt:lpstr>Demonstration – Azure Portal </vt:lpstr>
      <vt:lpstr>Demonstration – Cloud Shell</vt:lpstr>
      <vt:lpstr>Learning Recap – Azure Resources with Tools</vt:lpstr>
      <vt:lpstr>Configure Resources with ARM Templates</vt:lpstr>
      <vt:lpstr>Learning Objectives – Azure RM Templates</vt:lpstr>
      <vt:lpstr>Review ARM Template Advantages</vt:lpstr>
      <vt:lpstr>Explore the JSON Template Schema</vt:lpstr>
      <vt:lpstr>Explore the JSON Template Parameters</vt:lpstr>
      <vt:lpstr>Consider Azure Bicep Files</vt:lpstr>
      <vt:lpstr>Demonstration -  Quickstart templates</vt:lpstr>
      <vt:lpstr>Learning Recap – Azure Resource Manager templates </vt:lpstr>
      <vt:lpstr>Lab 03b - Manage Azure resources by Using ARM Templates Lab 03c - Manage Azure resources by Using Azure PowerShell (optional) Lab 03d - Manage Azure resources by Using Azure CLI (optional)</vt:lpstr>
      <vt:lpstr>Lab 03b – Manage Azure resources with templates</vt:lpstr>
      <vt:lpstr>Lab 03b – Architecture diagram</vt:lpstr>
      <vt:lpstr>Lab 03c – Manage Azure resources with PowerShell (optional)</vt:lpstr>
      <vt:lpstr>Lab 03c – Architecture diagram</vt:lpstr>
      <vt:lpstr>Lab 03d – Manage Azure resources with the Azure CLI (optional)</vt:lpstr>
      <vt:lpstr>Lab 03d – Architecture diagram</vt:lpstr>
      <vt:lpstr>End of presentation</vt:lpstr>
      <vt:lpstr>Review PowerShell Cmdlets and Modules</vt:lpstr>
      <vt:lpstr>Use Azure Cloud Shell</vt:lpstr>
      <vt:lpstr>Use Azure PowerShell</vt:lpstr>
      <vt:lpstr>Use Azure CLI</vt:lpstr>
      <vt:lpstr>Demonstration – Run Templates with PowerShell (optional)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2023-09-23T13:28:55Z</dcterms:created>
  <dcterms:modified xsi:type="dcterms:W3CDTF">2023-09-23T13:29:03Z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32700</vt:r8>
  </property>
  <property fmtid="{D5CDD505-2E9C-101B-9397-08002B2CF9AE}" pid="3" name="xd_ProgID">
    <vt:lpwstr/>
  </property>
  <property fmtid="{D5CDD505-2E9C-101B-9397-08002B2CF9AE}" pid="4" name="MediaServiceImageTags">
    <vt:lpwstr/>
  </property>
  <property fmtid="{D5CDD505-2E9C-101B-9397-08002B2CF9AE}" pid="5" name="ContentTypeId">
    <vt:lpwstr>0x010100329163849240324E9E04492C11FECC70</vt:lpwstr>
  </property>
  <property fmtid="{D5CDD505-2E9C-101B-9397-08002B2CF9AE}" pid="6" name="ComplianceAssetId">
    <vt:lpwstr/>
  </property>
  <property fmtid="{D5CDD505-2E9C-101B-9397-08002B2CF9AE}" pid="7" name="TemplateUrl">
    <vt:lpwstr/>
  </property>
  <property fmtid="{D5CDD505-2E9C-101B-9397-08002B2CF9AE}" pid="8" name="_ExtendedDescription">
    <vt:lpwstr/>
  </property>
  <property fmtid="{D5CDD505-2E9C-101B-9397-08002B2CF9AE}" pid="9" name="TriggerFlowInfo">
    <vt:lpwstr/>
  </property>
  <property fmtid="{D5CDD505-2E9C-101B-9397-08002B2CF9AE}" pid="10" name="xd_Signature">
    <vt:bool>false</vt:bool>
  </property>
</Properties>
</file>