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26"/>
  </p:notesMasterIdLst>
  <p:handoutMasterIdLst>
    <p:handoutMasterId r:id="rId27"/>
  </p:handoutMasterIdLst>
  <p:sldIdLst>
    <p:sldId id="1719" r:id="rId2"/>
    <p:sldId id="2530" r:id="rId3"/>
    <p:sldId id="2076138222" r:id="rId4"/>
    <p:sldId id="1865" r:id="rId5"/>
    <p:sldId id="2531" r:id="rId6"/>
    <p:sldId id="2521" r:id="rId7"/>
    <p:sldId id="2522" r:id="rId8"/>
    <p:sldId id="2523" r:id="rId9"/>
    <p:sldId id="2524" r:id="rId10"/>
    <p:sldId id="2532" r:id="rId11"/>
    <p:sldId id="2536" r:id="rId12"/>
    <p:sldId id="2076138223" r:id="rId13"/>
    <p:sldId id="2485" r:id="rId14"/>
    <p:sldId id="2356" r:id="rId15"/>
    <p:sldId id="2357" r:id="rId16"/>
    <p:sldId id="2496" r:id="rId17"/>
    <p:sldId id="2076138224" r:id="rId18"/>
    <p:sldId id="2076138225" r:id="rId19"/>
    <p:sldId id="2241" r:id="rId20"/>
    <p:sldId id="2533" r:id="rId21"/>
    <p:sldId id="2558" r:id="rId22"/>
    <p:sldId id="1907" r:id="rId23"/>
    <p:sldId id="2529" r:id="rId24"/>
    <p:sldId id="2535" r:id="rId2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ersite Connectivity" id="{3A4C5F0C-F5DA-4F96-B618-636E53B43875}">
          <p14:sldIdLst>
            <p14:sldId id="1719"/>
            <p14:sldId id="2530"/>
            <p14:sldId id="2076138222"/>
          </p14:sldIdLst>
        </p14:section>
        <p14:section name="VNet Peering" id="{F141C578-7BF7-4765-BEE3-1B98A5DF21D4}">
          <p14:sldIdLst>
            <p14:sldId id="1865"/>
            <p14:sldId id="2531"/>
            <p14:sldId id="2521"/>
            <p14:sldId id="2522"/>
            <p14:sldId id="2523"/>
            <p14:sldId id="2524"/>
            <p14:sldId id="2532"/>
            <p14:sldId id="2536"/>
          </p14:sldIdLst>
        </p14:section>
        <p14:section name="Routing and Endpoints" id="{9D75EA2C-C99C-4543-992A-A54992471AB1}">
          <p14:sldIdLst>
            <p14:sldId id="2076138223"/>
            <p14:sldId id="2485"/>
            <p14:sldId id="2356"/>
            <p14:sldId id="2357"/>
            <p14:sldId id="2496"/>
            <p14:sldId id="2076138224"/>
            <p14:sldId id="2076138225"/>
            <p14:sldId id="2241"/>
          </p14:sldIdLst>
        </p14:section>
        <p14:section name="Labs" id="{803A5A3F-6E53-42FA-8E54-9F934EE0CDE5}">
          <p14:sldIdLst>
            <p14:sldId id="2533"/>
            <p14:sldId id="2558"/>
            <p14:sldId id="1907"/>
            <p14:sldId id="2529"/>
            <p14:sldId id="253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EA0A"/>
    <a:srgbClr val="4472C4"/>
    <a:srgbClr val="000000"/>
    <a:srgbClr val="D3D3D3"/>
    <a:srgbClr val="243A5E"/>
    <a:srgbClr val="FFFFFF"/>
    <a:srgbClr val="0078D4"/>
    <a:srgbClr val="50E6FF"/>
    <a:srgbClr val="EBEBEB"/>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98AB39-A9F9-41D2-9571-F3B87BF63DD7}" v="3" dt="2023-09-23T13:30:52.3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4" autoAdjust="0"/>
    <p:restoredTop sz="89091" autoAdjust="0"/>
  </p:normalViewPr>
  <p:slideViewPr>
    <p:cSldViewPr snapToGrid="0">
      <p:cViewPr varScale="1">
        <p:scale>
          <a:sx n="93" d="100"/>
          <a:sy n="93" d="100"/>
        </p:scale>
        <p:origin x="936" y="84"/>
      </p:cViewPr>
      <p:guideLst/>
    </p:cSldViewPr>
  </p:slideViewPr>
  <p:outlineViewPr>
    <p:cViewPr>
      <p:scale>
        <a:sx n="33" d="100"/>
        <a:sy n="33" d="100"/>
      </p:scale>
      <p:origin x="0" y="-762"/>
    </p:cViewPr>
  </p:outlineViewPr>
  <p:notesTextViewPr>
    <p:cViewPr>
      <p:scale>
        <a:sx n="1" d="1"/>
        <a:sy n="1" d="1"/>
      </p:scale>
      <p:origin x="0" y="0"/>
    </p:cViewPr>
  </p:notesTextViewPr>
  <p:sorterViewPr>
    <p:cViewPr varScale="1">
      <p:scale>
        <a:sx n="1" d="1"/>
        <a:sy n="1" d="1"/>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9/23/2023 6:30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9/23/2023 6:30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Configure and manage virtual networks for Azure administrators (https://docs.microsoft.com/learn/paths/az-104-manage-virtual-networks/) learning path.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9/23/2023 6:30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Additional questions are available in Office Forms - https://forms.office.com/Pages/ShareFormPage.aspx?id=v4j5cvGGr0GRqy180BHbR5NEFZBpuAZBgxPOGXi_gX5UQVNHMlgwTVlJRUFaTThRMTlBWFI0OEdVSS4u&amp;sharetoken=qJgpgzD82bgxMb7uu7Bf&amp;wdLOR=cA90F021B-4D8D-4F08-B45D-4C2FF7466064</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virtual network (VNet) peering and why would use it?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VNet peering connects two Azure virtual networks. Peering can be regional or global. Peered networks use the Azure backbone which provides for privacy and isolation. VNet peering is easy to configure and offers great performance.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339815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routes - https://docs.microsoft.com/azure/virtual-network/virtual-networks-udr-overview#system-routes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632575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Virtual network traffic routing - https://docs.microsoft.com/azure/virtual-network/virtual-networks-udr-overview</a:t>
            </a:r>
          </a:p>
          <a:p>
            <a:endParaRPr lang="en-US" dirty="0"/>
          </a:p>
          <a:p>
            <a:r>
              <a:rPr lang="en-US" dirty="0"/>
              <a:t>✔ Each route table can be associated to multiple subnets, but a subnet can only be associated to a single route table. There are no additional charges for creating route tables in Microsoft Azure. Do you think you will need to create custom routes?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234197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 Configure routing and endpoints - https://microsoftlearning.github.io/AZ-104-MicrosoftAzureAdministrator/Instructions/Demos/05%20-%20Administer%20Intersite%20Connectivity.html#configure-network-routing-and-endpoints</a:t>
            </a:r>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2053006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2 topics in the student content. </a:t>
            </a:r>
          </a:p>
          <a:p>
            <a:endParaRPr lang="en-US" dirty="0"/>
          </a:p>
          <a:p>
            <a:r>
              <a:rPr lang="en-US" dirty="0"/>
              <a:t>Virtual network service endpoints - https://docs.microsoft.com/azure/virtual-network/virtual-network-service-endpoints-overview</a:t>
            </a:r>
          </a:p>
          <a:p>
            <a:endParaRPr lang="en-US" dirty="0"/>
          </a:p>
          <a:p>
            <a:r>
              <a:rPr lang="en-US" dirty="0"/>
              <a:t>Tutorial: Restrict network access to PaaS resources with virtual network service endpoints using the Azure portal - https://docs.microsoft.com/azure/virtual-network/tutorial-restrict-network-access-to-resources</a:t>
            </a:r>
          </a:p>
          <a:p>
            <a:endParaRPr lang="en-US" dirty="0"/>
          </a:p>
          <a:p>
            <a:pPr marL="171450" indent="-171450">
              <a:buFont typeface="Arial" panose="020B0604020202020204" pitchFamily="34" charset="0"/>
              <a:buChar char="•"/>
            </a:pPr>
            <a:r>
              <a:rPr lang="en-US" dirty="0"/>
              <a:t>Improved security for your resources</a:t>
            </a:r>
          </a:p>
          <a:p>
            <a:pPr marL="171450" indent="-171450">
              <a:buFont typeface="Arial" panose="020B0604020202020204" pitchFamily="34" charset="0"/>
              <a:buChar char="•"/>
            </a:pPr>
            <a:r>
              <a:rPr lang="en-US" dirty="0"/>
              <a:t>Optimal routing for your services</a:t>
            </a:r>
          </a:p>
          <a:p>
            <a:pPr marL="171450" indent="-171450">
              <a:buFont typeface="Arial" panose="020B0604020202020204" pitchFamily="34" charset="0"/>
              <a:buChar char="•"/>
            </a:pPr>
            <a:r>
              <a:rPr lang="en-US" dirty="0"/>
              <a:t>Uses the Azure backbone and is simple to configure</a:t>
            </a:r>
          </a:p>
          <a:p>
            <a:endParaRPr lang="en-US" dirty="0"/>
          </a:p>
          <a:p>
            <a:r>
              <a:rPr lang="en-US" dirty="0"/>
              <a:t>✔️ Can you see a use for service endpoints in your organization?</a:t>
            </a:r>
          </a:p>
          <a:p>
            <a:endParaRPr lang="en-US" dirty="0">
              <a:cs typeface="Calibri"/>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3132168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Private Link Documentation - https://docs.microsoft.com/azure/private-link/</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76537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800"/>
              </a:spcAft>
              <a:buClrTx/>
              <a:buSzTx/>
              <a:buFont typeface="+mj-lt"/>
              <a:buNone/>
              <a:tabLst/>
              <a:defRPr/>
            </a:pPr>
            <a:r>
              <a:rPr lang="en-US" sz="1800" dirty="0">
                <a:solidFill>
                  <a:srgbClr val="505050"/>
                </a:solidFill>
                <a:effectLst/>
                <a:latin typeface="Calibri" panose="020F0502020204030204" pitchFamily="34" charset="0"/>
                <a:ea typeface="Segoe UI" panose="020B0502040204020203" pitchFamily="34" charset="0"/>
                <a:cs typeface="Segoe UI (Body)"/>
              </a:rPr>
              <a:t>Additional questions are available in Office Forms - https://forms.office.com/Pages/ShareFormPage.aspx?id=v4j5cvGGr0GRqy180BHbR5NEFZBpuAZBgxPOGXi_gX5UQVNHMlgwTVlJRUFaTThRMTlBWFI0OEdVSS4u&amp;sharetoken=qJgpgzD82bgxMb7uu7Bf&amp;wdLOR=cA90F021B-4D8D-4F08-B45D-4C2FF7466064</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the difference between system-defined routes and user-defined routes? Give an example where each type of route would be used.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System-defined routes direct network traffic between virtual machines, on-premises networks, and the internet. System-defined routes are the default behavior for Azure routing. Examples include traffic between VMs in the same subnet, between VMs in different subnets in the same virtual network, and data flow from VMs to the internet. User-defined (custom) routes override the system routes or add routes to the routing table. Examples include routing through gateways and virtual appliances. </a:t>
            </a:r>
          </a:p>
          <a:p>
            <a:pPr marL="0" marR="365760" lvl="0" indent="0">
              <a:lnSpc>
                <a:spcPct val="107000"/>
              </a:lnSpc>
              <a:spcBef>
                <a:spcPts val="0"/>
              </a:spcBef>
              <a:spcAft>
                <a:spcPts val="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Segoe UI" panose="020B0502040204020203" pitchFamily="34" charset="0"/>
                <a:ea typeface="Segoe UI" panose="020B0502040204020203" pitchFamily="34" charset="0"/>
                <a:cs typeface="Segoe UI (Body)"/>
              </a:rPr>
              <a:t>Wha</a:t>
            </a:r>
            <a:r>
              <a:rPr lang="en-US" sz="1800" dirty="0">
                <a:solidFill>
                  <a:srgbClr val="505050"/>
                </a:solidFill>
                <a:effectLst/>
                <a:latin typeface="Calibri" panose="020F0502020204030204" pitchFamily="34" charset="0"/>
                <a:ea typeface="Segoe UI" panose="020B0502040204020203" pitchFamily="34" charset="0"/>
                <a:cs typeface="Segoe UI (Body)"/>
              </a:rPr>
              <a:t>t is the difference between a service endpoint and a private endpoint?</a:t>
            </a:r>
            <a:r>
              <a:rPr lang="en-US" sz="1800" b="1" dirty="0">
                <a:solidFill>
                  <a:srgbClr val="505050"/>
                </a:solidFill>
                <a:effectLst/>
                <a:latin typeface="Calibri" panose="020F0502020204030204" pitchFamily="34" charset="0"/>
                <a:ea typeface="Segoe UI" panose="020B0502040204020203" pitchFamily="34" charset="0"/>
                <a:cs typeface="Segoe UI (Body)"/>
              </a:rPr>
              <a:t>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r>
              <a:rPr lang="en-US" sz="1800" b="1" dirty="0">
                <a:effectLst/>
                <a:latin typeface="Calibri" panose="020F0502020204030204" pitchFamily="34" charset="0"/>
                <a:ea typeface="Segoe UI" panose="020B0502040204020203" pitchFamily="34" charset="0"/>
              </a:rPr>
              <a:t>Answer: </a:t>
            </a:r>
            <a:r>
              <a:rPr lang="en-US" sz="1800" dirty="0">
                <a:effectLst/>
                <a:latin typeface="Calibri" panose="020F0502020204030204" pitchFamily="34" charset="0"/>
                <a:ea typeface="Segoe UI" panose="020B0502040204020203" pitchFamily="34" charset="0"/>
              </a:rPr>
              <a:t>A service endpoint limits network access to specific subnets and IP addresses. A service endpoint is a web address (URL) at which clients of a specific service can gain access to it. Service endpoints are supported for a variety of services including Storage, Key Vault, and SQL. A private endpoint. A private endpoint is a network interface that uses a private IP address from your virtual network. This network interface connects you privately and securely to a service through a private link. Private link integrates with on-premises and peered networks.</a:t>
            </a: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diagram to engage students and reinforce topics that have just been covered. If you remove the green square (??) the product icon will show. Discuss the options with the students. </a:t>
            </a:r>
          </a:p>
          <a:p>
            <a:endParaRPr lang="en-US" dirty="0"/>
          </a:p>
          <a:p>
            <a:r>
              <a:rPr lang="en-US" dirty="0"/>
              <a:t>Site to site = On-premises networks to Azure virtual networks</a:t>
            </a:r>
            <a:endParaRPr lang="en-US" dirty="0">
              <a:cs typeface="Calibri"/>
            </a:endParaRPr>
          </a:p>
          <a:p>
            <a:r>
              <a:rPr lang="en-US" dirty="0"/>
              <a:t>Point to Site = On-premises machines to Azure virtual networks</a:t>
            </a:r>
            <a:endParaRPr lang="en-US" dirty="0">
              <a:cs typeface="Calibri"/>
            </a:endParaRPr>
          </a:p>
          <a:p>
            <a:r>
              <a:rPr lang="en-US" dirty="0"/>
              <a:t>Gateway subnet name = </a:t>
            </a:r>
            <a:r>
              <a:rPr lang="en-US" dirty="0" err="1"/>
              <a:t>GatewaySubnet</a:t>
            </a:r>
            <a:endParaRPr lang="en-US" dirty="0" err="1">
              <a:cs typeface="Calibri"/>
            </a:endParaRPr>
          </a:p>
          <a:p>
            <a:r>
              <a:rPr lang="en-US" dirty="0"/>
              <a:t>Azure firewall subnet name = </a:t>
            </a:r>
            <a:r>
              <a:rPr lang="en-US" dirty="0" err="1"/>
              <a:t>AzureFirewallSubnet</a:t>
            </a:r>
            <a:endParaRPr lang="en-US" dirty="0" err="1">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6058D69-2927-42F2-B08F-9DC1B22A4665}" type="slidenum">
              <a:rPr lang="en-US" smtClean="0"/>
              <a:t>21</a:t>
            </a:fld>
            <a:endParaRPr lang="en-US"/>
          </a:p>
        </p:txBody>
      </p:sp>
    </p:spTree>
    <p:extLst>
      <p:ext uri="{BB962C8B-B14F-4D97-AF65-F5344CB8AC3E}">
        <p14:creationId xmlns:p14="http://schemas.microsoft.com/office/powerpoint/2010/main" val="3962687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05 - Implement Intersite Connectivity  - ESTIMATED DURATION 30 MIN</a:t>
            </a:r>
          </a:p>
          <a:p>
            <a:r>
              <a:rPr lang="en-US" dirty="0"/>
              <a:t>GitHub Repository -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issue discusses how to use Lab 05 and Lab 06 - https://github.com/MicrosoftLearning/AZ-104-MicrosoftAzureAdministrator/issues/726</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9/23/2023 6:30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28 July 23 course update moved Routing and Endpoints here to balance out the module.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VPN Gateway and ER/VWAN moved to the end. This content will be removed during the next update. Look to AZ-700 for content.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1496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r>
              <a:rPr lang="en-US" sz="1200" dirty="0">
                <a:solidFill>
                  <a:schemeClr val="tx1"/>
                </a:solidFill>
                <a:latin typeface="Segoe UI" panose="020B0502040204020203" pitchFamily="34" charset="0"/>
                <a:cs typeface="Segoe UI" panose="020B0502040204020203" pitchFamily="34" charset="0"/>
              </a:rPr>
              <a:t>Focus this discussion on intersite connectivity. </a:t>
            </a: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8576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61616"/>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6227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network peering - https://docs.microsoft.com/azure/virtual-network/virtual-network-peering-overview</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9/23/2023 6:30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5675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Virtual Network frequently asked questions (FAQ) VNet Peering - https://docs.microsoft.com/azure/virtual-network/virtual-networks-faq</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9/23/2023 6:30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058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Create, change, or delete a virtual network peering - https://docs.microsoft.com/azure/virtual-network/virtual-network-manage-peering#requirements-and-constraints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Tutorial: Connect virtual networks with virtual network peering using the Azure portal - https://docs.microsoft.com/azure/virtual-network/tutorial-connect-virtual-networks-portal</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When you add a peering on one virtual network, the second virtual network configuration is automatically added.</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9/23/2023 6:30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2494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Distribute your services across Azure virtual networks and integrate them by using virtual network peering - https://docs.microsoft.com/learn/modules/integrate-vnets-with-vnet-peering</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2266160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Virtual Network Peering- https://microsoftlearning.github.io/AZ-104-MicrosoftAzureAdministrator/Instructions/Demos/05%20-%20Administer%20Intersite%20Connectivity.html#configure-vnet-peering</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378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2228750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1231900" y="1587"/>
            <a:ext cx="11204575"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426340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6749642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395930871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arning Objs - no OD">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100073186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7" name="Rectangle: Rounded Corners 6">
            <a:extLst>
              <a:ext uri="{FF2B5EF4-FFF2-40B4-BE49-F238E27FC236}">
                <a16:creationId xmlns:a16="http://schemas.microsoft.com/office/drawing/2014/main" id="{E8885716-8A7B-42A7-93E2-E8749AF5C6BC}"/>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939872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427038" y="449263"/>
            <a:ext cx="11568684" cy="693737"/>
          </a:xfrm>
        </p:spPr>
        <p:txBody>
          <a:bodyPr/>
          <a:lstStyle/>
          <a:p>
            <a:r>
              <a:rPr lang="en-US" dirty="0"/>
              <a:t>Click to edit Master title style</a:t>
            </a:r>
          </a:p>
        </p:txBody>
      </p:sp>
    </p:spTree>
    <p:extLst>
      <p:ext uri="{BB962C8B-B14F-4D97-AF65-F5344CB8AC3E}">
        <p14:creationId xmlns:p14="http://schemas.microsoft.com/office/powerpoint/2010/main" val="4065236618"/>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nstration ">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212204050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1361809852"/>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
        <p:nvSpPr>
          <p:cNvPr id="3" name="TextBox 2">
            <a:extLst>
              <a:ext uri="{FF2B5EF4-FFF2-40B4-BE49-F238E27FC236}">
                <a16:creationId xmlns:a16="http://schemas.microsoft.com/office/drawing/2014/main" id="{AB791437-9C8F-55CD-6A15-E32F92A55BF0}"/>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89" r:id="rId1"/>
    <p:sldLayoutId id="2147484690" r:id="rId2"/>
    <p:sldLayoutId id="2147484691" r:id="rId3"/>
    <p:sldLayoutId id="2147484692" r:id="rId4"/>
    <p:sldLayoutId id="2147484693" r:id="rId5"/>
    <p:sldLayoutId id="2147484694" r:id="rId6"/>
    <p:sldLayoutId id="2147484695" r:id="rId7"/>
    <p:sldLayoutId id="2147484696" r:id="rId8"/>
    <p:sldLayoutId id="2147484697" r:id="rId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learn/modules/integrate-vnets-with-vnet-peering/"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learn/modules/control-network-traffic-flow-with-routes/"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s://docs.microsoft.com/learn/modules/introduction-azure-private-link/"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learn/modules/configure-vnet-peering/"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microsoftlearning.github.io/AZ-104-MicrosoftAzureAdministrator/Instructions/Labs/LAB_05-Implement_Intersite_Connectivity.html" TargetMode="External"/><Relationship Id="rId4" Type="http://schemas.openxmlformats.org/officeDocument/2006/relationships/hyperlink" Target="https://learn.microsoft.com/training/modules/configure-network-routing-endpoint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18" Type="http://schemas.openxmlformats.org/officeDocument/2006/relationships/image" Target="../media/image38.svg"/><Relationship Id="rId26" Type="http://schemas.openxmlformats.org/officeDocument/2006/relationships/image" Target="../media/image42.png"/><Relationship Id="rId3" Type="http://schemas.openxmlformats.org/officeDocument/2006/relationships/image" Target="../media/image23.png"/><Relationship Id="rId21" Type="http://schemas.openxmlformats.org/officeDocument/2006/relationships/image" Target="../media/image12.svg"/><Relationship Id="rId7" Type="http://schemas.openxmlformats.org/officeDocument/2006/relationships/image" Target="../media/image27.png"/><Relationship Id="rId12" Type="http://schemas.openxmlformats.org/officeDocument/2006/relationships/image" Target="../media/image32.svg"/><Relationship Id="rId17" Type="http://schemas.openxmlformats.org/officeDocument/2006/relationships/image" Target="../media/image37.png"/><Relationship Id="rId25" Type="http://schemas.openxmlformats.org/officeDocument/2006/relationships/image" Target="../media/image14.svg"/><Relationship Id="rId2" Type="http://schemas.openxmlformats.org/officeDocument/2006/relationships/notesSlide" Target="../notesSlides/notesSlide18.xml"/><Relationship Id="rId16" Type="http://schemas.openxmlformats.org/officeDocument/2006/relationships/image" Target="../media/image36.svg"/><Relationship Id="rId20" Type="http://schemas.openxmlformats.org/officeDocument/2006/relationships/image" Target="../media/image11.png"/><Relationship Id="rId29" Type="http://schemas.openxmlformats.org/officeDocument/2006/relationships/image" Target="../media/image45.svg"/><Relationship Id="rId1" Type="http://schemas.openxmlformats.org/officeDocument/2006/relationships/slideLayout" Target="../slideLayouts/slideLayout3.xml"/><Relationship Id="rId6" Type="http://schemas.openxmlformats.org/officeDocument/2006/relationships/image" Target="../media/image26.svg"/><Relationship Id="rId11" Type="http://schemas.openxmlformats.org/officeDocument/2006/relationships/image" Target="../media/image31.png"/><Relationship Id="rId24" Type="http://schemas.openxmlformats.org/officeDocument/2006/relationships/image" Target="../media/image13.png"/><Relationship Id="rId32" Type="http://schemas.openxmlformats.org/officeDocument/2006/relationships/image" Target="../media/image48.png"/><Relationship Id="rId5" Type="http://schemas.openxmlformats.org/officeDocument/2006/relationships/image" Target="../media/image25.png"/><Relationship Id="rId15" Type="http://schemas.openxmlformats.org/officeDocument/2006/relationships/image" Target="../media/image35.png"/><Relationship Id="rId23" Type="http://schemas.openxmlformats.org/officeDocument/2006/relationships/image" Target="../media/image41.svg"/><Relationship Id="rId28" Type="http://schemas.openxmlformats.org/officeDocument/2006/relationships/image" Target="../media/image44.png"/><Relationship Id="rId10" Type="http://schemas.openxmlformats.org/officeDocument/2006/relationships/image" Target="../media/image30.svg"/><Relationship Id="rId19" Type="http://schemas.openxmlformats.org/officeDocument/2006/relationships/image" Target="../media/image39.emf"/><Relationship Id="rId31" Type="http://schemas.openxmlformats.org/officeDocument/2006/relationships/image" Target="../media/image47.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 Id="rId22" Type="http://schemas.openxmlformats.org/officeDocument/2006/relationships/image" Target="../media/image40.png"/><Relationship Id="rId27" Type="http://schemas.openxmlformats.org/officeDocument/2006/relationships/image" Target="../media/image43.svg"/><Relationship Id="rId30" Type="http://schemas.openxmlformats.org/officeDocument/2006/relationships/image" Target="../media/image4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3.svg"/><Relationship Id="rId7" Type="http://schemas.openxmlformats.org/officeDocument/2006/relationships/image" Target="../media/image50.svg"/><Relationship Id="rId2" Type="http://schemas.openxmlformats.org/officeDocument/2006/relationships/image" Target="../media/image42.png"/><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24.sv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9773FD-0A48-4F54-9C78-F7D0828495BF}"/>
              </a:ext>
            </a:extLst>
          </p:cNvPr>
          <p:cNvSpPr>
            <a:spLocks noGrp="1"/>
          </p:cNvSpPr>
          <p:nvPr>
            <p:ph type="title"/>
          </p:nvPr>
        </p:nvSpPr>
        <p:spPr>
          <a:xfrm>
            <a:off x="581341" y="3057605"/>
            <a:ext cx="5800990" cy="1695272"/>
          </a:xfrm>
        </p:spPr>
        <p:txBody>
          <a:bodyPr/>
          <a:lstStyle/>
          <a:p>
            <a:r>
              <a:rPr lang="en-US"/>
              <a:t>AZ-104T00A</a:t>
            </a:r>
            <a:br>
              <a:rPr lang="en-IN" dirty="0"/>
            </a:br>
            <a:r>
              <a:rPr lang="en-IN" dirty="0"/>
              <a:t>Administer Intersite Connectivity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D0D7F3-F3F2-439B-85F9-4E3BC0A96582}"/>
              </a:ext>
            </a:extLst>
          </p:cNvPr>
          <p:cNvSpPr>
            <a:spLocks noGrp="1"/>
          </p:cNvSpPr>
          <p:nvPr>
            <p:ph type="title"/>
          </p:nvPr>
        </p:nvSpPr>
        <p:spPr/>
        <p:txBody>
          <a:bodyPr/>
          <a:lstStyle/>
          <a:p>
            <a:r>
              <a:rPr lang="en-IN" dirty="0"/>
              <a:t>Demonstration – Virtual Network Peering</a:t>
            </a:r>
          </a:p>
        </p:txBody>
      </p:sp>
      <p:sp>
        <p:nvSpPr>
          <p:cNvPr id="64" name="Rectangle 63">
            <a:extLst>
              <a:ext uri="{FF2B5EF4-FFF2-40B4-BE49-F238E27FC236}">
                <a16:creationId xmlns:a16="http://schemas.microsoft.com/office/drawing/2014/main" id="{FB2AE682-1244-43A6-B0F0-01DDDDD1E239}"/>
              </a:ext>
            </a:extLst>
          </p:cNvPr>
          <p:cNvSpPr/>
          <p:nvPr/>
        </p:nvSpPr>
        <p:spPr bwMode="auto">
          <a:xfrm>
            <a:off x="982608" y="1712367"/>
            <a:ext cx="10198101" cy="12618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342900" indent="-342900">
              <a:spcBef>
                <a:spcPts val="600"/>
              </a:spcBef>
              <a:buFont typeface="Arial" panose="020B0604020202020204" pitchFamily="34" charset="0"/>
              <a:buChar char="•"/>
            </a:pPr>
            <a:r>
              <a:rPr lang="en-US" sz="2400" dirty="0">
                <a:solidFill>
                  <a:schemeClr val="tx1"/>
                </a:solidFill>
              </a:rPr>
              <a:t>Configure VNet peering on the first virtual network</a:t>
            </a:r>
          </a:p>
          <a:p>
            <a:pPr marL="342900" indent="-342900">
              <a:spcBef>
                <a:spcPts val="600"/>
              </a:spcBef>
              <a:buFont typeface="Arial" panose="020B0604020202020204" pitchFamily="34" charset="0"/>
              <a:buChar char="•"/>
            </a:pPr>
            <a:r>
              <a:rPr lang="en-US" sz="2400" dirty="0">
                <a:solidFill>
                  <a:schemeClr val="tx1"/>
                </a:solidFill>
              </a:rPr>
              <a:t>Confirm VNet peering on the second virtual network</a:t>
            </a:r>
          </a:p>
          <a:p>
            <a:pPr marL="342900" indent="-342900">
              <a:spcBef>
                <a:spcPts val="600"/>
              </a:spcBef>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314314914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Learning Recap – Configure VNet Peering</a:t>
            </a:r>
          </a:p>
        </p:txBody>
      </p:sp>
      <p:sp>
        <p:nvSpPr>
          <p:cNvPr id="8" name="Rectangle 7">
            <a:extLst>
              <a:ext uri="{FF2B5EF4-FFF2-40B4-BE49-F238E27FC236}">
                <a16:creationId xmlns:a16="http://schemas.microsoft.com/office/drawing/2014/main" id="{169F3006-8609-4CDD-B431-90D1B3D88F78}"/>
              </a:ext>
            </a:extLst>
          </p:cNvPr>
          <p:cNvSpPr/>
          <p:nvPr/>
        </p:nvSpPr>
        <p:spPr>
          <a:xfrm>
            <a:off x="4060878" y="2008163"/>
            <a:ext cx="7742238" cy="7772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200"/>
              </a:spcBef>
            </a:pPr>
            <a:r>
              <a:rPr lang="en-US" dirty="0">
                <a:hlinkClick r:id="rId3"/>
              </a:rPr>
              <a:t>Distribute your services across Azure virtual networks and integrate them by using virtual network peering (</a:t>
            </a:r>
            <a:r>
              <a:rPr lang="en-US" dirty="0">
                <a:highlight>
                  <a:srgbClr val="FFFF00"/>
                </a:highlight>
                <a:hlinkClick r:id="rId3"/>
              </a:rPr>
              <a:t>sandbox</a:t>
            </a:r>
            <a:r>
              <a:rPr lang="en-US" dirty="0">
                <a:hlinkClick r:id="rId3"/>
              </a:rPr>
              <a:t>)</a:t>
            </a:r>
            <a:endParaRPr lang="en-US" dirty="0">
              <a:solidFill>
                <a:schemeClr val="tx1"/>
              </a:solidFill>
            </a:endParaRPr>
          </a:p>
        </p:txBody>
      </p:sp>
      <p:sp>
        <p:nvSpPr>
          <p:cNvPr id="3" name="TextBox 2">
            <a:extLst>
              <a:ext uri="{FF2B5EF4-FFF2-40B4-BE49-F238E27FC236}">
                <a16:creationId xmlns:a16="http://schemas.microsoft.com/office/drawing/2014/main" id="{7C0B831D-3BBC-62EA-6E4E-DDCF9C642877}"/>
              </a:ext>
            </a:extLst>
          </p:cNvPr>
          <p:cNvSpPr txBox="1"/>
          <p:nvPr/>
        </p:nvSpPr>
        <p:spPr>
          <a:xfrm>
            <a:off x="6235363" y="6000497"/>
            <a:ext cx="5760359"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13723690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cs typeface="Segoe UI"/>
              </a:rPr>
              <a:t>Configure Network Routing and Endpoints</a:t>
            </a:r>
            <a:endParaRPr lang="en-US" dirty="0"/>
          </a:p>
        </p:txBody>
      </p:sp>
    </p:spTree>
    <p:extLst>
      <p:ext uri="{BB962C8B-B14F-4D97-AF65-F5344CB8AC3E}">
        <p14:creationId xmlns:p14="http://schemas.microsoft.com/office/powerpoint/2010/main" val="82533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Configure Network Routing and Endpoints Introduction</a:t>
            </a:r>
          </a:p>
        </p:txBody>
      </p:sp>
      <p:sp>
        <p:nvSpPr>
          <p:cNvPr id="72" name="TextBox 71">
            <a:extLst>
              <a:ext uri="{FF2B5EF4-FFF2-40B4-BE49-F238E27FC236}">
                <a16:creationId xmlns:a16="http://schemas.microsoft.com/office/drawing/2014/main" id="{1DDB84BC-AC5A-457A-80DE-DCBABE6E8956}"/>
              </a:ext>
            </a:extLst>
          </p:cNvPr>
          <p:cNvSpPr txBox="1"/>
          <p:nvPr/>
        </p:nvSpPr>
        <p:spPr>
          <a:xfrm>
            <a:off x="567878" y="1590660"/>
            <a:ext cx="5418916" cy="4127560"/>
          </a:xfrm>
          <a:prstGeom prst="rect">
            <a:avLst/>
          </a:prstGeom>
          <a:noFill/>
        </p:spPr>
        <p:txBody>
          <a:bodyPr wrap="square" lIns="0" tIns="0" rIns="0" bIns="0" rtlCol="0" anchor="t">
            <a:noAutofit/>
          </a:bodyPr>
          <a:lstStyle/>
          <a:p>
            <a:pPr marL="342900" indent="-342900">
              <a:lnSpc>
                <a:spcPct val="150000"/>
              </a:lnSpc>
              <a:buFont typeface="Arial" panose="020B0604020202020204" pitchFamily="34" charset="0"/>
              <a:buChar char="•"/>
            </a:pPr>
            <a:r>
              <a:rPr lang="en-US" sz="2200" dirty="0">
                <a:cs typeface="Segoe UI Semilight"/>
              </a:rPr>
              <a:t>Review System Routes</a:t>
            </a:r>
          </a:p>
          <a:p>
            <a:pPr marL="342900" indent="-342900">
              <a:lnSpc>
                <a:spcPct val="150000"/>
              </a:lnSpc>
              <a:buFont typeface="Arial" panose="020B0604020202020204" pitchFamily="34" charset="0"/>
              <a:buChar char="•"/>
            </a:pPr>
            <a:r>
              <a:rPr lang="en-US" sz="2200" dirty="0">
                <a:cs typeface="Segoe UI Semilight"/>
              </a:rPr>
              <a:t>Identify User-Defined Routes</a:t>
            </a:r>
          </a:p>
          <a:p>
            <a:pPr marL="342900" indent="-342900">
              <a:lnSpc>
                <a:spcPct val="150000"/>
              </a:lnSpc>
              <a:buFont typeface="Arial" panose="020B0604020202020204" pitchFamily="34" charset="0"/>
              <a:buChar char="•"/>
            </a:pPr>
            <a:r>
              <a:rPr lang="en-US" sz="2200" dirty="0">
                <a:cs typeface="Segoe UI Semilight"/>
              </a:rPr>
              <a:t>Demonstration – Custom Routing tables</a:t>
            </a:r>
          </a:p>
          <a:p>
            <a:pPr marL="342900" indent="-342900">
              <a:lnSpc>
                <a:spcPct val="150000"/>
              </a:lnSpc>
              <a:buFont typeface="Arial" panose="020B0604020202020204" pitchFamily="34" charset="0"/>
              <a:buChar char="•"/>
            </a:pPr>
            <a:r>
              <a:rPr lang="en-US" sz="2200" dirty="0">
                <a:cs typeface="Segoe UI Semilight"/>
              </a:rPr>
              <a:t>Determine Service Endpoint Uses</a:t>
            </a:r>
          </a:p>
          <a:p>
            <a:pPr marL="342900" indent="-342900">
              <a:lnSpc>
                <a:spcPct val="150000"/>
              </a:lnSpc>
              <a:buFont typeface="Arial" panose="020B0604020202020204" pitchFamily="34" charset="0"/>
              <a:buChar char="•"/>
            </a:pPr>
            <a:r>
              <a:rPr lang="en-US" sz="2200" dirty="0">
                <a:cs typeface="Segoe UI Semilight"/>
              </a:rPr>
              <a:t>Identify Private Link Uses</a:t>
            </a:r>
          </a:p>
          <a:p>
            <a:pPr marL="342900" indent="-342900">
              <a:lnSpc>
                <a:spcPct val="150000"/>
              </a:lnSpc>
              <a:buFont typeface="Arial" panose="020B0604020202020204" pitchFamily="34" charset="0"/>
              <a:buChar char="•"/>
            </a:pPr>
            <a:r>
              <a:rPr lang="en-US" sz="2200" dirty="0">
                <a:cs typeface="Segoe UI Semilight"/>
              </a:rPr>
              <a:t>Learning Recap</a:t>
            </a:r>
          </a:p>
        </p:txBody>
      </p:sp>
      <p:sp>
        <p:nvSpPr>
          <p:cNvPr id="4" name="TextBox 3">
            <a:extLst>
              <a:ext uri="{FF2B5EF4-FFF2-40B4-BE49-F238E27FC236}">
                <a16:creationId xmlns:a16="http://schemas.microsoft.com/office/drawing/2014/main" id="{C83C1E1E-7FD3-0ABF-7365-D4DE51231FA8}"/>
              </a:ext>
            </a:extLst>
          </p:cNvPr>
          <p:cNvSpPr txBox="1"/>
          <p:nvPr/>
        </p:nvSpPr>
        <p:spPr>
          <a:xfrm>
            <a:off x="6449681" y="1783257"/>
            <a:ext cx="4729181" cy="3493264"/>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243A5E"/>
                </a:solidFill>
                <a:effectLst/>
                <a:uLnTx/>
                <a:uFillTx/>
              </a:rPr>
              <a:t>Implement and manage virtual networking (15–20%): Configure and manage virtual networks in Azure</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 Configure user-defined network routes</a:t>
            </a:r>
          </a:p>
          <a:p>
            <a:pPr algn="l">
              <a:buFont typeface="Arial" panose="020B0604020202020204" pitchFamily="34" charset="0"/>
              <a:buChar char="•"/>
            </a:pPr>
            <a:endParaRPr lang="en-US" dirty="0">
              <a:solidFill>
                <a:srgbClr val="161616"/>
              </a:solidFill>
              <a:latin typeface="Segoe UI" panose="020B0502040204020203" pitchFamily="34" charset="0"/>
            </a:endParaRPr>
          </a:p>
          <a:p>
            <a:r>
              <a:rPr kumimoji="0" lang="en-US" sz="1800" b="0" i="0" u="none" strike="noStrike" kern="0" cap="none" spc="0" normalizeH="0" baseline="0" noProof="0" dirty="0">
                <a:ln>
                  <a:noFill/>
                </a:ln>
                <a:solidFill>
                  <a:srgbClr val="243A5E"/>
                </a:solidFill>
                <a:effectLst/>
                <a:uLnTx/>
                <a:uFillTx/>
              </a:rPr>
              <a:t>Implement and manage virtual networking (15–20%): Configure secure access to virtual networks</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Configure service endpoints for Azure platform as a service (PaaS)</a:t>
            </a:r>
          </a:p>
          <a:p>
            <a:pPr marL="285750" indent="-285750" algn="l">
              <a:buFont typeface="Arial" panose="020B0604020202020204" pitchFamily="34" charset="0"/>
              <a:buChar char="•"/>
            </a:pPr>
            <a:r>
              <a:rPr lang="en-US" b="0" i="0" dirty="0">
                <a:solidFill>
                  <a:srgbClr val="161616"/>
                </a:solidFill>
                <a:effectLst/>
                <a:latin typeface="Segoe UI" panose="020B0502040204020203" pitchFamily="34" charset="0"/>
              </a:rPr>
              <a:t>Configure private endpoints for Azure PaaS</a:t>
            </a:r>
          </a:p>
        </p:txBody>
      </p:sp>
    </p:spTree>
    <p:extLst>
      <p:ext uri="{BB962C8B-B14F-4D97-AF65-F5344CB8AC3E}">
        <p14:creationId xmlns:p14="http://schemas.microsoft.com/office/powerpoint/2010/main" val="179226705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System Routes</a:t>
            </a:r>
          </a:p>
        </p:txBody>
      </p:sp>
      <p:sp>
        <p:nvSpPr>
          <p:cNvPr id="4" name="Text Placeholder 3">
            <a:extLst>
              <a:ext uri="{FF2B5EF4-FFF2-40B4-BE49-F238E27FC236}">
                <a16:creationId xmlns:a16="http://schemas.microsoft.com/office/drawing/2014/main" id="{9C6CC6C4-7F5C-9665-F92A-6DF1AEF7F3BC}"/>
              </a:ext>
            </a:extLst>
          </p:cNvPr>
          <p:cNvSpPr>
            <a:spLocks noGrp="1"/>
          </p:cNvSpPr>
          <p:nvPr>
            <p:ph type="body" sz="quarter" idx="10"/>
          </p:nvPr>
        </p:nvSpPr>
        <p:spPr>
          <a:xfrm>
            <a:off x="440753" y="998040"/>
            <a:ext cx="11568684" cy="783035"/>
          </a:xfrm>
        </p:spPr>
        <p:txBody>
          <a:bodyPr/>
          <a:lstStyle/>
          <a:p>
            <a:r>
              <a:rPr lang="en-US" dirty="0"/>
              <a:t>Directs network traffic between virtual machines, on-premises networks, and the internet</a:t>
            </a:r>
          </a:p>
          <a:p>
            <a:endParaRPr lang="en-US" dirty="0"/>
          </a:p>
        </p:txBody>
      </p:sp>
      <p:sp>
        <p:nvSpPr>
          <p:cNvPr id="3" name="Rectangle 2">
            <a:extLst>
              <a:ext uri="{FF2B5EF4-FFF2-40B4-BE49-F238E27FC236}">
                <a16:creationId xmlns:a16="http://schemas.microsoft.com/office/drawing/2014/main" id="{F8627C1E-3EB7-474E-9CB8-7FD0CEE23A34}"/>
              </a:ext>
            </a:extLst>
          </p:cNvPr>
          <p:cNvSpPr/>
          <p:nvPr/>
        </p:nvSpPr>
        <p:spPr>
          <a:xfrm>
            <a:off x="416454" y="1951425"/>
            <a:ext cx="4941649" cy="388387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marL="246063" indent="-187325">
              <a:spcBef>
                <a:spcPts val="300"/>
              </a:spcBef>
              <a:spcAft>
                <a:spcPts val="600"/>
              </a:spcAft>
              <a:buFont typeface="Arial" panose="020B0604020202020204" pitchFamily="34" charset="0"/>
              <a:buChar char="•"/>
            </a:pPr>
            <a:r>
              <a:rPr lang="en-US" sz="2000" dirty="0">
                <a:solidFill>
                  <a:schemeClr val="tx1"/>
                </a:solidFill>
              </a:rPr>
              <a:t>Traffic between VMs in the same subnet</a:t>
            </a:r>
          </a:p>
          <a:p>
            <a:pPr marL="246063" indent="-187325">
              <a:spcBef>
                <a:spcPts val="300"/>
              </a:spcBef>
              <a:spcAft>
                <a:spcPts val="600"/>
              </a:spcAft>
              <a:buFont typeface="Arial" panose="020B0604020202020204" pitchFamily="34" charset="0"/>
              <a:buChar char="•"/>
            </a:pPr>
            <a:r>
              <a:rPr lang="en-US" sz="2000" dirty="0">
                <a:solidFill>
                  <a:schemeClr val="tx1"/>
                </a:solidFill>
              </a:rPr>
              <a:t>Between VMs in different subnets in the same virtual network</a:t>
            </a:r>
          </a:p>
          <a:p>
            <a:pPr marL="246063" indent="-187325">
              <a:spcBef>
                <a:spcPts val="300"/>
              </a:spcBef>
              <a:spcAft>
                <a:spcPts val="600"/>
              </a:spcAft>
              <a:buFont typeface="Arial" panose="020B0604020202020204" pitchFamily="34" charset="0"/>
              <a:buChar char="•"/>
            </a:pPr>
            <a:r>
              <a:rPr lang="en-US" sz="2000" dirty="0">
                <a:solidFill>
                  <a:schemeClr val="tx1"/>
                </a:solidFill>
              </a:rPr>
              <a:t>Data flow from VMs to the internet</a:t>
            </a:r>
          </a:p>
          <a:p>
            <a:pPr marL="246063" indent="-187325">
              <a:spcBef>
                <a:spcPts val="300"/>
              </a:spcBef>
              <a:spcAft>
                <a:spcPts val="600"/>
              </a:spcAft>
              <a:buFont typeface="Arial" panose="020B0604020202020204" pitchFamily="34" charset="0"/>
              <a:buChar char="•"/>
            </a:pPr>
            <a:r>
              <a:rPr lang="en-US" sz="2000" dirty="0">
                <a:solidFill>
                  <a:schemeClr val="tx1"/>
                </a:solidFill>
              </a:rPr>
              <a:t>Communication between VMs using a VNet-to-VNet VPN</a:t>
            </a:r>
          </a:p>
          <a:p>
            <a:pPr marL="246063" indent="-187325">
              <a:spcBef>
                <a:spcPts val="300"/>
              </a:spcBef>
              <a:spcAft>
                <a:spcPts val="600"/>
              </a:spcAft>
              <a:buFont typeface="Arial" panose="020B0604020202020204" pitchFamily="34" charset="0"/>
              <a:buChar char="•"/>
            </a:pPr>
            <a:r>
              <a:rPr lang="en-US" sz="2000" dirty="0">
                <a:solidFill>
                  <a:schemeClr val="tx1"/>
                </a:solidFill>
              </a:rPr>
              <a:t>Site-to-Site and ExpressRoute communication through the</a:t>
            </a:r>
            <a:br>
              <a:rPr lang="en-US" sz="2000" dirty="0">
                <a:solidFill>
                  <a:schemeClr val="tx1"/>
                </a:solidFill>
              </a:rPr>
            </a:br>
            <a:r>
              <a:rPr lang="en-US" sz="2000" dirty="0">
                <a:solidFill>
                  <a:schemeClr val="tx1"/>
                </a:solidFill>
              </a:rPr>
              <a:t>VPN gateway</a:t>
            </a:r>
          </a:p>
        </p:txBody>
      </p:sp>
      <p:graphicFrame>
        <p:nvGraphicFramePr>
          <p:cNvPr id="9" name="Table 8">
            <a:extLst>
              <a:ext uri="{FF2B5EF4-FFF2-40B4-BE49-F238E27FC236}">
                <a16:creationId xmlns:a16="http://schemas.microsoft.com/office/drawing/2014/main" id="{2B20BF9D-879E-46F0-BED7-9A46F464071F}"/>
              </a:ext>
            </a:extLst>
          </p:cNvPr>
          <p:cNvGraphicFramePr>
            <a:graphicFrameLocks noGrp="1"/>
          </p:cNvGraphicFramePr>
          <p:nvPr/>
        </p:nvGraphicFramePr>
        <p:xfrm>
          <a:off x="7913091" y="4731469"/>
          <a:ext cx="1897024" cy="530433"/>
        </p:xfrm>
        <a:graphic>
          <a:graphicData uri="http://schemas.openxmlformats.org/drawingml/2006/table">
            <a:tbl>
              <a:tblPr firstRow="1" bandRow="1"/>
              <a:tblGrid>
                <a:gridCol w="948512">
                  <a:extLst>
                    <a:ext uri="{9D8B030D-6E8A-4147-A177-3AD203B41FA5}">
                      <a16:colId xmlns:a16="http://schemas.microsoft.com/office/drawing/2014/main" val="2041782024"/>
                    </a:ext>
                  </a:extLst>
                </a:gridCol>
                <a:gridCol w="948512">
                  <a:extLst>
                    <a:ext uri="{9D8B030D-6E8A-4147-A177-3AD203B41FA5}">
                      <a16:colId xmlns:a16="http://schemas.microsoft.com/office/drawing/2014/main" val="682074058"/>
                    </a:ext>
                  </a:extLst>
                </a:gridCol>
              </a:tblGrid>
              <a:tr h="176811">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068356132"/>
                  </a:ext>
                </a:extLst>
              </a:tr>
              <a:tr h="17681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251558768"/>
                  </a:ext>
                </a:extLst>
              </a:tr>
              <a:tr h="17681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254989881"/>
                  </a:ext>
                </a:extLst>
              </a:tr>
            </a:tbl>
          </a:graphicData>
        </a:graphic>
      </p:graphicFrame>
      <p:grpSp>
        <p:nvGrpSpPr>
          <p:cNvPr id="2" name="Group 1" descr="System routes connect the frontend subnet with the backend subnet and the internet. ">
            <a:extLst>
              <a:ext uri="{FF2B5EF4-FFF2-40B4-BE49-F238E27FC236}">
                <a16:creationId xmlns:a16="http://schemas.microsoft.com/office/drawing/2014/main" id="{8C9BC62D-6629-4417-8204-D391B3BF2029}"/>
              </a:ext>
            </a:extLst>
          </p:cNvPr>
          <p:cNvGrpSpPr/>
          <p:nvPr/>
        </p:nvGrpSpPr>
        <p:grpSpPr>
          <a:xfrm>
            <a:off x="6152515" y="1752748"/>
            <a:ext cx="5381625" cy="3810414"/>
            <a:chOff x="6152515" y="1752748"/>
            <a:chExt cx="5381625" cy="3810414"/>
          </a:xfrm>
        </p:grpSpPr>
        <p:sp>
          <p:nvSpPr>
            <p:cNvPr id="6" name="Rectangle 5">
              <a:extLst>
                <a:ext uri="{FF2B5EF4-FFF2-40B4-BE49-F238E27FC236}">
                  <a16:creationId xmlns:a16="http://schemas.microsoft.com/office/drawing/2014/main" id="{C5E20124-6D67-474F-A3B9-FDECBA62AC29}"/>
                </a:ext>
              </a:extLst>
            </p:cNvPr>
            <p:cNvSpPr/>
            <p:nvPr/>
          </p:nvSpPr>
          <p:spPr>
            <a:xfrm>
              <a:off x="6255550" y="3136265"/>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8" name="Connector: Elbow 7">
              <a:extLst>
                <a:ext uri="{FF2B5EF4-FFF2-40B4-BE49-F238E27FC236}">
                  <a16:creationId xmlns:a16="http://schemas.microsoft.com/office/drawing/2014/main" id="{F0CF78EF-7D6F-436E-90A1-AEAC9113F449}"/>
                </a:ext>
              </a:extLst>
            </p:cNvPr>
            <p:cNvCxnSpPr>
              <a:cxnSpLocks/>
              <a:stCxn id="6" idx="3"/>
              <a:endCxn id="14" idx="1"/>
            </p:cNvCxnSpPr>
            <p:nvPr/>
          </p:nvCxnSpPr>
          <p:spPr>
            <a:xfrm flipV="1">
              <a:off x="7918401" y="3685540"/>
              <a:ext cx="1701793" cy="12700"/>
            </a:xfrm>
            <a:prstGeom prst="bentConnector3">
              <a:avLst>
                <a:gd name="adj1" fmla="val 50000"/>
              </a:avLst>
            </a:prstGeom>
            <a:noFill/>
            <a:ln w="15875" cap="flat" cmpd="sng" algn="ctr">
              <a:solidFill>
                <a:sysClr val="windowText" lastClr="000000"/>
              </a:solidFill>
              <a:prstDash val="solid"/>
              <a:miter lim="800000"/>
              <a:tailEnd type="none"/>
            </a:ln>
            <a:effectLst/>
          </p:spPr>
        </p:cxnSp>
        <p:cxnSp>
          <p:nvCxnSpPr>
            <p:cNvPr id="10" name="Connector: Elbow 9">
              <a:extLst>
                <a:ext uri="{FF2B5EF4-FFF2-40B4-BE49-F238E27FC236}">
                  <a16:creationId xmlns:a16="http://schemas.microsoft.com/office/drawing/2014/main" id="{B2964091-967E-42BF-9E04-0207E83099C8}"/>
                </a:ext>
              </a:extLst>
            </p:cNvPr>
            <p:cNvCxnSpPr>
              <a:cxnSpLocks/>
              <a:stCxn id="14" idx="2"/>
              <a:endCxn id="9" idx="0"/>
            </p:cNvCxnSpPr>
            <p:nvPr/>
          </p:nvCxnSpPr>
          <p:spPr>
            <a:xfrm rot="5400000">
              <a:off x="9414635" y="3694483"/>
              <a:ext cx="483955" cy="1590017"/>
            </a:xfrm>
            <a:prstGeom prst="bentConnector3">
              <a:avLst>
                <a:gd name="adj1" fmla="val 50000"/>
              </a:avLst>
            </a:prstGeom>
            <a:noFill/>
            <a:ln w="15875" cap="flat" cmpd="sng" algn="ctr">
              <a:solidFill>
                <a:srgbClr val="E7E6E6">
                  <a:lumMod val="50000"/>
                </a:srgbClr>
              </a:solidFill>
              <a:prstDash val="sysDash"/>
              <a:miter lim="800000"/>
              <a:tailEnd type="triangle"/>
            </a:ln>
            <a:effectLst/>
          </p:spPr>
        </p:cxnSp>
        <p:sp>
          <p:nvSpPr>
            <p:cNvPr id="11" name="TextBox 10">
              <a:extLst>
                <a:ext uri="{FF2B5EF4-FFF2-40B4-BE49-F238E27FC236}">
                  <a16:creationId xmlns:a16="http://schemas.microsoft.com/office/drawing/2014/main" id="{1D959314-73C9-43E0-8020-9D9290FE7BAA}"/>
                </a:ext>
              </a:extLst>
            </p:cNvPr>
            <p:cNvSpPr txBox="1"/>
            <p:nvPr/>
          </p:nvSpPr>
          <p:spPr>
            <a:xfrm>
              <a:off x="8156046" y="4853133"/>
              <a:ext cx="1358794" cy="338554"/>
            </a:xfrm>
            <a:prstGeom prst="rect">
              <a:avLst/>
            </a:prstGeom>
            <a:solidFill>
              <a:sysClr val="window" lastClr="FFFFFF"/>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Routing Table</a:t>
              </a:r>
            </a:p>
          </p:txBody>
        </p:sp>
        <p:sp>
          <p:nvSpPr>
            <p:cNvPr id="12" name="Rectangle 11">
              <a:extLst>
                <a:ext uri="{FF2B5EF4-FFF2-40B4-BE49-F238E27FC236}">
                  <a16:creationId xmlns:a16="http://schemas.microsoft.com/office/drawing/2014/main" id="{BCB9669A-536B-4984-9E2E-C70C37A0AADA}"/>
                </a:ext>
              </a:extLst>
            </p:cNvPr>
            <p:cNvSpPr/>
            <p:nvPr/>
          </p:nvSpPr>
          <p:spPr>
            <a:xfrm>
              <a:off x="8258120" y="2589171"/>
              <a:ext cx="990269" cy="461176"/>
            </a:xfrm>
            <a:prstGeom prst="rect">
              <a:avLst/>
            </a:prstGeom>
            <a:solidFill>
              <a:srgbClr val="DDD6E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System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Route</a:t>
              </a:r>
            </a:p>
          </p:txBody>
        </p:sp>
        <p:sp>
          <p:nvSpPr>
            <p:cNvPr id="13" name="Rectangle 12">
              <a:extLst>
                <a:ext uri="{FF2B5EF4-FFF2-40B4-BE49-F238E27FC236}">
                  <a16:creationId xmlns:a16="http://schemas.microsoft.com/office/drawing/2014/main" id="{3C2BDC07-BCD4-45F3-BEA0-1ABBBF8ADC31}"/>
                </a:ext>
              </a:extLst>
            </p:cNvPr>
            <p:cNvSpPr/>
            <p:nvPr/>
          </p:nvSpPr>
          <p:spPr>
            <a:xfrm>
              <a:off x="8267396" y="3402937"/>
              <a:ext cx="990269" cy="461176"/>
            </a:xfrm>
            <a:prstGeom prst="rect">
              <a:avLst/>
            </a:prstGeom>
            <a:solidFill>
              <a:srgbClr val="DDD6E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System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Route</a:t>
              </a:r>
            </a:p>
          </p:txBody>
        </p:sp>
        <p:sp>
          <p:nvSpPr>
            <p:cNvPr id="14" name="Rectangle 13">
              <a:extLst>
                <a:ext uri="{FF2B5EF4-FFF2-40B4-BE49-F238E27FC236}">
                  <a16:creationId xmlns:a16="http://schemas.microsoft.com/office/drawing/2014/main" id="{96D0D484-7FC7-4B2B-A3F3-CE90229F5229}"/>
                </a:ext>
              </a:extLst>
            </p:cNvPr>
            <p:cNvSpPr/>
            <p:nvPr/>
          </p:nvSpPr>
          <p:spPr>
            <a:xfrm>
              <a:off x="9620194" y="3123565"/>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Connector: Elbow 14">
              <a:extLst>
                <a:ext uri="{FF2B5EF4-FFF2-40B4-BE49-F238E27FC236}">
                  <a16:creationId xmlns:a16="http://schemas.microsoft.com/office/drawing/2014/main" id="{485A11BB-B088-49E6-B7BE-76E20DF30ECC}"/>
                </a:ext>
              </a:extLst>
            </p:cNvPr>
            <p:cNvCxnSpPr>
              <a:cxnSpLocks/>
              <a:stCxn id="6" idx="2"/>
              <a:endCxn id="9" idx="0"/>
            </p:cNvCxnSpPr>
            <p:nvPr/>
          </p:nvCxnSpPr>
          <p:spPr>
            <a:xfrm rot="16200000" flipH="1">
              <a:off x="7738662" y="3608527"/>
              <a:ext cx="471255" cy="1774627"/>
            </a:xfrm>
            <a:prstGeom prst="bentConnector3">
              <a:avLst>
                <a:gd name="adj1" fmla="val 50000"/>
              </a:avLst>
            </a:prstGeom>
            <a:noFill/>
            <a:ln w="15875" cap="flat" cmpd="sng" algn="ctr">
              <a:solidFill>
                <a:srgbClr val="E7E6E6">
                  <a:lumMod val="50000"/>
                </a:srgbClr>
              </a:solidFill>
              <a:prstDash val="sysDash"/>
              <a:miter lim="800000"/>
              <a:tailEnd type="triangle"/>
            </a:ln>
            <a:effectLst/>
          </p:spPr>
        </p:cxnSp>
        <p:sp>
          <p:nvSpPr>
            <p:cNvPr id="16" name="Freeform 44">
              <a:extLst>
                <a:ext uri="{FF2B5EF4-FFF2-40B4-BE49-F238E27FC236}">
                  <a16:creationId xmlns:a16="http://schemas.microsoft.com/office/drawing/2014/main" id="{6EA7FF2B-04FB-4947-B064-429CA0EC31F8}"/>
                </a:ext>
              </a:extLst>
            </p:cNvPr>
            <p:cNvSpPr>
              <a:spLocks noChangeAspect="1" noEditPoints="1"/>
            </p:cNvSpPr>
            <p:nvPr/>
          </p:nvSpPr>
          <p:spPr bwMode="black">
            <a:xfrm>
              <a:off x="6602990" y="3277705"/>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defTabSz="914400"/>
              <a:endParaRPr lang="en-US" sz="1600" dirty="0">
                <a:solidFill>
                  <a:srgbClr val="000000"/>
                </a:solidFill>
                <a:latin typeface="Calibri" panose="020F0502020204030204"/>
              </a:endParaRPr>
            </a:p>
          </p:txBody>
        </p:sp>
        <p:sp>
          <p:nvSpPr>
            <p:cNvPr id="18" name="Freeform 44">
              <a:extLst>
                <a:ext uri="{FF2B5EF4-FFF2-40B4-BE49-F238E27FC236}">
                  <a16:creationId xmlns:a16="http://schemas.microsoft.com/office/drawing/2014/main" id="{D1D63FB6-960D-466D-9ED9-314F2C6E1B2B}"/>
                </a:ext>
              </a:extLst>
            </p:cNvPr>
            <p:cNvSpPr>
              <a:spLocks noChangeAspect="1" noEditPoints="1"/>
            </p:cNvSpPr>
            <p:nvPr/>
          </p:nvSpPr>
          <p:spPr bwMode="black">
            <a:xfrm>
              <a:off x="7146412" y="3574720"/>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defTabSz="914400"/>
              <a:endParaRPr lang="en-US" sz="1600" dirty="0">
                <a:solidFill>
                  <a:srgbClr val="000000"/>
                </a:solidFill>
                <a:latin typeface="Calibri" panose="020F0502020204030204"/>
              </a:endParaRPr>
            </a:p>
          </p:txBody>
        </p:sp>
        <p:cxnSp>
          <p:nvCxnSpPr>
            <p:cNvPr id="19" name="Connector: Elbow 18">
              <a:extLst>
                <a:ext uri="{FF2B5EF4-FFF2-40B4-BE49-F238E27FC236}">
                  <a16:creationId xmlns:a16="http://schemas.microsoft.com/office/drawing/2014/main" id="{6D086D7A-934F-4727-B888-1E4279F936A8}"/>
                </a:ext>
              </a:extLst>
            </p:cNvPr>
            <p:cNvCxnSpPr>
              <a:cxnSpLocks/>
              <a:stCxn id="6" idx="0"/>
              <a:endCxn id="12" idx="1"/>
            </p:cNvCxnSpPr>
            <p:nvPr/>
          </p:nvCxnSpPr>
          <p:spPr>
            <a:xfrm rot="5400000" flipH="1" flipV="1">
              <a:off x="7514295" y="2392440"/>
              <a:ext cx="316506" cy="1171144"/>
            </a:xfrm>
            <a:prstGeom prst="bentConnector2">
              <a:avLst/>
            </a:prstGeom>
            <a:noFill/>
            <a:ln w="15875" cap="flat" cmpd="sng" algn="ctr">
              <a:solidFill>
                <a:srgbClr val="E7E6E6">
                  <a:lumMod val="50000"/>
                </a:srgbClr>
              </a:solidFill>
              <a:prstDash val="solid"/>
              <a:miter lim="800000"/>
              <a:tailEnd type="none"/>
            </a:ln>
            <a:effectLst/>
          </p:spPr>
        </p:cxnSp>
        <p:sp>
          <p:nvSpPr>
            <p:cNvPr id="20" name="TextBox 19">
              <a:extLst>
                <a:ext uri="{FF2B5EF4-FFF2-40B4-BE49-F238E27FC236}">
                  <a16:creationId xmlns:a16="http://schemas.microsoft.com/office/drawing/2014/main" id="{2F65E2BD-0BA4-4486-B787-DACF5F93D676}"/>
                </a:ext>
              </a:extLst>
            </p:cNvPr>
            <p:cNvSpPr txBox="1"/>
            <p:nvPr/>
          </p:nvSpPr>
          <p:spPr>
            <a:xfrm>
              <a:off x="6317720" y="3929208"/>
              <a:ext cx="1596919" cy="338554"/>
            </a:xfrm>
            <a:prstGeom prst="rect">
              <a:avLst/>
            </a:prstGeom>
            <a:noFill/>
          </p:spPr>
          <p:txBody>
            <a:bodyPr wrap="square" rtlCol="0">
              <a:spAutoFit/>
            </a:bodyPr>
            <a:lstStyle/>
            <a:p>
              <a:pPr defTabSz="914400"/>
              <a:r>
                <a:rPr lang="en-US" sz="1600" dirty="0">
                  <a:solidFill>
                    <a:prstClr val="black"/>
                  </a:solidFill>
                  <a:latin typeface="Calibri" panose="020F0502020204030204"/>
                </a:rPr>
                <a:t>Frontend Subnet</a:t>
              </a:r>
            </a:p>
          </p:txBody>
        </p:sp>
        <p:sp>
          <p:nvSpPr>
            <p:cNvPr id="21" name="TextBox 20">
              <a:extLst>
                <a:ext uri="{FF2B5EF4-FFF2-40B4-BE49-F238E27FC236}">
                  <a16:creationId xmlns:a16="http://schemas.microsoft.com/office/drawing/2014/main" id="{C09612EF-CBA9-4033-89DA-695F145728F1}"/>
                </a:ext>
              </a:extLst>
            </p:cNvPr>
            <p:cNvSpPr txBox="1"/>
            <p:nvPr/>
          </p:nvSpPr>
          <p:spPr>
            <a:xfrm>
              <a:off x="9746721" y="3910158"/>
              <a:ext cx="1520720" cy="338554"/>
            </a:xfrm>
            <a:prstGeom prst="rect">
              <a:avLst/>
            </a:prstGeom>
            <a:noFill/>
          </p:spPr>
          <p:txBody>
            <a:bodyPr wrap="square" rtlCol="0">
              <a:spAutoFit/>
            </a:bodyPr>
            <a:lstStyle/>
            <a:p>
              <a:pPr defTabSz="914400"/>
              <a:r>
                <a:rPr lang="en-US" sz="1600" dirty="0">
                  <a:solidFill>
                    <a:prstClr val="black"/>
                  </a:solidFill>
                  <a:latin typeface="Calibri" panose="020F0502020204030204"/>
                </a:rPr>
                <a:t>Backend Subnet</a:t>
              </a:r>
            </a:p>
          </p:txBody>
        </p:sp>
        <p:pic>
          <p:nvPicPr>
            <p:cNvPr id="22" name="Picture 21">
              <a:extLst>
                <a:ext uri="{FF2B5EF4-FFF2-40B4-BE49-F238E27FC236}">
                  <a16:creationId xmlns:a16="http://schemas.microsoft.com/office/drawing/2014/main" id="{D8510FC3-24EF-4B8A-B047-205393517BA0}"/>
                </a:ext>
              </a:extLst>
            </p:cNvPr>
            <p:cNvPicPr>
              <a:picLocks noChangeAspect="1"/>
            </p:cNvPicPr>
            <p:nvPr/>
          </p:nvPicPr>
          <p:blipFill>
            <a:blip r:embed="rId3">
              <a:biLevel thresh="75000"/>
            </a:blip>
            <a:stretch>
              <a:fillRect/>
            </a:stretch>
          </p:blipFill>
          <p:spPr>
            <a:xfrm>
              <a:off x="8236903" y="1752748"/>
              <a:ext cx="1039813" cy="607683"/>
            </a:xfrm>
            <a:prstGeom prst="rect">
              <a:avLst/>
            </a:prstGeom>
            <a:ln>
              <a:noFill/>
            </a:ln>
          </p:spPr>
        </p:pic>
        <p:sp>
          <p:nvSpPr>
            <p:cNvPr id="23" name="TextBox 22">
              <a:extLst>
                <a:ext uri="{FF2B5EF4-FFF2-40B4-BE49-F238E27FC236}">
                  <a16:creationId xmlns:a16="http://schemas.microsoft.com/office/drawing/2014/main" id="{4C3529DF-D4B4-4813-BBAA-EAFE27FD9FA1}"/>
                </a:ext>
              </a:extLst>
            </p:cNvPr>
            <p:cNvSpPr txBox="1"/>
            <p:nvPr/>
          </p:nvSpPr>
          <p:spPr>
            <a:xfrm>
              <a:off x="8308447" y="2024209"/>
              <a:ext cx="911118" cy="338554"/>
            </a:xfrm>
            <a:prstGeom prst="rect">
              <a:avLst/>
            </a:prstGeom>
            <a:noFill/>
          </p:spPr>
          <p:txBody>
            <a:bodyPr wrap="square" rtlCol="0">
              <a:spAutoFit/>
            </a:bodyPr>
            <a:lstStyle/>
            <a:p>
              <a:pPr defTabSz="914400"/>
              <a:r>
                <a:rPr lang="en-US" sz="1600" dirty="0">
                  <a:solidFill>
                    <a:prstClr val="black"/>
                  </a:solidFill>
                  <a:latin typeface="Calibri" panose="020F0502020204030204"/>
                </a:rPr>
                <a:t>Internet</a:t>
              </a:r>
            </a:p>
          </p:txBody>
        </p:sp>
        <p:cxnSp>
          <p:nvCxnSpPr>
            <p:cNvPr id="24" name="Connector: Elbow 23">
              <a:extLst>
                <a:ext uri="{FF2B5EF4-FFF2-40B4-BE49-F238E27FC236}">
                  <a16:creationId xmlns:a16="http://schemas.microsoft.com/office/drawing/2014/main" id="{D13AE39B-0C01-41C4-A642-9D5B7B0F5595}"/>
                </a:ext>
              </a:extLst>
            </p:cNvPr>
            <p:cNvCxnSpPr>
              <a:cxnSpLocks/>
              <a:stCxn id="12" idx="0"/>
              <a:endCxn id="22" idx="2"/>
            </p:cNvCxnSpPr>
            <p:nvPr/>
          </p:nvCxnSpPr>
          <p:spPr>
            <a:xfrm rot="5400000" flipH="1" flipV="1">
              <a:off x="8640662" y="2473024"/>
              <a:ext cx="228740" cy="3555"/>
            </a:xfrm>
            <a:prstGeom prst="bentConnector3">
              <a:avLst>
                <a:gd name="adj1" fmla="val 50000"/>
              </a:avLst>
            </a:prstGeom>
            <a:noFill/>
            <a:ln w="15875" cap="flat" cmpd="sng" algn="ctr">
              <a:solidFill>
                <a:srgbClr val="E7E6E6">
                  <a:lumMod val="50000"/>
                </a:srgbClr>
              </a:solidFill>
              <a:prstDash val="solid"/>
              <a:miter lim="800000"/>
              <a:tailEnd type="none"/>
            </a:ln>
            <a:effectLst/>
          </p:spPr>
        </p:cxnSp>
        <p:pic>
          <p:nvPicPr>
            <p:cNvPr id="25" name="Picture 24">
              <a:extLst>
                <a:ext uri="{FF2B5EF4-FFF2-40B4-BE49-F238E27FC236}">
                  <a16:creationId xmlns:a16="http://schemas.microsoft.com/office/drawing/2014/main" id="{55F66469-2F68-4101-A86F-1A37EDD335D1}"/>
                </a:ext>
              </a:extLst>
            </p:cNvPr>
            <p:cNvPicPr>
              <a:picLocks noChangeAspect="1"/>
            </p:cNvPicPr>
            <p:nvPr/>
          </p:nvPicPr>
          <p:blipFill>
            <a:blip r:embed="rId4"/>
            <a:stretch>
              <a:fillRect/>
            </a:stretch>
          </p:blipFill>
          <p:spPr>
            <a:xfrm>
              <a:off x="9837447" y="3283559"/>
              <a:ext cx="496543" cy="371681"/>
            </a:xfrm>
            <a:prstGeom prst="rect">
              <a:avLst/>
            </a:prstGeom>
          </p:spPr>
        </p:pic>
        <p:pic>
          <p:nvPicPr>
            <p:cNvPr id="26" name="Picture 25">
              <a:extLst>
                <a:ext uri="{FF2B5EF4-FFF2-40B4-BE49-F238E27FC236}">
                  <a16:creationId xmlns:a16="http://schemas.microsoft.com/office/drawing/2014/main" id="{61C532D9-2B14-4EF2-A801-F0668CCBA3F6}"/>
                </a:ext>
              </a:extLst>
            </p:cNvPr>
            <p:cNvPicPr>
              <a:picLocks noChangeAspect="1"/>
            </p:cNvPicPr>
            <p:nvPr/>
          </p:nvPicPr>
          <p:blipFill>
            <a:blip r:embed="rId4"/>
            <a:stretch>
              <a:fillRect/>
            </a:stretch>
          </p:blipFill>
          <p:spPr>
            <a:xfrm>
              <a:off x="10437522" y="3521684"/>
              <a:ext cx="496543" cy="371681"/>
            </a:xfrm>
            <a:prstGeom prst="rect">
              <a:avLst/>
            </a:prstGeom>
          </p:spPr>
        </p:pic>
        <p:sp>
          <p:nvSpPr>
            <p:cNvPr id="27" name="Rectangle 26">
              <a:extLst>
                <a:ext uri="{FF2B5EF4-FFF2-40B4-BE49-F238E27FC236}">
                  <a16:creationId xmlns:a16="http://schemas.microsoft.com/office/drawing/2014/main" id="{5562A242-2696-47E0-9CF2-4E3D38B696E9}"/>
                </a:ext>
              </a:extLst>
            </p:cNvPr>
            <p:cNvSpPr/>
            <p:nvPr/>
          </p:nvSpPr>
          <p:spPr>
            <a:xfrm>
              <a:off x="6152515" y="2447290"/>
              <a:ext cx="5381625" cy="2971800"/>
            </a:xfrm>
            <a:prstGeom prst="rect">
              <a:avLst/>
            </a:prstGeom>
            <a:noFill/>
            <a:ln w="12700" cap="flat" cmpd="sng" algn="ctr">
              <a:solidFill>
                <a:srgbClr val="4472C4">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94AB46A6-2D01-41F7-BAE0-423EF7ED62EB}"/>
                </a:ext>
              </a:extLst>
            </p:cNvPr>
            <p:cNvSpPr txBox="1"/>
            <p:nvPr/>
          </p:nvSpPr>
          <p:spPr>
            <a:xfrm>
              <a:off x="9984845" y="5224608"/>
              <a:ext cx="1520719" cy="338554"/>
            </a:xfrm>
            <a:prstGeom prst="rect">
              <a:avLst/>
            </a:prstGeom>
            <a:solidFill>
              <a:sysClr val="window" lastClr="FFFFFF"/>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Virtual Network</a:t>
              </a:r>
            </a:p>
          </p:txBody>
        </p:sp>
      </p:grpSp>
    </p:spTree>
    <p:extLst>
      <p:ext uri="{BB962C8B-B14F-4D97-AF65-F5344CB8AC3E}">
        <p14:creationId xmlns:p14="http://schemas.microsoft.com/office/powerpoint/2010/main" val="99872804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Identify User-Defined Routes</a:t>
            </a:r>
          </a:p>
        </p:txBody>
      </p:sp>
      <p:sp>
        <p:nvSpPr>
          <p:cNvPr id="3" name="Rectangle 2">
            <a:extLst>
              <a:ext uri="{FF2B5EF4-FFF2-40B4-BE49-F238E27FC236}">
                <a16:creationId xmlns:a16="http://schemas.microsoft.com/office/drawing/2014/main" id="{77A4040F-0BBA-4D65-A877-5F44BA6E6423}"/>
              </a:ext>
            </a:extLst>
          </p:cNvPr>
          <p:cNvSpPr/>
          <p:nvPr/>
        </p:nvSpPr>
        <p:spPr>
          <a:xfrm>
            <a:off x="436562" y="1293817"/>
            <a:ext cx="4608576" cy="14823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 route table contains a set of rules, called routes, that specifies how packets should be routed in a virtual network</a:t>
            </a:r>
          </a:p>
        </p:txBody>
      </p:sp>
      <p:sp>
        <p:nvSpPr>
          <p:cNvPr id="4" name="Rectangle 3">
            <a:extLst>
              <a:ext uri="{FF2B5EF4-FFF2-40B4-BE49-F238E27FC236}">
                <a16:creationId xmlns:a16="http://schemas.microsoft.com/office/drawing/2014/main" id="{562E6E93-F185-403F-91D7-7BECFEC5B71C}"/>
              </a:ext>
            </a:extLst>
          </p:cNvPr>
          <p:cNvSpPr/>
          <p:nvPr/>
        </p:nvSpPr>
        <p:spPr>
          <a:xfrm>
            <a:off x="436562" y="3035796"/>
            <a:ext cx="4608576" cy="14823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User-defined routes are custom</a:t>
            </a:r>
            <a:br>
              <a:rPr lang="en-US" sz="2000" dirty="0">
                <a:solidFill>
                  <a:schemeClr val="tx1"/>
                </a:solidFill>
              </a:rPr>
            </a:br>
            <a:r>
              <a:rPr lang="en-US" sz="2000" dirty="0">
                <a:solidFill>
                  <a:schemeClr val="tx1"/>
                </a:solidFill>
              </a:rPr>
              <a:t>routes that control network traffic by defining routes that specify the next hop of the traffic flow </a:t>
            </a:r>
          </a:p>
        </p:txBody>
      </p:sp>
      <p:sp>
        <p:nvSpPr>
          <p:cNvPr id="6" name="Rectangle 5">
            <a:extLst>
              <a:ext uri="{FF2B5EF4-FFF2-40B4-BE49-F238E27FC236}">
                <a16:creationId xmlns:a16="http://schemas.microsoft.com/office/drawing/2014/main" id="{B5D4251D-FB20-4653-A0F9-E1079FFBE179}"/>
              </a:ext>
            </a:extLst>
          </p:cNvPr>
          <p:cNvSpPr/>
          <p:nvPr/>
        </p:nvSpPr>
        <p:spPr>
          <a:xfrm>
            <a:off x="436562" y="4777775"/>
            <a:ext cx="4608576" cy="14823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The next hop can be a virtual network gateway, virtual network, internet, or virtual appliance </a:t>
            </a:r>
          </a:p>
        </p:txBody>
      </p:sp>
      <p:grpSp>
        <p:nvGrpSpPr>
          <p:cNvPr id="9" name="Group 8" descr="A user defined route connects the frontend subnet with the backend subnet and the internet. ">
            <a:extLst>
              <a:ext uri="{FF2B5EF4-FFF2-40B4-BE49-F238E27FC236}">
                <a16:creationId xmlns:a16="http://schemas.microsoft.com/office/drawing/2014/main" id="{1A7319B5-AD51-403A-AE9C-752D2EC1352B}"/>
              </a:ext>
            </a:extLst>
          </p:cNvPr>
          <p:cNvGrpSpPr/>
          <p:nvPr/>
        </p:nvGrpSpPr>
        <p:grpSpPr>
          <a:xfrm>
            <a:off x="5705870" y="1411748"/>
            <a:ext cx="5779295" cy="4390564"/>
            <a:chOff x="6348206" y="670929"/>
            <a:chExt cx="5381625" cy="4033051"/>
          </a:xfrm>
        </p:grpSpPr>
        <p:sp>
          <p:nvSpPr>
            <p:cNvPr id="10" name="Rectangle 9">
              <a:extLst>
                <a:ext uri="{FF2B5EF4-FFF2-40B4-BE49-F238E27FC236}">
                  <a16:creationId xmlns:a16="http://schemas.microsoft.com/office/drawing/2014/main" id="{2C1AB66D-B732-4145-BAB0-771ED9B7D126}"/>
                </a:ext>
              </a:extLst>
            </p:cNvPr>
            <p:cNvSpPr/>
            <p:nvPr/>
          </p:nvSpPr>
          <p:spPr>
            <a:xfrm>
              <a:off x="6451241" y="2467912"/>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1" name="Connector: Elbow 10">
              <a:extLst>
                <a:ext uri="{FF2B5EF4-FFF2-40B4-BE49-F238E27FC236}">
                  <a16:creationId xmlns:a16="http://schemas.microsoft.com/office/drawing/2014/main" id="{0F586F36-D24A-46F8-98CB-D0D797530E70}"/>
                </a:ext>
              </a:extLst>
            </p:cNvPr>
            <p:cNvCxnSpPr>
              <a:cxnSpLocks/>
              <a:stCxn id="10" idx="3"/>
              <a:endCxn id="15" idx="1"/>
            </p:cNvCxnSpPr>
            <p:nvPr/>
          </p:nvCxnSpPr>
          <p:spPr>
            <a:xfrm flipV="1">
              <a:off x="8114092" y="3017187"/>
              <a:ext cx="1701793" cy="12700"/>
            </a:xfrm>
            <a:prstGeom prst="bentConnector3">
              <a:avLst>
                <a:gd name="adj1" fmla="val 50000"/>
              </a:avLst>
            </a:prstGeom>
            <a:noFill/>
            <a:ln w="15875" cap="flat" cmpd="sng" algn="ctr">
              <a:solidFill>
                <a:sysClr val="windowText" lastClr="000000"/>
              </a:solidFill>
              <a:prstDash val="solid"/>
              <a:miter lim="800000"/>
              <a:tailEnd type="none"/>
            </a:ln>
            <a:effectLst/>
          </p:spPr>
        </p:cxnSp>
        <p:cxnSp>
          <p:nvCxnSpPr>
            <p:cNvPr id="12" name="Connector: Elbow 11">
              <a:extLst>
                <a:ext uri="{FF2B5EF4-FFF2-40B4-BE49-F238E27FC236}">
                  <a16:creationId xmlns:a16="http://schemas.microsoft.com/office/drawing/2014/main" id="{CA3A7ED3-E085-4702-8687-873DBA976C47}"/>
                </a:ext>
              </a:extLst>
            </p:cNvPr>
            <p:cNvCxnSpPr>
              <a:cxnSpLocks/>
              <a:stCxn id="32" idx="3"/>
              <a:endCxn id="22" idx="2"/>
            </p:cNvCxnSpPr>
            <p:nvPr/>
          </p:nvCxnSpPr>
          <p:spPr>
            <a:xfrm flipV="1">
              <a:off x="8763662" y="3580359"/>
              <a:ext cx="1939110" cy="402876"/>
            </a:xfrm>
            <a:prstGeom prst="bentConnector2">
              <a:avLst/>
            </a:prstGeom>
            <a:noFill/>
            <a:ln w="15875" cap="flat" cmpd="sng" algn="ctr">
              <a:solidFill>
                <a:srgbClr val="E7E6E6">
                  <a:lumMod val="50000"/>
                </a:srgbClr>
              </a:solidFill>
              <a:prstDash val="sysDash"/>
              <a:miter lim="800000"/>
              <a:tailEnd type="triangle"/>
            </a:ln>
            <a:effectLst/>
          </p:spPr>
        </p:cxnSp>
        <p:sp>
          <p:nvSpPr>
            <p:cNvPr id="13" name="Rectangle 12">
              <a:extLst>
                <a:ext uri="{FF2B5EF4-FFF2-40B4-BE49-F238E27FC236}">
                  <a16:creationId xmlns:a16="http://schemas.microsoft.com/office/drawing/2014/main" id="{51C5D790-0998-4357-A631-5B76DCC95DB1}"/>
                </a:ext>
              </a:extLst>
            </p:cNvPr>
            <p:cNvSpPr/>
            <p:nvPr/>
          </p:nvSpPr>
          <p:spPr>
            <a:xfrm>
              <a:off x="7587119" y="1478949"/>
              <a:ext cx="1294488" cy="553196"/>
            </a:xfrm>
            <a:prstGeom prst="rect">
              <a:avLst/>
            </a:prstGeom>
            <a:solidFill>
              <a:srgbClr val="FEE59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User defined route</a:t>
              </a:r>
            </a:p>
          </p:txBody>
        </p:sp>
        <p:sp>
          <p:nvSpPr>
            <p:cNvPr id="14" name="Rectangle 13">
              <a:extLst>
                <a:ext uri="{FF2B5EF4-FFF2-40B4-BE49-F238E27FC236}">
                  <a16:creationId xmlns:a16="http://schemas.microsoft.com/office/drawing/2014/main" id="{D4820117-94C6-4473-8A93-0ED3EEF0566A}"/>
                </a:ext>
              </a:extLst>
            </p:cNvPr>
            <p:cNvSpPr/>
            <p:nvPr/>
          </p:nvSpPr>
          <p:spPr>
            <a:xfrm>
              <a:off x="8463087" y="2734584"/>
              <a:ext cx="990269" cy="461176"/>
            </a:xfrm>
            <a:prstGeom prst="rect">
              <a:avLst/>
            </a:prstGeom>
            <a:solidFill>
              <a:srgbClr val="DDD6E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System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Route</a:t>
              </a:r>
            </a:p>
          </p:txBody>
        </p:sp>
        <p:sp>
          <p:nvSpPr>
            <p:cNvPr id="15" name="Rectangle 14">
              <a:extLst>
                <a:ext uri="{FF2B5EF4-FFF2-40B4-BE49-F238E27FC236}">
                  <a16:creationId xmlns:a16="http://schemas.microsoft.com/office/drawing/2014/main" id="{FB3FEF15-6117-4F40-ADBE-CE716E1816A3}"/>
                </a:ext>
              </a:extLst>
            </p:cNvPr>
            <p:cNvSpPr/>
            <p:nvPr/>
          </p:nvSpPr>
          <p:spPr>
            <a:xfrm>
              <a:off x="9815885" y="2455212"/>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6" name="Connector: Elbow 15">
              <a:extLst>
                <a:ext uri="{FF2B5EF4-FFF2-40B4-BE49-F238E27FC236}">
                  <a16:creationId xmlns:a16="http://schemas.microsoft.com/office/drawing/2014/main" id="{3C566719-7DDC-4A82-A166-81501FE2DAB7}"/>
                </a:ext>
              </a:extLst>
            </p:cNvPr>
            <p:cNvCxnSpPr>
              <a:cxnSpLocks/>
              <a:stCxn id="10" idx="2"/>
              <a:endCxn id="32" idx="1"/>
            </p:cNvCxnSpPr>
            <p:nvPr/>
          </p:nvCxnSpPr>
          <p:spPr>
            <a:xfrm rot="16200000" flipH="1">
              <a:off x="7180233" y="3694294"/>
              <a:ext cx="391374" cy="186507"/>
            </a:xfrm>
            <a:prstGeom prst="bentConnector2">
              <a:avLst/>
            </a:prstGeom>
            <a:noFill/>
            <a:ln w="15875" cap="flat" cmpd="sng" algn="ctr">
              <a:solidFill>
                <a:srgbClr val="E7E6E6">
                  <a:lumMod val="50000"/>
                </a:srgbClr>
              </a:solidFill>
              <a:prstDash val="sysDash"/>
              <a:miter lim="800000"/>
              <a:tailEnd type="triangle"/>
            </a:ln>
            <a:effectLst/>
          </p:spPr>
        </p:cxnSp>
        <p:sp>
          <p:nvSpPr>
            <p:cNvPr id="18" name="Freeform 44">
              <a:extLst>
                <a:ext uri="{FF2B5EF4-FFF2-40B4-BE49-F238E27FC236}">
                  <a16:creationId xmlns:a16="http://schemas.microsoft.com/office/drawing/2014/main" id="{1C58F036-3104-4F0A-8080-41613415B6DE}"/>
                </a:ext>
              </a:extLst>
            </p:cNvPr>
            <p:cNvSpPr>
              <a:spLocks noChangeAspect="1" noEditPoints="1"/>
            </p:cNvSpPr>
            <p:nvPr/>
          </p:nvSpPr>
          <p:spPr bwMode="black">
            <a:xfrm>
              <a:off x="6798681" y="2609352"/>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ndParaRPr>
            </a:p>
          </p:txBody>
        </p:sp>
        <p:sp>
          <p:nvSpPr>
            <p:cNvPr id="19" name="Freeform 44">
              <a:extLst>
                <a:ext uri="{FF2B5EF4-FFF2-40B4-BE49-F238E27FC236}">
                  <a16:creationId xmlns:a16="http://schemas.microsoft.com/office/drawing/2014/main" id="{D42F7933-AD44-417D-99F6-B5E630029BB4}"/>
                </a:ext>
              </a:extLst>
            </p:cNvPr>
            <p:cNvSpPr>
              <a:spLocks noChangeAspect="1" noEditPoints="1"/>
            </p:cNvSpPr>
            <p:nvPr/>
          </p:nvSpPr>
          <p:spPr bwMode="black">
            <a:xfrm>
              <a:off x="7342103" y="2906367"/>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ndParaRPr>
            </a:p>
          </p:txBody>
        </p:sp>
        <p:cxnSp>
          <p:nvCxnSpPr>
            <p:cNvPr id="20" name="Connector: Elbow 19">
              <a:extLst>
                <a:ext uri="{FF2B5EF4-FFF2-40B4-BE49-F238E27FC236}">
                  <a16:creationId xmlns:a16="http://schemas.microsoft.com/office/drawing/2014/main" id="{F3DEEBAF-B9A8-4DBE-AFF6-55CDB3E33185}"/>
                </a:ext>
              </a:extLst>
            </p:cNvPr>
            <p:cNvCxnSpPr>
              <a:cxnSpLocks/>
              <a:stCxn id="10" idx="0"/>
              <a:endCxn id="13" idx="1"/>
            </p:cNvCxnSpPr>
            <p:nvPr/>
          </p:nvCxnSpPr>
          <p:spPr>
            <a:xfrm rot="5400000" flipH="1" flipV="1">
              <a:off x="7078711" y="1959504"/>
              <a:ext cx="712365" cy="304452"/>
            </a:xfrm>
            <a:prstGeom prst="bentConnector2">
              <a:avLst/>
            </a:prstGeom>
            <a:noFill/>
            <a:ln w="15875" cap="flat" cmpd="sng" algn="ctr">
              <a:solidFill>
                <a:srgbClr val="E7E6E6">
                  <a:lumMod val="50000"/>
                </a:srgbClr>
              </a:solidFill>
              <a:prstDash val="solid"/>
              <a:miter lim="800000"/>
              <a:tailEnd type="none"/>
            </a:ln>
            <a:effectLst/>
          </p:spPr>
        </p:cxnSp>
        <p:sp>
          <p:nvSpPr>
            <p:cNvPr id="21" name="TextBox 20">
              <a:extLst>
                <a:ext uri="{FF2B5EF4-FFF2-40B4-BE49-F238E27FC236}">
                  <a16:creationId xmlns:a16="http://schemas.microsoft.com/office/drawing/2014/main" id="{827576CE-D33A-440C-93D9-10F6CF2B76E2}"/>
                </a:ext>
              </a:extLst>
            </p:cNvPr>
            <p:cNvSpPr txBox="1"/>
            <p:nvPr/>
          </p:nvSpPr>
          <p:spPr>
            <a:xfrm>
              <a:off x="6513411" y="3260855"/>
              <a:ext cx="159691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Frontend Subnet</a:t>
              </a:r>
            </a:p>
          </p:txBody>
        </p:sp>
        <p:sp>
          <p:nvSpPr>
            <p:cNvPr id="22" name="TextBox 21">
              <a:extLst>
                <a:ext uri="{FF2B5EF4-FFF2-40B4-BE49-F238E27FC236}">
                  <a16:creationId xmlns:a16="http://schemas.microsoft.com/office/drawing/2014/main" id="{43A0BD29-9FE3-485E-B4E5-CC286047C0F7}"/>
                </a:ext>
              </a:extLst>
            </p:cNvPr>
            <p:cNvSpPr txBox="1"/>
            <p:nvPr/>
          </p:nvSpPr>
          <p:spPr>
            <a:xfrm>
              <a:off x="9942412" y="3241805"/>
              <a:ext cx="152072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Backend Subnet</a:t>
              </a:r>
            </a:p>
          </p:txBody>
        </p:sp>
        <p:pic>
          <p:nvPicPr>
            <p:cNvPr id="23" name="Picture 22">
              <a:extLst>
                <a:ext uri="{FF2B5EF4-FFF2-40B4-BE49-F238E27FC236}">
                  <a16:creationId xmlns:a16="http://schemas.microsoft.com/office/drawing/2014/main" id="{63F55FA8-6097-48C8-B5AF-4BDF9A4D4761}"/>
                </a:ext>
              </a:extLst>
            </p:cNvPr>
            <p:cNvPicPr>
              <a:picLocks noChangeAspect="1"/>
            </p:cNvPicPr>
            <p:nvPr/>
          </p:nvPicPr>
          <p:blipFill>
            <a:blip r:embed="rId3">
              <a:biLevel thresh="75000"/>
            </a:blip>
            <a:stretch>
              <a:fillRect/>
            </a:stretch>
          </p:blipFill>
          <p:spPr>
            <a:xfrm>
              <a:off x="9513971" y="670929"/>
              <a:ext cx="1039813" cy="607683"/>
            </a:xfrm>
            <a:prstGeom prst="rect">
              <a:avLst/>
            </a:prstGeom>
            <a:ln>
              <a:noFill/>
            </a:ln>
          </p:spPr>
        </p:pic>
        <p:sp>
          <p:nvSpPr>
            <p:cNvPr id="24" name="TextBox 23">
              <a:extLst>
                <a:ext uri="{FF2B5EF4-FFF2-40B4-BE49-F238E27FC236}">
                  <a16:creationId xmlns:a16="http://schemas.microsoft.com/office/drawing/2014/main" id="{2763C894-D296-446E-B18C-2D20E93E0678}"/>
                </a:ext>
              </a:extLst>
            </p:cNvPr>
            <p:cNvSpPr txBox="1"/>
            <p:nvPr/>
          </p:nvSpPr>
          <p:spPr>
            <a:xfrm>
              <a:off x="9585515" y="942390"/>
              <a:ext cx="91111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Internet</a:t>
              </a:r>
            </a:p>
          </p:txBody>
        </p:sp>
        <p:cxnSp>
          <p:nvCxnSpPr>
            <p:cNvPr id="25" name="Connector: Elbow 24">
              <a:extLst>
                <a:ext uri="{FF2B5EF4-FFF2-40B4-BE49-F238E27FC236}">
                  <a16:creationId xmlns:a16="http://schemas.microsoft.com/office/drawing/2014/main" id="{C8A614FB-5F1F-453C-BDB4-E467480DCC71}"/>
                </a:ext>
              </a:extLst>
            </p:cNvPr>
            <p:cNvCxnSpPr>
              <a:cxnSpLocks/>
              <a:stCxn id="13" idx="3"/>
              <a:endCxn id="30" idx="1"/>
            </p:cNvCxnSpPr>
            <p:nvPr/>
          </p:nvCxnSpPr>
          <p:spPr>
            <a:xfrm flipV="1">
              <a:off x="8881607" y="1752807"/>
              <a:ext cx="476995" cy="2740"/>
            </a:xfrm>
            <a:prstGeom prst="bentConnector3">
              <a:avLst>
                <a:gd name="adj1" fmla="val 50000"/>
              </a:avLst>
            </a:prstGeom>
            <a:noFill/>
            <a:ln w="15875" cap="flat" cmpd="sng" algn="ctr">
              <a:solidFill>
                <a:srgbClr val="E7E6E6">
                  <a:lumMod val="50000"/>
                </a:srgbClr>
              </a:solidFill>
              <a:prstDash val="solid"/>
              <a:miter lim="800000"/>
              <a:tailEnd type="none"/>
            </a:ln>
            <a:effectLst/>
          </p:spPr>
        </p:cxnSp>
        <p:pic>
          <p:nvPicPr>
            <p:cNvPr id="26" name="Picture 25">
              <a:extLst>
                <a:ext uri="{FF2B5EF4-FFF2-40B4-BE49-F238E27FC236}">
                  <a16:creationId xmlns:a16="http://schemas.microsoft.com/office/drawing/2014/main" id="{99C82B37-03CC-4E85-A13C-1C8A1DAD7B69}"/>
                </a:ext>
              </a:extLst>
            </p:cNvPr>
            <p:cNvPicPr>
              <a:picLocks noChangeAspect="1"/>
            </p:cNvPicPr>
            <p:nvPr/>
          </p:nvPicPr>
          <p:blipFill>
            <a:blip r:embed="rId4"/>
            <a:stretch>
              <a:fillRect/>
            </a:stretch>
          </p:blipFill>
          <p:spPr>
            <a:xfrm>
              <a:off x="10033138" y="2615206"/>
              <a:ext cx="496543" cy="371681"/>
            </a:xfrm>
            <a:prstGeom prst="rect">
              <a:avLst/>
            </a:prstGeom>
          </p:spPr>
        </p:pic>
        <p:pic>
          <p:nvPicPr>
            <p:cNvPr id="27" name="Picture 26">
              <a:extLst>
                <a:ext uri="{FF2B5EF4-FFF2-40B4-BE49-F238E27FC236}">
                  <a16:creationId xmlns:a16="http://schemas.microsoft.com/office/drawing/2014/main" id="{03CB5D43-17B8-4129-BD72-76E3F279306E}"/>
                </a:ext>
              </a:extLst>
            </p:cNvPr>
            <p:cNvPicPr>
              <a:picLocks noChangeAspect="1"/>
            </p:cNvPicPr>
            <p:nvPr/>
          </p:nvPicPr>
          <p:blipFill>
            <a:blip r:embed="rId4"/>
            <a:stretch>
              <a:fillRect/>
            </a:stretch>
          </p:blipFill>
          <p:spPr>
            <a:xfrm>
              <a:off x="10633213" y="2853331"/>
              <a:ext cx="496543" cy="371681"/>
            </a:xfrm>
            <a:prstGeom prst="rect">
              <a:avLst/>
            </a:prstGeom>
          </p:spPr>
        </p:pic>
        <p:sp>
          <p:nvSpPr>
            <p:cNvPr id="28" name="Rectangle 27">
              <a:extLst>
                <a:ext uri="{FF2B5EF4-FFF2-40B4-BE49-F238E27FC236}">
                  <a16:creationId xmlns:a16="http://schemas.microsoft.com/office/drawing/2014/main" id="{036F4121-8EC0-41D7-B0EB-9BE1825A042A}"/>
                </a:ext>
              </a:extLst>
            </p:cNvPr>
            <p:cNvSpPr/>
            <p:nvPr/>
          </p:nvSpPr>
          <p:spPr>
            <a:xfrm>
              <a:off x="6348206" y="1375576"/>
              <a:ext cx="5381625" cy="3184332"/>
            </a:xfrm>
            <a:prstGeom prst="rect">
              <a:avLst/>
            </a:prstGeom>
            <a:noFill/>
            <a:ln w="12700" cap="flat" cmpd="sng" algn="ctr">
              <a:solidFill>
                <a:srgbClr val="4472C4">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D3D057D7-09B9-4CDB-A62D-7C73D18B3D23}"/>
                </a:ext>
              </a:extLst>
            </p:cNvPr>
            <p:cNvSpPr txBox="1"/>
            <p:nvPr/>
          </p:nvSpPr>
          <p:spPr>
            <a:xfrm>
              <a:off x="10180536" y="4365426"/>
              <a:ext cx="1520719" cy="338554"/>
            </a:xfrm>
            <a:prstGeom prst="rect">
              <a:avLst/>
            </a:prstGeom>
            <a:solidFill>
              <a:sysClr val="window" lastClr="FFFFFF"/>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Virtual Network</a:t>
              </a:r>
            </a:p>
          </p:txBody>
        </p:sp>
        <p:pic>
          <p:nvPicPr>
            <p:cNvPr id="30" name="Picture 29">
              <a:extLst>
                <a:ext uri="{FF2B5EF4-FFF2-40B4-BE49-F238E27FC236}">
                  <a16:creationId xmlns:a16="http://schemas.microsoft.com/office/drawing/2014/main" id="{D68FFA97-FD2A-412D-8147-D1F300DCDE2F}"/>
                </a:ext>
              </a:extLst>
            </p:cNvPr>
            <p:cNvPicPr>
              <a:picLocks noChangeAspect="1"/>
            </p:cNvPicPr>
            <p:nvPr/>
          </p:nvPicPr>
          <p:blipFill>
            <a:blip r:embed="rId4"/>
            <a:stretch>
              <a:fillRect/>
            </a:stretch>
          </p:blipFill>
          <p:spPr>
            <a:xfrm>
              <a:off x="9358602" y="1566966"/>
              <a:ext cx="496543" cy="371681"/>
            </a:xfrm>
            <a:prstGeom prst="rect">
              <a:avLst/>
            </a:prstGeom>
          </p:spPr>
        </p:pic>
        <p:pic>
          <p:nvPicPr>
            <p:cNvPr id="31" name="Picture 30">
              <a:extLst>
                <a:ext uri="{FF2B5EF4-FFF2-40B4-BE49-F238E27FC236}">
                  <a16:creationId xmlns:a16="http://schemas.microsoft.com/office/drawing/2014/main" id="{E69BD748-15F5-4287-B330-42C2037897AC}"/>
                </a:ext>
              </a:extLst>
            </p:cNvPr>
            <p:cNvPicPr>
              <a:picLocks noChangeAspect="1"/>
            </p:cNvPicPr>
            <p:nvPr/>
          </p:nvPicPr>
          <p:blipFill>
            <a:blip r:embed="rId4"/>
            <a:stretch>
              <a:fillRect/>
            </a:stretch>
          </p:blipFill>
          <p:spPr>
            <a:xfrm>
              <a:off x="9073681" y="3792775"/>
              <a:ext cx="496543" cy="341756"/>
            </a:xfrm>
            <a:prstGeom prst="rect">
              <a:avLst/>
            </a:prstGeom>
          </p:spPr>
        </p:pic>
        <p:sp>
          <p:nvSpPr>
            <p:cNvPr id="32" name="Rectangle 31">
              <a:extLst>
                <a:ext uri="{FF2B5EF4-FFF2-40B4-BE49-F238E27FC236}">
                  <a16:creationId xmlns:a16="http://schemas.microsoft.com/office/drawing/2014/main" id="{FDD5DDAB-FA8D-4BBD-B113-62EA0C04B923}"/>
                </a:ext>
              </a:extLst>
            </p:cNvPr>
            <p:cNvSpPr/>
            <p:nvPr/>
          </p:nvSpPr>
          <p:spPr>
            <a:xfrm>
              <a:off x="7469174" y="3706637"/>
              <a:ext cx="1294488" cy="553196"/>
            </a:xfrm>
            <a:prstGeom prst="rect">
              <a:avLst/>
            </a:prstGeom>
            <a:solidFill>
              <a:srgbClr val="FEE59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User defined route</a:t>
              </a:r>
            </a:p>
          </p:txBody>
        </p:sp>
        <p:sp>
          <p:nvSpPr>
            <p:cNvPr id="33" name="Rectangle 32">
              <a:extLst>
                <a:ext uri="{FF2B5EF4-FFF2-40B4-BE49-F238E27FC236}">
                  <a16:creationId xmlns:a16="http://schemas.microsoft.com/office/drawing/2014/main" id="{20261956-72D0-430C-A6FC-0048EAC88A35}"/>
                </a:ext>
              </a:extLst>
            </p:cNvPr>
            <p:cNvSpPr/>
            <p:nvPr/>
          </p:nvSpPr>
          <p:spPr>
            <a:xfrm>
              <a:off x="9071830" y="1868763"/>
              <a:ext cx="1226811"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VM/Appliance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IP Forwarding</a:t>
              </a:r>
            </a:p>
          </p:txBody>
        </p:sp>
        <p:cxnSp>
          <p:nvCxnSpPr>
            <p:cNvPr id="34" name="Connector: Elbow 33">
              <a:extLst>
                <a:ext uri="{FF2B5EF4-FFF2-40B4-BE49-F238E27FC236}">
                  <a16:creationId xmlns:a16="http://schemas.microsoft.com/office/drawing/2014/main" id="{16CB855D-BFC3-4254-947B-F1FF26FA52D3}"/>
                </a:ext>
              </a:extLst>
            </p:cNvPr>
            <p:cNvCxnSpPr>
              <a:cxnSpLocks/>
              <a:stCxn id="30" idx="3"/>
              <a:endCxn id="24" idx="2"/>
            </p:cNvCxnSpPr>
            <p:nvPr/>
          </p:nvCxnSpPr>
          <p:spPr>
            <a:xfrm flipV="1">
              <a:off x="9855145" y="1280944"/>
              <a:ext cx="185929" cy="471863"/>
            </a:xfrm>
            <a:prstGeom prst="bentConnector2">
              <a:avLst/>
            </a:prstGeom>
            <a:noFill/>
            <a:ln w="15875" cap="flat" cmpd="sng" algn="ctr">
              <a:solidFill>
                <a:srgbClr val="E7E6E6">
                  <a:lumMod val="50000"/>
                </a:srgbClr>
              </a:solidFill>
              <a:prstDash val="solid"/>
              <a:miter lim="800000"/>
              <a:tailEnd type="none"/>
            </a:ln>
            <a:effectLst/>
          </p:spPr>
        </p:cxnSp>
        <p:sp>
          <p:nvSpPr>
            <p:cNvPr id="35" name="Rectangle 34">
              <a:extLst>
                <a:ext uri="{FF2B5EF4-FFF2-40B4-BE49-F238E27FC236}">
                  <a16:creationId xmlns:a16="http://schemas.microsoft.com/office/drawing/2014/main" id="{6264E52D-F138-47AF-838F-40BE3D4FAE04}"/>
                </a:ext>
              </a:extLst>
            </p:cNvPr>
            <p:cNvSpPr/>
            <p:nvPr/>
          </p:nvSpPr>
          <p:spPr>
            <a:xfrm>
              <a:off x="8778956" y="4072600"/>
              <a:ext cx="1226811"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VM/Appliance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IP Forwarding</a:t>
              </a:r>
            </a:p>
          </p:txBody>
        </p:sp>
      </p:grpSp>
    </p:spTree>
    <p:extLst>
      <p:ext uri="{BB962C8B-B14F-4D97-AF65-F5344CB8AC3E}">
        <p14:creationId xmlns:p14="http://schemas.microsoft.com/office/powerpoint/2010/main" val="29943038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D121-6B8C-4559-B2CA-F9501BD6C7E7}"/>
              </a:ext>
            </a:extLst>
          </p:cNvPr>
          <p:cNvSpPr>
            <a:spLocks noGrp="1"/>
          </p:cNvSpPr>
          <p:nvPr>
            <p:ph type="title"/>
          </p:nvPr>
        </p:nvSpPr>
        <p:spPr/>
        <p:txBody>
          <a:bodyPr/>
          <a:lstStyle/>
          <a:p>
            <a:r>
              <a:rPr lang="en-US" dirty="0"/>
              <a:t>Demonstration – Custom Routing Tables</a:t>
            </a:r>
          </a:p>
        </p:txBody>
      </p:sp>
      <p:sp>
        <p:nvSpPr>
          <p:cNvPr id="28" name="Rectangle 27">
            <a:extLst>
              <a:ext uri="{FF2B5EF4-FFF2-40B4-BE49-F238E27FC236}">
                <a16:creationId xmlns:a16="http://schemas.microsoft.com/office/drawing/2014/main" id="{7780BB41-9EBA-4199-AA35-BA037D867A42}"/>
              </a:ext>
            </a:extLst>
          </p:cNvPr>
          <p:cNvSpPr/>
          <p:nvPr/>
        </p:nvSpPr>
        <p:spPr bwMode="auto">
          <a:xfrm>
            <a:off x="896938" y="1558344"/>
            <a:ext cx="7706150" cy="15472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a:lnSpc>
                <a:spcPct val="150000"/>
              </a:lnSpc>
              <a:buFont typeface="Arial" panose="020B0604020202020204" pitchFamily="34" charset="0"/>
              <a:buChar char="•"/>
            </a:pPr>
            <a:r>
              <a:rPr lang="en-US" sz="2400" dirty="0">
                <a:solidFill>
                  <a:schemeClr val="tx1"/>
                </a:solidFill>
              </a:rPr>
              <a:t>Create a route table</a:t>
            </a:r>
          </a:p>
          <a:p>
            <a:pPr marL="342900" indent="-342900">
              <a:lnSpc>
                <a:spcPct val="150000"/>
              </a:lnSpc>
              <a:buFont typeface="Arial" panose="020B0604020202020204" pitchFamily="34" charset="0"/>
              <a:buChar char="•"/>
            </a:pPr>
            <a:r>
              <a:rPr lang="en-US" sz="2400" dirty="0">
                <a:solidFill>
                  <a:schemeClr val="tx1"/>
                </a:solidFill>
              </a:rPr>
              <a:t>Add a route</a:t>
            </a:r>
          </a:p>
          <a:p>
            <a:pPr marL="342900" indent="-342900">
              <a:lnSpc>
                <a:spcPct val="150000"/>
              </a:lnSpc>
              <a:buFont typeface="Arial" panose="020B0604020202020204" pitchFamily="34" charset="0"/>
              <a:buChar char="•"/>
            </a:pPr>
            <a:r>
              <a:rPr lang="en-US" sz="2400" dirty="0">
                <a:solidFill>
                  <a:schemeClr val="tx1"/>
                </a:solidFill>
              </a:rPr>
              <a:t>Associate a route table to a subnet</a:t>
            </a:r>
          </a:p>
        </p:txBody>
      </p:sp>
    </p:spTree>
    <p:extLst>
      <p:ext uri="{BB962C8B-B14F-4D97-AF65-F5344CB8AC3E}">
        <p14:creationId xmlns:p14="http://schemas.microsoft.com/office/powerpoint/2010/main" val="316312945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B8E0-B03B-4F79-B486-579B098B3916}"/>
              </a:ext>
            </a:extLst>
          </p:cNvPr>
          <p:cNvSpPr>
            <a:spLocks noGrp="1"/>
          </p:cNvSpPr>
          <p:nvPr>
            <p:ph type="title"/>
          </p:nvPr>
        </p:nvSpPr>
        <p:spPr>
          <a:xfrm>
            <a:off x="427038" y="449263"/>
            <a:ext cx="11568684" cy="655637"/>
          </a:xfrm>
        </p:spPr>
        <p:txBody>
          <a:bodyPr/>
          <a:lstStyle/>
          <a:p>
            <a:r>
              <a:rPr lang="en-US" dirty="0"/>
              <a:t>Determine Service Endpoint Uses</a:t>
            </a:r>
          </a:p>
        </p:txBody>
      </p:sp>
      <p:sp>
        <p:nvSpPr>
          <p:cNvPr id="3" name="Text Placeholder 2">
            <a:extLst>
              <a:ext uri="{FF2B5EF4-FFF2-40B4-BE49-F238E27FC236}">
                <a16:creationId xmlns:a16="http://schemas.microsoft.com/office/drawing/2014/main" id="{8C10DFB3-94FC-1453-D673-A36FF66415CD}"/>
              </a:ext>
            </a:extLst>
          </p:cNvPr>
          <p:cNvSpPr>
            <a:spLocks noGrp="1"/>
          </p:cNvSpPr>
          <p:nvPr>
            <p:ph type="body" sz="quarter" idx="10"/>
          </p:nvPr>
        </p:nvSpPr>
        <p:spPr>
          <a:xfrm>
            <a:off x="440753" y="998040"/>
            <a:ext cx="11568684" cy="439465"/>
          </a:xfrm>
        </p:spPr>
        <p:txBody>
          <a:bodyPr/>
          <a:lstStyle/>
          <a:p>
            <a:r>
              <a:rPr lang="en-US" dirty="0"/>
              <a:t>Endpoints limit network access to specific services </a:t>
            </a:r>
          </a:p>
          <a:p>
            <a:endParaRPr lang="en-US" dirty="0"/>
          </a:p>
        </p:txBody>
      </p:sp>
      <p:sp>
        <p:nvSpPr>
          <p:cNvPr id="10" name="TextBox 9">
            <a:extLst>
              <a:ext uri="{FF2B5EF4-FFF2-40B4-BE49-F238E27FC236}">
                <a16:creationId xmlns:a16="http://schemas.microsoft.com/office/drawing/2014/main" id="{FD63C664-1790-F709-E15F-3A60B78C5FA2}"/>
              </a:ext>
            </a:extLst>
          </p:cNvPr>
          <p:cNvSpPr txBox="1"/>
          <p:nvPr/>
        </p:nvSpPr>
        <p:spPr>
          <a:xfrm>
            <a:off x="1115407" y="1664384"/>
            <a:ext cx="3908656" cy="646331"/>
          </a:xfrm>
          <a:prstGeom prst="rect">
            <a:avLst/>
          </a:prstGeom>
          <a:noFill/>
        </p:spPr>
        <p:txBody>
          <a:bodyPr wrap="square">
            <a:spAutoFit/>
          </a:bodyPr>
          <a:lstStyle/>
          <a:p>
            <a:r>
              <a:rPr lang="en-US" dirty="0"/>
              <a:t>Adding service endpoints can take up to 15 minutes to complete</a:t>
            </a:r>
          </a:p>
        </p:txBody>
      </p:sp>
      <p:pic>
        <p:nvPicPr>
          <p:cNvPr id="9" name="Picture 8" descr="A virtual machine is using an endpoint to access a storage account">
            <a:extLst>
              <a:ext uri="{FF2B5EF4-FFF2-40B4-BE49-F238E27FC236}">
                <a16:creationId xmlns:a16="http://schemas.microsoft.com/office/drawing/2014/main" id="{834DC45D-1478-470F-896E-8B5B933F4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381" y="1438275"/>
            <a:ext cx="5570102" cy="4854096"/>
          </a:xfrm>
          <a:prstGeom prst="rect">
            <a:avLst/>
          </a:prstGeom>
        </p:spPr>
      </p:pic>
      <p:pic>
        <p:nvPicPr>
          <p:cNvPr id="6" name="Picture 5">
            <a:extLst>
              <a:ext uri="{FF2B5EF4-FFF2-40B4-BE49-F238E27FC236}">
                <a16:creationId xmlns:a16="http://schemas.microsoft.com/office/drawing/2014/main" id="{E6729773-0091-4831-B97E-42E6B3E34E6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244703" y="2408346"/>
            <a:ext cx="3278124" cy="3553968"/>
          </a:xfrm>
          <a:prstGeom prst="rect">
            <a:avLst/>
          </a:prstGeom>
        </p:spPr>
      </p:pic>
    </p:spTree>
    <p:extLst>
      <p:ext uri="{BB962C8B-B14F-4D97-AF65-F5344CB8AC3E}">
        <p14:creationId xmlns:p14="http://schemas.microsoft.com/office/powerpoint/2010/main" val="20436182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DC09-5266-4087-96CA-B5D189023FEA}"/>
              </a:ext>
            </a:extLst>
          </p:cNvPr>
          <p:cNvSpPr>
            <a:spLocks noGrp="1"/>
          </p:cNvSpPr>
          <p:nvPr>
            <p:ph type="title"/>
          </p:nvPr>
        </p:nvSpPr>
        <p:spPr/>
        <p:txBody>
          <a:bodyPr/>
          <a:lstStyle/>
          <a:p>
            <a:r>
              <a:rPr lang="en-US" dirty="0"/>
              <a:t>Identify Private Link Uses</a:t>
            </a:r>
          </a:p>
        </p:txBody>
      </p:sp>
      <p:pic>
        <p:nvPicPr>
          <p:cNvPr id="9" name="Picture 3" descr="An Azure Private Link connects a NSG Private endpoint with SQL database. A direct connection is cancel out ">
            <a:extLst>
              <a:ext uri="{FF2B5EF4-FFF2-40B4-BE49-F238E27FC236}">
                <a16:creationId xmlns:a16="http://schemas.microsoft.com/office/drawing/2014/main" id="{F6120E21-C10F-4AC2-9548-66DFF782C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230" y="1310422"/>
            <a:ext cx="9748016" cy="3476742"/>
          </a:xfrm>
          <a:prstGeom prst="rect">
            <a:avLst/>
          </a:prstGeom>
        </p:spPr>
      </p:pic>
      <p:sp>
        <p:nvSpPr>
          <p:cNvPr id="5" name="Freeform: Shape 4">
            <a:extLst>
              <a:ext uri="{FF2B5EF4-FFF2-40B4-BE49-F238E27FC236}">
                <a16:creationId xmlns:a16="http://schemas.microsoft.com/office/drawing/2014/main" id="{4B1EAF5E-A4C6-414F-8635-53DB5D06089A}"/>
              </a:ext>
            </a:extLst>
          </p:cNvPr>
          <p:cNvSpPr/>
          <p:nvPr/>
        </p:nvSpPr>
        <p:spPr>
          <a:xfrm>
            <a:off x="427038" y="5043544"/>
            <a:ext cx="3749040" cy="131820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cs typeface="Segoe UI Semilight"/>
              </a:rPr>
              <a:t>Private connectivity to services on Azure. Traffic remains on the Microsoft network, with</a:t>
            </a:r>
            <a:br>
              <a:rPr lang="en-US" sz="2000" dirty="0">
                <a:solidFill>
                  <a:schemeClr val="tx1"/>
                </a:solidFill>
                <a:cs typeface="Segoe UI Semilight"/>
              </a:rPr>
            </a:br>
            <a:r>
              <a:rPr lang="en-US" sz="2000" dirty="0">
                <a:solidFill>
                  <a:schemeClr val="tx1"/>
                </a:solidFill>
                <a:cs typeface="Segoe UI Semilight"/>
              </a:rPr>
              <a:t>no public internet access</a:t>
            </a:r>
          </a:p>
        </p:txBody>
      </p:sp>
      <p:sp>
        <p:nvSpPr>
          <p:cNvPr id="6" name="Freeform: Shape 5">
            <a:extLst>
              <a:ext uri="{FF2B5EF4-FFF2-40B4-BE49-F238E27FC236}">
                <a16:creationId xmlns:a16="http://schemas.microsoft.com/office/drawing/2014/main" id="{4215F9F2-831F-4D82-A70C-DBBFCFFDE57F}"/>
              </a:ext>
            </a:extLst>
          </p:cNvPr>
          <p:cNvSpPr/>
          <p:nvPr/>
        </p:nvSpPr>
        <p:spPr>
          <a:xfrm>
            <a:off x="4344510" y="5043544"/>
            <a:ext cx="3749040" cy="131820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cs typeface="Segoe UI Semilight"/>
              </a:rPr>
              <a:t>Integration with on-premises and peered networks</a:t>
            </a:r>
          </a:p>
        </p:txBody>
      </p:sp>
      <p:sp>
        <p:nvSpPr>
          <p:cNvPr id="4" name="Freeform: Shape 3">
            <a:extLst>
              <a:ext uri="{FF2B5EF4-FFF2-40B4-BE49-F238E27FC236}">
                <a16:creationId xmlns:a16="http://schemas.microsoft.com/office/drawing/2014/main" id="{1AB74C13-9E21-4897-8227-D25D4A95FB0E}"/>
              </a:ext>
            </a:extLst>
          </p:cNvPr>
          <p:cNvSpPr/>
          <p:nvPr/>
        </p:nvSpPr>
        <p:spPr>
          <a:xfrm>
            <a:off x="8261983" y="5043544"/>
            <a:ext cx="3749040" cy="131820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cs typeface="Segoe UI Semilight"/>
              </a:rPr>
              <a:t>In the event of a security incident within your network, only the mapped resource would be accessible</a:t>
            </a:r>
          </a:p>
        </p:txBody>
      </p:sp>
    </p:spTree>
    <p:extLst>
      <p:ext uri="{BB962C8B-B14F-4D97-AF65-F5344CB8AC3E}">
        <p14:creationId xmlns:p14="http://schemas.microsoft.com/office/powerpoint/2010/main" val="235667359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Learning Recap – Configure Network Routing and Endpoints</a:t>
            </a:r>
          </a:p>
        </p:txBody>
      </p:sp>
      <p:sp>
        <p:nvSpPr>
          <p:cNvPr id="5" name="Rectangle 4">
            <a:extLst>
              <a:ext uri="{FF2B5EF4-FFF2-40B4-BE49-F238E27FC236}">
                <a16:creationId xmlns:a16="http://schemas.microsoft.com/office/drawing/2014/main" id="{8706B694-8AD6-40E0-B2E4-B2B2A1F1415D}"/>
              </a:ext>
            </a:extLst>
          </p:cNvPr>
          <p:cNvSpPr/>
          <p:nvPr/>
        </p:nvSpPr>
        <p:spPr>
          <a:xfrm>
            <a:off x="3893878" y="1924881"/>
            <a:ext cx="7132144" cy="157238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1">
              <a:spcAft>
                <a:spcPts val="600"/>
              </a:spcAft>
            </a:pPr>
            <a:r>
              <a:rPr lang="en-US" sz="2000" dirty="0">
                <a:hlinkClick r:id="rId3"/>
              </a:rPr>
              <a:t>Manage and control traffic flow in your Azure deployment with routes (</a:t>
            </a:r>
            <a:r>
              <a:rPr lang="en-US" sz="2000" dirty="0">
                <a:highlight>
                  <a:srgbClr val="FFFF00"/>
                </a:highlight>
                <a:hlinkClick r:id="rId3"/>
              </a:rPr>
              <a:t>sandbox</a:t>
            </a:r>
            <a:r>
              <a:rPr lang="en-US" sz="2000" dirty="0">
                <a:hlinkClick r:id="rId3"/>
              </a:rPr>
              <a:t>)</a:t>
            </a:r>
            <a:endParaRPr lang="en-US" sz="2000" dirty="0"/>
          </a:p>
          <a:p>
            <a:pPr marL="0" lvl="1"/>
            <a:r>
              <a:rPr lang="en-US" sz="2000" dirty="0">
                <a:hlinkClick r:id="rId4"/>
              </a:rPr>
              <a:t>Introduction to Azure Private Link </a:t>
            </a:r>
            <a:endParaRPr lang="en-US" sz="2000" dirty="0"/>
          </a:p>
          <a:p>
            <a:pPr marL="0" lvl="1"/>
            <a:endParaRPr lang="en-US" sz="2000" dirty="0">
              <a:solidFill>
                <a:schemeClr val="tx1"/>
              </a:solidFill>
            </a:endParaRPr>
          </a:p>
        </p:txBody>
      </p:sp>
      <p:sp>
        <p:nvSpPr>
          <p:cNvPr id="7" name="TextBox 6">
            <a:extLst>
              <a:ext uri="{FF2B5EF4-FFF2-40B4-BE49-F238E27FC236}">
                <a16:creationId xmlns:a16="http://schemas.microsoft.com/office/drawing/2014/main" id="{C2CE8384-E895-4FBD-A9FF-E58E7AB5DA37}"/>
              </a:ext>
            </a:extLst>
          </p:cNvPr>
          <p:cNvSpPr txBox="1"/>
          <p:nvPr/>
        </p:nvSpPr>
        <p:spPr>
          <a:xfrm>
            <a:off x="6235363" y="6000497"/>
            <a:ext cx="5760359"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CC30DAA-C070-3228-0A87-BE13794182FF}"/>
              </a:ext>
            </a:extLst>
          </p:cNvPr>
          <p:cNvSpPr>
            <a:spLocks noGrp="1"/>
          </p:cNvSpPr>
          <p:nvPr>
            <p:ph type="title"/>
          </p:nvPr>
        </p:nvSpPr>
        <p:spPr/>
        <p:txBody>
          <a:bodyPr/>
          <a:lstStyle/>
          <a:p>
            <a:r>
              <a:rPr lang="en-US" dirty="0"/>
              <a:t>Learning Objectives – Administer Intersite Connectivity</a:t>
            </a:r>
          </a:p>
        </p:txBody>
      </p:sp>
      <p:sp>
        <p:nvSpPr>
          <p:cNvPr id="68" name="TextBox 67">
            <a:extLst>
              <a:ext uri="{FF2B5EF4-FFF2-40B4-BE49-F238E27FC236}">
                <a16:creationId xmlns:a16="http://schemas.microsoft.com/office/drawing/2014/main" id="{F3E5FDED-8B6E-411A-96FE-D28B14C27959}"/>
              </a:ext>
            </a:extLst>
          </p:cNvPr>
          <p:cNvSpPr txBox="1"/>
          <p:nvPr/>
        </p:nvSpPr>
        <p:spPr>
          <a:xfrm>
            <a:off x="622427" y="1465737"/>
            <a:ext cx="7064249" cy="1865126"/>
          </a:xfrm>
          <a:prstGeom prst="rect">
            <a:avLst/>
          </a:prstGeom>
          <a:noFill/>
        </p:spPr>
        <p:txBody>
          <a:bodyPr wrap="square" lIns="0" tIns="0" rIns="0" bIns="0" rtlCol="0" anchor="ctr">
            <a:spAutoFit/>
          </a:bodyPr>
          <a:lstStyle/>
          <a:p>
            <a:pPr marL="342900" indent="-342900" defTabSz="444500">
              <a:spcBef>
                <a:spcPct val="0"/>
              </a:spcBef>
              <a:spcAft>
                <a:spcPct val="35000"/>
              </a:spcAft>
              <a:buFont typeface="Arial" panose="020B0604020202020204" pitchFamily="34" charset="0"/>
              <a:buChar char="•"/>
            </a:pPr>
            <a:r>
              <a:rPr lang="en-US" sz="2400" dirty="0">
                <a:hlinkClick r:id="rId3"/>
              </a:rPr>
              <a:t>Configure VNet Peering</a:t>
            </a:r>
            <a:endParaRPr lang="en-US" sz="2400" dirty="0"/>
          </a:p>
          <a:p>
            <a:pPr marL="342900" indent="-342900" defTabSz="444500">
              <a:spcBef>
                <a:spcPct val="0"/>
              </a:spcBef>
              <a:spcAft>
                <a:spcPct val="35000"/>
              </a:spcAft>
              <a:buFont typeface="Arial" panose="020B0604020202020204" pitchFamily="34" charset="0"/>
              <a:buChar char="•"/>
            </a:pPr>
            <a:r>
              <a:rPr lang="en-US" sz="2400" dirty="0">
                <a:hlinkClick r:id="rId4"/>
              </a:rPr>
              <a:t>Configure Network Routing and Endpoints </a:t>
            </a:r>
            <a:endParaRPr lang="en-US" sz="2400" dirty="0"/>
          </a:p>
          <a:p>
            <a:pPr marL="342900" indent="-342900" defTabSz="444500">
              <a:spcBef>
                <a:spcPct val="0"/>
              </a:spcBef>
              <a:spcAft>
                <a:spcPct val="35000"/>
              </a:spcAft>
              <a:buFont typeface="Arial" panose="020B0604020202020204" pitchFamily="34" charset="0"/>
              <a:buChar char="•"/>
            </a:pPr>
            <a:r>
              <a:rPr lang="en-US" sz="2400" dirty="0">
                <a:hlinkClick r:id="rId5"/>
              </a:rPr>
              <a:t>Lab 05 - Implement Intersite Connectivity</a:t>
            </a:r>
            <a:endParaRPr lang="en-US" sz="2400" dirty="0"/>
          </a:p>
          <a:p>
            <a:pPr marL="342900" indent="-342900" defTabSz="444500">
              <a:spcBef>
                <a:spcPct val="0"/>
              </a:spcBef>
              <a:spcAft>
                <a:spcPct val="350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6696003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C2051D4B-829B-4333-9437-A127241A7CD6}"/>
              </a:ext>
            </a:extLst>
          </p:cNvPr>
          <p:cNvSpPr>
            <a:spLocks noGrp="1"/>
          </p:cNvSpPr>
          <p:nvPr>
            <p:ph type="title"/>
          </p:nvPr>
        </p:nvSpPr>
        <p:spPr>
          <a:xfrm>
            <a:off x="581340" y="3082600"/>
            <a:ext cx="6472474" cy="997196"/>
          </a:xfrm>
        </p:spPr>
        <p:txBody>
          <a:bodyPr/>
          <a:lstStyle/>
          <a:p>
            <a:pPr defTabSz="444500">
              <a:spcBef>
                <a:spcPct val="0"/>
              </a:spcBef>
              <a:spcAft>
                <a:spcPct val="35000"/>
              </a:spcAft>
            </a:pPr>
            <a:r>
              <a:rPr lang="en-US" sz="3600" dirty="0"/>
              <a:t>Lab - Implement Intersite Connectivity</a:t>
            </a:r>
          </a:p>
        </p:txBody>
      </p:sp>
    </p:spTree>
    <p:extLst>
      <p:ext uri="{BB962C8B-B14F-4D97-AF65-F5344CB8AC3E}">
        <p14:creationId xmlns:p14="http://schemas.microsoft.com/office/powerpoint/2010/main" val="184558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9523D1-4BAE-3639-E710-8A43B9FD33AB}"/>
              </a:ext>
            </a:extLst>
          </p:cNvPr>
          <p:cNvSpPr>
            <a:spLocks noGrp="1"/>
          </p:cNvSpPr>
          <p:nvPr>
            <p:ph type="title"/>
          </p:nvPr>
        </p:nvSpPr>
        <p:spPr/>
        <p:txBody>
          <a:bodyPr/>
          <a:lstStyle/>
          <a:p>
            <a:r>
              <a:rPr lang="en-US" sz="2754" dirty="0">
                <a:cs typeface="Segoe UI"/>
              </a:rPr>
              <a:t>Module Review Activity </a:t>
            </a:r>
            <a:endParaRPr lang="en-US" dirty="0"/>
          </a:p>
        </p:txBody>
      </p:sp>
      <p:grpSp>
        <p:nvGrpSpPr>
          <p:cNvPr id="92" name="Group 91">
            <a:extLst>
              <a:ext uri="{FF2B5EF4-FFF2-40B4-BE49-F238E27FC236}">
                <a16:creationId xmlns:a16="http://schemas.microsoft.com/office/drawing/2014/main" id="{2CB5B87D-484D-9A7D-FFC4-931A53A2108A}"/>
              </a:ext>
              <a:ext uri="{C183D7F6-B498-43B3-948B-1728B52AA6E4}">
                <adec:decorative xmlns:adec="http://schemas.microsoft.com/office/drawing/2017/decorative" val="1"/>
              </a:ext>
            </a:extLst>
          </p:cNvPr>
          <p:cNvGrpSpPr/>
          <p:nvPr/>
        </p:nvGrpSpPr>
        <p:grpSpPr>
          <a:xfrm>
            <a:off x="8658051" y="4889463"/>
            <a:ext cx="1360747" cy="1133847"/>
            <a:chOff x="8856122" y="4961614"/>
            <a:chExt cx="1334186" cy="1111715"/>
          </a:xfrm>
        </p:grpSpPr>
        <p:pic>
          <p:nvPicPr>
            <p:cNvPr id="89" name="Graphic 88">
              <a:extLst>
                <a:ext uri="{FF2B5EF4-FFF2-40B4-BE49-F238E27FC236}">
                  <a16:creationId xmlns:a16="http://schemas.microsoft.com/office/drawing/2014/main" id="{2D5F3F30-4FB6-4F50-679A-64047CCA96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41806" y="4961614"/>
              <a:ext cx="533806" cy="534408"/>
            </a:xfrm>
            <a:prstGeom prst="rect">
              <a:avLst/>
            </a:prstGeom>
          </p:spPr>
        </p:pic>
        <p:sp>
          <p:nvSpPr>
            <p:cNvPr id="91" name="TextBox 90">
              <a:extLst>
                <a:ext uri="{FF2B5EF4-FFF2-40B4-BE49-F238E27FC236}">
                  <a16:creationId xmlns:a16="http://schemas.microsoft.com/office/drawing/2014/main" id="{EC2A4F0A-3668-DD2F-B1E9-6704470D77A4}"/>
                </a:ext>
              </a:extLst>
            </p:cNvPr>
            <p:cNvSpPr txBox="1"/>
            <p:nvPr/>
          </p:nvSpPr>
          <p:spPr>
            <a:xfrm>
              <a:off x="8856122" y="5528949"/>
              <a:ext cx="1334186"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VNet Peering</a:t>
              </a:r>
            </a:p>
          </p:txBody>
        </p:sp>
      </p:grpSp>
      <p:grpSp>
        <p:nvGrpSpPr>
          <p:cNvPr id="109" name="Group 108">
            <a:extLst>
              <a:ext uri="{FF2B5EF4-FFF2-40B4-BE49-F238E27FC236}">
                <a16:creationId xmlns:a16="http://schemas.microsoft.com/office/drawing/2014/main" id="{D1708596-E080-38DB-A68B-0524F4A58F66}"/>
              </a:ext>
              <a:ext uri="{C183D7F6-B498-43B3-948B-1728B52AA6E4}">
                <adec:decorative xmlns:adec="http://schemas.microsoft.com/office/drawing/2017/decorative" val="1"/>
              </a:ext>
            </a:extLst>
          </p:cNvPr>
          <p:cNvGrpSpPr/>
          <p:nvPr/>
        </p:nvGrpSpPr>
        <p:grpSpPr>
          <a:xfrm>
            <a:off x="6392564" y="4915294"/>
            <a:ext cx="1084975" cy="1082174"/>
            <a:chOff x="4344112" y="4836929"/>
            <a:chExt cx="1063798" cy="1061051"/>
          </a:xfrm>
        </p:grpSpPr>
        <p:pic>
          <p:nvPicPr>
            <p:cNvPr id="93" name="Graphic 92">
              <a:extLst>
                <a:ext uri="{FF2B5EF4-FFF2-40B4-BE49-F238E27FC236}">
                  <a16:creationId xmlns:a16="http://schemas.microsoft.com/office/drawing/2014/main" id="{F9C1F221-68E5-BEA0-BEE6-481147489A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34722" y="4836929"/>
              <a:ext cx="423678" cy="424156"/>
            </a:xfrm>
            <a:prstGeom prst="rect">
              <a:avLst/>
            </a:prstGeom>
          </p:spPr>
        </p:pic>
        <p:sp>
          <p:nvSpPr>
            <p:cNvPr id="94" name="TextBox 93">
              <a:extLst>
                <a:ext uri="{FF2B5EF4-FFF2-40B4-BE49-F238E27FC236}">
                  <a16:creationId xmlns:a16="http://schemas.microsoft.com/office/drawing/2014/main" id="{E002D297-714F-3348-6920-5CD04CEE28D1}"/>
                </a:ext>
              </a:extLst>
            </p:cNvPr>
            <p:cNvSpPr txBox="1"/>
            <p:nvPr/>
          </p:nvSpPr>
          <p:spPr>
            <a:xfrm>
              <a:off x="4344112" y="5353600"/>
              <a:ext cx="1063798"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Private</a:t>
              </a:r>
            </a:p>
            <a:p>
              <a:pPr algn="ctr" defTabSz="951028" fontAlgn="base">
                <a:lnSpc>
                  <a:spcPct val="90000"/>
                </a:lnSpc>
                <a:spcBef>
                  <a:spcPct val="0"/>
                </a:spcBef>
                <a:spcAft>
                  <a:spcPct val="0"/>
                </a:spcAft>
              </a:pPr>
              <a:r>
                <a:rPr lang="en-US" sz="1632" dirty="0">
                  <a:ea typeface="Segoe UI" pitchFamily="34" charset="0"/>
                  <a:cs typeface="Segoe UI" pitchFamily="34" charset="0"/>
                </a:rPr>
                <a:t>endpoint</a:t>
              </a:r>
            </a:p>
          </p:txBody>
        </p:sp>
      </p:grpSp>
      <p:grpSp>
        <p:nvGrpSpPr>
          <p:cNvPr id="97" name="Group 96">
            <a:extLst>
              <a:ext uri="{FF2B5EF4-FFF2-40B4-BE49-F238E27FC236}">
                <a16:creationId xmlns:a16="http://schemas.microsoft.com/office/drawing/2014/main" id="{41436F3E-307D-429B-C9C5-32C22814B59B}"/>
              </a:ext>
              <a:ext uri="{C183D7F6-B498-43B3-948B-1728B52AA6E4}">
                <adec:decorative xmlns:adec="http://schemas.microsoft.com/office/drawing/2017/decorative" val="1"/>
              </a:ext>
            </a:extLst>
          </p:cNvPr>
          <p:cNvGrpSpPr/>
          <p:nvPr/>
        </p:nvGrpSpPr>
        <p:grpSpPr>
          <a:xfrm>
            <a:off x="7525305" y="4923916"/>
            <a:ext cx="1084975" cy="1064940"/>
            <a:chOff x="3499574" y="6025494"/>
            <a:chExt cx="1063798" cy="1044153"/>
          </a:xfrm>
        </p:grpSpPr>
        <p:pic>
          <p:nvPicPr>
            <p:cNvPr id="95" name="Graphic 94">
              <a:extLst>
                <a:ext uri="{FF2B5EF4-FFF2-40B4-BE49-F238E27FC236}">
                  <a16:creationId xmlns:a16="http://schemas.microsoft.com/office/drawing/2014/main" id="{D57BAA0F-F334-BBE3-F5F9-1FBF5117473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72864" y="6025494"/>
              <a:ext cx="423678" cy="424156"/>
            </a:xfrm>
            <a:prstGeom prst="rect">
              <a:avLst/>
            </a:prstGeom>
          </p:spPr>
        </p:pic>
        <p:sp>
          <p:nvSpPr>
            <p:cNvPr id="96" name="TextBox 95">
              <a:extLst>
                <a:ext uri="{FF2B5EF4-FFF2-40B4-BE49-F238E27FC236}">
                  <a16:creationId xmlns:a16="http://schemas.microsoft.com/office/drawing/2014/main" id="{67DE7D16-4E00-4257-400A-2D202501FDCB}"/>
                </a:ext>
              </a:extLst>
            </p:cNvPr>
            <p:cNvSpPr txBox="1"/>
            <p:nvPr/>
          </p:nvSpPr>
          <p:spPr>
            <a:xfrm>
              <a:off x="3499574" y="6525267"/>
              <a:ext cx="1063798"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Service</a:t>
              </a:r>
            </a:p>
            <a:p>
              <a:pPr algn="ctr" defTabSz="951028" fontAlgn="base">
                <a:lnSpc>
                  <a:spcPct val="90000"/>
                </a:lnSpc>
                <a:spcBef>
                  <a:spcPct val="0"/>
                </a:spcBef>
                <a:spcAft>
                  <a:spcPct val="0"/>
                </a:spcAft>
              </a:pPr>
              <a:r>
                <a:rPr lang="en-US" sz="1632" dirty="0">
                  <a:ea typeface="Segoe UI" pitchFamily="34" charset="0"/>
                  <a:cs typeface="Segoe UI" pitchFamily="34" charset="0"/>
                </a:rPr>
                <a:t>endpoint</a:t>
              </a:r>
            </a:p>
          </p:txBody>
        </p:sp>
      </p:grpSp>
      <p:grpSp>
        <p:nvGrpSpPr>
          <p:cNvPr id="127" name="Group 126">
            <a:extLst>
              <a:ext uri="{FF2B5EF4-FFF2-40B4-BE49-F238E27FC236}">
                <a16:creationId xmlns:a16="http://schemas.microsoft.com/office/drawing/2014/main" id="{E0DECA54-8BEC-4A86-E22D-22AC7DBDBC68}"/>
              </a:ext>
              <a:ext uri="{C183D7F6-B498-43B3-948B-1728B52AA6E4}">
                <adec:decorative xmlns:adec="http://schemas.microsoft.com/office/drawing/2017/decorative" val="1"/>
              </a:ext>
            </a:extLst>
          </p:cNvPr>
          <p:cNvGrpSpPr/>
          <p:nvPr/>
        </p:nvGrpSpPr>
        <p:grpSpPr>
          <a:xfrm>
            <a:off x="4226324" y="4900665"/>
            <a:ext cx="1035359" cy="1111423"/>
            <a:chOff x="5922751" y="4899084"/>
            <a:chExt cx="1015149" cy="1089730"/>
          </a:xfrm>
        </p:grpSpPr>
        <p:pic>
          <p:nvPicPr>
            <p:cNvPr id="99" name="Graphic 98">
              <a:extLst>
                <a:ext uri="{FF2B5EF4-FFF2-40B4-BE49-F238E27FC236}">
                  <a16:creationId xmlns:a16="http://schemas.microsoft.com/office/drawing/2014/main" id="{75A4BE39-AE8A-3D50-3666-932BAD77528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70608" y="4899084"/>
              <a:ext cx="519436" cy="520023"/>
            </a:xfrm>
            <a:prstGeom prst="rect">
              <a:avLst/>
            </a:prstGeom>
          </p:spPr>
        </p:pic>
        <p:sp>
          <p:nvSpPr>
            <p:cNvPr id="101" name="TextBox 100">
              <a:extLst>
                <a:ext uri="{FF2B5EF4-FFF2-40B4-BE49-F238E27FC236}">
                  <a16:creationId xmlns:a16="http://schemas.microsoft.com/office/drawing/2014/main" id="{381FF416-F0B3-5905-6016-853382739974}"/>
                </a:ext>
              </a:extLst>
            </p:cNvPr>
            <p:cNvSpPr txBox="1"/>
            <p:nvPr/>
          </p:nvSpPr>
          <p:spPr>
            <a:xfrm>
              <a:off x="5922751" y="5444434"/>
              <a:ext cx="1015149"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Load</a:t>
              </a:r>
            </a:p>
            <a:p>
              <a:pPr algn="ctr" defTabSz="951028" fontAlgn="base">
                <a:lnSpc>
                  <a:spcPct val="90000"/>
                </a:lnSpc>
                <a:spcBef>
                  <a:spcPct val="0"/>
                </a:spcBef>
                <a:spcAft>
                  <a:spcPct val="0"/>
                </a:spcAft>
              </a:pPr>
              <a:r>
                <a:rPr lang="en-US" sz="1632" dirty="0">
                  <a:ea typeface="Segoe UI" pitchFamily="34" charset="0"/>
                  <a:cs typeface="Segoe UI" pitchFamily="34" charset="0"/>
                </a:rPr>
                <a:t>balancer</a:t>
              </a:r>
            </a:p>
          </p:txBody>
        </p:sp>
      </p:grpSp>
      <p:grpSp>
        <p:nvGrpSpPr>
          <p:cNvPr id="128" name="Group 127">
            <a:extLst>
              <a:ext uri="{FF2B5EF4-FFF2-40B4-BE49-F238E27FC236}">
                <a16:creationId xmlns:a16="http://schemas.microsoft.com/office/drawing/2014/main" id="{848878D4-382C-1E34-EFE0-5959DDBEFF17}"/>
              </a:ext>
              <a:ext uri="{C183D7F6-B498-43B3-948B-1728B52AA6E4}">
                <adec:decorative xmlns:adec="http://schemas.microsoft.com/office/drawing/2017/decorative" val="1"/>
              </a:ext>
            </a:extLst>
          </p:cNvPr>
          <p:cNvGrpSpPr/>
          <p:nvPr/>
        </p:nvGrpSpPr>
        <p:grpSpPr>
          <a:xfrm>
            <a:off x="5309434" y="5033431"/>
            <a:ext cx="1035357" cy="841388"/>
            <a:chOff x="7060011" y="4952619"/>
            <a:chExt cx="1015149" cy="824965"/>
          </a:xfrm>
        </p:grpSpPr>
        <p:pic>
          <p:nvPicPr>
            <p:cNvPr id="107" name="Graphic 106">
              <a:extLst>
                <a:ext uri="{FF2B5EF4-FFF2-40B4-BE49-F238E27FC236}">
                  <a16:creationId xmlns:a16="http://schemas.microsoft.com/office/drawing/2014/main" id="{FF357376-86FA-61F1-C0CC-F495701E629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336410" y="4952619"/>
              <a:ext cx="462352" cy="462352"/>
            </a:xfrm>
            <a:prstGeom prst="rect">
              <a:avLst/>
            </a:prstGeom>
          </p:spPr>
        </p:pic>
        <p:sp>
          <p:nvSpPr>
            <p:cNvPr id="108" name="TextBox 107">
              <a:extLst>
                <a:ext uri="{FF2B5EF4-FFF2-40B4-BE49-F238E27FC236}">
                  <a16:creationId xmlns:a16="http://schemas.microsoft.com/office/drawing/2014/main" id="{3E32CCCA-D79D-5568-CF9E-3FC4CF2A51C5}"/>
                </a:ext>
              </a:extLst>
            </p:cNvPr>
            <p:cNvSpPr txBox="1"/>
            <p:nvPr/>
          </p:nvSpPr>
          <p:spPr>
            <a:xfrm>
              <a:off x="7060011" y="5459227"/>
              <a:ext cx="1015149" cy="318357"/>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NAT</a:t>
              </a:r>
            </a:p>
          </p:txBody>
        </p:sp>
      </p:grpSp>
      <p:grpSp>
        <p:nvGrpSpPr>
          <p:cNvPr id="123" name="Group 122">
            <a:extLst>
              <a:ext uri="{FF2B5EF4-FFF2-40B4-BE49-F238E27FC236}">
                <a16:creationId xmlns:a16="http://schemas.microsoft.com/office/drawing/2014/main" id="{C5A5F219-6E2C-FED1-432E-CA84E1FF7DB3}"/>
              </a:ext>
              <a:ext uri="{C183D7F6-B498-43B3-948B-1728B52AA6E4}">
                <adec:decorative xmlns:adec="http://schemas.microsoft.com/office/drawing/2017/decorative" val="1"/>
              </a:ext>
            </a:extLst>
          </p:cNvPr>
          <p:cNvGrpSpPr/>
          <p:nvPr/>
        </p:nvGrpSpPr>
        <p:grpSpPr>
          <a:xfrm>
            <a:off x="1533366" y="4890626"/>
            <a:ext cx="1298710" cy="1131510"/>
            <a:chOff x="1732673" y="4811880"/>
            <a:chExt cx="1273361" cy="1109424"/>
          </a:xfrm>
        </p:grpSpPr>
        <p:pic>
          <p:nvPicPr>
            <p:cNvPr id="121" name="Graphic 120">
              <a:extLst>
                <a:ext uri="{FF2B5EF4-FFF2-40B4-BE49-F238E27FC236}">
                  <a16:creationId xmlns:a16="http://schemas.microsoft.com/office/drawing/2014/main" id="{08A1EF36-A94B-D7DE-094A-24C68A922DD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01589" y="4811880"/>
              <a:ext cx="535531" cy="535531"/>
            </a:xfrm>
            <a:prstGeom prst="rect">
              <a:avLst/>
            </a:prstGeom>
          </p:spPr>
        </p:pic>
        <p:sp>
          <p:nvSpPr>
            <p:cNvPr id="122" name="TextBox 121">
              <a:extLst>
                <a:ext uri="{FF2B5EF4-FFF2-40B4-BE49-F238E27FC236}">
                  <a16:creationId xmlns:a16="http://schemas.microsoft.com/office/drawing/2014/main" id="{461B2846-DDAC-8FBC-7F59-DD522D636B6F}"/>
                </a:ext>
              </a:extLst>
            </p:cNvPr>
            <p:cNvSpPr txBox="1"/>
            <p:nvPr/>
          </p:nvSpPr>
          <p:spPr>
            <a:xfrm>
              <a:off x="1732673" y="5376924"/>
              <a:ext cx="1273361"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Application</a:t>
              </a:r>
            </a:p>
            <a:p>
              <a:pPr algn="ctr" defTabSz="951028" fontAlgn="base">
                <a:lnSpc>
                  <a:spcPct val="90000"/>
                </a:lnSpc>
                <a:spcBef>
                  <a:spcPct val="0"/>
                </a:spcBef>
                <a:spcAft>
                  <a:spcPct val="0"/>
                </a:spcAft>
              </a:pPr>
              <a:r>
                <a:rPr lang="en-US" sz="1632" dirty="0">
                  <a:ea typeface="Segoe UI" pitchFamily="34" charset="0"/>
                  <a:cs typeface="Segoe UI" pitchFamily="34" charset="0"/>
                </a:rPr>
                <a:t>gateway</a:t>
              </a:r>
            </a:p>
          </p:txBody>
        </p:sp>
      </p:grpSp>
      <p:grpSp>
        <p:nvGrpSpPr>
          <p:cNvPr id="131" name="Group 130">
            <a:extLst>
              <a:ext uri="{FF2B5EF4-FFF2-40B4-BE49-F238E27FC236}">
                <a16:creationId xmlns:a16="http://schemas.microsoft.com/office/drawing/2014/main" id="{24A5DCF9-9489-9757-C3B9-0FABB241E219}"/>
              </a:ext>
              <a:ext uri="{C183D7F6-B498-43B3-948B-1728B52AA6E4}">
                <adec:decorative xmlns:adec="http://schemas.microsoft.com/office/drawing/2017/decorative" val="1"/>
              </a:ext>
            </a:extLst>
          </p:cNvPr>
          <p:cNvGrpSpPr/>
          <p:nvPr/>
        </p:nvGrpSpPr>
        <p:grpSpPr>
          <a:xfrm>
            <a:off x="10066557" y="4917665"/>
            <a:ext cx="1084975" cy="1077443"/>
            <a:chOff x="9319081" y="4884115"/>
            <a:chExt cx="1063798" cy="1056412"/>
          </a:xfrm>
        </p:grpSpPr>
        <p:pic>
          <p:nvPicPr>
            <p:cNvPr id="129" name="Graphic 128">
              <a:extLst>
                <a:ext uri="{FF2B5EF4-FFF2-40B4-BE49-F238E27FC236}">
                  <a16:creationId xmlns:a16="http://schemas.microsoft.com/office/drawing/2014/main" id="{7DD968C2-6EE7-CEE9-75AE-D1F36998C41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649590" y="4884115"/>
              <a:ext cx="435924" cy="436416"/>
            </a:xfrm>
            <a:prstGeom prst="rect">
              <a:avLst/>
            </a:prstGeom>
          </p:spPr>
        </p:pic>
        <p:sp>
          <p:nvSpPr>
            <p:cNvPr id="130" name="TextBox 129">
              <a:extLst>
                <a:ext uri="{FF2B5EF4-FFF2-40B4-BE49-F238E27FC236}">
                  <a16:creationId xmlns:a16="http://schemas.microsoft.com/office/drawing/2014/main" id="{AFD8FF47-BADD-08A7-A499-BF05A8ECDDB0}"/>
                </a:ext>
              </a:extLst>
            </p:cNvPr>
            <p:cNvSpPr txBox="1"/>
            <p:nvPr/>
          </p:nvSpPr>
          <p:spPr>
            <a:xfrm>
              <a:off x="9319081" y="5396147"/>
              <a:ext cx="1063798"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VPN</a:t>
              </a:r>
            </a:p>
            <a:p>
              <a:pPr algn="ctr" defTabSz="951028" fontAlgn="base">
                <a:lnSpc>
                  <a:spcPct val="90000"/>
                </a:lnSpc>
                <a:spcBef>
                  <a:spcPct val="0"/>
                </a:spcBef>
                <a:spcAft>
                  <a:spcPct val="0"/>
                </a:spcAft>
              </a:pPr>
              <a:r>
                <a:rPr lang="en-US" sz="1632" dirty="0">
                  <a:ea typeface="Segoe UI" pitchFamily="34" charset="0"/>
                  <a:cs typeface="Segoe UI" pitchFamily="34" charset="0"/>
                </a:rPr>
                <a:t>Gateway</a:t>
              </a:r>
            </a:p>
          </p:txBody>
        </p:sp>
      </p:grpSp>
      <p:grpSp>
        <p:nvGrpSpPr>
          <p:cNvPr id="134" name="Group 133">
            <a:extLst>
              <a:ext uri="{FF2B5EF4-FFF2-40B4-BE49-F238E27FC236}">
                <a16:creationId xmlns:a16="http://schemas.microsoft.com/office/drawing/2014/main" id="{A49B86F1-97E2-F8CD-1910-BB030C11E319}"/>
              </a:ext>
              <a:ext uri="{C183D7F6-B498-43B3-948B-1728B52AA6E4}">
                <adec:decorative xmlns:adec="http://schemas.microsoft.com/office/drawing/2017/decorative" val="1"/>
              </a:ext>
            </a:extLst>
          </p:cNvPr>
          <p:cNvGrpSpPr/>
          <p:nvPr/>
        </p:nvGrpSpPr>
        <p:grpSpPr>
          <a:xfrm>
            <a:off x="2879842" y="4900444"/>
            <a:ext cx="1298710" cy="1111873"/>
            <a:chOff x="565346" y="4790233"/>
            <a:chExt cx="1273361" cy="1090171"/>
          </a:xfrm>
        </p:grpSpPr>
        <p:pic>
          <p:nvPicPr>
            <p:cNvPr id="132" name="Graphic 131">
              <a:extLst>
                <a:ext uri="{FF2B5EF4-FFF2-40B4-BE49-F238E27FC236}">
                  <a16:creationId xmlns:a16="http://schemas.microsoft.com/office/drawing/2014/main" id="{EF5186D1-CEF0-848D-AA6C-D29BD145E77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78213" y="4790233"/>
              <a:ext cx="481694" cy="482238"/>
            </a:xfrm>
            <a:prstGeom prst="rect">
              <a:avLst/>
            </a:prstGeom>
          </p:spPr>
        </p:pic>
        <p:sp>
          <p:nvSpPr>
            <p:cNvPr id="133" name="TextBox 132">
              <a:extLst>
                <a:ext uri="{FF2B5EF4-FFF2-40B4-BE49-F238E27FC236}">
                  <a16:creationId xmlns:a16="http://schemas.microsoft.com/office/drawing/2014/main" id="{8845AB37-5BE8-2867-6058-BA5EEC7C85FF}"/>
                </a:ext>
              </a:extLst>
            </p:cNvPr>
            <p:cNvSpPr txBox="1"/>
            <p:nvPr/>
          </p:nvSpPr>
          <p:spPr>
            <a:xfrm>
              <a:off x="565346" y="5336024"/>
              <a:ext cx="1273361" cy="544380"/>
            </a:xfrm>
            <a:prstGeom prst="rect">
              <a:avLst/>
            </a:prstGeom>
            <a:noFill/>
          </p:spPr>
          <p:txBody>
            <a:bodyPr wrap="square">
              <a:spAutoFit/>
            </a:bodyPr>
            <a:lstStyle/>
            <a:p>
              <a:pPr algn="ctr" defTabSz="951028" fontAlgn="base">
                <a:lnSpc>
                  <a:spcPct val="90000"/>
                </a:lnSpc>
                <a:spcBef>
                  <a:spcPct val="0"/>
                </a:spcBef>
                <a:spcAft>
                  <a:spcPct val="0"/>
                </a:spcAft>
              </a:pPr>
              <a:r>
                <a:rPr lang="en-US" sz="1632" dirty="0">
                  <a:ea typeface="Segoe UI" pitchFamily="34" charset="0"/>
                  <a:cs typeface="Segoe UI" pitchFamily="34" charset="0"/>
                </a:rPr>
                <a:t>Azure</a:t>
              </a:r>
            </a:p>
            <a:p>
              <a:pPr algn="ctr" defTabSz="951028" fontAlgn="base">
                <a:lnSpc>
                  <a:spcPct val="90000"/>
                </a:lnSpc>
                <a:spcBef>
                  <a:spcPct val="0"/>
                </a:spcBef>
                <a:spcAft>
                  <a:spcPct val="0"/>
                </a:spcAft>
              </a:pPr>
              <a:r>
                <a:rPr lang="en-US" sz="1632" dirty="0">
                  <a:ea typeface="Segoe UI" pitchFamily="34" charset="0"/>
                  <a:cs typeface="Segoe UI" pitchFamily="34" charset="0"/>
                </a:rPr>
                <a:t>firewall</a:t>
              </a:r>
            </a:p>
          </p:txBody>
        </p:sp>
      </p:grpSp>
      <p:grpSp>
        <p:nvGrpSpPr>
          <p:cNvPr id="11" name="Group 10" descr="Network diagram for student activity">
            <a:extLst>
              <a:ext uri="{FF2B5EF4-FFF2-40B4-BE49-F238E27FC236}">
                <a16:creationId xmlns:a16="http://schemas.microsoft.com/office/drawing/2014/main" id="{675C62B8-8E8E-1393-6F9A-0A7D38FCE0B1}"/>
              </a:ext>
            </a:extLst>
          </p:cNvPr>
          <p:cNvGrpSpPr/>
          <p:nvPr/>
        </p:nvGrpSpPr>
        <p:grpSpPr>
          <a:xfrm>
            <a:off x="463282" y="1294385"/>
            <a:ext cx="11858564" cy="3142923"/>
            <a:chOff x="383901" y="1240999"/>
            <a:chExt cx="11858564" cy="3142923"/>
          </a:xfrm>
        </p:grpSpPr>
        <p:sp>
          <p:nvSpPr>
            <p:cNvPr id="44" name="Rectangle 43">
              <a:extLst>
                <a:ext uri="{FF2B5EF4-FFF2-40B4-BE49-F238E27FC236}">
                  <a16:creationId xmlns:a16="http://schemas.microsoft.com/office/drawing/2014/main" id="{33A6A23D-54FB-E85E-7735-D0CE21A13AE5}"/>
                </a:ext>
              </a:extLst>
            </p:cNvPr>
            <p:cNvSpPr/>
            <p:nvPr/>
          </p:nvSpPr>
          <p:spPr bwMode="auto">
            <a:xfrm>
              <a:off x="7931069" y="2017662"/>
              <a:ext cx="3158697" cy="1960259"/>
            </a:xfrm>
            <a:prstGeom prst="rect">
              <a:avLst/>
            </a:prstGeom>
            <a:solidFill>
              <a:schemeClr val="bg1"/>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Rectangle 50">
              <a:extLst>
                <a:ext uri="{FF2B5EF4-FFF2-40B4-BE49-F238E27FC236}">
                  <a16:creationId xmlns:a16="http://schemas.microsoft.com/office/drawing/2014/main" id="{BBE102F1-DC56-F018-2021-9238DB70E09C}"/>
                </a:ext>
              </a:extLst>
            </p:cNvPr>
            <p:cNvSpPr/>
            <p:nvPr/>
          </p:nvSpPr>
          <p:spPr bwMode="auto">
            <a:xfrm>
              <a:off x="8109935" y="2205539"/>
              <a:ext cx="1034780" cy="7386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Rectangle 35">
              <a:extLst>
                <a:ext uri="{FF2B5EF4-FFF2-40B4-BE49-F238E27FC236}">
                  <a16:creationId xmlns:a16="http://schemas.microsoft.com/office/drawing/2014/main" id="{941B3C18-BD23-D5E8-4719-6D934C81D70C}"/>
                </a:ext>
              </a:extLst>
            </p:cNvPr>
            <p:cNvSpPr/>
            <p:nvPr/>
          </p:nvSpPr>
          <p:spPr bwMode="auto">
            <a:xfrm>
              <a:off x="2951944" y="2042457"/>
              <a:ext cx="3158697" cy="1935464"/>
            </a:xfrm>
            <a:prstGeom prst="rect">
              <a:avLst/>
            </a:prstGeom>
            <a:solidFill>
              <a:schemeClr val="bg1"/>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770CEC35-0480-D835-16CE-0956772D411E}"/>
                </a:ext>
              </a:extLst>
            </p:cNvPr>
            <p:cNvSpPr/>
            <p:nvPr/>
          </p:nvSpPr>
          <p:spPr bwMode="auto">
            <a:xfrm>
              <a:off x="3144866" y="2260011"/>
              <a:ext cx="1399546" cy="7153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r" defTabSz="932293" fontAlgn="base">
                <a:lnSpc>
                  <a:spcPct val="90000"/>
                </a:lnSpc>
                <a:spcBef>
                  <a:spcPct val="0"/>
                </a:spcBef>
                <a:spcAft>
                  <a:spcPct val="0"/>
                </a:spcAft>
              </a:pPr>
              <a:r>
                <a:rPr lang="en-US" sz="1836" dirty="0">
                  <a:solidFill>
                    <a:schemeClr val="tx1"/>
                  </a:solidFill>
                  <a:highlight>
                    <a:srgbClr val="00FF00"/>
                  </a:highlight>
                  <a:latin typeface="Segoe UI"/>
                  <a:ea typeface="Segoe UI" pitchFamily="34" charset="0"/>
                  <a:cs typeface="Segoe UI" pitchFamily="34" charset="0"/>
                </a:rPr>
                <a:t>Name</a:t>
              </a:r>
              <a:r>
                <a:rPr lang="en-US" sz="1836" dirty="0">
                  <a:solidFill>
                    <a:schemeClr val="tx1"/>
                  </a:solidFill>
                  <a:latin typeface="Segoe UI"/>
                  <a:ea typeface="Segoe UI" pitchFamily="34" charset="0"/>
                  <a:cs typeface="Segoe UI" pitchFamily="34" charset="0"/>
                </a:rPr>
                <a:t>?</a:t>
              </a:r>
            </a:p>
          </p:txBody>
        </p:sp>
        <p:sp>
          <p:nvSpPr>
            <p:cNvPr id="12" name="Rectangle 11">
              <a:extLst>
                <a:ext uri="{FF2B5EF4-FFF2-40B4-BE49-F238E27FC236}">
                  <a16:creationId xmlns:a16="http://schemas.microsoft.com/office/drawing/2014/main" id="{1B261D56-EEA5-ED42-7F8E-27D32D792C37}"/>
                </a:ext>
              </a:extLst>
            </p:cNvPr>
            <p:cNvSpPr/>
            <p:nvPr/>
          </p:nvSpPr>
          <p:spPr bwMode="auto">
            <a:xfrm>
              <a:off x="383901" y="3537409"/>
              <a:ext cx="1785274" cy="84651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632" dirty="0">
                  <a:solidFill>
                    <a:srgbClr val="000000"/>
                  </a:solidFill>
                  <a:latin typeface="Segoe UI"/>
                  <a:ea typeface="Segoe UI" pitchFamily="34" charset="0"/>
                  <a:cs typeface="Segoe UI" pitchFamily="34" charset="0"/>
                </a:rPr>
                <a:t>On-premises network</a:t>
              </a:r>
            </a:p>
          </p:txBody>
        </p:sp>
        <p:pic>
          <p:nvPicPr>
            <p:cNvPr id="15" name="Picture 14">
              <a:extLst>
                <a:ext uri="{FF2B5EF4-FFF2-40B4-BE49-F238E27FC236}">
                  <a16:creationId xmlns:a16="http://schemas.microsoft.com/office/drawing/2014/main" id="{65DD5F61-B0EF-3FA3-F5C1-34C4B9269B39}"/>
                </a:ext>
              </a:extLst>
            </p:cNvPr>
            <p:cNvPicPr>
              <a:picLocks noChangeAspect="1"/>
            </p:cNvPicPr>
            <p:nvPr/>
          </p:nvPicPr>
          <p:blipFill>
            <a:blip r:embed="rId19"/>
            <a:stretch>
              <a:fillRect/>
            </a:stretch>
          </p:blipFill>
          <p:spPr>
            <a:xfrm>
              <a:off x="864271" y="2300126"/>
              <a:ext cx="788964" cy="539102"/>
            </a:xfrm>
            <a:prstGeom prst="rect">
              <a:avLst/>
            </a:prstGeom>
          </p:spPr>
        </p:pic>
        <p:pic>
          <p:nvPicPr>
            <p:cNvPr id="18" name="Graphic 17" descr="City outline">
              <a:extLst>
                <a:ext uri="{FF2B5EF4-FFF2-40B4-BE49-F238E27FC236}">
                  <a16:creationId xmlns:a16="http://schemas.microsoft.com/office/drawing/2014/main" id="{39519432-6232-82F0-426A-5E115D70F85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77604" y="2986235"/>
              <a:ext cx="875629" cy="875704"/>
            </a:xfrm>
            <a:prstGeom prst="rect">
              <a:avLst/>
            </a:prstGeom>
          </p:spPr>
        </p:pic>
        <p:sp>
          <p:nvSpPr>
            <p:cNvPr id="19" name="Rectangle 18">
              <a:extLst>
                <a:ext uri="{FF2B5EF4-FFF2-40B4-BE49-F238E27FC236}">
                  <a16:creationId xmlns:a16="http://schemas.microsoft.com/office/drawing/2014/main" id="{B9B190A6-4C55-4640-3CA3-48DD9A056DD7}"/>
                </a:ext>
              </a:extLst>
            </p:cNvPr>
            <p:cNvSpPr/>
            <p:nvPr/>
          </p:nvSpPr>
          <p:spPr bwMode="auto">
            <a:xfrm>
              <a:off x="470114" y="1589017"/>
              <a:ext cx="1781062" cy="84651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632" dirty="0">
                  <a:solidFill>
                    <a:srgbClr val="000000"/>
                  </a:solidFill>
                  <a:latin typeface="Segoe UI"/>
                  <a:ea typeface="Segoe UI" pitchFamily="34" charset="0"/>
                  <a:cs typeface="Segoe UI" pitchFamily="34" charset="0"/>
                </a:rPr>
                <a:t>On-premises machine</a:t>
              </a:r>
            </a:p>
          </p:txBody>
        </p:sp>
        <p:pic>
          <p:nvPicPr>
            <p:cNvPr id="21" name="Graphic 20">
              <a:extLst>
                <a:ext uri="{FF2B5EF4-FFF2-40B4-BE49-F238E27FC236}">
                  <a16:creationId xmlns:a16="http://schemas.microsoft.com/office/drawing/2014/main" id="{93F68414-BC35-6536-CA11-830F46B9C622}"/>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flipH="1">
              <a:off x="8294301" y="2367971"/>
              <a:ext cx="355129" cy="355670"/>
            </a:xfrm>
            <a:prstGeom prst="rect">
              <a:avLst/>
            </a:prstGeom>
          </p:spPr>
        </p:pic>
        <p:pic>
          <p:nvPicPr>
            <p:cNvPr id="27" name="Graphic 26">
              <a:extLst>
                <a:ext uri="{FF2B5EF4-FFF2-40B4-BE49-F238E27FC236}">
                  <a16:creationId xmlns:a16="http://schemas.microsoft.com/office/drawing/2014/main" id="{E52686DF-24D4-CBFE-F485-F74684FA0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74725" y="2094743"/>
              <a:ext cx="432112" cy="432600"/>
            </a:xfrm>
            <a:prstGeom prst="rect">
              <a:avLst/>
            </a:prstGeom>
          </p:spPr>
        </p:pic>
        <p:pic>
          <p:nvPicPr>
            <p:cNvPr id="29" name="Graphic 28">
              <a:extLst>
                <a:ext uri="{FF2B5EF4-FFF2-40B4-BE49-F238E27FC236}">
                  <a16:creationId xmlns:a16="http://schemas.microsoft.com/office/drawing/2014/main" id="{370ED875-8CF5-EBCF-4C3F-EDF2D9A1CEC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61545" y="2377224"/>
              <a:ext cx="444602" cy="445104"/>
            </a:xfrm>
            <a:prstGeom prst="rect">
              <a:avLst/>
            </a:prstGeom>
          </p:spPr>
        </p:pic>
        <p:pic>
          <p:nvPicPr>
            <p:cNvPr id="33" name="Graphic 32">
              <a:extLst>
                <a:ext uri="{FF2B5EF4-FFF2-40B4-BE49-F238E27FC236}">
                  <a16:creationId xmlns:a16="http://schemas.microsoft.com/office/drawing/2014/main" id="{DA8DE890-53AF-FC48-E6ED-EEC3789DF413}"/>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516449" y="1812743"/>
              <a:ext cx="409375" cy="409837"/>
            </a:xfrm>
            <a:prstGeom prst="rect">
              <a:avLst/>
            </a:prstGeom>
          </p:spPr>
        </p:pic>
        <p:pic>
          <p:nvPicPr>
            <p:cNvPr id="35" name="Graphic 34">
              <a:extLst>
                <a:ext uri="{FF2B5EF4-FFF2-40B4-BE49-F238E27FC236}">
                  <a16:creationId xmlns:a16="http://schemas.microsoft.com/office/drawing/2014/main" id="{2E14BDAA-F441-0347-19A0-6B5392DDC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67235" y="3390046"/>
              <a:ext cx="432112" cy="432600"/>
            </a:xfrm>
            <a:prstGeom prst="rect">
              <a:avLst/>
            </a:prstGeom>
          </p:spPr>
        </p:pic>
        <p:grpSp>
          <p:nvGrpSpPr>
            <p:cNvPr id="16" name="Group 15">
              <a:extLst>
                <a:ext uri="{FF2B5EF4-FFF2-40B4-BE49-F238E27FC236}">
                  <a16:creationId xmlns:a16="http://schemas.microsoft.com/office/drawing/2014/main" id="{1E0F6929-A139-DAB5-B738-937E7B25C51C}"/>
                </a:ext>
              </a:extLst>
            </p:cNvPr>
            <p:cNvGrpSpPr/>
            <p:nvPr/>
          </p:nvGrpSpPr>
          <p:grpSpPr>
            <a:xfrm>
              <a:off x="4704950" y="2225563"/>
              <a:ext cx="1220872" cy="1570567"/>
              <a:chOff x="4287843" y="2365805"/>
              <a:chExt cx="1251172" cy="1607729"/>
            </a:xfrm>
          </p:grpSpPr>
          <p:sp>
            <p:nvSpPr>
              <p:cNvPr id="39" name="Rectangle 38">
                <a:extLst>
                  <a:ext uri="{FF2B5EF4-FFF2-40B4-BE49-F238E27FC236}">
                    <a16:creationId xmlns:a16="http://schemas.microsoft.com/office/drawing/2014/main" id="{A31D2158-191E-2043-9B21-236D9BD888F0}"/>
                  </a:ext>
                </a:extLst>
              </p:cNvPr>
              <p:cNvSpPr/>
              <p:nvPr/>
            </p:nvSpPr>
            <p:spPr bwMode="auto">
              <a:xfrm>
                <a:off x="4287843" y="2365805"/>
                <a:ext cx="1251172" cy="160772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1" name="Graphic 40">
                <a:extLst>
                  <a:ext uri="{FF2B5EF4-FFF2-40B4-BE49-F238E27FC236}">
                    <a16:creationId xmlns:a16="http://schemas.microsoft.com/office/drawing/2014/main" id="{E9CA0F6C-66DF-5C41-99FB-1B4011F7901A}"/>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594515" y="2536573"/>
                <a:ext cx="611202" cy="611202"/>
              </a:xfrm>
              <a:prstGeom prst="rect">
                <a:avLst/>
              </a:prstGeom>
            </p:spPr>
          </p:pic>
          <p:pic>
            <p:nvPicPr>
              <p:cNvPr id="43" name="Graphic 42">
                <a:extLst>
                  <a:ext uri="{FF2B5EF4-FFF2-40B4-BE49-F238E27FC236}">
                    <a16:creationId xmlns:a16="http://schemas.microsoft.com/office/drawing/2014/main" id="{A384611F-FCF6-DF8A-C453-B75D9CC31847}"/>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598497" y="3258135"/>
                <a:ext cx="611202" cy="611202"/>
              </a:xfrm>
              <a:prstGeom prst="rect">
                <a:avLst/>
              </a:prstGeom>
            </p:spPr>
          </p:pic>
        </p:grpSp>
        <p:pic>
          <p:nvPicPr>
            <p:cNvPr id="50" name="Graphic 49">
              <a:extLst>
                <a:ext uri="{FF2B5EF4-FFF2-40B4-BE49-F238E27FC236}">
                  <a16:creationId xmlns:a16="http://schemas.microsoft.com/office/drawing/2014/main" id="{00E43D3A-1A18-774D-9D53-EB1F91B9D7A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181593" y="1807356"/>
              <a:ext cx="409375" cy="409837"/>
            </a:xfrm>
            <a:prstGeom prst="rect">
              <a:avLst/>
            </a:prstGeom>
          </p:spPr>
        </p:pic>
        <p:pic>
          <p:nvPicPr>
            <p:cNvPr id="6" name="Graphic 5">
              <a:extLst>
                <a:ext uri="{FF2B5EF4-FFF2-40B4-BE49-F238E27FC236}">
                  <a16:creationId xmlns:a16="http://schemas.microsoft.com/office/drawing/2014/main" id="{401CFD59-35AA-2F2D-DE8E-793AF5EF37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46348" y="1256571"/>
              <a:ext cx="544433" cy="545047"/>
            </a:xfrm>
            <a:prstGeom prst="rect">
              <a:avLst/>
            </a:prstGeom>
          </p:spPr>
        </p:pic>
        <p:cxnSp>
          <p:nvCxnSpPr>
            <p:cNvPr id="8" name="Connector: Elbow 7">
              <a:extLst>
                <a:ext uri="{FF2B5EF4-FFF2-40B4-BE49-F238E27FC236}">
                  <a16:creationId xmlns:a16="http://schemas.microsoft.com/office/drawing/2014/main" id="{5911CE44-0E05-1630-C9BE-48F1A406580E}"/>
                </a:ext>
              </a:extLst>
            </p:cNvPr>
            <p:cNvCxnSpPr>
              <a:cxnSpLocks/>
              <a:stCxn id="33" idx="0"/>
              <a:endCxn id="50" idx="0"/>
            </p:cNvCxnSpPr>
            <p:nvPr/>
          </p:nvCxnSpPr>
          <p:spPr>
            <a:xfrm rot="5400000" flipH="1" flipV="1">
              <a:off x="7051015" y="477478"/>
              <a:ext cx="5387" cy="2665146"/>
            </a:xfrm>
            <a:prstGeom prst="bentConnector3">
              <a:avLst>
                <a:gd name="adj1" fmla="val 4245059"/>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137AFF4B-5B14-DD73-8CFB-CE3CC01B41CE}"/>
                </a:ext>
              </a:extLst>
            </p:cNvPr>
            <p:cNvSpPr/>
            <p:nvPr/>
          </p:nvSpPr>
          <p:spPr bwMode="auto">
            <a:xfrm>
              <a:off x="3144866" y="3080820"/>
              <a:ext cx="1399546" cy="7153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r" defTabSz="932293" fontAlgn="base">
                <a:lnSpc>
                  <a:spcPct val="90000"/>
                </a:lnSpc>
                <a:spcBef>
                  <a:spcPct val="0"/>
                </a:spcBef>
                <a:spcAft>
                  <a:spcPct val="0"/>
                </a:spcAft>
              </a:pPr>
              <a:r>
                <a:rPr lang="en-US" sz="1836" dirty="0">
                  <a:solidFill>
                    <a:schemeClr val="tx1"/>
                  </a:solidFill>
                  <a:highlight>
                    <a:srgbClr val="00FF00"/>
                  </a:highlight>
                  <a:latin typeface="Segoe UI"/>
                  <a:ea typeface="Segoe UI" pitchFamily="34" charset="0"/>
                  <a:cs typeface="Segoe UI" pitchFamily="34" charset="0"/>
                </a:rPr>
                <a:t>Name</a:t>
              </a:r>
              <a:r>
                <a:rPr lang="en-US" sz="1836" dirty="0">
                  <a:solidFill>
                    <a:schemeClr val="tx1"/>
                  </a:solidFill>
                  <a:latin typeface="Segoe UI"/>
                  <a:ea typeface="Segoe UI" pitchFamily="34" charset="0"/>
                  <a:cs typeface="Segoe UI" pitchFamily="34" charset="0"/>
                </a:rPr>
                <a:t>?</a:t>
              </a:r>
            </a:p>
          </p:txBody>
        </p:sp>
        <p:pic>
          <p:nvPicPr>
            <p:cNvPr id="31" name="Graphic 30">
              <a:extLst>
                <a:ext uri="{FF2B5EF4-FFF2-40B4-BE49-F238E27FC236}">
                  <a16:creationId xmlns:a16="http://schemas.microsoft.com/office/drawing/2014/main" id="{C42A2009-3B7B-F734-BAB4-1E7C867F44C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211913" y="3222721"/>
              <a:ext cx="444602" cy="445104"/>
            </a:xfrm>
            <a:prstGeom prst="rect">
              <a:avLst/>
            </a:prstGeom>
          </p:spPr>
        </p:pic>
        <p:grpSp>
          <p:nvGrpSpPr>
            <p:cNvPr id="17" name="Group 16">
              <a:extLst>
                <a:ext uri="{FF2B5EF4-FFF2-40B4-BE49-F238E27FC236}">
                  <a16:creationId xmlns:a16="http://schemas.microsoft.com/office/drawing/2014/main" id="{163B0638-FB5E-2D34-EB66-BB5897CDD27D}"/>
                </a:ext>
              </a:extLst>
            </p:cNvPr>
            <p:cNvGrpSpPr/>
            <p:nvPr/>
          </p:nvGrpSpPr>
          <p:grpSpPr>
            <a:xfrm>
              <a:off x="9271428" y="2200125"/>
              <a:ext cx="1220872" cy="1570567"/>
              <a:chOff x="4287843" y="2365805"/>
              <a:chExt cx="1251172" cy="1607729"/>
            </a:xfrm>
          </p:grpSpPr>
          <p:sp>
            <p:nvSpPr>
              <p:cNvPr id="20" name="Rectangle 19">
                <a:extLst>
                  <a:ext uri="{FF2B5EF4-FFF2-40B4-BE49-F238E27FC236}">
                    <a16:creationId xmlns:a16="http://schemas.microsoft.com/office/drawing/2014/main" id="{9CBA5CE0-314B-0701-DEE2-E8A88D229FD2}"/>
                  </a:ext>
                </a:extLst>
              </p:cNvPr>
              <p:cNvSpPr/>
              <p:nvPr/>
            </p:nvSpPr>
            <p:spPr bwMode="auto">
              <a:xfrm>
                <a:off x="4287843" y="2365805"/>
                <a:ext cx="1251172" cy="160772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2" name="Graphic 21">
                <a:extLst>
                  <a:ext uri="{FF2B5EF4-FFF2-40B4-BE49-F238E27FC236}">
                    <a16:creationId xmlns:a16="http://schemas.microsoft.com/office/drawing/2014/main" id="{D13D2272-7608-BBF4-6EEB-2BC6FD6F133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467419" y="2536573"/>
                <a:ext cx="588961" cy="588962"/>
              </a:xfrm>
              <a:prstGeom prst="rect">
                <a:avLst/>
              </a:prstGeom>
            </p:spPr>
          </p:pic>
          <p:pic>
            <p:nvPicPr>
              <p:cNvPr id="23" name="Graphic 22">
                <a:extLst>
                  <a:ext uri="{FF2B5EF4-FFF2-40B4-BE49-F238E27FC236}">
                    <a16:creationId xmlns:a16="http://schemas.microsoft.com/office/drawing/2014/main" id="{52A22A15-1880-C910-FBA4-96575C2C13A4}"/>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479029" y="3258135"/>
                <a:ext cx="574726" cy="574726"/>
              </a:xfrm>
              <a:prstGeom prst="rect">
                <a:avLst/>
              </a:prstGeom>
            </p:spPr>
          </p:pic>
        </p:grpSp>
        <p:pic>
          <p:nvPicPr>
            <p:cNvPr id="40" name="Graphic 39">
              <a:extLst>
                <a:ext uri="{FF2B5EF4-FFF2-40B4-BE49-F238E27FC236}">
                  <a16:creationId xmlns:a16="http://schemas.microsoft.com/office/drawing/2014/main" id="{303C3ABD-5B50-FC39-9C37-CF7A52F8D44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373129" y="2679909"/>
              <a:ext cx="529777" cy="530375"/>
            </a:xfrm>
            <a:prstGeom prst="rect">
              <a:avLst/>
            </a:prstGeom>
          </p:spPr>
        </p:pic>
        <p:cxnSp>
          <p:nvCxnSpPr>
            <p:cNvPr id="45" name="Connector: Elbow 44">
              <a:extLst>
                <a:ext uri="{FF2B5EF4-FFF2-40B4-BE49-F238E27FC236}">
                  <a16:creationId xmlns:a16="http://schemas.microsoft.com/office/drawing/2014/main" id="{410725A2-F3B2-88EA-6DC8-D361DCD22FDD}"/>
                </a:ext>
              </a:extLst>
            </p:cNvPr>
            <p:cNvCxnSpPr>
              <a:cxnSpLocks/>
              <a:stCxn id="15" idx="3"/>
              <a:endCxn id="36" idx="1"/>
            </p:cNvCxnSpPr>
            <p:nvPr/>
          </p:nvCxnSpPr>
          <p:spPr>
            <a:xfrm>
              <a:off x="1653235" y="2569677"/>
              <a:ext cx="1298709" cy="440512"/>
            </a:xfrm>
            <a:prstGeom prst="bentConnector3">
              <a:avLst/>
            </a:prstGeom>
            <a:ln w="9525">
              <a:headEnd type="none"/>
              <a:tailEnd type="triangle"/>
            </a:ln>
          </p:spPr>
          <p:style>
            <a:lnRef idx="1">
              <a:schemeClr val="dk1"/>
            </a:lnRef>
            <a:fillRef idx="0">
              <a:schemeClr val="dk1"/>
            </a:fillRef>
            <a:effectRef idx="0">
              <a:schemeClr val="dk1"/>
            </a:effectRef>
            <a:fontRef idx="minor">
              <a:schemeClr val="tx1"/>
            </a:fontRef>
          </p:style>
        </p:cxnSp>
        <p:cxnSp>
          <p:nvCxnSpPr>
            <p:cNvPr id="56" name="Connector: Elbow 55">
              <a:extLst>
                <a:ext uri="{FF2B5EF4-FFF2-40B4-BE49-F238E27FC236}">
                  <a16:creationId xmlns:a16="http://schemas.microsoft.com/office/drawing/2014/main" id="{BEFC68E5-01CD-0788-293D-5E9809C3770D}"/>
                </a:ext>
              </a:extLst>
            </p:cNvPr>
            <p:cNvCxnSpPr>
              <a:cxnSpLocks/>
              <a:stCxn id="18" idx="3"/>
              <a:endCxn id="36" idx="1"/>
            </p:cNvCxnSpPr>
            <p:nvPr/>
          </p:nvCxnSpPr>
          <p:spPr>
            <a:xfrm flipV="1">
              <a:off x="1653234" y="3010189"/>
              <a:ext cx="1298710" cy="413898"/>
            </a:xfrm>
            <a:prstGeom prst="bentConnector3">
              <a:avLst/>
            </a:prstGeom>
            <a:ln w="9525">
              <a:headEnd type="none"/>
              <a:tailEnd type="triangle"/>
            </a:ln>
          </p:spPr>
          <p:style>
            <a:lnRef idx="1">
              <a:schemeClr val="dk1"/>
            </a:lnRef>
            <a:fillRef idx="0">
              <a:schemeClr val="dk1"/>
            </a:fillRef>
            <a:effectRef idx="0">
              <a:schemeClr val="dk1"/>
            </a:effectRef>
            <a:fontRef idx="minor">
              <a:schemeClr val="tx1"/>
            </a:fontRef>
          </p:style>
        </p:cxnSp>
        <p:pic>
          <p:nvPicPr>
            <p:cNvPr id="62" name="Graphic 61" descr="User with solid fill">
              <a:extLst>
                <a:ext uri="{FF2B5EF4-FFF2-40B4-BE49-F238E27FC236}">
                  <a16:creationId xmlns:a16="http://schemas.microsoft.com/office/drawing/2014/main" id="{045586C6-1C61-A757-6E8B-F1ED883DB8D9}"/>
                </a:ext>
              </a:extLst>
            </p:cNvPr>
            <p:cNvPicPr>
              <a:picLocks noChangeAspect="1"/>
            </p:cNvPicPr>
            <p:nvPr/>
          </p:nvPicPr>
          <p:blipFill>
            <a:blip r:embed="rId28">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1473756" y="2571990"/>
              <a:ext cx="768709" cy="769577"/>
            </a:xfrm>
            <a:prstGeom prst="rect">
              <a:avLst/>
            </a:prstGeom>
          </p:spPr>
        </p:pic>
        <p:cxnSp>
          <p:nvCxnSpPr>
            <p:cNvPr id="66" name="Connector: Elbow 65">
              <a:extLst>
                <a:ext uri="{FF2B5EF4-FFF2-40B4-BE49-F238E27FC236}">
                  <a16:creationId xmlns:a16="http://schemas.microsoft.com/office/drawing/2014/main" id="{F4E0D4A3-12A5-D117-9C55-3B1F8A858F9A}"/>
                </a:ext>
              </a:extLst>
            </p:cNvPr>
            <p:cNvCxnSpPr>
              <a:cxnSpLocks/>
              <a:stCxn id="62" idx="1"/>
              <a:endCxn id="82" idx="3"/>
            </p:cNvCxnSpPr>
            <p:nvPr/>
          </p:nvCxnSpPr>
          <p:spPr>
            <a:xfrm rot="10800000">
              <a:off x="10945823" y="2952797"/>
              <a:ext cx="527934" cy="3983"/>
            </a:xfrm>
            <a:prstGeom prst="bentConnector3">
              <a:avLst>
                <a:gd name="adj1" fmla="val 50000"/>
              </a:avLst>
            </a:prstGeom>
            <a:ln w="9525">
              <a:headEnd type="none"/>
              <a:tailEnd type="triangle"/>
            </a:ln>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7FECBB52-C68F-1BAD-C39E-542600AC4E5A}"/>
                </a:ext>
              </a:extLst>
            </p:cNvPr>
            <p:cNvCxnSpPr>
              <a:cxnSpLocks/>
              <a:stCxn id="39" idx="3"/>
              <a:endCxn id="21" idx="3"/>
            </p:cNvCxnSpPr>
            <p:nvPr/>
          </p:nvCxnSpPr>
          <p:spPr>
            <a:xfrm flipV="1">
              <a:off x="5925822" y="2558141"/>
              <a:ext cx="2183438" cy="440370"/>
            </a:xfrm>
            <a:prstGeom prst="bentConnector3">
              <a:avLst>
                <a:gd name="adj1" fmla="val 50000"/>
              </a:avLst>
            </a:prstGeom>
            <a:ln w="9525">
              <a:headEnd type="none"/>
              <a:tailEnd type="triangle"/>
            </a:ln>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5041CF5E-2826-008E-C5AF-3EA8D6F1C048}"/>
                </a:ext>
              </a:extLst>
            </p:cNvPr>
            <p:cNvSpPr/>
            <p:nvPr/>
          </p:nvSpPr>
          <p:spPr bwMode="auto">
            <a:xfrm>
              <a:off x="6713950" y="1240999"/>
              <a:ext cx="609228" cy="553834"/>
            </a:xfrm>
            <a:prstGeom prst="rect">
              <a:avLst/>
            </a:prstGeom>
            <a:solidFill>
              <a:srgbClr val="00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040" dirty="0">
                  <a:solidFill>
                    <a:schemeClr val="tx1"/>
                  </a:solidFill>
                  <a:ea typeface="Segoe UI" pitchFamily="34" charset="0"/>
                  <a:cs typeface="Segoe UI" pitchFamily="34" charset="0"/>
                </a:rPr>
                <a:t>??</a:t>
              </a:r>
            </a:p>
          </p:txBody>
        </p:sp>
        <p:sp>
          <p:nvSpPr>
            <p:cNvPr id="80" name="Rectangle 79">
              <a:extLst>
                <a:ext uri="{FF2B5EF4-FFF2-40B4-BE49-F238E27FC236}">
                  <a16:creationId xmlns:a16="http://schemas.microsoft.com/office/drawing/2014/main" id="{66C81766-5977-E2A5-BD1C-E278B7E88E2E}"/>
                </a:ext>
              </a:extLst>
            </p:cNvPr>
            <p:cNvSpPr/>
            <p:nvPr/>
          </p:nvSpPr>
          <p:spPr bwMode="auto">
            <a:xfrm>
              <a:off x="7021019" y="1983094"/>
              <a:ext cx="609228" cy="553834"/>
            </a:xfrm>
            <a:prstGeom prst="rect">
              <a:avLst/>
            </a:prstGeom>
            <a:solidFill>
              <a:srgbClr val="00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040" dirty="0">
                  <a:solidFill>
                    <a:schemeClr val="tx1"/>
                  </a:solidFill>
                  <a:ea typeface="Segoe UI" pitchFamily="34" charset="0"/>
                  <a:cs typeface="Segoe UI" pitchFamily="34" charset="0"/>
                </a:rPr>
                <a:t>??</a:t>
              </a:r>
            </a:p>
          </p:txBody>
        </p:sp>
        <p:sp>
          <p:nvSpPr>
            <p:cNvPr id="81" name="Rectangle 80">
              <a:extLst>
                <a:ext uri="{FF2B5EF4-FFF2-40B4-BE49-F238E27FC236}">
                  <a16:creationId xmlns:a16="http://schemas.microsoft.com/office/drawing/2014/main" id="{968AEE36-0586-534A-F5CF-CD3F40B918E4}"/>
                </a:ext>
              </a:extLst>
            </p:cNvPr>
            <p:cNvSpPr/>
            <p:nvPr/>
          </p:nvSpPr>
          <p:spPr bwMode="auto">
            <a:xfrm>
              <a:off x="6983327" y="3373582"/>
              <a:ext cx="609228" cy="553834"/>
            </a:xfrm>
            <a:prstGeom prst="rect">
              <a:avLst/>
            </a:prstGeom>
            <a:solidFill>
              <a:srgbClr val="00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040" dirty="0">
                  <a:solidFill>
                    <a:schemeClr val="tx1"/>
                  </a:solidFill>
                  <a:ea typeface="Segoe UI" pitchFamily="34" charset="0"/>
                  <a:cs typeface="Segoe UI" pitchFamily="34" charset="0"/>
                </a:rPr>
                <a:t>??</a:t>
              </a:r>
            </a:p>
          </p:txBody>
        </p:sp>
        <p:sp>
          <p:nvSpPr>
            <p:cNvPr id="82" name="Rectangle 81">
              <a:extLst>
                <a:ext uri="{FF2B5EF4-FFF2-40B4-BE49-F238E27FC236}">
                  <a16:creationId xmlns:a16="http://schemas.microsoft.com/office/drawing/2014/main" id="{82A9C280-6CA0-5B31-958F-90E1628FB8DA}"/>
                </a:ext>
              </a:extLst>
            </p:cNvPr>
            <p:cNvSpPr/>
            <p:nvPr/>
          </p:nvSpPr>
          <p:spPr bwMode="auto">
            <a:xfrm>
              <a:off x="10336594" y="2675879"/>
              <a:ext cx="609228" cy="553834"/>
            </a:xfrm>
            <a:prstGeom prst="rect">
              <a:avLst/>
            </a:prstGeom>
            <a:solidFill>
              <a:srgbClr val="00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040" dirty="0">
                  <a:solidFill>
                    <a:schemeClr val="tx1"/>
                  </a:solidFill>
                  <a:ea typeface="Segoe UI" pitchFamily="34" charset="0"/>
                  <a:cs typeface="Segoe UI" pitchFamily="34" charset="0"/>
                </a:rPr>
                <a:t>??</a:t>
              </a:r>
            </a:p>
          </p:txBody>
        </p:sp>
        <p:cxnSp>
          <p:nvCxnSpPr>
            <p:cNvPr id="111" name="Connector: Elbow 110">
              <a:extLst>
                <a:ext uri="{FF2B5EF4-FFF2-40B4-BE49-F238E27FC236}">
                  <a16:creationId xmlns:a16="http://schemas.microsoft.com/office/drawing/2014/main" id="{AC866761-3A37-EA85-219F-9AB1747E6772}"/>
                </a:ext>
              </a:extLst>
            </p:cNvPr>
            <p:cNvCxnSpPr>
              <a:cxnSpLocks/>
              <a:stCxn id="82" idx="1"/>
              <a:endCxn id="22" idx="3"/>
            </p:cNvCxnSpPr>
            <p:nvPr/>
          </p:nvCxnSpPr>
          <p:spPr>
            <a:xfrm rot="10800000">
              <a:off x="10021355" y="2654620"/>
              <a:ext cx="315240" cy="298176"/>
            </a:xfrm>
            <a:prstGeom prst="bentConnector3">
              <a:avLst/>
            </a:prstGeom>
            <a:ln w="9525">
              <a:headEnd type="none"/>
              <a:tailEnd type="triangle"/>
            </a:ln>
          </p:spPr>
          <p:style>
            <a:lnRef idx="1">
              <a:schemeClr val="dk1"/>
            </a:lnRef>
            <a:fillRef idx="0">
              <a:schemeClr val="dk1"/>
            </a:fillRef>
            <a:effectRef idx="0">
              <a:schemeClr val="dk1"/>
            </a:effectRef>
            <a:fontRef idx="minor">
              <a:schemeClr val="tx1"/>
            </a:fontRef>
          </p:style>
        </p:cxnSp>
        <p:cxnSp>
          <p:nvCxnSpPr>
            <p:cNvPr id="114" name="Connector: Elbow 113">
              <a:extLst>
                <a:ext uri="{FF2B5EF4-FFF2-40B4-BE49-F238E27FC236}">
                  <a16:creationId xmlns:a16="http://schemas.microsoft.com/office/drawing/2014/main" id="{B9337D25-2493-8FCC-03D2-37BF6F4B2BD5}"/>
                </a:ext>
              </a:extLst>
            </p:cNvPr>
            <p:cNvCxnSpPr>
              <a:cxnSpLocks/>
              <a:stCxn id="82" idx="1"/>
              <a:endCxn id="23" idx="3"/>
            </p:cNvCxnSpPr>
            <p:nvPr/>
          </p:nvCxnSpPr>
          <p:spPr>
            <a:xfrm rot="10800000" flipV="1">
              <a:off x="10018793" y="2952795"/>
              <a:ext cx="317802" cy="399754"/>
            </a:xfrm>
            <a:prstGeom prst="bentConnector3">
              <a:avLst/>
            </a:prstGeom>
            <a:ln w="9525">
              <a:headEnd type="none"/>
              <a:tailEnd type="triangle"/>
            </a:ln>
          </p:spPr>
          <p:style>
            <a:lnRef idx="1">
              <a:schemeClr val="dk1"/>
            </a:lnRef>
            <a:fillRef idx="0">
              <a:schemeClr val="dk1"/>
            </a:fillRef>
            <a:effectRef idx="0">
              <a:schemeClr val="dk1"/>
            </a:effectRef>
            <a:fontRef idx="minor">
              <a:schemeClr val="tx1"/>
            </a:fontRef>
          </p:style>
        </p:cxnSp>
        <p:sp>
          <p:nvSpPr>
            <p:cNvPr id="125" name="TextBox 124">
              <a:extLst>
                <a:ext uri="{FF2B5EF4-FFF2-40B4-BE49-F238E27FC236}">
                  <a16:creationId xmlns:a16="http://schemas.microsoft.com/office/drawing/2014/main" id="{FC173993-7A70-48F1-82E9-84757FC56C3F}"/>
                </a:ext>
              </a:extLst>
            </p:cNvPr>
            <p:cNvSpPr txBox="1"/>
            <p:nvPr/>
          </p:nvSpPr>
          <p:spPr>
            <a:xfrm>
              <a:off x="1740335" y="2193202"/>
              <a:ext cx="969859" cy="353469"/>
            </a:xfrm>
            <a:prstGeom prst="rect">
              <a:avLst/>
            </a:prstGeom>
            <a:noFill/>
          </p:spPr>
          <p:txBody>
            <a:bodyPr wrap="square">
              <a:spAutoFit/>
            </a:bodyPr>
            <a:lstStyle/>
            <a:p>
              <a:pPr algn="r" defTabSz="932293" fontAlgn="base">
                <a:lnSpc>
                  <a:spcPct val="90000"/>
                </a:lnSpc>
                <a:spcBef>
                  <a:spcPct val="0"/>
                </a:spcBef>
                <a:spcAft>
                  <a:spcPct val="0"/>
                </a:spcAft>
              </a:pPr>
              <a:r>
                <a:rPr lang="en-US" sz="1836" dirty="0">
                  <a:highlight>
                    <a:srgbClr val="00FF00"/>
                  </a:highlight>
                  <a:latin typeface="Segoe UI"/>
                  <a:ea typeface="Segoe UI" pitchFamily="34" charset="0"/>
                  <a:cs typeface="Segoe UI" pitchFamily="34" charset="0"/>
                </a:rPr>
                <a:t>Name</a:t>
              </a:r>
              <a:r>
                <a:rPr lang="en-US" sz="1836" dirty="0">
                  <a:latin typeface="Segoe UI"/>
                  <a:ea typeface="Segoe UI" pitchFamily="34" charset="0"/>
                  <a:cs typeface="Segoe UI" pitchFamily="34" charset="0"/>
                </a:rPr>
                <a:t>?</a:t>
              </a:r>
            </a:p>
          </p:txBody>
        </p:sp>
        <p:sp>
          <p:nvSpPr>
            <p:cNvPr id="126" name="TextBox 125">
              <a:extLst>
                <a:ext uri="{FF2B5EF4-FFF2-40B4-BE49-F238E27FC236}">
                  <a16:creationId xmlns:a16="http://schemas.microsoft.com/office/drawing/2014/main" id="{9B85B2B3-0E43-8CE9-C120-E92216104650}"/>
                </a:ext>
              </a:extLst>
            </p:cNvPr>
            <p:cNvSpPr txBox="1"/>
            <p:nvPr/>
          </p:nvSpPr>
          <p:spPr>
            <a:xfrm>
              <a:off x="1720379" y="3504834"/>
              <a:ext cx="969859" cy="353469"/>
            </a:xfrm>
            <a:prstGeom prst="rect">
              <a:avLst/>
            </a:prstGeom>
            <a:noFill/>
          </p:spPr>
          <p:txBody>
            <a:bodyPr wrap="square">
              <a:spAutoFit/>
            </a:bodyPr>
            <a:lstStyle/>
            <a:p>
              <a:pPr algn="r" defTabSz="932293" fontAlgn="base">
                <a:lnSpc>
                  <a:spcPct val="90000"/>
                </a:lnSpc>
                <a:spcBef>
                  <a:spcPct val="0"/>
                </a:spcBef>
                <a:spcAft>
                  <a:spcPct val="0"/>
                </a:spcAft>
              </a:pPr>
              <a:r>
                <a:rPr lang="en-US" sz="1836" dirty="0">
                  <a:highlight>
                    <a:srgbClr val="00FF00"/>
                  </a:highlight>
                  <a:latin typeface="Segoe UI"/>
                  <a:ea typeface="Segoe UI" pitchFamily="34" charset="0"/>
                  <a:cs typeface="Segoe UI" pitchFamily="34" charset="0"/>
                </a:rPr>
                <a:t>Name</a:t>
              </a:r>
              <a:r>
                <a:rPr lang="en-US" sz="1836" dirty="0">
                  <a:latin typeface="Segoe UI"/>
                  <a:ea typeface="Segoe UI" pitchFamily="34" charset="0"/>
                  <a:cs typeface="Segoe UI" pitchFamily="34" charset="0"/>
                </a:rPr>
                <a:t>?</a:t>
              </a:r>
            </a:p>
          </p:txBody>
        </p:sp>
        <p:sp>
          <p:nvSpPr>
            <p:cNvPr id="2" name="Rectangle 1">
              <a:extLst>
                <a:ext uri="{FF2B5EF4-FFF2-40B4-BE49-F238E27FC236}">
                  <a16:creationId xmlns:a16="http://schemas.microsoft.com/office/drawing/2014/main" id="{DFBC1609-345C-F8AD-AA24-F0DD73A43CFF}"/>
                </a:ext>
              </a:extLst>
            </p:cNvPr>
            <p:cNvSpPr/>
            <p:nvPr/>
          </p:nvSpPr>
          <p:spPr bwMode="auto">
            <a:xfrm>
              <a:off x="8097597" y="3081394"/>
              <a:ext cx="1034780" cy="7386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72" name="Connector: Elbow 71">
              <a:extLst>
                <a:ext uri="{FF2B5EF4-FFF2-40B4-BE49-F238E27FC236}">
                  <a16:creationId xmlns:a16="http://schemas.microsoft.com/office/drawing/2014/main" id="{1425DA70-A8B4-10C0-57D9-0A10E6921F55}"/>
                </a:ext>
              </a:extLst>
            </p:cNvPr>
            <p:cNvCxnSpPr>
              <a:cxnSpLocks/>
              <a:stCxn id="39" idx="3"/>
            </p:cNvCxnSpPr>
            <p:nvPr/>
          </p:nvCxnSpPr>
          <p:spPr>
            <a:xfrm>
              <a:off x="5925823" y="3010847"/>
              <a:ext cx="2454829" cy="279607"/>
            </a:xfrm>
            <a:prstGeom prst="bentConnector3">
              <a:avLst>
                <a:gd name="adj1" fmla="val 25800"/>
              </a:avLst>
            </a:prstGeom>
            <a:ln w="9525">
              <a:headEnd type="none"/>
              <a:tailEnd type="triangle"/>
            </a:ln>
          </p:spPr>
          <p:style>
            <a:lnRef idx="1">
              <a:schemeClr val="dk1"/>
            </a:lnRef>
            <a:fillRef idx="0">
              <a:schemeClr val="dk1"/>
            </a:fillRef>
            <a:effectRef idx="0">
              <a:schemeClr val="dk1"/>
            </a:effectRef>
            <a:fontRef idx="minor">
              <a:schemeClr val="tx1"/>
            </a:fontRef>
          </p:style>
        </p:cxnSp>
        <p:pic>
          <p:nvPicPr>
            <p:cNvPr id="5" name="Graphic 1">
              <a:extLst>
                <a:ext uri="{FF2B5EF4-FFF2-40B4-BE49-F238E27FC236}">
                  <a16:creationId xmlns:a16="http://schemas.microsoft.com/office/drawing/2014/main" id="{D7E3BCFC-9472-8D31-166A-DC9F27C527B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380653" y="3079804"/>
              <a:ext cx="593334" cy="594004"/>
            </a:xfrm>
            <a:prstGeom prst="rect">
              <a:avLst/>
            </a:prstGeom>
          </p:spPr>
        </p:pic>
        <p:pic>
          <p:nvPicPr>
            <p:cNvPr id="7" name="Graphic 6">
              <a:extLst>
                <a:ext uri="{FF2B5EF4-FFF2-40B4-BE49-F238E27FC236}">
                  <a16:creationId xmlns:a16="http://schemas.microsoft.com/office/drawing/2014/main" id="{593605A8-E26F-D062-FE9F-508FCD79C7A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flipH="1">
              <a:off x="8713724" y="2380305"/>
              <a:ext cx="355129" cy="355670"/>
            </a:xfrm>
            <a:prstGeom prst="rect">
              <a:avLst/>
            </a:prstGeom>
          </p:spPr>
        </p:pic>
      </p:grpSp>
      <p:pic>
        <p:nvPicPr>
          <p:cNvPr id="10" name="Picture 9">
            <a:extLst>
              <a:ext uri="{FF2B5EF4-FFF2-40B4-BE49-F238E27FC236}">
                <a16:creationId xmlns:a16="http://schemas.microsoft.com/office/drawing/2014/main" id="{6B35C04C-F74F-217C-A3A3-49ADC926755F}"/>
              </a:ext>
              <a:ext uri="{C183D7F6-B498-43B3-948B-1728B52AA6E4}">
                <adec:decorative xmlns:adec="http://schemas.microsoft.com/office/drawing/2017/decorative" val="1"/>
              </a:ext>
            </a:extLst>
          </p:cNvPr>
          <p:cNvPicPr>
            <a:picLocks noChangeAspect="1"/>
          </p:cNvPicPr>
          <p:nvPr/>
        </p:nvPicPr>
        <p:blipFill>
          <a:blip r:embed="rId32"/>
          <a:stretch>
            <a:fillRect/>
          </a:stretch>
        </p:blipFill>
        <p:spPr>
          <a:xfrm>
            <a:off x="11001115" y="308230"/>
            <a:ext cx="932769" cy="932769"/>
          </a:xfrm>
          <a:prstGeom prst="rect">
            <a:avLst/>
          </a:prstGeom>
        </p:spPr>
      </p:pic>
    </p:spTree>
    <p:extLst>
      <p:ext uri="{BB962C8B-B14F-4D97-AF65-F5344CB8AC3E}">
        <p14:creationId xmlns:p14="http://schemas.microsoft.com/office/powerpoint/2010/main" val="305148479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05 – Implement intersite connectivity</a:t>
            </a:r>
          </a:p>
        </p:txBody>
      </p:sp>
      <p:sp>
        <p:nvSpPr>
          <p:cNvPr id="8" name="Text Placeholder 2">
            <a:extLst>
              <a:ext uri="{FF2B5EF4-FFF2-40B4-BE49-F238E27FC236}">
                <a16:creationId xmlns:a16="http://schemas.microsoft.com/office/drawing/2014/main" id="{8D51C534-B1D1-49DD-8E4D-941512CD54D5}"/>
              </a:ext>
            </a:extLst>
          </p:cNvPr>
          <p:cNvSpPr txBox="1">
            <a:spLocks/>
          </p:cNvSpPr>
          <p:nvPr/>
        </p:nvSpPr>
        <p:spPr>
          <a:xfrm>
            <a:off x="415315" y="2353046"/>
            <a:ext cx="3465024" cy="2769989"/>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400"/>
              </a:spcBef>
              <a:buSzPct val="100000"/>
            </a:pPr>
            <a:r>
              <a:rPr lang="en-US" sz="1800" spc="0" dirty="0">
                <a:solidFill>
                  <a:schemeClr val="tx1"/>
                </a:solidFill>
                <a:latin typeface="+mn-lt"/>
              </a:rPr>
              <a:t>Contoso has its datacenters in Boston, New York, and Seattle offices connected via a mesh wide-area network links, with full connectivity between them. You need to implement a lab environment that will reflect the topology of the Contoso's on-premises networks and verify its functionality.</a:t>
            </a:r>
          </a:p>
        </p:txBody>
      </p:sp>
      <p:sp>
        <p:nvSpPr>
          <p:cNvPr id="9" name="Text Placeholder 2">
            <a:extLst>
              <a:ext uri="{FF2B5EF4-FFF2-40B4-BE49-F238E27FC236}">
                <a16:creationId xmlns:a16="http://schemas.microsoft.com/office/drawing/2014/main" id="{43BA7460-A038-41F9-BB3E-DC845C92162D}"/>
              </a:ext>
            </a:extLst>
          </p:cNvPr>
          <p:cNvSpPr txBox="1">
            <a:spLocks/>
          </p:cNvSpPr>
          <p:nvPr/>
        </p:nvSpPr>
        <p:spPr>
          <a:xfrm>
            <a:off x="5151438" y="1805919"/>
            <a:ext cx="4109793"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1"/>
                </a:solidFill>
                <a:cs typeface="Segoe UI Semilight"/>
              </a:rPr>
              <a:t>Objectives</a:t>
            </a:r>
          </a:p>
        </p:txBody>
      </p:sp>
      <p:sp>
        <p:nvSpPr>
          <p:cNvPr id="10" name="Rectangle 9">
            <a:extLst>
              <a:ext uri="{FF2B5EF4-FFF2-40B4-BE49-F238E27FC236}">
                <a16:creationId xmlns:a16="http://schemas.microsoft.com/office/drawing/2014/main" id="{E837A414-E8D5-4CBA-93AD-06BEA10E37C6}"/>
              </a:ext>
            </a:extLst>
          </p:cNvPr>
          <p:cNvSpPr/>
          <p:nvPr/>
        </p:nvSpPr>
        <p:spPr bwMode="auto">
          <a:xfrm>
            <a:off x="4987316" y="2353047"/>
            <a:ext cx="6325454" cy="2769989"/>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Aft>
                <a:spcPts val="600"/>
              </a:spcAft>
              <a:buSzPct val="90000"/>
            </a:pPr>
            <a:r>
              <a:rPr lang="en-US" sz="2000" dirty="0">
                <a:solidFill>
                  <a:schemeClr val="tx1"/>
                </a:solidFill>
                <a:latin typeface="+mj-lt"/>
                <a:cs typeface="Segoe UI Semilight"/>
              </a:rPr>
              <a:t>Task 1: </a:t>
            </a:r>
            <a:r>
              <a:rPr lang="en-US" sz="2200" dirty="0">
                <a:solidFill>
                  <a:schemeClr val="tx1"/>
                </a:solidFill>
                <a:cs typeface="Segoe UI Semilight"/>
              </a:rPr>
              <a:t>Provision the lab environment</a:t>
            </a:r>
          </a:p>
          <a:p>
            <a:pPr>
              <a:spcAft>
                <a:spcPts val="600"/>
              </a:spcAft>
              <a:buSzPct val="90000"/>
            </a:pPr>
            <a:r>
              <a:rPr lang="en-US" sz="2000" dirty="0">
                <a:solidFill>
                  <a:schemeClr val="tx1"/>
                </a:solidFill>
                <a:latin typeface="+mj-lt"/>
                <a:cs typeface="Segoe UI Semilight"/>
              </a:rPr>
              <a:t>Task 2: </a:t>
            </a:r>
            <a:r>
              <a:rPr lang="en-US" sz="2000" dirty="0">
                <a:solidFill>
                  <a:schemeClr val="tx1"/>
                </a:solidFill>
                <a:cs typeface="Segoe UI Semilight"/>
              </a:rPr>
              <a:t>Configure local and global virtual </a:t>
            </a:r>
          </a:p>
          <a:p>
            <a:pPr>
              <a:spcAft>
                <a:spcPts val="600"/>
              </a:spcAft>
              <a:buSzPct val="90000"/>
            </a:pPr>
            <a:r>
              <a:rPr lang="en-US" sz="2000" dirty="0">
                <a:solidFill>
                  <a:schemeClr val="tx1"/>
                </a:solidFill>
                <a:latin typeface="+mj-lt"/>
                <a:cs typeface="Segoe UI Semilight"/>
              </a:rPr>
              <a:t>Task 3: </a:t>
            </a:r>
            <a:r>
              <a:rPr lang="en-US" sz="2000" dirty="0">
                <a:solidFill>
                  <a:schemeClr val="tx1"/>
                </a:solidFill>
              </a:rPr>
              <a:t>Test intersite connectivity </a:t>
            </a:r>
            <a:r>
              <a:rPr lang="en-US" sz="2000" dirty="0">
                <a:solidFill>
                  <a:schemeClr val="tx1"/>
                </a:solidFill>
                <a:cs typeface="Segoe UI Semilight"/>
              </a:rPr>
              <a:t>network peering</a:t>
            </a:r>
          </a:p>
          <a:p>
            <a:pPr>
              <a:spcAft>
                <a:spcPts val="600"/>
              </a:spcAft>
              <a:buSzPct val="90000"/>
            </a:pPr>
            <a:endParaRPr lang="en-US" sz="2000" dirty="0">
              <a:solidFill>
                <a:schemeClr val="tx1"/>
              </a:solidFill>
              <a:cs typeface="Segoe UI Semilight"/>
            </a:endParaRPr>
          </a:p>
        </p:txBody>
      </p:sp>
      <p:sp>
        <p:nvSpPr>
          <p:cNvPr id="13" name="Text Placeholder 2">
            <a:extLst>
              <a:ext uri="{FF2B5EF4-FFF2-40B4-BE49-F238E27FC236}">
                <a16:creationId xmlns:a16="http://schemas.microsoft.com/office/drawing/2014/main" id="{3761291C-8F53-444F-9964-88865EBF0AC0}"/>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4" name="arrow_15">
            <a:extLst>
              <a:ext uri="{FF2B5EF4-FFF2-40B4-BE49-F238E27FC236}">
                <a16:creationId xmlns:a16="http://schemas.microsoft.com/office/drawing/2014/main" id="{48F0CFD8-5812-4038-9AAC-C8AD086660F8}"/>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D009-E706-47D0-8B48-0DC85787336D}"/>
              </a:ext>
            </a:extLst>
          </p:cNvPr>
          <p:cNvSpPr>
            <a:spLocks noGrp="1"/>
          </p:cNvSpPr>
          <p:nvPr>
            <p:ph type="title"/>
          </p:nvPr>
        </p:nvSpPr>
        <p:spPr/>
        <p:txBody>
          <a:bodyPr/>
          <a:lstStyle/>
          <a:p>
            <a:r>
              <a:rPr lang="en-US" dirty="0"/>
              <a:t>Lab 05 – Architecture diagram</a:t>
            </a:r>
          </a:p>
        </p:txBody>
      </p:sp>
      <p:grpSp>
        <p:nvGrpSpPr>
          <p:cNvPr id="57" name="Group 56" descr="Architecture diagram as detailed in the lab steps. ">
            <a:extLst>
              <a:ext uri="{FF2B5EF4-FFF2-40B4-BE49-F238E27FC236}">
                <a16:creationId xmlns:a16="http://schemas.microsoft.com/office/drawing/2014/main" id="{08FB52A3-D8BD-460D-B761-B156E5DE9E83}"/>
              </a:ext>
            </a:extLst>
          </p:cNvPr>
          <p:cNvGrpSpPr/>
          <p:nvPr/>
        </p:nvGrpSpPr>
        <p:grpSpPr>
          <a:xfrm>
            <a:off x="887077" y="1281241"/>
            <a:ext cx="10381860" cy="5001099"/>
            <a:chOff x="397564" y="1117752"/>
            <a:chExt cx="10435755" cy="5489782"/>
          </a:xfrm>
        </p:grpSpPr>
        <p:sp>
          <p:nvSpPr>
            <p:cNvPr id="58" name="Rectangle 57">
              <a:extLst>
                <a:ext uri="{FF2B5EF4-FFF2-40B4-BE49-F238E27FC236}">
                  <a16:creationId xmlns:a16="http://schemas.microsoft.com/office/drawing/2014/main" id="{D6209A1C-A1B4-46E7-93FB-E84C075779F8}"/>
                </a:ext>
              </a:extLst>
            </p:cNvPr>
            <p:cNvSpPr/>
            <p:nvPr/>
          </p:nvSpPr>
          <p:spPr bwMode="auto">
            <a:xfrm>
              <a:off x="397564" y="1125445"/>
              <a:ext cx="10362399" cy="548208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Rectangle 58">
              <a:extLst>
                <a:ext uri="{FF2B5EF4-FFF2-40B4-BE49-F238E27FC236}">
                  <a16:creationId xmlns:a16="http://schemas.microsoft.com/office/drawing/2014/main" id="{A8C4E379-CEB3-4E7B-9EC2-90D667B1FB19}"/>
                </a:ext>
              </a:extLst>
            </p:cNvPr>
            <p:cNvSpPr/>
            <p:nvPr/>
          </p:nvSpPr>
          <p:spPr bwMode="auto">
            <a:xfrm>
              <a:off x="3237490" y="2544270"/>
              <a:ext cx="4467624" cy="285449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Graphic 10">
              <a:extLst>
                <a:ext uri="{FF2B5EF4-FFF2-40B4-BE49-F238E27FC236}">
                  <a16:creationId xmlns:a16="http://schemas.microsoft.com/office/drawing/2014/main" id="{138366C2-60FE-4A52-A3B1-1D100BDAFE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9109" y="2675848"/>
              <a:ext cx="403078" cy="403078"/>
            </a:xfrm>
            <a:prstGeom prst="rect">
              <a:avLst/>
            </a:prstGeom>
          </p:spPr>
        </p:pic>
        <p:sp>
          <p:nvSpPr>
            <p:cNvPr id="61" name="TextBox 11">
              <a:extLst>
                <a:ext uri="{FF2B5EF4-FFF2-40B4-BE49-F238E27FC236}">
                  <a16:creationId xmlns:a16="http://schemas.microsoft.com/office/drawing/2014/main" id="{FA615D3B-FF8C-4289-AB6F-99F75F2D9DFB}"/>
                </a:ext>
              </a:extLst>
            </p:cNvPr>
            <p:cNvSpPr txBox="1"/>
            <p:nvPr/>
          </p:nvSpPr>
          <p:spPr>
            <a:xfrm>
              <a:off x="1559558" y="3096831"/>
              <a:ext cx="1322180" cy="68562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az104-05-vm0</a:t>
              </a:r>
            </a:p>
            <a:p>
              <a:pPr algn="ctr" defTabSz="914367"/>
              <a:r>
                <a:rPr lang="fr-FR" sz="1153" dirty="0">
                  <a:solidFill>
                    <a:srgbClr val="000000"/>
                  </a:solidFill>
                  <a:latin typeface="Segoe UI"/>
                </a:rPr>
                <a:t>10.50.0.4</a:t>
              </a:r>
            </a:p>
            <a:p>
              <a:pPr algn="ctr" defTabSz="914367"/>
              <a:endParaRPr lang="fr-FR" sz="1153" b="1" dirty="0">
                <a:solidFill>
                  <a:srgbClr val="000000"/>
                </a:solidFill>
                <a:latin typeface="Segoe UI"/>
              </a:endParaRPr>
            </a:p>
          </p:txBody>
        </p:sp>
        <p:pic>
          <p:nvPicPr>
            <p:cNvPr id="62" name="Graphic 12">
              <a:extLst>
                <a:ext uri="{FF2B5EF4-FFF2-40B4-BE49-F238E27FC236}">
                  <a16:creationId xmlns:a16="http://schemas.microsoft.com/office/drawing/2014/main" id="{1484BABB-A961-44B7-9897-00F9DD8948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0673" y="1875509"/>
              <a:ext cx="412418" cy="412418"/>
            </a:xfrm>
            <a:prstGeom prst="rect">
              <a:avLst/>
            </a:prstGeom>
          </p:spPr>
        </p:pic>
        <p:sp>
          <p:nvSpPr>
            <p:cNvPr id="63" name="Rectangle 62">
              <a:extLst>
                <a:ext uri="{FF2B5EF4-FFF2-40B4-BE49-F238E27FC236}">
                  <a16:creationId xmlns:a16="http://schemas.microsoft.com/office/drawing/2014/main" id="{CC695616-1D36-4ED2-A3ED-C295B28BB210}"/>
                </a:ext>
              </a:extLst>
            </p:cNvPr>
            <p:cNvSpPr/>
            <p:nvPr/>
          </p:nvSpPr>
          <p:spPr bwMode="auto">
            <a:xfrm>
              <a:off x="1060672" y="2298346"/>
              <a:ext cx="2479331" cy="136043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64" name="TextBox 14">
              <a:extLst>
                <a:ext uri="{FF2B5EF4-FFF2-40B4-BE49-F238E27FC236}">
                  <a16:creationId xmlns:a16="http://schemas.microsoft.com/office/drawing/2014/main" id="{EAB8A533-2C30-4C4D-B188-B9B2140AF030}"/>
                </a:ext>
              </a:extLst>
            </p:cNvPr>
            <p:cNvSpPr txBox="1"/>
            <p:nvPr/>
          </p:nvSpPr>
          <p:spPr>
            <a:xfrm>
              <a:off x="1473091" y="1912132"/>
              <a:ext cx="2688259"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az104-05-vnet0 </a:t>
              </a:r>
              <a:r>
                <a:rPr lang="fr-FR" sz="1153" dirty="0">
                  <a:solidFill>
                    <a:srgbClr val="000000"/>
                  </a:solidFill>
                  <a:latin typeface="Segoe UI"/>
                </a:rPr>
                <a:t>10.50.0.0/22</a:t>
              </a:r>
            </a:p>
          </p:txBody>
        </p:sp>
        <p:sp>
          <p:nvSpPr>
            <p:cNvPr id="65" name="Rectangle 64">
              <a:extLst>
                <a:ext uri="{FF2B5EF4-FFF2-40B4-BE49-F238E27FC236}">
                  <a16:creationId xmlns:a16="http://schemas.microsoft.com/office/drawing/2014/main" id="{908F2404-61A9-41CB-A201-C2659624FE0B}"/>
                </a:ext>
              </a:extLst>
            </p:cNvPr>
            <p:cNvSpPr/>
            <p:nvPr/>
          </p:nvSpPr>
          <p:spPr bwMode="auto">
            <a:xfrm>
              <a:off x="1432037" y="2586931"/>
              <a:ext cx="1600692" cy="98123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66" name="TextBox 16">
              <a:extLst>
                <a:ext uri="{FF2B5EF4-FFF2-40B4-BE49-F238E27FC236}">
                  <a16:creationId xmlns:a16="http://schemas.microsoft.com/office/drawing/2014/main" id="{E387D1FA-4F90-4A0A-8C33-6BDC76458284}"/>
                </a:ext>
              </a:extLst>
            </p:cNvPr>
            <p:cNvSpPr txBox="1"/>
            <p:nvPr/>
          </p:nvSpPr>
          <p:spPr>
            <a:xfrm>
              <a:off x="1389348" y="2317676"/>
              <a:ext cx="1848143"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Subnet0 </a:t>
              </a:r>
              <a:r>
                <a:rPr lang="fr-FR" sz="1153" dirty="0">
                  <a:solidFill>
                    <a:srgbClr val="000000"/>
                  </a:solidFill>
                  <a:latin typeface="Segoe UI"/>
                </a:rPr>
                <a:t>10.50.0.0/24</a:t>
              </a:r>
            </a:p>
          </p:txBody>
        </p:sp>
        <p:sp>
          <p:nvSpPr>
            <p:cNvPr id="67" name="TextBox 17">
              <a:extLst>
                <a:ext uri="{FF2B5EF4-FFF2-40B4-BE49-F238E27FC236}">
                  <a16:creationId xmlns:a16="http://schemas.microsoft.com/office/drawing/2014/main" id="{1F42CA4B-01A6-4A13-BACA-9948927FDAEA}"/>
                </a:ext>
              </a:extLst>
            </p:cNvPr>
            <p:cNvSpPr txBox="1"/>
            <p:nvPr/>
          </p:nvSpPr>
          <p:spPr>
            <a:xfrm>
              <a:off x="1848504" y="1524964"/>
              <a:ext cx="129773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az104-05-rg1</a:t>
              </a:r>
            </a:p>
          </p:txBody>
        </p:sp>
        <p:sp>
          <p:nvSpPr>
            <p:cNvPr id="68" name="Rectangle 67">
              <a:extLst>
                <a:ext uri="{FF2B5EF4-FFF2-40B4-BE49-F238E27FC236}">
                  <a16:creationId xmlns:a16="http://schemas.microsoft.com/office/drawing/2014/main" id="{2BBE9B66-F6BA-4353-9518-648C058A13DC}"/>
                </a:ext>
              </a:extLst>
            </p:cNvPr>
            <p:cNvSpPr/>
            <p:nvPr/>
          </p:nvSpPr>
          <p:spPr bwMode="auto">
            <a:xfrm>
              <a:off x="893959" y="1843182"/>
              <a:ext cx="2845251" cy="195415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pic>
          <p:nvPicPr>
            <p:cNvPr id="69" name="Graphic 19">
              <a:extLst>
                <a:ext uri="{FF2B5EF4-FFF2-40B4-BE49-F238E27FC236}">
                  <a16:creationId xmlns:a16="http://schemas.microsoft.com/office/drawing/2014/main" id="{F70984ED-A102-48AF-968C-1934E99C40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5580" y="1473577"/>
              <a:ext cx="376369" cy="376369"/>
            </a:xfrm>
            <a:prstGeom prst="rect">
              <a:avLst/>
            </a:prstGeom>
          </p:spPr>
        </p:pic>
        <p:pic>
          <p:nvPicPr>
            <p:cNvPr id="70" name="Graphic 20">
              <a:extLst>
                <a:ext uri="{FF2B5EF4-FFF2-40B4-BE49-F238E27FC236}">
                  <a16:creationId xmlns:a16="http://schemas.microsoft.com/office/drawing/2014/main" id="{8EA19D25-1528-4C4C-8D69-A26DBCCE45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45297" y="4909043"/>
              <a:ext cx="403078" cy="403078"/>
            </a:xfrm>
            <a:prstGeom prst="rect">
              <a:avLst/>
            </a:prstGeom>
          </p:spPr>
        </p:pic>
        <p:sp>
          <p:nvSpPr>
            <p:cNvPr id="71" name="TextBox 21">
              <a:extLst>
                <a:ext uri="{FF2B5EF4-FFF2-40B4-BE49-F238E27FC236}">
                  <a16:creationId xmlns:a16="http://schemas.microsoft.com/office/drawing/2014/main" id="{79FF677D-28FC-46F2-89F9-3A68184D5A21}"/>
                </a:ext>
              </a:extLst>
            </p:cNvPr>
            <p:cNvSpPr txBox="1"/>
            <p:nvPr/>
          </p:nvSpPr>
          <p:spPr>
            <a:xfrm>
              <a:off x="1585746" y="5330026"/>
              <a:ext cx="1322180" cy="4908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az104-05-vm1</a:t>
              </a:r>
            </a:p>
            <a:p>
              <a:pPr algn="ctr" defTabSz="914367"/>
              <a:r>
                <a:rPr lang="fr-FR" sz="1153" dirty="0">
                  <a:solidFill>
                    <a:srgbClr val="000000"/>
                  </a:solidFill>
                  <a:latin typeface="Segoe UI"/>
                </a:rPr>
                <a:t>10.51.0.4</a:t>
              </a:r>
              <a:endParaRPr lang="fr-FR" sz="1153" b="1" dirty="0">
                <a:solidFill>
                  <a:srgbClr val="000000"/>
                </a:solidFill>
                <a:latin typeface="Segoe UI"/>
              </a:endParaRPr>
            </a:p>
          </p:txBody>
        </p:sp>
        <p:pic>
          <p:nvPicPr>
            <p:cNvPr id="72" name="Graphic 22">
              <a:extLst>
                <a:ext uri="{FF2B5EF4-FFF2-40B4-BE49-F238E27FC236}">
                  <a16:creationId xmlns:a16="http://schemas.microsoft.com/office/drawing/2014/main" id="{FFF77BB4-914D-4FCC-85EA-F06C9C2607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3118" y="5919280"/>
              <a:ext cx="412418" cy="412418"/>
            </a:xfrm>
            <a:prstGeom prst="rect">
              <a:avLst/>
            </a:prstGeom>
          </p:spPr>
        </p:pic>
        <p:sp>
          <p:nvSpPr>
            <p:cNvPr id="73" name="Rectangle 72">
              <a:extLst>
                <a:ext uri="{FF2B5EF4-FFF2-40B4-BE49-F238E27FC236}">
                  <a16:creationId xmlns:a16="http://schemas.microsoft.com/office/drawing/2014/main" id="{FFEF0829-8BEA-496F-B284-4374766DD596}"/>
                </a:ext>
              </a:extLst>
            </p:cNvPr>
            <p:cNvSpPr/>
            <p:nvPr/>
          </p:nvSpPr>
          <p:spPr bwMode="auto">
            <a:xfrm>
              <a:off x="1045806" y="4543667"/>
              <a:ext cx="2479331" cy="1362970"/>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74" name="TextBox 24">
              <a:extLst>
                <a:ext uri="{FF2B5EF4-FFF2-40B4-BE49-F238E27FC236}">
                  <a16:creationId xmlns:a16="http://schemas.microsoft.com/office/drawing/2014/main" id="{D2E41858-129C-4EE5-BB95-176A91913590}"/>
                </a:ext>
              </a:extLst>
            </p:cNvPr>
            <p:cNvSpPr txBox="1"/>
            <p:nvPr/>
          </p:nvSpPr>
          <p:spPr>
            <a:xfrm>
              <a:off x="1415536" y="5955903"/>
              <a:ext cx="2688259"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az104-05-vnet1 </a:t>
              </a:r>
              <a:r>
                <a:rPr lang="fr-FR" sz="1153" dirty="0">
                  <a:solidFill>
                    <a:srgbClr val="000000"/>
                  </a:solidFill>
                  <a:latin typeface="Segoe UI"/>
                </a:rPr>
                <a:t>10.51.0.0/22</a:t>
              </a:r>
            </a:p>
          </p:txBody>
        </p:sp>
        <p:sp>
          <p:nvSpPr>
            <p:cNvPr id="75" name="Rectangle 74">
              <a:extLst>
                <a:ext uri="{FF2B5EF4-FFF2-40B4-BE49-F238E27FC236}">
                  <a16:creationId xmlns:a16="http://schemas.microsoft.com/office/drawing/2014/main" id="{2D80EE1D-1998-4C68-8486-C81B315651BF}"/>
                </a:ext>
              </a:extLst>
            </p:cNvPr>
            <p:cNvSpPr/>
            <p:nvPr/>
          </p:nvSpPr>
          <p:spPr bwMode="auto">
            <a:xfrm>
              <a:off x="1458224" y="4845027"/>
              <a:ext cx="1600692" cy="93758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76" name="TextBox 26">
              <a:extLst>
                <a:ext uri="{FF2B5EF4-FFF2-40B4-BE49-F238E27FC236}">
                  <a16:creationId xmlns:a16="http://schemas.microsoft.com/office/drawing/2014/main" id="{2C8786C7-6721-4D25-95BD-E0B56C9AF547}"/>
                </a:ext>
              </a:extLst>
            </p:cNvPr>
            <p:cNvSpPr txBox="1"/>
            <p:nvPr/>
          </p:nvSpPr>
          <p:spPr>
            <a:xfrm>
              <a:off x="1415536" y="4588224"/>
              <a:ext cx="1848143"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Subnet0 </a:t>
              </a:r>
              <a:r>
                <a:rPr lang="fr-FR" sz="1153" dirty="0">
                  <a:solidFill>
                    <a:srgbClr val="000000"/>
                  </a:solidFill>
                  <a:latin typeface="Segoe UI"/>
                </a:rPr>
                <a:t>10.51.0.0/24</a:t>
              </a:r>
            </a:p>
          </p:txBody>
        </p:sp>
        <p:sp>
          <p:nvSpPr>
            <p:cNvPr id="77" name="TextBox 27">
              <a:extLst>
                <a:ext uri="{FF2B5EF4-FFF2-40B4-BE49-F238E27FC236}">
                  <a16:creationId xmlns:a16="http://schemas.microsoft.com/office/drawing/2014/main" id="{ACE1B892-ABC6-4332-9DF2-2F380C60FDF6}"/>
                </a:ext>
              </a:extLst>
            </p:cNvPr>
            <p:cNvSpPr txBox="1"/>
            <p:nvPr/>
          </p:nvSpPr>
          <p:spPr>
            <a:xfrm>
              <a:off x="1764554" y="4049519"/>
              <a:ext cx="129773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az104-05-rg1</a:t>
              </a:r>
            </a:p>
          </p:txBody>
        </p:sp>
        <p:sp>
          <p:nvSpPr>
            <p:cNvPr id="78" name="Rectangle 77">
              <a:extLst>
                <a:ext uri="{FF2B5EF4-FFF2-40B4-BE49-F238E27FC236}">
                  <a16:creationId xmlns:a16="http://schemas.microsoft.com/office/drawing/2014/main" id="{FFE6BE81-A861-48B2-956A-431F39A932F1}"/>
                </a:ext>
              </a:extLst>
            </p:cNvPr>
            <p:cNvSpPr/>
            <p:nvPr/>
          </p:nvSpPr>
          <p:spPr bwMode="auto">
            <a:xfrm>
              <a:off x="879091" y="4414548"/>
              <a:ext cx="2845251" cy="195415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pic>
          <p:nvPicPr>
            <p:cNvPr id="79" name="Graphic 29">
              <a:extLst>
                <a:ext uri="{FF2B5EF4-FFF2-40B4-BE49-F238E27FC236}">
                  <a16:creationId xmlns:a16="http://schemas.microsoft.com/office/drawing/2014/main" id="{273F7C99-D66C-40F8-A689-B6D1C1502F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91631" y="3998132"/>
              <a:ext cx="376369" cy="376369"/>
            </a:xfrm>
            <a:prstGeom prst="rect">
              <a:avLst/>
            </a:prstGeom>
          </p:spPr>
        </p:pic>
        <p:pic>
          <p:nvPicPr>
            <p:cNvPr id="80" name="Graphic 30">
              <a:extLst>
                <a:ext uri="{FF2B5EF4-FFF2-40B4-BE49-F238E27FC236}">
                  <a16:creationId xmlns:a16="http://schemas.microsoft.com/office/drawing/2014/main" id="{D846E24F-A40B-4969-8C81-FC6B8BFD7F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07721" y="3882641"/>
              <a:ext cx="403078" cy="403078"/>
            </a:xfrm>
            <a:prstGeom prst="rect">
              <a:avLst/>
            </a:prstGeom>
          </p:spPr>
        </p:pic>
        <p:sp>
          <p:nvSpPr>
            <p:cNvPr id="81" name="TextBox 31">
              <a:extLst>
                <a:ext uri="{FF2B5EF4-FFF2-40B4-BE49-F238E27FC236}">
                  <a16:creationId xmlns:a16="http://schemas.microsoft.com/office/drawing/2014/main" id="{C73CABA0-4958-43F0-94A3-3B4A4F74BB74}"/>
                </a:ext>
              </a:extLst>
            </p:cNvPr>
            <p:cNvSpPr txBox="1"/>
            <p:nvPr/>
          </p:nvSpPr>
          <p:spPr>
            <a:xfrm>
              <a:off x="8248170" y="4303624"/>
              <a:ext cx="1322180" cy="4908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az104-05-vm2</a:t>
              </a:r>
            </a:p>
            <a:p>
              <a:pPr algn="ctr" defTabSz="914367"/>
              <a:r>
                <a:rPr lang="fr-FR" sz="1153" dirty="0">
                  <a:solidFill>
                    <a:srgbClr val="000000"/>
                  </a:solidFill>
                  <a:latin typeface="Segoe UI"/>
                </a:rPr>
                <a:t>10.52.0.4</a:t>
              </a:r>
              <a:endParaRPr lang="fr-FR" sz="1153" b="1" dirty="0">
                <a:solidFill>
                  <a:srgbClr val="000000"/>
                </a:solidFill>
                <a:latin typeface="Segoe UI"/>
              </a:endParaRPr>
            </a:p>
          </p:txBody>
        </p:sp>
        <p:sp>
          <p:nvSpPr>
            <p:cNvPr id="82" name="Rectangle 81">
              <a:extLst>
                <a:ext uri="{FF2B5EF4-FFF2-40B4-BE49-F238E27FC236}">
                  <a16:creationId xmlns:a16="http://schemas.microsoft.com/office/drawing/2014/main" id="{249F3CAA-554F-4BFD-A262-4D0966BA8FCA}"/>
                </a:ext>
              </a:extLst>
            </p:cNvPr>
            <p:cNvSpPr/>
            <p:nvPr/>
          </p:nvSpPr>
          <p:spPr bwMode="auto">
            <a:xfrm>
              <a:off x="7657543" y="3332375"/>
              <a:ext cx="2479331" cy="176708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83" name="TextBox 33">
              <a:extLst>
                <a:ext uri="{FF2B5EF4-FFF2-40B4-BE49-F238E27FC236}">
                  <a16:creationId xmlns:a16="http://schemas.microsoft.com/office/drawing/2014/main" id="{440E6A45-97C6-41F2-88D2-F7B8CCA8A134}"/>
                </a:ext>
              </a:extLst>
            </p:cNvPr>
            <p:cNvSpPr txBox="1"/>
            <p:nvPr/>
          </p:nvSpPr>
          <p:spPr>
            <a:xfrm>
              <a:off x="8069962" y="3008413"/>
              <a:ext cx="2266119"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az104-05-vnet2 </a:t>
              </a:r>
              <a:r>
                <a:rPr lang="fr-FR" sz="1153" dirty="0">
                  <a:solidFill>
                    <a:srgbClr val="000000"/>
                  </a:solidFill>
                  <a:latin typeface="Segoe UI"/>
                </a:rPr>
                <a:t>10.52.0.0/22</a:t>
              </a:r>
            </a:p>
          </p:txBody>
        </p:sp>
        <p:sp>
          <p:nvSpPr>
            <p:cNvPr id="84" name="Rectangle 83">
              <a:extLst>
                <a:ext uri="{FF2B5EF4-FFF2-40B4-BE49-F238E27FC236}">
                  <a16:creationId xmlns:a16="http://schemas.microsoft.com/office/drawing/2014/main" id="{E2687AF1-4B2F-480C-AC6C-C41B133F7BF8}"/>
                </a:ext>
              </a:extLst>
            </p:cNvPr>
            <p:cNvSpPr/>
            <p:nvPr/>
          </p:nvSpPr>
          <p:spPr bwMode="auto">
            <a:xfrm>
              <a:off x="8120649" y="3818624"/>
              <a:ext cx="1600692" cy="93758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85" name="TextBox 35">
              <a:extLst>
                <a:ext uri="{FF2B5EF4-FFF2-40B4-BE49-F238E27FC236}">
                  <a16:creationId xmlns:a16="http://schemas.microsoft.com/office/drawing/2014/main" id="{FAD7BA58-AC8F-4962-B14E-B4F2C7515843}"/>
                </a:ext>
              </a:extLst>
            </p:cNvPr>
            <p:cNvSpPr txBox="1"/>
            <p:nvPr/>
          </p:nvSpPr>
          <p:spPr>
            <a:xfrm>
              <a:off x="8056277" y="3485807"/>
              <a:ext cx="1848143"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Subnet0 </a:t>
              </a:r>
              <a:r>
                <a:rPr lang="fr-FR" sz="1153" dirty="0">
                  <a:solidFill>
                    <a:srgbClr val="000000"/>
                  </a:solidFill>
                  <a:latin typeface="Segoe UI"/>
                </a:rPr>
                <a:t>10.52.0.0/24</a:t>
              </a:r>
            </a:p>
          </p:txBody>
        </p:sp>
        <p:sp>
          <p:nvSpPr>
            <p:cNvPr id="86" name="TextBox 36">
              <a:extLst>
                <a:ext uri="{FF2B5EF4-FFF2-40B4-BE49-F238E27FC236}">
                  <a16:creationId xmlns:a16="http://schemas.microsoft.com/office/drawing/2014/main" id="{67ADD0E4-2689-4F91-A141-6C981518465A}"/>
                </a:ext>
              </a:extLst>
            </p:cNvPr>
            <p:cNvSpPr txBox="1"/>
            <p:nvPr/>
          </p:nvSpPr>
          <p:spPr>
            <a:xfrm>
              <a:off x="8624537" y="2554360"/>
              <a:ext cx="129773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az104-05-rg1</a:t>
              </a:r>
            </a:p>
          </p:txBody>
        </p:sp>
        <p:sp>
          <p:nvSpPr>
            <p:cNvPr id="87" name="Rectangle 86">
              <a:extLst>
                <a:ext uri="{FF2B5EF4-FFF2-40B4-BE49-F238E27FC236}">
                  <a16:creationId xmlns:a16="http://schemas.microsoft.com/office/drawing/2014/main" id="{35E6692D-DE51-4C72-8708-7355A079CACC}"/>
                </a:ext>
              </a:extLst>
            </p:cNvPr>
            <p:cNvSpPr/>
            <p:nvPr/>
          </p:nvSpPr>
          <p:spPr bwMode="auto">
            <a:xfrm>
              <a:off x="7490830" y="2877211"/>
              <a:ext cx="2845251" cy="228626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88" name="Rectangle: Rounded Corners 87">
              <a:extLst>
                <a:ext uri="{FF2B5EF4-FFF2-40B4-BE49-F238E27FC236}">
                  <a16:creationId xmlns:a16="http://schemas.microsoft.com/office/drawing/2014/main" id="{49E75795-DA08-4CF7-AB9F-4D3C5C52761E}"/>
                </a:ext>
              </a:extLst>
            </p:cNvPr>
            <p:cNvSpPr/>
            <p:nvPr/>
          </p:nvSpPr>
          <p:spPr bwMode="auto">
            <a:xfrm>
              <a:off x="526823" y="1309285"/>
              <a:ext cx="3573193" cy="5226687"/>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TextBox 39">
              <a:extLst>
                <a:ext uri="{FF2B5EF4-FFF2-40B4-BE49-F238E27FC236}">
                  <a16:creationId xmlns:a16="http://schemas.microsoft.com/office/drawing/2014/main" id="{0008082A-398E-4BAC-A255-49BC3192BFB0}"/>
                </a:ext>
              </a:extLst>
            </p:cNvPr>
            <p:cNvSpPr txBox="1"/>
            <p:nvPr/>
          </p:nvSpPr>
          <p:spPr>
            <a:xfrm>
              <a:off x="709815" y="1117752"/>
              <a:ext cx="1297732" cy="361009"/>
            </a:xfrm>
            <a:prstGeom prst="rect">
              <a:avLst/>
            </a:prstGeom>
            <a:solidFill>
              <a:schemeClr val="bg1">
                <a:lumMod val="95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537" b="1" dirty="0">
                  <a:solidFill>
                    <a:srgbClr val="000000"/>
                  </a:solidFill>
                  <a:latin typeface="Segoe UI"/>
                </a:rPr>
                <a:t>Region1</a:t>
              </a:r>
            </a:p>
          </p:txBody>
        </p:sp>
        <p:sp>
          <p:nvSpPr>
            <p:cNvPr id="90" name="Rectangle: Rounded Corners 89">
              <a:extLst>
                <a:ext uri="{FF2B5EF4-FFF2-40B4-BE49-F238E27FC236}">
                  <a16:creationId xmlns:a16="http://schemas.microsoft.com/office/drawing/2014/main" id="{0418AEB2-F81C-4D99-A9DE-A87A6ACED588}"/>
                </a:ext>
              </a:extLst>
            </p:cNvPr>
            <p:cNvSpPr/>
            <p:nvPr/>
          </p:nvSpPr>
          <p:spPr bwMode="auto">
            <a:xfrm>
              <a:off x="7072218" y="2377440"/>
              <a:ext cx="3573193" cy="2957802"/>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TextBox 41">
              <a:extLst>
                <a:ext uri="{FF2B5EF4-FFF2-40B4-BE49-F238E27FC236}">
                  <a16:creationId xmlns:a16="http://schemas.microsoft.com/office/drawing/2014/main" id="{C30A9904-F689-4C52-9FB8-58B2DCB8AC32}"/>
                </a:ext>
              </a:extLst>
            </p:cNvPr>
            <p:cNvSpPr txBox="1"/>
            <p:nvPr/>
          </p:nvSpPr>
          <p:spPr>
            <a:xfrm>
              <a:off x="7318767" y="2152443"/>
              <a:ext cx="1297732" cy="361009"/>
            </a:xfrm>
            <a:prstGeom prst="rect">
              <a:avLst/>
            </a:prstGeom>
            <a:solidFill>
              <a:schemeClr val="bg1">
                <a:lumMod val="95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537" b="1" dirty="0">
                  <a:solidFill>
                    <a:srgbClr val="000000"/>
                  </a:solidFill>
                  <a:latin typeface="Segoe UI"/>
                </a:rPr>
                <a:t>Region2</a:t>
              </a:r>
            </a:p>
          </p:txBody>
        </p:sp>
        <p:sp>
          <p:nvSpPr>
            <p:cNvPr id="92" name="TextBox 42">
              <a:extLst>
                <a:ext uri="{FF2B5EF4-FFF2-40B4-BE49-F238E27FC236}">
                  <a16:creationId xmlns:a16="http://schemas.microsoft.com/office/drawing/2014/main" id="{EB38C68A-BCE2-4B61-A9AF-1BFC76CEBF9E}"/>
                </a:ext>
              </a:extLst>
            </p:cNvPr>
            <p:cNvSpPr txBox="1"/>
            <p:nvPr/>
          </p:nvSpPr>
          <p:spPr>
            <a:xfrm>
              <a:off x="10025649" y="1202023"/>
              <a:ext cx="807670" cy="29408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err="1">
                  <a:solidFill>
                    <a:srgbClr val="0078D3">
                      <a:lumMod val="50000"/>
                    </a:srgbClr>
                  </a:solidFill>
                  <a:latin typeface="Segoe UI"/>
                </a:rPr>
                <a:t>Task</a:t>
              </a:r>
              <a:r>
                <a:rPr lang="fr-FR" sz="1153" b="1" dirty="0">
                  <a:solidFill>
                    <a:srgbClr val="0078D3">
                      <a:lumMod val="50000"/>
                    </a:srgbClr>
                  </a:solidFill>
                  <a:latin typeface="Segoe UI"/>
                </a:rPr>
                <a:t> 1</a:t>
              </a:r>
            </a:p>
          </p:txBody>
        </p:sp>
        <p:pic>
          <p:nvPicPr>
            <p:cNvPr id="93" name="Graphic 43">
              <a:extLst>
                <a:ext uri="{FF2B5EF4-FFF2-40B4-BE49-F238E27FC236}">
                  <a16:creationId xmlns:a16="http://schemas.microsoft.com/office/drawing/2014/main" id="{E7ED74E0-4222-4DF1-841A-1376FA4491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7544" y="2971790"/>
              <a:ext cx="412418" cy="412418"/>
            </a:xfrm>
            <a:prstGeom prst="rect">
              <a:avLst/>
            </a:prstGeom>
          </p:spPr>
        </p:pic>
        <p:pic>
          <p:nvPicPr>
            <p:cNvPr id="94" name="Graphic 44">
              <a:extLst>
                <a:ext uri="{FF2B5EF4-FFF2-40B4-BE49-F238E27FC236}">
                  <a16:creationId xmlns:a16="http://schemas.microsoft.com/office/drawing/2014/main" id="{BFB5507C-186D-4EC5-9CB5-EA95C4AF9F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62118" y="2502213"/>
              <a:ext cx="376369" cy="376369"/>
            </a:xfrm>
            <a:prstGeom prst="rect">
              <a:avLst/>
            </a:prstGeom>
          </p:spPr>
        </p:pic>
        <p:pic>
          <p:nvPicPr>
            <p:cNvPr id="95" name="Graphic 45">
              <a:extLst>
                <a:ext uri="{FF2B5EF4-FFF2-40B4-BE49-F238E27FC236}">
                  <a16:creationId xmlns:a16="http://schemas.microsoft.com/office/drawing/2014/main" id="{B01B558C-5548-4522-BFBF-92DAAC10C97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94306" y="3889357"/>
              <a:ext cx="318811" cy="318811"/>
            </a:xfrm>
            <a:prstGeom prst="rect">
              <a:avLst/>
            </a:prstGeom>
          </p:spPr>
        </p:pic>
        <p:cxnSp>
          <p:nvCxnSpPr>
            <p:cNvPr id="96" name="Straight Connector 95">
              <a:extLst>
                <a:ext uri="{FF2B5EF4-FFF2-40B4-BE49-F238E27FC236}">
                  <a16:creationId xmlns:a16="http://schemas.microsoft.com/office/drawing/2014/main" id="{0B0CE339-9048-4ECF-B6F1-72CA29D6ED86}"/>
                </a:ext>
              </a:extLst>
            </p:cNvPr>
            <p:cNvCxnSpPr>
              <a:cxnSpLocks/>
            </p:cNvCxnSpPr>
            <p:nvPr/>
          </p:nvCxnSpPr>
          <p:spPr>
            <a:xfrm flipH="1">
              <a:off x="3356730" y="3658779"/>
              <a:ext cx="4863" cy="884888"/>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7" name="TextBox 47">
              <a:extLst>
                <a:ext uri="{FF2B5EF4-FFF2-40B4-BE49-F238E27FC236}">
                  <a16:creationId xmlns:a16="http://schemas.microsoft.com/office/drawing/2014/main" id="{515C6E2B-BDB4-44E9-8D53-AF855BE47337}"/>
                </a:ext>
              </a:extLst>
            </p:cNvPr>
            <p:cNvSpPr txBox="1"/>
            <p:nvPr/>
          </p:nvSpPr>
          <p:spPr>
            <a:xfrm>
              <a:off x="3801462" y="3909892"/>
              <a:ext cx="1127649" cy="294087"/>
            </a:xfrm>
            <a:prstGeom prst="rect">
              <a:avLst/>
            </a:prstGeom>
            <a:solidFill>
              <a:srgbClr val="D3D3D3"/>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Local </a:t>
              </a:r>
              <a:r>
                <a:rPr lang="fr-FR" sz="1153" b="1" dirty="0" err="1">
                  <a:solidFill>
                    <a:srgbClr val="000000"/>
                  </a:solidFill>
                  <a:latin typeface="Segoe UI"/>
                </a:rPr>
                <a:t>Peering</a:t>
              </a:r>
              <a:endParaRPr lang="fr-FR" sz="1153" b="1" dirty="0">
                <a:solidFill>
                  <a:srgbClr val="000000"/>
                </a:solidFill>
                <a:latin typeface="Segoe UI"/>
              </a:endParaRPr>
            </a:p>
          </p:txBody>
        </p:sp>
        <p:cxnSp>
          <p:nvCxnSpPr>
            <p:cNvPr id="98" name="Straight Connector 97">
              <a:extLst>
                <a:ext uri="{FF2B5EF4-FFF2-40B4-BE49-F238E27FC236}">
                  <a16:creationId xmlns:a16="http://schemas.microsoft.com/office/drawing/2014/main" id="{94972A2C-5446-4E19-A086-14B477AB9C21}"/>
                </a:ext>
              </a:extLst>
            </p:cNvPr>
            <p:cNvCxnSpPr>
              <a:cxnSpLocks/>
            </p:cNvCxnSpPr>
            <p:nvPr/>
          </p:nvCxnSpPr>
          <p:spPr>
            <a:xfrm>
              <a:off x="3540003" y="3429000"/>
              <a:ext cx="4117539" cy="15522"/>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99" name="Graphic 49">
              <a:extLst>
                <a:ext uri="{FF2B5EF4-FFF2-40B4-BE49-F238E27FC236}">
                  <a16:creationId xmlns:a16="http://schemas.microsoft.com/office/drawing/2014/main" id="{ABC80D03-D592-44C2-849F-FA3C56997B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94561" y="3008018"/>
              <a:ext cx="318811" cy="318811"/>
            </a:xfrm>
            <a:prstGeom prst="rect">
              <a:avLst/>
            </a:prstGeom>
          </p:spPr>
        </p:pic>
        <p:sp>
          <p:nvSpPr>
            <p:cNvPr id="100" name="TextBox 50">
              <a:extLst>
                <a:ext uri="{FF2B5EF4-FFF2-40B4-BE49-F238E27FC236}">
                  <a16:creationId xmlns:a16="http://schemas.microsoft.com/office/drawing/2014/main" id="{65A58D02-51CD-4125-853A-698A63B3C66C}"/>
                </a:ext>
              </a:extLst>
            </p:cNvPr>
            <p:cNvSpPr txBox="1"/>
            <p:nvPr/>
          </p:nvSpPr>
          <p:spPr>
            <a:xfrm>
              <a:off x="5057285" y="3019784"/>
              <a:ext cx="128675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Global </a:t>
              </a:r>
              <a:r>
                <a:rPr lang="fr-FR" sz="1153" b="1" dirty="0" err="1">
                  <a:solidFill>
                    <a:srgbClr val="000000"/>
                  </a:solidFill>
                  <a:latin typeface="Segoe UI"/>
                </a:rPr>
                <a:t>Peering</a:t>
              </a:r>
              <a:endParaRPr lang="fr-FR" sz="1153" b="1" dirty="0">
                <a:solidFill>
                  <a:srgbClr val="000000"/>
                </a:solidFill>
                <a:latin typeface="Segoe UI"/>
              </a:endParaRPr>
            </a:p>
          </p:txBody>
        </p:sp>
        <p:cxnSp>
          <p:nvCxnSpPr>
            <p:cNvPr id="101" name="Straight Connector 100">
              <a:extLst>
                <a:ext uri="{FF2B5EF4-FFF2-40B4-BE49-F238E27FC236}">
                  <a16:creationId xmlns:a16="http://schemas.microsoft.com/office/drawing/2014/main" id="{5973F810-63C5-484D-8150-4DDEC21EF85D}"/>
                </a:ext>
              </a:extLst>
            </p:cNvPr>
            <p:cNvCxnSpPr>
              <a:cxnSpLocks/>
            </p:cNvCxnSpPr>
            <p:nvPr/>
          </p:nvCxnSpPr>
          <p:spPr>
            <a:xfrm>
              <a:off x="3525137" y="4822430"/>
              <a:ext cx="4132406" cy="0"/>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02" name="Graphic 52">
              <a:extLst>
                <a:ext uri="{FF2B5EF4-FFF2-40B4-BE49-F238E27FC236}">
                  <a16:creationId xmlns:a16="http://schemas.microsoft.com/office/drawing/2014/main" id="{B407F99E-0DC9-4C33-AD8D-384E4BCF892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19946" y="4421812"/>
              <a:ext cx="318811" cy="318811"/>
            </a:xfrm>
            <a:prstGeom prst="rect">
              <a:avLst/>
            </a:prstGeom>
          </p:spPr>
        </p:pic>
        <p:sp>
          <p:nvSpPr>
            <p:cNvPr id="103" name="TextBox 53">
              <a:extLst>
                <a:ext uri="{FF2B5EF4-FFF2-40B4-BE49-F238E27FC236}">
                  <a16:creationId xmlns:a16="http://schemas.microsoft.com/office/drawing/2014/main" id="{89B82F1D-8119-4F9D-A9F5-EDA6AF79E0A9}"/>
                </a:ext>
              </a:extLst>
            </p:cNvPr>
            <p:cNvSpPr txBox="1"/>
            <p:nvPr/>
          </p:nvSpPr>
          <p:spPr>
            <a:xfrm>
              <a:off x="4982669" y="4433578"/>
              <a:ext cx="128675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Global </a:t>
              </a:r>
              <a:r>
                <a:rPr lang="fr-FR" sz="1153" b="1" dirty="0" err="1">
                  <a:solidFill>
                    <a:srgbClr val="000000"/>
                  </a:solidFill>
                  <a:latin typeface="Segoe UI"/>
                </a:rPr>
                <a:t>Peering</a:t>
              </a:r>
              <a:endParaRPr lang="fr-FR" sz="1153" b="1" dirty="0">
                <a:solidFill>
                  <a:srgbClr val="000000"/>
                </a:solidFill>
                <a:latin typeface="Segoe UI"/>
              </a:endParaRPr>
            </a:p>
          </p:txBody>
        </p:sp>
        <p:sp>
          <p:nvSpPr>
            <p:cNvPr id="104" name="TextBox 54">
              <a:extLst>
                <a:ext uri="{FF2B5EF4-FFF2-40B4-BE49-F238E27FC236}">
                  <a16:creationId xmlns:a16="http://schemas.microsoft.com/office/drawing/2014/main" id="{AA85F3DA-8086-4729-86FB-363AE6EBF5BE}"/>
                </a:ext>
              </a:extLst>
            </p:cNvPr>
            <p:cNvSpPr txBox="1"/>
            <p:nvPr/>
          </p:nvSpPr>
          <p:spPr>
            <a:xfrm>
              <a:off x="4929110" y="2561288"/>
              <a:ext cx="1568286" cy="29408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err="1">
                  <a:solidFill>
                    <a:srgbClr val="0078D3">
                      <a:lumMod val="50000"/>
                    </a:srgbClr>
                  </a:solidFill>
                  <a:latin typeface="Segoe UI"/>
                </a:rPr>
                <a:t>Task</a:t>
              </a:r>
              <a:r>
                <a:rPr lang="fr-FR" sz="1153" b="1" dirty="0">
                  <a:solidFill>
                    <a:srgbClr val="0078D3">
                      <a:lumMod val="50000"/>
                    </a:srgbClr>
                  </a:solidFill>
                  <a:latin typeface="Segoe UI"/>
                </a:rPr>
                <a:t> 2, </a:t>
              </a:r>
              <a:r>
                <a:rPr lang="fr-FR" sz="1153" b="1" dirty="0" err="1">
                  <a:solidFill>
                    <a:srgbClr val="0078D3">
                      <a:lumMod val="50000"/>
                    </a:srgbClr>
                  </a:solidFill>
                  <a:latin typeface="Segoe UI"/>
                </a:rPr>
                <a:t>Task</a:t>
              </a:r>
              <a:r>
                <a:rPr lang="fr-FR" sz="1153" b="1" dirty="0">
                  <a:solidFill>
                    <a:srgbClr val="0078D3">
                      <a:lumMod val="50000"/>
                    </a:srgbClr>
                  </a:solidFill>
                  <a:latin typeface="Segoe UI"/>
                </a:rPr>
                <a:t> 3</a:t>
              </a:r>
            </a:p>
          </p:txBody>
        </p:sp>
      </p:grpSp>
    </p:spTree>
    <p:extLst>
      <p:ext uri="{BB962C8B-B14F-4D97-AF65-F5344CB8AC3E}">
        <p14:creationId xmlns:p14="http://schemas.microsoft.com/office/powerpoint/2010/main" val="424129276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FF002-48A8-45D8-960C-1B38CFF51544}"/>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236159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B1B5-9304-3597-88C6-1B62EDA1EF23}"/>
              </a:ext>
            </a:extLst>
          </p:cNvPr>
          <p:cNvSpPr>
            <a:spLocks noGrp="1"/>
          </p:cNvSpPr>
          <p:nvPr>
            <p:ph type="title"/>
          </p:nvPr>
        </p:nvSpPr>
        <p:spPr/>
        <p:txBody>
          <a:bodyPr/>
          <a:lstStyle/>
          <a:p>
            <a:r>
              <a:rPr lang="en-US" dirty="0"/>
              <a:t>Administer Intersite Connectivity whiteboard</a:t>
            </a:r>
          </a:p>
        </p:txBody>
      </p:sp>
      <p:sp>
        <p:nvSpPr>
          <p:cNvPr id="27" name="TextBox 26">
            <a:extLst>
              <a:ext uri="{FF2B5EF4-FFF2-40B4-BE49-F238E27FC236}">
                <a16:creationId xmlns:a16="http://schemas.microsoft.com/office/drawing/2014/main" id="{2B4D25DC-4C4E-A174-5E86-BE77D8D4026F}"/>
              </a:ext>
            </a:extLst>
          </p:cNvPr>
          <p:cNvSpPr txBox="1"/>
          <p:nvPr/>
        </p:nvSpPr>
        <p:spPr>
          <a:xfrm>
            <a:off x="278415" y="1615522"/>
            <a:ext cx="5152440" cy="3814618"/>
          </a:xfrm>
          <a:prstGeom prst="rect">
            <a:avLst/>
          </a:prstGeom>
          <a:noFill/>
        </p:spPr>
        <p:txBody>
          <a:bodyPr wrap="square" lIns="186521" tIns="149217" rIns="186521" bIns="149217" rtlCol="0">
            <a:spAutoFit/>
          </a:bodyPr>
          <a:lstStyle/>
          <a:p>
            <a:pPr marL="228292" indent="-228292" defTabSz="932597">
              <a:lnSpc>
                <a:spcPct val="90000"/>
              </a:lnSpc>
              <a:spcAft>
                <a:spcPts val="1224"/>
              </a:spcAft>
              <a:buFont typeface="Arial" panose="020B0604020202020204" pitchFamily="34" charset="0"/>
              <a:buChar char="•"/>
            </a:pPr>
            <a:r>
              <a:rPr lang="en-US" sz="2448" dirty="0">
                <a:solidFill>
                  <a:srgbClr val="000000"/>
                </a:solidFill>
                <a:latin typeface="Calibri" panose="020F0502020204030204" pitchFamily="34" charset="0"/>
                <a:ea typeface="Segoe UI" panose="020B0502040204020203" pitchFamily="34" charset="0"/>
                <a:cs typeface="Segoe UI (Body)"/>
              </a:rPr>
              <a:t>What is virtual network peering? Advantages?</a:t>
            </a:r>
          </a:p>
          <a:p>
            <a:pPr marL="228292" indent="-228292" defTabSz="932597">
              <a:lnSpc>
                <a:spcPct val="90000"/>
              </a:lnSpc>
              <a:spcAft>
                <a:spcPts val="1224"/>
              </a:spcAft>
              <a:buFont typeface="Arial" panose="020B0604020202020204" pitchFamily="34" charset="0"/>
              <a:buChar char="•"/>
            </a:pPr>
            <a:r>
              <a:rPr lang="en-US" sz="2448" dirty="0">
                <a:solidFill>
                  <a:srgbClr val="000000"/>
                </a:solidFill>
                <a:latin typeface="Calibri" panose="020F0502020204030204" pitchFamily="34" charset="0"/>
                <a:ea typeface="Segoe UI" panose="020B0502040204020203" pitchFamily="34" charset="0"/>
                <a:cs typeface="Segoe UI (Body)"/>
              </a:rPr>
              <a:t>What is the difference between system-defined routes and user-defined routes? </a:t>
            </a:r>
          </a:p>
          <a:p>
            <a:pPr marL="228292" indent="-228292" defTabSz="932597">
              <a:lnSpc>
                <a:spcPct val="90000"/>
              </a:lnSpc>
              <a:spcAft>
                <a:spcPts val="1224"/>
              </a:spcAft>
              <a:buFont typeface="Arial" panose="020B0604020202020204" pitchFamily="34" charset="0"/>
              <a:buChar char="•"/>
            </a:pPr>
            <a:r>
              <a:rPr lang="en-US" sz="2448" dirty="0">
                <a:solidFill>
                  <a:srgbClr val="000000"/>
                </a:solidFill>
                <a:latin typeface="Calibri" panose="020F0502020204030204" pitchFamily="34" charset="0"/>
                <a:ea typeface="Segoe UI" panose="020B0502040204020203" pitchFamily="34" charset="0"/>
                <a:cs typeface="Segoe UI (Body)"/>
              </a:rPr>
              <a:t>What is the difference between a service endpoint and a private endpoint? </a:t>
            </a:r>
          </a:p>
          <a:p>
            <a:pPr marL="228292" indent="-228292" defTabSz="932597">
              <a:lnSpc>
                <a:spcPct val="90000"/>
              </a:lnSpc>
              <a:spcAft>
                <a:spcPts val="1224"/>
              </a:spcAft>
              <a:buFont typeface="Arial" panose="020B0604020202020204" pitchFamily="34" charset="0"/>
              <a:buChar char="•"/>
            </a:pPr>
            <a:endParaRPr lang="en-US" sz="2448" dirty="0">
              <a:solidFill>
                <a:srgbClr val="000000"/>
              </a:solidFill>
              <a:latin typeface="Calibri" panose="020F0502020204030204" pitchFamily="34" charset="0"/>
              <a:ea typeface="Segoe UI" panose="020B0502040204020203" pitchFamily="34" charset="0"/>
              <a:cs typeface="Segoe UI (Body)"/>
            </a:endParaRPr>
          </a:p>
        </p:txBody>
      </p:sp>
      <p:grpSp>
        <p:nvGrpSpPr>
          <p:cNvPr id="3" name="Group 2" descr="whiteboard diagram editable version">
            <a:extLst>
              <a:ext uri="{FF2B5EF4-FFF2-40B4-BE49-F238E27FC236}">
                <a16:creationId xmlns:a16="http://schemas.microsoft.com/office/drawing/2014/main" id="{64833AEC-12A2-9644-F78E-48A7E49CA7DE}"/>
              </a:ext>
            </a:extLst>
          </p:cNvPr>
          <p:cNvGrpSpPr/>
          <p:nvPr/>
        </p:nvGrpSpPr>
        <p:grpSpPr>
          <a:xfrm>
            <a:off x="6121759" y="1480672"/>
            <a:ext cx="5638753" cy="4671008"/>
            <a:chOff x="6001404" y="1451770"/>
            <a:chExt cx="5528690" cy="4579833"/>
          </a:xfrm>
        </p:grpSpPr>
        <p:sp>
          <p:nvSpPr>
            <p:cNvPr id="4" name="Rectangle 3">
              <a:extLst>
                <a:ext uri="{FF2B5EF4-FFF2-40B4-BE49-F238E27FC236}">
                  <a16:creationId xmlns:a16="http://schemas.microsoft.com/office/drawing/2014/main" id="{D1491D08-2D4A-AFF2-9DCD-CEC24E40C982}"/>
                </a:ext>
              </a:extLst>
            </p:cNvPr>
            <p:cNvSpPr/>
            <p:nvPr/>
          </p:nvSpPr>
          <p:spPr bwMode="auto">
            <a:xfrm>
              <a:off x="8351426" y="4383247"/>
              <a:ext cx="3111051" cy="142195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solidFill>
                    <a:srgbClr val="000000"/>
                  </a:solidFill>
                  <a:latin typeface="Segoe UI"/>
                  <a:ea typeface="Segoe UI" pitchFamily="34" charset="0"/>
                  <a:cs typeface="Segoe UI" pitchFamily="34" charset="0"/>
                </a:rPr>
                <a:t>Local on-premises networks</a:t>
              </a:r>
            </a:p>
          </p:txBody>
        </p:sp>
        <p:pic>
          <p:nvPicPr>
            <p:cNvPr id="7" name="Graphic 6" descr="City outline">
              <a:extLst>
                <a:ext uri="{FF2B5EF4-FFF2-40B4-BE49-F238E27FC236}">
                  <a16:creationId xmlns:a16="http://schemas.microsoft.com/office/drawing/2014/main" id="{3A904174-C441-A75E-DC8C-D97E5349FC81}"/>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1853" y="4348400"/>
              <a:ext cx="1421956" cy="1421956"/>
            </a:xfrm>
            <a:prstGeom prst="rect">
              <a:avLst/>
            </a:prstGeom>
          </p:spPr>
        </p:pic>
        <p:sp>
          <p:nvSpPr>
            <p:cNvPr id="8" name="Rectangle 7">
              <a:extLst>
                <a:ext uri="{FF2B5EF4-FFF2-40B4-BE49-F238E27FC236}">
                  <a16:creationId xmlns:a16="http://schemas.microsoft.com/office/drawing/2014/main" id="{289A157E-965E-58D8-15A3-A83C5B55A7AA}"/>
                </a:ext>
              </a:extLst>
            </p:cNvPr>
            <p:cNvSpPr/>
            <p:nvPr/>
          </p:nvSpPr>
          <p:spPr bwMode="auto">
            <a:xfrm>
              <a:off x="7086273" y="1451770"/>
              <a:ext cx="3679776" cy="6801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51028" fontAlgn="base">
                <a:lnSpc>
                  <a:spcPct val="90000"/>
                </a:lnSpc>
                <a:spcBef>
                  <a:spcPct val="0"/>
                </a:spcBef>
                <a:spcAft>
                  <a:spcPct val="0"/>
                </a:spcAft>
              </a:pPr>
              <a:r>
                <a:rPr lang="en-US" sz="2448" dirty="0">
                  <a:solidFill>
                    <a:srgbClr val="000000"/>
                  </a:solidFill>
                  <a:latin typeface="Segoe UI"/>
                  <a:ea typeface="Segoe UI" pitchFamily="34" charset="0"/>
                  <a:cs typeface="Segoe UI" pitchFamily="34" charset="0"/>
                </a:rPr>
                <a:t>Azure virtual networks</a:t>
              </a:r>
            </a:p>
          </p:txBody>
        </p:sp>
        <p:pic>
          <p:nvPicPr>
            <p:cNvPr id="10" name="Graphic 9">
              <a:extLst>
                <a:ext uri="{FF2B5EF4-FFF2-40B4-BE49-F238E27FC236}">
                  <a16:creationId xmlns:a16="http://schemas.microsoft.com/office/drawing/2014/main" id="{1DA8E78B-9AA5-2B10-9E1D-B74713F894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51709" y="2043920"/>
              <a:ext cx="913415" cy="913415"/>
            </a:xfrm>
            <a:prstGeom prst="rect">
              <a:avLst/>
            </a:prstGeom>
          </p:spPr>
        </p:pic>
        <p:pic>
          <p:nvPicPr>
            <p:cNvPr id="11" name="Graphic 10">
              <a:extLst>
                <a:ext uri="{FF2B5EF4-FFF2-40B4-BE49-F238E27FC236}">
                  <a16:creationId xmlns:a16="http://schemas.microsoft.com/office/drawing/2014/main" id="{2EB08BCC-5014-89E3-ED2B-D1BF7E3754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95769" y="2043919"/>
              <a:ext cx="913415" cy="913415"/>
            </a:xfrm>
            <a:prstGeom prst="rect">
              <a:avLst/>
            </a:prstGeom>
          </p:spPr>
        </p:pic>
        <p:pic>
          <p:nvPicPr>
            <p:cNvPr id="12" name="Graphic 11">
              <a:extLst>
                <a:ext uri="{FF2B5EF4-FFF2-40B4-BE49-F238E27FC236}">
                  <a16:creationId xmlns:a16="http://schemas.microsoft.com/office/drawing/2014/main" id="{F231E749-AB33-C21C-FFA7-B5984F8442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16361" y="2043919"/>
              <a:ext cx="913415" cy="913415"/>
            </a:xfrm>
            <a:prstGeom prst="rect">
              <a:avLst/>
            </a:prstGeom>
          </p:spPr>
        </p:pic>
        <p:sp>
          <p:nvSpPr>
            <p:cNvPr id="13" name="Rectangle 12">
              <a:extLst>
                <a:ext uri="{FF2B5EF4-FFF2-40B4-BE49-F238E27FC236}">
                  <a16:creationId xmlns:a16="http://schemas.microsoft.com/office/drawing/2014/main" id="{D99B9DB8-7273-1649-F08B-B66DA4936231}"/>
                </a:ext>
              </a:extLst>
            </p:cNvPr>
            <p:cNvSpPr/>
            <p:nvPr/>
          </p:nvSpPr>
          <p:spPr bwMode="auto">
            <a:xfrm>
              <a:off x="6001404" y="1451770"/>
              <a:ext cx="5523186" cy="187475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810F8EC4-6F1E-B41B-A799-F926B1102101}"/>
                </a:ext>
              </a:extLst>
            </p:cNvPr>
            <p:cNvSpPr/>
            <p:nvPr/>
          </p:nvSpPr>
          <p:spPr bwMode="auto">
            <a:xfrm>
              <a:off x="6006908" y="4383246"/>
              <a:ext cx="5523186" cy="164835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6" name="Straight Arrow Connector 15">
              <a:extLst>
                <a:ext uri="{FF2B5EF4-FFF2-40B4-BE49-F238E27FC236}">
                  <a16:creationId xmlns:a16="http://schemas.microsoft.com/office/drawing/2014/main" id="{AE206E9D-B3D4-5AA8-BF2D-6EF154540319}"/>
                </a:ext>
              </a:extLst>
            </p:cNvPr>
            <p:cNvCxnSpPr>
              <a:cxnSpLocks/>
              <a:stCxn id="11" idx="3"/>
              <a:endCxn id="12" idx="1"/>
            </p:cNvCxnSpPr>
            <p:nvPr/>
          </p:nvCxnSpPr>
          <p:spPr>
            <a:xfrm>
              <a:off x="9109184" y="2500627"/>
              <a:ext cx="907177"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461192F-9F93-225F-4C85-797455B18AA0}"/>
                </a:ext>
              </a:extLst>
            </p:cNvPr>
            <p:cNvCxnSpPr>
              <a:cxnSpLocks/>
            </p:cNvCxnSpPr>
            <p:nvPr/>
          </p:nvCxnSpPr>
          <p:spPr>
            <a:xfrm>
              <a:off x="7320124" y="2500626"/>
              <a:ext cx="907177"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8016740-BE36-2CC3-CCBE-87C88980493D}"/>
                </a:ext>
              </a:extLst>
            </p:cNvPr>
            <p:cNvCxnSpPr>
              <a:cxnSpLocks/>
              <a:stCxn id="14" idx="0"/>
              <a:endCxn id="13" idx="2"/>
            </p:cNvCxnSpPr>
            <p:nvPr/>
          </p:nvCxnSpPr>
          <p:spPr>
            <a:xfrm flipH="1" flipV="1">
              <a:off x="8762997" y="3326528"/>
              <a:ext cx="5504" cy="1056718"/>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33D738D-D733-E256-BB72-FAD2974C1540}"/>
                </a:ext>
              </a:extLst>
            </p:cNvPr>
            <p:cNvSpPr/>
            <p:nvPr/>
          </p:nvSpPr>
          <p:spPr>
            <a:xfrm>
              <a:off x="7524607" y="2000980"/>
              <a:ext cx="511679" cy="531812"/>
            </a:xfrm>
            <a:prstGeom prst="rect">
              <a:avLst/>
            </a:prstGeom>
            <a:noFill/>
          </p:spPr>
          <p:txBody>
            <a:bodyPr wrap="none" lIns="93260" tIns="46630" rIns="93260" bIns="46630">
              <a:spAutoFit/>
            </a:bodyPr>
            <a:lstStyle/>
            <a:p>
              <a:pPr algn="ctr" defTabSz="932597"/>
              <a:r>
                <a:rPr lang="en-US" sz="2856" dirty="0">
                  <a:ln w="0"/>
                  <a:solidFill>
                    <a:srgbClr val="000000"/>
                  </a:solidFill>
                  <a:effectLst>
                    <a:outerShdw blurRad="38100" dist="19050" dir="2700000" algn="tl" rotWithShape="0">
                      <a:srgbClr val="000000">
                        <a:alpha val="40000"/>
                      </a:srgbClr>
                    </a:outerShdw>
                  </a:effectLst>
                  <a:latin typeface="Segoe UI"/>
                </a:rPr>
                <a:t>??</a:t>
              </a:r>
            </a:p>
          </p:txBody>
        </p:sp>
        <p:sp>
          <p:nvSpPr>
            <p:cNvPr id="24" name="Rectangle 23">
              <a:extLst>
                <a:ext uri="{FF2B5EF4-FFF2-40B4-BE49-F238E27FC236}">
                  <a16:creationId xmlns:a16="http://schemas.microsoft.com/office/drawing/2014/main" id="{04252336-9C29-78A8-D948-7618DA02BAA6}"/>
                </a:ext>
              </a:extLst>
            </p:cNvPr>
            <p:cNvSpPr/>
            <p:nvPr/>
          </p:nvSpPr>
          <p:spPr>
            <a:xfrm>
              <a:off x="9337118" y="2000980"/>
              <a:ext cx="511679" cy="531812"/>
            </a:xfrm>
            <a:prstGeom prst="rect">
              <a:avLst/>
            </a:prstGeom>
            <a:noFill/>
          </p:spPr>
          <p:txBody>
            <a:bodyPr wrap="none" lIns="93260" tIns="46630" rIns="93260" bIns="46630">
              <a:spAutoFit/>
            </a:bodyPr>
            <a:lstStyle/>
            <a:p>
              <a:pPr algn="ctr" defTabSz="932597"/>
              <a:r>
                <a:rPr lang="en-US" sz="2856" dirty="0">
                  <a:ln w="0"/>
                  <a:solidFill>
                    <a:srgbClr val="000000"/>
                  </a:solidFill>
                  <a:effectLst>
                    <a:outerShdw blurRad="38100" dist="19050" dir="2700000" algn="tl" rotWithShape="0">
                      <a:srgbClr val="000000">
                        <a:alpha val="40000"/>
                      </a:srgbClr>
                    </a:outerShdw>
                  </a:effectLst>
                  <a:latin typeface="Segoe UI"/>
                </a:rPr>
                <a:t>??</a:t>
              </a:r>
            </a:p>
          </p:txBody>
        </p:sp>
        <p:sp>
          <p:nvSpPr>
            <p:cNvPr id="25" name="Rectangle 24">
              <a:extLst>
                <a:ext uri="{FF2B5EF4-FFF2-40B4-BE49-F238E27FC236}">
                  <a16:creationId xmlns:a16="http://schemas.microsoft.com/office/drawing/2014/main" id="{D3279428-4940-DE8D-3620-C0E414D6D29E}"/>
                </a:ext>
              </a:extLst>
            </p:cNvPr>
            <p:cNvSpPr/>
            <p:nvPr/>
          </p:nvSpPr>
          <p:spPr>
            <a:xfrm>
              <a:off x="8922955" y="3547157"/>
              <a:ext cx="511679" cy="531812"/>
            </a:xfrm>
            <a:prstGeom prst="rect">
              <a:avLst/>
            </a:prstGeom>
            <a:noFill/>
          </p:spPr>
          <p:txBody>
            <a:bodyPr wrap="none" lIns="93260" tIns="46630" rIns="93260" bIns="46630">
              <a:spAutoFit/>
            </a:bodyPr>
            <a:lstStyle/>
            <a:p>
              <a:pPr algn="ctr" defTabSz="932597"/>
              <a:r>
                <a:rPr lang="en-US" sz="2856" dirty="0">
                  <a:ln w="0"/>
                  <a:solidFill>
                    <a:srgbClr val="000000"/>
                  </a:solidFill>
                  <a:effectLst>
                    <a:outerShdw blurRad="38100" dist="19050" dir="2700000" algn="tl" rotWithShape="0">
                      <a:srgbClr val="000000">
                        <a:alpha val="40000"/>
                      </a:srgbClr>
                    </a:outerShdw>
                  </a:effectLst>
                  <a:latin typeface="Segoe UI"/>
                </a:rPr>
                <a:t>??</a:t>
              </a:r>
            </a:p>
          </p:txBody>
        </p:sp>
      </p:grpSp>
    </p:spTree>
    <p:extLst>
      <p:ext uri="{BB962C8B-B14F-4D97-AF65-F5344CB8AC3E}">
        <p14:creationId xmlns:p14="http://schemas.microsoft.com/office/powerpoint/2010/main" val="837701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VNet Peering</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64664EF-68A4-4677-A23E-C52F0100669A}"/>
              </a:ext>
            </a:extLst>
          </p:cNvPr>
          <p:cNvSpPr>
            <a:spLocks noGrp="1"/>
          </p:cNvSpPr>
          <p:nvPr>
            <p:ph type="title"/>
          </p:nvPr>
        </p:nvSpPr>
        <p:spPr/>
        <p:txBody>
          <a:bodyPr/>
          <a:lstStyle/>
          <a:p>
            <a:r>
              <a:rPr lang="en-US" dirty="0"/>
              <a:t>Learning Objectives – Configure VNet Peering</a:t>
            </a:r>
          </a:p>
        </p:txBody>
      </p:sp>
      <p:sp>
        <p:nvSpPr>
          <p:cNvPr id="70" name="Rectangle 69">
            <a:extLst>
              <a:ext uri="{FF2B5EF4-FFF2-40B4-BE49-F238E27FC236}">
                <a16:creationId xmlns:a16="http://schemas.microsoft.com/office/drawing/2014/main" id="{35ED181A-0DFF-44A9-AD06-E08FA76E7CFE}"/>
              </a:ext>
            </a:extLst>
          </p:cNvPr>
          <p:cNvSpPr/>
          <p:nvPr/>
        </p:nvSpPr>
        <p:spPr>
          <a:xfrm>
            <a:off x="597823" y="1266672"/>
            <a:ext cx="5245695" cy="39395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342900" indent="-342900" defTabSz="444500">
              <a:spcBef>
                <a:spcPct val="0"/>
              </a:spcBef>
              <a:spcAft>
                <a:spcPct val="35000"/>
              </a:spcAft>
              <a:buFont typeface="Arial" panose="020B0604020202020204" pitchFamily="34" charset="0"/>
              <a:buChar char="•"/>
            </a:pPr>
            <a:r>
              <a:rPr lang="en-US" sz="2000" dirty="0">
                <a:solidFill>
                  <a:schemeClr val="tx1"/>
                </a:solidFill>
              </a:rPr>
              <a:t>Determine VNet Peering Uses</a:t>
            </a:r>
          </a:p>
          <a:p>
            <a:pPr marL="342900" indent="-342900" defTabSz="444500">
              <a:spcBef>
                <a:spcPct val="0"/>
              </a:spcBef>
              <a:spcAft>
                <a:spcPct val="35000"/>
              </a:spcAft>
              <a:buFont typeface="Arial" panose="020B0604020202020204" pitchFamily="34" charset="0"/>
              <a:buChar char="•"/>
            </a:pPr>
            <a:r>
              <a:rPr lang="en-US" sz="2000" dirty="0">
                <a:solidFill>
                  <a:schemeClr val="tx1"/>
                </a:solidFill>
              </a:rPr>
              <a:t>Determine Gateway Transit and Connectivity Needs</a:t>
            </a:r>
          </a:p>
          <a:p>
            <a:pPr marL="342900" indent="-342900" defTabSz="444500">
              <a:spcBef>
                <a:spcPct val="0"/>
              </a:spcBef>
              <a:spcAft>
                <a:spcPct val="35000"/>
              </a:spcAft>
              <a:buFont typeface="Arial" panose="020B0604020202020204" pitchFamily="34" charset="0"/>
              <a:buChar char="•"/>
            </a:pPr>
            <a:r>
              <a:rPr lang="en-US" sz="2000" dirty="0">
                <a:solidFill>
                  <a:schemeClr val="tx1"/>
                </a:solidFill>
              </a:rPr>
              <a:t>Create VNet Peering</a:t>
            </a:r>
          </a:p>
          <a:p>
            <a:pPr marL="342900" indent="-342900" defTabSz="444500">
              <a:spcBef>
                <a:spcPct val="0"/>
              </a:spcBef>
              <a:spcAft>
                <a:spcPct val="35000"/>
              </a:spcAft>
              <a:buFont typeface="Arial" panose="020B0604020202020204" pitchFamily="34" charset="0"/>
              <a:buChar char="•"/>
            </a:pPr>
            <a:r>
              <a:rPr lang="en-US" sz="2000" dirty="0">
                <a:solidFill>
                  <a:schemeClr val="tx1"/>
                </a:solidFill>
              </a:rPr>
              <a:t>Determine Service Chaining Uses</a:t>
            </a:r>
          </a:p>
          <a:p>
            <a:pPr marL="342900" indent="-342900" defTabSz="444500">
              <a:spcBef>
                <a:spcPct val="0"/>
              </a:spcBef>
              <a:spcAft>
                <a:spcPct val="35000"/>
              </a:spcAft>
              <a:buFont typeface="Arial" panose="020B0604020202020204" pitchFamily="34" charset="0"/>
              <a:buChar char="•"/>
            </a:pPr>
            <a:r>
              <a:rPr lang="en-US" sz="2000" dirty="0">
                <a:solidFill>
                  <a:schemeClr val="tx1"/>
                </a:solidFill>
              </a:rPr>
              <a:t>Demonstration – VNet Peering</a:t>
            </a:r>
          </a:p>
          <a:p>
            <a:pPr marL="342900" indent="-342900" defTabSz="444500">
              <a:spcBef>
                <a:spcPct val="0"/>
              </a:spcBef>
              <a:spcAft>
                <a:spcPct val="35000"/>
              </a:spcAft>
              <a:buFont typeface="Arial" panose="020B0604020202020204" pitchFamily="34" charset="0"/>
              <a:buChar char="•"/>
            </a:pPr>
            <a:r>
              <a:rPr lang="en-US" sz="2000" dirty="0">
                <a:solidFill>
                  <a:schemeClr val="tx1"/>
                </a:solidFill>
              </a:rPr>
              <a:t>Learning Recap</a:t>
            </a:r>
          </a:p>
          <a:p>
            <a:pPr marL="342900" indent="-342900" defTabSz="444500">
              <a:spcBef>
                <a:spcPct val="0"/>
              </a:spcBef>
              <a:spcAft>
                <a:spcPct val="35000"/>
              </a:spcAft>
              <a:buFont typeface="Arial" panose="020B0604020202020204" pitchFamily="34" charset="0"/>
              <a:buChar char="•"/>
            </a:pPr>
            <a:endParaRPr lang="en-US" sz="2000" dirty="0">
              <a:solidFill>
                <a:schemeClr val="tx1"/>
              </a:solidFill>
            </a:endParaRPr>
          </a:p>
          <a:p>
            <a:pPr marL="342900" indent="-342900" defTabSz="444500">
              <a:spcBef>
                <a:spcPct val="0"/>
              </a:spcBef>
              <a:spcAft>
                <a:spcPct val="35000"/>
              </a:spcAft>
              <a:buFont typeface="Arial" panose="020B0604020202020204" pitchFamily="34" charset="0"/>
              <a:buChar char="•"/>
            </a:pPr>
            <a:endParaRPr lang="en-US" sz="2000" dirty="0">
              <a:solidFill>
                <a:schemeClr val="tx1"/>
              </a:solidFill>
            </a:endParaRPr>
          </a:p>
          <a:p>
            <a:pPr marL="342900" indent="-342900" defTabSz="444500">
              <a:spcBef>
                <a:spcPct val="0"/>
              </a:spcBef>
              <a:spcAft>
                <a:spcPct val="35000"/>
              </a:spcAft>
              <a:buFont typeface="Arial" panose="020B0604020202020204" pitchFamily="34" charset="0"/>
              <a:buChar char="•"/>
            </a:pPr>
            <a:endParaRPr lang="en-US" sz="2000" dirty="0">
              <a:solidFill>
                <a:schemeClr val="tx1"/>
              </a:solidFill>
            </a:endParaRPr>
          </a:p>
        </p:txBody>
      </p:sp>
      <p:sp>
        <p:nvSpPr>
          <p:cNvPr id="6" name="TextBox 5">
            <a:extLst>
              <a:ext uri="{FF2B5EF4-FFF2-40B4-BE49-F238E27FC236}">
                <a16:creationId xmlns:a16="http://schemas.microsoft.com/office/drawing/2014/main" id="{218A951F-C2D0-15F0-6298-A10B828458D6}"/>
              </a:ext>
            </a:extLst>
          </p:cNvPr>
          <p:cNvSpPr txBox="1"/>
          <p:nvPr/>
        </p:nvSpPr>
        <p:spPr>
          <a:xfrm>
            <a:off x="6592957" y="1760008"/>
            <a:ext cx="4605129" cy="170816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243A5E"/>
                </a:solidFill>
                <a:effectLst/>
                <a:uLnTx/>
                <a:uFillTx/>
              </a:rPr>
              <a:t>Implement and manage virtual networking (15–20%): Configure and manage virtual networks in Azure</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Create and configure virtual network peering</a:t>
            </a:r>
          </a:p>
        </p:txBody>
      </p:sp>
    </p:spTree>
    <p:extLst>
      <p:ext uri="{BB962C8B-B14F-4D97-AF65-F5344CB8AC3E}">
        <p14:creationId xmlns:p14="http://schemas.microsoft.com/office/powerpoint/2010/main" val="3973316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VNet Peering Uses</a:t>
            </a:r>
          </a:p>
        </p:txBody>
      </p:sp>
      <p:sp>
        <p:nvSpPr>
          <p:cNvPr id="8" name="Rectangle 7">
            <a:extLst>
              <a:ext uri="{FF2B5EF4-FFF2-40B4-BE49-F238E27FC236}">
                <a16:creationId xmlns:a16="http://schemas.microsoft.com/office/drawing/2014/main" id="{8C36C860-EBA3-4CED-80B5-0E25FCB0C3C0}"/>
              </a:ext>
              <a:ext uri="{C183D7F6-B498-43B3-948B-1728B52AA6E4}">
                <adec:decorative xmlns:adec="http://schemas.microsoft.com/office/drawing/2017/decorative" val="0"/>
              </a:ext>
            </a:extLst>
          </p:cNvPr>
          <p:cNvSpPr/>
          <p:nvPr/>
        </p:nvSpPr>
        <p:spPr bwMode="auto">
          <a:xfrm>
            <a:off x="465017" y="3848120"/>
            <a:ext cx="9271835" cy="18392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marL="285750" indent="-285750">
              <a:spcBef>
                <a:spcPts val="1200"/>
              </a:spcBef>
              <a:buFont typeface="Arial" panose="020B0604020202020204" pitchFamily="34" charset="0"/>
              <a:buChar char="•"/>
            </a:pPr>
            <a:r>
              <a:rPr lang="en-US" dirty="0">
                <a:solidFill>
                  <a:schemeClr val="tx1"/>
                </a:solidFill>
              </a:rPr>
              <a:t>Two types of peering: Global and Regional</a:t>
            </a:r>
          </a:p>
          <a:p>
            <a:pPr marL="285750" indent="-285750">
              <a:spcBef>
                <a:spcPts val="1200"/>
              </a:spcBef>
              <a:buFont typeface="Arial" panose="020B0604020202020204" pitchFamily="34" charset="0"/>
              <a:buChar char="•"/>
            </a:pPr>
            <a:r>
              <a:rPr lang="en-US" dirty="0">
                <a:solidFill>
                  <a:schemeClr val="tx1"/>
                </a:solidFill>
              </a:rPr>
              <a:t>Connects two Azure virtual networks – you can peer across subscriptions and tenants</a:t>
            </a:r>
          </a:p>
          <a:p>
            <a:pPr marL="285750" indent="-285750">
              <a:spcBef>
                <a:spcPts val="1200"/>
              </a:spcBef>
              <a:buFont typeface="Arial" panose="020B0604020202020204" pitchFamily="34" charset="0"/>
              <a:buChar char="•"/>
            </a:pPr>
            <a:r>
              <a:rPr lang="en-US" dirty="0">
                <a:solidFill>
                  <a:schemeClr val="tx1"/>
                </a:solidFill>
              </a:rPr>
              <a:t>Peered networks use the Azure backbone for privacy and isolation</a:t>
            </a:r>
          </a:p>
          <a:p>
            <a:pPr marL="285750" indent="-285750">
              <a:spcBef>
                <a:spcPts val="1200"/>
              </a:spcBef>
              <a:buFont typeface="Arial" panose="020B0604020202020204" pitchFamily="34" charset="0"/>
              <a:buChar char="•"/>
            </a:pPr>
            <a:r>
              <a:rPr lang="en-US" dirty="0">
                <a:solidFill>
                  <a:schemeClr val="tx1"/>
                </a:solidFill>
              </a:rPr>
              <a:t>Easy to setup, seamless data transfer, and great performance</a:t>
            </a:r>
          </a:p>
        </p:txBody>
      </p:sp>
      <p:sp>
        <p:nvSpPr>
          <p:cNvPr id="6" name="Rectangle 5">
            <a:extLst>
              <a:ext uri="{FF2B5EF4-FFF2-40B4-BE49-F238E27FC236}">
                <a16:creationId xmlns:a16="http://schemas.microsoft.com/office/drawing/2014/main" id="{1CD046A1-E0F3-49B4-B76B-F112208A1D78}"/>
              </a:ext>
              <a:ext uri="{C183D7F6-B498-43B3-948B-1728B52AA6E4}">
                <adec:decorative xmlns:adec="http://schemas.microsoft.com/office/drawing/2017/decorative" val="1"/>
              </a:ext>
            </a:extLst>
          </p:cNvPr>
          <p:cNvSpPr/>
          <p:nvPr/>
        </p:nvSpPr>
        <p:spPr bwMode="auto">
          <a:xfrm>
            <a:off x="427039" y="1192213"/>
            <a:ext cx="11582400" cy="223427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descr="Two re">
            <a:extLst>
              <a:ext uri="{FF2B5EF4-FFF2-40B4-BE49-F238E27FC236}">
                <a16:creationId xmlns:a16="http://schemas.microsoft.com/office/drawing/2014/main" id="{1CF85CA1-49F8-4B6C-8B20-27074888E4AC}"/>
              </a:ext>
            </a:extLst>
          </p:cNvPr>
          <p:cNvGrpSpPr/>
          <p:nvPr/>
        </p:nvGrpSpPr>
        <p:grpSpPr>
          <a:xfrm>
            <a:off x="2067485" y="1650576"/>
            <a:ext cx="7404989" cy="1438502"/>
            <a:chOff x="3965172" y="1620582"/>
            <a:chExt cx="7404989" cy="1438502"/>
          </a:xfrm>
        </p:grpSpPr>
        <p:sp>
          <p:nvSpPr>
            <p:cNvPr id="26" name="Rectangle 25">
              <a:extLst>
                <a:ext uri="{FF2B5EF4-FFF2-40B4-BE49-F238E27FC236}">
                  <a16:creationId xmlns:a16="http://schemas.microsoft.com/office/drawing/2014/main" id="{F30E8EDF-945C-418C-BF2B-76DFF196D424}"/>
                </a:ext>
              </a:extLst>
            </p:cNvPr>
            <p:cNvSpPr/>
            <p:nvPr/>
          </p:nvSpPr>
          <p:spPr>
            <a:xfrm>
              <a:off x="7209846" y="1802674"/>
              <a:ext cx="4160315" cy="1242555"/>
            </a:xfrm>
            <a:prstGeom prst="rect">
              <a:avLst/>
            </a:prstGeom>
            <a:noFill/>
            <a:ln w="12700" cap="flat" cmpd="sng" algn="ctr">
              <a:solidFill>
                <a:srgbClr val="A5A5A5">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5715918-1D7F-4E58-9679-DBA060C2F7E8}"/>
                </a:ext>
              </a:extLst>
            </p:cNvPr>
            <p:cNvSpPr/>
            <p:nvPr/>
          </p:nvSpPr>
          <p:spPr>
            <a:xfrm>
              <a:off x="3965172" y="1816529"/>
              <a:ext cx="1762298" cy="1242555"/>
            </a:xfrm>
            <a:prstGeom prst="rect">
              <a:avLst/>
            </a:prstGeom>
            <a:noFill/>
            <a:ln w="12700" cap="flat" cmpd="sng" algn="ctr">
              <a:solidFill>
                <a:srgbClr val="A5A5A5">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6098CBA-1ED3-46C3-8A02-78DD25047CD3}"/>
                </a:ext>
              </a:extLst>
            </p:cNvPr>
            <p:cNvSpPr/>
            <p:nvPr/>
          </p:nvSpPr>
          <p:spPr>
            <a:xfrm>
              <a:off x="4258270" y="1620582"/>
              <a:ext cx="1107996" cy="369332"/>
            </a:xfrm>
            <a:prstGeom prst="rect">
              <a:avLst/>
            </a:prstGeom>
            <a:solidFill>
              <a:sysClr val="window" lastClr="FFFFFF"/>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rPr>
                <a:t>Region 1</a:t>
              </a: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9" name="Rectangle 28">
              <a:extLst>
                <a:ext uri="{FF2B5EF4-FFF2-40B4-BE49-F238E27FC236}">
                  <a16:creationId xmlns:a16="http://schemas.microsoft.com/office/drawing/2014/main" id="{54AF8826-0031-4882-98DC-DEFA3EE6F3D3}"/>
                </a:ext>
              </a:extLst>
            </p:cNvPr>
            <p:cNvSpPr/>
            <p:nvPr/>
          </p:nvSpPr>
          <p:spPr>
            <a:xfrm>
              <a:off x="8599848" y="1620582"/>
              <a:ext cx="1107996" cy="369332"/>
            </a:xfrm>
            <a:prstGeom prst="rect">
              <a:avLst/>
            </a:prstGeom>
            <a:solidFill>
              <a:sysClr val="window" lastClr="FFFFFF"/>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rPr>
                <a:t>Region 2</a:t>
              </a: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0" name="Rectangle 29">
              <a:extLst>
                <a:ext uri="{FF2B5EF4-FFF2-40B4-BE49-F238E27FC236}">
                  <a16:creationId xmlns:a16="http://schemas.microsoft.com/office/drawing/2014/main" id="{B16D94AD-7A6A-4F32-8769-0C5D192850C0}"/>
                </a:ext>
              </a:extLst>
            </p:cNvPr>
            <p:cNvSpPr/>
            <p:nvPr/>
          </p:nvSpPr>
          <p:spPr>
            <a:xfrm>
              <a:off x="7425307" y="2230639"/>
              <a:ext cx="956125" cy="578634"/>
            </a:xfrm>
            <a:prstGeom prst="rect">
              <a:avLst/>
            </a:prstGeom>
            <a:solidFill>
              <a:srgbClr val="5AEA0A"/>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VNet2</a:t>
              </a:r>
            </a:p>
          </p:txBody>
        </p:sp>
        <p:sp>
          <p:nvSpPr>
            <p:cNvPr id="31" name="Rectangle 30">
              <a:extLst>
                <a:ext uri="{FF2B5EF4-FFF2-40B4-BE49-F238E27FC236}">
                  <a16:creationId xmlns:a16="http://schemas.microsoft.com/office/drawing/2014/main" id="{C34E9560-CDE1-413B-83F3-3D401A994FC6}"/>
                </a:ext>
              </a:extLst>
            </p:cNvPr>
            <p:cNvSpPr/>
            <p:nvPr/>
          </p:nvSpPr>
          <p:spPr>
            <a:xfrm>
              <a:off x="10238008" y="2229395"/>
              <a:ext cx="956125" cy="578634"/>
            </a:xfrm>
            <a:prstGeom prst="rect">
              <a:avLst/>
            </a:prstGeom>
            <a:solidFill>
              <a:srgbClr val="5AEA0A"/>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VNet3</a:t>
              </a:r>
            </a:p>
          </p:txBody>
        </p:sp>
        <p:sp>
          <p:nvSpPr>
            <p:cNvPr id="32" name="Rectangle 31">
              <a:extLst>
                <a:ext uri="{FF2B5EF4-FFF2-40B4-BE49-F238E27FC236}">
                  <a16:creationId xmlns:a16="http://schemas.microsoft.com/office/drawing/2014/main" id="{F14EC9DD-3C07-4A04-A0B0-FC57EEB473CA}"/>
                </a:ext>
              </a:extLst>
            </p:cNvPr>
            <p:cNvSpPr/>
            <p:nvPr/>
          </p:nvSpPr>
          <p:spPr>
            <a:xfrm>
              <a:off x="4328161" y="2229954"/>
              <a:ext cx="956125" cy="578634"/>
            </a:xfrm>
            <a:prstGeom prst="rect">
              <a:avLst/>
            </a:prstGeom>
            <a:solidFill>
              <a:schemeClr val="tx2">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VNet1</a:t>
              </a:r>
            </a:p>
          </p:txBody>
        </p:sp>
        <p:cxnSp>
          <p:nvCxnSpPr>
            <p:cNvPr id="33" name="Connector: Elbow 32">
              <a:extLst>
                <a:ext uri="{FF2B5EF4-FFF2-40B4-BE49-F238E27FC236}">
                  <a16:creationId xmlns:a16="http://schemas.microsoft.com/office/drawing/2014/main" id="{B2FF0E91-9DF9-4AE0-9678-EDE3D5119548}"/>
                </a:ext>
              </a:extLst>
            </p:cNvPr>
            <p:cNvCxnSpPr>
              <a:cxnSpLocks/>
            </p:cNvCxnSpPr>
            <p:nvPr/>
          </p:nvCxnSpPr>
          <p:spPr>
            <a:xfrm>
              <a:off x="5284286" y="2519271"/>
              <a:ext cx="2141021" cy="685"/>
            </a:xfrm>
            <a:prstGeom prst="bentConnector3">
              <a:avLst/>
            </a:prstGeom>
            <a:noFill/>
            <a:ln w="28575" cap="flat" cmpd="sng" algn="ctr">
              <a:solidFill>
                <a:sysClr val="windowText" lastClr="000000"/>
              </a:solidFill>
              <a:prstDash val="solid"/>
              <a:miter lim="800000"/>
              <a:headEnd type="triangle"/>
              <a:tailEnd type="triangle"/>
            </a:ln>
            <a:effectLst/>
          </p:spPr>
        </p:cxnSp>
        <p:cxnSp>
          <p:nvCxnSpPr>
            <p:cNvPr id="34" name="Connector: Elbow 33">
              <a:extLst>
                <a:ext uri="{FF2B5EF4-FFF2-40B4-BE49-F238E27FC236}">
                  <a16:creationId xmlns:a16="http://schemas.microsoft.com/office/drawing/2014/main" id="{5662AA5B-8C93-43CF-AC98-6CC08005BF55}"/>
                </a:ext>
              </a:extLst>
            </p:cNvPr>
            <p:cNvCxnSpPr>
              <a:cxnSpLocks/>
            </p:cNvCxnSpPr>
            <p:nvPr/>
          </p:nvCxnSpPr>
          <p:spPr>
            <a:xfrm flipV="1">
              <a:off x="8381432" y="2518712"/>
              <a:ext cx="1856576" cy="1244"/>
            </a:xfrm>
            <a:prstGeom prst="bentConnector3">
              <a:avLst/>
            </a:prstGeom>
            <a:noFill/>
            <a:ln w="28575" cap="flat" cmpd="sng" algn="ctr">
              <a:solidFill>
                <a:sysClr val="windowText" lastClr="000000"/>
              </a:solidFill>
              <a:prstDash val="solid"/>
              <a:miter lim="800000"/>
              <a:headEnd type="triangle"/>
              <a:tailEnd type="triangle"/>
            </a:ln>
            <a:effectLst/>
          </p:spPr>
        </p:cxnSp>
        <p:sp>
          <p:nvSpPr>
            <p:cNvPr id="35" name="Rectangle 34">
              <a:extLst>
                <a:ext uri="{FF2B5EF4-FFF2-40B4-BE49-F238E27FC236}">
                  <a16:creationId xmlns:a16="http://schemas.microsoft.com/office/drawing/2014/main" id="{A683D48D-9D0A-4707-89D2-7582F119072B}"/>
                </a:ext>
              </a:extLst>
            </p:cNvPr>
            <p:cNvSpPr/>
            <p:nvPr/>
          </p:nvSpPr>
          <p:spPr>
            <a:xfrm>
              <a:off x="5768466" y="2170249"/>
              <a:ext cx="1460656" cy="661720"/>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Global</a:t>
              </a:r>
            </a:p>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VNet Peering</a:t>
              </a:r>
              <a:endParaRPr kumimoji="0" lang="en-US" sz="1600" b="1" i="0" u="none" strike="noStrike" kern="0" cap="none" spc="0" normalizeH="0" baseline="0" noProof="0" dirty="0">
                <a:ln>
                  <a:noFill/>
                </a:ln>
                <a:solidFill>
                  <a:prstClr val="black"/>
                </a:solidFill>
                <a:effectLst/>
                <a:uLnTx/>
                <a:uFillTx/>
                <a:latin typeface="Calibri" panose="020F0502020204030204"/>
              </a:endParaRPr>
            </a:p>
          </p:txBody>
        </p:sp>
        <p:sp>
          <p:nvSpPr>
            <p:cNvPr id="36" name="Rectangle 35">
              <a:extLst>
                <a:ext uri="{FF2B5EF4-FFF2-40B4-BE49-F238E27FC236}">
                  <a16:creationId xmlns:a16="http://schemas.microsoft.com/office/drawing/2014/main" id="{773227E5-1BB1-419D-ADFA-7730D9CDE218}"/>
                </a:ext>
              </a:extLst>
            </p:cNvPr>
            <p:cNvSpPr/>
            <p:nvPr/>
          </p:nvSpPr>
          <p:spPr>
            <a:xfrm>
              <a:off x="8577617" y="2187852"/>
              <a:ext cx="1458289" cy="66172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Regional </a:t>
              </a:r>
            </a:p>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VNet Peering</a:t>
              </a:r>
              <a:endParaRPr kumimoji="0" lang="en-US" sz="1600" b="1" i="0" u="none" strike="noStrike" kern="0" cap="none" spc="0" normalizeH="0" baseline="0" noProof="0" dirty="0">
                <a:ln>
                  <a:noFill/>
                </a:ln>
                <a:solidFill>
                  <a:prstClr val="black"/>
                </a:solidFill>
                <a:effectLst/>
                <a:uLnTx/>
                <a:uFillTx/>
                <a:latin typeface="Calibri" panose="020F0502020204030204"/>
              </a:endParaRPr>
            </a:p>
          </p:txBody>
        </p:sp>
      </p:grpSp>
    </p:spTree>
    <p:extLst>
      <p:ext uri="{BB962C8B-B14F-4D97-AF65-F5344CB8AC3E}">
        <p14:creationId xmlns:p14="http://schemas.microsoft.com/office/powerpoint/2010/main" val="292313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Gateway Transit and Connectivity Needs</a:t>
            </a:r>
          </a:p>
        </p:txBody>
      </p:sp>
      <p:sp>
        <p:nvSpPr>
          <p:cNvPr id="6" name="Rectangle 5">
            <a:extLst>
              <a:ext uri="{FF2B5EF4-FFF2-40B4-BE49-F238E27FC236}">
                <a16:creationId xmlns:a16="http://schemas.microsoft.com/office/drawing/2014/main" id="{F7407FBA-8AEB-45D6-BC1E-4BEC995A69C1}"/>
              </a:ext>
            </a:extLst>
          </p:cNvPr>
          <p:cNvSpPr/>
          <p:nvPr/>
        </p:nvSpPr>
        <p:spPr>
          <a:xfrm>
            <a:off x="427038" y="1378211"/>
            <a:ext cx="4376456" cy="11427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Gateway transit allows peered virtual networks to share the gateway and get access to resources</a:t>
            </a:r>
          </a:p>
        </p:txBody>
      </p:sp>
      <p:sp>
        <p:nvSpPr>
          <p:cNvPr id="8" name="Rectangle 7">
            <a:extLst>
              <a:ext uri="{FF2B5EF4-FFF2-40B4-BE49-F238E27FC236}">
                <a16:creationId xmlns:a16="http://schemas.microsoft.com/office/drawing/2014/main" id="{3AFC85CE-A9A3-49E5-9E48-E583B7AE6057}"/>
              </a:ext>
            </a:extLst>
          </p:cNvPr>
          <p:cNvSpPr/>
          <p:nvPr/>
        </p:nvSpPr>
        <p:spPr>
          <a:xfrm>
            <a:off x="427038" y="2759326"/>
            <a:ext cx="4376456" cy="11427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No VPN gateway is required in</a:t>
            </a:r>
            <a:br>
              <a:rPr lang="en-US" sz="2000" dirty="0">
                <a:solidFill>
                  <a:schemeClr val="tx1"/>
                </a:solidFill>
                <a:cs typeface="Segoe UI Semilight"/>
              </a:rPr>
            </a:br>
            <a:r>
              <a:rPr lang="en-US" sz="2000" dirty="0">
                <a:solidFill>
                  <a:schemeClr val="tx1"/>
                </a:solidFill>
                <a:cs typeface="Segoe UI Semilight"/>
              </a:rPr>
              <a:t>the </a:t>
            </a:r>
            <a:r>
              <a:rPr lang="en-US" sz="2000">
                <a:solidFill>
                  <a:schemeClr val="tx1"/>
                </a:solidFill>
                <a:cs typeface="Segoe UI Semilight"/>
              </a:rPr>
              <a:t>peered spoke virtual </a:t>
            </a:r>
            <a:r>
              <a:rPr lang="en-US" sz="2000" dirty="0">
                <a:solidFill>
                  <a:schemeClr val="tx1"/>
                </a:solidFill>
                <a:cs typeface="Segoe UI Semilight"/>
              </a:rPr>
              <a:t>network</a:t>
            </a:r>
          </a:p>
        </p:txBody>
      </p:sp>
      <p:sp>
        <p:nvSpPr>
          <p:cNvPr id="9" name="Rectangle 8">
            <a:extLst>
              <a:ext uri="{FF2B5EF4-FFF2-40B4-BE49-F238E27FC236}">
                <a16:creationId xmlns:a16="http://schemas.microsoft.com/office/drawing/2014/main" id="{2F058A8E-300C-4F83-BBA4-DB16DBB04965}"/>
              </a:ext>
            </a:extLst>
          </p:cNvPr>
          <p:cNvSpPr/>
          <p:nvPr/>
        </p:nvSpPr>
        <p:spPr>
          <a:xfrm>
            <a:off x="427038" y="4140441"/>
            <a:ext cx="4376456" cy="11427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Default VNet peering provides</a:t>
            </a:r>
            <a:br>
              <a:rPr lang="en-US" sz="2000" dirty="0">
                <a:solidFill>
                  <a:schemeClr val="tx1"/>
                </a:solidFill>
                <a:cs typeface="Segoe UI Semilight"/>
              </a:rPr>
            </a:br>
            <a:r>
              <a:rPr lang="en-US" sz="2000" dirty="0">
                <a:solidFill>
                  <a:schemeClr val="tx1"/>
                </a:solidFill>
                <a:cs typeface="Segoe UI Semilight"/>
              </a:rPr>
              <a:t>full connectivity</a:t>
            </a:r>
          </a:p>
        </p:txBody>
      </p:sp>
      <p:pic>
        <p:nvPicPr>
          <p:cNvPr id="2" name="Picture 1" descr="Diagram showing three VNets (VNet A, VNet B, and a Hub VNet). VNet A and the Hub VNet are peered. VNet B and the Hub VNet are peered. The Hub VNet has a NVA for VNet A and a VPN Gateway for VNet B">
            <a:extLst>
              <a:ext uri="{FF2B5EF4-FFF2-40B4-BE49-F238E27FC236}">
                <a16:creationId xmlns:a16="http://schemas.microsoft.com/office/drawing/2014/main" id="{676E3145-4E88-4DBF-83DB-D0D73C62F453}"/>
              </a:ext>
            </a:extLst>
          </p:cNvPr>
          <p:cNvPicPr>
            <a:picLocks noChangeAspect="1"/>
          </p:cNvPicPr>
          <p:nvPr/>
        </p:nvPicPr>
        <p:blipFill>
          <a:blip r:embed="rId3"/>
          <a:stretch>
            <a:fillRect/>
          </a:stretch>
        </p:blipFill>
        <p:spPr>
          <a:xfrm>
            <a:off x="5073014" y="1462691"/>
            <a:ext cx="6822350" cy="3820515"/>
          </a:xfrm>
          <a:prstGeom prst="rect">
            <a:avLst/>
          </a:prstGeom>
        </p:spPr>
      </p:pic>
      <p:pic>
        <p:nvPicPr>
          <p:cNvPr id="10" name="Picture 9" descr="Tick mark">
            <a:extLst>
              <a:ext uri="{FF2B5EF4-FFF2-40B4-BE49-F238E27FC236}">
                <a16:creationId xmlns:a16="http://schemas.microsoft.com/office/drawing/2014/main" id="{ED815E37-5BD4-41C3-B3D0-DA2514AA1390}"/>
              </a:ext>
            </a:extLst>
          </p:cNvPr>
          <p:cNvPicPr>
            <a:picLocks noChangeAspect="1"/>
          </p:cNvPicPr>
          <p:nvPr/>
        </p:nvPicPr>
        <p:blipFill>
          <a:blip r:embed="rId4"/>
          <a:stretch>
            <a:fillRect/>
          </a:stretch>
        </p:blipFill>
        <p:spPr>
          <a:xfrm>
            <a:off x="427038" y="5521556"/>
            <a:ext cx="786452" cy="780356"/>
          </a:xfrm>
          <a:prstGeom prst="rect">
            <a:avLst/>
          </a:prstGeom>
        </p:spPr>
      </p:pic>
      <p:sp>
        <p:nvSpPr>
          <p:cNvPr id="11" name="Freeform: Shape 10">
            <a:extLst>
              <a:ext uri="{FF2B5EF4-FFF2-40B4-BE49-F238E27FC236}">
                <a16:creationId xmlns:a16="http://schemas.microsoft.com/office/drawing/2014/main" id="{7B7EE18E-8603-4381-B4DF-85442428F806}"/>
              </a:ext>
            </a:extLst>
          </p:cNvPr>
          <p:cNvSpPr/>
          <p:nvPr/>
        </p:nvSpPr>
        <p:spPr bwMode="auto">
          <a:xfrm>
            <a:off x="0" y="5521556"/>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IP address spaces of connected networks can't overlap </a:t>
            </a:r>
          </a:p>
        </p:txBody>
      </p:sp>
    </p:spTree>
    <p:extLst>
      <p:ext uri="{BB962C8B-B14F-4D97-AF65-F5344CB8AC3E}">
        <p14:creationId xmlns:p14="http://schemas.microsoft.com/office/powerpoint/2010/main" val="2417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VNet Peering</a:t>
            </a:r>
          </a:p>
        </p:txBody>
      </p:sp>
      <p:sp>
        <p:nvSpPr>
          <p:cNvPr id="14" name="Rectangle 13">
            <a:extLst>
              <a:ext uri="{FF2B5EF4-FFF2-40B4-BE49-F238E27FC236}">
                <a16:creationId xmlns:a16="http://schemas.microsoft.com/office/drawing/2014/main" id="{D7A5AF0E-CC05-4A9D-8E20-C3F177D298E1}"/>
              </a:ext>
            </a:extLst>
          </p:cNvPr>
          <p:cNvSpPr/>
          <p:nvPr/>
        </p:nvSpPr>
        <p:spPr>
          <a:xfrm>
            <a:off x="458569" y="1796902"/>
            <a:ext cx="6007318" cy="10419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Allow virtual network access settings</a:t>
            </a:r>
          </a:p>
        </p:txBody>
      </p:sp>
      <p:sp>
        <p:nvSpPr>
          <p:cNvPr id="15" name="Rectangle 14">
            <a:extLst>
              <a:ext uri="{FF2B5EF4-FFF2-40B4-BE49-F238E27FC236}">
                <a16:creationId xmlns:a16="http://schemas.microsoft.com/office/drawing/2014/main" id="{EDA40E1E-BF5F-4EEC-9E49-3981FAA450EF}"/>
              </a:ext>
            </a:extLst>
          </p:cNvPr>
          <p:cNvSpPr/>
          <p:nvPr/>
        </p:nvSpPr>
        <p:spPr>
          <a:xfrm>
            <a:off x="458569" y="2976293"/>
            <a:ext cx="6007318" cy="10419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Configure forwarded traffic settings</a:t>
            </a:r>
          </a:p>
        </p:txBody>
      </p:sp>
      <p:sp>
        <p:nvSpPr>
          <p:cNvPr id="2" name="Rectangle 1">
            <a:extLst>
              <a:ext uri="{FF2B5EF4-FFF2-40B4-BE49-F238E27FC236}">
                <a16:creationId xmlns:a16="http://schemas.microsoft.com/office/drawing/2014/main" id="{8880173C-97CA-8FA8-A2C7-F24BFEE5B0FF}"/>
              </a:ext>
            </a:extLst>
          </p:cNvPr>
          <p:cNvSpPr/>
          <p:nvPr/>
        </p:nvSpPr>
        <p:spPr>
          <a:xfrm>
            <a:off x="458569" y="4155684"/>
            <a:ext cx="6007318" cy="10419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ea typeface="+mn-lt"/>
                <a:cs typeface="Segoe UI Semilight"/>
              </a:rPr>
              <a:t>To peering links must be created and shown in "connected" status</a:t>
            </a:r>
            <a:endParaRPr lang="en-US" sz="2000" dirty="0">
              <a:solidFill>
                <a:schemeClr val="tx1"/>
              </a:solidFill>
              <a:cs typeface="Segoe UI Semilight"/>
            </a:endParaRPr>
          </a:p>
        </p:txBody>
      </p:sp>
      <p:pic>
        <p:nvPicPr>
          <p:cNvPr id="3" name="Picture 2" descr="Screenshot of the peering configuration showing the allow forward traffic, allow gateway transit, and configure remote gateway settings">
            <a:extLst>
              <a:ext uri="{FF2B5EF4-FFF2-40B4-BE49-F238E27FC236}">
                <a16:creationId xmlns:a16="http://schemas.microsoft.com/office/drawing/2014/main" id="{BA1A2A5A-12BF-4569-BA91-3AF03DCC1FAF}"/>
              </a:ext>
            </a:extLst>
          </p:cNvPr>
          <p:cNvPicPr>
            <a:picLocks noChangeAspect="1"/>
          </p:cNvPicPr>
          <p:nvPr/>
        </p:nvPicPr>
        <p:blipFill>
          <a:blip r:embed="rId3"/>
          <a:stretch>
            <a:fillRect/>
          </a:stretch>
        </p:blipFill>
        <p:spPr>
          <a:xfrm>
            <a:off x="7085012" y="1400790"/>
            <a:ext cx="4305300" cy="4267200"/>
          </a:xfrm>
          <a:prstGeom prst="rect">
            <a:avLst/>
          </a:prstGeom>
        </p:spPr>
      </p:pic>
    </p:spTree>
    <p:extLst>
      <p:ext uri="{BB962C8B-B14F-4D97-AF65-F5344CB8AC3E}">
        <p14:creationId xmlns:p14="http://schemas.microsoft.com/office/powerpoint/2010/main" val="14525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3BC3-6785-41BD-8F34-1680F2EEED2A}"/>
              </a:ext>
            </a:extLst>
          </p:cNvPr>
          <p:cNvSpPr>
            <a:spLocks noGrp="1"/>
          </p:cNvSpPr>
          <p:nvPr>
            <p:ph type="title"/>
          </p:nvPr>
        </p:nvSpPr>
        <p:spPr/>
        <p:txBody>
          <a:bodyPr/>
          <a:lstStyle/>
          <a:p>
            <a:r>
              <a:rPr lang="en-US" dirty="0"/>
              <a:t>Determine Service Chaining Uses</a:t>
            </a:r>
          </a:p>
        </p:txBody>
      </p:sp>
      <p:sp>
        <p:nvSpPr>
          <p:cNvPr id="5" name="Rectangle 4">
            <a:extLst>
              <a:ext uri="{FF2B5EF4-FFF2-40B4-BE49-F238E27FC236}">
                <a16:creationId xmlns:a16="http://schemas.microsoft.com/office/drawing/2014/main" id="{AC0D6B89-BAF6-4189-BBB4-C6B384C18E1C}"/>
              </a:ext>
              <a:ext uri="{C183D7F6-B498-43B3-948B-1728B52AA6E4}">
                <adec:decorative xmlns:adec="http://schemas.microsoft.com/office/drawing/2017/decorative" val="0"/>
              </a:ext>
            </a:extLst>
          </p:cNvPr>
          <p:cNvSpPr/>
          <p:nvPr/>
        </p:nvSpPr>
        <p:spPr bwMode="auto">
          <a:xfrm>
            <a:off x="427037" y="1192214"/>
            <a:ext cx="5455457" cy="121560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Leverage user-defined routes and service chaining to implement custom routing</a:t>
            </a:r>
          </a:p>
        </p:txBody>
      </p:sp>
      <p:sp>
        <p:nvSpPr>
          <p:cNvPr id="6" name="Rectangle 5">
            <a:extLst>
              <a:ext uri="{FF2B5EF4-FFF2-40B4-BE49-F238E27FC236}">
                <a16:creationId xmlns:a16="http://schemas.microsoft.com/office/drawing/2014/main" id="{B904A581-D9C8-4643-AE10-7C021115F68C}"/>
              </a:ext>
              <a:ext uri="{C183D7F6-B498-43B3-948B-1728B52AA6E4}">
                <adec:decorative xmlns:adec="http://schemas.microsoft.com/office/drawing/2017/decorative" val="0"/>
              </a:ext>
            </a:extLst>
          </p:cNvPr>
          <p:cNvSpPr/>
          <p:nvPr/>
        </p:nvSpPr>
        <p:spPr bwMode="auto">
          <a:xfrm>
            <a:off x="427037" y="2559440"/>
            <a:ext cx="5455457" cy="121560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Implement a VNet hub with a network virtual appliance or a VPN gateway</a:t>
            </a:r>
          </a:p>
        </p:txBody>
      </p:sp>
      <p:sp>
        <p:nvSpPr>
          <p:cNvPr id="7" name="Rectangle 6">
            <a:extLst>
              <a:ext uri="{FF2B5EF4-FFF2-40B4-BE49-F238E27FC236}">
                <a16:creationId xmlns:a16="http://schemas.microsoft.com/office/drawing/2014/main" id="{28DF0634-5B1E-40CB-BCAA-C7A268E6EF5E}"/>
              </a:ext>
              <a:ext uri="{C183D7F6-B498-43B3-948B-1728B52AA6E4}">
                <adec:decorative xmlns:adec="http://schemas.microsoft.com/office/drawing/2017/decorative" val="0"/>
              </a:ext>
            </a:extLst>
          </p:cNvPr>
          <p:cNvSpPr/>
          <p:nvPr/>
        </p:nvSpPr>
        <p:spPr bwMode="auto">
          <a:xfrm>
            <a:off x="427037" y="3926667"/>
            <a:ext cx="5455457" cy="196486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Service chaining enables you to direct traffic from one virtual network to a virtual appliance, or virtual network gateway,</a:t>
            </a:r>
            <a:br>
              <a:rPr lang="en-US" sz="2000" dirty="0">
                <a:solidFill>
                  <a:schemeClr val="tx1"/>
                </a:solidFill>
              </a:rPr>
            </a:br>
            <a:r>
              <a:rPr lang="en-US" sz="2000" dirty="0">
                <a:solidFill>
                  <a:schemeClr val="tx1"/>
                </a:solidFill>
              </a:rPr>
              <a:t>in a peered virtual network, through</a:t>
            </a:r>
            <a:br>
              <a:rPr lang="en-US" sz="2000" dirty="0">
                <a:solidFill>
                  <a:schemeClr val="tx1"/>
                </a:solidFill>
              </a:rPr>
            </a:br>
            <a:r>
              <a:rPr lang="en-US" sz="2000" dirty="0">
                <a:solidFill>
                  <a:schemeClr val="tx1"/>
                </a:solidFill>
              </a:rPr>
              <a:t>user-defined routes</a:t>
            </a:r>
          </a:p>
        </p:txBody>
      </p:sp>
      <p:grpSp>
        <p:nvGrpSpPr>
          <p:cNvPr id="3" name="Group 2" descr="A Hub VNet with NVA or VPN Gateway and two subnets. ">
            <a:extLst>
              <a:ext uri="{FF2B5EF4-FFF2-40B4-BE49-F238E27FC236}">
                <a16:creationId xmlns:a16="http://schemas.microsoft.com/office/drawing/2014/main" id="{15EA6914-DB2F-4C11-8E9E-1AEB2B84296F}"/>
              </a:ext>
            </a:extLst>
          </p:cNvPr>
          <p:cNvGrpSpPr/>
          <p:nvPr/>
        </p:nvGrpSpPr>
        <p:grpSpPr>
          <a:xfrm>
            <a:off x="6331409" y="2559440"/>
            <a:ext cx="5358096" cy="1999790"/>
            <a:chOff x="6331409" y="2559440"/>
            <a:chExt cx="5358096" cy="1999790"/>
          </a:xfrm>
        </p:grpSpPr>
        <p:sp>
          <p:nvSpPr>
            <p:cNvPr id="23" name="Rectangle 22">
              <a:extLst>
                <a:ext uri="{FF2B5EF4-FFF2-40B4-BE49-F238E27FC236}">
                  <a16:creationId xmlns:a16="http://schemas.microsoft.com/office/drawing/2014/main" id="{D4A3A6AA-1E3F-4DE7-A6B2-121C8FA32873}"/>
                </a:ext>
              </a:extLst>
            </p:cNvPr>
            <p:cNvSpPr/>
            <p:nvPr/>
          </p:nvSpPr>
          <p:spPr>
            <a:xfrm>
              <a:off x="6424811" y="2969419"/>
              <a:ext cx="3188112" cy="1242555"/>
            </a:xfrm>
            <a:prstGeom prst="rect">
              <a:avLst/>
            </a:prstGeom>
            <a:solidFill>
              <a:srgbClr val="F9FDD7"/>
            </a:solidFill>
            <a:ln w="12700" cap="flat" cmpd="sng" algn="ctr">
              <a:solidFill>
                <a:srgbClr val="A5A5A5">
                  <a:shade val="50000"/>
                </a:srgbClr>
              </a:solidFill>
              <a:prstDash val="sysDash"/>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6C692488-A51E-4D43-908E-58EBCE6181BD}"/>
                </a:ext>
              </a:extLst>
            </p:cNvPr>
            <p:cNvSpPr/>
            <p:nvPr/>
          </p:nvSpPr>
          <p:spPr>
            <a:xfrm>
              <a:off x="7372664" y="2796050"/>
              <a:ext cx="1184940" cy="369332"/>
            </a:xfrm>
            <a:prstGeom prst="rect">
              <a:avLst/>
            </a:prstGeom>
            <a:solidFill>
              <a:sysClr val="window" lastClr="FFFFFF"/>
            </a:solidFill>
          </p:spPr>
          <p:style>
            <a:lnRef idx="0">
              <a:scrgbClr r="0" g="0" b="0"/>
            </a:lnRef>
            <a:fillRef idx="0">
              <a:scrgbClr r="0" g="0" b="0"/>
            </a:fillRef>
            <a:effectRef idx="0">
              <a:scrgbClr r="0" g="0" b="0"/>
            </a:effectRef>
            <a:fontRef idx="major"/>
          </p:style>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rPr>
                <a:t>Hub VNet</a:t>
              </a: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7" name="Rectangle 26">
              <a:extLst>
                <a:ext uri="{FF2B5EF4-FFF2-40B4-BE49-F238E27FC236}">
                  <a16:creationId xmlns:a16="http://schemas.microsoft.com/office/drawing/2014/main" id="{566557E2-9023-4A1A-8C3F-788C65375740}"/>
                </a:ext>
              </a:extLst>
            </p:cNvPr>
            <p:cNvSpPr/>
            <p:nvPr/>
          </p:nvSpPr>
          <p:spPr>
            <a:xfrm>
              <a:off x="10731612" y="2559440"/>
              <a:ext cx="956125" cy="578634"/>
            </a:xfrm>
            <a:prstGeom prst="rect">
              <a:avLst/>
            </a:prstGeom>
            <a:solidFill>
              <a:srgbClr val="5AEA0A"/>
            </a:solidFill>
            <a:ln w="12700" cap="flat" cmpd="sng" algn="ctr">
              <a:solidFill>
                <a:srgbClr val="70AD47">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VNet2</a:t>
              </a:r>
            </a:p>
          </p:txBody>
        </p:sp>
        <p:sp>
          <p:nvSpPr>
            <p:cNvPr id="29" name="Rectangle 28">
              <a:extLst>
                <a:ext uri="{FF2B5EF4-FFF2-40B4-BE49-F238E27FC236}">
                  <a16:creationId xmlns:a16="http://schemas.microsoft.com/office/drawing/2014/main" id="{5E094271-EED0-425B-ACA1-7C5C3FC21977}"/>
                </a:ext>
              </a:extLst>
            </p:cNvPr>
            <p:cNvSpPr/>
            <p:nvPr/>
          </p:nvSpPr>
          <p:spPr>
            <a:xfrm>
              <a:off x="10733380" y="3980596"/>
              <a:ext cx="956125" cy="578634"/>
            </a:xfrm>
            <a:prstGeom prst="rect">
              <a:avLst/>
            </a:prstGeom>
            <a:solidFill>
              <a:srgbClr val="5AEA0A"/>
            </a:solidFill>
            <a:ln w="12700" cap="flat" cmpd="sng" algn="ctr">
              <a:solidFill>
                <a:srgbClr val="70AD47">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VNet3</a:t>
              </a:r>
            </a:p>
          </p:txBody>
        </p:sp>
        <p:cxnSp>
          <p:nvCxnSpPr>
            <p:cNvPr id="31" name="Connector: Elbow 30">
              <a:extLst>
                <a:ext uri="{FF2B5EF4-FFF2-40B4-BE49-F238E27FC236}">
                  <a16:creationId xmlns:a16="http://schemas.microsoft.com/office/drawing/2014/main" id="{CFF1953B-7D81-4815-9AE1-B5382E838CD8}"/>
                </a:ext>
              </a:extLst>
            </p:cNvPr>
            <p:cNvCxnSpPr>
              <a:cxnSpLocks/>
              <a:stCxn id="23" idx="3"/>
            </p:cNvCxnSpPr>
            <p:nvPr/>
          </p:nvCxnSpPr>
          <p:spPr>
            <a:xfrm flipV="1">
              <a:off x="9612923" y="2848757"/>
              <a:ext cx="1118689" cy="741940"/>
            </a:xfrm>
            <a:prstGeom prst="bentConnector3">
              <a:avLst>
                <a:gd name="adj1" fmla="val 50000"/>
              </a:avLst>
            </a:prstGeom>
            <a:noFill/>
            <a:ln w="28575" cap="flat" cmpd="sng" algn="ctr">
              <a:solidFill>
                <a:sysClr val="windowText" lastClr="000000"/>
              </a:solidFill>
              <a:prstDash val="solid"/>
              <a:miter lim="800000"/>
              <a:headEnd type="triangle"/>
              <a:tailEnd type="triangle"/>
            </a:ln>
            <a:effectLst/>
          </p:spPr>
        </p:cxnSp>
        <p:cxnSp>
          <p:nvCxnSpPr>
            <p:cNvPr id="33" name="Connector: Elbow 32">
              <a:extLst>
                <a:ext uri="{FF2B5EF4-FFF2-40B4-BE49-F238E27FC236}">
                  <a16:creationId xmlns:a16="http://schemas.microsoft.com/office/drawing/2014/main" id="{9DFE7FEC-03B8-4B9E-ACD2-E9009A8C6B88}"/>
                </a:ext>
              </a:extLst>
            </p:cNvPr>
            <p:cNvCxnSpPr>
              <a:cxnSpLocks/>
              <a:stCxn id="23" idx="3"/>
            </p:cNvCxnSpPr>
            <p:nvPr/>
          </p:nvCxnSpPr>
          <p:spPr>
            <a:xfrm>
              <a:off x="9612923" y="3590697"/>
              <a:ext cx="1120457" cy="679216"/>
            </a:xfrm>
            <a:prstGeom prst="bentConnector3">
              <a:avLst>
                <a:gd name="adj1" fmla="val 50000"/>
              </a:avLst>
            </a:prstGeom>
            <a:noFill/>
            <a:ln w="28575" cap="flat" cmpd="sng" algn="ctr">
              <a:solidFill>
                <a:sysClr val="windowText" lastClr="000000"/>
              </a:solidFill>
              <a:prstDash val="solid"/>
              <a:miter lim="800000"/>
              <a:headEnd type="triangle"/>
              <a:tailEnd type="triangle"/>
            </a:ln>
            <a:effectLst/>
          </p:spPr>
        </p:cxnSp>
        <p:sp>
          <p:nvSpPr>
            <p:cNvPr id="35" name="Rectangle 34">
              <a:extLst>
                <a:ext uri="{FF2B5EF4-FFF2-40B4-BE49-F238E27FC236}">
                  <a16:creationId xmlns:a16="http://schemas.microsoft.com/office/drawing/2014/main" id="{4B77C2DA-E8E0-4FCB-9272-63E3C69F3B90}"/>
                </a:ext>
              </a:extLst>
            </p:cNvPr>
            <p:cNvSpPr/>
            <p:nvPr/>
          </p:nvSpPr>
          <p:spPr>
            <a:xfrm>
              <a:off x="6331409" y="3271883"/>
              <a:ext cx="3279745" cy="1200329"/>
            </a:xfrm>
            <a:prstGeom prst="rect">
              <a:avLst/>
            </a:prstGeom>
          </p:spPr>
          <p:txBody>
            <a:bodyPr wrap="square">
              <a:spAutoFit/>
            </a:bodyPr>
            <a:lstStyle/>
            <a:p>
              <a:pPr algn="ctr" defTabSz="914400"/>
              <a:r>
                <a:rPr lang="en-US" b="1" dirty="0">
                  <a:solidFill>
                    <a:srgbClr val="000000"/>
                  </a:solidFill>
                  <a:latin typeface="Arial" panose="020B0604020202020204" pitchFamily="34" charset="0"/>
                </a:rPr>
                <a:t>Network Virtual Appliance or</a:t>
              </a:r>
            </a:p>
            <a:p>
              <a:pPr algn="ctr" defTabSz="914400"/>
              <a:r>
                <a:rPr lang="en-US" b="1" dirty="0">
                  <a:solidFill>
                    <a:srgbClr val="000000"/>
                  </a:solidFill>
                  <a:latin typeface="Arial" panose="020B0604020202020204" pitchFamily="34" charset="0"/>
                </a:rPr>
                <a:t>VPN Gateway</a:t>
              </a:r>
            </a:p>
            <a:p>
              <a:pPr algn="ctr" defTabSz="914400"/>
              <a:endParaRPr lang="en-US" dirty="0">
                <a:solidFill>
                  <a:prstClr val="black"/>
                </a:solidFill>
                <a:latin typeface="Calibri" panose="020F0502020204030204"/>
              </a:endParaRPr>
            </a:p>
          </p:txBody>
        </p:sp>
      </p:grpSp>
    </p:spTree>
    <p:extLst>
      <p:ext uri="{BB962C8B-B14F-4D97-AF65-F5344CB8AC3E}">
        <p14:creationId xmlns:p14="http://schemas.microsoft.com/office/powerpoint/2010/main" val="334886969"/>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22" ma:contentTypeDescription="Create a new document." ma:contentTypeScope="" ma:versionID="1e27dd95346f5a887c6ca177b90812a7">
  <xsd:schema xmlns:xsd="http://www.w3.org/2001/XMLSchema" xmlns:xs="http://www.w3.org/2001/XMLSchema" xmlns:p="http://schemas.microsoft.com/office/2006/metadata/properties" xmlns:ns1="http://schemas.microsoft.com/sharepoint/v3" xmlns:ns2="e8bab37c-6053-4066-b569-fd9fbae908bd" xmlns:ns3="1d16016b-1e11-4dbd-8bd0-b44cb6539c58" xmlns:ns4="230e9df3-be65-4c73-a93b-d1236ebd677e" targetNamespace="http://schemas.microsoft.com/office/2006/metadata/properties" ma:root="true" ma:fieldsID="82f4b3b6bb8071e8bac45169630d6eb4" ns1:_="" ns2:_="" ns3:_="" ns4:_="">
    <xsd:import namespace="http://schemas.microsoft.com/sharepoint/v3"/>
    <xsd:import namespace="e8bab37c-6053-4066-b569-fd9fbae908bd"/>
    <xsd:import namespace="1d16016b-1e11-4dbd-8bd0-b44cb6539c58"/>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element ref="ns2:MediaLengthInSeconds" minOccurs="0"/>
                <xsd:element ref="ns2:lcf76f155ced4ddcb4097134ff3c332f" minOccurs="0"/>
                <xsd:element ref="ns4:TaxCatchAll" minOccurs="0"/>
                <xsd:element ref="ns2:OneNoteFluid_FileOrder"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Description" ma:index="18" nillable="true" ma:displayName="Description" ma:format="Dropdown" ma:internalName="Description">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OneNoteFluid_FileOrder" ma:index="25" nillable="true" ma:displayName="OneNoteFluid_FileOrder" ma:internalName="OneNoteFluid_FileOrder">
      <xsd:simpleType>
        <xsd:restriction base="dms:Text">
          <xsd:maxLength value="255"/>
        </xsd:restriction>
      </xsd:simpleType>
    </xsd:element>
    <xsd:element name="MediaServiceSearchProperties" ma:index="26" nillable="true" ma:displayName="MediaServiceSearchProperties" ma:hidden="true" ma:internalName="MediaServiceSearchProperties" ma:readOnly="true">
      <xsd:simpleType>
        <xsd:restriction base="dms:Note"/>
      </xsd:simpleType>
    </xsd:element>
    <xsd:element name="MediaServiceDocTags" ma:index="27" nillable="true" ma:displayName="MediaServiceDocTags" ma:hidden="true" ma:internalName="MediaServiceDocTag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c30d077-ef4f-4e82-b228-e78667907e38}" ma:internalName="TaxCatchAll" ma:showField="CatchAllData" ma:web="1d16016b-1e11-4dbd-8bd0-b44cb6539c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OneNoteFluid_FileOrder xmlns="e8bab37c-6053-4066-b569-fd9fbae908bd" xsi:nil="true"/>
    <_ip_UnifiedCompliancePolicyUIAction xmlns="http://schemas.microsoft.com/sharepoint/v3" xsi:nil="true"/>
    <_ip_UnifiedCompliancePolicyProperties xmlns="http://schemas.microsoft.com/sharepoint/v3" xsi:nil="true"/>
    <Description xmlns="e8bab37c-6053-4066-b569-fd9fbae908bd" xsi:nil="true"/>
    <SharedWithUsers xmlns="1d16016b-1e11-4dbd-8bd0-b44cb6539c58">
      <UserInfo>
        <DisplayName/>
        <AccountId xsi:nil="true"/>
        <AccountType/>
      </UserInfo>
    </SharedWithUsers>
    <lcf76f155ced4ddcb4097134ff3c332f xmlns="e8bab37c-6053-4066-b569-fd9fbae908bd">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DFDE81BF-48CB-48D6-BC4C-A701971166AF}"/>
</file>

<file path=customXml/itemProps2.xml><?xml version="1.0" encoding="utf-8"?>
<ds:datastoreItem xmlns:ds="http://schemas.openxmlformats.org/officeDocument/2006/customXml" ds:itemID="{B0771231-DBDD-4EA4-BF82-284B06FF268B}"/>
</file>

<file path=customXml/itemProps3.xml><?xml version="1.0" encoding="utf-8"?>
<ds:datastoreItem xmlns:ds="http://schemas.openxmlformats.org/officeDocument/2006/customXml" ds:itemID="{314A1AA0-AECB-4189-870A-E2B9A2081B86}"/>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2112</Words>
  <Application>Microsoft Office PowerPoint</Application>
  <PresentationFormat>Custom</PresentationFormat>
  <Paragraphs>270</Paragraphs>
  <Slides>24</Slides>
  <Notes>19</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Segoe UI</vt:lpstr>
      <vt:lpstr>Segoe UI Semibold</vt:lpstr>
      <vt:lpstr>Wingdings</vt:lpstr>
      <vt:lpstr>Azure 1</vt:lpstr>
      <vt:lpstr>AZ-104T00A Administer Intersite Connectivity</vt:lpstr>
      <vt:lpstr>Learning Objectives – Administer Intersite Connectivity</vt:lpstr>
      <vt:lpstr>Administer Intersite Connectivity whiteboard</vt:lpstr>
      <vt:lpstr>Configure VNet Peering</vt:lpstr>
      <vt:lpstr>Learning Objectives – Configure VNet Peering</vt:lpstr>
      <vt:lpstr>Determine VNet Peering Uses</vt:lpstr>
      <vt:lpstr>Determine Gateway Transit and Connectivity Needs</vt:lpstr>
      <vt:lpstr>Create VNet Peering</vt:lpstr>
      <vt:lpstr>Determine Service Chaining Uses</vt:lpstr>
      <vt:lpstr>Demonstration – Virtual Network Peering</vt:lpstr>
      <vt:lpstr>Learning Recap – Configure VNet Peering</vt:lpstr>
      <vt:lpstr>Configure Network Routing and Endpoints</vt:lpstr>
      <vt:lpstr>Configure Network Routing and Endpoints Introduction</vt:lpstr>
      <vt:lpstr>Review System Routes</vt:lpstr>
      <vt:lpstr>Identify User-Defined Routes</vt:lpstr>
      <vt:lpstr>Demonstration – Custom Routing Tables</vt:lpstr>
      <vt:lpstr>Determine Service Endpoint Uses</vt:lpstr>
      <vt:lpstr>Identify Private Link Uses</vt:lpstr>
      <vt:lpstr>Learning Recap – Configure Network Routing and Endpoints</vt:lpstr>
      <vt:lpstr>Lab - Implement Intersite Connectivity</vt:lpstr>
      <vt:lpstr>Module Review Activity </vt:lpstr>
      <vt:lpstr>Lab 05 – Implement intersite connectivity</vt:lpstr>
      <vt:lpstr>Lab 05 – Architecture diagram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2023-09-23T13:30:52Z</dcterms:created>
  <dcterms:modified xsi:type="dcterms:W3CDTF">2023-09-23T13:30:59Z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33300</vt:r8>
  </property>
  <property fmtid="{D5CDD505-2E9C-101B-9397-08002B2CF9AE}" pid="3" name="xd_ProgID">
    <vt:lpwstr/>
  </property>
  <property fmtid="{D5CDD505-2E9C-101B-9397-08002B2CF9AE}" pid="4" name="MediaServiceImageTags">
    <vt:lpwstr/>
  </property>
  <property fmtid="{D5CDD505-2E9C-101B-9397-08002B2CF9AE}" pid="5" name="ContentTypeId">
    <vt:lpwstr>0x010100329163849240324E9E04492C11FECC70</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xd_Signature">
    <vt:bool>false</vt:bool>
  </property>
</Properties>
</file>