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33"/>
  </p:notesMasterIdLst>
  <p:handoutMasterIdLst>
    <p:handoutMasterId r:id="rId34"/>
  </p:handoutMasterIdLst>
  <p:sldIdLst>
    <p:sldId id="1719" r:id="rId2"/>
    <p:sldId id="2495" r:id="rId3"/>
    <p:sldId id="2076138220" r:id="rId4"/>
    <p:sldId id="2010" r:id="rId5"/>
    <p:sldId id="2487" r:id="rId6"/>
    <p:sldId id="2535" r:id="rId7"/>
    <p:sldId id="2457" r:id="rId8"/>
    <p:sldId id="2458" r:id="rId9"/>
    <p:sldId id="2530" r:id="rId10"/>
    <p:sldId id="2076138221" r:id="rId11"/>
    <p:sldId id="2076138223" r:id="rId12"/>
    <p:sldId id="2461" r:id="rId13"/>
    <p:sldId id="2532" r:id="rId14"/>
    <p:sldId id="2011" r:id="rId15"/>
    <p:sldId id="2520" r:id="rId16"/>
    <p:sldId id="2488" r:id="rId17"/>
    <p:sldId id="2519" r:id="rId18"/>
    <p:sldId id="2076138224" r:id="rId19"/>
    <p:sldId id="2521" r:id="rId20"/>
    <p:sldId id="2531" r:id="rId21"/>
    <p:sldId id="2544" r:id="rId22"/>
    <p:sldId id="2547" r:id="rId23"/>
    <p:sldId id="2511" r:id="rId24"/>
    <p:sldId id="2545" r:id="rId25"/>
    <p:sldId id="2512" r:id="rId26"/>
    <p:sldId id="2546" r:id="rId27"/>
    <p:sldId id="2555" r:id="rId28"/>
    <p:sldId id="2522" r:id="rId29"/>
    <p:sldId id="2008" r:id="rId30"/>
    <p:sldId id="2526" r:id="rId31"/>
    <p:sldId id="2529"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work Traffic Management" id="{5C8335FD-ABE1-4532-A57F-09675EA2EF07}">
          <p14:sldIdLst>
            <p14:sldId id="1719"/>
            <p14:sldId id="2495"/>
            <p14:sldId id="2076138220"/>
          </p14:sldIdLst>
        </p14:section>
        <p14:section name="Load Balancer" id="{A5A2CF0F-0DE0-4121-B032-B8983578C3FE}">
          <p14:sldIdLst>
            <p14:sldId id="2010"/>
            <p14:sldId id="2487"/>
            <p14:sldId id="2535"/>
            <p14:sldId id="2457"/>
            <p14:sldId id="2458"/>
            <p14:sldId id="2530"/>
            <p14:sldId id="2076138221"/>
            <p14:sldId id="2076138223"/>
            <p14:sldId id="2461"/>
            <p14:sldId id="2532"/>
          </p14:sldIdLst>
        </p14:section>
        <p14:section name="App Gateway" id="{99B49270-E829-49EE-B686-630700DA5AE3}">
          <p14:sldIdLst>
            <p14:sldId id="2011"/>
            <p14:sldId id="2520"/>
            <p14:sldId id="2488"/>
            <p14:sldId id="2519"/>
            <p14:sldId id="2076138224"/>
            <p14:sldId id="2521"/>
            <p14:sldId id="2531"/>
            <p14:sldId id="2544"/>
            <p14:sldId id="2547"/>
            <p14:sldId id="2511"/>
            <p14:sldId id="2545"/>
            <p14:sldId id="2512"/>
            <p14:sldId id="2546"/>
            <p14:sldId id="2555"/>
          </p14:sldIdLst>
        </p14:section>
        <p14:section name="Labs" id="{7F5A2C29-A914-4B06-B5AD-B2EF27B283C8}">
          <p14:sldIdLst>
            <p14:sldId id="2522"/>
            <p14:sldId id="2008"/>
            <p14:sldId id="2526"/>
            <p14:sldId id="2529"/>
          </p14:sldIdLst>
        </p14:section>
        <p14:section name="Extra optional slides" id="{0E559FAC-FCBB-44A7-B25C-53DBA20F62F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BF7"/>
    <a:srgbClr val="FFA38B"/>
    <a:srgbClr val="898989"/>
    <a:srgbClr val="0078D4"/>
    <a:srgbClr val="FFFF00"/>
    <a:srgbClr val="EBEBEB"/>
    <a:srgbClr val="243A5E"/>
    <a:srgbClr val="59B4D9"/>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CB79B6-6019-44A0-98EE-03875635E19D}" v="3" dt="2023-09-23T13:42:02.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7030" autoAdjust="0"/>
  </p:normalViewPr>
  <p:slideViewPr>
    <p:cSldViewPr snapToGrid="0">
      <p:cViewPr varScale="1">
        <p:scale>
          <a:sx n="91" d="100"/>
          <a:sy n="91" d="100"/>
        </p:scale>
        <p:origin x="1050"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9/23/2023 6:41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9/23/2023 6:41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9/23/2023 6:41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Azure Load Balancer - https://microsoftlearning.github.io/AZ-104-MicrosoftAzureAdministrator/Instructions/Demos/06%20-%20Administer%20Network%20Traffic%20Management.html#configure-azure-load-balancer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37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 materials have a Health Probes topic. The slide is at the end if you need it. </a:t>
            </a:r>
          </a:p>
          <a:p>
            <a:endParaRPr lang="en-US" dirty="0"/>
          </a:p>
          <a:p>
            <a:r>
              <a:rPr lang="en-US" dirty="0"/>
              <a:t>✔ 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 load balancer and what two types of load balancer does Azure provide? Give an example of where each type of load balancer would be used. </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 load balancer distributes inbound and outbound traffic using load-balancing rules and health probes. There are two types of load balancers: public and internal. Public facing load balancers maps external IP addresses to internal IP addresses, and vice versa. Public load balancers handle external requests to backend resources, like SQL servers. Internal load balancers direct traffic only to resources inside a virtual network or that use a VPN. Internal load balancers can be used for cross-premises virtual networks, for multi-tier applications, and for line-of-business application balancing. </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types of Azure load balancers. For each load balance describe the usage scenarios.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 Application Gateway can optimize delivery from application server farms while increasing application security with web application firewall. Front Door</a:t>
            </a:r>
            <a:r>
              <a:rPr lang="en-US" sz="1800" dirty="0">
                <a:solidFill>
                  <a:srgbClr val="505050"/>
                </a:solidFill>
                <a:effectLst/>
                <a:latin typeface="Segoe UI" panose="020B0502040204020203"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 is a scalable, security-enhanced delivery point for global, micro service-based web applications. The Azure Load Balancer balances inbound and outbound connections and requests to your applications or server endpoints. Traffic</a:t>
            </a:r>
            <a:r>
              <a:rPr lang="en-US" sz="1800" dirty="0">
                <a:solidFill>
                  <a:srgbClr val="505050"/>
                </a:solidFill>
                <a:effectLst/>
                <a:latin typeface="Segoe UI" panose="020B0502040204020203" pitchFamily="34" charset="0"/>
                <a:ea typeface="Segoe UI" panose="020B0502040204020203" pitchFamily="34" charset="0"/>
                <a:cs typeface="Segoe UI (Body)"/>
              </a:rPr>
              <a:t> Manager d</a:t>
            </a:r>
            <a:r>
              <a:rPr lang="en-US" sz="1800" dirty="0">
                <a:solidFill>
                  <a:srgbClr val="505050"/>
                </a:solidFill>
                <a:effectLst/>
                <a:latin typeface="Calibri" panose="020F0502020204030204" pitchFamily="34" charset="0"/>
                <a:ea typeface="Segoe UI" panose="020B0502040204020203" pitchFamily="34" charset="0"/>
                <a:cs typeface="Segoe UI (Body)"/>
              </a:rPr>
              <a:t>istributes traffic optimally to services across global Azure regions, while providing high availability and responsiveness.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Segoe UI" panose="020B0502040204020203" pitchFamily="34" charset="0"/>
                <a:ea typeface="Segoe UI" panose="020B0502040204020203" pitchFamily="34" charset="0"/>
                <a:cs typeface="Segoe UI (Body)"/>
              </a:rPr>
              <a:t>Your retail application allows customers to select and save items for purchase. It is important if the customer returns to the website that they are connected to the same virtual machine they previously used. What distribution methods does the Load Balancer have to handle these requests? </a:t>
            </a:r>
          </a:p>
          <a:p>
            <a:pPr marL="0" marR="365760" lvl="0" indent="0">
              <a:lnSpc>
                <a:spcPct val="107000"/>
              </a:lnSpc>
              <a:spcBef>
                <a:spcPts val="0"/>
              </a:spcBef>
              <a:spcAft>
                <a:spcPts val="800"/>
              </a:spcAft>
              <a:buFont typeface="+mj-lt"/>
              <a:buNone/>
            </a:pPr>
            <a:r>
              <a:rPr lang="en-US" sz="1800" b="1" dirty="0">
                <a:solidFill>
                  <a:srgbClr val="505050"/>
                </a:solidFill>
                <a:effectLst/>
                <a:latin typeface="Segoe UI" panose="020B0502040204020203" pitchFamily="34" charset="0"/>
                <a:ea typeface="Segoe UI" panose="020B0502040204020203" pitchFamily="34" charset="0"/>
                <a:cs typeface="Segoe UI (Body)"/>
              </a:rPr>
              <a:t>Answer</a:t>
            </a:r>
            <a:r>
              <a:rPr lang="en-US" sz="1800" dirty="0">
                <a:solidFill>
                  <a:srgbClr val="505050"/>
                </a:solidFill>
                <a:effectLst/>
                <a:latin typeface="Segoe UI" panose="020B0502040204020203" pitchFamily="34" charset="0"/>
                <a:ea typeface="Segoe UI" panose="020B0502040204020203" pitchFamily="34" charset="0"/>
                <a:cs typeface="Segoe UI (Body)"/>
              </a:rPr>
              <a:t>: Session persistence specifies how client traffic is handled. The default is that requests are handled by any machine. The Client IP requests will be handled by the same virtual machine. Client IP and protocol specifies that successive requests from the same address and protocol will be handled by the same virtual machine.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04537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8021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Application Gateway configuration overview - https://docs.microsoft.com/azure/application-gateway/configuration-overview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Direct web traffic with Azure Application Gateway - Azure portal - https://docs.microsoft.com/azure/application-gateway/quick-create-portal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0038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 Direct web traffic with Azure Application Gateway - Azure portal - https://learn.microsoft.com/azure/application-gateway/quick-create-portal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45732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Load balance your web service traffic with Application Gateway - https://docs.microsoft.com/learn/modules/load-balance-web-traffic-with-application-gateway/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599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t>Additional questions are available in Office Forms - https://forms.office.com/Pages/ShareFormPage.aspx?id=v4j5cvGGr0GRqy180BHbR5NEFZBpuAZBgxPOGXi_gX5UN1VVTDREM0FOUDcxQTdZRlFOR1RCTzMxMS4u&amp;sharetoken=blrWAZ4rnYRSz191Zgjh&amp;wdLOR=cAAA24E7A-D106-4FDF-9BB8-39C184E5BD4A</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Your website uses static image and video. The images and video are located on different backend servers. What solution would you put in place to handle the requests?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Application Gateway manages web app requests. The Application Gateway can route traffic to a pool of web servers based on the URL of a request. In this case path-based routing can send URL images to one server and URL videos to another server. Multiple-site routing is also available. For example, one set of servers for one organization and another set of servers for a different organization.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IP flow verify in Azure Network Watcher - https://docs.microsoft.com/azure/network-watcher/network-watcher-ip-flow-verify-overview</a:t>
            </a:r>
          </a:p>
          <a:p>
            <a:endParaRPr lang="en-US" dirty="0"/>
          </a:p>
          <a:p>
            <a:r>
              <a:rPr lang="en-US" dirty="0"/>
              <a:t>Command line equivalent might be </a:t>
            </a:r>
            <a:r>
              <a:rPr lang="en-US" i="1" dirty="0"/>
              <a:t>ping. </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5349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next hop to diagnose virtual machine routing problems - https://docs.microsoft.com/azure/network-watcher/network-watcher-next-hop-overview</a:t>
            </a:r>
          </a:p>
          <a:p>
            <a:endParaRPr lang="en-US" dirty="0"/>
          </a:p>
          <a:p>
            <a:r>
              <a:rPr lang="en-US" dirty="0"/>
              <a:t>Command line equivalent might be </a:t>
            </a:r>
            <a:r>
              <a:rPr lang="en-US" i="1" dirty="0"/>
              <a:t>traceroute. (</a:t>
            </a:r>
            <a:r>
              <a:rPr lang="en-US" i="1" dirty="0" err="1"/>
              <a:t>tracert</a:t>
            </a:r>
            <a:r>
              <a:rPr lang="en-US" i="1" dirty="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topology of an Azure virtual network - https://docs.microsoft.com/azure/network-watcher/view-network-topology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88607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https://forms.office.com/Pages/ShareFormPage.aspx?id=v4j5cvGGr0GRqy180BHbR5NEFZBpuAZBgxPOGXi_gX5UN1VVTDREM0FOUDcxQTdZRlFOR1RCTzMxMS4u&amp;sharetoken=blrWAZ4rnYRSz191Zgjh&amp;wdLOR=cAAA24E7A-D106-4FDF-9BB8-39C184E5BD4A</a:t>
            </a:r>
          </a:p>
          <a:p>
            <a:endParaRPr lang="en-US" dirty="0"/>
          </a:p>
          <a:p>
            <a:pPr marL="0" marR="365760" lvl="0" indent="0">
              <a:lnSpc>
                <a:spcPct val="107000"/>
              </a:lnSpc>
              <a:spcBef>
                <a:spcPts val="120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ways to use Network Watcher to troubleshoot and diagnose network problems.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120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Network Watcher is a regional service that provides various network diagnostic and monitoring tools​.</a:t>
            </a:r>
            <a:r>
              <a:rPr lang="en-US" sz="1800" i="1" dirty="0">
                <a:solidFill>
                  <a:srgbClr val="505050"/>
                </a:solidFill>
                <a:effectLst/>
                <a:latin typeface="Calibri" panose="020F0502020204030204" pitchFamily="34" charset="0"/>
                <a:ea typeface="Segoe UI" panose="020B0502040204020203" pitchFamily="34" charset="0"/>
                <a:cs typeface="Segoe UI (Body)"/>
              </a:rPr>
              <a:t> IP Flow Verify </a:t>
            </a:r>
            <a:r>
              <a:rPr lang="en-US" sz="1800" dirty="0">
                <a:solidFill>
                  <a:srgbClr val="505050"/>
                </a:solidFill>
                <a:effectLst/>
                <a:latin typeface="Calibri" panose="020F0502020204030204" pitchFamily="34" charset="0"/>
                <a:ea typeface="Segoe UI" panose="020B0502040204020203" pitchFamily="34" charset="0"/>
                <a:cs typeface="Segoe UI (Body)"/>
              </a:rPr>
              <a:t>diagnoses connectivity issues. </a:t>
            </a:r>
            <a:r>
              <a:rPr lang="en-US" sz="1800" i="1" dirty="0">
                <a:solidFill>
                  <a:srgbClr val="505050"/>
                </a:solidFill>
                <a:effectLst/>
                <a:latin typeface="Calibri" panose="020F0502020204030204" pitchFamily="34" charset="0"/>
                <a:ea typeface="Segoe UI" panose="020B0502040204020203" pitchFamily="34" charset="0"/>
                <a:cs typeface="Segoe UI (Body)"/>
              </a:rPr>
              <a:t>Next Hop</a:t>
            </a:r>
            <a:r>
              <a:rPr lang="en-US" sz="1800" dirty="0">
                <a:solidFill>
                  <a:srgbClr val="505050"/>
                </a:solidFill>
                <a:effectLst/>
                <a:latin typeface="Calibri" panose="020F0502020204030204" pitchFamily="34" charset="0"/>
                <a:ea typeface="Segoe UI" panose="020B0502040204020203" pitchFamily="34" charset="0"/>
                <a:cs typeface="Segoe UI (Body)"/>
              </a:rPr>
              <a:t> determines if traffic is being correctly routed. </a:t>
            </a:r>
            <a:r>
              <a:rPr lang="en-US" sz="1800" i="1" dirty="0">
                <a:solidFill>
                  <a:srgbClr val="505050"/>
                </a:solidFill>
                <a:effectLst/>
                <a:latin typeface="Calibri" panose="020F0502020204030204" pitchFamily="34" charset="0"/>
                <a:ea typeface="Segoe UI" panose="020B0502040204020203" pitchFamily="34" charset="0"/>
                <a:cs typeface="Segoe UI (Body)"/>
              </a:rPr>
              <a:t>VPN Diagnostics</a:t>
            </a:r>
            <a:r>
              <a:rPr lang="en-US" sz="1800" dirty="0">
                <a:solidFill>
                  <a:srgbClr val="505050"/>
                </a:solidFill>
                <a:effectLst/>
                <a:latin typeface="Calibri" panose="020F0502020204030204" pitchFamily="34" charset="0"/>
                <a:ea typeface="Segoe UI" panose="020B0502040204020203" pitchFamily="34" charset="0"/>
                <a:cs typeface="Segoe UI (Body)"/>
              </a:rPr>
              <a:t> troubleshoots gateways and connections. </a:t>
            </a:r>
            <a:r>
              <a:rPr lang="en-US" sz="1800" i="1" dirty="0">
                <a:solidFill>
                  <a:srgbClr val="505050"/>
                </a:solidFill>
                <a:effectLst/>
                <a:latin typeface="Calibri" panose="020F0502020204030204" pitchFamily="34" charset="0"/>
                <a:ea typeface="Segoe UI" panose="020B0502040204020203" pitchFamily="34" charset="0"/>
                <a:cs typeface="Segoe UI (Body)"/>
              </a:rPr>
              <a:t>NSG Flow Logs</a:t>
            </a:r>
            <a:r>
              <a:rPr lang="en-US" sz="1800" dirty="0">
                <a:solidFill>
                  <a:srgbClr val="505050"/>
                </a:solidFill>
                <a:effectLst/>
                <a:latin typeface="Calibri" panose="020F0502020204030204" pitchFamily="34" charset="0"/>
                <a:ea typeface="Segoe UI" panose="020B0502040204020203" pitchFamily="34" charset="0"/>
                <a:cs typeface="Segoe UI (Body)"/>
              </a:rPr>
              <a:t> maps IP traffic through a network security group. </a:t>
            </a:r>
            <a:r>
              <a:rPr lang="en-US" sz="1800" i="1" dirty="0">
                <a:solidFill>
                  <a:srgbClr val="505050"/>
                </a:solidFill>
                <a:effectLst/>
                <a:latin typeface="Calibri" panose="020F0502020204030204" pitchFamily="34" charset="0"/>
                <a:ea typeface="Segoe UI" panose="020B0502040204020203" pitchFamily="34" charset="0"/>
                <a:cs typeface="Segoe UI (Body)"/>
              </a:rPr>
              <a:t>Connection Troubleshoot</a:t>
            </a:r>
            <a:r>
              <a:rPr lang="en-US" sz="1800" dirty="0">
                <a:solidFill>
                  <a:srgbClr val="505050"/>
                </a:solidFill>
                <a:effectLst/>
                <a:latin typeface="Calibri" panose="020F0502020204030204" pitchFamily="34" charset="0"/>
                <a:ea typeface="Segoe UI" panose="020B0502040204020203" pitchFamily="34" charset="0"/>
                <a:cs typeface="Segoe UI (Body)"/>
              </a:rPr>
              <a:t> shows connectivity between source VM and destination. </a:t>
            </a:r>
            <a:r>
              <a:rPr lang="en-US" sz="1800" i="1" dirty="0">
                <a:solidFill>
                  <a:srgbClr val="505050"/>
                </a:solidFill>
                <a:effectLst/>
                <a:latin typeface="Calibri" panose="020F0502020204030204" pitchFamily="34" charset="0"/>
                <a:ea typeface="Segoe UI" panose="020B0502040204020203" pitchFamily="34" charset="0"/>
                <a:cs typeface="Segoe UI (Body)"/>
              </a:rPr>
              <a:t>Topology</a:t>
            </a:r>
            <a:r>
              <a:rPr lang="en-US" sz="1800" dirty="0">
                <a:solidFill>
                  <a:srgbClr val="505050"/>
                </a:solidFill>
                <a:effectLst/>
                <a:latin typeface="Calibri" panose="020F0502020204030204" pitchFamily="34" charset="0"/>
                <a:ea typeface="Segoe UI" panose="020B0502040204020203" pitchFamily="34" charset="0"/>
                <a:cs typeface="Segoe UI (Body)"/>
              </a:rPr>
              <a:t> generates a visual diagram of resources that might be helpful.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06 - Implement Traffic Management - ESTIMATED DURATION 60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issue discusses how to use Lab 05 and Lab 06 - https://github.com/MicrosoftLearning/AZ-104-MicrosoftAzureAdministrator/issues/726</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4165529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The Azure portal has a Help me Choose section for load balancers. Take a few minutes to walk through the choices showing the different combinations that are suggested. Global balancers, like Traffic Manager and Front Door, are not covered in the course. </a:t>
            </a:r>
          </a:p>
          <a:p>
            <a:endParaRPr lang="en-US" sz="1200" dirty="0">
              <a:solidFill>
                <a:schemeClr val="tx1"/>
              </a:solidFill>
              <a:latin typeface="Segoe UI" panose="020B0502040204020203" pitchFamily="34" charset="0"/>
              <a:cs typeface="Segoe UI" panose="020B0502040204020203" pitchFamily="34" charset="0"/>
            </a:endParaRPr>
          </a:p>
          <a:p>
            <a:r>
              <a:rPr lang="en-US" sz="1200" dirty="0">
                <a:solidFill>
                  <a:schemeClr val="tx1"/>
                </a:solidFill>
                <a:latin typeface="Segoe UI" panose="020B0502040204020203" pitchFamily="34" charset="0"/>
                <a:cs typeface="Segoe UI" panose="020B0502040204020203" pitchFamily="34" charset="0"/>
              </a:rPr>
              <a:t>Here is the Load Balancing flow chart - https://learn.microsoft.com/azure/architecture/guide/technology-choices/load-balancing-overview</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7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0000FF"/>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not in the student materials. It is designed to help students understand that the Azure Load Balancer is not the only product solution. </a:t>
            </a:r>
          </a:p>
          <a:p>
            <a:endParaRPr lang="en-US" dirty="0"/>
          </a:p>
          <a:p>
            <a:r>
              <a:rPr lang="en-US" dirty="0"/>
              <a:t>Use the portal and the “Load Balancing – help me choose” page to review the options.  Application Gateway is Layer 7. Load Balancer is Layer 4. </a:t>
            </a:r>
          </a:p>
          <a:p>
            <a:endParaRPr lang="en-US" dirty="0"/>
          </a:p>
          <a:p>
            <a:r>
              <a:rPr lang="en-US" dirty="0"/>
              <a:t>Load-balancing options - Azure Architecture Center | Microsoft Docs - https://docs.microsoft.com/azure/architecture/guide/technology-choices/load-balancing-overview</a:t>
            </a:r>
          </a:p>
          <a:p>
            <a:endParaRPr lang="en-US" dirty="0"/>
          </a:p>
          <a:p>
            <a:pPr marL="217262" lvl="1" indent="-107956"/>
            <a:r>
              <a:rPr lang="en-US" dirty="0"/>
              <a:t>Does your application use HTTP/HTTPS?</a:t>
            </a:r>
          </a:p>
          <a:p>
            <a:pPr marL="217262" lvl="1" indent="-107956"/>
            <a:r>
              <a:rPr lang="en-US" dirty="0"/>
              <a:t>Is your application public (internet facing)? </a:t>
            </a:r>
          </a:p>
          <a:p>
            <a:pPr marL="217262" lvl="1" indent="-107956"/>
            <a:r>
              <a:rPr lang="en-US" dirty="0"/>
              <a:t>Is your application deployed in multiple regions?</a:t>
            </a:r>
          </a:p>
          <a:p>
            <a:pPr marL="217262" lvl="1" indent="-107956"/>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8196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balancer SKUs - https://docs.microsoft.com/azure/load-balancer/skus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9/23/2023 6:41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03969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Tutorial: Load balance internet traffic to VMs using the Azure portal - https://docs.microsoft.com/azure/load-balancer/tutorial-load-balancer-standard-manage-portal</a:t>
            </a:r>
          </a:p>
          <a:p>
            <a:endParaRPr lang="en-US" dirty="0"/>
          </a:p>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90004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87965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90161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4567286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0220194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27154620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11477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168919694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84344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921655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3" name="TextBox 2">
            <a:extLst>
              <a:ext uri="{FF2B5EF4-FFF2-40B4-BE49-F238E27FC236}">
                <a16:creationId xmlns:a16="http://schemas.microsoft.com/office/drawing/2014/main" id="{AB791437-9C8F-55CD-6A15-E32F92A55BF0}"/>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08673000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learn/modules/improve-app-scalability-resiliency-with-load-balancer/"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hyperlink" Target="https://learn.microsoft.com/training/modules/intro-to-azure-load-balancer/" TargetMode="External"/><Relationship Id="rId4" Type="http://schemas.openxmlformats.org/officeDocument/2006/relationships/hyperlink" Target="https://docs.microsoft.com/learn/modules/load-balancing-non-https-traffic-azur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load-balanc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6-Implement_Network_Traffic_Management.html" TargetMode="External"/><Relationship Id="rId5" Type="http://schemas.openxmlformats.org/officeDocument/2006/relationships/hyperlink" Target="https://docs.microsoft.com/learn/modules/configure-network-watcher/" TargetMode="External"/><Relationship Id="rId4" Type="http://schemas.openxmlformats.org/officeDocument/2006/relationships/hyperlink" Target="https://docs.microsoft.com/learn/modules/configure-azure-application-gateway/"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learn/modules/intro-to-azure-application-gateway/"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docs.microsoft.com/learn/modules/end-to-end-encryption-with-app-gateway/" TargetMode="External"/><Relationship Id="rId5" Type="http://schemas.openxmlformats.org/officeDocument/2006/relationships/hyperlink" Target="https://docs.microsoft.com/learn/modules/load-balancing-https-traffic-azure/" TargetMode="External"/><Relationship Id="rId4" Type="http://schemas.openxmlformats.org/officeDocument/2006/relationships/hyperlink" Target="https://docs.microsoft.com/learn/modules/load-balance-web-traffic-with-application-gatewa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learn/modules/intro-to-azure-network-watcher/" TargetMode="External"/><Relationship Id="rId7"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hyperlink" Target="https://docs.microsoft.com/learn/modules/monitor-performance-using-azure-monitor-for-vms/" TargetMode="External"/><Relationship Id="rId5" Type="http://schemas.openxmlformats.org/officeDocument/2006/relationships/hyperlink" Target="https://docs.microsoft.com/learn/modules/analyze-infrastructure-with-azure-monitor-logs/" TargetMode="External"/><Relationship Id="rId4" Type="http://schemas.openxmlformats.org/officeDocument/2006/relationships/hyperlink" Target="https://docs.microsoft.com/learn/modules/troubleshoot-azure-network-infrastructu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18" Type="http://schemas.openxmlformats.org/officeDocument/2006/relationships/image" Target="../media/image4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notesSlide" Target="../notesSlides/notesSlide27.xml"/><Relationship Id="rId16" Type="http://schemas.openxmlformats.org/officeDocument/2006/relationships/image" Target="../media/image39.svg"/><Relationship Id="rId1" Type="http://schemas.openxmlformats.org/officeDocument/2006/relationships/slideLayout" Target="../slideLayouts/slideLayout3.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025" y="3057644"/>
            <a:ext cx="5800725" cy="2260362"/>
          </a:xfrm>
        </p:spPr>
        <p:txBody>
          <a:bodyPr anchor="ctr"/>
          <a:lstStyle/>
          <a:p>
            <a:r>
              <a:rPr lang="en-US"/>
              <a:t>AZ-104T00A</a:t>
            </a:r>
            <a:br>
              <a:rPr lang="en-US" dirty="0"/>
            </a:br>
            <a:r>
              <a:rPr lang="en-US" dirty="0"/>
              <a:t>Administer</a:t>
            </a:r>
            <a:br>
              <a:rPr lang="en-US" dirty="0"/>
            </a:br>
            <a:r>
              <a:rPr lang="en-US" dirty="0"/>
              <a:t>Network Traffic</a:t>
            </a:r>
            <a:br>
              <a:rPr lang="en-US" dirty="0"/>
            </a:b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CA3-E900-E498-2832-5442480AD1C8}"/>
              </a:ext>
            </a:extLst>
          </p:cNvPr>
          <p:cNvSpPr>
            <a:spLocks noGrp="1"/>
          </p:cNvSpPr>
          <p:nvPr>
            <p:ph type="title"/>
          </p:nvPr>
        </p:nvSpPr>
        <p:spPr/>
        <p:txBody>
          <a:bodyPr/>
          <a:lstStyle/>
          <a:p>
            <a:r>
              <a:rPr lang="en-US" dirty="0"/>
              <a:t>Create load balancer rules</a:t>
            </a:r>
          </a:p>
        </p:txBody>
      </p:sp>
      <p:pic>
        <p:nvPicPr>
          <p:cNvPr id="1026" name="Picture 2" descr="Diagram that depicts how load balancer rules work in Azure Load Balancer.">
            <a:extLst>
              <a:ext uri="{FF2B5EF4-FFF2-40B4-BE49-F238E27FC236}">
                <a16:creationId xmlns:a16="http://schemas.microsoft.com/office/drawing/2014/main" id="{EF4F9012-2AB5-3165-C81F-216B00842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8" y="1391921"/>
            <a:ext cx="8383832" cy="2458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47302A4-11B1-E561-54CC-71CE3136265F}"/>
              </a:ext>
            </a:extLst>
          </p:cNvPr>
          <p:cNvSpPr/>
          <p:nvPr/>
        </p:nvSpPr>
        <p:spPr>
          <a:xfrm>
            <a:off x="376555"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Maps a frontend IP and port combination to a set of backend pool and port combination</a:t>
            </a:r>
          </a:p>
        </p:txBody>
      </p:sp>
      <p:sp>
        <p:nvSpPr>
          <p:cNvPr id="4" name="Rectangle 3">
            <a:extLst>
              <a:ext uri="{FF2B5EF4-FFF2-40B4-BE49-F238E27FC236}">
                <a16:creationId xmlns:a16="http://schemas.microsoft.com/office/drawing/2014/main" id="{A51BE5D3-FB00-F79D-5211-BD43C066FC56}"/>
              </a:ext>
            </a:extLst>
          </p:cNvPr>
          <p:cNvSpPr/>
          <p:nvPr/>
        </p:nvSpPr>
        <p:spPr>
          <a:xfrm>
            <a:off x="4343717"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Rules can be combined with NAT rules</a:t>
            </a:r>
          </a:p>
        </p:txBody>
      </p:sp>
      <p:sp>
        <p:nvSpPr>
          <p:cNvPr id="5" name="Rectangle 4">
            <a:extLst>
              <a:ext uri="{FF2B5EF4-FFF2-40B4-BE49-F238E27FC236}">
                <a16:creationId xmlns:a16="http://schemas.microsoft.com/office/drawing/2014/main" id="{D4891076-163B-D8E5-2FBD-73F40DA56296}"/>
              </a:ext>
            </a:extLst>
          </p:cNvPr>
          <p:cNvSpPr/>
          <p:nvPr/>
        </p:nvSpPr>
        <p:spPr>
          <a:xfrm>
            <a:off x="8310879" y="4198621"/>
            <a:ext cx="3749040" cy="164337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A NAT rule is explicitly attached to a VM (or network interface) to complete the path to the target</a:t>
            </a:r>
          </a:p>
        </p:txBody>
      </p:sp>
    </p:spTree>
    <p:extLst>
      <p:ext uri="{BB962C8B-B14F-4D97-AF65-F5344CB8AC3E}">
        <p14:creationId xmlns:p14="http://schemas.microsoft.com/office/powerpoint/2010/main" val="40378359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 Load Balancer</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879867" y="1552348"/>
            <a:ext cx="8099747"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Portal – Help me choose a load balancer</a:t>
            </a:r>
          </a:p>
          <a:p>
            <a:pPr marL="342900" indent="-342900">
              <a:lnSpc>
                <a:spcPct val="150000"/>
              </a:lnSpc>
              <a:spcBef>
                <a:spcPts val="600"/>
              </a:spcBef>
              <a:buFont typeface="Arial" panose="020B0604020202020204" pitchFamily="34" charset="0"/>
              <a:buChar char="•"/>
            </a:pPr>
            <a:r>
              <a:rPr lang="en-US" sz="2400" dirty="0">
                <a:solidFill>
                  <a:schemeClr val="tx1"/>
                </a:solidFill>
              </a:rPr>
              <a:t>Configure a load balancer (review settings)</a:t>
            </a:r>
          </a:p>
        </p:txBody>
      </p:sp>
    </p:spTree>
    <p:extLst>
      <p:ext uri="{BB962C8B-B14F-4D97-AF65-F5344CB8AC3E}">
        <p14:creationId xmlns:p14="http://schemas.microsoft.com/office/powerpoint/2010/main" val="31431491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Session Persistence (optional)</a:t>
            </a:r>
          </a:p>
        </p:txBody>
      </p:sp>
      <p:pic>
        <p:nvPicPr>
          <p:cNvPr id="9" name="Picture 4" descr="A screen shot of the Session persistence setttings">
            <a:extLst>
              <a:ext uri="{FF2B5EF4-FFF2-40B4-BE49-F238E27FC236}">
                <a16:creationId xmlns:a16="http://schemas.microsoft.com/office/drawing/2014/main" id="{557F597A-9FDA-448D-B68E-315E52F15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1" y="1585935"/>
            <a:ext cx="3554700" cy="2582120"/>
          </a:xfrm>
          <a:prstGeom prst="rect">
            <a:avLst/>
          </a:prstGeom>
          <a:ln>
            <a:noFill/>
          </a:ln>
        </p:spPr>
      </p:pic>
      <p:pic>
        <p:nvPicPr>
          <p:cNvPr id="8" name="Picture 7" descr="Illustration of hash-based distribution with a load balancer and 3 virtual machines">
            <a:extLst>
              <a:ext uri="{FF2B5EF4-FFF2-40B4-BE49-F238E27FC236}">
                <a16:creationId xmlns:a16="http://schemas.microsoft.com/office/drawing/2014/main" id="{A1299FAA-EA52-4376-B8E6-D96CF076CBF5}"/>
              </a:ext>
            </a:extLst>
          </p:cNvPr>
          <p:cNvPicPr/>
          <p:nvPr/>
        </p:nvPicPr>
        <p:blipFill>
          <a:blip r:embed="rId4">
            <a:extLst>
              <a:ext uri="{28A0092B-C50C-407E-A947-70E740481C1C}">
                <a14:useLocalDpi xmlns:a14="http://schemas.microsoft.com/office/drawing/2010/main" val="0"/>
              </a:ext>
            </a:extLst>
          </a:blip>
          <a:stretch>
            <a:fillRect/>
          </a:stretch>
        </p:blipFill>
        <p:spPr>
          <a:xfrm>
            <a:off x="5016247" y="1388990"/>
            <a:ext cx="6565750" cy="2976010"/>
          </a:xfrm>
          <a:prstGeom prst="rect">
            <a:avLst/>
          </a:prstGeom>
        </p:spPr>
      </p:pic>
      <p:sp>
        <p:nvSpPr>
          <p:cNvPr id="4" name="Freeform: Shape 3">
            <a:extLst>
              <a:ext uri="{FF2B5EF4-FFF2-40B4-BE49-F238E27FC236}">
                <a16:creationId xmlns:a16="http://schemas.microsoft.com/office/drawing/2014/main" id="{B159A7E5-1D90-4853-8789-31BFF586D2D7}"/>
              </a:ext>
            </a:extLst>
          </p:cNvPr>
          <p:cNvSpPr/>
          <p:nvPr/>
        </p:nvSpPr>
        <p:spPr>
          <a:xfrm>
            <a:off x="42703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Session persistence specifies how client traffic is handled </a:t>
            </a:r>
          </a:p>
        </p:txBody>
      </p:sp>
      <p:sp>
        <p:nvSpPr>
          <p:cNvPr id="5" name="Freeform: Shape 4">
            <a:extLst>
              <a:ext uri="{FF2B5EF4-FFF2-40B4-BE49-F238E27FC236}">
                <a16:creationId xmlns:a16="http://schemas.microsoft.com/office/drawing/2014/main" id="{5B1B9574-481E-49A3-86F8-77074801D8E7}"/>
              </a:ext>
            </a:extLst>
          </p:cNvPr>
          <p:cNvSpPr/>
          <p:nvPr/>
        </p:nvSpPr>
        <p:spPr>
          <a:xfrm>
            <a:off x="2912987"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None</a:t>
            </a:r>
            <a:r>
              <a:rPr lang="en-US" b="1" dirty="0">
                <a:solidFill>
                  <a:schemeClr val="tx1"/>
                </a:solidFill>
              </a:rPr>
              <a:t> </a:t>
            </a:r>
            <a:r>
              <a:rPr lang="en-US" dirty="0">
                <a:solidFill>
                  <a:schemeClr val="tx1"/>
                </a:solidFill>
              </a:rPr>
              <a:t>(default) requests can be handled by any</a:t>
            </a:r>
            <a:br>
              <a:rPr lang="en-US" dirty="0">
                <a:solidFill>
                  <a:schemeClr val="tx1"/>
                </a:solidFill>
              </a:rPr>
            </a:br>
            <a:r>
              <a:rPr lang="en-US" dirty="0">
                <a:solidFill>
                  <a:schemeClr val="tx1"/>
                </a:solidFill>
              </a:rPr>
              <a:t>virtual machine </a:t>
            </a:r>
          </a:p>
        </p:txBody>
      </p:sp>
      <p:sp>
        <p:nvSpPr>
          <p:cNvPr id="6" name="Freeform: Shape 5">
            <a:extLst>
              <a:ext uri="{FF2B5EF4-FFF2-40B4-BE49-F238E27FC236}">
                <a16:creationId xmlns:a16="http://schemas.microsoft.com/office/drawing/2014/main" id="{24C6D451-647D-43C3-9BCE-7DB0E7F8BE3B}"/>
              </a:ext>
            </a:extLst>
          </p:cNvPr>
          <p:cNvSpPr/>
          <p:nvPr/>
        </p:nvSpPr>
        <p:spPr>
          <a:xfrm>
            <a:off x="5398938" y="4707571"/>
            <a:ext cx="2336487"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t>
            </a:r>
            <a:r>
              <a:rPr lang="en-US" dirty="0">
                <a:solidFill>
                  <a:schemeClr val="tx1"/>
                </a:solidFill>
              </a:rPr>
              <a:t>requests will be handled by the same virtual machine</a:t>
            </a:r>
          </a:p>
        </p:txBody>
      </p:sp>
      <p:sp>
        <p:nvSpPr>
          <p:cNvPr id="7" name="Freeform: Shape 6">
            <a:extLst>
              <a:ext uri="{FF2B5EF4-FFF2-40B4-BE49-F238E27FC236}">
                <a16:creationId xmlns:a16="http://schemas.microsoft.com/office/drawing/2014/main" id="{5A1B65C3-A482-47C0-B2EA-93D4E7434F83}"/>
              </a:ext>
            </a:extLst>
          </p:cNvPr>
          <p:cNvSpPr/>
          <p:nvPr/>
        </p:nvSpPr>
        <p:spPr>
          <a:xfrm>
            <a:off x="7884888" y="4707571"/>
            <a:ext cx="4124549" cy="16541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latin typeface="+mj-lt"/>
              </a:rPr>
              <a:t>Client IP and protocol </a:t>
            </a:r>
            <a:r>
              <a:rPr lang="en-US" dirty="0">
                <a:solidFill>
                  <a:schemeClr val="tx1"/>
                </a:solidFill>
              </a:rPr>
              <a:t>specifies that successive requests from the same address and protocol will be handled by the same virtual machine</a:t>
            </a:r>
          </a:p>
        </p:txBody>
      </p:sp>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Load Balancer</a:t>
            </a:r>
          </a:p>
        </p:txBody>
      </p:sp>
      <p:sp>
        <p:nvSpPr>
          <p:cNvPr id="7" name="Rectangle 6">
            <a:extLst>
              <a:ext uri="{FF2B5EF4-FFF2-40B4-BE49-F238E27FC236}">
                <a16:creationId xmlns:a16="http://schemas.microsoft.com/office/drawing/2014/main" id="{B065BE23-B7E3-411D-B438-736FFAA1956D}"/>
              </a:ext>
            </a:extLst>
          </p:cNvPr>
          <p:cNvSpPr/>
          <p:nvPr/>
        </p:nvSpPr>
        <p:spPr>
          <a:xfrm>
            <a:off x="3836391" y="1756883"/>
            <a:ext cx="7132144" cy="25890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342900" indent="-342900">
              <a:spcAft>
                <a:spcPts val="600"/>
              </a:spcAft>
              <a:buClr>
                <a:schemeClr val="accent3"/>
              </a:buClr>
              <a:buFont typeface="Arial" panose="020B0604020202020204" pitchFamily="34" charset="0"/>
              <a:buChar char="•"/>
            </a:pPr>
            <a:r>
              <a:rPr lang="en-US" sz="2000" dirty="0">
                <a:solidFill>
                  <a:srgbClr val="0078D4"/>
                </a:solidFill>
                <a:hlinkClick r:id="rId3">
                  <a:extLst>
                    <a:ext uri="{A12FA001-AC4F-418D-AE19-62706E023703}">
                      <ahyp:hlinkClr xmlns:ahyp="http://schemas.microsoft.com/office/drawing/2018/hyperlinkcolor" val="tx"/>
                    </a:ext>
                  </a:extLst>
                </a:hlinkClick>
              </a:rPr>
              <a:t>Improve application scalability and resiliency by using Azure Load Balancer (</a:t>
            </a:r>
            <a:r>
              <a:rPr lang="en-US" sz="2000" dirty="0">
                <a:solidFill>
                  <a:srgbClr val="0078D4"/>
                </a:solidFill>
                <a:highlight>
                  <a:srgbClr val="FFFF00"/>
                </a:highlight>
                <a:hlinkClick r:id="rId3">
                  <a:extLst>
                    <a:ext uri="{A12FA001-AC4F-418D-AE19-62706E023703}">
                      <ahyp:hlinkClr xmlns:ahyp="http://schemas.microsoft.com/office/drawing/2018/hyperlinkcolor" val="tx"/>
                    </a:ext>
                  </a:extLst>
                </a:hlinkClick>
              </a:rPr>
              <a:t>sandbox</a:t>
            </a:r>
            <a:r>
              <a:rPr lang="en-US" sz="2000" dirty="0">
                <a:solidFill>
                  <a:srgbClr val="0078D4"/>
                </a:solidFill>
                <a:hlinkClick r:id="rId3">
                  <a:extLst>
                    <a:ext uri="{A12FA001-AC4F-418D-AE19-62706E023703}">
                      <ahyp:hlinkClr xmlns:ahyp="http://schemas.microsoft.com/office/drawing/2018/hyperlinkcolor" val="tx"/>
                    </a:ext>
                  </a:extLst>
                </a:hlinkClick>
              </a:rPr>
              <a:t>)</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4">
                  <a:extLst>
                    <a:ext uri="{A12FA001-AC4F-418D-AE19-62706E023703}">
                      <ahyp:hlinkClr xmlns:ahyp="http://schemas.microsoft.com/office/drawing/2018/hyperlinkcolor" val="tx"/>
                    </a:ext>
                  </a:extLst>
                </a:hlinkClick>
              </a:rPr>
              <a:t>Load balance non-HTTP(S) traffic in Azure </a:t>
            </a:r>
            <a:endParaRPr lang="en-US" sz="2000" dirty="0"/>
          </a:p>
          <a:p>
            <a:pPr marL="342900" lvl="1" indent="-342900">
              <a:spcAft>
                <a:spcPts val="600"/>
              </a:spcAft>
              <a:buClr>
                <a:schemeClr val="accent3"/>
              </a:buClr>
              <a:buFont typeface="Arial" panose="020B0604020202020204" pitchFamily="34" charset="0"/>
              <a:buChar char="•"/>
            </a:pPr>
            <a:r>
              <a:rPr lang="en-US" sz="2000" dirty="0">
                <a:solidFill>
                  <a:srgbClr val="0078D4"/>
                </a:solidFill>
                <a:hlinkClick r:id="rId5">
                  <a:extLst>
                    <a:ext uri="{A12FA001-AC4F-418D-AE19-62706E023703}">
                      <ahyp:hlinkClr xmlns:ahyp="http://schemas.microsoft.com/office/drawing/2018/hyperlinkcolor" val="tx"/>
                    </a:ext>
                  </a:extLst>
                </a:hlinkClick>
              </a:rPr>
              <a:t>Introduction to Azure Load Balancer</a:t>
            </a:r>
            <a:endParaRPr lang="en-US" sz="2000" dirty="0">
              <a:solidFill>
                <a:srgbClr val="0078D4"/>
              </a:solidFill>
            </a:endParaRPr>
          </a:p>
          <a:p>
            <a:pPr marL="342900" lvl="1" indent="-342900">
              <a:spcAft>
                <a:spcPts val="600"/>
              </a:spcAft>
              <a:buFont typeface="Wingdings" panose="05000000000000000000" pitchFamily="2" charset="2"/>
              <a:buChar char="§"/>
            </a:pPr>
            <a:endParaRPr lang="en-US" sz="2000" dirty="0"/>
          </a:p>
          <a:p>
            <a:pPr marL="342900" lvl="1" indent="-342900">
              <a:spcAft>
                <a:spcPts val="600"/>
              </a:spcAft>
              <a:buFont typeface="Wingdings" panose="05000000000000000000" pitchFamily="2" charset="2"/>
              <a:buChar char="§"/>
            </a:pPr>
            <a:endParaRPr lang="en-US" sz="2000" dirty="0">
              <a:solidFill>
                <a:schemeClr val="tx1"/>
              </a:solidFill>
            </a:endParaRPr>
          </a:p>
        </p:txBody>
      </p:sp>
      <p:sp>
        <p:nvSpPr>
          <p:cNvPr id="3" name="TextBox 2">
            <a:extLst>
              <a:ext uri="{FF2B5EF4-FFF2-40B4-BE49-F238E27FC236}">
                <a16:creationId xmlns:a16="http://schemas.microsoft.com/office/drawing/2014/main" id="{C0B2FDA3-F552-BDE4-3308-424FD575AA51}"/>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1034995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Application Gateway</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Configure Azure Application Gateway</a:t>
            </a:r>
          </a:p>
        </p:txBody>
      </p:sp>
      <p:sp>
        <p:nvSpPr>
          <p:cNvPr id="4" name="TextBox 3">
            <a:extLst>
              <a:ext uri="{FF2B5EF4-FFF2-40B4-BE49-F238E27FC236}">
                <a16:creationId xmlns:a16="http://schemas.microsoft.com/office/drawing/2014/main" id="{D85FDA11-7FB7-45C9-B795-1D7A89D6716C}"/>
              </a:ext>
            </a:extLst>
          </p:cNvPr>
          <p:cNvSpPr txBox="1"/>
          <p:nvPr/>
        </p:nvSpPr>
        <p:spPr>
          <a:xfrm>
            <a:off x="465138" y="1546968"/>
            <a:ext cx="5444504" cy="2712666"/>
          </a:xfrm>
          <a:prstGeom prst="rect">
            <a:avLst/>
          </a:prstGeom>
          <a:noFill/>
        </p:spPr>
        <p:txBody>
          <a:bodyPr wrap="square" lIns="0" tIns="0" rIns="0" bIns="0" rtlCol="0" anchor="ctr">
            <a:spAutoFit/>
          </a:bodyPr>
          <a:lstStyle/>
          <a:p>
            <a:pPr marL="342900" indent="-342900">
              <a:lnSpc>
                <a:spcPct val="150000"/>
              </a:lnSpc>
              <a:buFont typeface="Arial" panose="020B0604020202020204" pitchFamily="34" charset="0"/>
              <a:buChar char="•"/>
            </a:pPr>
            <a:r>
              <a:rPr lang="en-US" sz="2000" dirty="0"/>
              <a:t>Implement Application Gateway</a:t>
            </a:r>
          </a:p>
          <a:p>
            <a:pPr marL="342900" indent="-342900">
              <a:lnSpc>
                <a:spcPct val="150000"/>
              </a:lnSpc>
              <a:buFont typeface="Arial" panose="020B0604020202020204" pitchFamily="34" charset="0"/>
              <a:buChar char="•"/>
            </a:pPr>
            <a:r>
              <a:rPr lang="en-US" sz="2000" dirty="0"/>
              <a:t>Determine Application Gateway Routing</a:t>
            </a:r>
          </a:p>
          <a:p>
            <a:pPr marL="342900" indent="-342900">
              <a:lnSpc>
                <a:spcPct val="150000"/>
              </a:lnSpc>
              <a:buFont typeface="Arial" panose="020B0604020202020204" pitchFamily="34" charset="0"/>
              <a:buChar char="•"/>
            </a:pPr>
            <a:r>
              <a:rPr lang="en-US" sz="2000" dirty="0"/>
              <a:t>Demonstration – Configure an Application Gateway </a:t>
            </a:r>
          </a:p>
          <a:p>
            <a:pPr marL="342900" indent="-342900">
              <a:lnSpc>
                <a:spcPct val="150000"/>
              </a:lnSpc>
              <a:buFont typeface="Arial" panose="020B0604020202020204" pitchFamily="34" charset="0"/>
              <a:buChar char="•"/>
            </a:pPr>
            <a:r>
              <a:rPr lang="en-US" sz="2000" dirty="0"/>
              <a:t>Setup Application Gateway Components</a:t>
            </a:r>
          </a:p>
          <a:p>
            <a:pPr marL="342900" indent="-342900">
              <a:lnSpc>
                <a:spcPct val="150000"/>
              </a:lnSpc>
              <a:buFont typeface="Arial" panose="020B0604020202020204" pitchFamily="34" charset="0"/>
              <a:buChar char="•"/>
            </a:pPr>
            <a:r>
              <a:rPr lang="en-US" sz="2000" dirty="0"/>
              <a:t>Learning Recap</a:t>
            </a:r>
          </a:p>
        </p:txBody>
      </p:sp>
      <p:sp>
        <p:nvSpPr>
          <p:cNvPr id="21" name="TextBox 20">
            <a:extLst>
              <a:ext uri="{FF2B5EF4-FFF2-40B4-BE49-F238E27FC236}">
                <a16:creationId xmlns:a16="http://schemas.microsoft.com/office/drawing/2014/main" id="{44EC36A7-0D55-3521-3AC0-BF2A4935071D}"/>
              </a:ext>
            </a:extLst>
          </p:cNvPr>
          <p:cNvSpPr txBox="1"/>
          <p:nvPr/>
        </p:nvSpPr>
        <p:spPr>
          <a:xfrm>
            <a:off x="6472355" y="1716224"/>
            <a:ext cx="4605129" cy="140038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Configure load 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Azure Application Gateway</a:t>
            </a:r>
          </a:p>
        </p:txBody>
      </p:sp>
    </p:spTree>
    <p:extLst>
      <p:ext uri="{BB962C8B-B14F-4D97-AF65-F5344CB8AC3E}">
        <p14:creationId xmlns:p14="http://schemas.microsoft.com/office/powerpoint/2010/main" val="28251105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solidFill>
                  <a:schemeClr val="tx1"/>
                </a:solidFill>
              </a:rPr>
              <a:t>Implement Application Gateway</a:t>
            </a:r>
          </a:p>
        </p:txBody>
      </p:sp>
      <p:sp>
        <p:nvSpPr>
          <p:cNvPr id="5" name="Freeform: Shape 4">
            <a:extLst>
              <a:ext uri="{FF2B5EF4-FFF2-40B4-BE49-F238E27FC236}">
                <a16:creationId xmlns:a16="http://schemas.microsoft.com/office/drawing/2014/main" id="{C6630F68-59D7-4F97-BA21-1C836BA45436}"/>
              </a:ext>
            </a:extLst>
          </p:cNvPr>
          <p:cNvSpPr/>
          <p:nvPr/>
        </p:nvSpPr>
        <p:spPr>
          <a:xfrm>
            <a:off x="430410" y="5050971"/>
            <a:ext cx="2582862"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Manages web</a:t>
            </a:r>
            <a:br>
              <a:rPr lang="en-US" dirty="0">
                <a:solidFill>
                  <a:schemeClr val="tx1"/>
                </a:solidFill>
              </a:rPr>
            </a:br>
            <a:r>
              <a:rPr lang="en-US" dirty="0">
                <a:solidFill>
                  <a:schemeClr val="tx1"/>
                </a:solidFill>
              </a:rPr>
              <a:t>app requests</a:t>
            </a:r>
          </a:p>
        </p:txBody>
      </p:sp>
      <p:sp>
        <p:nvSpPr>
          <p:cNvPr id="4" name="Freeform: Shape 3">
            <a:extLst>
              <a:ext uri="{FF2B5EF4-FFF2-40B4-BE49-F238E27FC236}">
                <a16:creationId xmlns:a16="http://schemas.microsoft.com/office/drawing/2014/main" id="{65ADF4AF-65C7-46D7-8DF1-8FD564437114}"/>
              </a:ext>
            </a:extLst>
          </p:cNvPr>
          <p:cNvSpPr/>
          <p:nvPr/>
        </p:nvSpPr>
        <p:spPr>
          <a:xfrm>
            <a:off x="3167954"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Routes traffic to a pool of web servers based on the URL of a request </a:t>
            </a:r>
          </a:p>
        </p:txBody>
      </p:sp>
      <p:sp>
        <p:nvSpPr>
          <p:cNvPr id="6" name="Freeform: Shape 5">
            <a:extLst>
              <a:ext uri="{FF2B5EF4-FFF2-40B4-BE49-F238E27FC236}">
                <a16:creationId xmlns:a16="http://schemas.microsoft.com/office/drawing/2014/main" id="{05AB522E-AE38-45DB-BAB9-CB2996C2DAB2}"/>
              </a:ext>
            </a:extLst>
          </p:cNvPr>
          <p:cNvSpPr/>
          <p:nvPr/>
        </p:nvSpPr>
        <p:spPr>
          <a:xfrm>
            <a:off x="7662665" y="5050971"/>
            <a:ext cx="434340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dirty="0">
                <a:solidFill>
                  <a:schemeClr val="tx1"/>
                </a:solidFill>
              </a:rPr>
              <a:t>The web servers can be Azure virtual machines, Azure virtual machine scale sets, Azure App Service, and even</a:t>
            </a:r>
            <a:br>
              <a:rPr lang="en-US" dirty="0">
                <a:solidFill>
                  <a:schemeClr val="tx1"/>
                </a:solidFill>
              </a:rPr>
            </a:br>
            <a:r>
              <a:rPr lang="en-US" dirty="0">
                <a:solidFill>
                  <a:schemeClr val="tx1"/>
                </a:solidFill>
              </a:rPr>
              <a:t>on-premises servers</a:t>
            </a:r>
          </a:p>
        </p:txBody>
      </p:sp>
      <p:pic>
        <p:nvPicPr>
          <p:cNvPr id="9" name="Picture 8" descr="A flowchart from left to right: browser, app gateway frontend IP, listener, Rule, and backed pool">
            <a:extLst>
              <a:ext uri="{FF2B5EF4-FFF2-40B4-BE49-F238E27FC236}">
                <a16:creationId xmlns:a16="http://schemas.microsoft.com/office/drawing/2014/main" id="{D81B6A24-59DD-41F8-B753-3CD5FC7007A7}"/>
              </a:ext>
            </a:extLst>
          </p:cNvPr>
          <p:cNvPicPr>
            <a:picLocks noChangeAspect="1"/>
          </p:cNvPicPr>
          <p:nvPr/>
        </p:nvPicPr>
        <p:blipFill>
          <a:blip r:embed="rId3"/>
          <a:stretch>
            <a:fillRect/>
          </a:stretch>
        </p:blipFill>
        <p:spPr>
          <a:xfrm>
            <a:off x="974263" y="1381477"/>
            <a:ext cx="10153650" cy="3352800"/>
          </a:xfrm>
          <a:prstGeom prst="rect">
            <a:avLst/>
          </a:prstGeom>
        </p:spPr>
      </p:pic>
    </p:spTree>
    <p:extLst>
      <p:ext uri="{BB962C8B-B14F-4D97-AF65-F5344CB8AC3E}">
        <p14:creationId xmlns:p14="http://schemas.microsoft.com/office/powerpoint/2010/main" val="8511498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9B50-5D67-4608-B464-AEAEA00296B7}"/>
              </a:ext>
            </a:extLst>
          </p:cNvPr>
          <p:cNvSpPr>
            <a:spLocks noGrp="1"/>
          </p:cNvSpPr>
          <p:nvPr>
            <p:ph type="title"/>
          </p:nvPr>
        </p:nvSpPr>
        <p:spPr/>
        <p:txBody>
          <a:bodyPr/>
          <a:lstStyle/>
          <a:p>
            <a:r>
              <a:rPr lang="en-US" dirty="0">
                <a:solidFill>
                  <a:schemeClr val="tx1"/>
                </a:solidFill>
              </a:rPr>
              <a:t>Determine Application Gateway Routing</a:t>
            </a:r>
          </a:p>
        </p:txBody>
      </p:sp>
      <p:sp>
        <p:nvSpPr>
          <p:cNvPr id="6" name="Rectangle 5">
            <a:extLst>
              <a:ext uri="{FF2B5EF4-FFF2-40B4-BE49-F238E27FC236}">
                <a16:creationId xmlns:a16="http://schemas.microsoft.com/office/drawing/2014/main" id="{7E7BF4B1-A6C4-49D0-B3A8-F59B0004C3AA}"/>
              </a:ext>
              <a:ext uri="{C183D7F6-B498-43B3-948B-1728B52AA6E4}">
                <adec:decorative xmlns:adec="http://schemas.microsoft.com/office/drawing/2017/decorative" val="1"/>
              </a:ext>
            </a:extLst>
          </p:cNvPr>
          <p:cNvSpPr/>
          <p:nvPr/>
        </p:nvSpPr>
        <p:spPr bwMode="auto">
          <a:xfrm>
            <a:off x="427037" y="1192213"/>
            <a:ext cx="5715000" cy="523476"/>
          </a:xfrm>
          <a:prstGeom prst="rect">
            <a:avLst/>
          </a:prstGeom>
          <a:solidFill>
            <a:srgbClr val="FFC000"/>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Path-based routing</a:t>
            </a:r>
          </a:p>
        </p:txBody>
      </p:sp>
      <p:sp>
        <p:nvSpPr>
          <p:cNvPr id="3" name="Rectangle 2">
            <a:extLst>
              <a:ext uri="{FF2B5EF4-FFF2-40B4-BE49-F238E27FC236}">
                <a16:creationId xmlns:a16="http://schemas.microsoft.com/office/drawing/2014/main" id="{8D782C67-6854-400F-8BB0-657886095782}"/>
              </a:ext>
              <a:ext uri="{C183D7F6-B498-43B3-948B-1728B52AA6E4}">
                <adec:decorative xmlns:adec="http://schemas.microsoft.com/office/drawing/2017/decorative" val="1"/>
              </a:ext>
            </a:extLst>
          </p:cNvPr>
          <p:cNvSpPr/>
          <p:nvPr/>
        </p:nvSpPr>
        <p:spPr bwMode="auto">
          <a:xfrm>
            <a:off x="427037"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8" name="Picture 7" descr="Flowchart from left to right: user, application gateway, image server pool. Traffic is directed to the image server pool based on *images or *video">
            <a:extLst>
              <a:ext uri="{FF2B5EF4-FFF2-40B4-BE49-F238E27FC236}">
                <a16:creationId xmlns:a16="http://schemas.microsoft.com/office/drawing/2014/main" id="{D4F8C063-2E0F-4ABB-A462-3F8CDD418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2" y="2038523"/>
            <a:ext cx="5197166" cy="3454728"/>
          </a:xfrm>
          <a:prstGeom prst="rect">
            <a:avLst/>
          </a:prstGeom>
          <a:ln>
            <a:noFill/>
          </a:ln>
        </p:spPr>
      </p:pic>
      <p:sp>
        <p:nvSpPr>
          <p:cNvPr id="4" name="Rectangle 3">
            <a:extLst>
              <a:ext uri="{FF2B5EF4-FFF2-40B4-BE49-F238E27FC236}">
                <a16:creationId xmlns:a16="http://schemas.microsoft.com/office/drawing/2014/main" id="{3D2358C1-961D-4EA6-933F-C17A97B8D3F9}"/>
              </a:ext>
              <a:ext uri="{C183D7F6-B498-43B3-948B-1728B52AA6E4}">
                <adec:decorative xmlns:adec="http://schemas.microsoft.com/office/drawing/2017/decorative" val="1"/>
              </a:ext>
            </a:extLst>
          </p:cNvPr>
          <p:cNvSpPr/>
          <p:nvPr/>
        </p:nvSpPr>
        <p:spPr bwMode="auto">
          <a:xfrm>
            <a:off x="6294476" y="1192213"/>
            <a:ext cx="5714962" cy="523476"/>
          </a:xfrm>
          <a:prstGeom prst="rect">
            <a:avLst/>
          </a:prstGeom>
          <a:solidFill>
            <a:srgbClr val="DEEBF7"/>
          </a:solid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dirty="0">
                <a:solidFill>
                  <a:schemeClr val="tx1"/>
                </a:solidFill>
                <a:latin typeface="+mj-lt"/>
              </a:rPr>
              <a:t>Multiple-site routing</a:t>
            </a:r>
          </a:p>
        </p:txBody>
      </p:sp>
      <p:sp>
        <p:nvSpPr>
          <p:cNvPr id="13" name="Rectangle 12">
            <a:extLst>
              <a:ext uri="{FF2B5EF4-FFF2-40B4-BE49-F238E27FC236}">
                <a16:creationId xmlns:a16="http://schemas.microsoft.com/office/drawing/2014/main" id="{EC4D4EAC-54DC-4990-8749-2009AAF869FC}"/>
              </a:ext>
              <a:ext uri="{C183D7F6-B498-43B3-948B-1728B52AA6E4}">
                <adec:decorative xmlns:adec="http://schemas.microsoft.com/office/drawing/2017/decorative" val="1"/>
              </a:ext>
            </a:extLst>
          </p:cNvPr>
          <p:cNvSpPr/>
          <p:nvPr/>
        </p:nvSpPr>
        <p:spPr bwMode="auto">
          <a:xfrm>
            <a:off x="6294476" y="1856509"/>
            <a:ext cx="5715000" cy="39458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0" name="Picture 9" descr="Flowchart left to right: user, application gateway, backend pool. Traffic is directed to the backend pool based on company, contoso or fabrikam">
            <a:extLst>
              <a:ext uri="{FF2B5EF4-FFF2-40B4-BE49-F238E27FC236}">
                <a16:creationId xmlns:a16="http://schemas.microsoft.com/office/drawing/2014/main" id="{333D858D-D912-4BF2-A540-C1FC14DAE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636" y="2022233"/>
            <a:ext cx="5246176" cy="3487308"/>
          </a:xfrm>
          <a:prstGeom prst="rect">
            <a:avLst/>
          </a:prstGeom>
        </p:spPr>
      </p:pic>
    </p:spTree>
    <p:extLst>
      <p:ext uri="{BB962C8B-B14F-4D97-AF65-F5344CB8AC3E}">
        <p14:creationId xmlns:p14="http://schemas.microsoft.com/office/powerpoint/2010/main" val="37167832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D0D7F3-F3F2-439B-85F9-4E3BC0A96582}"/>
              </a:ext>
            </a:extLst>
          </p:cNvPr>
          <p:cNvSpPr>
            <a:spLocks noGrp="1"/>
          </p:cNvSpPr>
          <p:nvPr>
            <p:ph type="title"/>
          </p:nvPr>
        </p:nvSpPr>
        <p:spPr/>
        <p:txBody>
          <a:bodyPr/>
          <a:lstStyle/>
          <a:p>
            <a:r>
              <a:rPr lang="en-IN" dirty="0"/>
              <a:t>Demonstration – Configure an Azure Application Gateway</a:t>
            </a:r>
          </a:p>
        </p:txBody>
      </p:sp>
      <p:sp>
        <p:nvSpPr>
          <p:cNvPr id="64" name="Rectangle 63">
            <a:extLst>
              <a:ext uri="{FF2B5EF4-FFF2-40B4-BE49-F238E27FC236}">
                <a16:creationId xmlns:a16="http://schemas.microsoft.com/office/drawing/2014/main" id="{FB2AE682-1244-43A6-B0F0-01DDDDD1E239}"/>
              </a:ext>
            </a:extLst>
          </p:cNvPr>
          <p:cNvSpPr/>
          <p:nvPr/>
        </p:nvSpPr>
        <p:spPr bwMode="auto">
          <a:xfrm>
            <a:off x="951786" y="1477015"/>
            <a:ext cx="9199082" cy="11161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a:lnSpc>
                <a:spcPct val="150000"/>
              </a:lnSpc>
              <a:spcBef>
                <a:spcPts val="600"/>
              </a:spcBef>
              <a:buFont typeface="Arial" panose="020B0604020202020204" pitchFamily="34" charset="0"/>
              <a:buChar char="•"/>
            </a:pPr>
            <a:r>
              <a:rPr lang="en-US" sz="2400" dirty="0">
                <a:solidFill>
                  <a:schemeClr val="tx1"/>
                </a:solidFill>
              </a:rPr>
              <a:t>Configure the Azure Application Gateway</a:t>
            </a:r>
          </a:p>
          <a:p>
            <a:pPr marL="342900" indent="-342900">
              <a:lnSpc>
                <a:spcPct val="150000"/>
              </a:lnSpc>
              <a:spcBef>
                <a:spcPts val="600"/>
              </a:spcBef>
              <a:buFont typeface="Arial" panose="020B0604020202020204" pitchFamily="34" charset="0"/>
              <a:buChar char="•"/>
            </a:pPr>
            <a:r>
              <a:rPr lang="en-US" sz="2400" dirty="0">
                <a:solidFill>
                  <a:schemeClr val="tx1"/>
                </a:solidFill>
              </a:rPr>
              <a:t>Compare to the Load Balancer</a:t>
            </a:r>
          </a:p>
        </p:txBody>
      </p:sp>
    </p:spTree>
    <p:extLst>
      <p:ext uri="{BB962C8B-B14F-4D97-AF65-F5344CB8AC3E}">
        <p14:creationId xmlns:p14="http://schemas.microsoft.com/office/powerpoint/2010/main" val="24630740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3FE2-5230-45AC-8B59-F650A65773FB}"/>
              </a:ext>
            </a:extLst>
          </p:cNvPr>
          <p:cNvSpPr>
            <a:spLocks noGrp="1"/>
          </p:cNvSpPr>
          <p:nvPr>
            <p:ph type="title"/>
          </p:nvPr>
        </p:nvSpPr>
        <p:spPr/>
        <p:txBody>
          <a:bodyPr/>
          <a:lstStyle/>
          <a:p>
            <a:r>
              <a:rPr lang="en-US" dirty="0">
                <a:solidFill>
                  <a:schemeClr val="tx1"/>
                </a:solidFill>
              </a:rPr>
              <a:t>Setup Application Gateway Components (optional)</a:t>
            </a:r>
          </a:p>
        </p:txBody>
      </p:sp>
      <p:sp>
        <p:nvSpPr>
          <p:cNvPr id="4" name="Rectangle 3">
            <a:extLst>
              <a:ext uri="{FF2B5EF4-FFF2-40B4-BE49-F238E27FC236}">
                <a16:creationId xmlns:a16="http://schemas.microsoft.com/office/drawing/2014/main" id="{B121C80F-72FB-4122-A278-AE5A1D809509}"/>
              </a:ext>
            </a:extLst>
          </p:cNvPr>
          <p:cNvSpPr/>
          <p:nvPr/>
        </p:nvSpPr>
        <p:spPr>
          <a:xfrm>
            <a:off x="431802" y="12744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Frontend IP</a:t>
            </a:r>
          </a:p>
        </p:txBody>
      </p:sp>
      <p:sp>
        <p:nvSpPr>
          <p:cNvPr id="5" name="Rectangle 4">
            <a:extLst>
              <a:ext uri="{FF2B5EF4-FFF2-40B4-BE49-F238E27FC236}">
                <a16:creationId xmlns:a16="http://schemas.microsoft.com/office/drawing/2014/main" id="{10ED4579-96A4-43F1-B0AE-58ADAD88576D}"/>
              </a:ext>
            </a:extLst>
          </p:cNvPr>
          <p:cNvSpPr/>
          <p:nvPr/>
        </p:nvSpPr>
        <p:spPr>
          <a:xfrm>
            <a:off x="431802" y="203995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Listeners</a:t>
            </a:r>
          </a:p>
        </p:txBody>
      </p:sp>
      <p:sp>
        <p:nvSpPr>
          <p:cNvPr id="6" name="Rectangle 5">
            <a:extLst>
              <a:ext uri="{FF2B5EF4-FFF2-40B4-BE49-F238E27FC236}">
                <a16:creationId xmlns:a16="http://schemas.microsoft.com/office/drawing/2014/main" id="{B24E9653-FC14-45D3-B782-D5465D834BBD}"/>
              </a:ext>
            </a:extLst>
          </p:cNvPr>
          <p:cNvSpPr/>
          <p:nvPr/>
        </p:nvSpPr>
        <p:spPr>
          <a:xfrm>
            <a:off x="431802" y="2805505"/>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Routing rules</a:t>
            </a:r>
          </a:p>
        </p:txBody>
      </p:sp>
      <p:sp>
        <p:nvSpPr>
          <p:cNvPr id="7" name="Rectangle 6">
            <a:extLst>
              <a:ext uri="{FF2B5EF4-FFF2-40B4-BE49-F238E27FC236}">
                <a16:creationId xmlns:a16="http://schemas.microsoft.com/office/drawing/2014/main" id="{4D2F20E0-AF52-4C9A-8DA5-3AD8CC45697B}"/>
              </a:ext>
            </a:extLst>
          </p:cNvPr>
          <p:cNvSpPr/>
          <p:nvPr/>
        </p:nvSpPr>
        <p:spPr>
          <a:xfrm>
            <a:off x="431802" y="3571054"/>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Backend pools</a:t>
            </a:r>
          </a:p>
        </p:txBody>
      </p:sp>
      <p:sp>
        <p:nvSpPr>
          <p:cNvPr id="9" name="Rectangle 8">
            <a:extLst>
              <a:ext uri="{FF2B5EF4-FFF2-40B4-BE49-F238E27FC236}">
                <a16:creationId xmlns:a16="http://schemas.microsoft.com/office/drawing/2014/main" id="{CBC0BE49-A224-410C-878B-F512D977DD55}"/>
              </a:ext>
            </a:extLst>
          </p:cNvPr>
          <p:cNvSpPr/>
          <p:nvPr/>
        </p:nvSpPr>
        <p:spPr>
          <a:xfrm>
            <a:off x="431802" y="4336604"/>
            <a:ext cx="2663824" cy="86062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Web application firewall (optional)</a:t>
            </a:r>
          </a:p>
        </p:txBody>
      </p:sp>
      <p:sp>
        <p:nvSpPr>
          <p:cNvPr id="8" name="Rectangle 7">
            <a:extLst>
              <a:ext uri="{FF2B5EF4-FFF2-40B4-BE49-F238E27FC236}">
                <a16:creationId xmlns:a16="http://schemas.microsoft.com/office/drawing/2014/main" id="{2432F561-A45A-4C1B-8433-2C9A716CCCFE}"/>
              </a:ext>
            </a:extLst>
          </p:cNvPr>
          <p:cNvSpPr/>
          <p:nvPr/>
        </p:nvSpPr>
        <p:spPr>
          <a:xfrm>
            <a:off x="431802" y="5312669"/>
            <a:ext cx="2663824" cy="6289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Health probes</a:t>
            </a:r>
          </a:p>
        </p:txBody>
      </p:sp>
      <p:pic>
        <p:nvPicPr>
          <p:cNvPr id="10" name="Picture 9" descr="Flowchart top to bottom: frontend IP, listener, rule, and backend instances">
            <a:extLst>
              <a:ext uri="{FF2B5EF4-FFF2-40B4-BE49-F238E27FC236}">
                <a16:creationId xmlns:a16="http://schemas.microsoft.com/office/drawing/2014/main" id="{59E46486-0FBE-49E9-B5B6-C150C2D8B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667" y="1274405"/>
            <a:ext cx="8210550" cy="4667250"/>
          </a:xfrm>
          <a:prstGeom prst="rect">
            <a:avLst/>
          </a:prstGeom>
        </p:spPr>
      </p:pic>
    </p:spTree>
    <p:extLst>
      <p:ext uri="{BB962C8B-B14F-4D97-AF65-F5344CB8AC3E}">
        <p14:creationId xmlns:p14="http://schemas.microsoft.com/office/powerpoint/2010/main" val="26905574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Learning Objectives - Administer Network Traffic </a:t>
            </a:r>
          </a:p>
        </p:txBody>
      </p:sp>
      <p:sp>
        <p:nvSpPr>
          <p:cNvPr id="34" name="TextBox 33">
            <a:extLst>
              <a:ext uri="{FF2B5EF4-FFF2-40B4-BE49-F238E27FC236}">
                <a16:creationId xmlns:a16="http://schemas.microsoft.com/office/drawing/2014/main" id="{6A4131AC-52CE-4D3E-B409-916150339DE9}"/>
              </a:ext>
            </a:extLst>
          </p:cNvPr>
          <p:cNvSpPr txBox="1"/>
          <p:nvPr/>
        </p:nvSpPr>
        <p:spPr>
          <a:xfrm>
            <a:off x="634439" y="1224753"/>
            <a:ext cx="7327900" cy="3826332"/>
          </a:xfrm>
          <a:prstGeom prst="rect">
            <a:avLst/>
          </a:prstGeom>
          <a:noFill/>
        </p:spPr>
        <p:txBody>
          <a:bodyPr wrap="square" lIns="0" tIns="0" rIns="0" bIns="0" rtlCol="0" anchor="t">
            <a:noAutofit/>
          </a:bodyPr>
          <a:lstStyle/>
          <a:p>
            <a:pPr marL="342900" indent="-342900">
              <a:lnSpc>
                <a:spcPct val="150000"/>
              </a:lnSpc>
              <a:spcAft>
                <a:spcPts val="600"/>
              </a:spcAft>
              <a:buFont typeface="Arial" panose="020B0604020202020204" pitchFamily="34" charset="0"/>
              <a:buChar char="•"/>
            </a:pPr>
            <a:r>
              <a:rPr lang="en-US" sz="2400" dirty="0">
                <a:hlinkClick r:id="rId3"/>
              </a:rPr>
              <a:t>Configure Azure Load Balancer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4"/>
              </a:rPr>
              <a:t>Configure Application Gateway</a:t>
            </a:r>
            <a:endParaRPr lang="en-US" sz="2400" dirty="0"/>
          </a:p>
          <a:p>
            <a:pPr marL="342900" indent="-342900">
              <a:lnSpc>
                <a:spcPct val="150000"/>
              </a:lnSpc>
              <a:spcAft>
                <a:spcPts val="600"/>
              </a:spcAft>
              <a:buFont typeface="Arial" panose="020B0604020202020204" pitchFamily="34" charset="0"/>
              <a:buChar char="•"/>
            </a:pPr>
            <a:r>
              <a:rPr lang="en-US" sz="2400" dirty="0">
                <a:hlinkClick r:id="rId5"/>
              </a:rPr>
              <a:t>Configure Network Watcher</a:t>
            </a:r>
            <a:endParaRPr lang="en-US" sz="2400" dirty="0"/>
          </a:p>
          <a:p>
            <a:pPr marL="342900" indent="-342900">
              <a:lnSpc>
                <a:spcPct val="150000"/>
              </a:lnSpc>
              <a:spcAft>
                <a:spcPts val="600"/>
              </a:spcAft>
              <a:buFont typeface="Arial" panose="020B0604020202020204" pitchFamily="34" charset="0"/>
              <a:buChar char="•"/>
            </a:pPr>
            <a:r>
              <a:rPr lang="en-US" sz="2400" dirty="0">
                <a:hlinkClick r:id="rId6"/>
              </a:rPr>
              <a:t>Lab 06 – Implement Traffic Management</a:t>
            </a:r>
            <a:endParaRPr lang="en-US" sz="2400"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Configure Azure Application Gateway</a:t>
            </a:r>
          </a:p>
        </p:txBody>
      </p:sp>
      <p:sp>
        <p:nvSpPr>
          <p:cNvPr id="15" name="TextBox 14">
            <a:extLst>
              <a:ext uri="{FF2B5EF4-FFF2-40B4-BE49-F238E27FC236}">
                <a16:creationId xmlns:a16="http://schemas.microsoft.com/office/drawing/2014/main" id="{EAE08E34-EB78-49A4-9893-03AB3EB3981E}"/>
              </a:ext>
            </a:extLst>
          </p:cNvPr>
          <p:cNvSpPr txBox="1"/>
          <p:nvPr/>
        </p:nvSpPr>
        <p:spPr>
          <a:xfrm>
            <a:off x="4077339" y="1983478"/>
            <a:ext cx="6220178" cy="378565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hlinkClick r:id="rId3"/>
              </a:rPr>
              <a:t>Introduction to Azure Application Gateway </a:t>
            </a:r>
            <a:endParaRPr lang="en-US" sz="2000" dirty="0"/>
          </a:p>
          <a:p>
            <a:pPr marL="342900" indent="-342900">
              <a:spcAft>
                <a:spcPts val="1200"/>
              </a:spcAft>
              <a:buFont typeface="Arial" panose="020B0604020202020204" pitchFamily="34" charset="0"/>
              <a:buChar char="•"/>
            </a:pPr>
            <a:r>
              <a:rPr lang="en-US" sz="2000" dirty="0">
                <a:hlinkClick r:id="rId4"/>
              </a:rPr>
              <a:t>Load balance your web service traffic with Application Gateway</a:t>
            </a:r>
            <a:endParaRPr lang="en-US" sz="2000" dirty="0"/>
          </a:p>
          <a:p>
            <a:pPr marL="342900" indent="-342900">
              <a:spcAft>
                <a:spcPts val="1200"/>
              </a:spcAft>
              <a:buFont typeface="Arial" panose="020B0604020202020204" pitchFamily="34" charset="0"/>
              <a:buChar char="•"/>
            </a:pPr>
            <a:r>
              <a:rPr lang="en-US" sz="2000" dirty="0">
                <a:hlinkClick r:id="rId5"/>
              </a:rPr>
              <a:t>Load balance HTTP(S) traffic in Azure </a:t>
            </a:r>
            <a:endParaRPr lang="en-US" sz="2000" dirty="0"/>
          </a:p>
          <a:p>
            <a:pPr marL="342900" indent="-342900">
              <a:spcAft>
                <a:spcPts val="1200"/>
              </a:spcAft>
              <a:buFont typeface="Arial" panose="020B0604020202020204" pitchFamily="34" charset="0"/>
              <a:buChar char="•"/>
            </a:pPr>
            <a:r>
              <a:rPr lang="en-US" sz="2000" dirty="0">
                <a:hlinkClick r:id="rId6"/>
              </a:rPr>
              <a:t>Encrypt network traffic end to end with Azure Application Gateway</a:t>
            </a:r>
            <a:endParaRPr lang="en-US" sz="2000" dirty="0"/>
          </a:p>
          <a:p>
            <a:pPr marL="342900" indent="-342900">
              <a:spcAft>
                <a:spcPts val="1200"/>
              </a:spcAft>
              <a:buFont typeface="Arial" panose="020B0604020202020204" pitchFamily="34" charset="0"/>
              <a:buChar char="•"/>
            </a:pPr>
            <a:endParaRPr lang="en-US" sz="2000" dirty="0"/>
          </a:p>
          <a:p>
            <a:pPr marL="342900" indent="-342900">
              <a:spcAft>
                <a:spcPts val="1200"/>
              </a:spcAft>
              <a:buFont typeface="Arial" panose="020B0604020202020204" pitchFamily="34" charset="0"/>
              <a:buChar char="•"/>
            </a:pPr>
            <a:endParaRPr lang="en-US" sz="2000" dirty="0">
              <a:solidFill>
                <a:schemeClr val="tx1"/>
              </a:solidFill>
            </a:endParaRPr>
          </a:p>
          <a:p>
            <a:pPr marL="342900" indent="-342900">
              <a:spcAft>
                <a:spcPts val="12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2251310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Configure Network Watcher Introduction</a:t>
            </a:r>
          </a:p>
        </p:txBody>
      </p:sp>
      <p:sp>
        <p:nvSpPr>
          <p:cNvPr id="27" name="TextBox 26">
            <a:extLst>
              <a:ext uri="{FF2B5EF4-FFF2-40B4-BE49-F238E27FC236}">
                <a16:creationId xmlns:a16="http://schemas.microsoft.com/office/drawing/2014/main" id="{2D881DF6-F8A9-4AB7-8CDB-17AE938AC0FA}"/>
              </a:ext>
            </a:extLst>
          </p:cNvPr>
          <p:cNvSpPr txBox="1"/>
          <p:nvPr/>
        </p:nvSpPr>
        <p:spPr>
          <a:xfrm>
            <a:off x="465138" y="1571947"/>
            <a:ext cx="4517828" cy="4021390"/>
          </a:xfrm>
          <a:prstGeom prst="rect">
            <a:avLst/>
          </a:prstGeom>
          <a:noFill/>
        </p:spPr>
        <p:txBody>
          <a:bodyPr wrap="square" lIns="0" tIns="0" rIns="0" bIns="0" rtlCol="0" anchor="t">
            <a:noAutofit/>
          </a:bodyPr>
          <a:lstStyle/>
          <a:p>
            <a:pPr marL="342900" indent="-342900">
              <a:lnSpc>
                <a:spcPct val="150000"/>
              </a:lnSpc>
              <a:spcBef>
                <a:spcPct val="0"/>
              </a:spcBef>
              <a:spcAft>
                <a:spcPts val="600"/>
              </a:spcAft>
              <a:buFont typeface="Arial" panose="020B0604020202020204" pitchFamily="34" charset="0"/>
              <a:buChar char="•"/>
            </a:pPr>
            <a:r>
              <a:rPr lang="en-US" sz="2000" dirty="0"/>
              <a:t>Describe Network Watcher Features</a:t>
            </a:r>
          </a:p>
          <a:p>
            <a:pPr marL="342900" indent="-342900">
              <a:lnSpc>
                <a:spcPct val="150000"/>
              </a:lnSpc>
              <a:spcBef>
                <a:spcPct val="0"/>
              </a:spcBef>
              <a:spcAft>
                <a:spcPts val="600"/>
              </a:spcAft>
              <a:buFont typeface="Arial" panose="020B0604020202020204" pitchFamily="34" charset="0"/>
              <a:buChar char="•"/>
            </a:pPr>
            <a:r>
              <a:rPr lang="en-US" sz="2000" dirty="0"/>
              <a:t>Review IP Flow Verify Diagnostics</a:t>
            </a:r>
          </a:p>
          <a:p>
            <a:pPr marL="342900" indent="-342900">
              <a:lnSpc>
                <a:spcPct val="150000"/>
              </a:lnSpc>
              <a:spcBef>
                <a:spcPct val="0"/>
              </a:spcBef>
              <a:spcAft>
                <a:spcPts val="600"/>
              </a:spcAft>
              <a:buFont typeface="Arial" panose="020B0604020202020204" pitchFamily="34" charset="0"/>
              <a:buChar char="•"/>
            </a:pPr>
            <a:r>
              <a:rPr lang="en-US" sz="2000" dirty="0"/>
              <a:t>Review Next Hop Diagnostics</a:t>
            </a:r>
          </a:p>
          <a:p>
            <a:pPr marL="342900" indent="-342900">
              <a:lnSpc>
                <a:spcPct val="150000"/>
              </a:lnSpc>
              <a:spcBef>
                <a:spcPct val="0"/>
              </a:spcBef>
              <a:spcAft>
                <a:spcPts val="600"/>
              </a:spcAft>
              <a:buFont typeface="Arial" panose="020B0604020202020204" pitchFamily="34" charset="0"/>
              <a:buChar char="•"/>
            </a:pPr>
            <a:r>
              <a:rPr lang="en-US" sz="2000" dirty="0"/>
              <a:t>Visualize the Network Topology </a:t>
            </a:r>
          </a:p>
          <a:p>
            <a:pPr marL="342900" indent="-342900">
              <a:lnSpc>
                <a:spcPct val="150000"/>
              </a:lnSpc>
              <a:spcBef>
                <a:spcPct val="0"/>
              </a:spcBef>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47ACD107-7BBE-8EB8-6856-424B99FA1B37}"/>
              </a:ext>
            </a:extLst>
          </p:cNvPr>
          <p:cNvSpPr txBox="1"/>
          <p:nvPr/>
        </p:nvSpPr>
        <p:spPr>
          <a:xfrm>
            <a:off x="6472355" y="1716224"/>
            <a:ext cx="4605129" cy="2323713"/>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Monitor virtual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Use Azure Network Watcher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external networking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Troubleshoot virtual network connectivity</a:t>
            </a:r>
          </a:p>
        </p:txBody>
      </p:sp>
    </p:spTree>
    <p:extLst>
      <p:ext uri="{BB962C8B-B14F-4D97-AF65-F5344CB8AC3E}">
        <p14:creationId xmlns:p14="http://schemas.microsoft.com/office/powerpoint/2010/main" val="29254439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449263"/>
            <a:ext cx="11568684" cy="655637"/>
          </a:xfrm>
        </p:spPr>
        <p:txBody>
          <a:bodyPr/>
          <a:lstStyle/>
          <a:p>
            <a:r>
              <a:rPr lang="en-US" dirty="0"/>
              <a:t>Describe Network Watcher Features</a:t>
            </a:r>
          </a:p>
        </p:txBody>
      </p:sp>
      <p:sp>
        <p:nvSpPr>
          <p:cNvPr id="2" name="Text Placeholder 1">
            <a:extLst>
              <a:ext uri="{FF2B5EF4-FFF2-40B4-BE49-F238E27FC236}">
                <a16:creationId xmlns:a16="http://schemas.microsoft.com/office/drawing/2014/main" id="{44B0691D-E6C9-39CA-6F66-2A8CBBC059BB}"/>
              </a:ext>
            </a:extLst>
          </p:cNvPr>
          <p:cNvSpPr>
            <a:spLocks noGrp="1"/>
          </p:cNvSpPr>
          <p:nvPr>
            <p:ph type="body" sz="quarter" idx="10"/>
          </p:nvPr>
        </p:nvSpPr>
        <p:spPr>
          <a:xfrm>
            <a:off x="441325" y="998538"/>
            <a:ext cx="11568113" cy="783035"/>
          </a:xfrm>
        </p:spPr>
        <p:txBody>
          <a:bodyPr/>
          <a:lstStyle/>
          <a:p>
            <a:r>
              <a:rPr lang="en-US" dirty="0"/>
              <a:t>A regional service with various network diagnostics</a:t>
            </a:r>
          </a:p>
          <a:p>
            <a:endParaRPr lang="en-US" dirty="0"/>
          </a:p>
        </p:txBody>
      </p:sp>
      <p:sp>
        <p:nvSpPr>
          <p:cNvPr id="5" name="Rectangle 4">
            <a:extLst>
              <a:ext uri="{FF2B5EF4-FFF2-40B4-BE49-F238E27FC236}">
                <a16:creationId xmlns:a16="http://schemas.microsoft.com/office/drawing/2014/main" id="{D440792F-6DF6-4B61-B4B7-41A0B005648F}"/>
              </a:ext>
              <a:ext uri="{C183D7F6-B498-43B3-948B-1728B52AA6E4}">
                <adec:decorative xmlns:adec="http://schemas.microsoft.com/office/drawing/2017/decorative" val="0"/>
              </a:ext>
            </a:extLst>
          </p:cNvPr>
          <p:cNvSpPr/>
          <p:nvPr/>
        </p:nvSpPr>
        <p:spPr bwMode="auto">
          <a:xfrm>
            <a:off x="491998" y="2112767"/>
            <a:ext cx="5719096" cy="300743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marL="285750" indent="-285750" fontAlgn="base">
              <a:spcAft>
                <a:spcPts val="600"/>
              </a:spcAft>
              <a:buFont typeface="Arial" panose="020B0604020202020204" pitchFamily="34" charset="0"/>
              <a:buChar char="•"/>
            </a:pPr>
            <a:r>
              <a:rPr lang="en-US" dirty="0">
                <a:solidFill>
                  <a:schemeClr val="tx1"/>
                </a:solidFill>
                <a:latin typeface="+mj-lt"/>
              </a:rPr>
              <a:t>IP Flow Verify </a:t>
            </a:r>
            <a:r>
              <a:rPr lang="en-US" dirty="0">
                <a:solidFill>
                  <a:schemeClr val="tx1"/>
                </a:solidFill>
              </a:rPr>
              <a:t>diagnoses connectivity issues</a:t>
            </a:r>
          </a:p>
          <a:p>
            <a:pPr marL="285750" indent="-285750" fontAlgn="base">
              <a:spcAft>
                <a:spcPts val="600"/>
              </a:spcAft>
              <a:buFont typeface="Arial" panose="020B0604020202020204" pitchFamily="34" charset="0"/>
              <a:buChar char="•"/>
            </a:pPr>
            <a:r>
              <a:rPr lang="en-US" dirty="0">
                <a:solidFill>
                  <a:schemeClr val="tx1"/>
                </a:solidFill>
                <a:latin typeface="+mj-lt"/>
              </a:rPr>
              <a:t>Next Hop </a:t>
            </a:r>
            <a:r>
              <a:rPr lang="en-US" dirty="0">
                <a:solidFill>
                  <a:schemeClr val="tx1"/>
                </a:solidFill>
              </a:rPr>
              <a:t>determines if traffic is being</a:t>
            </a:r>
            <a:br>
              <a:rPr lang="en-US" dirty="0">
                <a:solidFill>
                  <a:schemeClr val="tx1"/>
                </a:solidFill>
              </a:rPr>
            </a:br>
            <a:r>
              <a:rPr lang="en-US" dirty="0">
                <a:solidFill>
                  <a:schemeClr val="tx1"/>
                </a:solidFill>
              </a:rPr>
              <a:t>correctly routed and monitoring tools​</a:t>
            </a:r>
          </a:p>
          <a:p>
            <a:pPr marL="285750" indent="-285750" fontAlgn="base">
              <a:spcAft>
                <a:spcPts val="600"/>
              </a:spcAft>
              <a:buFont typeface="Arial" panose="020B0604020202020204" pitchFamily="34" charset="0"/>
              <a:buChar char="•"/>
            </a:pPr>
            <a:r>
              <a:rPr lang="en-US" dirty="0">
                <a:solidFill>
                  <a:schemeClr val="tx1"/>
                </a:solidFill>
                <a:latin typeface="+mj-lt"/>
              </a:rPr>
              <a:t>Flow Logs </a:t>
            </a:r>
            <a:r>
              <a:rPr lang="en-US" dirty="0">
                <a:solidFill>
                  <a:schemeClr val="tx1"/>
                </a:solidFill>
              </a:rPr>
              <a:t>maps IP traffic through a network security group</a:t>
            </a:r>
          </a:p>
          <a:p>
            <a:pPr marL="285750" indent="-285750" fontAlgn="base">
              <a:spcAft>
                <a:spcPts val="600"/>
              </a:spcAft>
              <a:buFont typeface="Arial" panose="020B0604020202020204" pitchFamily="34" charset="0"/>
              <a:buChar char="•"/>
            </a:pPr>
            <a:r>
              <a:rPr lang="en-US" dirty="0">
                <a:solidFill>
                  <a:schemeClr val="tx1"/>
                </a:solidFill>
                <a:latin typeface="+mj-lt"/>
              </a:rPr>
              <a:t>Connection troubleshoot </a:t>
            </a:r>
            <a:r>
              <a:rPr lang="en-US" dirty="0">
                <a:solidFill>
                  <a:schemeClr val="tx1"/>
                </a:solidFill>
              </a:rPr>
              <a:t>shows connectivity between source VM and destination</a:t>
            </a:r>
          </a:p>
          <a:p>
            <a:pPr marL="285750" indent="-285750" fontAlgn="base">
              <a:spcAft>
                <a:spcPts val="600"/>
              </a:spcAft>
              <a:buFont typeface="Arial" panose="020B0604020202020204" pitchFamily="34" charset="0"/>
              <a:buChar char="•"/>
            </a:pPr>
            <a:r>
              <a:rPr lang="en-US" dirty="0">
                <a:solidFill>
                  <a:schemeClr val="tx1"/>
                </a:solidFill>
                <a:latin typeface="+mj-lt"/>
              </a:rPr>
              <a:t>Topology</a:t>
            </a:r>
            <a:r>
              <a:rPr lang="en-US" dirty="0">
                <a:solidFill>
                  <a:schemeClr val="tx1"/>
                </a:solidFill>
              </a:rPr>
              <a:t> generates a visual diagram of resources</a:t>
            </a:r>
          </a:p>
          <a:p>
            <a:pPr marL="285750" indent="-285750" fontAlgn="base">
              <a:spcAft>
                <a:spcPts val="600"/>
              </a:spcAft>
              <a:buFont typeface="Arial" panose="020B0604020202020204" pitchFamily="34" charset="0"/>
              <a:buChar char="•"/>
            </a:pPr>
            <a:endParaRPr lang="en-US" dirty="0">
              <a:solidFill>
                <a:schemeClr val="tx1"/>
              </a:solidFill>
            </a:endParaRPr>
          </a:p>
          <a:p>
            <a:pPr marL="285750" indent="-285750" fontAlgn="base">
              <a:spcAft>
                <a:spcPts val="600"/>
              </a:spcAft>
              <a:buFont typeface="Arial" panose="020B0604020202020204" pitchFamily="34" charset="0"/>
              <a:buChar char="•"/>
            </a:pPr>
            <a:endParaRPr lang="en-US" dirty="0">
              <a:solidFill>
                <a:schemeClr val="tx1"/>
              </a:solidFill>
            </a:endParaRPr>
          </a:p>
          <a:p>
            <a:pPr marL="285750" indent="-285750" fontAlgn="base">
              <a:spcAft>
                <a:spcPts val="600"/>
              </a:spcAft>
              <a:buFont typeface="Arial" panose="020B0604020202020204" pitchFamily="34" charset="0"/>
              <a:buChar char="•"/>
            </a:pPr>
            <a:endParaRPr lang="en-US" dirty="0">
              <a:solidFill>
                <a:schemeClr val="tx1"/>
              </a:solidFill>
            </a:endParaRPr>
          </a:p>
        </p:txBody>
      </p:sp>
      <p:pic>
        <p:nvPicPr>
          <p:cNvPr id="16" name="Picture 15" descr="Screenshot of Network Watcher features. ">
            <a:extLst>
              <a:ext uri="{FF2B5EF4-FFF2-40B4-BE49-F238E27FC236}">
                <a16:creationId xmlns:a16="http://schemas.microsoft.com/office/drawing/2014/main" id="{5228B143-1A05-5FF9-6BE2-AF4556F4818A}"/>
              </a:ext>
            </a:extLst>
          </p:cNvPr>
          <p:cNvPicPr>
            <a:picLocks noChangeAspect="1"/>
          </p:cNvPicPr>
          <p:nvPr/>
        </p:nvPicPr>
        <p:blipFill>
          <a:blip r:embed="rId3"/>
          <a:stretch>
            <a:fillRect/>
          </a:stretch>
        </p:blipFill>
        <p:spPr>
          <a:xfrm>
            <a:off x="7000554" y="1104900"/>
            <a:ext cx="5023171" cy="5023171"/>
          </a:xfrm>
          <a:prstGeom prst="rect">
            <a:avLst/>
          </a:prstGeom>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Review IP Flow Verify Diagnostics</a:t>
            </a:r>
            <a:endParaRPr lang="en-US" dirty="0"/>
          </a:p>
        </p:txBody>
      </p:sp>
      <p:sp>
        <p:nvSpPr>
          <p:cNvPr id="6" name="Rectangle 5">
            <a:extLst>
              <a:ext uri="{FF2B5EF4-FFF2-40B4-BE49-F238E27FC236}">
                <a16:creationId xmlns:a16="http://schemas.microsoft.com/office/drawing/2014/main" id="{0B133498-91A5-4247-8FDC-AC8AB06B45B8}"/>
              </a:ext>
              <a:ext uri="{C183D7F6-B498-43B3-948B-1728B52AA6E4}">
                <adec:decorative xmlns:adec="http://schemas.microsoft.com/office/drawing/2017/decorative" val="0"/>
              </a:ext>
            </a:extLst>
          </p:cNvPr>
          <p:cNvSpPr/>
          <p:nvPr/>
        </p:nvSpPr>
        <p:spPr bwMode="auto">
          <a:xfrm>
            <a:off x="413066" y="3195449"/>
            <a:ext cx="3017520" cy="116306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200"/>
              </a:spcBef>
            </a:pPr>
            <a:r>
              <a:rPr lang="en-US" sz="2000" dirty="0">
                <a:solidFill>
                  <a:schemeClr val="tx1"/>
                </a:solidFill>
              </a:rPr>
              <a:t>Checks if a packet is allowed or denied to or from a virtual machine</a:t>
            </a:r>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82999" y="1713833"/>
            <a:ext cx="8201025" cy="4294298"/>
          </a:xfrm>
          <a:prstGeom prst="rect">
            <a:avLst/>
          </a:prstGeom>
          <a:ln>
            <a:no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Next Hop Diagnostics</a:t>
            </a:r>
          </a:p>
        </p:txBody>
      </p:sp>
      <p:sp>
        <p:nvSpPr>
          <p:cNvPr id="9" name="Rectangle 8">
            <a:extLst>
              <a:ext uri="{FF2B5EF4-FFF2-40B4-BE49-F238E27FC236}">
                <a16:creationId xmlns:a16="http://schemas.microsoft.com/office/drawing/2014/main" id="{A0D06B2A-44AD-434C-BB00-D63B1C45AB49}"/>
              </a:ext>
              <a:ext uri="{C183D7F6-B498-43B3-948B-1728B52AA6E4}">
                <adec:decorative xmlns:adec="http://schemas.microsoft.com/office/drawing/2017/decorative" val="0"/>
              </a:ext>
            </a:extLst>
          </p:cNvPr>
          <p:cNvSpPr/>
          <p:nvPr/>
        </p:nvSpPr>
        <p:spPr bwMode="auto">
          <a:xfrm>
            <a:off x="427037" y="2638424"/>
            <a:ext cx="4135438" cy="172958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Helps with determining whether traffic is being directed to the intended destination by showing the next hop</a:t>
            </a:r>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50244" y="1301462"/>
            <a:ext cx="4965137" cy="4989272"/>
          </a:xfrm>
          <a:prstGeom prst="rect">
            <a:avLst/>
          </a:prstGeom>
          <a:ln>
            <a:no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Visualize the Network Topology</a:t>
            </a:r>
            <a:endParaRPr lang="en-US" dirty="0"/>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019" t="1019" r="1019" b="1019"/>
          <a:stretch/>
        </p:blipFill>
        <p:spPr>
          <a:xfrm>
            <a:off x="927831" y="1185165"/>
            <a:ext cx="10558586" cy="3236914"/>
          </a:xfrm>
          <a:prstGeom prst="rect">
            <a:avLst/>
          </a:prstGeom>
          <a:ln>
            <a:noFill/>
          </a:ln>
        </p:spPr>
      </p:pic>
      <p:sp>
        <p:nvSpPr>
          <p:cNvPr id="15" name="Freeform: Shape 14">
            <a:extLst>
              <a:ext uri="{FF2B5EF4-FFF2-40B4-BE49-F238E27FC236}">
                <a16:creationId xmlns:a16="http://schemas.microsoft.com/office/drawing/2014/main" id="{702453A2-FD2F-428B-ABF4-FC73A8C67B76}"/>
              </a:ext>
            </a:extLst>
          </p:cNvPr>
          <p:cNvSpPr/>
          <p:nvPr/>
        </p:nvSpPr>
        <p:spPr>
          <a:xfrm>
            <a:off x="426853" y="4587981"/>
            <a:ext cx="3474720"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Provides a visual representation of your networking elements</a:t>
            </a:r>
          </a:p>
        </p:txBody>
      </p:sp>
      <p:sp>
        <p:nvSpPr>
          <p:cNvPr id="16" name="Freeform: Shape 15">
            <a:extLst>
              <a:ext uri="{FF2B5EF4-FFF2-40B4-BE49-F238E27FC236}">
                <a16:creationId xmlns:a16="http://schemas.microsoft.com/office/drawing/2014/main" id="{9CB9C76E-0691-4DD0-BB71-879F91A12EA6}"/>
              </a:ext>
            </a:extLst>
          </p:cNvPr>
          <p:cNvSpPr/>
          <p:nvPr/>
        </p:nvSpPr>
        <p:spPr>
          <a:xfrm>
            <a:off x="4039241" y="4587981"/>
            <a:ext cx="404101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sz="2000" dirty="0">
                <a:solidFill>
                  <a:schemeClr val="tx1"/>
                </a:solidFill>
              </a:rPr>
              <a:t>View all the resources in a virtual network, resource to resource associations, and relationships between the resources</a:t>
            </a:r>
          </a:p>
        </p:txBody>
      </p:sp>
      <p:sp>
        <p:nvSpPr>
          <p:cNvPr id="17" name="Freeform: Shape 16">
            <a:extLst>
              <a:ext uri="{FF2B5EF4-FFF2-40B4-BE49-F238E27FC236}">
                <a16:creationId xmlns:a16="http://schemas.microsoft.com/office/drawing/2014/main" id="{04E1EFB6-FBED-46F1-83AF-77B2409690BA}"/>
              </a:ext>
            </a:extLst>
          </p:cNvPr>
          <p:cNvSpPr/>
          <p:nvPr/>
        </p:nvSpPr>
        <p:spPr>
          <a:xfrm>
            <a:off x="8217926" y="4587981"/>
            <a:ext cx="3777796" cy="1383346"/>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a:spcBef>
                <a:spcPts val="1200"/>
              </a:spcBef>
            </a:pPr>
            <a:r>
              <a:rPr lang="en-US" sz="2000" dirty="0">
                <a:solidFill>
                  <a:schemeClr val="tx1"/>
                </a:solidFill>
              </a:rPr>
              <a:t>The Network Watcher</a:t>
            </a:r>
            <a:br>
              <a:rPr lang="en-US" sz="2000" dirty="0">
                <a:solidFill>
                  <a:schemeClr val="tx1"/>
                </a:solidFill>
              </a:rPr>
            </a:br>
            <a:r>
              <a:rPr lang="en-US" sz="2000" dirty="0">
                <a:solidFill>
                  <a:schemeClr val="tx1"/>
                </a:solidFill>
              </a:rPr>
              <a:t>instance in the same region as the virtual network</a:t>
            </a:r>
          </a:p>
        </p:txBody>
      </p:sp>
    </p:spTree>
    <p:extLst>
      <p:ext uri="{BB962C8B-B14F-4D97-AF65-F5344CB8AC3E}">
        <p14:creationId xmlns:p14="http://schemas.microsoft.com/office/powerpoint/2010/main" val="19686474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Network Watcher</a:t>
            </a:r>
          </a:p>
        </p:txBody>
      </p:sp>
      <p:sp>
        <p:nvSpPr>
          <p:cNvPr id="9" name="TextBox 8">
            <a:extLst>
              <a:ext uri="{FF2B5EF4-FFF2-40B4-BE49-F238E27FC236}">
                <a16:creationId xmlns:a16="http://schemas.microsoft.com/office/drawing/2014/main" id="{3FD9F227-18B1-4F15-8C5F-AE0A0A5E981A}"/>
              </a:ext>
            </a:extLst>
          </p:cNvPr>
          <p:cNvSpPr txBox="1"/>
          <p:nvPr/>
        </p:nvSpPr>
        <p:spPr>
          <a:xfrm>
            <a:off x="4106581" y="1891735"/>
            <a:ext cx="6220178" cy="3170099"/>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000" dirty="0">
                <a:hlinkClick r:id="rId3"/>
              </a:rPr>
              <a:t>Introduction to Azure Network Watcher</a:t>
            </a:r>
            <a:endParaRPr lang="en-US" sz="2000" dirty="0"/>
          </a:p>
          <a:p>
            <a:pPr marL="342900" indent="-342900">
              <a:spcAft>
                <a:spcPts val="600"/>
              </a:spcAft>
              <a:buFont typeface="Arial" panose="020B0604020202020204" pitchFamily="34" charset="0"/>
              <a:buChar char="•"/>
            </a:pPr>
            <a:r>
              <a:rPr lang="en-US" sz="2000" dirty="0">
                <a:hlinkClick r:id="rId4"/>
              </a:rPr>
              <a:t>Monitor and troubleshoot your end-to-end Azure network infrastructure by using network monitoring tools</a:t>
            </a:r>
            <a:endParaRPr lang="en-US" sz="2000" dirty="0"/>
          </a:p>
          <a:p>
            <a:pPr marL="342900" indent="-342900">
              <a:spcAft>
                <a:spcPts val="600"/>
              </a:spcAft>
              <a:buFont typeface="Arial" panose="020B0604020202020204" pitchFamily="34" charset="0"/>
              <a:buChar char="•"/>
            </a:pPr>
            <a:r>
              <a:rPr lang="en-US" sz="2000" dirty="0">
                <a:hlinkClick r:id="rId5"/>
              </a:rPr>
              <a:t>Analyze your Azure infrastructure by using Azure Monitor logs (sandbox)</a:t>
            </a:r>
            <a:endParaRPr lang="en-US" sz="2000" dirty="0"/>
          </a:p>
          <a:p>
            <a:pPr marL="342900" indent="-342900">
              <a:spcAft>
                <a:spcPts val="600"/>
              </a:spcAft>
              <a:buFont typeface="Arial" panose="020B0604020202020204" pitchFamily="34" charset="0"/>
              <a:buChar char="•"/>
            </a:pPr>
            <a:r>
              <a:rPr lang="en-US" sz="2000" dirty="0">
                <a:hlinkClick r:id="rId6"/>
              </a:rPr>
              <a:t>Monitor the performance of virtual machines using Azure Monitor VM Insights (</a:t>
            </a:r>
            <a:r>
              <a:rPr lang="en-US" sz="2000" dirty="0">
                <a:highlight>
                  <a:srgbClr val="FFFF00"/>
                </a:highlight>
                <a:hlinkClick r:id="rId6"/>
              </a:rPr>
              <a:t>sandbox</a:t>
            </a:r>
            <a:r>
              <a:rPr lang="en-US" sz="2000" dirty="0">
                <a:hlinkClick r:id="rId6"/>
              </a:rPr>
              <a:t>)</a:t>
            </a:r>
            <a:endParaRPr lang="en-US" sz="2000" dirty="0"/>
          </a:p>
          <a:p>
            <a:pPr marL="342900" indent="-342900">
              <a:spcAft>
                <a:spcPts val="600"/>
              </a:spcAft>
              <a:buFont typeface="Arial" panose="020B0604020202020204" pitchFamily="34" charset="0"/>
              <a:buChar char="•"/>
            </a:pPr>
            <a:r>
              <a:rPr lang="en-US" sz="2000" dirty="0">
                <a:hlinkClick r:id="rId7"/>
              </a:rPr>
              <a:t>Write your first query with Kusto Query Language </a:t>
            </a:r>
            <a:endParaRPr lang="en-US" sz="2000" dirty="0"/>
          </a:p>
        </p:txBody>
      </p:sp>
      <p:sp>
        <p:nvSpPr>
          <p:cNvPr id="25" name="TextBox 24">
            <a:extLst>
              <a:ext uri="{FF2B5EF4-FFF2-40B4-BE49-F238E27FC236}">
                <a16:creationId xmlns:a16="http://schemas.microsoft.com/office/drawing/2014/main" id="{E514EF65-5B8B-49B4-B148-BAC2FD82B0CD}"/>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71047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Lab – Implement Traffic Management</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Rectangle 2">
            <a:extLst>
              <a:ext uri="{FF2B5EF4-FFF2-40B4-BE49-F238E27FC236}">
                <a16:creationId xmlns:a16="http://schemas.microsoft.com/office/drawing/2014/main" id="{A86D35E2-A7CA-4C7F-B18E-55C37E3FB5AF}"/>
              </a:ext>
            </a:extLst>
          </p:cNvPr>
          <p:cNvSpPr/>
          <p:nvPr/>
        </p:nvSpPr>
        <p:spPr bwMode="auto">
          <a:xfrm>
            <a:off x="458569" y="2565216"/>
            <a:ext cx="3545872" cy="12006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dirty="0">
                <a:solidFill>
                  <a:schemeClr val="tx1"/>
                </a:solidFill>
                <a:ea typeface="+mn-lt"/>
                <a:cs typeface="+mn-lt"/>
              </a:rPr>
              <a:t>You are tasked with implementing a hub spoke topology for network traffic. The topology should include an Azure Load Balancer and Azure Application Gateway.</a:t>
            </a:r>
          </a:p>
        </p:txBody>
      </p:sp>
      <p:sp>
        <p:nvSpPr>
          <p:cNvPr id="12" name="Text Placeholder 2">
            <a:extLst>
              <a:ext uri="{FF2B5EF4-FFF2-40B4-BE49-F238E27FC236}">
                <a16:creationId xmlns:a16="http://schemas.microsoft.com/office/drawing/2014/main" id="{1927DEFF-8224-40EA-8B75-71A125739B9B}"/>
              </a:ext>
            </a:extLst>
          </p:cNvPr>
          <p:cNvSpPr txBox="1">
            <a:spLocks/>
          </p:cNvSpPr>
          <p:nvPr/>
        </p:nvSpPr>
        <p:spPr>
          <a:xfrm>
            <a:off x="5242950" y="1853225"/>
            <a:ext cx="2169017" cy="307777"/>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dirty="0">
                <a:solidFill>
                  <a:schemeClr val="tx1"/>
                </a:solidFill>
                <a:cs typeface="Segoe UI Semilight"/>
              </a:rPr>
              <a:t>Objectives</a:t>
            </a:r>
          </a:p>
        </p:txBody>
      </p:sp>
      <p:sp>
        <p:nvSpPr>
          <p:cNvPr id="13" name="Rectangle 12">
            <a:extLst>
              <a:ext uri="{FF2B5EF4-FFF2-40B4-BE49-F238E27FC236}">
                <a16:creationId xmlns:a16="http://schemas.microsoft.com/office/drawing/2014/main" id="{29E9F4D2-B825-4794-A782-C5C95373EFAD}"/>
              </a:ext>
            </a:extLst>
          </p:cNvPr>
          <p:cNvSpPr/>
          <p:nvPr/>
        </p:nvSpPr>
        <p:spPr bwMode="auto">
          <a:xfrm>
            <a:off x="5086608" y="2241160"/>
            <a:ext cx="6891297" cy="3049434"/>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Aft>
                <a:spcPts val="600"/>
              </a:spcAft>
              <a:buSzPct val="90000"/>
            </a:pPr>
            <a:r>
              <a:rPr lang="en-US" sz="2000" dirty="0">
                <a:solidFill>
                  <a:schemeClr val="tx1"/>
                </a:solidFill>
                <a:latin typeface="+mj-lt"/>
                <a:cs typeface="Segoe UI Semilight"/>
              </a:rPr>
              <a:t>Task 1: </a:t>
            </a:r>
            <a:r>
              <a:rPr lang="en-US" sz="2000" dirty="0">
                <a:solidFill>
                  <a:schemeClr val="tx1"/>
                </a:solidFill>
                <a:cs typeface="Segoe UI Semilight"/>
              </a:rPr>
              <a:t>Provision the lab environment</a:t>
            </a:r>
          </a:p>
          <a:p>
            <a:pPr>
              <a:spcAft>
                <a:spcPts val="600"/>
              </a:spcAft>
              <a:buSzPct val="90000"/>
            </a:pPr>
            <a:r>
              <a:rPr lang="en-US" sz="2000" dirty="0">
                <a:solidFill>
                  <a:schemeClr val="tx1"/>
                </a:solidFill>
                <a:latin typeface="+mj-lt"/>
                <a:cs typeface="Segoe UI Semilight"/>
              </a:rPr>
              <a:t>Task 2: </a:t>
            </a:r>
            <a:r>
              <a:rPr lang="en-US" sz="2000" dirty="0">
                <a:solidFill>
                  <a:schemeClr val="tx1"/>
                </a:solidFill>
                <a:cs typeface="Segoe UI Semilight"/>
              </a:rPr>
              <a:t>Configure the hub and spoke network topology</a:t>
            </a:r>
          </a:p>
          <a:p>
            <a:pPr>
              <a:spcAft>
                <a:spcPts val="600"/>
              </a:spcAft>
              <a:buSzPct val="90000"/>
            </a:pPr>
            <a:r>
              <a:rPr lang="en-US" sz="2000" dirty="0">
                <a:solidFill>
                  <a:schemeClr val="tx1"/>
                </a:solidFill>
                <a:latin typeface="+mj-lt"/>
                <a:cs typeface="Segoe UI Semilight"/>
              </a:rPr>
              <a:t>Task 3: </a:t>
            </a:r>
            <a:r>
              <a:rPr lang="en-US" sz="2000" dirty="0">
                <a:solidFill>
                  <a:schemeClr val="tx1"/>
                </a:solidFill>
                <a:cs typeface="Segoe UI Semilight"/>
              </a:rPr>
              <a:t>Test transitivity of virtual network peering</a:t>
            </a:r>
          </a:p>
          <a:p>
            <a:pPr>
              <a:spcAft>
                <a:spcPts val="600"/>
              </a:spcAft>
              <a:buSzPct val="90000"/>
            </a:pPr>
            <a:r>
              <a:rPr lang="en-US" sz="2000" dirty="0">
                <a:solidFill>
                  <a:schemeClr val="tx1"/>
                </a:solidFill>
                <a:latin typeface="+mj-lt"/>
                <a:cs typeface="Segoe UI Semilight"/>
              </a:rPr>
              <a:t>Task 4: </a:t>
            </a:r>
            <a:r>
              <a:rPr lang="en-US" sz="2000" dirty="0">
                <a:solidFill>
                  <a:schemeClr val="tx1"/>
                </a:solidFill>
                <a:cs typeface="Segoe UI Semilight"/>
              </a:rPr>
              <a:t>Configure routing in the hub and spoke topology</a:t>
            </a:r>
          </a:p>
          <a:p>
            <a:pPr>
              <a:spcAft>
                <a:spcPts val="600"/>
              </a:spcAft>
              <a:buSzPct val="90000"/>
            </a:pPr>
            <a:r>
              <a:rPr lang="en-US" sz="2000" dirty="0">
                <a:solidFill>
                  <a:schemeClr val="tx1"/>
                </a:solidFill>
                <a:latin typeface="+mj-lt"/>
                <a:cs typeface="Segoe UI Semilight"/>
              </a:rPr>
              <a:t>Task 5: </a:t>
            </a:r>
            <a:r>
              <a:rPr lang="en-US" sz="2000" dirty="0">
                <a:solidFill>
                  <a:schemeClr val="tx1"/>
                </a:solidFill>
                <a:cs typeface="Segoe UI Semilight"/>
              </a:rPr>
              <a:t>Implement Azure Load Balancer</a:t>
            </a:r>
          </a:p>
          <a:p>
            <a:pPr>
              <a:spcAft>
                <a:spcPts val="600"/>
              </a:spcAft>
              <a:buSzPct val="90000"/>
            </a:pPr>
            <a:r>
              <a:rPr lang="en-US" sz="2000" dirty="0">
                <a:solidFill>
                  <a:schemeClr val="tx1"/>
                </a:solidFill>
                <a:latin typeface="+mj-lt"/>
                <a:cs typeface="Segoe UI Semilight"/>
              </a:rPr>
              <a:t>Task 6: </a:t>
            </a:r>
            <a:r>
              <a:rPr lang="en-US" sz="2000" dirty="0">
                <a:solidFill>
                  <a:schemeClr val="tx1"/>
                </a:solidFill>
                <a:cs typeface="Segoe UI Semilight"/>
              </a:rPr>
              <a:t>Implement Azure Application Gateway</a:t>
            </a: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a:p>
            <a:pPr>
              <a:spcAft>
                <a:spcPts val="600"/>
              </a:spcAft>
              <a:buSzPct val="90000"/>
            </a:pPr>
            <a:endParaRPr lang="en-US" sz="2000" dirty="0">
              <a:solidFill>
                <a:schemeClr val="tx1"/>
              </a:solidFill>
              <a:cs typeface="Segoe UI Semilight"/>
            </a:endParaRPr>
          </a:p>
        </p:txBody>
      </p:sp>
      <p:sp>
        <p:nvSpPr>
          <p:cNvPr id="19" name="Text Placeholder 2">
            <a:extLst>
              <a:ext uri="{FF2B5EF4-FFF2-40B4-BE49-F238E27FC236}">
                <a16:creationId xmlns:a16="http://schemas.microsoft.com/office/drawing/2014/main" id="{585766C3-22A0-4241-A7D4-28BD41B6EA08}"/>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20" name="arrow_15">
            <a:extLst>
              <a:ext uri="{FF2B5EF4-FFF2-40B4-BE49-F238E27FC236}">
                <a16:creationId xmlns:a16="http://schemas.microsoft.com/office/drawing/2014/main" id="{52C53CB4-95B7-4E2F-9485-9B7364B2C047}"/>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0424-91CD-5EC5-F14D-6FEFE122059E}"/>
              </a:ext>
            </a:extLst>
          </p:cNvPr>
          <p:cNvSpPr>
            <a:spLocks noGrp="1"/>
          </p:cNvSpPr>
          <p:nvPr>
            <p:ph type="title"/>
          </p:nvPr>
        </p:nvSpPr>
        <p:spPr/>
        <p:txBody>
          <a:bodyPr/>
          <a:lstStyle/>
          <a:p>
            <a:r>
              <a:rPr lang="en-US" dirty="0"/>
              <a:t>Network Traffic whiteboard (walkthrough)</a:t>
            </a:r>
          </a:p>
        </p:txBody>
      </p:sp>
      <p:sp>
        <p:nvSpPr>
          <p:cNvPr id="6" name="TextBox 5">
            <a:extLst>
              <a:ext uri="{FF2B5EF4-FFF2-40B4-BE49-F238E27FC236}">
                <a16:creationId xmlns:a16="http://schemas.microsoft.com/office/drawing/2014/main" id="{D5AFC2E1-4176-F3B1-2C7D-CFCCD7D44FF1}"/>
              </a:ext>
            </a:extLst>
          </p:cNvPr>
          <p:cNvSpPr txBox="1"/>
          <p:nvPr/>
        </p:nvSpPr>
        <p:spPr>
          <a:xfrm>
            <a:off x="238159" y="1760538"/>
            <a:ext cx="4291240" cy="2643528"/>
          </a:xfrm>
          <a:prstGeom prst="rect">
            <a:avLst/>
          </a:prstGeom>
          <a:noFill/>
        </p:spPr>
        <p:txBody>
          <a:bodyPr wrap="square" lIns="186521" tIns="149217" rIns="186521" bIns="149217" rtlCol="0">
            <a:spAutoFit/>
          </a:bodyPr>
          <a:lstStyle/>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is a load balancer and when should it be used?</a:t>
            </a:r>
          </a:p>
          <a:p>
            <a:pPr marL="228292" indent="-228292" defTabSz="932597">
              <a:lnSpc>
                <a:spcPct val="90000"/>
              </a:lnSpc>
              <a:spcAft>
                <a:spcPts val="1224"/>
              </a:spcAft>
              <a:buFont typeface="Arial" panose="020B0604020202020204" pitchFamily="34" charset="0"/>
              <a:buChar char="•"/>
            </a:pPr>
            <a:r>
              <a:rPr lang="en-US" sz="2448" dirty="0">
                <a:solidFill>
                  <a:srgbClr val="000000"/>
                </a:solidFill>
                <a:latin typeface="Calibri" panose="020F0502020204030204" pitchFamily="34" charset="0"/>
                <a:ea typeface="Segoe UI" panose="020B0502040204020203" pitchFamily="34" charset="0"/>
                <a:cs typeface="Segoe UI (Body)"/>
              </a:rPr>
              <a:t>What are the four types of Azure load balancers? Describe the differences.</a:t>
            </a:r>
          </a:p>
          <a:p>
            <a:pPr defTabSz="932597">
              <a:lnSpc>
                <a:spcPct val="90000"/>
              </a:lnSpc>
              <a:spcAft>
                <a:spcPts val="1224"/>
              </a:spcAft>
            </a:pPr>
            <a:endParaRPr lang="en-US" sz="2448" dirty="0">
              <a:solidFill>
                <a:srgbClr val="000000"/>
              </a:solidFill>
              <a:latin typeface="Segoe UI"/>
            </a:endParaRPr>
          </a:p>
        </p:txBody>
      </p:sp>
      <p:grpSp>
        <p:nvGrpSpPr>
          <p:cNvPr id="10" name="Group 9" descr="whiteboard diagram editable version">
            <a:extLst>
              <a:ext uri="{FF2B5EF4-FFF2-40B4-BE49-F238E27FC236}">
                <a16:creationId xmlns:a16="http://schemas.microsoft.com/office/drawing/2014/main" id="{2DD592E1-5E59-4E70-C504-6495F7253275}"/>
              </a:ext>
            </a:extLst>
          </p:cNvPr>
          <p:cNvGrpSpPr/>
          <p:nvPr/>
        </p:nvGrpSpPr>
        <p:grpSpPr>
          <a:xfrm>
            <a:off x="4852403" y="1555342"/>
            <a:ext cx="7274348" cy="3883841"/>
            <a:chOff x="5760902" y="2258959"/>
            <a:chExt cx="6274199" cy="3006376"/>
          </a:xfrm>
        </p:grpSpPr>
        <p:sp>
          <p:nvSpPr>
            <p:cNvPr id="27" name="Rectangle 26">
              <a:extLst>
                <a:ext uri="{FF2B5EF4-FFF2-40B4-BE49-F238E27FC236}">
                  <a16:creationId xmlns:a16="http://schemas.microsoft.com/office/drawing/2014/main" id="{E63C4B7F-E379-2823-956A-34A28CBC8243}"/>
                </a:ext>
              </a:extLst>
            </p:cNvPr>
            <p:cNvSpPr/>
            <p:nvPr/>
          </p:nvSpPr>
          <p:spPr bwMode="auto">
            <a:xfrm>
              <a:off x="5760902"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solidFill>
                  <a:srgbClr val="000000">
                    <a:lumMod val="50000"/>
                    <a:lumOff val="50000"/>
                  </a:srgbClr>
                </a:solidFill>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A3137B7D-3527-6A40-9697-44371EB29766}"/>
                </a:ext>
              </a:extLst>
            </p:cNvPr>
            <p:cNvSpPr/>
            <p:nvPr/>
          </p:nvSpPr>
          <p:spPr bwMode="auto">
            <a:xfrm>
              <a:off x="8983226" y="2258959"/>
              <a:ext cx="3051875" cy="3006376"/>
            </a:xfrm>
            <a:prstGeom prst="rect">
              <a:avLst/>
            </a:prstGeom>
            <a:noFill/>
            <a:ln>
              <a:solidFill>
                <a:schemeClr val="tx1">
                  <a:lumMod val="95000"/>
                  <a:lumOff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9" name="Text Placeholder 2">
            <a:extLst>
              <a:ext uri="{FF2B5EF4-FFF2-40B4-BE49-F238E27FC236}">
                <a16:creationId xmlns:a16="http://schemas.microsoft.com/office/drawing/2014/main" id="{26B89B16-8613-D348-D3F8-0ADAB9FDE196}"/>
              </a:ext>
            </a:extLst>
          </p:cNvPr>
          <p:cNvSpPr txBox="1">
            <a:spLocks/>
          </p:cNvSpPr>
          <p:nvPr/>
        </p:nvSpPr>
        <p:spPr>
          <a:xfrm>
            <a:off x="4852403" y="5669678"/>
            <a:ext cx="7434370" cy="6937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563"/>
            <a:r>
              <a:rPr lang="en-US" sz="2400" spc="-50" dirty="0">
                <a:latin typeface="Segoe UI Semibold"/>
              </a:rPr>
              <a:t>The portal provides a </a:t>
            </a:r>
            <a:r>
              <a:rPr lang="en-US" sz="2400" i="1" spc="-50" dirty="0">
                <a:latin typeface="Segoe UI Semibold"/>
              </a:rPr>
              <a:t>Help me Choose </a:t>
            </a:r>
            <a:r>
              <a:rPr lang="en-US" sz="2400" spc="-50" dirty="0">
                <a:latin typeface="Segoe UI Semibold"/>
              </a:rPr>
              <a:t>questionnaire</a:t>
            </a:r>
          </a:p>
        </p:txBody>
      </p:sp>
      <p:pic>
        <p:nvPicPr>
          <p:cNvPr id="3" name="Picture 2">
            <a:extLst>
              <a:ext uri="{FF2B5EF4-FFF2-40B4-BE49-F238E27FC236}">
                <a16:creationId xmlns:a16="http://schemas.microsoft.com/office/drawing/2014/main" id="{77410874-2E89-AB02-ACBE-2A4555C9A00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60893" y="1639436"/>
            <a:ext cx="3195998" cy="3743172"/>
          </a:xfrm>
          <a:prstGeom prst="rect">
            <a:avLst/>
          </a:prstGeom>
        </p:spPr>
      </p:pic>
      <p:pic>
        <p:nvPicPr>
          <p:cNvPr id="7" name="Picture 6">
            <a:extLst>
              <a:ext uri="{FF2B5EF4-FFF2-40B4-BE49-F238E27FC236}">
                <a16:creationId xmlns:a16="http://schemas.microsoft.com/office/drawing/2014/main" id="{67001522-02A9-20F9-905F-7323E551469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743557" y="1639436"/>
            <a:ext cx="3227087" cy="3631251"/>
          </a:xfrm>
          <a:prstGeom prst="rect">
            <a:avLst/>
          </a:prstGeom>
        </p:spPr>
      </p:pic>
    </p:spTree>
    <p:extLst>
      <p:ext uri="{BB962C8B-B14F-4D97-AF65-F5344CB8AC3E}">
        <p14:creationId xmlns:p14="http://schemas.microsoft.com/office/powerpoint/2010/main" val="381333384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5" name="Group 4" descr="Architecture diagram as detailed in the lab steps. ">
            <a:extLst>
              <a:ext uri="{FF2B5EF4-FFF2-40B4-BE49-F238E27FC236}">
                <a16:creationId xmlns:a16="http://schemas.microsoft.com/office/drawing/2014/main" id="{7B05F615-D422-4644-B7D7-55094BCBD0FA}"/>
              </a:ext>
            </a:extLst>
          </p:cNvPr>
          <p:cNvGrpSpPr/>
          <p:nvPr/>
        </p:nvGrpSpPr>
        <p:grpSpPr>
          <a:xfrm>
            <a:off x="510489" y="811658"/>
            <a:ext cx="11415497" cy="5527498"/>
            <a:chOff x="510489" y="480425"/>
            <a:chExt cx="11415497" cy="6033676"/>
          </a:xfrm>
        </p:grpSpPr>
        <p:sp>
          <p:nvSpPr>
            <p:cNvPr id="80" name="Rectangle 79">
              <a:extLst>
                <a:ext uri="{FF2B5EF4-FFF2-40B4-BE49-F238E27FC236}">
                  <a16:creationId xmlns:a16="http://schemas.microsoft.com/office/drawing/2014/main" id="{09A5FED2-982E-4BF7-93D4-DEDCDF8BE3A0}"/>
                </a:ext>
              </a:extLst>
            </p:cNvPr>
            <p:cNvSpPr/>
            <p:nvPr/>
          </p:nvSpPr>
          <p:spPr bwMode="auto">
            <a:xfrm>
              <a:off x="510489" y="879674"/>
              <a:ext cx="11415497" cy="563442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a:extLst>
                <a:ext uri="{FF2B5EF4-FFF2-40B4-BE49-F238E27FC236}">
                  <a16:creationId xmlns:a16="http://schemas.microsoft.com/office/drawing/2014/main" id="{133A2A20-EEA2-4FF9-B315-A6294A652FD5}"/>
                </a:ext>
              </a:extLst>
            </p:cNvPr>
            <p:cNvSpPr/>
            <p:nvPr/>
          </p:nvSpPr>
          <p:spPr bwMode="auto">
            <a:xfrm>
              <a:off x="2238573" y="2821498"/>
              <a:ext cx="5650661" cy="138128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a:extLst>
                <a:ext uri="{FF2B5EF4-FFF2-40B4-BE49-F238E27FC236}">
                  <a16:creationId xmlns:a16="http://schemas.microsoft.com/office/drawing/2014/main" id="{EF1889FC-BE45-4303-88DE-A9486F3FEF0E}"/>
                </a:ext>
              </a:extLst>
            </p:cNvPr>
            <p:cNvSpPr/>
            <p:nvPr/>
          </p:nvSpPr>
          <p:spPr bwMode="auto">
            <a:xfrm>
              <a:off x="9041048" y="4395858"/>
              <a:ext cx="919673" cy="1075472"/>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80032540-4AC7-4544-A90E-0A967E26D3CE}"/>
                </a:ext>
              </a:extLst>
            </p:cNvPr>
            <p:cNvSpPr/>
            <p:nvPr/>
          </p:nvSpPr>
          <p:spPr bwMode="auto">
            <a:xfrm>
              <a:off x="825965" y="4359278"/>
              <a:ext cx="952231" cy="1027380"/>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88" name="Graphic 7">
              <a:extLst>
                <a:ext uri="{FF2B5EF4-FFF2-40B4-BE49-F238E27FC236}">
                  <a16:creationId xmlns:a16="http://schemas.microsoft.com/office/drawing/2014/main" id="{9C905E29-59A3-4D1B-BE59-DBFE5D4EF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047" y="1980668"/>
              <a:ext cx="319365" cy="319365"/>
            </a:xfrm>
            <a:prstGeom prst="rect">
              <a:avLst/>
            </a:prstGeom>
          </p:spPr>
        </p:pic>
        <p:sp>
          <p:nvSpPr>
            <p:cNvPr id="90" name="TextBox 9">
              <a:extLst>
                <a:ext uri="{FF2B5EF4-FFF2-40B4-BE49-F238E27FC236}">
                  <a16:creationId xmlns:a16="http://schemas.microsoft.com/office/drawing/2014/main" id="{1BA18876-C9C2-43B5-9AC4-305C6CC6EAFD}"/>
                </a:ext>
              </a:extLst>
            </p:cNvPr>
            <p:cNvSpPr txBox="1"/>
            <p:nvPr/>
          </p:nvSpPr>
          <p:spPr>
            <a:xfrm>
              <a:off x="3788294" y="2282668"/>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az104-06-vm0</a:t>
              </a:r>
            </a:p>
            <a:p>
              <a:pPr algn="ctr"/>
              <a:r>
                <a:rPr lang="fr-FR" sz="980" dirty="0"/>
                <a:t>10.60.0.4</a:t>
              </a:r>
            </a:p>
            <a:p>
              <a:pPr algn="ctr"/>
              <a:endParaRPr lang="fr-FR" sz="1176" b="1" dirty="0"/>
            </a:p>
          </p:txBody>
        </p:sp>
        <p:pic>
          <p:nvPicPr>
            <p:cNvPr id="92" name="Graphic 11">
              <a:extLst>
                <a:ext uri="{FF2B5EF4-FFF2-40B4-BE49-F238E27FC236}">
                  <a16:creationId xmlns:a16="http://schemas.microsoft.com/office/drawing/2014/main" id="{C1D4B73B-BC4E-4E01-B09E-3EC23B7837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6175" y="1349010"/>
              <a:ext cx="328675" cy="328675"/>
            </a:xfrm>
            <a:prstGeom prst="rect">
              <a:avLst/>
            </a:prstGeom>
          </p:spPr>
        </p:pic>
        <p:sp>
          <p:nvSpPr>
            <p:cNvPr id="94" name="TextBox 15">
              <a:extLst>
                <a:ext uri="{FF2B5EF4-FFF2-40B4-BE49-F238E27FC236}">
                  <a16:creationId xmlns:a16="http://schemas.microsoft.com/office/drawing/2014/main" id="{D15058C6-7339-49AF-AAC4-805926F08645}"/>
                </a:ext>
              </a:extLst>
            </p:cNvPr>
            <p:cNvSpPr txBox="1"/>
            <p:nvPr/>
          </p:nvSpPr>
          <p:spPr>
            <a:xfrm>
              <a:off x="3768593" y="1385633"/>
              <a:ext cx="2688259"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az104-06-vnet01 </a:t>
              </a:r>
              <a:r>
                <a:rPr lang="fr-FR" sz="980" dirty="0"/>
                <a:t>10.60.0.0/22</a:t>
              </a:r>
            </a:p>
          </p:txBody>
        </p:sp>
        <p:sp>
          <p:nvSpPr>
            <p:cNvPr id="96" name="Rectangle 95">
              <a:extLst>
                <a:ext uri="{FF2B5EF4-FFF2-40B4-BE49-F238E27FC236}">
                  <a16:creationId xmlns:a16="http://schemas.microsoft.com/office/drawing/2014/main" id="{102AF07F-819F-489C-B8BA-A0F17AA779DF}"/>
                </a:ext>
              </a:extLst>
            </p:cNvPr>
            <p:cNvSpPr/>
            <p:nvPr/>
          </p:nvSpPr>
          <p:spPr bwMode="auto">
            <a:xfrm>
              <a:off x="3870122" y="1929389"/>
              <a:ext cx="1212697" cy="7498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98" name="TextBox 19">
              <a:extLst>
                <a:ext uri="{FF2B5EF4-FFF2-40B4-BE49-F238E27FC236}">
                  <a16:creationId xmlns:a16="http://schemas.microsoft.com/office/drawing/2014/main" id="{D8E3F06D-0A79-42D5-A54C-C976463A692F}"/>
                </a:ext>
              </a:extLst>
            </p:cNvPr>
            <p:cNvSpPr txBox="1"/>
            <p:nvPr/>
          </p:nvSpPr>
          <p:spPr>
            <a:xfrm>
              <a:off x="3795653" y="1701796"/>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10.60.0.0/24</a:t>
              </a:r>
            </a:p>
          </p:txBody>
        </p:sp>
        <p:sp>
          <p:nvSpPr>
            <p:cNvPr id="100" name="TextBox 21">
              <a:extLst>
                <a:ext uri="{FF2B5EF4-FFF2-40B4-BE49-F238E27FC236}">
                  <a16:creationId xmlns:a16="http://schemas.microsoft.com/office/drawing/2014/main" id="{629A10C7-60C7-4D5C-B0E5-82AACBC1584B}"/>
                </a:ext>
              </a:extLst>
            </p:cNvPr>
            <p:cNvSpPr txBox="1"/>
            <p:nvPr/>
          </p:nvSpPr>
          <p:spPr>
            <a:xfrm>
              <a:off x="3623168" y="1039199"/>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02" name="Rectangle 101">
              <a:extLst>
                <a:ext uri="{FF2B5EF4-FFF2-40B4-BE49-F238E27FC236}">
                  <a16:creationId xmlns:a16="http://schemas.microsoft.com/office/drawing/2014/main" id="{3CDB13EA-0AF5-43B2-9EC7-20CAFCC56ACE}"/>
                </a:ext>
              </a:extLst>
            </p:cNvPr>
            <p:cNvSpPr/>
            <p:nvPr/>
          </p:nvSpPr>
          <p:spPr bwMode="auto">
            <a:xfrm>
              <a:off x="3237917" y="1323711"/>
              <a:ext cx="4132999" cy="165731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04" name="Graphic 25">
              <a:extLst>
                <a:ext uri="{FF2B5EF4-FFF2-40B4-BE49-F238E27FC236}">
                  <a16:creationId xmlns:a16="http://schemas.microsoft.com/office/drawing/2014/main" id="{22D3A501-56C8-4E16-8130-2C28C429A9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0244" y="987812"/>
              <a:ext cx="308264" cy="308264"/>
            </a:xfrm>
            <a:prstGeom prst="rect">
              <a:avLst/>
            </a:prstGeom>
          </p:spPr>
        </p:pic>
        <p:sp>
          <p:nvSpPr>
            <p:cNvPr id="106" name="TextBox 71">
              <a:extLst>
                <a:ext uri="{FF2B5EF4-FFF2-40B4-BE49-F238E27FC236}">
                  <a16:creationId xmlns:a16="http://schemas.microsoft.com/office/drawing/2014/main" id="{033DB406-FCAA-4F30-A991-49140740A31A}"/>
                </a:ext>
              </a:extLst>
            </p:cNvPr>
            <p:cNvSpPr txBox="1"/>
            <p:nvPr/>
          </p:nvSpPr>
          <p:spPr>
            <a:xfrm>
              <a:off x="510489" y="90778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Task1</a:t>
              </a:r>
            </a:p>
          </p:txBody>
        </p:sp>
        <p:cxnSp>
          <p:nvCxnSpPr>
            <p:cNvPr id="108" name="Straight Connector 107">
              <a:extLst>
                <a:ext uri="{FF2B5EF4-FFF2-40B4-BE49-F238E27FC236}">
                  <a16:creationId xmlns:a16="http://schemas.microsoft.com/office/drawing/2014/main" id="{DCBDB6A2-3307-4DB2-AC35-7CB96474F447}"/>
                </a:ext>
              </a:extLst>
            </p:cNvPr>
            <p:cNvCxnSpPr>
              <a:cxnSpLocks/>
            </p:cNvCxnSpPr>
            <p:nvPr/>
          </p:nvCxnSpPr>
          <p:spPr>
            <a:xfrm>
              <a:off x="3458674" y="2821499"/>
              <a:ext cx="0" cy="1378345"/>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81">
              <a:extLst>
                <a:ext uri="{FF2B5EF4-FFF2-40B4-BE49-F238E27FC236}">
                  <a16:creationId xmlns:a16="http://schemas.microsoft.com/office/drawing/2014/main" id="{0BC4C9A2-DDD3-4004-8959-EA46F48F9528}"/>
                </a:ext>
              </a:extLst>
            </p:cNvPr>
            <p:cNvSpPr txBox="1"/>
            <p:nvPr/>
          </p:nvSpPr>
          <p:spPr>
            <a:xfrm>
              <a:off x="2474906" y="3313378"/>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12" name="Graphic 85">
              <a:extLst>
                <a:ext uri="{FF2B5EF4-FFF2-40B4-BE49-F238E27FC236}">
                  <a16:creationId xmlns:a16="http://schemas.microsoft.com/office/drawing/2014/main" id="{C2B7AEBE-74EA-4F8A-A45B-5E4D1BD8E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41493" y="3393245"/>
              <a:ext cx="246547" cy="246547"/>
            </a:xfrm>
            <a:prstGeom prst="rect">
              <a:avLst/>
            </a:prstGeom>
          </p:spPr>
        </p:pic>
        <p:sp>
          <p:nvSpPr>
            <p:cNvPr id="114" name="TextBox 97">
              <a:extLst>
                <a:ext uri="{FF2B5EF4-FFF2-40B4-BE49-F238E27FC236}">
                  <a16:creationId xmlns:a16="http://schemas.microsoft.com/office/drawing/2014/main" id="{E75EBC7C-9A9E-4C91-A8C1-165F41452555}"/>
                </a:ext>
              </a:extLst>
            </p:cNvPr>
            <p:cNvSpPr txBox="1"/>
            <p:nvPr/>
          </p:nvSpPr>
          <p:spPr>
            <a:xfrm>
              <a:off x="5513910" y="22958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az104-06-vm1</a:t>
              </a:r>
            </a:p>
            <a:p>
              <a:pPr algn="ctr"/>
              <a:r>
                <a:rPr lang="fr-FR" sz="980" dirty="0"/>
                <a:t>10.60.1.4</a:t>
              </a:r>
            </a:p>
            <a:p>
              <a:pPr algn="ctr"/>
              <a:endParaRPr lang="fr-FR" sz="1176" b="1" dirty="0"/>
            </a:p>
          </p:txBody>
        </p:sp>
        <p:sp>
          <p:nvSpPr>
            <p:cNvPr id="116" name="Rectangle 115">
              <a:extLst>
                <a:ext uri="{FF2B5EF4-FFF2-40B4-BE49-F238E27FC236}">
                  <a16:creationId xmlns:a16="http://schemas.microsoft.com/office/drawing/2014/main" id="{C3EA8F78-1321-451C-A304-E5735E4B1109}"/>
                </a:ext>
              </a:extLst>
            </p:cNvPr>
            <p:cNvSpPr/>
            <p:nvPr/>
          </p:nvSpPr>
          <p:spPr bwMode="auto">
            <a:xfrm>
              <a:off x="5565461" y="1949619"/>
              <a:ext cx="1212697" cy="74356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18" name="TextBox 99">
              <a:extLst>
                <a:ext uri="{FF2B5EF4-FFF2-40B4-BE49-F238E27FC236}">
                  <a16:creationId xmlns:a16="http://schemas.microsoft.com/office/drawing/2014/main" id="{C323453C-63C3-4DA5-8089-5F173E1F3CFA}"/>
                </a:ext>
              </a:extLst>
            </p:cNvPr>
            <p:cNvSpPr txBox="1"/>
            <p:nvPr/>
          </p:nvSpPr>
          <p:spPr>
            <a:xfrm>
              <a:off x="5494905" y="1732154"/>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Subnet1 </a:t>
              </a:r>
              <a:r>
                <a:rPr lang="fr-FR" sz="980" dirty="0"/>
                <a:t>10.60.1.0/24</a:t>
              </a:r>
            </a:p>
          </p:txBody>
        </p:sp>
        <p:sp>
          <p:nvSpPr>
            <p:cNvPr id="120" name="TextBox 101">
              <a:extLst>
                <a:ext uri="{FF2B5EF4-FFF2-40B4-BE49-F238E27FC236}">
                  <a16:creationId xmlns:a16="http://schemas.microsoft.com/office/drawing/2014/main" id="{B037E5F3-AFBF-4AE2-89C5-80A50F00115A}"/>
                </a:ext>
              </a:extLst>
            </p:cNvPr>
            <p:cNvSpPr txBox="1"/>
            <p:nvPr/>
          </p:nvSpPr>
          <p:spPr>
            <a:xfrm>
              <a:off x="2094396" y="5021077"/>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az104-06-vm2</a:t>
              </a:r>
            </a:p>
            <a:p>
              <a:pPr algn="ctr"/>
              <a:r>
                <a:rPr lang="fr-FR" sz="980" dirty="0"/>
                <a:t>10.62.0.4</a:t>
              </a:r>
            </a:p>
            <a:p>
              <a:pPr algn="ctr"/>
              <a:endParaRPr lang="fr-FR" sz="1176" b="1" dirty="0"/>
            </a:p>
          </p:txBody>
        </p:sp>
        <p:sp>
          <p:nvSpPr>
            <p:cNvPr id="122" name="Rectangle 121">
              <a:extLst>
                <a:ext uri="{FF2B5EF4-FFF2-40B4-BE49-F238E27FC236}">
                  <a16:creationId xmlns:a16="http://schemas.microsoft.com/office/drawing/2014/main" id="{E741EDDC-F3FC-48D5-B491-440E94759F4F}"/>
                </a:ext>
              </a:extLst>
            </p:cNvPr>
            <p:cNvSpPr/>
            <p:nvPr/>
          </p:nvSpPr>
          <p:spPr bwMode="auto">
            <a:xfrm>
              <a:off x="1832201" y="4196991"/>
              <a:ext cx="1908048" cy="1444486"/>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4" name="Rectangle 123">
              <a:extLst>
                <a:ext uri="{FF2B5EF4-FFF2-40B4-BE49-F238E27FC236}">
                  <a16:creationId xmlns:a16="http://schemas.microsoft.com/office/drawing/2014/main" id="{920E91EB-DB86-4F0B-BA4C-1445BA63F472}"/>
                </a:ext>
              </a:extLst>
            </p:cNvPr>
            <p:cNvSpPr/>
            <p:nvPr/>
          </p:nvSpPr>
          <p:spPr bwMode="auto">
            <a:xfrm>
              <a:off x="2154285" y="4667645"/>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26" name="TextBox 105">
              <a:extLst>
                <a:ext uri="{FF2B5EF4-FFF2-40B4-BE49-F238E27FC236}">
                  <a16:creationId xmlns:a16="http://schemas.microsoft.com/office/drawing/2014/main" id="{58D53DF9-5C79-4B82-8A99-83D5933FB48B}"/>
                </a:ext>
              </a:extLst>
            </p:cNvPr>
            <p:cNvSpPr txBox="1"/>
            <p:nvPr/>
          </p:nvSpPr>
          <p:spPr>
            <a:xfrm>
              <a:off x="2103496" y="4451035"/>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10.62.0.0/24</a:t>
              </a:r>
            </a:p>
          </p:txBody>
        </p:sp>
        <p:sp>
          <p:nvSpPr>
            <p:cNvPr id="128" name="TextBox 106">
              <a:extLst>
                <a:ext uri="{FF2B5EF4-FFF2-40B4-BE49-F238E27FC236}">
                  <a16:creationId xmlns:a16="http://schemas.microsoft.com/office/drawing/2014/main" id="{62EF03DA-0989-4FD8-BB72-A47F6CF01296}"/>
                </a:ext>
              </a:extLst>
            </p:cNvPr>
            <p:cNvSpPr txBox="1"/>
            <p:nvPr/>
          </p:nvSpPr>
          <p:spPr>
            <a:xfrm>
              <a:off x="1063483" y="6127440"/>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0" name="Rectangle 129">
              <a:extLst>
                <a:ext uri="{FF2B5EF4-FFF2-40B4-BE49-F238E27FC236}">
                  <a16:creationId xmlns:a16="http://schemas.microsoft.com/office/drawing/2014/main" id="{FA24F91C-783B-4DD9-BB56-B90C2FF43B6B}"/>
                </a:ext>
              </a:extLst>
            </p:cNvPr>
            <p:cNvSpPr/>
            <p:nvPr/>
          </p:nvSpPr>
          <p:spPr bwMode="auto">
            <a:xfrm>
              <a:off x="787644" y="4066317"/>
              <a:ext cx="3107653"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1" name="TextBox 113">
              <a:extLst>
                <a:ext uri="{FF2B5EF4-FFF2-40B4-BE49-F238E27FC236}">
                  <a16:creationId xmlns:a16="http://schemas.microsoft.com/office/drawing/2014/main" id="{5FB07D57-C556-4FC4-A868-F5D971CAFF2D}"/>
                </a:ext>
              </a:extLst>
            </p:cNvPr>
            <p:cNvSpPr txBox="1"/>
            <p:nvPr/>
          </p:nvSpPr>
          <p:spPr>
            <a:xfrm>
              <a:off x="2058510" y="5716004"/>
              <a:ext cx="2227804"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az104-06-vnet2 </a:t>
              </a:r>
              <a:r>
                <a:rPr lang="fr-FR" sz="980" dirty="0"/>
                <a:t>10.62.0.0/22</a:t>
              </a:r>
            </a:p>
          </p:txBody>
        </p:sp>
        <p:sp>
          <p:nvSpPr>
            <p:cNvPr id="132" name="TextBox 115">
              <a:extLst>
                <a:ext uri="{FF2B5EF4-FFF2-40B4-BE49-F238E27FC236}">
                  <a16:creationId xmlns:a16="http://schemas.microsoft.com/office/drawing/2014/main" id="{D57D3D96-7170-4488-9EFD-3304A7C5AEC5}"/>
                </a:ext>
              </a:extLst>
            </p:cNvPr>
            <p:cNvSpPr txBox="1"/>
            <p:nvPr/>
          </p:nvSpPr>
          <p:spPr>
            <a:xfrm>
              <a:off x="7267096" y="5032416"/>
              <a:ext cx="1322180" cy="57328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az104-06-vm3</a:t>
              </a:r>
            </a:p>
            <a:p>
              <a:pPr algn="ctr"/>
              <a:r>
                <a:rPr lang="fr-FR" sz="980" dirty="0"/>
                <a:t>10.63.0.4</a:t>
              </a:r>
            </a:p>
            <a:p>
              <a:pPr algn="ctr"/>
              <a:endParaRPr lang="fr-FR" sz="1176" b="1" dirty="0"/>
            </a:p>
          </p:txBody>
        </p:sp>
        <p:sp>
          <p:nvSpPr>
            <p:cNvPr id="133" name="Rectangle 132">
              <a:extLst>
                <a:ext uri="{FF2B5EF4-FFF2-40B4-BE49-F238E27FC236}">
                  <a16:creationId xmlns:a16="http://schemas.microsoft.com/office/drawing/2014/main" id="{1ECE00C7-DB32-43C1-AB87-AA28E18C9BD9}"/>
                </a:ext>
              </a:extLst>
            </p:cNvPr>
            <p:cNvSpPr/>
            <p:nvPr/>
          </p:nvSpPr>
          <p:spPr bwMode="auto">
            <a:xfrm>
              <a:off x="6897556" y="4199844"/>
              <a:ext cx="2049607" cy="15088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4" name="TextBox 120">
              <a:extLst>
                <a:ext uri="{FF2B5EF4-FFF2-40B4-BE49-F238E27FC236}">
                  <a16:creationId xmlns:a16="http://schemas.microsoft.com/office/drawing/2014/main" id="{E9F28FC7-5719-406D-AD4F-B651CB52B3D4}"/>
                </a:ext>
              </a:extLst>
            </p:cNvPr>
            <p:cNvSpPr txBox="1"/>
            <p:nvPr/>
          </p:nvSpPr>
          <p:spPr>
            <a:xfrm>
              <a:off x="7066561" y="6117647"/>
              <a:ext cx="1297732"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az104-06-rg1</a:t>
              </a:r>
            </a:p>
          </p:txBody>
        </p:sp>
        <p:sp>
          <p:nvSpPr>
            <p:cNvPr id="136" name="Rectangle 135">
              <a:extLst>
                <a:ext uri="{FF2B5EF4-FFF2-40B4-BE49-F238E27FC236}">
                  <a16:creationId xmlns:a16="http://schemas.microsoft.com/office/drawing/2014/main" id="{9438C117-270F-4FFD-8CF8-3AC8383732A4}"/>
                </a:ext>
              </a:extLst>
            </p:cNvPr>
            <p:cNvSpPr/>
            <p:nvPr/>
          </p:nvSpPr>
          <p:spPr bwMode="auto">
            <a:xfrm>
              <a:off x="6768623" y="4066502"/>
              <a:ext cx="3399259" cy="201513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38" name="TextBox 123">
              <a:extLst>
                <a:ext uri="{FF2B5EF4-FFF2-40B4-BE49-F238E27FC236}">
                  <a16:creationId xmlns:a16="http://schemas.microsoft.com/office/drawing/2014/main" id="{36DA0D04-D260-4E65-BF7B-1EB1B2EFE7E9}"/>
                </a:ext>
              </a:extLst>
            </p:cNvPr>
            <p:cNvSpPr txBox="1"/>
            <p:nvPr/>
          </p:nvSpPr>
          <p:spPr>
            <a:xfrm>
              <a:off x="7210842" y="5708713"/>
              <a:ext cx="219128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az104-06-vnet3 </a:t>
              </a:r>
              <a:r>
                <a:rPr lang="fr-FR" sz="980" dirty="0"/>
                <a:t>10.63.0.0/22</a:t>
              </a:r>
            </a:p>
          </p:txBody>
        </p:sp>
        <p:cxnSp>
          <p:nvCxnSpPr>
            <p:cNvPr id="140" name="Straight Connector 139">
              <a:extLst>
                <a:ext uri="{FF2B5EF4-FFF2-40B4-BE49-F238E27FC236}">
                  <a16:creationId xmlns:a16="http://schemas.microsoft.com/office/drawing/2014/main" id="{84A5BD9B-1DEC-493C-A300-449F35FAFDA5}"/>
                </a:ext>
              </a:extLst>
            </p:cNvPr>
            <p:cNvCxnSpPr>
              <a:cxnSpLocks/>
            </p:cNvCxnSpPr>
            <p:nvPr/>
          </p:nvCxnSpPr>
          <p:spPr>
            <a:xfrm>
              <a:off x="6988533" y="2813256"/>
              <a:ext cx="0" cy="1380189"/>
            </a:xfrm>
            <a:prstGeom prst="line">
              <a:avLst/>
            </a:prstGeom>
            <a:ln w="57150">
              <a:solidFill>
                <a:schemeClr val="accent4">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2" name="TextBox 128">
              <a:extLst>
                <a:ext uri="{FF2B5EF4-FFF2-40B4-BE49-F238E27FC236}">
                  <a16:creationId xmlns:a16="http://schemas.microsoft.com/office/drawing/2014/main" id="{9E55F995-EC90-4E8A-8F44-DF33887C819B}"/>
                </a:ext>
              </a:extLst>
            </p:cNvPr>
            <p:cNvSpPr txBox="1"/>
            <p:nvPr/>
          </p:nvSpPr>
          <p:spPr>
            <a:xfrm>
              <a:off x="7209499" y="3375192"/>
              <a:ext cx="755607" cy="2572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80" b="1" dirty="0"/>
                <a:t>Peering</a:t>
              </a:r>
            </a:p>
          </p:txBody>
        </p:sp>
        <p:pic>
          <p:nvPicPr>
            <p:cNvPr id="144" name="Graphic 131">
              <a:extLst>
                <a:ext uri="{FF2B5EF4-FFF2-40B4-BE49-F238E27FC236}">
                  <a16:creationId xmlns:a16="http://schemas.microsoft.com/office/drawing/2014/main" id="{07D94644-7433-4A35-AB78-5470A9CE10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3485" y="4744520"/>
              <a:ext cx="350054" cy="350054"/>
            </a:xfrm>
            <a:prstGeom prst="rect">
              <a:avLst/>
            </a:prstGeom>
          </p:spPr>
        </p:pic>
        <p:sp>
          <p:nvSpPr>
            <p:cNvPr id="146" name="TextBox 133">
              <a:extLst>
                <a:ext uri="{FF2B5EF4-FFF2-40B4-BE49-F238E27FC236}">
                  <a16:creationId xmlns:a16="http://schemas.microsoft.com/office/drawing/2014/main" id="{6F492DD1-593C-4F73-99D4-6ABDFFE3717D}"/>
                </a:ext>
              </a:extLst>
            </p:cNvPr>
            <p:cNvSpPr txBox="1"/>
            <p:nvPr/>
          </p:nvSpPr>
          <p:spPr>
            <a:xfrm>
              <a:off x="783118" y="5111668"/>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az104-06-rt23</a:t>
              </a:r>
            </a:p>
          </p:txBody>
        </p:sp>
        <p:cxnSp>
          <p:nvCxnSpPr>
            <p:cNvPr id="148" name="Straight Arrow Connector 147">
              <a:extLst>
                <a:ext uri="{FF2B5EF4-FFF2-40B4-BE49-F238E27FC236}">
                  <a16:creationId xmlns:a16="http://schemas.microsoft.com/office/drawing/2014/main" id="{DDC27406-9F65-4B90-A2AF-56EEE84E4F9F}"/>
                </a:ext>
              </a:extLst>
            </p:cNvPr>
            <p:cNvCxnSpPr>
              <a:cxnSpLocks/>
            </p:cNvCxnSpPr>
            <p:nvPr/>
          </p:nvCxnSpPr>
          <p:spPr>
            <a:xfrm>
              <a:off x="1608807" y="5008768"/>
              <a:ext cx="5454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0" name="TextBox 138">
              <a:extLst>
                <a:ext uri="{FF2B5EF4-FFF2-40B4-BE49-F238E27FC236}">
                  <a16:creationId xmlns:a16="http://schemas.microsoft.com/office/drawing/2014/main" id="{AD851B86-B033-4EE4-AEE5-E6CAB372DBF8}"/>
                </a:ext>
              </a:extLst>
            </p:cNvPr>
            <p:cNvSpPr txBox="1"/>
            <p:nvPr/>
          </p:nvSpPr>
          <p:spPr>
            <a:xfrm>
              <a:off x="8999419" y="5074859"/>
              <a:ext cx="118452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az104-06-rt32</a:t>
              </a:r>
            </a:p>
          </p:txBody>
        </p:sp>
        <p:cxnSp>
          <p:nvCxnSpPr>
            <p:cNvPr id="152" name="Straight Arrow Connector 151">
              <a:extLst>
                <a:ext uri="{FF2B5EF4-FFF2-40B4-BE49-F238E27FC236}">
                  <a16:creationId xmlns:a16="http://schemas.microsoft.com/office/drawing/2014/main" id="{6B0ED76A-84B4-4093-AA28-0E54C7E03092}"/>
                </a:ext>
              </a:extLst>
            </p:cNvPr>
            <p:cNvCxnSpPr>
              <a:cxnSpLocks/>
            </p:cNvCxnSpPr>
            <p:nvPr/>
          </p:nvCxnSpPr>
          <p:spPr>
            <a:xfrm flipH="1">
              <a:off x="8589275" y="4897026"/>
              <a:ext cx="85213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3" name="TextBox 78">
              <a:extLst>
                <a:ext uri="{FF2B5EF4-FFF2-40B4-BE49-F238E27FC236}">
                  <a16:creationId xmlns:a16="http://schemas.microsoft.com/office/drawing/2014/main" id="{891CCA2F-8F02-4796-8812-B0F2BC98AC1D}"/>
                </a:ext>
              </a:extLst>
            </p:cNvPr>
            <p:cNvSpPr txBox="1"/>
            <p:nvPr/>
          </p:nvSpPr>
          <p:spPr>
            <a:xfrm>
              <a:off x="2205815" y="2847272"/>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Task2, Task3</a:t>
              </a:r>
            </a:p>
          </p:txBody>
        </p:sp>
        <p:sp>
          <p:nvSpPr>
            <p:cNvPr id="154" name="TextBox 80">
              <a:extLst>
                <a:ext uri="{FF2B5EF4-FFF2-40B4-BE49-F238E27FC236}">
                  <a16:creationId xmlns:a16="http://schemas.microsoft.com/office/drawing/2014/main" id="{196842A4-F9C5-496D-8EB3-5F432AE8A4AA}"/>
                </a:ext>
              </a:extLst>
            </p:cNvPr>
            <p:cNvSpPr txBox="1"/>
            <p:nvPr/>
          </p:nvSpPr>
          <p:spPr>
            <a:xfrm>
              <a:off x="765180" y="431853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5" name="TextBox 84">
              <a:extLst>
                <a:ext uri="{FF2B5EF4-FFF2-40B4-BE49-F238E27FC236}">
                  <a16:creationId xmlns:a16="http://schemas.microsoft.com/office/drawing/2014/main" id="{31E88CA1-B0B6-4422-B100-3E9A44E74090}"/>
                </a:ext>
              </a:extLst>
            </p:cNvPr>
            <p:cNvSpPr txBox="1"/>
            <p:nvPr/>
          </p:nvSpPr>
          <p:spPr>
            <a:xfrm>
              <a:off x="9032283" y="4404853"/>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Task4</a:t>
              </a:r>
            </a:p>
          </p:txBody>
        </p:sp>
        <p:sp>
          <p:nvSpPr>
            <p:cNvPr id="156" name="Rectangle 155">
              <a:extLst>
                <a:ext uri="{FF2B5EF4-FFF2-40B4-BE49-F238E27FC236}">
                  <a16:creationId xmlns:a16="http://schemas.microsoft.com/office/drawing/2014/main" id="{79D6896A-1DB5-47E0-8DCE-E5A7F45D346A}"/>
                </a:ext>
              </a:extLst>
            </p:cNvPr>
            <p:cNvSpPr/>
            <p:nvPr/>
          </p:nvSpPr>
          <p:spPr bwMode="auto">
            <a:xfrm>
              <a:off x="4077778" y="4317551"/>
              <a:ext cx="2522816" cy="1988187"/>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58" name="TextBox 57">
              <a:extLst>
                <a:ext uri="{FF2B5EF4-FFF2-40B4-BE49-F238E27FC236}">
                  <a16:creationId xmlns:a16="http://schemas.microsoft.com/office/drawing/2014/main" id="{AA4647E4-64C7-41D3-9D7B-D561C2AE9041}"/>
                </a:ext>
              </a:extLst>
            </p:cNvPr>
            <p:cNvSpPr txBox="1"/>
            <p:nvPr/>
          </p:nvSpPr>
          <p:spPr>
            <a:xfrm>
              <a:off x="4069058" y="4268469"/>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Task5</a:t>
              </a:r>
            </a:p>
          </p:txBody>
        </p:sp>
        <p:pic>
          <p:nvPicPr>
            <p:cNvPr id="160" name="Graphic 58">
              <a:extLst>
                <a:ext uri="{FF2B5EF4-FFF2-40B4-BE49-F238E27FC236}">
                  <a16:creationId xmlns:a16="http://schemas.microsoft.com/office/drawing/2014/main" id="{F3C33086-59AB-4A15-9ACB-B9605EF25B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103972" y="4638864"/>
              <a:ext cx="394529" cy="394529"/>
            </a:xfrm>
            <a:prstGeom prst="rect">
              <a:avLst/>
            </a:prstGeom>
          </p:spPr>
        </p:pic>
        <p:sp>
          <p:nvSpPr>
            <p:cNvPr id="162" name="TextBox 59">
              <a:extLst>
                <a:ext uri="{FF2B5EF4-FFF2-40B4-BE49-F238E27FC236}">
                  <a16:creationId xmlns:a16="http://schemas.microsoft.com/office/drawing/2014/main" id="{1DD3D492-57F0-4442-B568-44A41960597E}"/>
                </a:ext>
              </a:extLst>
            </p:cNvPr>
            <p:cNvSpPr txBox="1"/>
            <p:nvPr/>
          </p:nvSpPr>
          <p:spPr>
            <a:xfrm>
              <a:off x="4792588" y="4982040"/>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az104-06-lb4</a:t>
              </a:r>
            </a:p>
          </p:txBody>
        </p:sp>
        <p:sp>
          <p:nvSpPr>
            <p:cNvPr id="163" name="Rectangle 162">
              <a:extLst>
                <a:ext uri="{FF2B5EF4-FFF2-40B4-BE49-F238E27FC236}">
                  <a16:creationId xmlns:a16="http://schemas.microsoft.com/office/drawing/2014/main" id="{ADC7C288-8EE4-4E08-A348-8E7F8221EB7D}"/>
                </a:ext>
              </a:extLst>
            </p:cNvPr>
            <p:cNvSpPr/>
            <p:nvPr/>
          </p:nvSpPr>
          <p:spPr bwMode="auto">
            <a:xfrm>
              <a:off x="4399931" y="4540023"/>
              <a:ext cx="1873750" cy="136135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64" name="Graphic 61">
              <a:extLst>
                <a:ext uri="{FF2B5EF4-FFF2-40B4-BE49-F238E27FC236}">
                  <a16:creationId xmlns:a16="http://schemas.microsoft.com/office/drawing/2014/main" id="{D7AAD070-12AB-4517-9273-95F48968D27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5408" y="5343892"/>
              <a:ext cx="265416" cy="265416"/>
            </a:xfrm>
            <a:prstGeom prst="rect">
              <a:avLst/>
            </a:prstGeom>
          </p:spPr>
        </p:pic>
        <p:sp>
          <p:nvSpPr>
            <p:cNvPr id="165" name="TextBox 62">
              <a:extLst>
                <a:ext uri="{FF2B5EF4-FFF2-40B4-BE49-F238E27FC236}">
                  <a16:creationId xmlns:a16="http://schemas.microsoft.com/office/drawing/2014/main" id="{F81C66CD-59C4-46F8-8F38-CF35BF8ECF63}"/>
                </a:ext>
              </a:extLst>
            </p:cNvPr>
            <p:cNvSpPr txBox="1"/>
            <p:nvPr/>
          </p:nvSpPr>
          <p:spPr>
            <a:xfrm>
              <a:off x="4748188" y="5569289"/>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az104-06-pip4</a:t>
              </a:r>
            </a:p>
          </p:txBody>
        </p:sp>
        <p:cxnSp>
          <p:nvCxnSpPr>
            <p:cNvPr id="166" name="Straight Arrow Connector 165">
              <a:extLst>
                <a:ext uri="{FF2B5EF4-FFF2-40B4-BE49-F238E27FC236}">
                  <a16:creationId xmlns:a16="http://schemas.microsoft.com/office/drawing/2014/main" id="{D17736F3-E199-4341-9468-FB5B760F741C}"/>
                </a:ext>
              </a:extLst>
            </p:cNvPr>
            <p:cNvCxnSpPr>
              <a:cxnSpLocks/>
              <a:stCxn id="160" idx="0"/>
            </p:cNvCxnSpPr>
            <p:nvPr/>
          </p:nvCxnSpPr>
          <p:spPr>
            <a:xfrm flipH="1" flipV="1">
              <a:off x="4480380" y="2628972"/>
              <a:ext cx="820857" cy="2009892"/>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7" name="TextBox 64">
              <a:extLst>
                <a:ext uri="{FF2B5EF4-FFF2-40B4-BE49-F238E27FC236}">
                  <a16:creationId xmlns:a16="http://schemas.microsoft.com/office/drawing/2014/main" id="{8F8451EB-8F6E-4970-9342-4E8F40E8B950}"/>
                </a:ext>
              </a:extLst>
            </p:cNvPr>
            <p:cNvSpPr txBox="1"/>
            <p:nvPr/>
          </p:nvSpPr>
          <p:spPr>
            <a:xfrm>
              <a:off x="4682363" y="5958832"/>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az104-06-rg4</a:t>
              </a:r>
            </a:p>
          </p:txBody>
        </p:sp>
        <p:cxnSp>
          <p:nvCxnSpPr>
            <p:cNvPr id="168" name="Straight Arrow Connector 167">
              <a:extLst>
                <a:ext uri="{FF2B5EF4-FFF2-40B4-BE49-F238E27FC236}">
                  <a16:creationId xmlns:a16="http://schemas.microsoft.com/office/drawing/2014/main" id="{F6965573-401A-4ECF-90EC-7376AA61186C}"/>
                </a:ext>
              </a:extLst>
            </p:cNvPr>
            <p:cNvCxnSpPr>
              <a:cxnSpLocks/>
              <a:stCxn id="160" idx="0"/>
            </p:cNvCxnSpPr>
            <p:nvPr/>
          </p:nvCxnSpPr>
          <p:spPr>
            <a:xfrm flipV="1">
              <a:off x="5301237" y="2578300"/>
              <a:ext cx="786595" cy="2060564"/>
            </a:xfrm>
            <a:prstGeom prst="straightConnector1">
              <a:avLst/>
            </a:prstGeom>
            <a:ln w="19050">
              <a:solidFill>
                <a:schemeClr val="tx2">
                  <a:lumMod val="75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601D7DE3-D315-4874-A734-0EBBD79AC164}"/>
                </a:ext>
              </a:extLst>
            </p:cNvPr>
            <p:cNvSpPr/>
            <p:nvPr/>
          </p:nvSpPr>
          <p:spPr bwMode="auto">
            <a:xfrm>
              <a:off x="8124461" y="480425"/>
              <a:ext cx="3399258" cy="2536996"/>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0" name="TextBox 68">
              <a:extLst>
                <a:ext uri="{FF2B5EF4-FFF2-40B4-BE49-F238E27FC236}">
                  <a16:creationId xmlns:a16="http://schemas.microsoft.com/office/drawing/2014/main" id="{66C6BE30-2A0E-40AC-BB09-836870A22AFD}"/>
                </a:ext>
              </a:extLst>
            </p:cNvPr>
            <p:cNvSpPr txBox="1"/>
            <p:nvPr/>
          </p:nvSpPr>
          <p:spPr>
            <a:xfrm>
              <a:off x="8141030" y="505414"/>
              <a:ext cx="1568286" cy="271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53" b="1" dirty="0">
                  <a:solidFill>
                    <a:srgbClr val="0078D3">
                      <a:lumMod val="50000"/>
                    </a:srgbClr>
                  </a:solidFill>
                  <a:latin typeface="Segoe UI"/>
                </a:rPr>
                <a:t>Task6</a:t>
              </a:r>
            </a:p>
          </p:txBody>
        </p:sp>
        <p:sp>
          <p:nvSpPr>
            <p:cNvPr id="171" name="Rectangle 170">
              <a:extLst>
                <a:ext uri="{FF2B5EF4-FFF2-40B4-BE49-F238E27FC236}">
                  <a16:creationId xmlns:a16="http://schemas.microsoft.com/office/drawing/2014/main" id="{54050B60-F6D7-4856-874A-FACD740D3576}"/>
                </a:ext>
              </a:extLst>
            </p:cNvPr>
            <p:cNvSpPr/>
            <p:nvPr/>
          </p:nvSpPr>
          <p:spPr bwMode="auto">
            <a:xfrm>
              <a:off x="8306484" y="1950367"/>
              <a:ext cx="1733166" cy="78086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2" name="TextBox 70">
              <a:extLst>
                <a:ext uri="{FF2B5EF4-FFF2-40B4-BE49-F238E27FC236}">
                  <a16:creationId xmlns:a16="http://schemas.microsoft.com/office/drawing/2014/main" id="{838E16A3-1022-41A3-AF5E-0613E1A43D41}"/>
                </a:ext>
              </a:extLst>
            </p:cNvPr>
            <p:cNvSpPr txBox="1"/>
            <p:nvPr/>
          </p:nvSpPr>
          <p:spPr>
            <a:xfrm>
              <a:off x="8241640" y="1681273"/>
              <a:ext cx="2707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Subnet-appgw </a:t>
              </a:r>
              <a:r>
                <a:rPr lang="fr-FR" sz="980" dirty="0"/>
                <a:t>10.60.3.224/27</a:t>
              </a:r>
            </a:p>
          </p:txBody>
        </p:sp>
        <p:pic>
          <p:nvPicPr>
            <p:cNvPr id="173" name="Graphic 72">
              <a:extLst>
                <a:ext uri="{FF2B5EF4-FFF2-40B4-BE49-F238E27FC236}">
                  <a16:creationId xmlns:a16="http://schemas.microsoft.com/office/drawing/2014/main" id="{787FDAB9-DF03-49BE-9A77-C70C490026C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59761" y="2211295"/>
              <a:ext cx="417677" cy="417677"/>
            </a:xfrm>
            <a:prstGeom prst="rect">
              <a:avLst/>
            </a:prstGeom>
          </p:spPr>
        </p:pic>
        <p:sp>
          <p:nvSpPr>
            <p:cNvPr id="174" name="Rectangle 173">
              <a:extLst>
                <a:ext uri="{FF2B5EF4-FFF2-40B4-BE49-F238E27FC236}">
                  <a16:creationId xmlns:a16="http://schemas.microsoft.com/office/drawing/2014/main" id="{00647B5F-4D81-4C06-B4D0-530CFA39B4F9}"/>
                </a:ext>
              </a:extLst>
            </p:cNvPr>
            <p:cNvSpPr/>
            <p:nvPr/>
          </p:nvSpPr>
          <p:spPr bwMode="auto">
            <a:xfrm>
              <a:off x="8180446" y="1205776"/>
              <a:ext cx="3047742" cy="166636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sp>
          <p:nvSpPr>
            <p:cNvPr id="175" name="TextBox 74">
              <a:extLst>
                <a:ext uri="{FF2B5EF4-FFF2-40B4-BE49-F238E27FC236}">
                  <a16:creationId xmlns:a16="http://schemas.microsoft.com/office/drawing/2014/main" id="{7F405245-D63F-4007-8A18-C8094659465C}"/>
                </a:ext>
              </a:extLst>
            </p:cNvPr>
            <p:cNvSpPr txBox="1"/>
            <p:nvPr/>
          </p:nvSpPr>
          <p:spPr>
            <a:xfrm>
              <a:off x="8505162" y="877118"/>
              <a:ext cx="1297732"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az104-06-rg5</a:t>
              </a:r>
            </a:p>
          </p:txBody>
        </p:sp>
        <p:sp>
          <p:nvSpPr>
            <p:cNvPr id="176" name="TextBox 76">
              <a:extLst>
                <a:ext uri="{FF2B5EF4-FFF2-40B4-BE49-F238E27FC236}">
                  <a16:creationId xmlns:a16="http://schemas.microsoft.com/office/drawing/2014/main" id="{4D756376-B462-4C5E-9990-98B9E09EF529}"/>
                </a:ext>
              </a:extLst>
            </p:cNvPr>
            <p:cNvSpPr txBox="1"/>
            <p:nvPr/>
          </p:nvSpPr>
          <p:spPr>
            <a:xfrm>
              <a:off x="8427100" y="1996217"/>
              <a:ext cx="1480076"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az104-06-appgw5</a:t>
              </a:r>
            </a:p>
          </p:txBody>
        </p:sp>
        <p:sp>
          <p:nvSpPr>
            <p:cNvPr id="177" name="TextBox 83">
              <a:extLst>
                <a:ext uri="{FF2B5EF4-FFF2-40B4-BE49-F238E27FC236}">
                  <a16:creationId xmlns:a16="http://schemas.microsoft.com/office/drawing/2014/main" id="{2C3E4CF3-4E80-47B4-9604-47AFE3DC3BB8}"/>
                </a:ext>
              </a:extLst>
            </p:cNvPr>
            <p:cNvSpPr txBox="1"/>
            <p:nvPr/>
          </p:nvSpPr>
          <p:spPr>
            <a:xfrm>
              <a:off x="10207281" y="2221536"/>
              <a:ext cx="1264958"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az104-06-pip5</a:t>
              </a:r>
            </a:p>
          </p:txBody>
        </p:sp>
        <p:cxnSp>
          <p:nvCxnSpPr>
            <p:cNvPr id="179" name="Straight Arrow Connector 178">
              <a:extLst>
                <a:ext uri="{FF2B5EF4-FFF2-40B4-BE49-F238E27FC236}">
                  <a16:creationId xmlns:a16="http://schemas.microsoft.com/office/drawing/2014/main" id="{3ED15FBA-5192-42B3-BBCB-C92A337BD49F}"/>
                </a:ext>
              </a:extLst>
            </p:cNvPr>
            <p:cNvCxnSpPr>
              <a:cxnSpLocks/>
              <a:stCxn id="173" idx="2"/>
            </p:cNvCxnSpPr>
            <p:nvPr/>
          </p:nvCxnSpPr>
          <p:spPr>
            <a:xfrm flipH="1">
              <a:off x="3243672" y="2628973"/>
              <a:ext cx="5824928"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9AC5E30-46F4-473A-B5F0-9E9F075885BB}"/>
                </a:ext>
              </a:extLst>
            </p:cNvPr>
            <p:cNvCxnSpPr>
              <a:cxnSpLocks/>
              <a:stCxn id="173" idx="2"/>
            </p:cNvCxnSpPr>
            <p:nvPr/>
          </p:nvCxnSpPr>
          <p:spPr>
            <a:xfrm flipH="1">
              <a:off x="7966989" y="2628973"/>
              <a:ext cx="1101611" cy="1799588"/>
            </a:xfrm>
            <a:prstGeom prst="straightConnector1">
              <a:avLst/>
            </a:prstGeom>
            <a:ln w="19050">
              <a:solidFill>
                <a:srgbClr val="00827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TextBox 119">
              <a:extLst>
                <a:ext uri="{FF2B5EF4-FFF2-40B4-BE49-F238E27FC236}">
                  <a16:creationId xmlns:a16="http://schemas.microsoft.com/office/drawing/2014/main" id="{74832456-5AC3-437B-B076-1F34A4E8D8AC}"/>
                </a:ext>
              </a:extLst>
            </p:cNvPr>
            <p:cNvSpPr txBox="1"/>
            <p:nvPr/>
          </p:nvSpPr>
          <p:spPr>
            <a:xfrm>
              <a:off x="7309900" y="4407748"/>
              <a:ext cx="1848143" cy="2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980" b="1" dirty="0"/>
                <a:t>Subnet0 </a:t>
              </a:r>
              <a:r>
                <a:rPr lang="fr-FR" sz="980" dirty="0"/>
                <a:t>10.63.0.0/24</a:t>
              </a:r>
            </a:p>
          </p:txBody>
        </p:sp>
        <p:sp>
          <p:nvSpPr>
            <p:cNvPr id="183" name="Rectangle 182">
              <a:extLst>
                <a:ext uri="{FF2B5EF4-FFF2-40B4-BE49-F238E27FC236}">
                  <a16:creationId xmlns:a16="http://schemas.microsoft.com/office/drawing/2014/main" id="{0C25E97D-6A8F-458F-8599-AEE86FE57969}"/>
                </a:ext>
              </a:extLst>
            </p:cNvPr>
            <p:cNvSpPr/>
            <p:nvPr/>
          </p:nvSpPr>
          <p:spPr bwMode="auto">
            <a:xfrm>
              <a:off x="3321428" y="1660896"/>
              <a:ext cx="6862514" cy="115235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84" name="Graphic 89">
              <a:extLst>
                <a:ext uri="{FF2B5EF4-FFF2-40B4-BE49-F238E27FC236}">
                  <a16:creationId xmlns:a16="http://schemas.microsoft.com/office/drawing/2014/main" id="{403A82CA-1E57-4205-ADEE-2288C13070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74095" y="2018032"/>
              <a:ext cx="319365" cy="319365"/>
            </a:xfrm>
            <a:prstGeom prst="rect">
              <a:avLst/>
            </a:prstGeom>
          </p:spPr>
        </p:pic>
        <p:pic>
          <p:nvPicPr>
            <p:cNvPr id="185" name="Graphic 90">
              <a:extLst>
                <a:ext uri="{FF2B5EF4-FFF2-40B4-BE49-F238E27FC236}">
                  <a16:creationId xmlns:a16="http://schemas.microsoft.com/office/drawing/2014/main" id="{D2486B6D-7CA8-4D28-864F-0037FAB86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9058" y="4740174"/>
              <a:ext cx="319365" cy="319365"/>
            </a:xfrm>
            <a:prstGeom prst="rect">
              <a:avLst/>
            </a:prstGeom>
          </p:spPr>
        </p:pic>
        <p:pic>
          <p:nvPicPr>
            <p:cNvPr id="187" name="Graphic 91">
              <a:extLst>
                <a:ext uri="{FF2B5EF4-FFF2-40B4-BE49-F238E27FC236}">
                  <a16:creationId xmlns:a16="http://schemas.microsoft.com/office/drawing/2014/main" id="{56C3D1CE-80CB-470B-893A-646618410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8964" y="6109086"/>
              <a:ext cx="308264" cy="308264"/>
            </a:xfrm>
            <a:prstGeom prst="rect">
              <a:avLst/>
            </a:prstGeom>
          </p:spPr>
        </p:pic>
        <p:pic>
          <p:nvPicPr>
            <p:cNvPr id="188" name="Graphic 92">
              <a:extLst>
                <a:ext uri="{FF2B5EF4-FFF2-40B4-BE49-F238E27FC236}">
                  <a16:creationId xmlns:a16="http://schemas.microsoft.com/office/drawing/2014/main" id="{F4A95E05-24F7-4F1A-919D-048A22C144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5399" y="4753851"/>
              <a:ext cx="350054" cy="350054"/>
            </a:xfrm>
            <a:prstGeom prst="rect">
              <a:avLst/>
            </a:prstGeom>
          </p:spPr>
        </p:pic>
        <p:pic>
          <p:nvPicPr>
            <p:cNvPr id="189" name="Graphic 94">
              <a:extLst>
                <a:ext uri="{FF2B5EF4-FFF2-40B4-BE49-F238E27FC236}">
                  <a16:creationId xmlns:a16="http://schemas.microsoft.com/office/drawing/2014/main" id="{E2105203-3A4B-4941-8503-5C03601FAC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3926" y="5669231"/>
              <a:ext cx="328675" cy="328675"/>
            </a:xfrm>
            <a:prstGeom prst="rect">
              <a:avLst/>
            </a:prstGeom>
          </p:spPr>
        </p:pic>
        <p:pic>
          <p:nvPicPr>
            <p:cNvPr id="190" name="Graphic 95">
              <a:extLst>
                <a:ext uri="{FF2B5EF4-FFF2-40B4-BE49-F238E27FC236}">
                  <a16:creationId xmlns:a16="http://schemas.microsoft.com/office/drawing/2014/main" id="{89803068-F855-49AB-A0F6-F98565ACC7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09664" y="5919644"/>
              <a:ext cx="308264" cy="308264"/>
            </a:xfrm>
            <a:prstGeom prst="rect">
              <a:avLst/>
            </a:prstGeom>
          </p:spPr>
        </p:pic>
        <p:pic>
          <p:nvPicPr>
            <p:cNvPr id="191" name="Graphic 109">
              <a:extLst>
                <a:ext uri="{FF2B5EF4-FFF2-40B4-BE49-F238E27FC236}">
                  <a16:creationId xmlns:a16="http://schemas.microsoft.com/office/drawing/2014/main" id="{8EABE013-D8D1-4E62-A445-C39151264F4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74343" y="1962030"/>
              <a:ext cx="265416" cy="265416"/>
            </a:xfrm>
            <a:prstGeom prst="rect">
              <a:avLst/>
            </a:prstGeom>
          </p:spPr>
        </p:pic>
        <p:pic>
          <p:nvPicPr>
            <p:cNvPr id="192" name="Graphic 110">
              <a:extLst>
                <a:ext uri="{FF2B5EF4-FFF2-40B4-BE49-F238E27FC236}">
                  <a16:creationId xmlns:a16="http://schemas.microsoft.com/office/drawing/2014/main" id="{84A53A39-2D43-48B5-A30C-87F8254E648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34048" y="869799"/>
              <a:ext cx="308264" cy="308264"/>
            </a:xfrm>
            <a:prstGeom prst="rect">
              <a:avLst/>
            </a:prstGeom>
          </p:spPr>
        </p:pic>
        <p:pic>
          <p:nvPicPr>
            <p:cNvPr id="193" name="Graphic 111">
              <a:extLst>
                <a:ext uri="{FF2B5EF4-FFF2-40B4-BE49-F238E27FC236}">
                  <a16:creationId xmlns:a16="http://schemas.microsoft.com/office/drawing/2014/main" id="{07187156-DD93-4999-BC94-6CD5ECEF91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4352" y="3449125"/>
              <a:ext cx="246547" cy="246547"/>
            </a:xfrm>
            <a:prstGeom prst="rect">
              <a:avLst/>
            </a:prstGeom>
          </p:spPr>
        </p:pic>
        <p:pic>
          <p:nvPicPr>
            <p:cNvPr id="194" name="Graphic 112">
              <a:extLst>
                <a:ext uri="{FF2B5EF4-FFF2-40B4-BE49-F238E27FC236}">
                  <a16:creationId xmlns:a16="http://schemas.microsoft.com/office/drawing/2014/main" id="{18FC3E17-D285-4266-941B-28A4C3064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3801" y="4735361"/>
              <a:ext cx="319365" cy="319365"/>
            </a:xfrm>
            <a:prstGeom prst="rect">
              <a:avLst/>
            </a:prstGeom>
          </p:spPr>
        </p:pic>
        <p:pic>
          <p:nvPicPr>
            <p:cNvPr id="195" name="Graphic 124">
              <a:extLst>
                <a:ext uri="{FF2B5EF4-FFF2-40B4-BE49-F238E27FC236}">
                  <a16:creationId xmlns:a16="http://schemas.microsoft.com/office/drawing/2014/main" id="{9B5F1FB5-4473-4734-BCF3-C9C07898C0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05524" y="5684710"/>
              <a:ext cx="328675" cy="328675"/>
            </a:xfrm>
            <a:prstGeom prst="rect">
              <a:avLst/>
            </a:prstGeom>
          </p:spPr>
        </p:pic>
        <p:sp>
          <p:nvSpPr>
            <p:cNvPr id="196" name="Rectangle 195">
              <a:extLst>
                <a:ext uri="{FF2B5EF4-FFF2-40B4-BE49-F238E27FC236}">
                  <a16:creationId xmlns:a16="http://schemas.microsoft.com/office/drawing/2014/main" id="{E5F569CC-7EA2-49DD-831F-CD12C22B0027}"/>
                </a:ext>
              </a:extLst>
            </p:cNvPr>
            <p:cNvSpPr/>
            <p:nvPr/>
          </p:nvSpPr>
          <p:spPr bwMode="auto">
            <a:xfrm>
              <a:off x="7367290" y="4639046"/>
              <a:ext cx="1189322" cy="75122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cs typeface="Segoe UI" pitchFamily="34" charset="0"/>
              </a:endParaRPr>
            </a:p>
          </p:txBody>
        </p:sp>
        <p:pic>
          <p:nvPicPr>
            <p:cNvPr id="197" name="Graphic 134">
              <a:extLst>
                <a:ext uri="{FF2B5EF4-FFF2-40B4-BE49-F238E27FC236}">
                  <a16:creationId xmlns:a16="http://schemas.microsoft.com/office/drawing/2014/main" id="{27EAF631-BD62-4CF7-BE62-E8117BA0CF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4955" y="6127620"/>
              <a:ext cx="308264" cy="308264"/>
            </a:xfrm>
            <a:prstGeom prst="rect">
              <a:avLst/>
            </a:prstGeom>
          </p:spPr>
        </p:pic>
      </p:grpSp>
    </p:spTree>
    <p:extLst>
      <p:ext uri="{BB962C8B-B14F-4D97-AF65-F5344CB8AC3E}">
        <p14:creationId xmlns:p14="http://schemas.microsoft.com/office/powerpoint/2010/main" val="24600465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A4F76-3223-45E6-B6AF-37674A4B5C8E}"/>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710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Configure Azure Load Balancer Introduction</a:t>
            </a:r>
          </a:p>
        </p:txBody>
      </p:sp>
      <p:sp>
        <p:nvSpPr>
          <p:cNvPr id="62" name="Rectangle 61">
            <a:extLst>
              <a:ext uri="{FF2B5EF4-FFF2-40B4-BE49-F238E27FC236}">
                <a16:creationId xmlns:a16="http://schemas.microsoft.com/office/drawing/2014/main" id="{6910DC23-E514-44C9-938A-8DB55BE61C8A}"/>
              </a:ext>
            </a:extLst>
          </p:cNvPr>
          <p:cNvSpPr/>
          <p:nvPr/>
        </p:nvSpPr>
        <p:spPr bwMode="auto">
          <a:xfrm>
            <a:off x="575642" y="1631840"/>
            <a:ext cx="5388478" cy="42006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000" dirty="0">
                <a:solidFill>
                  <a:schemeClr val="tx1"/>
                </a:solidFill>
              </a:rPr>
              <a:t>Choose a Load Balancer Solution</a:t>
            </a:r>
          </a:p>
          <a:p>
            <a:pPr marL="342900" indent="-342900">
              <a:lnSpc>
                <a:spcPct val="150000"/>
              </a:lnSpc>
              <a:buFont typeface="Arial" panose="020B0604020202020204" pitchFamily="34" charset="0"/>
              <a:buChar char="•"/>
            </a:pPr>
            <a:r>
              <a:rPr lang="en-US" sz="2000" dirty="0">
                <a:solidFill>
                  <a:schemeClr val="tx1"/>
                </a:solidFill>
              </a:rPr>
              <a:t>Implement a Public Load Balancer</a:t>
            </a:r>
          </a:p>
          <a:p>
            <a:pPr marL="342900" indent="-342900">
              <a:lnSpc>
                <a:spcPct val="150000"/>
              </a:lnSpc>
              <a:buFont typeface="Arial" panose="020B0604020202020204" pitchFamily="34" charset="0"/>
              <a:buChar char="•"/>
            </a:pPr>
            <a:r>
              <a:rPr lang="en-US" sz="2000" dirty="0">
                <a:solidFill>
                  <a:schemeClr val="tx1"/>
                </a:solidFill>
              </a:rPr>
              <a:t>Implement an Internal Load Balancer</a:t>
            </a:r>
          </a:p>
          <a:p>
            <a:pPr marL="342900" indent="-342900">
              <a:lnSpc>
                <a:spcPct val="150000"/>
              </a:lnSpc>
              <a:buFont typeface="Arial" panose="020B0604020202020204" pitchFamily="34" charset="0"/>
              <a:buChar char="•"/>
            </a:pPr>
            <a:r>
              <a:rPr lang="en-US" sz="2000" dirty="0">
                <a:solidFill>
                  <a:schemeClr val="tx1"/>
                </a:solidFill>
              </a:rPr>
              <a:t>Determine Load Balancer SKUs</a:t>
            </a:r>
          </a:p>
          <a:p>
            <a:pPr marL="342900" indent="-342900">
              <a:lnSpc>
                <a:spcPct val="150000"/>
              </a:lnSpc>
              <a:buFont typeface="Arial" panose="020B0604020202020204" pitchFamily="34" charset="0"/>
              <a:buChar char="•"/>
            </a:pPr>
            <a:r>
              <a:rPr lang="en-US" sz="2000" dirty="0">
                <a:solidFill>
                  <a:schemeClr val="tx1"/>
                </a:solidFill>
              </a:rPr>
              <a:t>Create Load Balancer Rules</a:t>
            </a:r>
          </a:p>
          <a:p>
            <a:pPr marL="342900" indent="-342900">
              <a:lnSpc>
                <a:spcPct val="150000"/>
              </a:lnSpc>
              <a:buFont typeface="Arial" panose="020B0604020202020204" pitchFamily="34" charset="0"/>
              <a:buChar char="•"/>
            </a:pPr>
            <a:r>
              <a:rPr lang="en-US" sz="2000" dirty="0">
                <a:solidFill>
                  <a:schemeClr val="tx1"/>
                </a:solidFill>
              </a:rPr>
              <a:t>Demonstration – Configure a load balancer</a:t>
            </a:r>
          </a:p>
          <a:p>
            <a:pPr marL="342900" indent="-342900">
              <a:lnSpc>
                <a:spcPct val="150000"/>
              </a:lnSpc>
              <a:buFont typeface="Arial" panose="020B0604020202020204" pitchFamily="34" charset="0"/>
              <a:buChar char="•"/>
            </a:pPr>
            <a:r>
              <a:rPr lang="en-US" sz="2000" dirty="0">
                <a:solidFill>
                  <a:schemeClr val="tx1"/>
                </a:solidFill>
              </a:rPr>
              <a:t>Learning Recap</a:t>
            </a:r>
          </a:p>
          <a:p>
            <a:pPr marL="342900" indent="-342900">
              <a:lnSpc>
                <a:spcPct val="150000"/>
              </a:lnSpc>
              <a:buFont typeface="Arial" panose="020B0604020202020204" pitchFamily="34" charset="0"/>
              <a:buChar char="•"/>
            </a:pPr>
            <a:endParaRPr lang="en-US" sz="2000" dirty="0">
              <a:solidFill>
                <a:schemeClr val="tx1"/>
              </a:solidFill>
            </a:endParaRPr>
          </a:p>
        </p:txBody>
      </p:sp>
      <p:sp>
        <p:nvSpPr>
          <p:cNvPr id="4" name="TextBox 3">
            <a:extLst>
              <a:ext uri="{FF2B5EF4-FFF2-40B4-BE49-F238E27FC236}">
                <a16:creationId xmlns:a16="http://schemas.microsoft.com/office/drawing/2014/main" id="{34D293AE-3EEF-F84D-85DD-CD3E6D0553B1}"/>
              </a:ext>
            </a:extLst>
          </p:cNvPr>
          <p:cNvSpPr txBox="1"/>
          <p:nvPr/>
        </p:nvSpPr>
        <p:spPr>
          <a:xfrm>
            <a:off x="6472355" y="1716224"/>
            <a:ext cx="4605129" cy="201593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243A5E"/>
                </a:solidFill>
                <a:effectLst/>
                <a:uLnTx/>
                <a:uFillTx/>
              </a:rPr>
              <a:t>Implement and manage virtual networking (15–20%): </a:t>
            </a:r>
            <a:r>
              <a:rPr kumimoji="0" lang="en-US" sz="2000" b="0" i="0" u="none" strike="noStrike" kern="0" cap="none" spc="0" normalizeH="0" baseline="0" noProof="0">
                <a:ln>
                  <a:noFill/>
                </a:ln>
                <a:solidFill>
                  <a:srgbClr val="243A5E"/>
                </a:solidFill>
                <a:effectLst/>
                <a:uLnTx/>
                <a:uFillTx/>
              </a:rPr>
              <a:t>Configure load </a:t>
            </a:r>
            <a:r>
              <a:rPr kumimoji="0" lang="en-US" sz="2000" b="0" i="0" u="none" strike="noStrike" kern="0" cap="none" spc="0" normalizeH="0" baseline="0" noProof="0" dirty="0">
                <a:ln>
                  <a:noFill/>
                </a:ln>
                <a:solidFill>
                  <a:srgbClr val="243A5E"/>
                </a:solidFill>
                <a:effectLst/>
                <a:uLnTx/>
                <a:uFillTx/>
              </a:rPr>
              <a:t>balancing</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rPr>
              <a:t>Configure an internal or public load balancer</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0" dirty="0">
                <a:solidFill>
                  <a:srgbClr val="000000"/>
                </a:solidFill>
              </a:rPr>
              <a:t>Troubleshoot load balancing</a:t>
            </a:r>
            <a:endParaRPr kumimoji="0" lang="en-US" sz="20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9D50C1-E47B-4BFE-AC7D-9223F97643F8}"/>
              </a:ext>
            </a:extLst>
          </p:cNvPr>
          <p:cNvSpPr>
            <a:spLocks noGrp="1"/>
          </p:cNvSpPr>
          <p:nvPr>
            <p:ph type="title"/>
          </p:nvPr>
        </p:nvSpPr>
        <p:spPr/>
        <p:txBody>
          <a:bodyPr/>
          <a:lstStyle/>
          <a:p>
            <a:r>
              <a:rPr lang="en-US" dirty="0"/>
              <a:t>Choose a Load Balancer Solution</a:t>
            </a:r>
          </a:p>
        </p:txBody>
      </p:sp>
      <p:graphicFrame>
        <p:nvGraphicFramePr>
          <p:cNvPr id="6" name="Table 2">
            <a:extLst>
              <a:ext uri="{FF2B5EF4-FFF2-40B4-BE49-F238E27FC236}">
                <a16:creationId xmlns:a16="http://schemas.microsoft.com/office/drawing/2014/main" id="{08D0FB5A-8529-479F-B080-1074B28AA862}"/>
              </a:ext>
            </a:extLst>
          </p:cNvPr>
          <p:cNvGraphicFramePr>
            <a:graphicFrameLocks noGrp="1"/>
          </p:cNvGraphicFramePr>
          <p:nvPr>
            <p:extLst>
              <p:ext uri="{D42A27DB-BD31-4B8C-83A1-F6EECF244321}">
                <p14:modId xmlns:p14="http://schemas.microsoft.com/office/powerpoint/2010/main" val="2007650522"/>
              </p:ext>
            </p:extLst>
          </p:nvPr>
        </p:nvGraphicFramePr>
        <p:xfrm>
          <a:off x="579688" y="1352349"/>
          <a:ext cx="11418639" cy="4495800"/>
        </p:xfrm>
        <a:graphic>
          <a:graphicData uri="http://schemas.openxmlformats.org/drawingml/2006/table">
            <a:tbl>
              <a:tblPr firstRow="1" bandRow="1">
                <a:tableStyleId>{00A15C55-8517-42AA-B614-E9B94910E393}</a:tableStyleId>
              </a:tblPr>
              <a:tblGrid>
                <a:gridCol w="1206975">
                  <a:extLst>
                    <a:ext uri="{9D8B030D-6E8A-4147-A177-3AD203B41FA5}">
                      <a16:colId xmlns:a16="http://schemas.microsoft.com/office/drawing/2014/main" val="828115051"/>
                    </a:ext>
                  </a:extLst>
                </a:gridCol>
                <a:gridCol w="2552916">
                  <a:extLst>
                    <a:ext uri="{9D8B030D-6E8A-4147-A177-3AD203B41FA5}">
                      <a16:colId xmlns:a16="http://schemas.microsoft.com/office/drawing/2014/main" val="2036691416"/>
                    </a:ext>
                  </a:extLst>
                </a:gridCol>
                <a:gridCol w="2552916">
                  <a:extLst>
                    <a:ext uri="{9D8B030D-6E8A-4147-A177-3AD203B41FA5}">
                      <a16:colId xmlns:a16="http://schemas.microsoft.com/office/drawing/2014/main" val="3335721742"/>
                    </a:ext>
                  </a:extLst>
                </a:gridCol>
                <a:gridCol w="2552916">
                  <a:extLst>
                    <a:ext uri="{9D8B030D-6E8A-4147-A177-3AD203B41FA5}">
                      <a16:colId xmlns:a16="http://schemas.microsoft.com/office/drawing/2014/main" val="405673769"/>
                    </a:ext>
                  </a:extLst>
                </a:gridCol>
                <a:gridCol w="2552916">
                  <a:extLst>
                    <a:ext uri="{9D8B030D-6E8A-4147-A177-3AD203B41FA5}">
                      <a16:colId xmlns:a16="http://schemas.microsoft.com/office/drawing/2014/main" val="2661881332"/>
                    </a:ext>
                  </a:extLst>
                </a:gridCol>
              </a:tblGrid>
              <a:tr h="333947">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Application Gateway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a:r>
                        <a:rPr lang="en-US" dirty="0"/>
                        <a:t>Front Door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Load Balancer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a:r>
                        <a:rPr lang="en-US" dirty="0"/>
                        <a:t>Traffic Manager</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9128339"/>
                  </a:ext>
                </a:extLst>
              </a:tr>
              <a:tr h="370840">
                <a:tc>
                  <a:txBody>
                    <a:bodyPr/>
                    <a:lstStyle/>
                    <a:p>
                      <a:r>
                        <a:rPr lang="en-US" b="0" dirty="0"/>
                        <a:t>Usage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Optimize delivery from application server farms while increasing application security with web application firewall.</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Scalable, security-enhanced delivery point for global, micro service-based web applications.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Balance inbound and outbound connections and requests to your applications or server endpoints.</a:t>
                      </a:r>
                      <a:endParaRPr lang="en-US" b="0"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Distribute traffic to services across global Azure regions, while providing high availability and responsiveness.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370840">
                <a:tc>
                  <a:txBody>
                    <a:bodyPr/>
                    <a:lstStyle/>
                    <a:p>
                      <a:r>
                        <a:rPr lang="en-US" dirty="0"/>
                        <a:t>Protocols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HTTP, HTTPS, HTTP2</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TCP, UDP</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370840">
                <a:tc>
                  <a:txBody>
                    <a:bodyPr/>
                    <a:lstStyle/>
                    <a:p>
                      <a:r>
                        <a:rPr lang="en-US" dirty="0"/>
                        <a:t>Private (regional) </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370840">
                <a:tc>
                  <a:txBody>
                    <a:bodyPr/>
                    <a:lstStyle/>
                    <a:p>
                      <a:r>
                        <a:rPr lang="en-US" dirty="0"/>
                        <a:t>Global</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fontAlgn="t"/>
                      <a:endParaRPr lang="en-US" dirty="0">
                        <a:effectLs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370840">
                <a:tc>
                  <a:txBody>
                    <a:bodyPr/>
                    <a:lstStyle/>
                    <a:p>
                      <a:r>
                        <a:rPr lang="en-US" dirty="0"/>
                        <a:t>Env</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Azure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i="0" kern="1200" dirty="0">
                          <a:solidFill>
                            <a:schemeClr val="dk1"/>
                          </a:solidFill>
                          <a:effectLst/>
                          <a:latin typeface="+mn-lt"/>
                          <a:ea typeface="+mn-ea"/>
                          <a:cs typeface="+mn-cs"/>
                        </a:rPr>
                        <a:t>Azure, non-Azure cloud, on premises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370840">
                <a:tc>
                  <a:txBody>
                    <a:bodyPr/>
                    <a:lstStyle/>
                    <a:p>
                      <a:r>
                        <a:rPr lang="en-US" dirty="0"/>
                        <a:t>Security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n-US" dirty="0"/>
                        <a:t>WAF</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WAF, 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NSG</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3922883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 Public Load Balancer</a:t>
            </a:r>
          </a:p>
        </p:txBody>
      </p:sp>
      <p:sp>
        <p:nvSpPr>
          <p:cNvPr id="4" name="Rectangle 3">
            <a:extLst>
              <a:ext uri="{FF2B5EF4-FFF2-40B4-BE49-F238E27FC236}">
                <a16:creationId xmlns:a16="http://schemas.microsoft.com/office/drawing/2014/main" id="{B9E1D0C8-3094-4534-893D-C266A73D719A}"/>
              </a:ext>
            </a:extLst>
          </p:cNvPr>
          <p:cNvSpPr/>
          <p:nvPr/>
        </p:nvSpPr>
        <p:spPr>
          <a:xfrm>
            <a:off x="402416" y="2038608"/>
            <a:ext cx="4789014" cy="2700219"/>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000" dirty="0">
                <a:solidFill>
                  <a:schemeClr val="tx1"/>
                </a:solidFill>
              </a:rPr>
              <a:t>Maps public IP addresses and port number of incoming traffic to the VM’s private IP address and port number, and vice versa</a:t>
            </a:r>
          </a:p>
          <a:p>
            <a:pPr marL="342900" indent="-342900">
              <a:spcAft>
                <a:spcPts val="600"/>
              </a:spcAft>
              <a:buFont typeface="Arial" panose="020B0604020202020204" pitchFamily="34" charset="0"/>
              <a:buChar char="•"/>
            </a:pPr>
            <a:r>
              <a:rPr lang="en-US" sz="2000" dirty="0">
                <a:solidFill>
                  <a:schemeClr val="tx1"/>
                </a:solidFill>
              </a:rPr>
              <a:t>Apply load balancing rules to distribute traffic across VMs or services</a:t>
            </a:r>
          </a:p>
          <a:p>
            <a:pPr marL="342900" indent="-342900">
              <a:spcAft>
                <a:spcPts val="600"/>
              </a:spcAft>
              <a:buFont typeface="Arial" panose="020B0604020202020204" pitchFamily="34" charset="0"/>
              <a:buChar char="•"/>
            </a:pPr>
            <a:endParaRPr lang="en-US" sz="2000" dirty="0">
              <a:solidFill>
                <a:schemeClr val="tx1"/>
              </a:solidFill>
            </a:endParaRPr>
          </a:p>
        </p:txBody>
      </p:sp>
      <p:pic>
        <p:nvPicPr>
          <p:cNvPr id="7" name="Picture 6" descr="Diagram showing how public load balancer works. Incoming requests on port 80 are sent to  the public load balancer. The LB sends requests on port 80 to three VMs in the web tier subnet">
            <a:extLst>
              <a:ext uri="{FF2B5EF4-FFF2-40B4-BE49-F238E27FC236}">
                <a16:creationId xmlns:a16="http://schemas.microsoft.com/office/drawing/2014/main" id="{33A77C5B-66DC-4DFD-A4BE-5642C631CC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5091" y="1397477"/>
            <a:ext cx="5656970" cy="3663175"/>
          </a:xfrm>
          <a:prstGeom prst="rect">
            <a:avLst/>
          </a:prstGeom>
          <a:noFill/>
          <a:ln>
            <a:noFill/>
          </a:ln>
        </p:spPr>
      </p:pic>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an Internal Load Balancer</a:t>
            </a:r>
          </a:p>
        </p:txBody>
      </p:sp>
      <p:sp>
        <p:nvSpPr>
          <p:cNvPr id="4" name="Rectangle 3">
            <a:extLst>
              <a:ext uri="{FF2B5EF4-FFF2-40B4-BE49-F238E27FC236}">
                <a16:creationId xmlns:a16="http://schemas.microsoft.com/office/drawing/2014/main" id="{29C81A2B-B710-47EE-A3D3-05BC3F161E97}"/>
              </a:ext>
            </a:extLst>
          </p:cNvPr>
          <p:cNvSpPr/>
          <p:nvPr/>
        </p:nvSpPr>
        <p:spPr>
          <a:xfrm>
            <a:off x="436562" y="1400645"/>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Directs traffic only to resources inside a virtual network or that use a VPN to access Azure infrastructure</a:t>
            </a:r>
          </a:p>
        </p:txBody>
      </p:sp>
      <p:sp>
        <p:nvSpPr>
          <p:cNvPr id="5" name="Rectangle 4">
            <a:extLst>
              <a:ext uri="{FF2B5EF4-FFF2-40B4-BE49-F238E27FC236}">
                <a16:creationId xmlns:a16="http://schemas.microsoft.com/office/drawing/2014/main" id="{26C8C970-DBB5-4B3F-8673-A6E46380EFBB}"/>
              </a:ext>
            </a:extLst>
          </p:cNvPr>
          <p:cNvSpPr/>
          <p:nvPr/>
        </p:nvSpPr>
        <p:spPr>
          <a:xfrm>
            <a:off x="436562" y="2912533"/>
            <a:ext cx="4678490" cy="138654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nSpc>
                <a:spcPct val="90000"/>
              </a:lnSpc>
              <a:spcAft>
                <a:spcPts val="600"/>
              </a:spcAft>
            </a:pPr>
            <a:r>
              <a:rPr lang="en-US" sz="2000" dirty="0">
                <a:solidFill>
                  <a:schemeClr val="tx1"/>
                </a:solidFill>
              </a:rPr>
              <a:t>Frontend IP addresses and virtual networks are never directly exposed to an internet endpoint</a:t>
            </a:r>
          </a:p>
          <a:p>
            <a:endParaRPr lang="en-US" sz="2000" dirty="0">
              <a:solidFill>
                <a:schemeClr val="tx1"/>
              </a:solidFill>
            </a:endParaRPr>
          </a:p>
        </p:txBody>
      </p:sp>
      <p:sp>
        <p:nvSpPr>
          <p:cNvPr id="6" name="Rectangle 5">
            <a:extLst>
              <a:ext uri="{FF2B5EF4-FFF2-40B4-BE49-F238E27FC236}">
                <a16:creationId xmlns:a16="http://schemas.microsoft.com/office/drawing/2014/main" id="{D19C102E-2B68-4980-86F8-3FFBCF4FD39B}"/>
              </a:ext>
            </a:extLst>
          </p:cNvPr>
          <p:cNvSpPr/>
          <p:nvPr/>
        </p:nvSpPr>
        <p:spPr>
          <a:xfrm>
            <a:off x="436562" y="4506355"/>
            <a:ext cx="4678490" cy="174250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Enables load balancing within a virtual network, for cross-premises virtual networks, for multi-tier applications, and for line-of-business applications</a:t>
            </a:r>
          </a:p>
          <a:p>
            <a:endParaRPr lang="en-US" sz="2000" dirty="0">
              <a:solidFill>
                <a:schemeClr val="tx1"/>
              </a:solidFill>
            </a:endParaRPr>
          </a:p>
        </p:txBody>
      </p:sp>
      <p:pic>
        <p:nvPicPr>
          <p:cNvPr id="8" name="Picture 7" descr="Diagram showing how an internal load balancer works. Three VMs are shown going through a load balancer to access SQL servers in the database tier subnet. The SQL servers are responding on port 1443">
            <a:extLst>
              <a:ext uri="{FF2B5EF4-FFF2-40B4-BE49-F238E27FC236}">
                <a16:creationId xmlns:a16="http://schemas.microsoft.com/office/drawing/2014/main" id="{D63E445B-D49D-48C0-BE3F-FF286C427B70}"/>
              </a:ext>
            </a:extLst>
          </p:cNvPr>
          <p:cNvPicPr>
            <a:picLocks noChangeAspect="1"/>
          </p:cNvPicPr>
          <p:nvPr/>
        </p:nvPicPr>
        <p:blipFill>
          <a:blip r:embed="rId3"/>
          <a:stretch>
            <a:fillRect/>
          </a:stretch>
        </p:blipFill>
        <p:spPr>
          <a:xfrm>
            <a:off x="5837237" y="1438592"/>
            <a:ext cx="5848350" cy="4676775"/>
          </a:xfrm>
          <a:prstGeom prst="rect">
            <a:avLst/>
          </a:prstGeom>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Load Balancer SKUs</a:t>
            </a:r>
          </a:p>
        </p:txBody>
      </p:sp>
      <p:graphicFrame>
        <p:nvGraphicFramePr>
          <p:cNvPr id="2" name="Table 2">
            <a:extLst>
              <a:ext uri="{FF2B5EF4-FFF2-40B4-BE49-F238E27FC236}">
                <a16:creationId xmlns:a16="http://schemas.microsoft.com/office/drawing/2014/main" id="{E0A57C7C-4FD0-44D9-AF5B-5AF5E4ACEDF9}"/>
              </a:ext>
            </a:extLst>
          </p:cNvPr>
          <p:cNvGraphicFramePr>
            <a:graphicFrameLocks noGrp="1"/>
          </p:cNvGraphicFramePr>
          <p:nvPr>
            <p:extLst>
              <p:ext uri="{D42A27DB-BD31-4B8C-83A1-F6EECF244321}">
                <p14:modId xmlns:p14="http://schemas.microsoft.com/office/powerpoint/2010/main" val="165953306"/>
              </p:ext>
            </p:extLst>
          </p:nvPr>
        </p:nvGraphicFramePr>
        <p:xfrm>
          <a:off x="555626" y="1322386"/>
          <a:ext cx="11209654" cy="4407855"/>
        </p:xfrm>
        <a:graphic>
          <a:graphicData uri="http://schemas.openxmlformats.org/drawingml/2006/table">
            <a:tbl>
              <a:tblPr firstRow="1" bandRow="1">
                <a:tableStyleId>{00A15C55-8517-42AA-B614-E9B94910E393}</a:tableStyleId>
              </a:tblPr>
              <a:tblGrid>
                <a:gridCol w="3122963">
                  <a:extLst>
                    <a:ext uri="{9D8B030D-6E8A-4147-A177-3AD203B41FA5}">
                      <a16:colId xmlns:a16="http://schemas.microsoft.com/office/drawing/2014/main" val="828115051"/>
                    </a:ext>
                  </a:extLst>
                </a:gridCol>
                <a:gridCol w="3787303">
                  <a:extLst>
                    <a:ext uri="{9D8B030D-6E8A-4147-A177-3AD203B41FA5}">
                      <a16:colId xmlns:a16="http://schemas.microsoft.com/office/drawing/2014/main" val="2036691416"/>
                    </a:ext>
                  </a:extLst>
                </a:gridCol>
                <a:gridCol w="4299388">
                  <a:extLst>
                    <a:ext uri="{9D8B030D-6E8A-4147-A177-3AD203B41FA5}">
                      <a16:colId xmlns:a16="http://schemas.microsoft.com/office/drawing/2014/main" val="3335721742"/>
                    </a:ext>
                  </a:extLst>
                </a:gridCol>
              </a:tblGrid>
              <a:tr h="409504">
                <a:tc>
                  <a:txBody>
                    <a:bodyPr/>
                    <a:lstStyle/>
                    <a:p>
                      <a:pPr algn="ctr"/>
                      <a:r>
                        <a:rPr lang="en-US" dirty="0"/>
                        <a:t>Feature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tx2">
                        <a:lumMod val="50000"/>
                      </a:schemeClr>
                    </a:solidFill>
                  </a:tcPr>
                </a:tc>
                <a:tc>
                  <a:txBody>
                    <a:bodyPr/>
                    <a:lstStyle/>
                    <a:p>
                      <a:pPr algn="ctr"/>
                      <a:r>
                        <a:rPr lang="en-US" dirty="0">
                          <a:solidFill>
                            <a:schemeClr val="tx1"/>
                          </a:solidFill>
                        </a:rPr>
                        <a:t>Basic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C000"/>
                    </a:solidFill>
                  </a:tcPr>
                </a:tc>
                <a:tc>
                  <a:txBody>
                    <a:bodyPr/>
                    <a:lstStyle/>
                    <a:p>
                      <a:pPr algn="ctr"/>
                      <a:r>
                        <a:rPr lang="en-US" dirty="0">
                          <a:solidFill>
                            <a:schemeClr val="tx1"/>
                          </a:solidFill>
                        </a:rPr>
                        <a:t>Standard SKU</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DEEBF7"/>
                    </a:solidFill>
                  </a:tcPr>
                </a:tc>
                <a:extLst>
                  <a:ext uri="{0D108BD9-81ED-4DB2-BD59-A6C34878D82A}">
                    <a16:rowId xmlns:a16="http://schemas.microsoft.com/office/drawing/2014/main" val="1009128339"/>
                  </a:ext>
                </a:extLst>
              </a:tr>
              <a:tr h="716632">
                <a:tc>
                  <a:txBody>
                    <a:bodyPr/>
                    <a:lstStyle/>
                    <a:p>
                      <a:r>
                        <a:rPr lang="en-US" dirty="0"/>
                        <a:t>Backend pool size</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300 IP configurations, single availability set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Up to 5000 instances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1834156"/>
                  </a:ext>
                </a:extLst>
              </a:tr>
              <a:tr h="415191">
                <a:tc>
                  <a:txBody>
                    <a:bodyPr/>
                    <a:lstStyle/>
                    <a:p>
                      <a:r>
                        <a:rPr lang="en-US" dirty="0"/>
                        <a:t>Health probes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TCP, HTTP</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TCP, HTTP, HTTPS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354189"/>
                  </a:ext>
                </a:extLst>
              </a:tr>
              <a:tr h="716632">
                <a:tc>
                  <a:txBody>
                    <a:bodyPr/>
                    <a:lstStyle/>
                    <a:p>
                      <a:r>
                        <a:rPr lang="en-US" dirty="0"/>
                        <a:t>Availability zones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Not available</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Zone-redundant and zonal frontends for inbound and outbound traffic</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921975"/>
                  </a:ext>
                </a:extLst>
              </a:tr>
              <a:tr h="716632">
                <a:tc>
                  <a:txBody>
                    <a:bodyPr/>
                    <a:lstStyle/>
                    <a:p>
                      <a:r>
                        <a:rPr lang="en-US" dirty="0"/>
                        <a:t>Multiple frontends</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l" fontAlgn="t"/>
                      <a:r>
                        <a:rPr lang="en-US" dirty="0">
                          <a:effectLst/>
                        </a:rPr>
                        <a:t>Inbound only</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Inbound and outbound</a:t>
                      </a:r>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3307403"/>
                  </a:ext>
                </a:extLst>
              </a:tr>
              <a:tr h="716632">
                <a:tc>
                  <a:txBody>
                    <a:bodyPr/>
                    <a:lstStyle/>
                    <a:p>
                      <a:r>
                        <a:rPr lang="en-US" dirty="0"/>
                        <a:t>Secure by default</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r>
                        <a:rPr lang="en-US" sz="1800" b="0" i="0" kern="1200" dirty="0">
                          <a:solidFill>
                            <a:schemeClr val="dk1"/>
                          </a:solidFill>
                          <a:effectLst/>
                          <a:latin typeface="+mn-lt"/>
                          <a:ea typeface="+mn-ea"/>
                          <a:cs typeface="+mn-cs"/>
                        </a:rPr>
                        <a:t>By default, open to the internet</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kern="1200" dirty="0">
                          <a:solidFill>
                            <a:schemeClr val="dk1"/>
                          </a:solidFill>
                          <a:effectLst/>
                          <a:latin typeface="+mn-lt"/>
                          <a:ea typeface="+mn-ea"/>
                          <a:cs typeface="+mn-cs"/>
                        </a:rPr>
                        <a:t>Closed to inbound connections unless opened by NSGs</a:t>
                      </a:r>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377115"/>
                  </a:ext>
                </a:extLst>
              </a:tr>
              <a:tr h="716632">
                <a:tc>
                  <a:txBody>
                    <a:bodyPr/>
                    <a:lstStyle/>
                    <a:p>
                      <a:r>
                        <a:rPr lang="en-US" dirty="0"/>
                        <a:t>SLA</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Not available</a:t>
                      </a:r>
                      <a:endParaRPr lang="en-US" dirty="0"/>
                    </a:p>
                    <a:p>
                      <a:endParaRPr lang="en-US" dirty="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99.99%</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4432760"/>
                  </a:ext>
                </a:extLst>
              </a:tr>
            </a:tbl>
          </a:graphicData>
        </a:graphic>
      </p:graphicFrame>
    </p:spTree>
    <p:extLst>
      <p:ext uri="{BB962C8B-B14F-4D97-AF65-F5344CB8AC3E}">
        <p14:creationId xmlns:p14="http://schemas.microsoft.com/office/powerpoint/2010/main" val="216420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22" ma:contentTypeDescription="Create a new document." ma:contentTypeScope="" ma:versionID="1e27dd95346f5a887c6ca177b90812a7">
  <xsd:schema xmlns:xsd="http://www.w3.org/2001/XMLSchema" xmlns:xs="http://www.w3.org/2001/XMLSchema" xmlns:p="http://schemas.microsoft.com/office/2006/metadata/properties" xmlns:ns1="http://schemas.microsoft.com/sharepoint/v3" xmlns:ns2="e8bab37c-6053-4066-b569-fd9fbae908bd" xmlns:ns3="1d16016b-1e11-4dbd-8bd0-b44cb6539c58" xmlns:ns4="230e9df3-be65-4c73-a93b-d1236ebd677e" targetNamespace="http://schemas.microsoft.com/office/2006/metadata/properties" ma:root="true" ma:fieldsID="82f4b3b6bb8071e8bac45169630d6eb4" ns1:_="" ns2:_="" ns3:_="" ns4:_="">
    <xsd:import namespace="http://schemas.microsoft.com/sharepoint/v3"/>
    <xsd:import namespace="e8bab37c-6053-4066-b569-fd9fbae908bd"/>
    <xsd:import namespace="1d16016b-1e11-4dbd-8bd0-b44cb6539c58"/>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Description" ma:index="18" nillable="true" ma:displayName="Description" ma:format="Dropdown" ma:internalName="Description">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c30d077-ef4f-4e82-b228-e78667907e38}" ma:internalName="TaxCatchAll" ma:showField="CatchAllData" ma:web="1d16016b-1e11-4dbd-8bd0-b44cb6539c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OneNoteFluid_FileOrder xmlns="e8bab37c-6053-4066-b569-fd9fbae908bd" xsi:nil="true"/>
    <_ip_UnifiedCompliancePolicyUIAction xmlns="http://schemas.microsoft.com/sharepoint/v3" xsi:nil="true"/>
    <_ip_UnifiedCompliancePolicyProperties xmlns="http://schemas.microsoft.com/sharepoint/v3" xsi:nil="true"/>
    <Description xmlns="e8bab37c-6053-4066-b569-fd9fbae908bd" xsi:nil="true"/>
    <SharedWithUsers xmlns="1d16016b-1e11-4dbd-8bd0-b44cb6539c58">
      <UserInfo>
        <DisplayName/>
        <AccountId xsi:nil="true"/>
        <AccountType/>
      </UserInfo>
    </SharedWithUsers>
    <lcf76f155ced4ddcb4097134ff3c332f xmlns="e8bab37c-6053-4066-b569-fd9fbae908bd">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AEBCBA62-60C4-42FF-A98F-EA998B952059}"/>
</file>

<file path=customXml/itemProps2.xml><?xml version="1.0" encoding="utf-8"?>
<ds:datastoreItem xmlns:ds="http://schemas.openxmlformats.org/officeDocument/2006/customXml" ds:itemID="{FA64B379-4322-4244-8E95-BE0033DA4148}"/>
</file>

<file path=customXml/itemProps3.xml><?xml version="1.0" encoding="utf-8"?>
<ds:datastoreItem xmlns:ds="http://schemas.openxmlformats.org/officeDocument/2006/customXml" ds:itemID="{6656B48F-43D3-4856-8082-1C137AC4D2CD}"/>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2744</Words>
  <Application>Microsoft Office PowerPoint</Application>
  <PresentationFormat>Custom</PresentationFormat>
  <Paragraphs>328</Paragraphs>
  <Slides>31</Slides>
  <Notes>27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Consolas</vt:lpstr>
      <vt:lpstr>Segoe UI</vt:lpstr>
      <vt:lpstr>Segoe UI Semibold</vt:lpstr>
      <vt:lpstr>Wingdings</vt:lpstr>
      <vt:lpstr>1_Azure 1</vt:lpstr>
      <vt:lpstr>AZ-104T00A Administer Network Traffic </vt:lpstr>
      <vt:lpstr>Learning Objectives - Administer Network Traffic </vt:lpstr>
      <vt:lpstr>Network Traffic whiteboard (walkthrough)</vt:lpstr>
      <vt:lpstr>Configure Azure Load Balancer</vt:lpstr>
      <vt:lpstr>Configure Azure Load Balancer Introduction</vt:lpstr>
      <vt:lpstr>Choose a Load Balancer Solution</vt:lpstr>
      <vt:lpstr>Implement a Public Load Balancer</vt:lpstr>
      <vt:lpstr>Implement an Internal Load Balancer</vt:lpstr>
      <vt:lpstr>Determine Load Balancer SKUs</vt:lpstr>
      <vt:lpstr>Create load balancer rules</vt:lpstr>
      <vt:lpstr>Demonstration – Configure a Load Balancer</vt:lpstr>
      <vt:lpstr>Configure Session Persistence (optional)</vt:lpstr>
      <vt:lpstr>Learning Recap – Configure Azure Load Balancer</vt:lpstr>
      <vt:lpstr>Configure Azure Application Gateway</vt:lpstr>
      <vt:lpstr>Learning Objectives - Configure Azure Application Gateway</vt:lpstr>
      <vt:lpstr>Implement Application Gateway</vt:lpstr>
      <vt:lpstr>Determine Application Gateway Routing</vt:lpstr>
      <vt:lpstr>Demonstration – Configure an Azure Application Gateway</vt:lpstr>
      <vt:lpstr>Setup Application Gateway Components (optional)</vt:lpstr>
      <vt:lpstr>Learning Recap – Configure Azure Application Gateway</vt:lpstr>
      <vt:lpstr>Configure Network Watcher</vt:lpstr>
      <vt:lpstr>Configure Network Watcher Introduction</vt:lpstr>
      <vt:lpstr>Describe Network Watcher Features</vt:lpstr>
      <vt:lpstr>Review IP Flow Verify Diagnostics</vt:lpstr>
      <vt:lpstr>Review Next Hop Diagnostics</vt:lpstr>
      <vt:lpstr>Visualize the Network Topology</vt:lpstr>
      <vt:lpstr>Learning Recap – Configure Network Watcher</vt:lpstr>
      <vt:lpstr>Lab – Implement Traffic Management</vt:lpstr>
      <vt:lpstr>Lab 06 – Implement traffic management</vt:lpstr>
      <vt:lpstr>Lab 06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2023-05-01T14:31:23Z</dcterms:created>
  <dcterms:modified xsi:type="dcterms:W3CDTF">2023-09-23T13:42:06Z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0x010100329163849240324E9E04492C11FECC70</vt:lpwstr>
  </property>
  <property fmtid="{D5CDD505-2E9C-101B-9397-08002B2CF9AE}" pid="3" name="Order">
    <vt:r8>33000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ies>
</file>