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31"/>
  </p:notesMasterIdLst>
  <p:handoutMasterIdLst>
    <p:handoutMasterId r:id="rId32"/>
  </p:handoutMasterIdLst>
  <p:sldIdLst>
    <p:sldId id="2545" r:id="rId2"/>
    <p:sldId id="2235" r:id="rId3"/>
    <p:sldId id="2076138195" r:id="rId4"/>
    <p:sldId id="2546" r:id="rId5"/>
    <p:sldId id="2231" r:id="rId6"/>
    <p:sldId id="2134" r:id="rId7"/>
    <p:sldId id="2135" r:id="rId8"/>
    <p:sldId id="2552" r:id="rId9"/>
    <p:sldId id="1777" r:id="rId10"/>
    <p:sldId id="2227" r:id="rId11"/>
    <p:sldId id="2240" r:id="rId12"/>
    <p:sldId id="2226" r:id="rId13"/>
    <p:sldId id="2173" r:id="rId14"/>
    <p:sldId id="2556" r:id="rId15"/>
    <p:sldId id="2005" r:id="rId16"/>
    <p:sldId id="2233" r:id="rId17"/>
    <p:sldId id="2201" r:id="rId18"/>
    <p:sldId id="2202" r:id="rId19"/>
    <p:sldId id="2203" r:id="rId20"/>
    <p:sldId id="2239" r:id="rId21"/>
    <p:sldId id="2242" r:id="rId22"/>
    <p:sldId id="2245" r:id="rId23"/>
    <p:sldId id="2208" r:id="rId24"/>
    <p:sldId id="2557" r:id="rId25"/>
    <p:sldId id="2551" r:id="rId26"/>
    <p:sldId id="2549" r:id="rId27"/>
    <p:sldId id="2550" r:id="rId28"/>
    <p:sldId id="2554" r:id="rId29"/>
    <p:sldId id="2553"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Virtual Machines" id="{E6DDF38B-529C-42BD-93DB-3F3511448FE6}">
          <p14:sldIdLst>
            <p14:sldId id="2545"/>
            <p14:sldId id="2235"/>
            <p14:sldId id="2076138195"/>
          </p14:sldIdLst>
        </p14:section>
        <p14:section name="Configure Virtual Machines" id="{C2B03640-4232-4115-92FC-65B3D46E4B65}">
          <p14:sldIdLst>
            <p14:sldId id="2546"/>
            <p14:sldId id="2231"/>
            <p14:sldId id="2134"/>
            <p14:sldId id="2135"/>
            <p14:sldId id="2552"/>
            <p14:sldId id="1777"/>
            <p14:sldId id="2227"/>
            <p14:sldId id="2240"/>
            <p14:sldId id="2226"/>
            <p14:sldId id="2173"/>
            <p14:sldId id="2556"/>
          </p14:sldIdLst>
        </p14:section>
        <p14:section name="Configure VM Availability" id="{569CECA8-39FB-46DF-AE5E-999D8658A87D}">
          <p14:sldIdLst>
            <p14:sldId id="2005"/>
            <p14:sldId id="2233"/>
            <p14:sldId id="2201"/>
            <p14:sldId id="2202"/>
            <p14:sldId id="2203"/>
            <p14:sldId id="2239"/>
            <p14:sldId id="2242"/>
            <p14:sldId id="2245"/>
            <p14:sldId id="2208"/>
            <p14:sldId id="2557"/>
            <p14:sldId id="2551"/>
          </p14:sldIdLst>
        </p14:section>
        <p14:section name="Lab" id="{99BA620C-7EC7-4883-A14A-9504398BC45B}">
          <p14:sldIdLst>
            <p14:sldId id="2549"/>
            <p14:sldId id="2550"/>
            <p14:sldId id="2554"/>
            <p14:sldId id="2553"/>
          </p14:sldIdLst>
        </p14:section>
        <p14:section name="Extra Optional Slides" id="{22AF8A36-8E75-41A0-A58F-70584D098475}">
          <p14:sldIdLst/>
        </p14:section>
      </p14:sectionLst>
    </p:ext>
    <p:ext uri="{EFAFB233-063F-42B5-8137-9DF3F51BA10A}">
      <p15:sldGuideLst xmlns:p15="http://schemas.microsoft.com/office/powerpoint/2012/main">
        <p15:guide id="1" orient="horz" pos="2203" userDrawn="1">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EBEBEB"/>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29006-6040-4006-9D42-D1648A592647}" v="3" dt="2023-09-23T13:44:23.4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5" autoAdjust="0"/>
    <p:restoredTop sz="88970" autoAdjust="0"/>
  </p:normalViewPr>
  <p:slideViewPr>
    <p:cSldViewPr snapToGrid="0">
      <p:cViewPr varScale="1">
        <p:scale>
          <a:sx n="93" d="100"/>
          <a:sy n="93" d="100"/>
        </p:scale>
        <p:origin x="852" y="78"/>
      </p:cViewPr>
      <p:guideLst>
        <p:guide orient="horz" pos="2203"/>
        <p:guide pos="3917"/>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presProps" Target="presProps.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9/23/2023 6:43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9/23/2023 6:43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Creating a VM in the portal - https://microsoftlearning.github.io/AZ-104-MicrosoftAzureAdministrator/Instructions/Demos/08%20-%20Administer%20Azure%20Virtual%20Machines.html#demonstration--create-virtual-machines-in-the-portal</a:t>
            </a:r>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80828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933248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119117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https://forms.office.com/Pages/ShareFormPage.aspx?id=v4j5cvGGr0GRqy180BHbR5NEFZBpuAZBgxPOGXi_gX5UQ0dVV1Y1VzFZTzlMMUNXQlRaSUJWQTQxNC4u&amp;sharetoken=Z37GWdASd35HecCvHOwD&amp;wdLOR=c234DDA58-3B69-40A4-93DA-A87792A49363</a:t>
            </a:r>
          </a:p>
          <a:p>
            <a:endParaRPr lang="en-US" dirty="0"/>
          </a:p>
          <a:p>
            <a:r>
              <a:rPr lang="en-US" dirty="0"/>
              <a:t>Describe at least three things you would need to consider before creating an Azure virtual machine. </a:t>
            </a:r>
          </a:p>
          <a:p>
            <a:r>
              <a:rPr lang="en-US" b="1" dirty="0"/>
              <a:t>Answer</a:t>
            </a:r>
            <a:r>
              <a:rPr lang="en-US" dirty="0"/>
              <a:t>: Locating the virtual machine in a region that is close to your users. Selecting the best virtual machine size for your application. Determining how cost will be determined and estimating the monthly cost. Deciding on disk storage including standard, premium, or ultra. Selecting an operating system and version. How you will monitor and update the virtual machine. If any additional scripts, configuration, or agents are required.  </a:t>
            </a:r>
          </a:p>
          <a:p>
            <a:endParaRPr lang="en-US" dirty="0"/>
          </a:p>
          <a:p>
            <a:r>
              <a:rPr lang="en-US" dirty="0"/>
              <a:t>Describe ways connect and sign-in to a virtual machine. </a:t>
            </a:r>
          </a:p>
          <a:p>
            <a:r>
              <a:rPr lang="en-US" b="1" dirty="0"/>
              <a:t>Answer</a:t>
            </a:r>
            <a:r>
              <a:rPr lang="en-US" dirty="0"/>
              <a:t>: Bastion is the recommended way to connect to a virtual machine. For example, to install required software. Bastion lets you access the virtual machine through the Azure portal over SSL. You can also directly connect to a Windows server with the Remoted Desktop Protocol. For Linux machines you can use Secure Shell Protocol (SSH). </a:t>
            </a: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136328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1171001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Availability set overview - https://learn.microsoft.com/azure/virtual-machines/availability-set-overview</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a:r>
              <a:rPr lang="en-US" b="1" i="0" dirty="0">
                <a:effectLst/>
                <a:latin typeface="-apple-system"/>
              </a:rPr>
              <a:t>Fault domain</a:t>
            </a:r>
            <a:endParaRPr lang="en-US" b="0" i="0" dirty="0">
              <a:effectLst/>
              <a:latin typeface="-apple-system"/>
            </a:endParaRPr>
          </a:p>
          <a:p>
            <a:pPr algn="l">
              <a:buFont typeface="Arial" panose="020B0604020202020204" pitchFamily="34" charset="0"/>
              <a:buChar char="•"/>
            </a:pPr>
            <a:r>
              <a:rPr lang="en-US" b="0" i="0" dirty="0">
                <a:effectLst/>
                <a:latin typeface="-apple-system"/>
              </a:rPr>
              <a:t>Prevent Hardware failures like limit the impact of potential physical hardware failures, network outages, or power interruptions</a:t>
            </a:r>
          </a:p>
          <a:p>
            <a:pPr algn="l">
              <a:buFont typeface="Arial" panose="020B0604020202020204" pitchFamily="34" charset="0"/>
              <a:buChar char="•"/>
            </a:pPr>
            <a:r>
              <a:rPr lang="en-US" b="0" i="0" dirty="0">
                <a:effectLst/>
                <a:latin typeface="-apple-system"/>
              </a:rPr>
              <a:t>1 Rack that share common power source and network switch.</a:t>
            </a:r>
          </a:p>
          <a:p>
            <a:pPr algn="l">
              <a:buFont typeface="Arial" panose="020B0604020202020204" pitchFamily="34" charset="0"/>
              <a:buChar char="•"/>
            </a:pPr>
            <a:r>
              <a:rPr lang="en-US" b="0" i="0" dirty="0">
                <a:effectLst/>
                <a:latin typeface="-apple-system"/>
              </a:rPr>
              <a:t>Max- 3 FD per availability set, Default value=2</a:t>
            </a:r>
          </a:p>
          <a:p>
            <a:pPr marL="0" algn="l"/>
            <a:r>
              <a:rPr lang="en-US" b="1" i="0" dirty="0">
                <a:effectLst/>
                <a:latin typeface="-apple-system"/>
              </a:rPr>
              <a:t>Update domain</a:t>
            </a:r>
            <a:endParaRPr lang="en-US" b="0" i="0" dirty="0">
              <a:effectLst/>
              <a:latin typeface="-apple-system"/>
            </a:endParaRPr>
          </a:p>
          <a:p>
            <a:pPr algn="l">
              <a:buFont typeface="Arial" panose="020B0604020202020204" pitchFamily="34" charset="0"/>
              <a:buChar char="•"/>
            </a:pPr>
            <a:r>
              <a:rPr lang="en-US" b="0" i="0" dirty="0">
                <a:effectLst/>
                <a:latin typeface="-apple-system"/>
              </a:rPr>
              <a:t>Max= 20 UD, Default=5</a:t>
            </a:r>
          </a:p>
          <a:p>
            <a:pPr algn="l">
              <a:buFont typeface="Arial" panose="020B0604020202020204" pitchFamily="34" charset="0"/>
              <a:buChar char="•"/>
            </a:pPr>
            <a:r>
              <a:rPr lang="en-US" b="0" i="0" dirty="0">
                <a:effectLst/>
                <a:latin typeface="-apple-system"/>
              </a:rPr>
              <a:t>Update domains indicate groups of virtual machines and underlying physical hardware that can be rebooted at the same time</a:t>
            </a:r>
          </a:p>
          <a:p>
            <a:pPr algn="l">
              <a:buFont typeface="Arial" panose="020B0604020202020204" pitchFamily="34" charset="0"/>
              <a:buChar char="•"/>
            </a:pPr>
            <a:r>
              <a:rPr lang="en-US" b="0" i="0" dirty="0">
                <a:effectLst/>
                <a:latin typeface="-apple-system"/>
              </a:rPr>
              <a:t>The order of update domains being rebooted may not proceed sequentially during planned maintenance, but only one update domain is rebooted at a time. A rebooted update domain is given 30 minutes to recover before maintenance is initiated on a different update domain.</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Deploy and manage Azure compute resources (https://docs.microsoft.com/learn/paths/az-104-manage-compute-resources/) learning path.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642634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685820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89700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are virtual machine scale sets - https://learn.microsoft.com/azure/virtual-machine-scale-sets/overview</a:t>
            </a:r>
          </a:p>
          <a:p>
            <a:endParaRPr lang="en-IN" dirty="0"/>
          </a:p>
          <a:p>
            <a:r>
              <a:rPr lang="en-IN" dirty="0"/>
              <a:t>VMSS are all about performance.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561592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Autoscale - https://learn.microsoft.com/azure/virtual-machine-scale-sets/virtual-machine-scale-sets-autoscale-overview</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8141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virtual machine scaling - https://microsoftlearning.github.io/AZ-104-MicrosoftAzureAdministrator/Instructions/Demos/08%20-%20Administer%20Azure%20Virtual%20Machines.html#configure-virtual-machine-availability</a:t>
            </a:r>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2907524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https://forms.office.com/Pages/ShareFormPage.aspx?id=v4j5cvGGr0GRqy180BHbR5NEFZBpuAZBgxPOGXi_gX5UQ0dVV1Y1VzFZTzlMMUNXQlRaSUJWQTQxNC4u&amp;sharetoken=Z37GWdASd35HecCvHOwD&amp;wdLOR=cAC8A4812-2784-4689-9FB0-FE089C91A0FB</a:t>
            </a:r>
          </a:p>
          <a:p>
            <a:endParaRPr lang="en-US" dirty="0"/>
          </a:p>
          <a:p>
            <a:r>
              <a:rPr lang="en-US" dirty="0"/>
              <a:t>What is the difference between virtual and horizontal scaling?</a:t>
            </a:r>
          </a:p>
          <a:p>
            <a:r>
              <a:rPr lang="en-US" b="1" dirty="0"/>
              <a:t>Answer</a:t>
            </a:r>
            <a:r>
              <a:rPr lang="en-US" dirty="0"/>
              <a:t>: Vertical scaling (scale up and scale down) is the process of increasing or decreasing power to a single instance of a workload. For example, selecting a virtual machine with more memory or faster CPU performance. Horizontal scaling (scale out and scale in) is the process of increasing or decreasing the number of instances of a workload. For example, adding additional virtual machines as the workload increases. Vertical scaling is usually a manual process. Horizontal scaling is usually automated. </a:t>
            </a:r>
          </a:p>
          <a:p>
            <a:endParaRPr lang="en-US" dirty="0"/>
          </a:p>
          <a:p>
            <a:r>
              <a:rPr lang="en-US" dirty="0"/>
              <a:t>What is a virtual machine scale set and when would you want to deploy them?</a:t>
            </a:r>
          </a:p>
          <a:p>
            <a:r>
              <a:rPr lang="en-US" b="1" dirty="0"/>
              <a:t>Answer</a:t>
            </a:r>
            <a:r>
              <a:rPr lang="en-US" dirty="0"/>
              <a:t>: Azure virtual machine scale sets let you create and manage a group of load-balanced VMs. Scale sets provide redundancy and improved performance, applications are typically distributed across multiple instances. Each instance is identical, no pre-provisioning is required. As demand goes up more VMs are added. As demand goes down instances are removed. Scaling can be manual, automated, or a combination of both. To control costs, you control the instance count. </a:t>
            </a:r>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535393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08 Manage virtual machines - https://microsoftlearning.github.io/AZ-104-MicrosoftAzureAdministrator/Instructions/Labs/LAB_08-Manage_Virtual_Machines.html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9/23/2023 6:43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r>
              <a:rPr lang="en-US" sz="1200" dirty="0">
                <a:solidFill>
                  <a:schemeClr val="tx1"/>
                </a:solidFill>
                <a:latin typeface="Segoe UI" panose="020B0502040204020203" pitchFamily="34" charset="0"/>
                <a:cs typeface="Segoe UI" panose="020B0502040204020203" pitchFamily="34" charset="0"/>
              </a:rPr>
              <a:t>Focus this whiteboard on creating virtual machines. </a:t>
            </a: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51190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024164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3215911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chemeClr val="tx1"/>
                </a:solidFill>
                <a:ea typeface="Segoe UI" pitchFamily="34" charset="0"/>
                <a:cs typeface="Segoe UI" pitchFamily="34" charset="0"/>
              </a:rPr>
              <a:t>Test and development, website hosting, storage, backup, recovery, high-performance computing, big data analysis, and extended data center.</a:t>
            </a:r>
            <a:endParaRPr lang="en-IN" sz="900" dirty="0">
              <a:solidFill>
                <a:schemeClr val="tx1"/>
              </a:solidFill>
              <a:ea typeface="Segoe UI" pitchFamily="34" charset="0"/>
              <a:cs typeface="Segoe UI"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Graphic from: </a:t>
            </a:r>
            <a:r>
              <a:rPr lang="en-US" sz="1800" dirty="0">
                <a:effectLst/>
                <a:latin typeface="Segoe UI" panose="020B0502040204020203" pitchFamily="34" charset="0"/>
              </a:rPr>
              <a:t>https://learn.microsoft.com/azure/security/fundamentals/shared-responsibility</a:t>
            </a:r>
            <a:endParaRPr lang="en-US" sz="1800" dirty="0">
              <a:effectLst/>
              <a:latin typeface="Arial" panose="020B0604020202020204"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residency - </a:t>
            </a:r>
            <a:r>
              <a:rPr lang="en-US" sz="1800" dirty="0">
                <a:effectLst/>
                <a:latin typeface="Segoe UI" panose="020B0502040204020203" pitchFamily="34" charset="0"/>
              </a:rPr>
              <a:t>https://azure.microsoft.com/explore/global-infrastructure/data-residency/#select-geography</a:t>
            </a: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955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93343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VM sizes with no temporary disks - https://learn.microsoft.com/azure/virtual-machines/azure-vms-no-temp-disk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52756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89508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0" y="1587"/>
            <a:ext cx="124364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275769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7944245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241386273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18611302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17602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786284935"/>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8846893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235352830"/>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
        <p:nvSpPr>
          <p:cNvPr id="6" name="TextBox 5">
            <a:extLst>
              <a:ext uri="{FF2B5EF4-FFF2-40B4-BE49-F238E27FC236}">
                <a16:creationId xmlns:a16="http://schemas.microsoft.com/office/drawing/2014/main" id="{CD7E2CB0-031F-BD6E-B81F-9CBD4653B372}"/>
              </a:ext>
            </a:extLst>
          </p:cNvPr>
          <p:cNvSpPr txBox="1"/>
          <p:nvPr userDrawn="1"/>
        </p:nvSpPr>
        <p:spPr>
          <a:xfrm>
            <a:off x="316871" y="6314693"/>
            <a:ext cx="3794950" cy="44781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100" dirty="0">
                <a:solidFill>
                  <a:srgbClr val="000000"/>
                </a:solidFill>
              </a:rPr>
              <a:t>© Copyright Microsoft Corporation. All rights reserved.</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39" r:id="rId1"/>
    <p:sldLayoutId id="2147484640" r:id="rId2"/>
    <p:sldLayoutId id="2147484641" r:id="rId3"/>
    <p:sldLayoutId id="2147484642" r:id="rId4"/>
    <p:sldLayoutId id="2147484643" r:id="rId5"/>
    <p:sldLayoutId id="2147484644" r:id="rId6"/>
    <p:sldLayoutId id="2147484645" r:id="rId7"/>
    <p:sldLayoutId id="2147484646" r:id="rId8"/>
    <p:sldLayoutId id="2147484647"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learn/modules/intro-to-azure-virtual-machines/" TargetMode="External"/><Relationship Id="rId7" Type="http://schemas.openxmlformats.org/officeDocument/2006/relationships/hyperlink" Target="https://docs.microsoft.com/learn/modules/connect-vm-with-azure-bastion/"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hyperlink" Target="https://docs.microsoft.com/learn/modules/create-windows-virtual-machine-in-azure/" TargetMode="External"/><Relationship Id="rId5" Type="http://schemas.openxmlformats.org/officeDocument/2006/relationships/hyperlink" Target="https://docs.microsoft.com/learn/modules/create-linux-virtual-machine-in-azure/" TargetMode="External"/><Relationship Id="rId4" Type="http://schemas.openxmlformats.org/officeDocument/2006/relationships/hyperlink" Target="https://docs.microsoft.com/learn/modules/choose-the-right-disk-storage-for-vm-workload/"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modules/configure-virtual-machine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microsoftlearning.github.io/AZ-104-MicrosoftAzureAdministrator/Instructions/Labs/LAB_08-Manage_Virtual_Machines.html" TargetMode="External"/><Relationship Id="rId4" Type="http://schemas.openxmlformats.org/officeDocument/2006/relationships/hyperlink" Target="https://docs.microsoft.com/learn/modules/configure-virtual-machine-availabilit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learn/modules/build-app-with-scale-sets/"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hyperlink" Target="https://docs.microsoft.com/learn/modules/implement-scale-high-availability-windows-server-virtual-machin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18" Type="http://schemas.openxmlformats.org/officeDocument/2006/relationships/image" Target="../media/image46.png"/><Relationship Id="rId3" Type="http://schemas.openxmlformats.org/officeDocument/2006/relationships/image" Target="../media/image31.svg"/><Relationship Id="rId21" Type="http://schemas.openxmlformats.org/officeDocument/2006/relationships/image" Target="../media/image49.svg"/><Relationship Id="rId7" Type="http://schemas.openxmlformats.org/officeDocument/2006/relationships/image" Target="../media/image35.svg"/><Relationship Id="rId12" Type="http://schemas.openxmlformats.org/officeDocument/2006/relationships/image" Target="../media/image40.png"/><Relationship Id="rId17" Type="http://schemas.openxmlformats.org/officeDocument/2006/relationships/image" Target="../media/image45.svg"/><Relationship Id="rId2" Type="http://schemas.openxmlformats.org/officeDocument/2006/relationships/image" Target="../media/image30.png"/><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image" Target="../media/image33.svg"/><Relationship Id="rId15" Type="http://schemas.openxmlformats.org/officeDocument/2006/relationships/image" Target="../media/image43.svg"/><Relationship Id="rId10" Type="http://schemas.openxmlformats.org/officeDocument/2006/relationships/image" Target="../media/image38.png"/><Relationship Id="rId19" Type="http://schemas.openxmlformats.org/officeDocument/2006/relationships/image" Target="../media/image47.svg"/><Relationship Id="rId4" Type="http://schemas.openxmlformats.org/officeDocument/2006/relationships/image" Target="../media/image32.png"/><Relationship Id="rId9" Type="http://schemas.openxmlformats.org/officeDocument/2006/relationships/image" Target="../media/image37.svg"/><Relationship Id="rId14"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pricing/details/virtual-machines/seri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301390"/>
            <a:ext cx="5394916" cy="1772793"/>
          </a:xfrm>
        </p:spPr>
        <p:txBody>
          <a:bodyPr/>
          <a:lstStyle/>
          <a:p>
            <a:r>
              <a:rPr lang="en-US" sz="4400"/>
              <a:t>AZ-104T00A</a:t>
            </a:r>
            <a:br>
              <a:rPr lang="en-US" sz="4200" dirty="0"/>
            </a:br>
            <a:r>
              <a:rPr lang="en-US" sz="4200" dirty="0"/>
              <a:t>Administer Azure Virtual Machines</a:t>
            </a:r>
          </a:p>
        </p:txBody>
      </p:sp>
    </p:spTree>
    <p:extLst>
      <p:ext uri="{BB962C8B-B14F-4D97-AF65-F5344CB8AC3E}">
        <p14:creationId xmlns:p14="http://schemas.microsoft.com/office/powerpoint/2010/main" val="359594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Creating a VM in the Portal</a:t>
            </a:r>
          </a:p>
        </p:txBody>
      </p:sp>
      <p:sp>
        <p:nvSpPr>
          <p:cNvPr id="35" name="Rectangle 34">
            <a:extLst>
              <a:ext uri="{FF2B5EF4-FFF2-40B4-BE49-F238E27FC236}">
                <a16:creationId xmlns:a16="http://schemas.microsoft.com/office/drawing/2014/main" id="{FA58719F-A18D-4B03-B522-3592CB9DAA73}"/>
              </a:ext>
            </a:extLst>
          </p:cNvPr>
          <p:cNvSpPr/>
          <p:nvPr/>
        </p:nvSpPr>
        <p:spPr bwMode="auto">
          <a:xfrm>
            <a:off x="962251" y="1707295"/>
            <a:ext cx="8475663"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defTabSz="1022350">
              <a:spcBef>
                <a:spcPct val="0"/>
              </a:spcBef>
              <a:spcAft>
                <a:spcPct val="35000"/>
              </a:spcAft>
              <a:buFont typeface="Arial" panose="020B0604020202020204" pitchFamily="34" charset="0"/>
              <a:buChar char="•"/>
            </a:pPr>
            <a:r>
              <a:rPr lang="en-US" sz="2400" dirty="0">
                <a:solidFill>
                  <a:schemeClr val="tx1"/>
                </a:solidFill>
              </a:rPr>
              <a:t>Create a virtual machine</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Connect to the virtual machine – Bastion, RDP, or SSH</a:t>
            </a:r>
          </a:p>
        </p:txBody>
      </p:sp>
    </p:spTree>
    <p:extLst>
      <p:ext uri="{BB962C8B-B14F-4D97-AF65-F5344CB8AC3E}">
        <p14:creationId xmlns:p14="http://schemas.microsoft.com/office/powerpoint/2010/main" val="26712161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30F0-7810-4342-8909-DAE821E80E7D}"/>
              </a:ext>
            </a:extLst>
          </p:cNvPr>
          <p:cNvSpPr>
            <a:spLocks noGrp="1"/>
          </p:cNvSpPr>
          <p:nvPr>
            <p:ph type="title"/>
          </p:nvPr>
        </p:nvSpPr>
        <p:spPr/>
        <p:txBody>
          <a:bodyPr/>
          <a:lstStyle/>
          <a:p>
            <a:r>
              <a:rPr lang="en-US" dirty="0"/>
              <a:t>Connect to Virtual Machines</a:t>
            </a:r>
          </a:p>
        </p:txBody>
      </p:sp>
      <p:pic>
        <p:nvPicPr>
          <p:cNvPr id="5" name="Picture 4" descr="A Bastion subnet provides access to a virtual machine subnet. ">
            <a:extLst>
              <a:ext uri="{FF2B5EF4-FFF2-40B4-BE49-F238E27FC236}">
                <a16:creationId xmlns:a16="http://schemas.microsoft.com/office/drawing/2014/main" id="{7B75309C-C877-4152-89D9-4599ACA8E519}"/>
              </a:ext>
            </a:extLst>
          </p:cNvPr>
          <p:cNvPicPr>
            <a:picLocks noChangeAspect="1"/>
          </p:cNvPicPr>
          <p:nvPr/>
        </p:nvPicPr>
        <p:blipFill>
          <a:blip r:embed="rId3"/>
          <a:stretch>
            <a:fillRect/>
          </a:stretch>
        </p:blipFill>
        <p:spPr>
          <a:xfrm>
            <a:off x="1564425" y="1328326"/>
            <a:ext cx="8377244" cy="3418771"/>
          </a:xfrm>
          <a:prstGeom prst="rect">
            <a:avLst/>
          </a:prstGeom>
        </p:spPr>
      </p:pic>
      <p:sp>
        <p:nvSpPr>
          <p:cNvPr id="74" name="Rectangle 73">
            <a:extLst>
              <a:ext uri="{FF2B5EF4-FFF2-40B4-BE49-F238E27FC236}">
                <a16:creationId xmlns:a16="http://schemas.microsoft.com/office/drawing/2014/main" id="{CC7FA019-48EB-452E-9F30-5C27E672055D}"/>
              </a:ext>
            </a:extLst>
          </p:cNvPr>
          <p:cNvSpPr/>
          <p:nvPr/>
        </p:nvSpPr>
        <p:spPr>
          <a:xfrm>
            <a:off x="451423" y="4920880"/>
            <a:ext cx="3788653" cy="108097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Bastion Subnet for RDP/SSH through the Portal over SSL</a:t>
            </a:r>
          </a:p>
        </p:txBody>
      </p:sp>
      <p:sp>
        <p:nvSpPr>
          <p:cNvPr id="72" name="Rectangle 71">
            <a:extLst>
              <a:ext uri="{FF2B5EF4-FFF2-40B4-BE49-F238E27FC236}">
                <a16:creationId xmlns:a16="http://schemas.microsoft.com/office/drawing/2014/main" id="{316296C6-6DB4-432B-884B-E17A40C565B1}"/>
              </a:ext>
            </a:extLst>
          </p:cNvPr>
          <p:cNvSpPr/>
          <p:nvPr/>
        </p:nvSpPr>
        <p:spPr>
          <a:xfrm>
            <a:off x="4368865" y="4930236"/>
            <a:ext cx="3788654" cy="10809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Remote Desktop Protocol for Windows-based Virtual Machines</a:t>
            </a:r>
          </a:p>
        </p:txBody>
      </p:sp>
      <p:sp>
        <p:nvSpPr>
          <p:cNvPr id="73" name="Rectangle 72">
            <a:extLst>
              <a:ext uri="{FF2B5EF4-FFF2-40B4-BE49-F238E27FC236}">
                <a16:creationId xmlns:a16="http://schemas.microsoft.com/office/drawing/2014/main" id="{13B828A2-AF1E-4C6E-8B45-FBC7295CAD6B}"/>
              </a:ext>
            </a:extLst>
          </p:cNvPr>
          <p:cNvSpPr/>
          <p:nvPr/>
        </p:nvSpPr>
        <p:spPr>
          <a:xfrm>
            <a:off x="8207069" y="4911150"/>
            <a:ext cx="3788653" cy="10809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Secure Shell Protocol for Linux based Virtual Machines</a:t>
            </a:r>
          </a:p>
        </p:txBody>
      </p:sp>
      <p:sp>
        <p:nvSpPr>
          <p:cNvPr id="3" name="Rectangle 2">
            <a:extLst>
              <a:ext uri="{FF2B5EF4-FFF2-40B4-BE49-F238E27FC236}">
                <a16:creationId xmlns:a16="http://schemas.microsoft.com/office/drawing/2014/main" id="{81A5CF39-1A52-4B80-9340-75FF5A77B72C}"/>
              </a:ext>
              <a:ext uri="{C183D7F6-B498-43B3-948B-1728B52AA6E4}">
                <adec:decorative xmlns:adec="http://schemas.microsoft.com/office/drawing/2017/decorative" val="1"/>
              </a:ext>
            </a:extLst>
          </p:cNvPr>
          <p:cNvSpPr/>
          <p:nvPr/>
        </p:nvSpPr>
        <p:spPr bwMode="auto">
          <a:xfrm>
            <a:off x="4538132" y="1608666"/>
            <a:ext cx="1862667" cy="1710267"/>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1160474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Connect to Windows Virtual Machines </a:t>
            </a:r>
          </a:p>
        </p:txBody>
      </p:sp>
      <p:sp>
        <p:nvSpPr>
          <p:cNvPr id="5" name="Rectangle 4">
            <a:extLst>
              <a:ext uri="{FF2B5EF4-FFF2-40B4-BE49-F238E27FC236}">
                <a16:creationId xmlns:a16="http://schemas.microsoft.com/office/drawing/2014/main" id="{3EE9A2AD-CF1C-4E1E-879F-947B97450D61}"/>
              </a:ext>
            </a:extLst>
          </p:cNvPr>
          <p:cNvSpPr/>
          <p:nvPr/>
        </p:nvSpPr>
        <p:spPr>
          <a:xfrm>
            <a:off x="427038" y="1928215"/>
            <a:ext cx="4994048" cy="17219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latin typeface="+mj-lt"/>
              </a:rPr>
              <a:t>Remote Desktop Protocol </a:t>
            </a:r>
            <a:r>
              <a:rPr lang="en-US" sz="2400" dirty="0">
                <a:solidFill>
                  <a:schemeClr val="tx1"/>
                </a:solidFill>
              </a:rPr>
              <a:t>(RDP) creates a GUI session and accepts inbound traffic on TCP port 3389</a:t>
            </a:r>
          </a:p>
        </p:txBody>
      </p:sp>
      <p:sp>
        <p:nvSpPr>
          <p:cNvPr id="8" name="Rectangle 7">
            <a:extLst>
              <a:ext uri="{FF2B5EF4-FFF2-40B4-BE49-F238E27FC236}">
                <a16:creationId xmlns:a16="http://schemas.microsoft.com/office/drawing/2014/main" id="{A5681400-77DB-4224-AF8D-454479CA45BD}"/>
              </a:ext>
            </a:extLst>
          </p:cNvPr>
          <p:cNvSpPr/>
          <p:nvPr/>
        </p:nvSpPr>
        <p:spPr>
          <a:xfrm>
            <a:off x="427038" y="3818876"/>
            <a:ext cx="4994048" cy="172195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latin typeface="+mj-lt"/>
              </a:rPr>
              <a:t>WinRM</a:t>
            </a:r>
            <a:r>
              <a:rPr lang="en-US" sz="2400" dirty="0">
                <a:solidFill>
                  <a:schemeClr val="tx1"/>
                </a:solidFill>
              </a:rPr>
              <a:t> creates a command-line session so you can run scripts</a:t>
            </a:r>
          </a:p>
        </p:txBody>
      </p:sp>
      <p:pic>
        <p:nvPicPr>
          <p:cNvPr id="6" name="Picture 7" descr="Screenshot that shows Connect - highlighting RDP showing the flow to the Remote Desktop Connection pop up window">
            <a:extLst>
              <a:ext uri="{FF2B5EF4-FFF2-40B4-BE49-F238E27FC236}">
                <a16:creationId xmlns:a16="http://schemas.microsoft.com/office/drawing/2014/main" id="{65E6BF21-22A3-45E2-BC28-552F60F9C8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575" y="1349467"/>
            <a:ext cx="4325185" cy="4886295"/>
          </a:xfrm>
          <a:prstGeom prst="rect">
            <a:avLst/>
          </a:prstGeom>
        </p:spPr>
      </p:pic>
    </p:spTree>
    <p:extLst>
      <p:ext uri="{BB962C8B-B14F-4D97-AF65-F5344CB8AC3E}">
        <p14:creationId xmlns:p14="http://schemas.microsoft.com/office/powerpoint/2010/main" val="1887533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Connect to Linux Virtual Machines </a:t>
            </a:r>
          </a:p>
        </p:txBody>
      </p:sp>
      <p:pic>
        <p:nvPicPr>
          <p:cNvPr id="3" name="Picture 4" descr="Screenshot of an Administrator account showing the Authentication type and SSH public key settings">
            <a:extLst>
              <a:ext uri="{FF2B5EF4-FFF2-40B4-BE49-F238E27FC236}">
                <a16:creationId xmlns:a16="http://schemas.microsoft.com/office/drawing/2014/main" id="{BADF401A-B6CE-4287-9559-C6CEEC8E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285" y="1406213"/>
            <a:ext cx="10945906" cy="3002586"/>
          </a:xfrm>
          <a:prstGeom prst="rect">
            <a:avLst/>
          </a:prstGeom>
        </p:spPr>
      </p:pic>
      <p:sp>
        <p:nvSpPr>
          <p:cNvPr id="6" name="Rectangle 5">
            <a:extLst>
              <a:ext uri="{FF2B5EF4-FFF2-40B4-BE49-F238E27FC236}">
                <a16:creationId xmlns:a16="http://schemas.microsoft.com/office/drawing/2014/main" id="{91850D4D-D7D3-4EB5-B566-464B5E799D74}"/>
              </a:ext>
            </a:extLst>
          </p:cNvPr>
          <p:cNvSpPr/>
          <p:nvPr/>
        </p:nvSpPr>
        <p:spPr>
          <a:xfrm>
            <a:off x="413323" y="4495218"/>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Authenticate with a SSH public key or password</a:t>
            </a:r>
            <a:endParaRPr lang="bs-Latn-BA" sz="2200">
              <a:solidFill>
                <a:schemeClr val="tx1"/>
              </a:solidFill>
            </a:endParaRPr>
          </a:p>
        </p:txBody>
      </p:sp>
      <p:sp>
        <p:nvSpPr>
          <p:cNvPr id="7" name="Rectangle 6">
            <a:extLst>
              <a:ext uri="{FF2B5EF4-FFF2-40B4-BE49-F238E27FC236}">
                <a16:creationId xmlns:a16="http://schemas.microsoft.com/office/drawing/2014/main" id="{2D045941-8DD5-4757-953D-1524090ACBA9}"/>
              </a:ext>
            </a:extLst>
          </p:cNvPr>
          <p:cNvSpPr/>
          <p:nvPr/>
        </p:nvSpPr>
        <p:spPr>
          <a:xfrm>
            <a:off x="4329994" y="4495218"/>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SSH is an encrypted connection protocol that allows secure logins over unsecured connections</a:t>
            </a:r>
          </a:p>
        </p:txBody>
      </p:sp>
      <p:sp>
        <p:nvSpPr>
          <p:cNvPr id="8" name="Rectangle 7">
            <a:extLst>
              <a:ext uri="{FF2B5EF4-FFF2-40B4-BE49-F238E27FC236}">
                <a16:creationId xmlns:a16="http://schemas.microsoft.com/office/drawing/2014/main" id="{3CC594C0-3931-4DEA-9FD3-8CF0CC16BBD3}"/>
              </a:ext>
            </a:extLst>
          </p:cNvPr>
          <p:cNvSpPr/>
          <p:nvPr/>
        </p:nvSpPr>
        <p:spPr>
          <a:xfrm>
            <a:off x="8246664" y="4495218"/>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There are public and private keys</a:t>
            </a:r>
          </a:p>
        </p:txBody>
      </p:sp>
    </p:spTree>
    <p:extLst>
      <p:ext uri="{BB962C8B-B14F-4D97-AF65-F5344CB8AC3E}">
        <p14:creationId xmlns:p14="http://schemas.microsoft.com/office/powerpoint/2010/main" val="367724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Virtual Machines</a:t>
            </a:r>
          </a:p>
        </p:txBody>
      </p:sp>
      <p:sp>
        <p:nvSpPr>
          <p:cNvPr id="6" name="Rectangle 5">
            <a:extLst>
              <a:ext uri="{FF2B5EF4-FFF2-40B4-BE49-F238E27FC236}">
                <a16:creationId xmlns:a16="http://schemas.microsoft.com/office/drawing/2014/main" id="{FBB9BCA6-470A-4AA8-A4F2-96EF8BEFDC84}"/>
              </a:ext>
            </a:extLst>
          </p:cNvPr>
          <p:cNvSpPr/>
          <p:nvPr/>
        </p:nvSpPr>
        <p:spPr>
          <a:xfrm>
            <a:off x="3940452" y="1865806"/>
            <a:ext cx="7132320" cy="296745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t" anchorCtr="0">
            <a:noAutofit/>
          </a:bodyPr>
          <a:lstStyle/>
          <a:p>
            <a:pPr marL="342900" indent="-342900" defTabSz="800100">
              <a:spcBef>
                <a:spcPct val="0"/>
              </a:spcBef>
              <a:spcAft>
                <a:spcPct val="35000"/>
              </a:spcAft>
              <a:buClr>
                <a:schemeClr val="accent3"/>
              </a:buClr>
              <a:buFont typeface="Arial" panose="020B0604020202020204" pitchFamily="34" charset="0"/>
              <a:buChar char="•"/>
            </a:pPr>
            <a:r>
              <a:rPr lang="en-US" sz="2000" dirty="0">
                <a:hlinkClick r:id="rId3"/>
              </a:rPr>
              <a:t>Introduction to Azure virtual machines  (</a:t>
            </a:r>
            <a:r>
              <a:rPr lang="en-US" sz="2000" dirty="0">
                <a:highlight>
                  <a:srgbClr val="FFFF00"/>
                </a:highlight>
                <a:hlinkClick r:id="rId3"/>
              </a:rPr>
              <a:t>sandbox</a:t>
            </a:r>
            <a:r>
              <a:rPr lang="en-US" sz="2000" dirty="0">
                <a:hlinkClick r:id="rId3"/>
              </a:rPr>
              <a:t>)</a:t>
            </a:r>
            <a:endParaRPr lang="en-US" sz="2000" dirty="0"/>
          </a:p>
          <a:p>
            <a:pPr marL="342900" indent="-342900" defTabSz="800100">
              <a:spcBef>
                <a:spcPct val="0"/>
              </a:spcBef>
              <a:spcAft>
                <a:spcPct val="35000"/>
              </a:spcAft>
              <a:buClr>
                <a:schemeClr val="accent3"/>
              </a:buClr>
              <a:buFont typeface="Arial" panose="020B0604020202020204" pitchFamily="34" charset="0"/>
              <a:buChar char="•"/>
            </a:pPr>
            <a:r>
              <a:rPr lang="en-US" sz="2000" dirty="0">
                <a:hlinkClick r:id="rId4"/>
              </a:rPr>
              <a:t>Choose the right disk storage for your virtual machine workload </a:t>
            </a:r>
            <a:endParaRPr lang="en-US" sz="2000" dirty="0"/>
          </a:p>
          <a:p>
            <a:pPr marL="342900" indent="-342900" defTabSz="800100">
              <a:spcBef>
                <a:spcPct val="0"/>
              </a:spcBef>
              <a:spcAft>
                <a:spcPct val="35000"/>
              </a:spcAft>
              <a:buClr>
                <a:schemeClr val="accent3"/>
              </a:buClr>
              <a:buFont typeface="Arial" panose="020B0604020202020204" pitchFamily="34" charset="0"/>
              <a:buChar char="•"/>
            </a:pPr>
            <a:r>
              <a:rPr lang="en-US" sz="2000" dirty="0">
                <a:hlinkClick r:id="rId5"/>
              </a:rPr>
              <a:t>Create a Linux virtual machine in Azure (</a:t>
            </a:r>
            <a:r>
              <a:rPr lang="en-US" sz="2000" dirty="0">
                <a:highlight>
                  <a:srgbClr val="FFFF00"/>
                </a:highlight>
                <a:hlinkClick r:id="rId5"/>
              </a:rPr>
              <a:t>sandbox</a:t>
            </a:r>
            <a:r>
              <a:rPr lang="en-US" sz="2000" dirty="0">
                <a:hlinkClick r:id="rId5"/>
              </a:rPr>
              <a:t>)</a:t>
            </a:r>
            <a:endParaRPr lang="en-US" sz="2000" dirty="0"/>
          </a:p>
          <a:p>
            <a:pPr marL="342900" indent="-342900" defTabSz="800100">
              <a:spcBef>
                <a:spcPct val="0"/>
              </a:spcBef>
              <a:spcAft>
                <a:spcPct val="35000"/>
              </a:spcAft>
              <a:buClr>
                <a:schemeClr val="accent3"/>
              </a:buClr>
              <a:buFont typeface="Arial" panose="020B0604020202020204" pitchFamily="34" charset="0"/>
              <a:buChar char="•"/>
            </a:pPr>
            <a:r>
              <a:rPr lang="en-US" sz="2000" dirty="0">
                <a:hlinkClick r:id="rId6"/>
              </a:rPr>
              <a:t>Create a Windows virtual machine in Azure (</a:t>
            </a:r>
            <a:r>
              <a:rPr lang="en-US" sz="2000" dirty="0">
                <a:highlight>
                  <a:srgbClr val="FFFF00"/>
                </a:highlight>
                <a:hlinkClick r:id="rId6"/>
              </a:rPr>
              <a:t>sandbox</a:t>
            </a:r>
            <a:r>
              <a:rPr lang="en-US" sz="2000" dirty="0">
                <a:hlinkClick r:id="rId6"/>
              </a:rPr>
              <a:t>)</a:t>
            </a:r>
            <a:endParaRPr lang="en-US" sz="2000" dirty="0"/>
          </a:p>
          <a:p>
            <a:pPr marL="342900" indent="-342900" defTabSz="800100">
              <a:spcBef>
                <a:spcPct val="0"/>
              </a:spcBef>
              <a:spcAft>
                <a:spcPct val="35000"/>
              </a:spcAft>
              <a:buClr>
                <a:schemeClr val="accent3"/>
              </a:buClr>
              <a:buFont typeface="Arial" panose="020B0604020202020204" pitchFamily="34" charset="0"/>
              <a:buChar char="•"/>
            </a:pPr>
            <a:r>
              <a:rPr lang="en-US" sz="2000" dirty="0">
                <a:hlinkClick r:id="rId7"/>
              </a:rPr>
              <a:t>Connect to virtual machines through the Azure portal by using Azure Bastion</a:t>
            </a:r>
            <a:endParaRPr lang="en-US" sz="2000" dirty="0">
              <a:solidFill>
                <a:schemeClr val="tx1"/>
              </a:solidFill>
            </a:endParaRPr>
          </a:p>
          <a:p>
            <a:pPr marL="342900" indent="-342900" defTabSz="800100">
              <a:spcBef>
                <a:spcPct val="0"/>
              </a:spcBef>
              <a:spcAft>
                <a:spcPct val="35000"/>
              </a:spcAft>
              <a:buClr>
                <a:schemeClr val="accent3"/>
              </a:buClr>
              <a:buFont typeface="Arial" panose="020B0604020202020204" pitchFamily="34" charset="0"/>
              <a:buChar char="•"/>
            </a:pPr>
            <a:endParaRPr lang="en-US" sz="2000" dirty="0">
              <a:solidFill>
                <a:schemeClr val="tx1"/>
              </a:solidFill>
            </a:endParaRPr>
          </a:p>
          <a:p>
            <a:pPr marL="342900" indent="-342900" defTabSz="800100">
              <a:spcBef>
                <a:spcPct val="0"/>
              </a:spcBef>
              <a:spcAft>
                <a:spcPct val="35000"/>
              </a:spcAft>
              <a:buClr>
                <a:schemeClr val="accent3"/>
              </a:buClr>
              <a:buFont typeface="Arial" panose="020B0604020202020204" pitchFamily="34" charset="0"/>
              <a:buChar char="•"/>
            </a:pPr>
            <a:endParaRPr lang="en-US" sz="2000" dirty="0">
              <a:solidFill>
                <a:schemeClr val="tx1"/>
              </a:solidFill>
            </a:endParaRPr>
          </a:p>
          <a:p>
            <a:pPr marL="342900" indent="-342900" defTabSz="800100">
              <a:spcBef>
                <a:spcPct val="0"/>
              </a:spcBef>
              <a:spcAft>
                <a:spcPct val="35000"/>
              </a:spcAft>
              <a:buClr>
                <a:schemeClr val="accent3"/>
              </a:buClr>
              <a:buFont typeface="Arial" panose="020B0604020202020204" pitchFamily="34" charset="0"/>
              <a:buChar char="•"/>
            </a:pPr>
            <a:endParaRPr lang="en-US" sz="2000" dirty="0">
              <a:solidFill>
                <a:schemeClr val="tx1"/>
              </a:solidFill>
            </a:endParaRPr>
          </a:p>
          <a:p>
            <a:pPr marL="342900" indent="-342900" defTabSz="800100">
              <a:spcBef>
                <a:spcPct val="0"/>
              </a:spcBef>
              <a:spcAft>
                <a:spcPct val="35000"/>
              </a:spcAft>
              <a:buClr>
                <a:schemeClr val="accent3"/>
              </a:buClr>
              <a:buFont typeface="Arial" panose="020B0604020202020204" pitchFamily="34" charset="0"/>
              <a:buChar char="•"/>
            </a:pPr>
            <a:endParaRPr lang="en-US" sz="2000" dirty="0">
              <a:solidFill>
                <a:schemeClr val="tx1"/>
              </a:solidFill>
            </a:endParaRPr>
          </a:p>
        </p:txBody>
      </p:sp>
      <p:sp>
        <p:nvSpPr>
          <p:cNvPr id="8" name="TextBox 7">
            <a:extLst>
              <a:ext uri="{FF2B5EF4-FFF2-40B4-BE49-F238E27FC236}">
                <a16:creationId xmlns:a16="http://schemas.microsoft.com/office/drawing/2014/main" id="{525CB9D9-292E-448C-B4A0-1D4D90EDB13E}"/>
              </a:ext>
            </a:extLst>
          </p:cNvPr>
          <p:cNvSpPr txBox="1"/>
          <p:nvPr/>
        </p:nvSpPr>
        <p:spPr>
          <a:xfrm>
            <a:off x="6562951" y="6000497"/>
            <a:ext cx="5697842"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42876474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Machine Availability</a:t>
            </a:r>
          </a:p>
        </p:txBody>
      </p:sp>
    </p:spTree>
    <p:extLst>
      <p:ext uri="{BB962C8B-B14F-4D97-AF65-F5344CB8AC3E}">
        <p14:creationId xmlns:p14="http://schemas.microsoft.com/office/powerpoint/2010/main" val="295140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Configure Azure Virtual Machine Availability Introduction</a:t>
            </a:r>
          </a:p>
        </p:txBody>
      </p:sp>
      <p:sp>
        <p:nvSpPr>
          <p:cNvPr id="61" name="TextBox 60">
            <a:extLst>
              <a:ext uri="{FF2B5EF4-FFF2-40B4-BE49-F238E27FC236}">
                <a16:creationId xmlns:a16="http://schemas.microsoft.com/office/drawing/2014/main" id="{A9E7FC93-462D-4DF5-8B99-632CC08AC4C2}"/>
              </a:ext>
            </a:extLst>
          </p:cNvPr>
          <p:cNvSpPr txBox="1"/>
          <p:nvPr/>
        </p:nvSpPr>
        <p:spPr>
          <a:xfrm>
            <a:off x="558973" y="588900"/>
            <a:ext cx="5671457" cy="4993780"/>
          </a:xfrm>
          <a:prstGeom prst="rect">
            <a:avLst/>
          </a:prstGeom>
          <a:noFill/>
        </p:spPr>
        <p:txBody>
          <a:bodyPr wrap="square" lIns="0" tIns="0" rIns="0" bIns="0" rtlCol="0" anchor="ctr">
            <a:noAutofit/>
          </a:bodyPr>
          <a:lstStyle/>
          <a:p>
            <a:pPr marL="342900" indent="-342900">
              <a:spcBef>
                <a:spcPct val="0"/>
              </a:spcBef>
              <a:spcAft>
                <a:spcPts val="600"/>
              </a:spcAft>
              <a:buFont typeface="Arial" panose="020B0604020202020204" pitchFamily="34" charset="0"/>
              <a:buChar char="•"/>
            </a:pPr>
            <a:r>
              <a:rPr lang="en-US" sz="2000" dirty="0"/>
              <a:t>Plan for Maintenance and Downtime</a:t>
            </a:r>
          </a:p>
          <a:p>
            <a:pPr marL="342900" indent="-342900">
              <a:spcBef>
                <a:spcPct val="0"/>
              </a:spcBef>
              <a:spcAft>
                <a:spcPts val="600"/>
              </a:spcAft>
              <a:buFont typeface="Arial" panose="020B0604020202020204" pitchFamily="34" charset="0"/>
              <a:buChar char="•"/>
            </a:pPr>
            <a:r>
              <a:rPr lang="en-US" sz="2000" dirty="0"/>
              <a:t>Setup Availability Sets</a:t>
            </a:r>
          </a:p>
          <a:p>
            <a:pPr marL="342900" indent="-342900">
              <a:spcBef>
                <a:spcPct val="0"/>
              </a:spcBef>
              <a:spcAft>
                <a:spcPts val="600"/>
              </a:spcAft>
              <a:buFont typeface="Arial" panose="020B0604020202020204" pitchFamily="34" charset="0"/>
              <a:buChar char="•"/>
            </a:pPr>
            <a:r>
              <a:rPr lang="en-US" sz="2000" dirty="0"/>
              <a:t>Review Update and Fault Domains</a:t>
            </a:r>
          </a:p>
          <a:p>
            <a:pPr marL="342900" indent="-342900">
              <a:spcBef>
                <a:spcPct val="0"/>
              </a:spcBef>
              <a:spcAft>
                <a:spcPts val="600"/>
              </a:spcAft>
              <a:buFont typeface="Arial" panose="020B0604020202020204" pitchFamily="34" charset="0"/>
              <a:buChar char="•"/>
            </a:pPr>
            <a:r>
              <a:rPr lang="en-US" sz="2000" dirty="0"/>
              <a:t>Review Availability Zones</a:t>
            </a:r>
          </a:p>
          <a:p>
            <a:pPr marL="342900" indent="-342900">
              <a:spcBef>
                <a:spcPct val="0"/>
              </a:spcBef>
              <a:spcAft>
                <a:spcPts val="600"/>
              </a:spcAft>
              <a:buFont typeface="Arial" panose="020B0604020202020204" pitchFamily="34" charset="0"/>
              <a:buChar char="•"/>
            </a:pPr>
            <a:r>
              <a:rPr lang="en-US" sz="2000" dirty="0"/>
              <a:t>Compare Vertical to Horizontal Scaling</a:t>
            </a:r>
          </a:p>
          <a:p>
            <a:pPr marL="342900" indent="-342900">
              <a:spcBef>
                <a:spcPct val="0"/>
              </a:spcBef>
              <a:spcAft>
                <a:spcPts val="600"/>
              </a:spcAft>
              <a:buFont typeface="Arial" panose="020B0604020202020204" pitchFamily="34" charset="0"/>
              <a:buChar char="•"/>
            </a:pPr>
            <a:r>
              <a:rPr lang="en-US" sz="2000" dirty="0"/>
              <a:t>Create Scale Sets (2 student topics)</a:t>
            </a:r>
          </a:p>
          <a:p>
            <a:pPr marL="342900" indent="-342900">
              <a:spcBef>
                <a:spcPct val="0"/>
              </a:spcBef>
              <a:spcAft>
                <a:spcPts val="600"/>
              </a:spcAft>
              <a:buFont typeface="Arial" panose="020B0604020202020204" pitchFamily="34" charset="0"/>
              <a:buChar char="•"/>
            </a:pPr>
            <a:r>
              <a:rPr lang="en-US" sz="2000" dirty="0"/>
              <a:t>Configure Autoscale (2 student topics)</a:t>
            </a:r>
          </a:p>
          <a:p>
            <a:pPr marL="342900" indent="-342900">
              <a:spcBef>
                <a:spcPct val="0"/>
              </a:spcBef>
              <a:spcAft>
                <a:spcPts val="600"/>
              </a:spcAft>
              <a:buFont typeface="Arial" panose="020B0604020202020204" pitchFamily="34" charset="0"/>
              <a:buChar char="•"/>
            </a:pPr>
            <a:r>
              <a:rPr lang="en-US" sz="2000" dirty="0"/>
              <a:t>Demonstration – Virtual Machine Scaling</a:t>
            </a:r>
          </a:p>
          <a:p>
            <a:pPr marL="342900" indent="-342900">
              <a:spcBef>
                <a:spcPct val="0"/>
              </a:spcBef>
              <a:spcAft>
                <a:spcPts val="600"/>
              </a:spcAft>
              <a:buFont typeface="Arial" panose="020B0604020202020204" pitchFamily="34" charset="0"/>
              <a:buChar char="•"/>
            </a:pPr>
            <a:r>
              <a:rPr lang="en-US" sz="2000" dirty="0"/>
              <a:t>Learning Recap</a:t>
            </a:r>
          </a:p>
        </p:txBody>
      </p:sp>
      <p:sp>
        <p:nvSpPr>
          <p:cNvPr id="4" name="TextBox 3">
            <a:extLst>
              <a:ext uri="{FF2B5EF4-FFF2-40B4-BE49-F238E27FC236}">
                <a16:creationId xmlns:a16="http://schemas.microsoft.com/office/drawing/2014/main" id="{F875E06A-E3E9-3AFB-FADF-0E9978D32624}"/>
              </a:ext>
            </a:extLst>
          </p:cNvPr>
          <p:cNvSpPr txBox="1"/>
          <p:nvPr/>
        </p:nvSpPr>
        <p:spPr>
          <a:xfrm>
            <a:off x="6472355" y="1716224"/>
            <a:ext cx="4761702" cy="183127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dirty="0">
                <a:ln>
                  <a:noFill/>
                </a:ln>
                <a:solidFill>
                  <a:srgbClr val="243A5E"/>
                </a:solidFill>
                <a:effectLst/>
                <a:uLnTx/>
                <a:uFillTx/>
              </a:rPr>
              <a:t>Implement and manage Azure compute resources (20-25%): Create and configure virtual machines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VM availability options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Deploy and configure VM scale sets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0607353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for Maintenance and Downtime</a:t>
            </a:r>
          </a:p>
        </p:txBody>
      </p:sp>
      <p:sp>
        <p:nvSpPr>
          <p:cNvPr id="11" name="Rectangle 10">
            <a:extLst>
              <a:ext uri="{FF2B5EF4-FFF2-40B4-BE49-F238E27FC236}">
                <a16:creationId xmlns:a16="http://schemas.microsoft.com/office/drawing/2014/main" id="{86FFE31A-1A7D-47A5-B5CE-41B5BA2F30BB}"/>
              </a:ext>
              <a:ext uri="{C183D7F6-B498-43B3-948B-1728B52AA6E4}">
                <adec:decorative xmlns:adec="http://schemas.microsoft.com/office/drawing/2017/decorative" val="0"/>
              </a:ext>
            </a:extLst>
          </p:cNvPr>
          <p:cNvSpPr/>
          <p:nvPr/>
        </p:nvSpPr>
        <p:spPr bwMode="auto">
          <a:xfrm>
            <a:off x="465138" y="1427843"/>
            <a:ext cx="3752503" cy="1097643"/>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IN" sz="2600" dirty="0">
                <a:solidFill>
                  <a:schemeClr val="bg1"/>
                </a:solidFill>
                <a:latin typeface="+mj-lt"/>
              </a:rPr>
              <a:t>Unplanned Hardware Maintenance</a:t>
            </a:r>
            <a:endParaRPr lang="en-US" sz="2600" dirty="0">
              <a:solidFill>
                <a:schemeClr val="bg1"/>
              </a:solidFill>
              <a:latin typeface="+mj-lt"/>
            </a:endParaRPr>
          </a:p>
        </p:txBody>
      </p:sp>
      <p:sp>
        <p:nvSpPr>
          <p:cNvPr id="7" name="Rectangle 6">
            <a:extLst>
              <a:ext uri="{FF2B5EF4-FFF2-40B4-BE49-F238E27FC236}">
                <a16:creationId xmlns:a16="http://schemas.microsoft.com/office/drawing/2014/main" id="{FAEF052B-45AF-4FB6-B70C-CA33DE5C87B1}"/>
              </a:ext>
              <a:ext uri="{C183D7F6-B498-43B3-948B-1728B52AA6E4}">
                <adec:decorative xmlns:adec="http://schemas.microsoft.com/office/drawing/2017/decorative" val="0"/>
              </a:ext>
            </a:extLst>
          </p:cNvPr>
          <p:cNvSpPr/>
          <p:nvPr/>
        </p:nvSpPr>
        <p:spPr bwMode="auto">
          <a:xfrm>
            <a:off x="465138" y="2866573"/>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457200" algn="l"/>
              </a:tabLst>
            </a:pPr>
            <a:r>
              <a:rPr lang="en-US" sz="2200" dirty="0">
                <a:solidFill>
                  <a:schemeClr val="tx1"/>
                </a:solidFill>
              </a:rPr>
              <a:t>When the platform predicts a failure, it will issue an </a:t>
            </a:r>
            <a:r>
              <a:rPr lang="en-US" sz="2200" dirty="0">
                <a:solidFill>
                  <a:schemeClr val="tx1"/>
                </a:solidFill>
                <a:latin typeface="+mj-lt"/>
              </a:rPr>
              <a:t>unplanned hardware maintenance </a:t>
            </a:r>
            <a:r>
              <a:rPr lang="en-US" sz="2200" dirty="0">
                <a:solidFill>
                  <a:schemeClr val="tx1"/>
                </a:solidFill>
              </a:rPr>
              <a:t>event</a:t>
            </a:r>
          </a:p>
          <a:p>
            <a:pPr marL="57150">
              <a:spcBef>
                <a:spcPts val="300"/>
              </a:spcBef>
              <a:spcAft>
                <a:spcPts val="600"/>
              </a:spcAft>
              <a:tabLst>
                <a:tab pos="457200" algn="l"/>
              </a:tabLst>
            </a:pPr>
            <a:r>
              <a:rPr lang="en-US" sz="2200" dirty="0">
                <a:solidFill>
                  <a:schemeClr val="tx1"/>
                </a:solidFill>
                <a:latin typeface="+mj-lt"/>
              </a:rPr>
              <a:t>Action: </a:t>
            </a:r>
            <a:r>
              <a:rPr lang="en-US" sz="2200" dirty="0">
                <a:solidFill>
                  <a:schemeClr val="tx1"/>
                </a:solidFill>
              </a:rPr>
              <a:t>Live migration</a:t>
            </a:r>
          </a:p>
        </p:txBody>
      </p:sp>
      <p:sp>
        <p:nvSpPr>
          <p:cNvPr id="12" name="Rectangle 11">
            <a:extLst>
              <a:ext uri="{FF2B5EF4-FFF2-40B4-BE49-F238E27FC236}">
                <a16:creationId xmlns:a16="http://schemas.microsoft.com/office/drawing/2014/main" id="{181C5DAE-91A7-439E-A492-52EBBFCB5940}"/>
              </a:ext>
              <a:ext uri="{C183D7F6-B498-43B3-948B-1728B52AA6E4}">
                <adec:decorative xmlns:adec="http://schemas.microsoft.com/office/drawing/2017/decorative" val="0"/>
              </a:ext>
            </a:extLst>
          </p:cNvPr>
          <p:cNvSpPr/>
          <p:nvPr/>
        </p:nvSpPr>
        <p:spPr bwMode="auto">
          <a:xfrm>
            <a:off x="4380018" y="1427843"/>
            <a:ext cx="3691193" cy="1097643"/>
          </a:xfrm>
          <a:prstGeom prst="rect">
            <a:avLst/>
          </a:prstGeom>
          <a:solidFill>
            <a:schemeClr val="accent3"/>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dirty="0">
                <a:solidFill>
                  <a:schemeClr val="bg1"/>
                </a:solidFill>
                <a:latin typeface="+mj-lt"/>
              </a:rPr>
              <a:t>Unexpected</a:t>
            </a:r>
            <a:br>
              <a:rPr lang="en-US" sz="2600" dirty="0">
                <a:solidFill>
                  <a:schemeClr val="bg1"/>
                </a:solidFill>
                <a:latin typeface="+mj-lt"/>
              </a:rPr>
            </a:br>
            <a:r>
              <a:rPr lang="en-US" sz="2600" dirty="0">
                <a:solidFill>
                  <a:schemeClr val="bg1"/>
                </a:solidFill>
                <a:latin typeface="+mj-lt"/>
              </a:rPr>
              <a:t>Downtime</a:t>
            </a:r>
            <a:endParaRPr lang="en-US" sz="2600" dirty="0">
              <a:solidFill>
                <a:schemeClr val="bg1"/>
              </a:solidFill>
            </a:endParaRPr>
          </a:p>
        </p:txBody>
      </p:sp>
      <p:sp>
        <p:nvSpPr>
          <p:cNvPr id="8" name="Rectangle 7">
            <a:extLst>
              <a:ext uri="{FF2B5EF4-FFF2-40B4-BE49-F238E27FC236}">
                <a16:creationId xmlns:a16="http://schemas.microsoft.com/office/drawing/2014/main" id="{57BC94AC-C85F-4967-BE63-2C3002D7500A}"/>
              </a:ext>
              <a:ext uri="{C183D7F6-B498-43B3-948B-1728B52AA6E4}">
                <adec:decorative xmlns:adec="http://schemas.microsoft.com/office/drawing/2017/decorative" val="0"/>
              </a:ext>
            </a:extLst>
          </p:cNvPr>
          <p:cNvSpPr/>
          <p:nvPr/>
        </p:nvSpPr>
        <p:spPr bwMode="auto">
          <a:xfrm>
            <a:off x="4380018" y="2866573"/>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dirty="0">
                <a:solidFill>
                  <a:schemeClr val="tx1"/>
                </a:solidFill>
                <a:latin typeface="+mj-lt"/>
              </a:rPr>
              <a:t>Unexpected Downtime</a:t>
            </a:r>
            <a:br>
              <a:rPr lang="en-US" sz="2200" dirty="0">
                <a:solidFill>
                  <a:schemeClr val="tx1"/>
                </a:solidFill>
                <a:latin typeface="+mj-lt"/>
              </a:rPr>
            </a:br>
            <a:r>
              <a:rPr lang="en-US" sz="2200" dirty="0">
                <a:solidFill>
                  <a:schemeClr val="tx1"/>
                </a:solidFill>
              </a:rPr>
              <a:t>is when a virtual machine fails unexpectedly</a:t>
            </a:r>
          </a:p>
          <a:p>
            <a:pPr marL="57150">
              <a:spcBef>
                <a:spcPts val="300"/>
              </a:spcBef>
              <a:spcAft>
                <a:spcPts val="600"/>
              </a:spcAft>
              <a:tabLst>
                <a:tab pos="342900" algn="l"/>
              </a:tabLst>
            </a:pPr>
            <a:r>
              <a:rPr lang="en-US" sz="2200" dirty="0">
                <a:solidFill>
                  <a:schemeClr val="tx1"/>
                </a:solidFill>
                <a:latin typeface="+mj-lt"/>
              </a:rPr>
              <a:t>Action: </a:t>
            </a:r>
            <a:r>
              <a:rPr lang="en-US" sz="2200" dirty="0">
                <a:solidFill>
                  <a:schemeClr val="tx1"/>
                </a:solidFill>
              </a:rPr>
              <a:t>Automatically migrate (heal)</a:t>
            </a:r>
          </a:p>
        </p:txBody>
      </p:sp>
      <p:sp>
        <p:nvSpPr>
          <p:cNvPr id="13" name="Rectangle 12">
            <a:extLst>
              <a:ext uri="{FF2B5EF4-FFF2-40B4-BE49-F238E27FC236}">
                <a16:creationId xmlns:a16="http://schemas.microsoft.com/office/drawing/2014/main" id="{A24528C1-3D3E-4DCB-85C0-B87FE4EB74B1}"/>
              </a:ext>
              <a:ext uri="{C183D7F6-B498-43B3-948B-1728B52AA6E4}">
                <adec:decorative xmlns:adec="http://schemas.microsoft.com/office/drawing/2017/decorative" val="0"/>
              </a:ext>
            </a:extLst>
          </p:cNvPr>
          <p:cNvSpPr/>
          <p:nvPr/>
        </p:nvSpPr>
        <p:spPr bwMode="auto">
          <a:xfrm>
            <a:off x="8298781" y="1427843"/>
            <a:ext cx="3752503" cy="1097643"/>
          </a:xfrm>
          <a:prstGeom prst="rect">
            <a:avLst/>
          </a:prstGeom>
          <a:solidFill>
            <a:schemeClr val="accent5"/>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dirty="0">
                <a:solidFill>
                  <a:srgbClr val="000000"/>
                </a:solidFill>
                <a:latin typeface="+mj-lt"/>
              </a:rPr>
              <a:t>Planned</a:t>
            </a:r>
            <a:br>
              <a:rPr lang="en-US" sz="2600" dirty="0">
                <a:solidFill>
                  <a:srgbClr val="000000"/>
                </a:solidFill>
                <a:latin typeface="+mj-lt"/>
              </a:rPr>
            </a:br>
            <a:r>
              <a:rPr lang="en-US" sz="2600" dirty="0">
                <a:solidFill>
                  <a:srgbClr val="000000"/>
                </a:solidFill>
                <a:latin typeface="+mj-lt"/>
              </a:rPr>
              <a:t>Maintenance</a:t>
            </a:r>
            <a:endParaRPr lang="en-US" sz="2600" dirty="0">
              <a:solidFill>
                <a:srgbClr val="000000"/>
              </a:solidFill>
            </a:endParaRPr>
          </a:p>
        </p:txBody>
      </p:sp>
      <p:sp>
        <p:nvSpPr>
          <p:cNvPr id="9" name="Rectangle 8">
            <a:extLst>
              <a:ext uri="{FF2B5EF4-FFF2-40B4-BE49-F238E27FC236}">
                <a16:creationId xmlns:a16="http://schemas.microsoft.com/office/drawing/2014/main" id="{D41D9B8E-9B2F-4131-8EAF-D6D0A7EBB605}"/>
              </a:ext>
              <a:ext uri="{C183D7F6-B498-43B3-948B-1728B52AA6E4}">
                <adec:decorative xmlns:adec="http://schemas.microsoft.com/office/drawing/2017/decorative" val="0"/>
              </a:ext>
            </a:extLst>
          </p:cNvPr>
          <p:cNvSpPr/>
          <p:nvPr/>
        </p:nvSpPr>
        <p:spPr bwMode="auto">
          <a:xfrm>
            <a:off x="8298781" y="2866573"/>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dirty="0">
                <a:solidFill>
                  <a:schemeClr val="tx1"/>
                </a:solidFill>
                <a:latin typeface="+mj-lt"/>
              </a:rPr>
              <a:t>Planned Maintenance </a:t>
            </a:r>
            <a:r>
              <a:rPr lang="en-US" sz="2200" dirty="0">
                <a:solidFill>
                  <a:schemeClr val="tx1"/>
                </a:solidFill>
              </a:rPr>
              <a:t>events are periodic updates made to the Azure platform</a:t>
            </a:r>
          </a:p>
          <a:p>
            <a:pPr marL="57150">
              <a:spcBef>
                <a:spcPts val="300"/>
              </a:spcBef>
              <a:spcAft>
                <a:spcPts val="600"/>
              </a:spcAft>
              <a:tabLst>
                <a:tab pos="342900" algn="l"/>
              </a:tabLst>
            </a:pPr>
            <a:r>
              <a:rPr lang="en-US" sz="2200" dirty="0">
                <a:solidFill>
                  <a:schemeClr val="tx1"/>
                </a:solidFill>
                <a:latin typeface="+mj-lt"/>
              </a:rPr>
              <a:t>Action: </a:t>
            </a:r>
            <a:r>
              <a:rPr lang="en-US" sz="2200" dirty="0">
                <a:solidFill>
                  <a:schemeClr val="tx1"/>
                </a:solidFill>
              </a:rPr>
              <a:t>No action</a:t>
            </a:r>
          </a:p>
        </p:txBody>
      </p:sp>
    </p:spTree>
    <p:extLst>
      <p:ext uri="{BB962C8B-B14F-4D97-AF65-F5344CB8AC3E}">
        <p14:creationId xmlns:p14="http://schemas.microsoft.com/office/powerpoint/2010/main" val="45530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Availability Sets</a:t>
            </a:r>
          </a:p>
        </p:txBody>
      </p:sp>
      <p:pic>
        <p:nvPicPr>
          <p:cNvPr id="3" name="Picture 4" descr="A screenshot of creating an Availability Set in the portal">
            <a:extLst>
              <a:ext uri="{FF2B5EF4-FFF2-40B4-BE49-F238E27FC236}">
                <a16:creationId xmlns:a16="http://schemas.microsoft.com/office/drawing/2014/main" id="{9259CEDD-BA6C-4FE2-9F74-D93689A50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232" y="1366455"/>
            <a:ext cx="7416296" cy="2234831"/>
          </a:xfrm>
          <a:prstGeom prst="rect">
            <a:avLst/>
          </a:prstGeom>
        </p:spPr>
      </p:pic>
      <p:sp>
        <p:nvSpPr>
          <p:cNvPr id="2" name="Rectangle 1">
            <a:extLst>
              <a:ext uri="{FF2B5EF4-FFF2-40B4-BE49-F238E27FC236}">
                <a16:creationId xmlns:a16="http://schemas.microsoft.com/office/drawing/2014/main" id="{0D59B8F1-90B0-44C4-A54B-4E2CBF12F448}"/>
              </a:ext>
            </a:extLst>
          </p:cNvPr>
          <p:cNvSpPr/>
          <p:nvPr/>
        </p:nvSpPr>
        <p:spPr>
          <a:xfrm>
            <a:off x="8264253" y="2176093"/>
            <a:ext cx="3450347" cy="615553"/>
          </a:xfrm>
          <a:prstGeom prst="rect">
            <a:avLst/>
          </a:prstGeom>
        </p:spPr>
        <p:txBody>
          <a:bodyPr wrap="square" lIns="0" tIns="0" rIns="0" bIns="0" anchor="ctr">
            <a:spAutoFit/>
          </a:bodyPr>
          <a:lstStyle/>
          <a:p>
            <a:r>
              <a:rPr lang="en-US" sz="2000" dirty="0">
                <a:cs typeface="Segoe UI" panose="020B0502040204020203" pitchFamily="34" charset="0"/>
              </a:rPr>
              <a:t>Two or more instances in Availability Sets = 99.95% SLA</a:t>
            </a:r>
          </a:p>
        </p:txBody>
      </p:sp>
      <p:sp>
        <p:nvSpPr>
          <p:cNvPr id="8" name="Rectangle 7">
            <a:extLst>
              <a:ext uri="{FF2B5EF4-FFF2-40B4-BE49-F238E27FC236}">
                <a16:creationId xmlns:a16="http://schemas.microsoft.com/office/drawing/2014/main" id="{A5ABBF56-31D5-4E44-A002-2EE06CA17FFA}"/>
              </a:ext>
            </a:extLst>
          </p:cNvPr>
          <p:cNvSpPr/>
          <p:nvPr/>
        </p:nvSpPr>
        <p:spPr>
          <a:xfrm>
            <a:off x="317953" y="420287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multiple Virtual Machines in an Availability Set</a:t>
            </a:r>
            <a:endParaRPr lang="bs-Latn-BA" sz="2200" dirty="0">
              <a:solidFill>
                <a:schemeClr val="tx1"/>
              </a:solidFill>
            </a:endParaRPr>
          </a:p>
        </p:txBody>
      </p:sp>
      <p:sp>
        <p:nvSpPr>
          <p:cNvPr id="9" name="Rectangle 8">
            <a:extLst>
              <a:ext uri="{FF2B5EF4-FFF2-40B4-BE49-F238E27FC236}">
                <a16:creationId xmlns:a16="http://schemas.microsoft.com/office/drawing/2014/main" id="{3F839F7E-5C31-48FC-9491-01615A4E6135}"/>
              </a:ext>
            </a:extLst>
          </p:cNvPr>
          <p:cNvSpPr/>
          <p:nvPr/>
        </p:nvSpPr>
        <p:spPr>
          <a:xfrm>
            <a:off x="3249529" y="420287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each application tier</a:t>
            </a:r>
            <a:br>
              <a:rPr lang="en-US" sz="2200" dirty="0">
                <a:solidFill>
                  <a:schemeClr val="tx1"/>
                </a:solidFill>
              </a:rPr>
            </a:br>
            <a:r>
              <a:rPr lang="en-US" sz="2200" dirty="0">
                <a:solidFill>
                  <a:schemeClr val="tx1"/>
                </a:solidFill>
              </a:rPr>
              <a:t>into separate Availability Sets</a:t>
            </a:r>
          </a:p>
        </p:txBody>
      </p:sp>
      <p:sp>
        <p:nvSpPr>
          <p:cNvPr id="10" name="Rectangle 9">
            <a:extLst>
              <a:ext uri="{FF2B5EF4-FFF2-40B4-BE49-F238E27FC236}">
                <a16:creationId xmlns:a16="http://schemas.microsoft.com/office/drawing/2014/main" id="{A5A7133B-EEE6-4EFE-B45A-94D82E018E19}"/>
              </a:ext>
            </a:extLst>
          </p:cNvPr>
          <p:cNvSpPr/>
          <p:nvPr/>
        </p:nvSpPr>
        <p:spPr>
          <a:xfrm>
            <a:off x="6181105" y="420287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Combine a Load Balancer with Availability Sets</a:t>
            </a:r>
          </a:p>
        </p:txBody>
      </p:sp>
      <p:sp>
        <p:nvSpPr>
          <p:cNvPr id="18" name="Rectangle 17">
            <a:extLst>
              <a:ext uri="{FF2B5EF4-FFF2-40B4-BE49-F238E27FC236}">
                <a16:creationId xmlns:a16="http://schemas.microsoft.com/office/drawing/2014/main" id="{65414BF0-A0EB-430A-A23D-11B0AE371202}"/>
              </a:ext>
            </a:extLst>
          </p:cNvPr>
          <p:cNvSpPr/>
          <p:nvPr/>
        </p:nvSpPr>
        <p:spPr>
          <a:xfrm>
            <a:off x="9112682" y="420287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Use managed disks with the Virtual Machines</a:t>
            </a:r>
          </a:p>
        </p:txBody>
      </p:sp>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Update and Fault Domains</a:t>
            </a:r>
          </a:p>
        </p:txBody>
      </p:sp>
      <p:sp>
        <p:nvSpPr>
          <p:cNvPr id="6" name="Rectangle 5">
            <a:extLst>
              <a:ext uri="{FF2B5EF4-FFF2-40B4-BE49-F238E27FC236}">
                <a16:creationId xmlns:a16="http://schemas.microsoft.com/office/drawing/2014/main" id="{EBA709A0-2044-4582-B489-A6EB350301B8}"/>
              </a:ext>
            </a:extLst>
          </p:cNvPr>
          <p:cNvSpPr/>
          <p:nvPr/>
        </p:nvSpPr>
        <p:spPr>
          <a:xfrm>
            <a:off x="465138" y="1437962"/>
            <a:ext cx="4319774" cy="20593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Update domains </a:t>
            </a:r>
            <a:r>
              <a:rPr lang="en-US" sz="2000" dirty="0">
                <a:solidFill>
                  <a:schemeClr val="tx1"/>
                </a:solidFill>
              </a:rPr>
              <a:t>allows Azure to perform incremental or rolling upgrades across a deployment.</a:t>
            </a:r>
            <a:br>
              <a:rPr lang="en-US" sz="2000" dirty="0">
                <a:solidFill>
                  <a:schemeClr val="tx1"/>
                </a:solidFill>
              </a:rPr>
            </a:br>
            <a:r>
              <a:rPr lang="en-US" sz="2000" dirty="0">
                <a:solidFill>
                  <a:schemeClr val="tx1"/>
                </a:solidFill>
              </a:rPr>
              <a:t>During planned maintenance,</a:t>
            </a:r>
            <a:br>
              <a:rPr lang="en-US" sz="2000" dirty="0">
                <a:solidFill>
                  <a:schemeClr val="tx1"/>
                </a:solidFill>
              </a:rPr>
            </a:br>
            <a:r>
              <a:rPr lang="en-US" sz="2000" dirty="0">
                <a:solidFill>
                  <a:schemeClr val="tx1"/>
                </a:solidFill>
              </a:rPr>
              <a:t>only one update domain is rebooted at a time</a:t>
            </a:r>
          </a:p>
        </p:txBody>
      </p:sp>
      <p:sp>
        <p:nvSpPr>
          <p:cNvPr id="7" name="Rectangle 6">
            <a:extLst>
              <a:ext uri="{FF2B5EF4-FFF2-40B4-BE49-F238E27FC236}">
                <a16:creationId xmlns:a16="http://schemas.microsoft.com/office/drawing/2014/main" id="{D4F7F13A-FD08-422C-8908-8A1C41E12DFE}"/>
              </a:ext>
            </a:extLst>
          </p:cNvPr>
          <p:cNvSpPr/>
          <p:nvPr/>
        </p:nvSpPr>
        <p:spPr>
          <a:xfrm>
            <a:off x="465138" y="3725050"/>
            <a:ext cx="4319774" cy="23319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Fault Domains </a:t>
            </a:r>
            <a:r>
              <a:rPr lang="en-US" sz="2000" dirty="0">
                <a:solidFill>
                  <a:schemeClr val="tx1"/>
                </a:solidFill>
              </a:rPr>
              <a:t>are a group of Virtual Machines that share a common set of hardware, switches, that share a single point of failure. VMs in an availability set are placed in at least two fault domains</a:t>
            </a:r>
          </a:p>
        </p:txBody>
      </p:sp>
      <p:pic>
        <p:nvPicPr>
          <p:cNvPr id="4" name="Picture 3" descr="An illustration showing two fault domains with two virtual machines each. The two top virtual machines from each fault domain host Internet information service and are part of a common availability set. The next two virtual machines in each domain host SQL database and are part of another availability set">
            <a:extLst>
              <a:ext uri="{FF2B5EF4-FFF2-40B4-BE49-F238E27FC236}">
                <a16:creationId xmlns:a16="http://schemas.microsoft.com/office/drawing/2014/main" id="{92512362-339E-5B09-42EC-F5304E043B60}"/>
              </a:ext>
            </a:extLst>
          </p:cNvPr>
          <p:cNvPicPr>
            <a:picLocks noChangeAspect="1"/>
          </p:cNvPicPr>
          <p:nvPr/>
        </p:nvPicPr>
        <p:blipFill>
          <a:blip r:embed="rId3"/>
          <a:stretch>
            <a:fillRect/>
          </a:stretch>
        </p:blipFill>
        <p:spPr>
          <a:xfrm>
            <a:off x="5096720" y="1662271"/>
            <a:ext cx="6847094" cy="3669982"/>
          </a:xfrm>
          <a:prstGeom prst="rect">
            <a:avLst/>
          </a:prstGeom>
        </p:spPr>
      </p:pic>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Learning Objectives - Administer Azure Virtual Machines</a:t>
            </a:r>
          </a:p>
        </p:txBody>
      </p:sp>
      <p:sp>
        <p:nvSpPr>
          <p:cNvPr id="36" name="TextBox 35">
            <a:extLst>
              <a:ext uri="{FF2B5EF4-FFF2-40B4-BE49-F238E27FC236}">
                <a16:creationId xmlns:a16="http://schemas.microsoft.com/office/drawing/2014/main" id="{040F0934-CAD0-43B5-AADB-E3F2479867F1}"/>
              </a:ext>
            </a:extLst>
          </p:cNvPr>
          <p:cNvSpPr txBox="1"/>
          <p:nvPr/>
        </p:nvSpPr>
        <p:spPr>
          <a:xfrm>
            <a:off x="567602" y="1495139"/>
            <a:ext cx="6828511" cy="2604418"/>
          </a:xfrm>
          <a:prstGeom prst="rect">
            <a:avLst/>
          </a:prstGeom>
          <a:noFill/>
        </p:spPr>
        <p:txBody>
          <a:bodyPr wrap="square" lIns="0" tIns="0" rIns="0" bIns="0" rtlCol="0" anchor="t">
            <a:noAutofit/>
          </a:bodyPr>
          <a:lstStyle/>
          <a:p>
            <a:pPr marL="342900" lvl="0" indent="-342900">
              <a:lnSpc>
                <a:spcPct val="150000"/>
              </a:lnSpc>
              <a:spcBef>
                <a:spcPct val="0"/>
              </a:spcBef>
              <a:spcAft>
                <a:spcPct val="35000"/>
              </a:spcAft>
              <a:buFont typeface="Arial" panose="020B0604020202020204" pitchFamily="34" charset="0"/>
              <a:buChar char="•"/>
            </a:pPr>
            <a:r>
              <a:rPr lang="en-US" sz="2400" dirty="0">
                <a:hlinkClick r:id="rId3"/>
              </a:rPr>
              <a:t>Configure Virtual Machines</a:t>
            </a:r>
            <a:endParaRPr lang="en-US" sz="2400" dirty="0"/>
          </a:p>
          <a:p>
            <a:pPr marL="342900" indent="-342900">
              <a:lnSpc>
                <a:spcPct val="150000"/>
              </a:lnSpc>
              <a:spcBef>
                <a:spcPct val="0"/>
              </a:spcBef>
              <a:spcAft>
                <a:spcPct val="35000"/>
              </a:spcAft>
              <a:buFont typeface="Arial" panose="020B0604020202020204" pitchFamily="34" charset="0"/>
              <a:buChar char="•"/>
            </a:pPr>
            <a:r>
              <a:rPr lang="en-US" sz="2400" dirty="0">
                <a:hlinkClick r:id="rId4"/>
              </a:rPr>
              <a:t>Configure Virtual Machine Availability</a:t>
            </a:r>
            <a:endParaRPr lang="en-US" sz="2400" dirty="0"/>
          </a:p>
          <a:p>
            <a:pPr marL="342900" indent="-342900">
              <a:lnSpc>
                <a:spcPct val="150000"/>
              </a:lnSpc>
              <a:spcBef>
                <a:spcPct val="0"/>
              </a:spcBef>
              <a:spcAft>
                <a:spcPct val="35000"/>
              </a:spcAft>
              <a:buFont typeface="Arial" panose="020B0604020202020204" pitchFamily="34" charset="0"/>
              <a:buChar char="•"/>
            </a:pPr>
            <a:r>
              <a:rPr lang="en-US" sz="2400" dirty="0">
                <a:hlinkClick r:id="rId5"/>
              </a:rPr>
              <a:t>Lab 08 – Manage Virtual Machines</a:t>
            </a:r>
            <a:endParaRPr lang="en-IN" sz="2400" dirty="0"/>
          </a:p>
          <a:p>
            <a:pPr marL="342900" indent="-342900">
              <a:lnSpc>
                <a:spcPct val="150000"/>
              </a:lnSpc>
              <a:spcBef>
                <a:spcPct val="0"/>
              </a:spcBef>
              <a:spcAft>
                <a:spcPct val="35000"/>
              </a:spcAft>
              <a:buFont typeface="Arial" panose="020B0604020202020204" pitchFamily="34" charset="0"/>
              <a:buChar char="•"/>
            </a:pPr>
            <a:endParaRPr lang="en-IN" sz="2400" dirty="0"/>
          </a:p>
          <a:p>
            <a:pPr marL="342900" lvl="0" indent="-342900">
              <a:lnSpc>
                <a:spcPct val="150000"/>
              </a:lnSpc>
              <a:spcBef>
                <a:spcPct val="0"/>
              </a:spcBef>
              <a:spcAft>
                <a:spcPct val="35000"/>
              </a:spcAft>
              <a:buFont typeface="Arial" panose="020B0604020202020204" pitchFamily="34" charset="0"/>
              <a:buChar char="•"/>
            </a:pPr>
            <a:endParaRPr lang="en-IN" sz="2400" dirty="0"/>
          </a:p>
        </p:txBody>
      </p:sp>
    </p:spTree>
    <p:extLst>
      <p:ext uri="{BB962C8B-B14F-4D97-AF65-F5344CB8AC3E}">
        <p14:creationId xmlns:p14="http://schemas.microsoft.com/office/powerpoint/2010/main" val="22781378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E19D-C360-4535-A490-6DDA971D70E3}"/>
              </a:ext>
            </a:extLst>
          </p:cNvPr>
          <p:cNvSpPr>
            <a:spLocks noGrp="1"/>
          </p:cNvSpPr>
          <p:nvPr>
            <p:ph type="title"/>
          </p:nvPr>
        </p:nvSpPr>
        <p:spPr/>
        <p:txBody>
          <a:bodyPr/>
          <a:lstStyle/>
          <a:p>
            <a:r>
              <a:rPr lang="en-US" dirty="0"/>
              <a:t>Review Availability Zones</a:t>
            </a:r>
          </a:p>
        </p:txBody>
      </p:sp>
      <p:sp>
        <p:nvSpPr>
          <p:cNvPr id="5" name="Rectangle 4">
            <a:extLst>
              <a:ext uri="{FF2B5EF4-FFF2-40B4-BE49-F238E27FC236}">
                <a16:creationId xmlns:a16="http://schemas.microsoft.com/office/drawing/2014/main" id="{7A1FEA18-07CD-441B-873A-16F2611CB47B}"/>
              </a:ext>
            </a:extLst>
          </p:cNvPr>
          <p:cNvSpPr/>
          <p:nvPr/>
        </p:nvSpPr>
        <p:spPr>
          <a:xfrm>
            <a:off x="427035" y="1281664"/>
            <a:ext cx="5059365" cy="8491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Unique physical locations</a:t>
            </a:r>
            <a:br>
              <a:rPr lang="en-US" sz="2000" dirty="0">
                <a:solidFill>
                  <a:schemeClr val="tx1"/>
                </a:solidFill>
              </a:rPr>
            </a:br>
            <a:r>
              <a:rPr lang="en-US" sz="2000" dirty="0">
                <a:solidFill>
                  <a:schemeClr val="tx1"/>
                </a:solidFill>
              </a:rPr>
              <a:t>in a region </a:t>
            </a:r>
          </a:p>
        </p:txBody>
      </p:sp>
      <p:sp>
        <p:nvSpPr>
          <p:cNvPr id="7" name="Rectangle 6">
            <a:extLst>
              <a:ext uri="{FF2B5EF4-FFF2-40B4-BE49-F238E27FC236}">
                <a16:creationId xmlns:a16="http://schemas.microsoft.com/office/drawing/2014/main" id="{1D280C16-1EF3-46DA-AE49-4641BD2F3206}"/>
              </a:ext>
            </a:extLst>
          </p:cNvPr>
          <p:cNvSpPr/>
          <p:nvPr/>
        </p:nvSpPr>
        <p:spPr>
          <a:xfrm>
            <a:off x="427034" y="2286832"/>
            <a:ext cx="5059365" cy="948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Includes datacenters with independent power, cooling, and networking</a:t>
            </a:r>
          </a:p>
        </p:txBody>
      </p:sp>
      <p:sp>
        <p:nvSpPr>
          <p:cNvPr id="8" name="Rectangle 7">
            <a:extLst>
              <a:ext uri="{FF2B5EF4-FFF2-40B4-BE49-F238E27FC236}">
                <a16:creationId xmlns:a16="http://schemas.microsoft.com/office/drawing/2014/main" id="{A5A633A2-0B20-44EF-9B73-CE847F2F9D0F}"/>
              </a:ext>
            </a:extLst>
          </p:cNvPr>
          <p:cNvSpPr/>
          <p:nvPr/>
        </p:nvSpPr>
        <p:spPr>
          <a:xfrm>
            <a:off x="427034" y="3419607"/>
            <a:ext cx="5059365" cy="56456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Protects from datacenter failures</a:t>
            </a:r>
          </a:p>
        </p:txBody>
      </p:sp>
      <p:sp>
        <p:nvSpPr>
          <p:cNvPr id="9" name="Rectangle 8">
            <a:extLst>
              <a:ext uri="{FF2B5EF4-FFF2-40B4-BE49-F238E27FC236}">
                <a16:creationId xmlns:a16="http://schemas.microsoft.com/office/drawing/2014/main" id="{93B9C827-FA1A-4C4D-9170-8C623FA77E38}"/>
              </a:ext>
            </a:extLst>
          </p:cNvPr>
          <p:cNvSpPr/>
          <p:nvPr/>
        </p:nvSpPr>
        <p:spPr>
          <a:xfrm>
            <a:off x="427034" y="4168871"/>
            <a:ext cx="5059365" cy="7091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Combines update and</a:t>
            </a:r>
            <a:br>
              <a:rPr lang="en-US" sz="2000" dirty="0">
                <a:solidFill>
                  <a:schemeClr val="tx1"/>
                </a:solidFill>
              </a:rPr>
            </a:br>
            <a:r>
              <a:rPr lang="en-US" sz="2000" dirty="0">
                <a:solidFill>
                  <a:schemeClr val="tx1"/>
                </a:solidFill>
              </a:rPr>
              <a:t>fault domains</a:t>
            </a:r>
          </a:p>
        </p:txBody>
      </p:sp>
      <p:sp>
        <p:nvSpPr>
          <p:cNvPr id="16" name="Rectangle 15">
            <a:extLst>
              <a:ext uri="{FF2B5EF4-FFF2-40B4-BE49-F238E27FC236}">
                <a16:creationId xmlns:a16="http://schemas.microsoft.com/office/drawing/2014/main" id="{CF3D9399-6E9E-4602-BD77-D430F82D90BB}"/>
              </a:ext>
            </a:extLst>
          </p:cNvPr>
          <p:cNvSpPr/>
          <p:nvPr/>
        </p:nvSpPr>
        <p:spPr>
          <a:xfrm>
            <a:off x="427034" y="5062691"/>
            <a:ext cx="5059365" cy="61965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Provides 99.99% SLA​</a:t>
            </a:r>
          </a:p>
        </p:txBody>
      </p:sp>
      <p:pic>
        <p:nvPicPr>
          <p:cNvPr id="6" name="Picture 5" descr="Screenshot of an Azure region that shows Availability Zone 1, 2 and 3 are connected to one another">
            <a:extLst>
              <a:ext uri="{FF2B5EF4-FFF2-40B4-BE49-F238E27FC236}">
                <a16:creationId xmlns:a16="http://schemas.microsoft.com/office/drawing/2014/main" id="{15C07BB5-2514-4CAC-9503-A3D6150CE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861" y="982467"/>
            <a:ext cx="5532317" cy="4960388"/>
          </a:xfrm>
          <a:prstGeom prst="rect">
            <a:avLst/>
          </a:prstGeom>
          <a:ln>
            <a:noFill/>
          </a:ln>
        </p:spPr>
      </p:pic>
    </p:spTree>
    <p:extLst>
      <p:ext uri="{BB962C8B-B14F-4D97-AF65-F5344CB8AC3E}">
        <p14:creationId xmlns:p14="http://schemas.microsoft.com/office/powerpoint/2010/main" val="32884180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404-3FDC-4DBE-A0CB-5E65EEC0ED42}"/>
              </a:ext>
            </a:extLst>
          </p:cNvPr>
          <p:cNvSpPr>
            <a:spLocks noGrp="1"/>
          </p:cNvSpPr>
          <p:nvPr>
            <p:ph type="title"/>
          </p:nvPr>
        </p:nvSpPr>
        <p:spPr/>
        <p:txBody>
          <a:bodyPr/>
          <a:lstStyle/>
          <a:p>
            <a:r>
              <a:rPr lang="en-US" dirty="0"/>
              <a:t>Compare Vertical to Horizontal Scaling</a:t>
            </a:r>
          </a:p>
        </p:txBody>
      </p:sp>
      <p:sp>
        <p:nvSpPr>
          <p:cNvPr id="325" name="Rectangle 324">
            <a:extLst>
              <a:ext uri="{FF2B5EF4-FFF2-40B4-BE49-F238E27FC236}">
                <a16:creationId xmlns:a16="http://schemas.microsoft.com/office/drawing/2014/main" id="{0A06DFB5-D93B-4C44-AB7D-3234903C476F}"/>
              </a:ext>
            </a:extLst>
          </p:cNvPr>
          <p:cNvSpPr/>
          <p:nvPr/>
        </p:nvSpPr>
        <p:spPr>
          <a:xfrm>
            <a:off x="849185" y="3842704"/>
            <a:ext cx="4315968" cy="19659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2">
                    <a:lumMod val="50000"/>
                  </a:schemeClr>
                </a:solidFill>
              </a:rPr>
              <a:t>Vertical scaling </a:t>
            </a:r>
            <a:r>
              <a:rPr lang="en-US" sz="2000" dirty="0">
                <a:solidFill>
                  <a:schemeClr val="tx1"/>
                </a:solidFill>
              </a:rPr>
              <a:t>(scale up and scale down) is the process of increasing or decreasing power to a single instance of a workload; usually manual​</a:t>
            </a:r>
          </a:p>
        </p:txBody>
      </p:sp>
      <p:sp>
        <p:nvSpPr>
          <p:cNvPr id="327" name="Rectangle 326">
            <a:extLst>
              <a:ext uri="{FF2B5EF4-FFF2-40B4-BE49-F238E27FC236}">
                <a16:creationId xmlns:a16="http://schemas.microsoft.com/office/drawing/2014/main" id="{F5070BF8-A980-4DE8-9B27-1E8AFBA1C93F}"/>
              </a:ext>
            </a:extLst>
          </p:cNvPr>
          <p:cNvSpPr/>
          <p:nvPr/>
        </p:nvSpPr>
        <p:spPr>
          <a:xfrm>
            <a:off x="6422453" y="3880665"/>
            <a:ext cx="4315968" cy="189005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2">
                    <a:lumMod val="50000"/>
                  </a:schemeClr>
                </a:solidFill>
              </a:rPr>
              <a:t>Horizontal scaling </a:t>
            </a:r>
            <a:r>
              <a:rPr lang="en-US" sz="2000" dirty="0">
                <a:solidFill>
                  <a:schemeClr val="tx1"/>
                </a:solidFill>
              </a:rPr>
              <a:t>(scale out</a:t>
            </a:r>
            <a:br>
              <a:rPr lang="en-US" sz="2000" dirty="0">
                <a:solidFill>
                  <a:schemeClr val="tx1"/>
                </a:solidFill>
              </a:rPr>
            </a:br>
            <a:r>
              <a:rPr lang="en-US" sz="2000" dirty="0">
                <a:solidFill>
                  <a:schemeClr val="tx1"/>
                </a:solidFill>
              </a:rPr>
              <a:t>and scale in) is the process of increasing or decreasing the number of instances of a</a:t>
            </a:r>
            <a:br>
              <a:rPr lang="en-US" sz="2000" dirty="0">
                <a:solidFill>
                  <a:schemeClr val="tx1"/>
                </a:solidFill>
              </a:rPr>
            </a:br>
            <a:r>
              <a:rPr lang="en-US" sz="2000" dirty="0">
                <a:solidFill>
                  <a:schemeClr val="tx1"/>
                </a:solidFill>
              </a:rPr>
              <a:t>workload; frequently automated</a:t>
            </a:r>
          </a:p>
        </p:txBody>
      </p:sp>
      <p:pic>
        <p:nvPicPr>
          <p:cNvPr id="4" name="Picture 3">
            <a:extLst>
              <a:ext uri="{FF2B5EF4-FFF2-40B4-BE49-F238E27FC236}">
                <a16:creationId xmlns:a16="http://schemas.microsoft.com/office/drawing/2014/main" id="{B0FB2BB0-D5D6-43DA-A45D-2E08E8A81A3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64056" y="1585279"/>
            <a:ext cx="4086225" cy="2124075"/>
          </a:xfrm>
          <a:prstGeom prst="rect">
            <a:avLst/>
          </a:prstGeom>
        </p:spPr>
      </p:pic>
      <p:pic>
        <p:nvPicPr>
          <p:cNvPr id="6" name="Picture 5">
            <a:extLst>
              <a:ext uri="{FF2B5EF4-FFF2-40B4-BE49-F238E27FC236}">
                <a16:creationId xmlns:a16="http://schemas.microsoft.com/office/drawing/2014/main" id="{8C2FD454-97F5-C4F6-FD16-F2B0C49C260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572703" y="1451929"/>
            <a:ext cx="3819525" cy="2390775"/>
          </a:xfrm>
          <a:prstGeom prst="rect">
            <a:avLst/>
          </a:prstGeom>
        </p:spPr>
      </p:pic>
    </p:spTree>
    <p:extLst>
      <p:ext uri="{BB962C8B-B14F-4D97-AF65-F5344CB8AC3E}">
        <p14:creationId xmlns:p14="http://schemas.microsoft.com/office/powerpoint/2010/main" val="259694986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4C7-C278-41E2-ABE5-CE81E9AEF3AE}"/>
              </a:ext>
            </a:extLst>
          </p:cNvPr>
          <p:cNvSpPr>
            <a:spLocks noGrp="1"/>
          </p:cNvSpPr>
          <p:nvPr>
            <p:ph type="title"/>
          </p:nvPr>
        </p:nvSpPr>
        <p:spPr/>
        <p:txBody>
          <a:bodyPr/>
          <a:lstStyle/>
          <a:p>
            <a:r>
              <a:rPr lang="en-US" dirty="0"/>
              <a:t>Create Scale Sets</a:t>
            </a:r>
          </a:p>
        </p:txBody>
      </p:sp>
      <p:sp>
        <p:nvSpPr>
          <p:cNvPr id="5" name="Rectangle 4">
            <a:extLst>
              <a:ext uri="{FF2B5EF4-FFF2-40B4-BE49-F238E27FC236}">
                <a16:creationId xmlns:a16="http://schemas.microsoft.com/office/drawing/2014/main" id="{83768B2D-D019-4BA3-8A2E-A7896D47056C}"/>
              </a:ext>
            </a:extLst>
          </p:cNvPr>
          <p:cNvSpPr/>
          <p:nvPr/>
        </p:nvSpPr>
        <p:spPr>
          <a:xfrm>
            <a:off x="465139" y="1397477"/>
            <a:ext cx="4475163" cy="8688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Instance count. </a:t>
            </a:r>
            <a:r>
              <a:rPr lang="en-US" sz="2000" dirty="0">
                <a:solidFill>
                  <a:schemeClr val="tx1"/>
                </a:solidFill>
                <a:cs typeface="Segoe UI" panose="020B0502040204020203" pitchFamily="34" charset="0"/>
              </a:rPr>
              <a:t>Number of VMs in the scale set (0 to 1000)</a:t>
            </a:r>
          </a:p>
        </p:txBody>
      </p:sp>
      <p:sp>
        <p:nvSpPr>
          <p:cNvPr id="6" name="Rectangle 5">
            <a:extLst>
              <a:ext uri="{FF2B5EF4-FFF2-40B4-BE49-F238E27FC236}">
                <a16:creationId xmlns:a16="http://schemas.microsoft.com/office/drawing/2014/main" id="{F2352B88-176C-460C-8EA3-EBA5D86A9CC8}"/>
              </a:ext>
            </a:extLst>
          </p:cNvPr>
          <p:cNvSpPr/>
          <p:nvPr/>
        </p:nvSpPr>
        <p:spPr>
          <a:xfrm>
            <a:off x="465139" y="2392287"/>
            <a:ext cx="4475163" cy="91464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Instance size</a:t>
            </a:r>
            <a:r>
              <a:rPr lang="en-US" sz="2000" dirty="0">
                <a:solidFill>
                  <a:schemeClr val="tx1"/>
                </a:solidFill>
                <a:cs typeface="Segoe UI" panose="020B0502040204020203" pitchFamily="34" charset="0"/>
              </a:rPr>
              <a:t>. The size of each virtual machine in the scale set </a:t>
            </a:r>
          </a:p>
        </p:txBody>
      </p:sp>
      <p:sp>
        <p:nvSpPr>
          <p:cNvPr id="7" name="Rectangle 6">
            <a:extLst>
              <a:ext uri="{FF2B5EF4-FFF2-40B4-BE49-F238E27FC236}">
                <a16:creationId xmlns:a16="http://schemas.microsoft.com/office/drawing/2014/main" id="{745699E2-9900-459A-9A07-092F7FB74052}"/>
              </a:ext>
            </a:extLst>
          </p:cNvPr>
          <p:cNvSpPr/>
          <p:nvPr/>
        </p:nvSpPr>
        <p:spPr>
          <a:xfrm>
            <a:off x="465139" y="3441249"/>
            <a:ext cx="4475163" cy="91464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Azure Spot Instance. </a:t>
            </a:r>
            <a:r>
              <a:rPr lang="en-US" sz="2000" dirty="0">
                <a:solidFill>
                  <a:schemeClr val="tx1"/>
                </a:solidFill>
                <a:cs typeface="Segoe UI" panose="020B0502040204020203" pitchFamily="34" charset="0"/>
              </a:rPr>
              <a:t>Unused capacity at a discounted rate</a:t>
            </a:r>
          </a:p>
        </p:txBody>
      </p:sp>
      <p:sp>
        <p:nvSpPr>
          <p:cNvPr id="15" name="Rectangle 14">
            <a:extLst>
              <a:ext uri="{FF2B5EF4-FFF2-40B4-BE49-F238E27FC236}">
                <a16:creationId xmlns:a16="http://schemas.microsoft.com/office/drawing/2014/main" id="{17A483C7-E97D-4974-A18D-98390F10DB23}"/>
              </a:ext>
            </a:extLst>
          </p:cNvPr>
          <p:cNvSpPr/>
          <p:nvPr/>
        </p:nvSpPr>
        <p:spPr>
          <a:xfrm>
            <a:off x="465139" y="4508701"/>
            <a:ext cx="4475163" cy="5680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Use managed disks</a:t>
            </a:r>
          </a:p>
        </p:txBody>
      </p:sp>
      <p:sp>
        <p:nvSpPr>
          <p:cNvPr id="16" name="Rectangle 15">
            <a:extLst>
              <a:ext uri="{FF2B5EF4-FFF2-40B4-BE49-F238E27FC236}">
                <a16:creationId xmlns:a16="http://schemas.microsoft.com/office/drawing/2014/main" id="{46130248-90F6-400A-9589-54F0DACCE417}"/>
              </a:ext>
            </a:extLst>
          </p:cNvPr>
          <p:cNvSpPr/>
          <p:nvPr/>
        </p:nvSpPr>
        <p:spPr>
          <a:xfrm>
            <a:off x="465138" y="5229529"/>
            <a:ext cx="4475163" cy="56849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Enable scaling beyond 100 instances</a:t>
            </a:r>
          </a:p>
        </p:txBody>
      </p:sp>
      <p:pic>
        <p:nvPicPr>
          <p:cNvPr id="4" name="Picture 3" descr="A screenshot of an instance page showing the initial instance count to 2">
            <a:extLst>
              <a:ext uri="{FF2B5EF4-FFF2-40B4-BE49-F238E27FC236}">
                <a16:creationId xmlns:a16="http://schemas.microsoft.com/office/drawing/2014/main" id="{A63D3EE1-3C00-C0DA-CCD1-BE1C3911290B}"/>
              </a:ext>
            </a:extLst>
          </p:cNvPr>
          <p:cNvPicPr>
            <a:picLocks noChangeAspect="1"/>
          </p:cNvPicPr>
          <p:nvPr/>
        </p:nvPicPr>
        <p:blipFill>
          <a:blip r:embed="rId3"/>
          <a:stretch>
            <a:fillRect/>
          </a:stretch>
        </p:blipFill>
        <p:spPr>
          <a:xfrm>
            <a:off x="5153321" y="1397477"/>
            <a:ext cx="7029450" cy="4400550"/>
          </a:xfrm>
          <a:prstGeom prst="rect">
            <a:avLst/>
          </a:prstGeom>
        </p:spPr>
      </p:pic>
    </p:spTree>
    <p:extLst>
      <p:ext uri="{BB962C8B-B14F-4D97-AF65-F5344CB8AC3E}">
        <p14:creationId xmlns:p14="http://schemas.microsoft.com/office/powerpoint/2010/main" val="199375148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Autoscale</a:t>
            </a:r>
          </a:p>
        </p:txBody>
      </p:sp>
      <p:sp>
        <p:nvSpPr>
          <p:cNvPr id="5" name="Rectangle 4">
            <a:extLst>
              <a:ext uri="{FF2B5EF4-FFF2-40B4-BE49-F238E27FC236}">
                <a16:creationId xmlns:a16="http://schemas.microsoft.com/office/drawing/2014/main" id="{76CE474F-D26E-4CD8-8A59-0827C24D1247}"/>
              </a:ext>
            </a:extLst>
          </p:cNvPr>
          <p:cNvSpPr/>
          <p:nvPr/>
        </p:nvSpPr>
        <p:spPr>
          <a:xfrm>
            <a:off x="431800" y="1943663"/>
            <a:ext cx="4921036" cy="1685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Define a minimum, maximum, and default number of VM instances</a:t>
            </a:r>
          </a:p>
        </p:txBody>
      </p:sp>
      <p:sp>
        <p:nvSpPr>
          <p:cNvPr id="6" name="Rectangle 5">
            <a:extLst>
              <a:ext uri="{FF2B5EF4-FFF2-40B4-BE49-F238E27FC236}">
                <a16:creationId xmlns:a16="http://schemas.microsoft.com/office/drawing/2014/main" id="{E12CB13C-3AD3-45B0-87F7-9D48CEB53D5D}"/>
              </a:ext>
            </a:extLst>
          </p:cNvPr>
          <p:cNvSpPr/>
          <p:nvPr/>
        </p:nvSpPr>
        <p:spPr>
          <a:xfrm>
            <a:off x="431800" y="3844496"/>
            <a:ext cx="4921036" cy="1685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Create more advanced scale sets with scale out and</a:t>
            </a:r>
            <a:br>
              <a:rPr lang="en-US" sz="2400" dirty="0">
                <a:solidFill>
                  <a:schemeClr val="tx1"/>
                </a:solidFill>
              </a:rPr>
            </a:br>
            <a:r>
              <a:rPr lang="en-US" sz="2400" dirty="0">
                <a:solidFill>
                  <a:schemeClr val="tx1"/>
                </a:solidFill>
              </a:rPr>
              <a:t>scale in parameters</a:t>
            </a:r>
          </a:p>
        </p:txBody>
      </p:sp>
      <p:pic>
        <p:nvPicPr>
          <p:cNvPr id="9" name="Picture 8" descr="Screenshot of the instances and autoscale settings. The initial instance count is 2. The scaling policy is Custom. The minimum number of VMs is 1. The maximum number of VMs is 10. The CPU threshold is 75%. The Duration in minutes is 10. The Number of VMs to increase by is 1. The CPU threshold is 25%. The Number of VMs to decrease by is 1">
            <a:extLst>
              <a:ext uri="{FF2B5EF4-FFF2-40B4-BE49-F238E27FC236}">
                <a16:creationId xmlns:a16="http://schemas.microsoft.com/office/drawing/2014/main" id="{EA8815AF-67AD-6452-F7AF-6DF6D89856C1}"/>
              </a:ext>
            </a:extLst>
          </p:cNvPr>
          <p:cNvPicPr>
            <a:picLocks noChangeAspect="1"/>
          </p:cNvPicPr>
          <p:nvPr/>
        </p:nvPicPr>
        <p:blipFill>
          <a:blip r:embed="rId3"/>
          <a:stretch>
            <a:fillRect/>
          </a:stretch>
        </p:blipFill>
        <p:spPr>
          <a:xfrm>
            <a:off x="6462445" y="1297863"/>
            <a:ext cx="5059630" cy="4921720"/>
          </a:xfrm>
          <a:prstGeom prst="rect">
            <a:avLst/>
          </a:prstGeom>
        </p:spPr>
      </p:pic>
    </p:spTree>
    <p:extLst>
      <p:ext uri="{BB962C8B-B14F-4D97-AF65-F5344CB8AC3E}">
        <p14:creationId xmlns:p14="http://schemas.microsoft.com/office/powerpoint/2010/main" val="3263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Virtual Machine Scaling</a:t>
            </a:r>
          </a:p>
        </p:txBody>
      </p:sp>
      <p:sp>
        <p:nvSpPr>
          <p:cNvPr id="26" name="Rectangle 25">
            <a:extLst>
              <a:ext uri="{FF2B5EF4-FFF2-40B4-BE49-F238E27FC236}">
                <a16:creationId xmlns:a16="http://schemas.microsoft.com/office/drawing/2014/main" id="{0BEFB359-20EB-4FF8-8FB8-ECA6887FB210}"/>
              </a:ext>
            </a:extLst>
          </p:cNvPr>
          <p:cNvSpPr/>
          <p:nvPr/>
        </p:nvSpPr>
        <p:spPr bwMode="auto">
          <a:xfrm>
            <a:off x="875166" y="202298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defTabSz="1022350">
              <a:spcBef>
                <a:spcPct val="0"/>
              </a:spcBef>
              <a:spcAft>
                <a:spcPct val="35000"/>
              </a:spcAft>
              <a:buFont typeface="Arial" panose="020B0604020202020204" pitchFamily="34" charset="0"/>
              <a:buChar char="•"/>
            </a:pPr>
            <a:r>
              <a:rPr lang="en-US" sz="2400" dirty="0">
                <a:solidFill>
                  <a:schemeClr val="tx1"/>
                </a:solidFill>
              </a:rPr>
              <a:t>Configure Virtual Machine Scale Sets</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Review manual scaling, scale-in policies, and custom scaling options</a:t>
            </a:r>
          </a:p>
          <a:p>
            <a:pPr marL="342900" indent="-342900" defTabSz="1022350">
              <a:spcBef>
                <a:spcPct val="0"/>
              </a:spcBef>
              <a:spcAft>
                <a:spcPct val="35000"/>
              </a:spcAft>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18449921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Virtual Machine Availability</a:t>
            </a:r>
          </a:p>
        </p:txBody>
      </p:sp>
      <p:sp>
        <p:nvSpPr>
          <p:cNvPr id="6" name="Rectangle 5">
            <a:extLst>
              <a:ext uri="{FF2B5EF4-FFF2-40B4-BE49-F238E27FC236}">
                <a16:creationId xmlns:a16="http://schemas.microsoft.com/office/drawing/2014/main" id="{FBB9BCA6-470A-4AA8-A4F2-96EF8BEFDC84}"/>
              </a:ext>
            </a:extLst>
          </p:cNvPr>
          <p:cNvSpPr/>
          <p:nvPr/>
        </p:nvSpPr>
        <p:spPr>
          <a:xfrm>
            <a:off x="4027539" y="1956275"/>
            <a:ext cx="7609290" cy="178841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t" anchorCtr="0">
            <a:noAutofit/>
          </a:bodyPr>
          <a:lstStyle/>
          <a:p>
            <a:pPr marL="342900" indent="-342900" defTabSz="800100">
              <a:spcBef>
                <a:spcPct val="0"/>
              </a:spcBef>
              <a:spcAft>
                <a:spcPts val="600"/>
              </a:spcAft>
              <a:buClr>
                <a:schemeClr val="accent3"/>
              </a:buClr>
              <a:buFont typeface="Arial" panose="020B0604020202020204" pitchFamily="34" charset="0"/>
              <a:buChar char="•"/>
            </a:pPr>
            <a:r>
              <a:rPr lang="en-US" sz="2000" dirty="0">
                <a:hlinkClick r:id="rId3"/>
              </a:rPr>
              <a:t>Build a scalable application with virtual machine scale sets </a:t>
            </a:r>
            <a:endParaRPr lang="en-US" sz="2000" dirty="0"/>
          </a:p>
          <a:p>
            <a:pPr marL="342900" indent="-342900" defTabSz="800100">
              <a:spcBef>
                <a:spcPct val="0"/>
              </a:spcBef>
              <a:spcAft>
                <a:spcPts val="600"/>
              </a:spcAft>
              <a:buClr>
                <a:schemeClr val="accent3"/>
              </a:buClr>
              <a:buFont typeface="Arial" panose="020B0604020202020204" pitchFamily="34" charset="0"/>
              <a:buChar char="•"/>
            </a:pPr>
            <a:r>
              <a:rPr lang="en-US" sz="2000" dirty="0">
                <a:hlinkClick r:id="rId4"/>
              </a:rPr>
              <a:t>Implement scale and high availability with Windows Server VM </a:t>
            </a:r>
            <a:endParaRPr lang="en-US" sz="2000" dirty="0">
              <a:solidFill>
                <a:schemeClr val="tx1"/>
              </a:solidFill>
            </a:endParaRPr>
          </a:p>
          <a:p>
            <a:pPr marL="342900" indent="-342900" defTabSz="800100">
              <a:spcBef>
                <a:spcPct val="0"/>
              </a:spcBef>
              <a:spcAft>
                <a:spcPts val="600"/>
              </a:spcAft>
              <a:buClr>
                <a:schemeClr val="accent3"/>
              </a:buClr>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278065285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1340" y="3232160"/>
            <a:ext cx="6472474" cy="1130181"/>
          </a:xfrm>
        </p:spPr>
        <p:txBody>
          <a:bodyPr/>
          <a:lstStyle/>
          <a:p>
            <a:r>
              <a:rPr lang="en-US" dirty="0"/>
              <a:t>Lab – Manage Virtual Machines</a:t>
            </a:r>
          </a:p>
        </p:txBody>
      </p:sp>
      <p:pic>
        <p:nvPicPr>
          <p:cNvPr id="6" name="Picture 5" descr="Icon of a lab flask">
            <a:extLst>
              <a:ext uri="{FF2B5EF4-FFF2-40B4-BE49-F238E27FC236}">
                <a16:creationId xmlns:a16="http://schemas.microsoft.com/office/drawing/2014/main" id="{B2E2FABF-3808-40F8-A023-E4D05597FC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674" y="2780655"/>
            <a:ext cx="1004690" cy="1461145"/>
          </a:xfrm>
          <a:prstGeom prst="rect">
            <a:avLst/>
          </a:prstGeom>
        </p:spPr>
      </p:pic>
    </p:spTree>
    <p:extLst>
      <p:ext uri="{BB962C8B-B14F-4D97-AF65-F5344CB8AC3E}">
        <p14:creationId xmlns:p14="http://schemas.microsoft.com/office/powerpoint/2010/main" val="414865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08 – Manage Virtual Machines</a:t>
            </a:r>
          </a:p>
        </p:txBody>
      </p:sp>
      <p:sp>
        <p:nvSpPr>
          <p:cNvPr id="13" name="Rectangle 12">
            <a:extLst>
              <a:ext uri="{FF2B5EF4-FFF2-40B4-BE49-F238E27FC236}">
                <a16:creationId xmlns:a16="http://schemas.microsoft.com/office/drawing/2014/main" id="{E2BDE98F-689C-4431-9656-DF1A09738EE6}"/>
              </a:ext>
            </a:extLst>
          </p:cNvPr>
          <p:cNvSpPr/>
          <p:nvPr/>
        </p:nvSpPr>
        <p:spPr bwMode="auto">
          <a:xfrm>
            <a:off x="277819" y="2389266"/>
            <a:ext cx="3455981" cy="1107996"/>
          </a:xfrm>
          <a:prstGeom prst="rect">
            <a:avLst/>
          </a:prstGeom>
        </p:spPr>
        <p:txBody>
          <a:bodyPr vert="horz" wrap="square" lIns="0" tIns="0" rIns="0" bIns="0" rtlCol="0" anchor="t">
            <a:spAutoFit/>
          </a:bodyPr>
          <a:lstStyle/>
          <a:p>
            <a:pPr>
              <a:spcBef>
                <a:spcPts val="600"/>
              </a:spcBef>
              <a:buSzPct val="90000"/>
            </a:pPr>
            <a:r>
              <a:rPr lang="en-US" dirty="0">
                <a:cs typeface="Segoe UI" panose="020B0502040204020203" pitchFamily="34" charset="0"/>
              </a:rPr>
              <a:t>You are tasked with identifying different options for deploying and configuring Azure Virtual Machines.</a:t>
            </a:r>
          </a:p>
        </p:txBody>
      </p:sp>
      <p:sp>
        <p:nvSpPr>
          <p:cNvPr id="6" name="Text Placeholder 2">
            <a:extLst>
              <a:ext uri="{FF2B5EF4-FFF2-40B4-BE49-F238E27FC236}">
                <a16:creationId xmlns:a16="http://schemas.microsoft.com/office/drawing/2014/main" id="{8E507271-8313-49BD-93D5-1DB5F2CE17DA}"/>
              </a:ext>
            </a:extLst>
          </p:cNvPr>
          <p:cNvSpPr txBox="1">
            <a:spLocks/>
          </p:cNvSpPr>
          <p:nvPr/>
        </p:nvSpPr>
        <p:spPr>
          <a:xfrm>
            <a:off x="5151438" y="1808764"/>
            <a:ext cx="2425019" cy="30777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cs typeface="Segoe UI" panose="020B0502040204020203" pitchFamily="34" charset="0"/>
              </a:rPr>
              <a:t>Objectives</a:t>
            </a:r>
          </a:p>
        </p:txBody>
      </p:sp>
      <p:sp>
        <p:nvSpPr>
          <p:cNvPr id="7" name="Rectangle 6">
            <a:extLst>
              <a:ext uri="{FF2B5EF4-FFF2-40B4-BE49-F238E27FC236}">
                <a16:creationId xmlns:a16="http://schemas.microsoft.com/office/drawing/2014/main" id="{A16AF3F2-F7DE-4D9A-8878-A4D334EA6175}"/>
              </a:ext>
            </a:extLst>
          </p:cNvPr>
          <p:cNvSpPr/>
          <p:nvPr/>
        </p:nvSpPr>
        <p:spPr bwMode="auto">
          <a:xfrm>
            <a:off x="4988150" y="2081388"/>
            <a:ext cx="6795867" cy="3296156"/>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Aft>
                <a:spcPts val="600"/>
              </a:spcAft>
            </a:pPr>
            <a:r>
              <a:rPr lang="en-US" sz="2000" dirty="0">
                <a:solidFill>
                  <a:schemeClr val="tx1"/>
                </a:solidFill>
                <a:latin typeface="+mj-lt"/>
                <a:cs typeface="Segoe UI" panose="020B0502040204020203" pitchFamily="34" charset="0"/>
              </a:rPr>
              <a:t>Task 1: </a:t>
            </a:r>
            <a:r>
              <a:rPr lang="en-US" sz="2000" dirty="0">
                <a:solidFill>
                  <a:schemeClr val="tx1"/>
                </a:solidFill>
                <a:cs typeface="Segoe UI" panose="020B0502040204020203" pitchFamily="34" charset="0"/>
              </a:rPr>
              <a:t>Deploy zone-resilient Virtual Machines </a:t>
            </a:r>
          </a:p>
          <a:p>
            <a:pPr>
              <a:spcAft>
                <a:spcPts val="600"/>
              </a:spcAft>
            </a:pPr>
            <a:r>
              <a:rPr lang="en-US" sz="2000" dirty="0">
                <a:solidFill>
                  <a:schemeClr val="tx1"/>
                </a:solidFill>
                <a:latin typeface="+mj-lt"/>
                <a:cs typeface="Segoe UI" panose="020B0502040204020203" pitchFamily="34" charset="0"/>
              </a:rPr>
              <a:t>Task 2: </a:t>
            </a:r>
            <a:r>
              <a:rPr lang="en-US" sz="2000" dirty="0">
                <a:solidFill>
                  <a:schemeClr val="tx1"/>
                </a:solidFill>
                <a:cs typeface="Segoe UI" panose="020B0502040204020203" pitchFamily="34" charset="0"/>
              </a:rPr>
              <a:t>Configure Azure virtual machines with extensions</a:t>
            </a:r>
          </a:p>
          <a:p>
            <a:pPr marL="511175" indent="-511175">
              <a:spcAft>
                <a:spcPts val="600"/>
              </a:spcAft>
            </a:pPr>
            <a:r>
              <a:rPr lang="en-US" sz="2000" dirty="0">
                <a:solidFill>
                  <a:schemeClr val="tx1"/>
                </a:solidFill>
                <a:latin typeface="+mj-lt"/>
                <a:cs typeface="Segoe UI" panose="020B0502040204020203" pitchFamily="34" charset="0"/>
              </a:rPr>
              <a:t>Task 3: </a:t>
            </a:r>
            <a:r>
              <a:rPr lang="en-US" sz="2000" dirty="0">
                <a:solidFill>
                  <a:schemeClr val="tx1"/>
                </a:solidFill>
                <a:cs typeface="Segoe UI" panose="020B0502040204020203" pitchFamily="34" charset="0"/>
              </a:rPr>
              <a:t>Scale Azure virtual machines</a:t>
            </a:r>
          </a:p>
          <a:p>
            <a:pPr>
              <a:spcAft>
                <a:spcPts val="600"/>
              </a:spcAft>
            </a:pPr>
            <a:r>
              <a:rPr lang="en-US" sz="2000" dirty="0">
                <a:solidFill>
                  <a:schemeClr val="tx1"/>
                </a:solidFill>
                <a:latin typeface="+mj-lt"/>
                <a:cs typeface="Segoe UI" panose="020B0502040204020203" pitchFamily="34" charset="0"/>
              </a:rPr>
              <a:t>Task 4: </a:t>
            </a:r>
            <a:r>
              <a:rPr lang="en-US" sz="2000" dirty="0">
                <a:solidFill>
                  <a:schemeClr val="tx1"/>
                </a:solidFill>
                <a:cs typeface="Segoe UI" panose="020B0502040204020203" pitchFamily="34" charset="0"/>
              </a:rPr>
              <a:t>Register resource providers</a:t>
            </a:r>
            <a:endParaRPr lang="en-US" sz="2000" dirty="0">
              <a:solidFill>
                <a:schemeClr val="tx1"/>
              </a:solidFill>
              <a:latin typeface="+mj-lt"/>
              <a:cs typeface="Segoe UI" panose="020B0502040204020203" pitchFamily="34" charset="0"/>
            </a:endParaRPr>
          </a:p>
          <a:p>
            <a:pPr>
              <a:spcAft>
                <a:spcPts val="600"/>
              </a:spcAft>
            </a:pPr>
            <a:r>
              <a:rPr lang="en-US" sz="2000" dirty="0">
                <a:solidFill>
                  <a:schemeClr val="tx1"/>
                </a:solidFill>
                <a:latin typeface="+mj-lt"/>
                <a:cs typeface="Segoe UI" panose="020B0502040204020203" pitchFamily="34" charset="0"/>
              </a:rPr>
              <a:t>Task 5: </a:t>
            </a:r>
            <a:r>
              <a:rPr lang="en-US" sz="2000" dirty="0">
                <a:solidFill>
                  <a:schemeClr val="tx1"/>
                </a:solidFill>
                <a:cs typeface="Segoe UI" panose="020B0502040204020203" pitchFamily="34" charset="0"/>
              </a:rPr>
              <a:t>Deploy zone-resilient virtual machine scale sets</a:t>
            </a:r>
          </a:p>
          <a:p>
            <a:pPr>
              <a:spcAft>
                <a:spcPts val="600"/>
              </a:spcAft>
            </a:pPr>
            <a:r>
              <a:rPr lang="en-US" sz="2000" dirty="0">
                <a:solidFill>
                  <a:schemeClr val="tx1"/>
                </a:solidFill>
                <a:latin typeface="+mj-lt"/>
                <a:cs typeface="Segoe UI" panose="020B0502040204020203" pitchFamily="34" charset="0"/>
              </a:rPr>
              <a:t>Task 6: </a:t>
            </a:r>
            <a:r>
              <a:rPr lang="en-US" sz="2000" dirty="0">
                <a:solidFill>
                  <a:schemeClr val="tx1"/>
                </a:solidFill>
                <a:cs typeface="Segoe UI" panose="020B0502040204020203" pitchFamily="34" charset="0"/>
              </a:rPr>
              <a:t>Configure virtual machine scale sets with extensions </a:t>
            </a:r>
          </a:p>
          <a:p>
            <a:pPr>
              <a:spcAft>
                <a:spcPts val="600"/>
              </a:spcAft>
            </a:pPr>
            <a:r>
              <a:rPr lang="en-US" sz="2000" dirty="0">
                <a:solidFill>
                  <a:schemeClr val="tx1"/>
                </a:solidFill>
                <a:latin typeface="+mj-lt"/>
                <a:cs typeface="Segoe UI" panose="020B0502040204020203" pitchFamily="34" charset="0"/>
              </a:rPr>
              <a:t>Task 7: </a:t>
            </a:r>
            <a:r>
              <a:rPr lang="en-US" sz="2000" dirty="0">
                <a:solidFill>
                  <a:schemeClr val="tx1"/>
                </a:solidFill>
                <a:cs typeface="Segoe UI" panose="020B0502040204020203" pitchFamily="34" charset="0"/>
              </a:rPr>
              <a:t>Scale virtual machine scale sets</a:t>
            </a:r>
            <a:endParaRPr lang="en-US" sz="2000" dirty="0">
              <a:solidFill>
                <a:schemeClr val="tx1"/>
              </a:solidFill>
            </a:endParaRPr>
          </a:p>
          <a:p>
            <a:pPr>
              <a:spcAft>
                <a:spcPts val="600"/>
              </a:spcAft>
            </a:pPr>
            <a:endParaRPr lang="en-US" sz="2000" dirty="0">
              <a:solidFill>
                <a:schemeClr val="tx1"/>
              </a:solidFill>
            </a:endParaRPr>
          </a:p>
          <a:p>
            <a:pPr>
              <a:spcAft>
                <a:spcPts val="600"/>
              </a:spcAft>
            </a:pPr>
            <a:endParaRPr lang="en-US" sz="2000" dirty="0">
              <a:solidFill>
                <a:schemeClr val="tx1"/>
              </a:solidFill>
            </a:endParaRPr>
          </a:p>
          <a:p>
            <a:pPr>
              <a:spcAft>
                <a:spcPts val="600"/>
              </a:spcAft>
            </a:pPr>
            <a:endParaRPr lang="en-US" sz="2000" dirty="0">
              <a:solidFill>
                <a:schemeClr val="tx1"/>
              </a:solidFill>
            </a:endParaRPr>
          </a:p>
          <a:p>
            <a:pPr>
              <a:spcAft>
                <a:spcPts val="600"/>
              </a:spcAft>
            </a:pPr>
            <a:endParaRPr lang="en-US" sz="2000" dirty="0">
              <a:solidFill>
                <a:schemeClr val="tx1"/>
              </a:solidFill>
            </a:endParaRPr>
          </a:p>
          <a:p>
            <a:pPr>
              <a:spcAft>
                <a:spcPts val="600"/>
              </a:spcAft>
            </a:pPr>
            <a:endParaRPr lang="en-US" sz="2000" dirty="0">
              <a:solidFill>
                <a:schemeClr val="tx1"/>
              </a:solidFill>
            </a:endParaRPr>
          </a:p>
        </p:txBody>
      </p:sp>
      <p:sp>
        <p:nvSpPr>
          <p:cNvPr id="3" name="Text Placeholder 2">
            <a:extLst>
              <a:ext uri="{FF2B5EF4-FFF2-40B4-BE49-F238E27FC236}">
                <a16:creationId xmlns:a16="http://schemas.microsoft.com/office/drawing/2014/main" id="{092603F6-D3B4-450C-8EEB-0B23D44198BE}"/>
              </a:ext>
            </a:extLst>
          </p:cNvPr>
          <p:cNvSpPr txBox="1">
            <a:spLocks/>
          </p:cNvSpPr>
          <p:nvPr/>
        </p:nvSpPr>
        <p:spPr>
          <a:xfrm>
            <a:off x="7576457" y="6137463"/>
            <a:ext cx="4125685" cy="276999"/>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0E05D441-4B6C-476A-A459-81B486EB263B}"/>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000" dirty="0"/>
          </a:p>
        </p:txBody>
      </p:sp>
    </p:spTree>
    <p:extLst>
      <p:ext uri="{BB962C8B-B14F-4D97-AF65-F5344CB8AC3E}">
        <p14:creationId xmlns:p14="http://schemas.microsoft.com/office/powerpoint/2010/main" val="187380094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4308-8F36-4209-9550-1EA4C2C92D25}"/>
              </a:ext>
            </a:extLst>
          </p:cNvPr>
          <p:cNvSpPr>
            <a:spLocks noGrp="1"/>
          </p:cNvSpPr>
          <p:nvPr>
            <p:ph type="title"/>
          </p:nvPr>
        </p:nvSpPr>
        <p:spPr/>
        <p:txBody>
          <a:bodyPr/>
          <a:lstStyle/>
          <a:p>
            <a:r>
              <a:rPr lang="en-US" dirty="0"/>
              <a:t>Lab 08 – Architecture diagram</a:t>
            </a:r>
          </a:p>
        </p:txBody>
      </p:sp>
      <p:grpSp>
        <p:nvGrpSpPr>
          <p:cNvPr id="3" name="Group 2" descr="Architecture diagram of the detailed lab steps. ">
            <a:extLst>
              <a:ext uri="{FF2B5EF4-FFF2-40B4-BE49-F238E27FC236}">
                <a16:creationId xmlns:a16="http://schemas.microsoft.com/office/drawing/2014/main" id="{2EF4EC28-A868-447A-BFC6-AE3EFD82EBFB}"/>
              </a:ext>
            </a:extLst>
          </p:cNvPr>
          <p:cNvGrpSpPr/>
          <p:nvPr/>
        </p:nvGrpSpPr>
        <p:grpSpPr>
          <a:xfrm>
            <a:off x="895820" y="1401510"/>
            <a:ext cx="10586362" cy="4794191"/>
            <a:chOff x="598455" y="1324728"/>
            <a:chExt cx="10586362" cy="4098576"/>
          </a:xfrm>
        </p:grpSpPr>
        <p:sp>
          <p:nvSpPr>
            <p:cNvPr id="4" name="Rectangle 3">
              <a:extLst>
                <a:ext uri="{FF2B5EF4-FFF2-40B4-BE49-F238E27FC236}">
                  <a16:creationId xmlns:a16="http://schemas.microsoft.com/office/drawing/2014/main" id="{7CA332DB-7287-484D-8C7B-01762359CDAB}"/>
                </a:ext>
              </a:extLst>
            </p:cNvPr>
            <p:cNvSpPr/>
            <p:nvPr/>
          </p:nvSpPr>
          <p:spPr bwMode="auto">
            <a:xfrm>
              <a:off x="6920689" y="1333726"/>
              <a:ext cx="4264128"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8CF251AB-3450-4AF3-96E1-D7C2F36EDF15}"/>
                </a:ext>
              </a:extLst>
            </p:cNvPr>
            <p:cNvSpPr/>
            <p:nvPr/>
          </p:nvSpPr>
          <p:spPr bwMode="auto">
            <a:xfrm>
              <a:off x="4839629" y="1345304"/>
              <a:ext cx="1976835"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6" name="Straight Connector 5">
              <a:extLst>
                <a:ext uri="{FF2B5EF4-FFF2-40B4-BE49-F238E27FC236}">
                  <a16:creationId xmlns:a16="http://schemas.microsoft.com/office/drawing/2014/main" id="{AAF3D4FD-F667-43CB-9F60-46915B19304C}"/>
                </a:ext>
              </a:extLst>
            </p:cNvPr>
            <p:cNvCxnSpPr>
              <a:cxnSpLocks/>
              <a:stCxn id="25" idx="2"/>
              <a:endCxn id="27" idx="0"/>
            </p:cNvCxnSpPr>
            <p:nvPr/>
          </p:nvCxnSpPr>
          <p:spPr>
            <a:xfrm>
              <a:off x="5883403" y="3730092"/>
              <a:ext cx="839" cy="4580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3821105-9B80-4B57-A514-7E807BF25BC9}"/>
                </a:ext>
              </a:extLst>
            </p:cNvPr>
            <p:cNvCxnSpPr>
              <a:cxnSpLocks/>
              <a:stCxn id="23" idx="2"/>
              <a:endCxn id="25" idx="0"/>
            </p:cNvCxnSpPr>
            <p:nvPr/>
          </p:nvCxnSpPr>
          <p:spPr>
            <a:xfrm>
              <a:off x="5876914" y="2735769"/>
              <a:ext cx="6489" cy="46220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EB8C150-737C-4AF4-A33D-BA5C2668F3D5}"/>
                </a:ext>
              </a:extLst>
            </p:cNvPr>
            <p:cNvSpPr/>
            <p:nvPr/>
          </p:nvSpPr>
          <p:spPr bwMode="auto">
            <a:xfrm>
              <a:off x="611536" y="1345304"/>
              <a:ext cx="4151821"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a:extLst>
                <a:ext uri="{FF2B5EF4-FFF2-40B4-BE49-F238E27FC236}">
                  <a16:creationId xmlns:a16="http://schemas.microsoft.com/office/drawing/2014/main" id="{BE95CE93-D76D-40DB-BAA2-2D05288E54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5620" y="2903107"/>
              <a:ext cx="403078" cy="403078"/>
            </a:xfrm>
            <a:prstGeom prst="rect">
              <a:avLst/>
            </a:prstGeom>
          </p:spPr>
        </p:pic>
        <p:sp>
          <p:nvSpPr>
            <p:cNvPr id="10" name="TextBox 9">
              <a:extLst>
                <a:ext uri="{FF2B5EF4-FFF2-40B4-BE49-F238E27FC236}">
                  <a16:creationId xmlns:a16="http://schemas.microsoft.com/office/drawing/2014/main" id="{0F7D97B9-282C-44CC-A1D1-98D550CE806A}"/>
                </a:ext>
              </a:extLst>
            </p:cNvPr>
            <p:cNvSpPr txBox="1"/>
            <p:nvPr/>
          </p:nvSpPr>
          <p:spPr>
            <a:xfrm>
              <a:off x="1506069" y="3324090"/>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az104-08-vm0</a:t>
              </a:r>
            </a:p>
            <a:p>
              <a:pPr algn="ctr" defTabSz="914367"/>
              <a:r>
                <a:rPr lang="fr-FR" sz="1176" dirty="0">
                  <a:solidFill>
                    <a:srgbClr val="000000"/>
                  </a:solidFill>
                  <a:latin typeface="Segoe UI"/>
                </a:rPr>
                <a:t>10.80.0.4</a:t>
              </a:r>
            </a:p>
            <a:p>
              <a:pPr algn="ctr" defTabSz="914367"/>
              <a:endParaRPr lang="fr-FR" sz="1176" b="1" dirty="0">
                <a:solidFill>
                  <a:srgbClr val="000000"/>
                </a:solidFill>
                <a:latin typeface="Segoe UI"/>
              </a:endParaRPr>
            </a:p>
          </p:txBody>
        </p:sp>
        <p:pic>
          <p:nvPicPr>
            <p:cNvPr id="11" name="Graphic 10">
              <a:extLst>
                <a:ext uri="{FF2B5EF4-FFF2-40B4-BE49-F238E27FC236}">
                  <a16:creationId xmlns:a16="http://schemas.microsoft.com/office/drawing/2014/main" id="{01B16981-90C6-4C46-A00F-16BF39D159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184" y="2102768"/>
              <a:ext cx="412418" cy="412418"/>
            </a:xfrm>
            <a:prstGeom prst="rect">
              <a:avLst/>
            </a:prstGeom>
          </p:spPr>
        </p:pic>
        <p:sp>
          <p:nvSpPr>
            <p:cNvPr id="12" name="Rectangle 11">
              <a:extLst>
                <a:ext uri="{FF2B5EF4-FFF2-40B4-BE49-F238E27FC236}">
                  <a16:creationId xmlns:a16="http://schemas.microsoft.com/office/drawing/2014/main" id="{F062E614-8061-4834-BE27-E0DB030C689A}"/>
                </a:ext>
              </a:extLst>
            </p:cNvPr>
            <p:cNvSpPr/>
            <p:nvPr/>
          </p:nvSpPr>
          <p:spPr bwMode="auto">
            <a:xfrm>
              <a:off x="1007184" y="2525604"/>
              <a:ext cx="3682003" cy="166926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3" name="TextBox 12">
              <a:extLst>
                <a:ext uri="{FF2B5EF4-FFF2-40B4-BE49-F238E27FC236}">
                  <a16:creationId xmlns:a16="http://schemas.microsoft.com/office/drawing/2014/main" id="{E391EDC6-2FB5-402C-AEF1-E9EB88D55B3A}"/>
                </a:ext>
              </a:extLst>
            </p:cNvPr>
            <p:cNvSpPr txBox="1"/>
            <p:nvPr/>
          </p:nvSpPr>
          <p:spPr>
            <a:xfrm>
              <a:off x="1419602" y="2139391"/>
              <a:ext cx="2688259" cy="271554"/>
            </a:xfrm>
            <a:prstGeom prst="rect">
              <a:avLst/>
            </a:prstGeom>
            <a:noFill/>
          </p:spPr>
          <p:txBody>
            <a:bodyPr wrap="square">
              <a:spAutoFit/>
            </a:bodyPr>
            <a:lstStyle/>
            <a:p>
              <a:pPr defTabSz="914367"/>
              <a:r>
                <a:rPr lang="fr-FR" sz="1176" b="1" dirty="0">
                  <a:solidFill>
                    <a:srgbClr val="000000"/>
                  </a:solidFill>
                  <a:latin typeface="Segoe UI"/>
                </a:rPr>
                <a:t>az104-06-vnet01 </a:t>
              </a:r>
              <a:r>
                <a:rPr lang="fr-FR" sz="1176" dirty="0">
                  <a:solidFill>
                    <a:srgbClr val="000000"/>
                  </a:solidFill>
                  <a:latin typeface="Segoe UI"/>
                </a:rPr>
                <a:t>10.80.0.0/20</a:t>
              </a:r>
            </a:p>
          </p:txBody>
        </p:sp>
        <p:sp>
          <p:nvSpPr>
            <p:cNvPr id="14" name="Rectangle 13">
              <a:extLst>
                <a:ext uri="{FF2B5EF4-FFF2-40B4-BE49-F238E27FC236}">
                  <a16:creationId xmlns:a16="http://schemas.microsoft.com/office/drawing/2014/main" id="{74DBABD1-D923-40CB-952B-4762173D5FFC}"/>
                </a:ext>
              </a:extLst>
            </p:cNvPr>
            <p:cNvSpPr/>
            <p:nvPr/>
          </p:nvSpPr>
          <p:spPr bwMode="auto">
            <a:xfrm>
              <a:off x="1378548" y="2814189"/>
              <a:ext cx="3195022" cy="122732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5" name="TextBox 14">
              <a:extLst>
                <a:ext uri="{FF2B5EF4-FFF2-40B4-BE49-F238E27FC236}">
                  <a16:creationId xmlns:a16="http://schemas.microsoft.com/office/drawing/2014/main" id="{EC78B55A-E2F3-493A-AC5E-1744D949C8F6}"/>
                </a:ext>
              </a:extLst>
            </p:cNvPr>
            <p:cNvSpPr txBox="1"/>
            <p:nvPr/>
          </p:nvSpPr>
          <p:spPr>
            <a:xfrm>
              <a:off x="1335860" y="2544937"/>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10.80.0.0/24</a:t>
              </a:r>
            </a:p>
          </p:txBody>
        </p:sp>
        <p:sp>
          <p:nvSpPr>
            <p:cNvPr id="16" name="TextBox 15">
              <a:extLst>
                <a:ext uri="{FF2B5EF4-FFF2-40B4-BE49-F238E27FC236}">
                  <a16:creationId xmlns:a16="http://schemas.microsoft.com/office/drawing/2014/main" id="{16A3B18C-B235-4716-9712-C46B1CC952B8}"/>
                </a:ext>
              </a:extLst>
            </p:cNvPr>
            <p:cNvSpPr txBox="1"/>
            <p:nvPr/>
          </p:nvSpPr>
          <p:spPr>
            <a:xfrm>
              <a:off x="1213393" y="1705411"/>
              <a:ext cx="1297732" cy="271554"/>
            </a:xfrm>
            <a:prstGeom prst="rect">
              <a:avLst/>
            </a:prstGeom>
            <a:noFill/>
          </p:spPr>
          <p:txBody>
            <a:bodyPr wrap="square">
              <a:spAutoFit/>
            </a:bodyPr>
            <a:lstStyle/>
            <a:p>
              <a:pPr defTabSz="914367"/>
              <a:r>
                <a:rPr lang="fr-FR" sz="1176" b="1" dirty="0">
                  <a:solidFill>
                    <a:srgbClr val="000000"/>
                  </a:solidFill>
                  <a:latin typeface="Segoe UI"/>
                </a:rPr>
                <a:t>az104-08-rg01</a:t>
              </a:r>
            </a:p>
          </p:txBody>
        </p:sp>
        <p:sp>
          <p:nvSpPr>
            <p:cNvPr id="17" name="Rectangle 16">
              <a:extLst>
                <a:ext uri="{FF2B5EF4-FFF2-40B4-BE49-F238E27FC236}">
                  <a16:creationId xmlns:a16="http://schemas.microsoft.com/office/drawing/2014/main" id="{7D6787B8-13F1-415B-A80E-84FBFBDF4DC5}"/>
                </a:ext>
              </a:extLst>
            </p:cNvPr>
            <p:cNvSpPr/>
            <p:nvPr/>
          </p:nvSpPr>
          <p:spPr bwMode="auto">
            <a:xfrm>
              <a:off x="840470" y="2070440"/>
              <a:ext cx="5899722"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18" name="Graphic 17">
              <a:extLst>
                <a:ext uri="{FF2B5EF4-FFF2-40B4-BE49-F238E27FC236}">
                  <a16:creationId xmlns:a16="http://schemas.microsoft.com/office/drawing/2014/main" id="{99F0FE3C-33C8-48F0-8350-49FC0BB596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0469" y="1654024"/>
              <a:ext cx="376369" cy="376369"/>
            </a:xfrm>
            <a:prstGeom prst="rect">
              <a:avLst/>
            </a:prstGeom>
          </p:spPr>
        </p:pic>
        <p:pic>
          <p:nvPicPr>
            <p:cNvPr id="19" name="Graphic 18">
              <a:extLst>
                <a:ext uri="{FF2B5EF4-FFF2-40B4-BE49-F238E27FC236}">
                  <a16:creationId xmlns:a16="http://schemas.microsoft.com/office/drawing/2014/main" id="{A9250F9E-C52B-4093-B7FC-73972D9485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0941" y="2904483"/>
              <a:ext cx="403078" cy="403078"/>
            </a:xfrm>
            <a:prstGeom prst="rect">
              <a:avLst/>
            </a:prstGeom>
          </p:spPr>
        </p:pic>
        <p:sp>
          <p:nvSpPr>
            <p:cNvPr id="20" name="TextBox 19">
              <a:extLst>
                <a:ext uri="{FF2B5EF4-FFF2-40B4-BE49-F238E27FC236}">
                  <a16:creationId xmlns:a16="http://schemas.microsoft.com/office/drawing/2014/main" id="{0D5B5350-49D8-4784-8FD5-E3740DCF4656}"/>
                </a:ext>
              </a:extLst>
            </p:cNvPr>
            <p:cNvSpPr txBox="1"/>
            <p:nvPr/>
          </p:nvSpPr>
          <p:spPr>
            <a:xfrm>
              <a:off x="3251390" y="3325467"/>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az104-08-vm1</a:t>
              </a:r>
            </a:p>
            <a:p>
              <a:pPr algn="ctr" defTabSz="914367"/>
              <a:r>
                <a:rPr lang="fr-FR" sz="1176" dirty="0">
                  <a:solidFill>
                    <a:srgbClr val="000000"/>
                  </a:solidFill>
                  <a:latin typeface="Segoe UI"/>
                </a:rPr>
                <a:t>10.80.0.5</a:t>
              </a:r>
            </a:p>
            <a:p>
              <a:pPr algn="ctr" defTabSz="914367"/>
              <a:endParaRPr lang="fr-FR" sz="1176" b="1" dirty="0">
                <a:solidFill>
                  <a:srgbClr val="000000"/>
                </a:solidFill>
                <a:latin typeface="Segoe UI"/>
              </a:endParaRPr>
            </a:p>
          </p:txBody>
        </p:sp>
        <p:sp>
          <p:nvSpPr>
            <p:cNvPr id="21" name="TextBox 20">
              <a:extLst>
                <a:ext uri="{FF2B5EF4-FFF2-40B4-BE49-F238E27FC236}">
                  <a16:creationId xmlns:a16="http://schemas.microsoft.com/office/drawing/2014/main" id="{681500B7-F32E-46E2-88B7-4FD2C8019BB9}"/>
                </a:ext>
              </a:extLst>
            </p:cNvPr>
            <p:cNvSpPr txBox="1"/>
            <p:nvPr/>
          </p:nvSpPr>
          <p:spPr>
            <a:xfrm>
              <a:off x="1876077" y="3748373"/>
              <a:ext cx="1297732" cy="271554"/>
            </a:xfrm>
            <a:prstGeom prst="rect">
              <a:avLst/>
            </a:prstGeom>
            <a:noFill/>
          </p:spPr>
          <p:txBody>
            <a:bodyPr wrap="square">
              <a:spAutoFit/>
            </a:bodyPr>
            <a:lstStyle/>
            <a:p>
              <a:pPr defTabSz="914367"/>
              <a:r>
                <a:rPr lang="fr-FR" sz="1176" b="1" dirty="0">
                  <a:solidFill>
                    <a:srgbClr val="000000"/>
                  </a:solidFill>
                  <a:latin typeface="Segoe UI"/>
                </a:rPr>
                <a:t>Zone1</a:t>
              </a:r>
            </a:p>
          </p:txBody>
        </p:sp>
        <p:sp>
          <p:nvSpPr>
            <p:cNvPr id="22" name="TextBox 21">
              <a:extLst>
                <a:ext uri="{FF2B5EF4-FFF2-40B4-BE49-F238E27FC236}">
                  <a16:creationId xmlns:a16="http://schemas.microsoft.com/office/drawing/2014/main" id="{FF3ECC6E-386B-4DC2-A218-D33393296126}"/>
                </a:ext>
              </a:extLst>
            </p:cNvPr>
            <p:cNvSpPr txBox="1"/>
            <p:nvPr/>
          </p:nvSpPr>
          <p:spPr>
            <a:xfrm>
              <a:off x="3621293" y="3737306"/>
              <a:ext cx="1297732" cy="271554"/>
            </a:xfrm>
            <a:prstGeom prst="rect">
              <a:avLst/>
            </a:prstGeom>
            <a:noFill/>
          </p:spPr>
          <p:txBody>
            <a:bodyPr wrap="square">
              <a:spAutoFit/>
            </a:bodyPr>
            <a:lstStyle/>
            <a:p>
              <a:pPr defTabSz="914367"/>
              <a:r>
                <a:rPr lang="fr-FR" sz="1176" b="1" dirty="0">
                  <a:solidFill>
                    <a:srgbClr val="000000"/>
                  </a:solidFill>
                  <a:latin typeface="Segoe UI"/>
                </a:rPr>
                <a:t>Zone2</a:t>
              </a:r>
            </a:p>
          </p:txBody>
        </p:sp>
        <p:pic>
          <p:nvPicPr>
            <p:cNvPr id="23" name="Graphic 22">
              <a:extLst>
                <a:ext uri="{FF2B5EF4-FFF2-40B4-BE49-F238E27FC236}">
                  <a16:creationId xmlns:a16="http://schemas.microsoft.com/office/drawing/2014/main" id="{09656BFB-8D56-418B-AAA6-DEAF6A96E60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10854" y="2203650"/>
              <a:ext cx="532119" cy="532119"/>
            </a:xfrm>
            <a:prstGeom prst="rect">
              <a:avLst/>
            </a:prstGeom>
          </p:spPr>
        </p:pic>
        <p:sp>
          <p:nvSpPr>
            <p:cNvPr id="24" name="TextBox 23">
              <a:extLst>
                <a:ext uri="{FF2B5EF4-FFF2-40B4-BE49-F238E27FC236}">
                  <a16:creationId xmlns:a16="http://schemas.microsoft.com/office/drawing/2014/main" id="{4A2F6A5E-7A24-4BE0-835C-B93335AEBC30}"/>
                </a:ext>
              </a:extLst>
            </p:cNvPr>
            <p:cNvSpPr txBox="1"/>
            <p:nvPr/>
          </p:nvSpPr>
          <p:spPr>
            <a:xfrm>
              <a:off x="5046536" y="2735769"/>
              <a:ext cx="1693656"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az10408rg01diag938</a:t>
              </a:r>
            </a:p>
          </p:txBody>
        </p:sp>
        <p:pic>
          <p:nvPicPr>
            <p:cNvPr id="25" name="Graphic 24">
              <a:extLst>
                <a:ext uri="{FF2B5EF4-FFF2-40B4-BE49-F238E27FC236}">
                  <a16:creationId xmlns:a16="http://schemas.microsoft.com/office/drawing/2014/main" id="{8AD9702D-604F-46BC-B57E-6C7BB2E58B2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17344" y="3197974"/>
              <a:ext cx="532118" cy="532118"/>
            </a:xfrm>
            <a:prstGeom prst="rect">
              <a:avLst/>
            </a:prstGeom>
          </p:spPr>
        </p:pic>
        <p:sp>
          <p:nvSpPr>
            <p:cNvPr id="26" name="TextBox 25">
              <a:extLst>
                <a:ext uri="{FF2B5EF4-FFF2-40B4-BE49-F238E27FC236}">
                  <a16:creationId xmlns:a16="http://schemas.microsoft.com/office/drawing/2014/main" id="{7918D98E-8EC4-4B9B-9A87-C85608473C17}"/>
                </a:ext>
              </a:extLst>
            </p:cNvPr>
            <p:cNvSpPr txBox="1"/>
            <p:nvPr/>
          </p:nvSpPr>
          <p:spPr>
            <a:xfrm>
              <a:off x="5545976" y="3663328"/>
              <a:ext cx="1048629"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scripts</a:t>
              </a:r>
            </a:p>
          </p:txBody>
        </p:sp>
        <p:pic>
          <p:nvPicPr>
            <p:cNvPr id="27" name="Graphic 26" descr="Paper">
              <a:extLst>
                <a:ext uri="{FF2B5EF4-FFF2-40B4-BE49-F238E27FC236}">
                  <a16:creationId xmlns:a16="http://schemas.microsoft.com/office/drawing/2014/main" id="{4C9EA50F-C614-4043-922D-46EC6AC48A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06006" y="4188105"/>
              <a:ext cx="556472" cy="556472"/>
            </a:xfrm>
            <a:prstGeom prst="rect">
              <a:avLst/>
            </a:prstGeom>
          </p:spPr>
        </p:pic>
        <p:sp>
          <p:nvSpPr>
            <p:cNvPr id="28" name="TextBox 27">
              <a:extLst>
                <a:ext uri="{FF2B5EF4-FFF2-40B4-BE49-F238E27FC236}">
                  <a16:creationId xmlns:a16="http://schemas.microsoft.com/office/drawing/2014/main" id="{D678C3FE-2B75-448D-9427-533E51440342}"/>
                </a:ext>
              </a:extLst>
            </p:cNvPr>
            <p:cNvSpPr txBox="1"/>
            <p:nvPr/>
          </p:nvSpPr>
          <p:spPr>
            <a:xfrm>
              <a:off x="4923937" y="4720379"/>
              <a:ext cx="1901782" cy="271554"/>
            </a:xfrm>
            <a:prstGeom prst="rect">
              <a:avLst/>
            </a:prstGeom>
            <a:noFill/>
          </p:spPr>
          <p:txBody>
            <a:bodyPr wrap="square">
              <a:spAutoFit/>
            </a:bodyPr>
            <a:lstStyle/>
            <a:p>
              <a:pPr defTabSz="914367"/>
              <a:r>
                <a:rPr lang="fr-FR" sz="1176" b="1" dirty="0">
                  <a:solidFill>
                    <a:srgbClr val="000000"/>
                  </a:solidFill>
                  <a:latin typeface="Segoe UI"/>
                </a:rPr>
                <a:t>az104-08-install_IIS.ps1</a:t>
              </a:r>
            </a:p>
          </p:txBody>
        </p:sp>
        <p:sp>
          <p:nvSpPr>
            <p:cNvPr id="29" name="TextBox 28">
              <a:extLst>
                <a:ext uri="{FF2B5EF4-FFF2-40B4-BE49-F238E27FC236}">
                  <a16:creationId xmlns:a16="http://schemas.microsoft.com/office/drawing/2014/main" id="{2C666AF3-B915-43B5-B90E-A69B774DB843}"/>
                </a:ext>
              </a:extLst>
            </p:cNvPr>
            <p:cNvSpPr txBox="1"/>
            <p:nvPr/>
          </p:nvSpPr>
          <p:spPr>
            <a:xfrm>
              <a:off x="7379175" y="1651982"/>
              <a:ext cx="1297732" cy="271554"/>
            </a:xfrm>
            <a:prstGeom prst="rect">
              <a:avLst/>
            </a:prstGeom>
            <a:noFill/>
          </p:spPr>
          <p:txBody>
            <a:bodyPr wrap="square">
              <a:spAutoFit/>
            </a:bodyPr>
            <a:lstStyle/>
            <a:p>
              <a:pPr defTabSz="914367"/>
              <a:r>
                <a:rPr lang="fr-FR" sz="1176" b="1" dirty="0">
                  <a:solidFill>
                    <a:srgbClr val="000000"/>
                  </a:solidFill>
                  <a:latin typeface="Segoe UI"/>
                </a:rPr>
                <a:t>az104-08-rg02</a:t>
              </a:r>
            </a:p>
          </p:txBody>
        </p:sp>
        <p:sp>
          <p:nvSpPr>
            <p:cNvPr id="30" name="Rectangle 29">
              <a:extLst>
                <a:ext uri="{FF2B5EF4-FFF2-40B4-BE49-F238E27FC236}">
                  <a16:creationId xmlns:a16="http://schemas.microsoft.com/office/drawing/2014/main" id="{6BDB143A-70EA-4E79-8420-4D31AF56C5DD}"/>
                </a:ext>
              </a:extLst>
            </p:cNvPr>
            <p:cNvSpPr/>
            <p:nvPr/>
          </p:nvSpPr>
          <p:spPr bwMode="auto">
            <a:xfrm>
              <a:off x="7006251" y="2070440"/>
              <a:ext cx="4093924"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31" name="Graphic 30">
              <a:extLst>
                <a:ext uri="{FF2B5EF4-FFF2-40B4-BE49-F238E27FC236}">
                  <a16:creationId xmlns:a16="http://schemas.microsoft.com/office/drawing/2014/main" id="{D3A782D0-1F21-46F6-8D30-DBA60189DB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6251" y="1600595"/>
              <a:ext cx="376369" cy="376369"/>
            </a:xfrm>
            <a:prstGeom prst="rect">
              <a:avLst/>
            </a:prstGeom>
          </p:spPr>
        </p:pic>
        <p:pic>
          <p:nvPicPr>
            <p:cNvPr id="32" name="Graphic 31">
              <a:extLst>
                <a:ext uri="{FF2B5EF4-FFF2-40B4-BE49-F238E27FC236}">
                  <a16:creationId xmlns:a16="http://schemas.microsoft.com/office/drawing/2014/main" id="{6ED35BD0-FF7A-408D-B110-B6F6F017D95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52633" y="2903107"/>
              <a:ext cx="545491" cy="545491"/>
            </a:xfrm>
            <a:prstGeom prst="rect">
              <a:avLst/>
            </a:prstGeom>
          </p:spPr>
        </p:pic>
        <p:sp>
          <p:nvSpPr>
            <p:cNvPr id="33" name="TextBox 32">
              <a:extLst>
                <a:ext uri="{FF2B5EF4-FFF2-40B4-BE49-F238E27FC236}">
                  <a16:creationId xmlns:a16="http://schemas.microsoft.com/office/drawing/2014/main" id="{395A6683-A89B-4D1E-81F3-866C26655F8E}"/>
                </a:ext>
              </a:extLst>
            </p:cNvPr>
            <p:cNvSpPr txBox="1"/>
            <p:nvPr/>
          </p:nvSpPr>
          <p:spPr>
            <a:xfrm>
              <a:off x="7780327" y="3456912"/>
              <a:ext cx="1297732" cy="271554"/>
            </a:xfrm>
            <a:prstGeom prst="rect">
              <a:avLst/>
            </a:prstGeom>
            <a:noFill/>
          </p:spPr>
          <p:txBody>
            <a:bodyPr wrap="square">
              <a:spAutoFit/>
            </a:bodyPr>
            <a:lstStyle/>
            <a:p>
              <a:pPr defTabSz="914367"/>
              <a:r>
                <a:rPr lang="fr-FR" sz="1176" b="1" dirty="0">
                  <a:solidFill>
                    <a:srgbClr val="000000"/>
                  </a:solidFill>
                  <a:latin typeface="Segoe UI"/>
                </a:rPr>
                <a:t>az10408vmss0</a:t>
              </a:r>
            </a:p>
          </p:txBody>
        </p:sp>
        <p:sp>
          <p:nvSpPr>
            <p:cNvPr id="34" name="Rectangle 33">
              <a:extLst>
                <a:ext uri="{FF2B5EF4-FFF2-40B4-BE49-F238E27FC236}">
                  <a16:creationId xmlns:a16="http://schemas.microsoft.com/office/drawing/2014/main" id="{01FDDC22-5E4E-4539-8395-C3808B4DFA26}"/>
                </a:ext>
              </a:extLst>
            </p:cNvPr>
            <p:cNvSpPr/>
            <p:nvPr/>
          </p:nvSpPr>
          <p:spPr bwMode="auto">
            <a:xfrm>
              <a:off x="7126684" y="2492953"/>
              <a:ext cx="3729458" cy="249897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35" name="Rectangle 34">
              <a:extLst>
                <a:ext uri="{FF2B5EF4-FFF2-40B4-BE49-F238E27FC236}">
                  <a16:creationId xmlns:a16="http://schemas.microsoft.com/office/drawing/2014/main" id="{48619EFB-BCA7-4763-A2B2-B9120DEED103}"/>
                </a:ext>
              </a:extLst>
            </p:cNvPr>
            <p:cNvSpPr/>
            <p:nvPr/>
          </p:nvSpPr>
          <p:spPr bwMode="auto">
            <a:xfrm>
              <a:off x="7498049" y="2781538"/>
              <a:ext cx="3187882" cy="196303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36" name="Graphic 35">
              <a:extLst>
                <a:ext uri="{FF2B5EF4-FFF2-40B4-BE49-F238E27FC236}">
                  <a16:creationId xmlns:a16="http://schemas.microsoft.com/office/drawing/2014/main" id="{5B9013E0-7A82-4491-8F97-DB3E22CBA5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45657" y="2095976"/>
              <a:ext cx="412418" cy="412418"/>
            </a:xfrm>
            <a:prstGeom prst="rect">
              <a:avLst/>
            </a:prstGeom>
          </p:spPr>
        </p:pic>
        <p:sp>
          <p:nvSpPr>
            <p:cNvPr id="37" name="TextBox 36">
              <a:extLst>
                <a:ext uri="{FF2B5EF4-FFF2-40B4-BE49-F238E27FC236}">
                  <a16:creationId xmlns:a16="http://schemas.microsoft.com/office/drawing/2014/main" id="{8085C07C-38C3-48A4-8AF7-6F6C16C01CC0}"/>
                </a:ext>
              </a:extLst>
            </p:cNvPr>
            <p:cNvSpPr txBox="1"/>
            <p:nvPr/>
          </p:nvSpPr>
          <p:spPr>
            <a:xfrm>
              <a:off x="7558075" y="2152117"/>
              <a:ext cx="2688259" cy="271554"/>
            </a:xfrm>
            <a:prstGeom prst="rect">
              <a:avLst/>
            </a:prstGeom>
            <a:noFill/>
          </p:spPr>
          <p:txBody>
            <a:bodyPr wrap="square">
              <a:spAutoFit/>
            </a:bodyPr>
            <a:lstStyle/>
            <a:p>
              <a:pPr defTabSz="914367"/>
              <a:r>
                <a:rPr lang="fr-FR" sz="1176" b="1" dirty="0">
                  <a:solidFill>
                    <a:srgbClr val="000000"/>
                  </a:solidFill>
                  <a:latin typeface="Segoe UI"/>
                </a:rPr>
                <a:t>az104-08-rg02-vnet </a:t>
              </a:r>
              <a:r>
                <a:rPr lang="fr-FR" sz="1176" dirty="0">
                  <a:solidFill>
                    <a:srgbClr val="000000"/>
                  </a:solidFill>
                  <a:latin typeface="Segoe UI"/>
                </a:rPr>
                <a:t>10.82.0.0/20</a:t>
              </a:r>
            </a:p>
          </p:txBody>
        </p:sp>
        <p:sp>
          <p:nvSpPr>
            <p:cNvPr id="38" name="TextBox 37">
              <a:extLst>
                <a:ext uri="{FF2B5EF4-FFF2-40B4-BE49-F238E27FC236}">
                  <a16:creationId xmlns:a16="http://schemas.microsoft.com/office/drawing/2014/main" id="{9B808792-9BFE-4E88-AAF2-0E17BB7F3BD7}"/>
                </a:ext>
              </a:extLst>
            </p:cNvPr>
            <p:cNvSpPr txBox="1"/>
            <p:nvPr/>
          </p:nvSpPr>
          <p:spPr>
            <a:xfrm>
              <a:off x="7432645" y="2523835"/>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10.82.0.0/24</a:t>
              </a:r>
            </a:p>
          </p:txBody>
        </p:sp>
        <p:pic>
          <p:nvPicPr>
            <p:cNvPr id="39" name="Graphic 38">
              <a:extLst>
                <a:ext uri="{FF2B5EF4-FFF2-40B4-BE49-F238E27FC236}">
                  <a16:creationId xmlns:a16="http://schemas.microsoft.com/office/drawing/2014/main" id="{A217A4F0-12CE-4C97-A39D-7571D57D5E6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183225" y="3943529"/>
              <a:ext cx="414898" cy="414898"/>
            </a:xfrm>
            <a:prstGeom prst="rect">
              <a:avLst/>
            </a:prstGeom>
          </p:spPr>
        </p:pic>
        <p:sp>
          <p:nvSpPr>
            <p:cNvPr id="40" name="TextBox 39">
              <a:extLst>
                <a:ext uri="{FF2B5EF4-FFF2-40B4-BE49-F238E27FC236}">
                  <a16:creationId xmlns:a16="http://schemas.microsoft.com/office/drawing/2014/main" id="{F2F52DF8-F5C0-4EAD-A304-EFAFA780CB5F}"/>
                </a:ext>
              </a:extLst>
            </p:cNvPr>
            <p:cNvSpPr txBox="1"/>
            <p:nvPr/>
          </p:nvSpPr>
          <p:spPr>
            <a:xfrm>
              <a:off x="7618482" y="4389989"/>
              <a:ext cx="1698607" cy="271554"/>
            </a:xfrm>
            <a:prstGeom prst="rect">
              <a:avLst/>
            </a:prstGeom>
            <a:noFill/>
          </p:spPr>
          <p:txBody>
            <a:bodyPr wrap="square">
              <a:spAutoFit/>
            </a:bodyPr>
            <a:lstStyle/>
            <a:p>
              <a:pPr defTabSz="914367"/>
              <a:r>
                <a:rPr lang="fr-FR" sz="1176" b="1" dirty="0">
                  <a:solidFill>
                    <a:srgbClr val="000000"/>
                  </a:solidFill>
                  <a:latin typeface="Segoe UI"/>
                </a:rPr>
                <a:t>az10408vmss0-nsg</a:t>
              </a:r>
            </a:p>
          </p:txBody>
        </p:sp>
        <p:pic>
          <p:nvPicPr>
            <p:cNvPr id="41" name="Graphic 40">
              <a:extLst>
                <a:ext uri="{FF2B5EF4-FFF2-40B4-BE49-F238E27FC236}">
                  <a16:creationId xmlns:a16="http://schemas.microsoft.com/office/drawing/2014/main" id="{D27F407F-1E4A-45EF-8EC4-3AC48287BE5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728128" y="2899104"/>
              <a:ext cx="498254" cy="498254"/>
            </a:xfrm>
            <a:prstGeom prst="rect">
              <a:avLst/>
            </a:prstGeom>
          </p:spPr>
        </p:pic>
        <p:sp>
          <p:nvSpPr>
            <p:cNvPr id="42" name="TextBox 41">
              <a:extLst>
                <a:ext uri="{FF2B5EF4-FFF2-40B4-BE49-F238E27FC236}">
                  <a16:creationId xmlns:a16="http://schemas.microsoft.com/office/drawing/2014/main" id="{356A971C-71E6-46F9-81B0-1EFCB1729A48}"/>
                </a:ext>
              </a:extLst>
            </p:cNvPr>
            <p:cNvSpPr txBox="1"/>
            <p:nvPr/>
          </p:nvSpPr>
          <p:spPr>
            <a:xfrm>
              <a:off x="9303969" y="3445737"/>
              <a:ext cx="1542542" cy="271554"/>
            </a:xfrm>
            <a:prstGeom prst="rect">
              <a:avLst/>
            </a:prstGeom>
            <a:noFill/>
          </p:spPr>
          <p:txBody>
            <a:bodyPr wrap="square">
              <a:spAutoFit/>
            </a:bodyPr>
            <a:lstStyle/>
            <a:p>
              <a:pPr defTabSz="914367"/>
              <a:r>
                <a:rPr lang="fr-FR" sz="1176" b="1" dirty="0">
                  <a:solidFill>
                    <a:srgbClr val="000000"/>
                  </a:solidFill>
                  <a:latin typeface="Segoe UI"/>
                </a:rPr>
                <a:t>az10408vmss0-lb</a:t>
              </a:r>
            </a:p>
          </p:txBody>
        </p:sp>
        <p:pic>
          <p:nvPicPr>
            <p:cNvPr id="43" name="Graphic 42">
              <a:extLst>
                <a:ext uri="{FF2B5EF4-FFF2-40B4-BE49-F238E27FC236}">
                  <a16:creationId xmlns:a16="http://schemas.microsoft.com/office/drawing/2014/main" id="{7359F2C1-EA91-44DD-8ECE-7BA2173ACCD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776462" y="3944711"/>
              <a:ext cx="414898" cy="414898"/>
            </a:xfrm>
            <a:prstGeom prst="rect">
              <a:avLst/>
            </a:prstGeom>
          </p:spPr>
        </p:pic>
        <p:sp>
          <p:nvSpPr>
            <p:cNvPr id="44" name="TextBox 43">
              <a:extLst>
                <a:ext uri="{FF2B5EF4-FFF2-40B4-BE49-F238E27FC236}">
                  <a16:creationId xmlns:a16="http://schemas.microsoft.com/office/drawing/2014/main" id="{3CE02A5D-EF2E-4D89-8DD6-DEEB7DBF448D}"/>
                </a:ext>
              </a:extLst>
            </p:cNvPr>
            <p:cNvSpPr txBox="1"/>
            <p:nvPr/>
          </p:nvSpPr>
          <p:spPr>
            <a:xfrm>
              <a:off x="9346060" y="4382280"/>
              <a:ext cx="1542541" cy="271554"/>
            </a:xfrm>
            <a:prstGeom prst="rect">
              <a:avLst/>
            </a:prstGeom>
            <a:noFill/>
          </p:spPr>
          <p:txBody>
            <a:bodyPr wrap="square">
              <a:spAutoFit/>
            </a:bodyPr>
            <a:lstStyle/>
            <a:p>
              <a:pPr defTabSz="914367"/>
              <a:r>
                <a:rPr lang="fr-FR" sz="1176" b="1" dirty="0">
                  <a:solidFill>
                    <a:srgbClr val="000000"/>
                  </a:solidFill>
                  <a:latin typeface="Segoe UI"/>
                </a:rPr>
                <a:t>az10408vmss0-ip</a:t>
              </a:r>
            </a:p>
          </p:txBody>
        </p:sp>
        <p:sp>
          <p:nvSpPr>
            <p:cNvPr id="45" name="TextBox 44">
              <a:extLst>
                <a:ext uri="{FF2B5EF4-FFF2-40B4-BE49-F238E27FC236}">
                  <a16:creationId xmlns:a16="http://schemas.microsoft.com/office/drawing/2014/main" id="{EF3C7B6C-839C-42F8-99FE-5297BA7ED543}"/>
                </a:ext>
              </a:extLst>
            </p:cNvPr>
            <p:cNvSpPr txBox="1"/>
            <p:nvPr/>
          </p:nvSpPr>
          <p:spPr>
            <a:xfrm>
              <a:off x="598455" y="1333727"/>
              <a:ext cx="856478"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a:t>
              </a:r>
            </a:p>
          </p:txBody>
        </p:sp>
        <p:sp>
          <p:nvSpPr>
            <p:cNvPr id="46" name="TextBox 45">
              <a:extLst>
                <a:ext uri="{FF2B5EF4-FFF2-40B4-BE49-F238E27FC236}">
                  <a16:creationId xmlns:a16="http://schemas.microsoft.com/office/drawing/2014/main" id="{0AF8E876-56C5-4995-A030-CE3B79B48BFC}"/>
                </a:ext>
              </a:extLst>
            </p:cNvPr>
            <p:cNvSpPr txBox="1"/>
            <p:nvPr/>
          </p:nvSpPr>
          <p:spPr>
            <a:xfrm>
              <a:off x="4839628" y="1367216"/>
              <a:ext cx="856478"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2</a:t>
              </a:r>
            </a:p>
          </p:txBody>
        </p:sp>
        <p:sp>
          <p:nvSpPr>
            <p:cNvPr id="47" name="TextBox 46">
              <a:extLst>
                <a:ext uri="{FF2B5EF4-FFF2-40B4-BE49-F238E27FC236}">
                  <a16:creationId xmlns:a16="http://schemas.microsoft.com/office/drawing/2014/main" id="{1EC83B1D-FFB9-4390-8C37-0DD3481BAAA7}"/>
                </a:ext>
              </a:extLst>
            </p:cNvPr>
            <p:cNvSpPr txBox="1"/>
            <p:nvPr/>
          </p:nvSpPr>
          <p:spPr>
            <a:xfrm>
              <a:off x="6892733" y="1324728"/>
              <a:ext cx="2835394"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3, Task 4, Task 5, Task 6, Task 7 </a:t>
              </a:r>
            </a:p>
          </p:txBody>
        </p:sp>
      </p:grpSp>
      <p:sp>
        <p:nvSpPr>
          <p:cNvPr id="49" name="Rectangle 48">
            <a:extLst>
              <a:ext uri="{FF2B5EF4-FFF2-40B4-BE49-F238E27FC236}">
                <a16:creationId xmlns:a16="http://schemas.microsoft.com/office/drawing/2014/main" id="{B5FD1044-0E09-4255-8399-DE5F07FA9AF7}"/>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97911273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A0D3CF-ADD4-41A7-96B2-E01A5F7155E6}"/>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281530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29DAB8-F171-AD88-F1FD-A7C95811FF39}"/>
              </a:ext>
            </a:extLst>
          </p:cNvPr>
          <p:cNvSpPr>
            <a:spLocks noGrp="1"/>
          </p:cNvSpPr>
          <p:nvPr>
            <p:ph type="title"/>
          </p:nvPr>
        </p:nvSpPr>
        <p:spPr/>
        <p:txBody>
          <a:bodyPr/>
          <a:lstStyle/>
          <a:p>
            <a:r>
              <a:rPr lang="en-US" dirty="0">
                <a:ea typeface="+mj-lt"/>
                <a:cs typeface="+mj-lt"/>
              </a:rPr>
              <a:t>Administer Virtual Machines whiteboard</a:t>
            </a:r>
            <a:endParaRPr lang="en-US" dirty="0"/>
          </a:p>
        </p:txBody>
      </p:sp>
      <p:grpSp>
        <p:nvGrpSpPr>
          <p:cNvPr id="2" name="Group 1" descr="whiteboard diagram editable version">
            <a:extLst>
              <a:ext uri="{FF2B5EF4-FFF2-40B4-BE49-F238E27FC236}">
                <a16:creationId xmlns:a16="http://schemas.microsoft.com/office/drawing/2014/main" id="{AE428C98-E220-028B-34DB-76298B8327A8}"/>
              </a:ext>
            </a:extLst>
          </p:cNvPr>
          <p:cNvGrpSpPr/>
          <p:nvPr/>
        </p:nvGrpSpPr>
        <p:grpSpPr>
          <a:xfrm>
            <a:off x="1323639" y="1344039"/>
            <a:ext cx="10173267" cy="4946275"/>
            <a:chOff x="962459" y="1352095"/>
            <a:chExt cx="9016805" cy="4992584"/>
          </a:xfrm>
        </p:grpSpPr>
        <p:sp>
          <p:nvSpPr>
            <p:cNvPr id="6" name="Oval 5">
              <a:extLst>
                <a:ext uri="{FF2B5EF4-FFF2-40B4-BE49-F238E27FC236}">
                  <a16:creationId xmlns:a16="http://schemas.microsoft.com/office/drawing/2014/main" id="{1EB36333-037C-237D-001A-EB36786A3F99}"/>
                </a:ext>
              </a:extLst>
            </p:cNvPr>
            <p:cNvSpPr/>
            <p:nvPr/>
          </p:nvSpPr>
          <p:spPr bwMode="auto">
            <a:xfrm>
              <a:off x="4245487" y="1352095"/>
              <a:ext cx="2725522" cy="862145"/>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632" b="1" dirty="0">
                  <a:solidFill>
                    <a:srgbClr val="0078D4">
                      <a:lumMod val="50000"/>
                    </a:srgbClr>
                  </a:solidFill>
                  <a:latin typeface="Segoe UI"/>
                  <a:cs typeface="Segoe UI" pitchFamily="34" charset="0"/>
                </a:rPr>
                <a:t>Azure virtual machines</a:t>
              </a:r>
            </a:p>
          </p:txBody>
        </p:sp>
        <p:sp>
          <p:nvSpPr>
            <p:cNvPr id="7" name="TextBox 6">
              <a:extLst>
                <a:ext uri="{FF2B5EF4-FFF2-40B4-BE49-F238E27FC236}">
                  <a16:creationId xmlns:a16="http://schemas.microsoft.com/office/drawing/2014/main" id="{2DEE9A72-310C-0170-9131-19A01373EB6B}"/>
                </a:ext>
              </a:extLst>
            </p:cNvPr>
            <p:cNvSpPr txBox="1"/>
            <p:nvPr/>
          </p:nvSpPr>
          <p:spPr>
            <a:xfrm>
              <a:off x="1168700" y="3320756"/>
              <a:ext cx="2007077" cy="870723"/>
            </a:xfrm>
            <a:prstGeom prst="rect">
              <a:avLst/>
            </a:prstGeom>
            <a:noFill/>
          </p:spPr>
          <p:txBody>
            <a:bodyPr wrap="square">
              <a:spAutoFit/>
            </a:bodyPr>
            <a:lstStyle/>
            <a:p>
              <a:pPr defTabSz="932597"/>
              <a:r>
                <a:rPr lang="en-US" sz="1632" b="1" dirty="0">
                  <a:solidFill>
                    <a:srgbClr val="0078D4">
                      <a:lumMod val="50000"/>
                    </a:srgbClr>
                  </a:solidFill>
                  <a:latin typeface="Segoe UI"/>
                  <a:cs typeface="Segoe UI" pitchFamily="34" charset="0"/>
                </a:rPr>
                <a:t>Access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Bastion</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RDP/SSH</a:t>
              </a:r>
            </a:p>
          </p:txBody>
        </p:sp>
        <p:sp>
          <p:nvSpPr>
            <p:cNvPr id="8" name="TextBox 7">
              <a:extLst>
                <a:ext uri="{FF2B5EF4-FFF2-40B4-BE49-F238E27FC236}">
                  <a16:creationId xmlns:a16="http://schemas.microsoft.com/office/drawing/2014/main" id="{B6C3E9B8-1C17-7200-BA57-56C267DCCEF0}"/>
                </a:ext>
              </a:extLst>
            </p:cNvPr>
            <p:cNvSpPr txBox="1"/>
            <p:nvPr/>
          </p:nvSpPr>
          <p:spPr>
            <a:xfrm>
              <a:off x="7737124" y="2240636"/>
              <a:ext cx="2242140" cy="1904950"/>
            </a:xfrm>
            <a:prstGeom prst="rect">
              <a:avLst/>
            </a:prstGeom>
            <a:noFill/>
          </p:spPr>
          <p:txBody>
            <a:bodyPr wrap="square">
              <a:spAutoFit/>
            </a:bodyPr>
            <a:lstStyle/>
            <a:p>
              <a:pPr defTabSz="932597"/>
              <a:r>
                <a:rPr lang="en-US" sz="1632" b="1" u="sng" dirty="0">
                  <a:solidFill>
                    <a:srgbClr val="0078D4">
                      <a:lumMod val="50000"/>
                    </a:srgbClr>
                  </a:solidFill>
                  <a:latin typeface="Segoe UI"/>
                  <a:cs typeface="Segoe UI" pitchFamily="34" charset="0"/>
                </a:rPr>
                <a:t>Image</a:t>
              </a:r>
            </a:p>
            <a:p>
              <a:pPr marL="285750" indent="-285750" defTabSz="932597">
                <a:buFont typeface="Arial" panose="020B0604020202020204" pitchFamily="34" charset="0"/>
                <a:buChar char="•"/>
              </a:pPr>
              <a:r>
                <a:rPr lang="en-US" sz="1632" dirty="0">
                  <a:solidFill>
                    <a:srgbClr val="000000"/>
                  </a:solidFill>
                  <a:latin typeface="Segoe UI"/>
                  <a:ea typeface="Segoe UI" pitchFamily="34" charset="0"/>
                  <a:cs typeface="Segoe UI" pitchFamily="34" charset="0"/>
                </a:rPr>
                <a:t>Ubuntu</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Windows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Red hat</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SUSE</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Custom</a:t>
              </a:r>
              <a:endParaRPr lang="en-US" sz="1632" dirty="0">
                <a:solidFill>
                  <a:srgbClr val="000000"/>
                </a:solidFill>
                <a:latin typeface="Segoe UI"/>
              </a:endParaRPr>
            </a:p>
          </p:txBody>
        </p:sp>
        <p:sp>
          <p:nvSpPr>
            <p:cNvPr id="9" name="TextBox 8">
              <a:extLst>
                <a:ext uri="{FF2B5EF4-FFF2-40B4-BE49-F238E27FC236}">
                  <a16:creationId xmlns:a16="http://schemas.microsoft.com/office/drawing/2014/main" id="{134C3E9C-8CFC-59FC-050B-5C334C13B8C1}"/>
                </a:ext>
              </a:extLst>
            </p:cNvPr>
            <p:cNvSpPr txBox="1"/>
            <p:nvPr/>
          </p:nvSpPr>
          <p:spPr>
            <a:xfrm>
              <a:off x="7658616" y="1607114"/>
              <a:ext cx="1903289" cy="353610"/>
            </a:xfrm>
            <a:prstGeom prst="rect">
              <a:avLst/>
            </a:prstGeom>
            <a:noFill/>
          </p:spPr>
          <p:txBody>
            <a:bodyPr wrap="square">
              <a:spAutoFit/>
            </a:bodyPr>
            <a:lstStyle/>
            <a:p>
              <a:pPr defTabSz="932597"/>
              <a:r>
                <a:rPr lang="en-US" sz="1632" b="1" dirty="0">
                  <a:solidFill>
                    <a:srgbClr val="0078D4">
                      <a:lumMod val="50000"/>
                    </a:srgbClr>
                  </a:solidFill>
                  <a:latin typeface="Segoe UI"/>
                  <a:cs typeface="Segoe UI" pitchFamily="34" charset="0"/>
                </a:rPr>
                <a:t>Name</a:t>
              </a:r>
            </a:p>
          </p:txBody>
        </p:sp>
        <p:sp>
          <p:nvSpPr>
            <p:cNvPr id="11" name="TextBox 10">
              <a:extLst>
                <a:ext uri="{FF2B5EF4-FFF2-40B4-BE49-F238E27FC236}">
                  <a16:creationId xmlns:a16="http://schemas.microsoft.com/office/drawing/2014/main" id="{0E345DD9-56DF-F468-C285-3EFA92650FCC}"/>
                </a:ext>
              </a:extLst>
            </p:cNvPr>
            <p:cNvSpPr txBox="1"/>
            <p:nvPr/>
          </p:nvSpPr>
          <p:spPr>
            <a:xfrm>
              <a:off x="962459" y="2351260"/>
              <a:ext cx="2178746" cy="353610"/>
            </a:xfrm>
            <a:prstGeom prst="rect">
              <a:avLst/>
            </a:prstGeom>
            <a:noFill/>
          </p:spPr>
          <p:txBody>
            <a:bodyPr wrap="square">
              <a:spAutoFit/>
            </a:bodyPr>
            <a:lstStyle/>
            <a:p>
              <a:pPr algn="ctr" defTabSz="932597"/>
              <a:r>
                <a:rPr lang="en-US" sz="1632" b="1" dirty="0">
                  <a:solidFill>
                    <a:srgbClr val="0078D4">
                      <a:lumMod val="50000"/>
                    </a:srgbClr>
                  </a:solidFill>
                  <a:latin typeface="Segoe UI"/>
                  <a:ea typeface="Segoe UI" pitchFamily="34" charset="0"/>
                  <a:cs typeface="Segoe UI" pitchFamily="34" charset="0"/>
                </a:rPr>
                <a:t>Responsibilities</a:t>
              </a:r>
              <a:endParaRPr lang="en-US" sz="1632" b="1" dirty="0">
                <a:solidFill>
                  <a:srgbClr val="0078D4">
                    <a:lumMod val="50000"/>
                  </a:srgbClr>
                </a:solidFill>
                <a:latin typeface="Segoe UI"/>
              </a:endParaRPr>
            </a:p>
          </p:txBody>
        </p:sp>
        <p:sp>
          <p:nvSpPr>
            <p:cNvPr id="14" name="TextBox 13">
              <a:extLst>
                <a:ext uri="{FF2B5EF4-FFF2-40B4-BE49-F238E27FC236}">
                  <a16:creationId xmlns:a16="http://schemas.microsoft.com/office/drawing/2014/main" id="{7BB1C914-BD36-1C73-D4D3-6DAFBE2B6243}"/>
                </a:ext>
              </a:extLst>
            </p:cNvPr>
            <p:cNvSpPr txBox="1"/>
            <p:nvPr/>
          </p:nvSpPr>
          <p:spPr>
            <a:xfrm>
              <a:off x="2394635" y="4439729"/>
              <a:ext cx="3298561" cy="1904950"/>
            </a:xfrm>
            <a:prstGeom prst="rect">
              <a:avLst/>
            </a:prstGeom>
            <a:noFill/>
          </p:spPr>
          <p:txBody>
            <a:bodyPr wrap="square">
              <a:spAutoFit/>
            </a:bodyPr>
            <a:lstStyle/>
            <a:p>
              <a:pPr defTabSz="932597"/>
              <a:r>
                <a:rPr lang="en-US" sz="1632" b="1" u="sng" dirty="0">
                  <a:solidFill>
                    <a:srgbClr val="0078D4">
                      <a:lumMod val="50000"/>
                    </a:srgbClr>
                  </a:solidFill>
                  <a:latin typeface="Segoe UI"/>
                  <a:cs typeface="Segoe UI" pitchFamily="34" charset="0"/>
                </a:rPr>
                <a:t>Sizing/cost</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General purpose</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Compute optimized</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Memory optimized</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Storage optimized</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GPU</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HPC</a:t>
              </a:r>
              <a:endParaRPr lang="en-US" sz="1632" b="1" dirty="0">
                <a:solidFill>
                  <a:srgbClr val="0078D4">
                    <a:lumMod val="50000"/>
                  </a:srgbClr>
                </a:solidFill>
                <a:latin typeface="Segoe UI"/>
                <a:cs typeface="Segoe UI" pitchFamily="34" charset="0"/>
              </a:endParaRPr>
            </a:p>
          </p:txBody>
        </p:sp>
        <p:sp>
          <p:nvSpPr>
            <p:cNvPr id="15" name="TextBox 14">
              <a:extLst>
                <a:ext uri="{FF2B5EF4-FFF2-40B4-BE49-F238E27FC236}">
                  <a16:creationId xmlns:a16="http://schemas.microsoft.com/office/drawing/2014/main" id="{ABB1A4F0-8E37-E930-A49A-55E26A70BD87}"/>
                </a:ext>
              </a:extLst>
            </p:cNvPr>
            <p:cNvSpPr txBox="1"/>
            <p:nvPr/>
          </p:nvSpPr>
          <p:spPr>
            <a:xfrm>
              <a:off x="5777785" y="4439729"/>
              <a:ext cx="2725522" cy="1387837"/>
            </a:xfrm>
            <a:prstGeom prst="rect">
              <a:avLst/>
            </a:prstGeom>
            <a:noFill/>
          </p:spPr>
          <p:txBody>
            <a:bodyPr wrap="square">
              <a:spAutoFit/>
            </a:bodyPr>
            <a:lstStyle/>
            <a:p>
              <a:pPr algn="ctr" defTabSz="932597"/>
              <a:r>
                <a:rPr lang="en-US" sz="1632" b="1" u="sng" dirty="0">
                  <a:solidFill>
                    <a:srgbClr val="0078D4">
                      <a:lumMod val="50000"/>
                    </a:srgbClr>
                  </a:solidFill>
                  <a:latin typeface="Segoe UI"/>
                  <a:cs typeface="Segoe UI" pitchFamily="34" charset="0"/>
                </a:rPr>
                <a:t>Availability options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Availability zones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Availability sets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VM scale sets</a:t>
              </a:r>
            </a:p>
            <a:p>
              <a:pPr algn="ctr" defTabSz="932597"/>
              <a:endParaRPr lang="en-US" sz="1632" b="1" dirty="0">
                <a:solidFill>
                  <a:srgbClr val="0078D4">
                    <a:lumMod val="50000"/>
                  </a:srgbClr>
                </a:solidFill>
                <a:latin typeface="Segoe UI"/>
                <a:cs typeface="Segoe UI" pitchFamily="34" charset="0"/>
              </a:endParaRPr>
            </a:p>
          </p:txBody>
        </p:sp>
        <p:sp>
          <p:nvSpPr>
            <p:cNvPr id="24" name="TextBox 23">
              <a:extLst>
                <a:ext uri="{FF2B5EF4-FFF2-40B4-BE49-F238E27FC236}">
                  <a16:creationId xmlns:a16="http://schemas.microsoft.com/office/drawing/2014/main" id="{158AD0A4-77E7-A30C-128B-2FFC340748ED}"/>
                </a:ext>
              </a:extLst>
            </p:cNvPr>
            <p:cNvSpPr txBox="1"/>
            <p:nvPr/>
          </p:nvSpPr>
          <p:spPr>
            <a:xfrm>
              <a:off x="1382728" y="1610754"/>
              <a:ext cx="1164397" cy="346708"/>
            </a:xfrm>
            <a:prstGeom prst="rect">
              <a:avLst/>
            </a:prstGeom>
            <a:noFill/>
          </p:spPr>
          <p:txBody>
            <a:bodyPr wrap="square">
              <a:spAutoFit/>
            </a:bodyPr>
            <a:lstStyle/>
            <a:p>
              <a:pPr defTabSz="932597"/>
              <a:r>
                <a:rPr lang="en-US" sz="1632" b="1" dirty="0">
                  <a:solidFill>
                    <a:srgbClr val="0078D4">
                      <a:lumMod val="50000"/>
                    </a:srgbClr>
                  </a:solidFill>
                  <a:latin typeface="Segoe UI"/>
                  <a:cs typeface="Segoe UI" pitchFamily="34" charset="0"/>
                </a:rPr>
                <a:t>Storage</a:t>
              </a:r>
            </a:p>
          </p:txBody>
        </p:sp>
        <p:cxnSp>
          <p:nvCxnSpPr>
            <p:cNvPr id="27" name="Straight Connector 26">
              <a:extLst>
                <a:ext uri="{FF2B5EF4-FFF2-40B4-BE49-F238E27FC236}">
                  <a16:creationId xmlns:a16="http://schemas.microsoft.com/office/drawing/2014/main" id="{8FC32B99-85D8-2375-2D3E-69022AEEA48D}"/>
                </a:ext>
              </a:extLst>
            </p:cNvPr>
            <p:cNvCxnSpPr>
              <a:cxnSpLocks/>
              <a:stCxn id="6" idx="2"/>
              <a:endCxn id="6" idx="2"/>
            </p:cNvCxnSpPr>
            <p:nvPr/>
          </p:nvCxnSpPr>
          <p:spPr>
            <a:xfrm>
              <a:off x="4245487" y="1783168"/>
              <a:ext cx="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E166D5-7963-9297-7E86-896358B333D1}"/>
                </a:ext>
              </a:extLst>
            </p:cNvPr>
            <p:cNvCxnSpPr>
              <a:cxnSpLocks/>
              <a:stCxn id="6" idx="2"/>
              <a:endCxn id="24" idx="3"/>
            </p:cNvCxnSpPr>
            <p:nvPr/>
          </p:nvCxnSpPr>
          <p:spPr>
            <a:xfrm flipH="1">
              <a:off x="2547125" y="1783167"/>
              <a:ext cx="1698362" cy="94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5BA325-6283-805A-A173-8B1497FE6E63}"/>
                </a:ext>
              </a:extLst>
            </p:cNvPr>
            <p:cNvCxnSpPr>
              <a:cxnSpLocks/>
              <a:stCxn id="9" idx="1"/>
              <a:endCxn id="6" idx="6"/>
            </p:cNvCxnSpPr>
            <p:nvPr/>
          </p:nvCxnSpPr>
          <p:spPr>
            <a:xfrm flipH="1" flipV="1">
              <a:off x="6971009" y="1783167"/>
              <a:ext cx="687607" cy="75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1F72231-7D04-9852-80E0-E3248E2A38AA}"/>
                </a:ext>
              </a:extLst>
            </p:cNvPr>
            <p:cNvCxnSpPr>
              <a:cxnSpLocks/>
              <a:stCxn id="6" idx="3"/>
              <a:endCxn id="11" idx="3"/>
            </p:cNvCxnSpPr>
            <p:nvPr/>
          </p:nvCxnSpPr>
          <p:spPr>
            <a:xfrm flipH="1">
              <a:off x="3141205" y="2087981"/>
              <a:ext cx="1503425" cy="44008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4C0FEC-7168-3B50-C924-017A92D38579}"/>
                </a:ext>
              </a:extLst>
            </p:cNvPr>
            <p:cNvCxnSpPr>
              <a:cxnSpLocks/>
              <a:stCxn id="6" idx="4"/>
              <a:endCxn id="7" idx="0"/>
            </p:cNvCxnSpPr>
            <p:nvPr/>
          </p:nvCxnSpPr>
          <p:spPr>
            <a:xfrm flipH="1">
              <a:off x="2172239" y="2214240"/>
              <a:ext cx="3436010" cy="110651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A63BA1-D1F3-EB15-0848-3E169E2E7DAE}"/>
                </a:ext>
              </a:extLst>
            </p:cNvPr>
            <p:cNvCxnSpPr>
              <a:cxnSpLocks/>
              <a:stCxn id="8" idx="1"/>
              <a:endCxn id="6" idx="5"/>
            </p:cNvCxnSpPr>
            <p:nvPr/>
          </p:nvCxnSpPr>
          <p:spPr>
            <a:xfrm flipH="1" flipV="1">
              <a:off x="6571866" y="2087981"/>
              <a:ext cx="1165258" cy="110513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80A447F-7CDC-2A6A-D980-4502B07241E7}"/>
                </a:ext>
              </a:extLst>
            </p:cNvPr>
            <p:cNvCxnSpPr>
              <a:cxnSpLocks/>
              <a:stCxn id="6" idx="4"/>
              <a:endCxn id="14" idx="0"/>
            </p:cNvCxnSpPr>
            <p:nvPr/>
          </p:nvCxnSpPr>
          <p:spPr>
            <a:xfrm rot="5400000">
              <a:off x="3713338" y="2544818"/>
              <a:ext cx="2225489" cy="156433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FB2F271-08D1-78ED-4AB5-5CEFF6C828AE}"/>
                </a:ext>
              </a:extLst>
            </p:cNvPr>
            <p:cNvCxnSpPr>
              <a:cxnSpLocks/>
              <a:stCxn id="6" idx="4"/>
              <a:endCxn id="15" idx="0"/>
            </p:cNvCxnSpPr>
            <p:nvPr/>
          </p:nvCxnSpPr>
          <p:spPr>
            <a:xfrm rot="16200000" flipH="1">
              <a:off x="5261653" y="2560835"/>
              <a:ext cx="2225489" cy="153229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712190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Machines</a:t>
            </a:r>
          </a:p>
        </p:txBody>
      </p:sp>
    </p:spTree>
    <p:extLst>
      <p:ext uri="{BB962C8B-B14F-4D97-AF65-F5344CB8AC3E}">
        <p14:creationId xmlns:p14="http://schemas.microsoft.com/office/powerpoint/2010/main" val="366474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Learning Objectives - Configure Virtual Machines</a:t>
            </a:r>
          </a:p>
        </p:txBody>
      </p:sp>
      <p:sp>
        <p:nvSpPr>
          <p:cNvPr id="90" name="Rectangle 89">
            <a:extLst>
              <a:ext uri="{FF2B5EF4-FFF2-40B4-BE49-F238E27FC236}">
                <a16:creationId xmlns:a16="http://schemas.microsoft.com/office/drawing/2014/main" id="{66E84C45-5287-4582-AB25-A5FA3815FEDC}"/>
              </a:ext>
            </a:extLst>
          </p:cNvPr>
          <p:cNvSpPr/>
          <p:nvPr/>
        </p:nvSpPr>
        <p:spPr bwMode="auto">
          <a:xfrm>
            <a:off x="465138" y="1517243"/>
            <a:ext cx="5653055" cy="43221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42900" indent="-342900" defTabSz="1022350">
              <a:spcBef>
                <a:spcPct val="0"/>
              </a:spcBef>
              <a:spcAft>
                <a:spcPts val="1200"/>
              </a:spcAft>
              <a:buFont typeface="Arial" panose="020B0604020202020204" pitchFamily="34" charset="0"/>
              <a:buChar char="•"/>
            </a:pPr>
            <a:r>
              <a:rPr lang="en-US" sz="2000" dirty="0">
                <a:solidFill>
                  <a:schemeClr val="tx1"/>
                </a:solidFill>
              </a:rPr>
              <a:t>Review Cloud Services Responsibilities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Plan Virtual Machines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Determine Virtual Machine Sizing</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Determine Virtual Machine Storage</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Demonstration  - Creating a VM in the Portal</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Connect to Virtual Machines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Connect to Windows Virtual Machines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Connect to Linux Virtual Machines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Learning Recap</a:t>
            </a:r>
          </a:p>
        </p:txBody>
      </p:sp>
      <p:sp>
        <p:nvSpPr>
          <p:cNvPr id="6" name="TextBox 5">
            <a:extLst>
              <a:ext uri="{FF2B5EF4-FFF2-40B4-BE49-F238E27FC236}">
                <a16:creationId xmlns:a16="http://schemas.microsoft.com/office/drawing/2014/main" id="{9D238071-8BE6-F53A-8829-C706D8B769CA}"/>
              </a:ext>
            </a:extLst>
          </p:cNvPr>
          <p:cNvSpPr txBox="1"/>
          <p:nvPr/>
        </p:nvSpPr>
        <p:spPr>
          <a:xfrm>
            <a:off x="6472355" y="1716224"/>
            <a:ext cx="4761702" cy="392415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dirty="0">
                <a:ln>
                  <a:noFill/>
                </a:ln>
                <a:solidFill>
                  <a:srgbClr val="243A5E"/>
                </a:solidFill>
                <a:effectLst/>
                <a:uLnTx/>
                <a:uFillTx/>
              </a:rPr>
              <a:t>Implement and manage Azure compute resources (20-25%): Create and configure virtual machines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Create a VM</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Manage images with the Compute Gallery</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Azure Disk Encryption</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srgbClr val="000000"/>
                </a:solidFill>
              </a:rPr>
              <a:t>Move</a:t>
            </a:r>
            <a:r>
              <a:rPr kumimoji="0" lang="en-US" b="0" i="0" u="none" strike="noStrike" kern="0" cap="none" spc="0" normalizeH="0" baseline="0" noProof="0" dirty="0">
                <a:ln>
                  <a:noFill/>
                </a:ln>
                <a:solidFill>
                  <a:srgbClr val="000000"/>
                </a:solidFill>
                <a:effectLst/>
                <a:uLnTx/>
                <a:uFillTx/>
              </a:rPr>
              <a:t> VMs </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Manage VM sizes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Add data disks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VM network settings</a:t>
            </a:r>
          </a:p>
          <a:p>
            <a:pPr defTabSz="914400">
              <a:spcBef>
                <a:spcPts val="600"/>
              </a:spcBef>
              <a:defRPr/>
            </a:pPr>
            <a:r>
              <a:rPr kumimoji="0" lang="en-US" b="0" i="0" u="none" strike="noStrike" kern="0" cap="none" spc="0" normalizeH="0" baseline="0" noProof="0" dirty="0">
                <a:ln>
                  <a:noFill/>
                </a:ln>
                <a:solidFill>
                  <a:srgbClr val="243A5E"/>
                </a:solidFill>
                <a:effectLst/>
                <a:uLnTx/>
                <a:uFillTx/>
              </a:rPr>
              <a:t>Configure secure access to virtual networks</a:t>
            </a:r>
          </a:p>
          <a:p>
            <a:pPr marL="174625" indent="-174625" defTabSz="914400">
              <a:buFont typeface="Arial" panose="020B0604020202020204" pitchFamily="34" charset="0"/>
              <a:buChar char="•"/>
              <a:defRPr/>
            </a:pPr>
            <a:r>
              <a:rPr lang="en-US" kern="0" dirty="0">
                <a:solidFill>
                  <a:srgbClr val="000000"/>
                </a:solidFill>
              </a:rPr>
              <a:t>Implement Azure Bastion</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7072285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Cloud Services Responsibilities</a:t>
            </a:r>
          </a:p>
        </p:txBody>
      </p:sp>
      <p:pic>
        <p:nvPicPr>
          <p:cNvPr id="10" name="Picture 9" descr="Diagram showing customer, Microsoft, and shared responsibilies.">
            <a:extLst>
              <a:ext uri="{FF2B5EF4-FFF2-40B4-BE49-F238E27FC236}">
                <a16:creationId xmlns:a16="http://schemas.microsoft.com/office/drawing/2014/main" id="{9F79DDF6-3209-CDA7-4091-4A4C02792521}"/>
              </a:ext>
            </a:extLst>
          </p:cNvPr>
          <p:cNvPicPr>
            <a:picLocks noChangeAspect="1"/>
          </p:cNvPicPr>
          <p:nvPr/>
        </p:nvPicPr>
        <p:blipFill>
          <a:blip r:embed="rId3"/>
          <a:stretch>
            <a:fillRect/>
          </a:stretch>
        </p:blipFill>
        <p:spPr>
          <a:xfrm>
            <a:off x="1233053" y="1198130"/>
            <a:ext cx="9615055" cy="4943475"/>
          </a:xfrm>
          <a:prstGeom prst="rect">
            <a:avLst/>
          </a:prstGeom>
        </p:spPr>
      </p:pic>
    </p:spTree>
    <p:extLst>
      <p:ext uri="{BB962C8B-B14F-4D97-AF65-F5344CB8AC3E}">
        <p14:creationId xmlns:p14="http://schemas.microsoft.com/office/powerpoint/2010/main" val="267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Virtual Machines</a:t>
            </a:r>
          </a:p>
        </p:txBody>
      </p:sp>
      <p:sp>
        <p:nvSpPr>
          <p:cNvPr id="4" name="Rectangle 3">
            <a:extLst>
              <a:ext uri="{FF2B5EF4-FFF2-40B4-BE49-F238E27FC236}">
                <a16:creationId xmlns:a16="http://schemas.microsoft.com/office/drawing/2014/main" id="{0B38F7CB-9A04-4476-86B9-AE551DB95F2C}"/>
              </a:ext>
            </a:extLst>
          </p:cNvPr>
          <p:cNvSpPr/>
          <p:nvPr/>
        </p:nvSpPr>
        <p:spPr>
          <a:xfrm>
            <a:off x="465138" y="1658810"/>
            <a:ext cx="7410677" cy="6560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1"/>
                </a:solidFill>
                <a:latin typeface="+mj-lt"/>
                <a:cs typeface="Segoe UI" panose="020B0502040204020203" pitchFamily="34" charset="0"/>
              </a:rPr>
              <a:t>Start with the network</a:t>
            </a:r>
            <a:endParaRPr lang="en-US" sz="2000" dirty="0">
              <a:solidFill>
                <a:schemeClr val="tx1"/>
              </a:solidFill>
              <a:cs typeface="Segoe UI" panose="020B0502040204020203" pitchFamily="34" charset="0"/>
            </a:endParaRPr>
          </a:p>
        </p:txBody>
      </p:sp>
      <p:sp>
        <p:nvSpPr>
          <p:cNvPr id="7" name="Rectangle 6">
            <a:extLst>
              <a:ext uri="{FF2B5EF4-FFF2-40B4-BE49-F238E27FC236}">
                <a16:creationId xmlns:a16="http://schemas.microsoft.com/office/drawing/2014/main" id="{D073BC41-904A-494D-BE50-F92083777885}"/>
              </a:ext>
            </a:extLst>
          </p:cNvPr>
          <p:cNvSpPr/>
          <p:nvPr/>
        </p:nvSpPr>
        <p:spPr>
          <a:xfrm>
            <a:off x="465138" y="3193079"/>
            <a:ext cx="7410677" cy="17785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1"/>
                </a:solidFill>
                <a:latin typeface="+mj-lt"/>
                <a:cs typeface="Segoe UI" panose="020B0502040204020203" pitchFamily="34" charset="0"/>
              </a:rPr>
              <a:t>Choose a location</a:t>
            </a: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Each region has different hardware and service capabilities</a:t>
            </a: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Locate Virtual Machines as close as possible to your users and to ensure compliance and legal obligations</a:t>
            </a:r>
          </a:p>
        </p:txBody>
      </p:sp>
      <p:sp>
        <p:nvSpPr>
          <p:cNvPr id="9" name="Rectangle 8">
            <a:extLst>
              <a:ext uri="{FF2B5EF4-FFF2-40B4-BE49-F238E27FC236}">
                <a16:creationId xmlns:a16="http://schemas.microsoft.com/office/drawing/2014/main" id="{377F92E8-3C3A-4507-A271-A921AF7E08C6}"/>
              </a:ext>
            </a:extLst>
          </p:cNvPr>
          <p:cNvSpPr/>
          <p:nvPr/>
        </p:nvSpPr>
        <p:spPr>
          <a:xfrm>
            <a:off x="465138" y="5114309"/>
            <a:ext cx="7410677" cy="7354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1"/>
                </a:solidFill>
                <a:latin typeface="+mj-lt"/>
                <a:cs typeface="Segoe UI" panose="020B0502040204020203" pitchFamily="34" charset="0"/>
              </a:rPr>
              <a:t>Consider pricing</a:t>
            </a:r>
          </a:p>
        </p:txBody>
      </p:sp>
      <p:pic>
        <p:nvPicPr>
          <p:cNvPr id="18" name="Picture 17">
            <a:extLst>
              <a:ext uri="{FF2B5EF4-FFF2-40B4-BE49-F238E27FC236}">
                <a16:creationId xmlns:a16="http://schemas.microsoft.com/office/drawing/2014/main" id="{64BA56FD-C044-4BBF-9DF5-C0B24A57048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4630" y="1622425"/>
            <a:ext cx="2905562" cy="3085362"/>
          </a:xfrm>
          <a:prstGeom prst="rect">
            <a:avLst/>
          </a:prstGeom>
        </p:spPr>
      </p:pic>
      <p:sp>
        <p:nvSpPr>
          <p:cNvPr id="8" name="Rectangle 7">
            <a:extLst>
              <a:ext uri="{FF2B5EF4-FFF2-40B4-BE49-F238E27FC236}">
                <a16:creationId xmlns:a16="http://schemas.microsoft.com/office/drawing/2014/main" id="{0211898C-7C14-4D3A-9AAA-E1B5433C96F8}"/>
              </a:ext>
              <a:ext uri="{C183D7F6-B498-43B3-948B-1728B52AA6E4}">
                <adec:decorative xmlns:adec="http://schemas.microsoft.com/office/drawing/2017/decorative" val="1"/>
              </a:ext>
            </a:extLst>
          </p:cNvPr>
          <p:cNvSpPr/>
          <p:nvPr/>
        </p:nvSpPr>
        <p:spPr>
          <a:xfrm>
            <a:off x="8704630" y="4978393"/>
            <a:ext cx="3264112" cy="734534"/>
          </a:xfrm>
          <a:prstGeom prst="rect">
            <a:avLst/>
          </a:prstGeom>
        </p:spPr>
        <p:txBody>
          <a:bodyPr wrap="square" anchor="t">
            <a:spAutoFit/>
          </a:bodyPr>
          <a:lstStyle/>
          <a:p>
            <a:pPr algn="ctr"/>
            <a:r>
              <a:rPr lang="en-US" sz="2000" dirty="0"/>
              <a:t>70+ Azure regions </a:t>
            </a:r>
          </a:p>
          <a:p>
            <a:pPr algn="ctr"/>
            <a:r>
              <a:rPr lang="en-US" sz="2000" dirty="0"/>
              <a:t>Available in 140 countries </a:t>
            </a:r>
          </a:p>
        </p:txBody>
      </p:sp>
      <p:sp>
        <p:nvSpPr>
          <p:cNvPr id="5" name="Rectangle 4">
            <a:extLst>
              <a:ext uri="{FF2B5EF4-FFF2-40B4-BE49-F238E27FC236}">
                <a16:creationId xmlns:a16="http://schemas.microsoft.com/office/drawing/2014/main" id="{8E35B561-956B-4D3A-B4B2-26F99CEAB21E}"/>
              </a:ext>
              <a:ext uri="{C183D7F6-B498-43B3-948B-1728B52AA6E4}">
                <adec:decorative xmlns:adec="http://schemas.microsoft.com/office/drawing/2017/decorative" val="1"/>
              </a:ext>
            </a:extLst>
          </p:cNvPr>
          <p:cNvSpPr/>
          <p:nvPr/>
        </p:nvSpPr>
        <p:spPr>
          <a:xfrm>
            <a:off x="465139" y="2402825"/>
            <a:ext cx="7410677" cy="6560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1"/>
                </a:solidFill>
                <a:latin typeface="+mj-lt"/>
                <a:cs typeface="Segoe UI" panose="020B0502040204020203" pitchFamily="34" charset="0"/>
              </a:rPr>
              <a:t>Name the virtual machine</a:t>
            </a:r>
            <a:endParaRPr lang="en-US" sz="2000" dirty="0">
              <a:solidFill>
                <a:schemeClr val="tx1"/>
              </a:solidFill>
              <a:cs typeface="Segoe UI" panose="020B0502040204020203" pitchFamily="34" charset="0"/>
            </a:endParaRPr>
          </a:p>
        </p:txBody>
      </p:sp>
    </p:spTree>
    <p:extLst>
      <p:ext uri="{BB962C8B-B14F-4D97-AF65-F5344CB8AC3E}">
        <p14:creationId xmlns:p14="http://schemas.microsoft.com/office/powerpoint/2010/main" val="39300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6337-F202-454A-BA39-5FA0CBB07415}"/>
              </a:ext>
            </a:extLst>
          </p:cNvPr>
          <p:cNvSpPr>
            <a:spLocks noGrp="1"/>
          </p:cNvSpPr>
          <p:nvPr>
            <p:ph type="title"/>
          </p:nvPr>
        </p:nvSpPr>
        <p:spPr/>
        <p:txBody>
          <a:bodyPr/>
          <a:lstStyle/>
          <a:p>
            <a:r>
              <a:rPr lang="en-US" dirty="0">
                <a:solidFill>
                  <a:schemeClr val="tx2">
                    <a:lumMod val="50000"/>
                  </a:schemeClr>
                </a:solidFill>
                <a:cs typeface="Segoe UI"/>
                <a:hlinkClick r:id="rId3">
                  <a:extLst>
                    <a:ext uri="{A12FA001-AC4F-418D-AE19-62706E023703}">
                      <ahyp:hlinkClr xmlns:ahyp="http://schemas.microsoft.com/office/drawing/2018/hyperlinkcolor" val="tx"/>
                    </a:ext>
                  </a:extLst>
                </a:hlinkClick>
              </a:rPr>
              <a:t>Determine Virtual Machine Sizing</a:t>
            </a:r>
            <a:endParaRPr lang="en-US" dirty="0">
              <a:solidFill>
                <a:schemeClr val="tx2">
                  <a:lumMod val="50000"/>
                </a:schemeClr>
              </a:solidFill>
            </a:endParaRPr>
          </a:p>
        </p:txBody>
      </p:sp>
      <p:graphicFrame>
        <p:nvGraphicFramePr>
          <p:cNvPr id="3" name="Table 4">
            <a:extLst>
              <a:ext uri="{FF2B5EF4-FFF2-40B4-BE49-F238E27FC236}">
                <a16:creationId xmlns:a16="http://schemas.microsoft.com/office/drawing/2014/main" id="{CB6E9204-4C54-4ECE-B3A8-892B7974DD09}"/>
              </a:ext>
            </a:extLst>
          </p:cNvPr>
          <p:cNvGraphicFramePr>
            <a:graphicFrameLocks noGrp="1"/>
          </p:cNvGraphicFramePr>
          <p:nvPr>
            <p:extLst>
              <p:ext uri="{D42A27DB-BD31-4B8C-83A1-F6EECF244321}">
                <p14:modId xmlns:p14="http://schemas.microsoft.com/office/powerpoint/2010/main" val="804603986"/>
              </p:ext>
            </p:extLst>
          </p:nvPr>
        </p:nvGraphicFramePr>
        <p:xfrm>
          <a:off x="641511" y="1359767"/>
          <a:ext cx="11228756" cy="4806856"/>
        </p:xfrm>
        <a:graphic>
          <a:graphicData uri="http://schemas.openxmlformats.org/drawingml/2006/table">
            <a:tbl>
              <a:tblPr firstRow="1" bandRow="1">
                <a:tableStyleId>{5C22544A-7EE6-4342-B048-85BDC9FD1C3A}</a:tableStyleId>
              </a:tblPr>
              <a:tblGrid>
                <a:gridCol w="3398282">
                  <a:extLst>
                    <a:ext uri="{9D8B030D-6E8A-4147-A177-3AD203B41FA5}">
                      <a16:colId xmlns:a16="http://schemas.microsoft.com/office/drawing/2014/main" val="951393410"/>
                    </a:ext>
                  </a:extLst>
                </a:gridCol>
                <a:gridCol w="7830474">
                  <a:extLst>
                    <a:ext uri="{9D8B030D-6E8A-4147-A177-3AD203B41FA5}">
                      <a16:colId xmlns:a16="http://schemas.microsoft.com/office/drawing/2014/main" val="1149524049"/>
                    </a:ext>
                  </a:extLst>
                </a:gridCol>
              </a:tblGrid>
              <a:tr h="622164">
                <a:tc>
                  <a:txBody>
                    <a:bodyPr/>
                    <a:lstStyle/>
                    <a:p>
                      <a:pPr algn="ctr"/>
                      <a:r>
                        <a:rPr lang="en-US" sz="2000" dirty="0"/>
                        <a:t>Type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2000" dirty="0"/>
                        <a:t>Description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451173392"/>
                  </a:ext>
                </a:extLst>
              </a:tr>
              <a:tr h="622164">
                <a:tc>
                  <a:txBody>
                    <a:bodyPr/>
                    <a:lstStyle/>
                    <a:p>
                      <a:r>
                        <a:rPr lang="en-US" sz="2000" dirty="0"/>
                        <a:t>General purpose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Balanced CPU-to-memory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726645"/>
                  </a:ext>
                </a:extLst>
              </a:tr>
              <a:tr h="622164">
                <a:tc>
                  <a:txBody>
                    <a:bodyPr/>
                    <a:lstStyle/>
                    <a:p>
                      <a:r>
                        <a:rPr lang="en-US" sz="2000" dirty="0"/>
                        <a:t>Compute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CPU-to-memory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9172570"/>
                  </a:ext>
                </a:extLst>
              </a:tr>
              <a:tr h="622164">
                <a:tc>
                  <a:txBody>
                    <a:bodyPr/>
                    <a:lstStyle/>
                    <a:p>
                      <a:r>
                        <a:rPr lang="en-US" sz="2000" dirty="0"/>
                        <a:t>Memory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memory-to-CPU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5568098"/>
                  </a:ext>
                </a:extLst>
              </a:tr>
              <a:tr h="622164">
                <a:tc>
                  <a:txBody>
                    <a:bodyPr/>
                    <a:lstStyle/>
                    <a:p>
                      <a:r>
                        <a:rPr lang="en-US" sz="2000" dirty="0"/>
                        <a:t>Storage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disk throughput and I/O.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862972"/>
                  </a:ext>
                </a:extLst>
              </a:tr>
              <a:tr h="1073872">
                <a:tc>
                  <a:txBody>
                    <a:bodyPr/>
                    <a:lstStyle/>
                    <a:p>
                      <a:r>
                        <a:rPr lang="en-US" sz="2000" dirty="0"/>
                        <a:t>GPU</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Specialized virtual machines targeted for heavy graphic rendering and video editing.</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073887"/>
                  </a:ext>
                </a:extLst>
              </a:tr>
              <a:tr h="622164">
                <a:tc>
                  <a:txBody>
                    <a:bodyPr/>
                    <a:lstStyle/>
                    <a:p>
                      <a:r>
                        <a:rPr lang="en-US" sz="2000" dirty="0"/>
                        <a:t>High performance compute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Our fastest and most powerful CPU virtual machines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663882"/>
                  </a:ext>
                </a:extLst>
              </a:tr>
            </a:tbl>
          </a:graphicData>
        </a:graphic>
      </p:graphicFrame>
    </p:spTree>
    <p:extLst>
      <p:ext uri="{BB962C8B-B14F-4D97-AF65-F5344CB8AC3E}">
        <p14:creationId xmlns:p14="http://schemas.microsoft.com/office/powerpoint/2010/main" val="21232764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856EAA-3A0A-466A-88FB-C56331146A02}"/>
              </a:ext>
            </a:extLst>
          </p:cNvPr>
          <p:cNvSpPr>
            <a:spLocks noGrp="1"/>
          </p:cNvSpPr>
          <p:nvPr>
            <p:ph type="title"/>
          </p:nvPr>
        </p:nvSpPr>
        <p:spPr/>
        <p:txBody>
          <a:bodyPr/>
          <a:lstStyle/>
          <a:p>
            <a:r>
              <a:rPr lang="en-US" dirty="0"/>
              <a:t>Determine Virtual Machine Storage</a:t>
            </a:r>
          </a:p>
        </p:txBody>
      </p:sp>
      <p:sp>
        <p:nvSpPr>
          <p:cNvPr id="2" name="Rectangle 1">
            <a:extLst>
              <a:ext uri="{FF2B5EF4-FFF2-40B4-BE49-F238E27FC236}">
                <a16:creationId xmlns:a16="http://schemas.microsoft.com/office/drawing/2014/main" id="{63DC344E-E8B3-4E04-ACF6-33C4AD16A587}"/>
              </a:ext>
            </a:extLst>
          </p:cNvPr>
          <p:cNvSpPr/>
          <p:nvPr/>
        </p:nvSpPr>
        <p:spPr>
          <a:xfrm>
            <a:off x="465138" y="1585226"/>
            <a:ext cx="7187765" cy="149189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Each Azure VM has two or more disks:</a:t>
            </a:r>
          </a:p>
          <a:p>
            <a:pPr marL="339725" lvl="1" indent="-227013">
              <a:buFont typeface="Arial" panose="020B0604020202020204" pitchFamily="34" charset="0"/>
              <a:buChar char="•"/>
            </a:pPr>
            <a:r>
              <a:rPr lang="en-US" sz="2000" dirty="0">
                <a:solidFill>
                  <a:schemeClr val="tx1"/>
                </a:solidFill>
              </a:rPr>
              <a:t>OS disk</a:t>
            </a:r>
          </a:p>
          <a:p>
            <a:pPr marL="339725" lvl="1" indent="-227013">
              <a:buFont typeface="Arial" panose="020B0604020202020204" pitchFamily="34" charset="0"/>
              <a:buChar char="•"/>
            </a:pPr>
            <a:r>
              <a:rPr lang="en-US" sz="2000" dirty="0">
                <a:solidFill>
                  <a:schemeClr val="tx1"/>
                </a:solidFill>
              </a:rPr>
              <a:t>Temporary disk (not all SKUs have one, content can be lost)</a:t>
            </a:r>
          </a:p>
          <a:p>
            <a:pPr marL="339725" lvl="1" indent="-227013">
              <a:buFont typeface="Arial" panose="020B0604020202020204" pitchFamily="34" charset="0"/>
              <a:buChar char="•"/>
            </a:pPr>
            <a:r>
              <a:rPr lang="en-US" sz="2000" dirty="0">
                <a:solidFill>
                  <a:schemeClr val="tx1"/>
                </a:solidFill>
              </a:rPr>
              <a:t>Data disks (optional)</a:t>
            </a:r>
          </a:p>
        </p:txBody>
      </p:sp>
      <p:sp>
        <p:nvSpPr>
          <p:cNvPr id="20" name="Rectangle 19">
            <a:extLst>
              <a:ext uri="{FF2B5EF4-FFF2-40B4-BE49-F238E27FC236}">
                <a16:creationId xmlns:a16="http://schemas.microsoft.com/office/drawing/2014/main" id="{B6DEB8C6-4067-40F7-977C-847F3A1253C1}"/>
              </a:ext>
            </a:extLst>
          </p:cNvPr>
          <p:cNvSpPr/>
          <p:nvPr/>
        </p:nvSpPr>
        <p:spPr>
          <a:xfrm>
            <a:off x="460171" y="3267290"/>
            <a:ext cx="7192732" cy="13792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OS and data disks reside in Azure Storage accounts:</a:t>
            </a:r>
          </a:p>
          <a:p>
            <a:pPr marL="339725" lvl="1" indent="-227013">
              <a:buFont typeface="Arial" panose="020B0604020202020204" pitchFamily="34" charset="0"/>
              <a:buChar char="•"/>
            </a:pPr>
            <a:r>
              <a:rPr lang="en-US" sz="2000" dirty="0">
                <a:solidFill>
                  <a:schemeClr val="tx1"/>
                </a:solidFill>
              </a:rPr>
              <a:t>Azure-based storage service</a:t>
            </a:r>
          </a:p>
          <a:p>
            <a:pPr marL="339725" lvl="1" indent="-227013">
              <a:buFont typeface="Arial" panose="020B0604020202020204" pitchFamily="34" charset="0"/>
              <a:buChar char="•"/>
            </a:pPr>
            <a:r>
              <a:rPr lang="en-US" sz="2000" dirty="0">
                <a:solidFill>
                  <a:schemeClr val="tx1"/>
                </a:solidFill>
              </a:rPr>
              <a:t>Standard (HDD, SSD)  or Premium (SSD), or Ultra (SSD)</a:t>
            </a:r>
          </a:p>
        </p:txBody>
      </p:sp>
      <p:sp>
        <p:nvSpPr>
          <p:cNvPr id="26" name="Rectangle 25">
            <a:extLst>
              <a:ext uri="{FF2B5EF4-FFF2-40B4-BE49-F238E27FC236}">
                <a16:creationId xmlns:a16="http://schemas.microsoft.com/office/drawing/2014/main" id="{B3DBC099-9F3B-4465-9753-68B5D8080FDC}"/>
              </a:ext>
            </a:extLst>
          </p:cNvPr>
          <p:cNvSpPr/>
          <p:nvPr/>
        </p:nvSpPr>
        <p:spPr>
          <a:xfrm>
            <a:off x="460171" y="4836668"/>
            <a:ext cx="7192732" cy="11345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Azure VMs use managed disks</a:t>
            </a:r>
            <a:endParaRPr lang="en-US" sz="2000" dirty="0">
              <a:solidFill>
                <a:schemeClr val="tx1"/>
              </a:solidFill>
            </a:endParaRPr>
          </a:p>
        </p:txBody>
      </p:sp>
      <p:grpSp>
        <p:nvGrpSpPr>
          <p:cNvPr id="4" name="Group 3" descr="Illustration of disks of an Azure VM, which includes the C:\ OS disk, D:\ temporary disk and F:\ data disk. The OS and data disk resize in Azure blob storage.">
            <a:extLst>
              <a:ext uri="{FF2B5EF4-FFF2-40B4-BE49-F238E27FC236}">
                <a16:creationId xmlns:a16="http://schemas.microsoft.com/office/drawing/2014/main" id="{F024B8CB-D651-4960-BAC4-0A57D58F3C32}"/>
              </a:ext>
            </a:extLst>
          </p:cNvPr>
          <p:cNvGrpSpPr/>
          <p:nvPr/>
        </p:nvGrpSpPr>
        <p:grpSpPr>
          <a:xfrm>
            <a:off x="8028353" y="1635598"/>
            <a:ext cx="4158914" cy="4333769"/>
            <a:chOff x="2792953" y="-713519"/>
            <a:chExt cx="7641048" cy="7340107"/>
          </a:xfrm>
        </p:grpSpPr>
        <p:pic>
          <p:nvPicPr>
            <p:cNvPr id="5" name="Graphic 4">
              <a:extLst>
                <a:ext uri="{FF2B5EF4-FFF2-40B4-BE49-F238E27FC236}">
                  <a16:creationId xmlns:a16="http://schemas.microsoft.com/office/drawing/2014/main" id="{036441E3-A1DE-4E4A-A71D-19FEBEF5B7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3386" y="2648436"/>
              <a:ext cx="1407459" cy="1407460"/>
            </a:xfrm>
            <a:prstGeom prst="rect">
              <a:avLst/>
            </a:prstGeom>
          </p:spPr>
        </p:pic>
        <p:pic>
          <p:nvPicPr>
            <p:cNvPr id="6" name="Graphic 5">
              <a:extLst>
                <a:ext uri="{FF2B5EF4-FFF2-40B4-BE49-F238E27FC236}">
                  <a16:creationId xmlns:a16="http://schemas.microsoft.com/office/drawing/2014/main" id="{C03EAC88-C53A-4C01-B375-EB9FABAB0F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2117" y="2678274"/>
              <a:ext cx="1407459" cy="1407460"/>
            </a:xfrm>
            <a:prstGeom prst="rect">
              <a:avLst/>
            </a:prstGeom>
          </p:spPr>
        </p:pic>
        <p:pic>
          <p:nvPicPr>
            <p:cNvPr id="7" name="Graphic 6">
              <a:extLst>
                <a:ext uri="{FF2B5EF4-FFF2-40B4-BE49-F238E27FC236}">
                  <a16:creationId xmlns:a16="http://schemas.microsoft.com/office/drawing/2014/main" id="{E7309D98-9A53-4863-8BA0-3A15484CDB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12227" y="2678274"/>
              <a:ext cx="1407459" cy="1407460"/>
            </a:xfrm>
            <a:prstGeom prst="rect">
              <a:avLst/>
            </a:prstGeom>
          </p:spPr>
        </p:pic>
        <p:pic>
          <p:nvPicPr>
            <p:cNvPr id="8" name="Graphic 7">
              <a:extLst>
                <a:ext uri="{FF2B5EF4-FFF2-40B4-BE49-F238E27FC236}">
                  <a16:creationId xmlns:a16="http://schemas.microsoft.com/office/drawing/2014/main" id="{76DC5CCF-4984-4FBF-8F3A-8C0EC2A343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63342" y="5018129"/>
              <a:ext cx="1131010" cy="1131010"/>
            </a:xfrm>
            <a:prstGeom prst="rect">
              <a:avLst/>
            </a:prstGeom>
          </p:spPr>
        </p:pic>
        <p:pic>
          <p:nvPicPr>
            <p:cNvPr id="9" name="Graphic 8">
              <a:extLst>
                <a:ext uri="{FF2B5EF4-FFF2-40B4-BE49-F238E27FC236}">
                  <a16:creationId xmlns:a16="http://schemas.microsoft.com/office/drawing/2014/main" id="{22DAC400-2598-45C2-8990-2E2AB82BBE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94502" y="-102586"/>
              <a:ext cx="1298573" cy="1298573"/>
            </a:xfrm>
            <a:prstGeom prst="rect">
              <a:avLst/>
            </a:prstGeom>
          </p:spPr>
        </p:pic>
        <p:cxnSp>
          <p:nvCxnSpPr>
            <p:cNvPr id="10" name="Straight Arrow Connector 9">
              <a:extLst>
                <a:ext uri="{FF2B5EF4-FFF2-40B4-BE49-F238E27FC236}">
                  <a16:creationId xmlns:a16="http://schemas.microsoft.com/office/drawing/2014/main" id="{685E318F-DACB-4FF0-9FFD-E1D441D8D1C8}"/>
                </a:ext>
              </a:extLst>
            </p:cNvPr>
            <p:cNvCxnSpPr>
              <a:cxnSpLocks/>
              <a:stCxn id="7" idx="2"/>
              <a:endCxn id="8" idx="1"/>
            </p:cNvCxnSpPr>
            <p:nvPr/>
          </p:nvCxnSpPr>
          <p:spPr>
            <a:xfrm>
              <a:off x="3715956" y="4085733"/>
              <a:ext cx="2347386"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E72F1A6-7278-4341-B106-E5AB1FDBF835}"/>
                </a:ext>
              </a:extLst>
            </p:cNvPr>
            <p:cNvCxnSpPr>
              <a:cxnSpLocks/>
              <a:stCxn id="6" idx="2"/>
              <a:endCxn id="8" idx="3"/>
            </p:cNvCxnSpPr>
            <p:nvPr/>
          </p:nvCxnSpPr>
          <p:spPr>
            <a:xfrm flipH="1">
              <a:off x="7194353" y="4085733"/>
              <a:ext cx="2241493"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86F83D-B03B-498A-A7FB-951CF248394F}"/>
                </a:ext>
              </a:extLst>
            </p:cNvPr>
            <p:cNvSpPr txBox="1"/>
            <p:nvPr/>
          </p:nvSpPr>
          <p:spPr>
            <a:xfrm>
              <a:off x="5141211" y="6053179"/>
              <a:ext cx="3005156"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blob</a:t>
              </a:r>
            </a:p>
          </p:txBody>
        </p:sp>
        <p:sp>
          <p:nvSpPr>
            <p:cNvPr id="13" name="TextBox 12">
              <a:extLst>
                <a:ext uri="{FF2B5EF4-FFF2-40B4-BE49-F238E27FC236}">
                  <a16:creationId xmlns:a16="http://schemas.microsoft.com/office/drawing/2014/main" id="{B4C2B11E-C8A1-4C39-B19C-453305D2F3C0}"/>
                </a:ext>
              </a:extLst>
            </p:cNvPr>
            <p:cNvSpPr txBox="1"/>
            <p:nvPr/>
          </p:nvSpPr>
          <p:spPr>
            <a:xfrm>
              <a:off x="4187806" y="-713519"/>
              <a:ext cx="4678613"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VM (Windows)</a:t>
              </a:r>
            </a:p>
          </p:txBody>
        </p:sp>
        <p:sp>
          <p:nvSpPr>
            <p:cNvPr id="14" name="TextBox 13">
              <a:extLst>
                <a:ext uri="{FF2B5EF4-FFF2-40B4-BE49-F238E27FC236}">
                  <a16:creationId xmlns:a16="http://schemas.microsoft.com/office/drawing/2014/main" id="{10DC45D1-61BC-42A9-9B42-6807809F1D5B}"/>
                </a:ext>
              </a:extLst>
            </p:cNvPr>
            <p:cNvSpPr txBox="1"/>
            <p:nvPr/>
          </p:nvSpPr>
          <p:spPr>
            <a:xfrm>
              <a:off x="2792953" y="1765886"/>
              <a:ext cx="1863032"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C:\</a:t>
              </a:r>
            </a:p>
            <a:p>
              <a:pPr algn="ctr"/>
              <a:r>
                <a:rPr lang="en-US" sz="1600" dirty="0">
                  <a:latin typeface="Segoe UI" panose="020B0502040204020203" pitchFamily="34" charset="0"/>
                  <a:ea typeface="Segoe UI" panose="020B0502040204020203" pitchFamily="34" charset="0"/>
                  <a:cs typeface="Segoe UI" panose="020B0502040204020203" pitchFamily="34" charset="0"/>
                </a:rPr>
                <a:t>OS disk</a:t>
              </a:r>
            </a:p>
          </p:txBody>
        </p:sp>
        <p:sp>
          <p:nvSpPr>
            <p:cNvPr id="16" name="TextBox 15">
              <a:extLst>
                <a:ext uri="{FF2B5EF4-FFF2-40B4-BE49-F238E27FC236}">
                  <a16:creationId xmlns:a16="http://schemas.microsoft.com/office/drawing/2014/main" id="{C4570FCC-A0A2-4966-A17F-B1FDE6EE4822}"/>
                </a:ext>
              </a:extLst>
            </p:cNvPr>
            <p:cNvSpPr txBox="1"/>
            <p:nvPr/>
          </p:nvSpPr>
          <p:spPr>
            <a:xfrm>
              <a:off x="3941832" y="1713512"/>
              <a:ext cx="51705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D:\</a:t>
              </a:r>
            </a:p>
            <a:p>
              <a:pPr algn="ctr"/>
              <a:r>
                <a:rPr lang="en-US" sz="1600" dirty="0">
                  <a:latin typeface="Segoe UI" panose="020B0502040204020203" pitchFamily="34" charset="0"/>
                  <a:ea typeface="Segoe UI" panose="020B0502040204020203" pitchFamily="34" charset="0"/>
                  <a:cs typeface="Segoe UI" panose="020B0502040204020203" pitchFamily="34" charset="0"/>
                </a:rPr>
                <a:t>Temporary disk</a:t>
              </a:r>
            </a:p>
          </p:txBody>
        </p:sp>
        <p:sp>
          <p:nvSpPr>
            <p:cNvPr id="17" name="TextBox 16">
              <a:extLst>
                <a:ext uri="{FF2B5EF4-FFF2-40B4-BE49-F238E27FC236}">
                  <a16:creationId xmlns:a16="http://schemas.microsoft.com/office/drawing/2014/main" id="{A720AEBD-81E0-4903-B1BE-4E0B8D4F2347}"/>
                </a:ext>
              </a:extLst>
            </p:cNvPr>
            <p:cNvSpPr txBox="1"/>
            <p:nvPr/>
          </p:nvSpPr>
          <p:spPr>
            <a:xfrm>
              <a:off x="8477737" y="1727986"/>
              <a:ext cx="19562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F:\</a:t>
              </a:r>
            </a:p>
            <a:p>
              <a:pPr algn="ctr"/>
              <a:r>
                <a:rPr lang="en-US" sz="1600" dirty="0">
                  <a:latin typeface="Segoe UI" panose="020B0502040204020203" pitchFamily="34" charset="0"/>
                  <a:ea typeface="Segoe UI" panose="020B0502040204020203" pitchFamily="34" charset="0"/>
                  <a:cs typeface="Segoe UI" panose="020B0502040204020203" pitchFamily="34" charset="0"/>
                </a:rPr>
                <a:t>Data disk</a:t>
              </a:r>
            </a:p>
          </p:txBody>
        </p:sp>
      </p:grpSp>
    </p:spTree>
    <p:extLst>
      <p:ext uri="{BB962C8B-B14F-4D97-AF65-F5344CB8AC3E}">
        <p14:creationId xmlns:p14="http://schemas.microsoft.com/office/powerpoint/2010/main" val="31362419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22" ma:contentTypeDescription="Create a new document." ma:contentTypeScope="" ma:versionID="1e27dd95346f5a887c6ca177b90812a7">
  <xsd:schema xmlns:xsd="http://www.w3.org/2001/XMLSchema" xmlns:xs="http://www.w3.org/2001/XMLSchema" xmlns:p="http://schemas.microsoft.com/office/2006/metadata/properties" xmlns:ns1="http://schemas.microsoft.com/sharepoint/v3" xmlns:ns2="e8bab37c-6053-4066-b569-fd9fbae908bd" xmlns:ns3="1d16016b-1e11-4dbd-8bd0-b44cb6539c58" xmlns:ns4="230e9df3-be65-4c73-a93b-d1236ebd677e" targetNamespace="http://schemas.microsoft.com/office/2006/metadata/properties" ma:root="true" ma:fieldsID="82f4b3b6bb8071e8bac45169630d6eb4" ns1:_="" ns2:_="" ns3:_="" ns4:_="">
    <xsd:import namespace="http://schemas.microsoft.com/sharepoint/v3"/>
    <xsd:import namespace="e8bab37c-6053-4066-b569-fd9fbae908bd"/>
    <xsd:import namespace="1d16016b-1e11-4dbd-8bd0-b44cb6539c58"/>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element ref="ns2:lcf76f155ced4ddcb4097134ff3c332f" minOccurs="0"/>
                <xsd:element ref="ns4:TaxCatchAll" minOccurs="0"/>
                <xsd:element ref="ns2:OneNoteFluid_FileOrder"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escription" ma:index="18" nillable="true" ma:displayName="Description" ma:format="Dropdown" ma:internalName="Description">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neNoteFluid_FileOrder" ma:index="25" nillable="true" ma:displayName="OneNoteFluid_FileOrder" ma:internalName="OneNoteFluid_FileOrder">
      <xsd:simpleType>
        <xsd:restriction base="dms:Text">
          <xsd:maxLength value="255"/>
        </xsd:restriction>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c30d077-ef4f-4e82-b228-e78667907e38}" ma:internalName="TaxCatchAll" ma:showField="CatchAllData" ma:web="1d16016b-1e11-4dbd-8bd0-b44cb6539c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neNoteFluid_FileOrder xmlns="e8bab37c-6053-4066-b569-fd9fbae908bd" xsi:nil="true"/>
    <_ip_UnifiedCompliancePolicyUIAction xmlns="http://schemas.microsoft.com/sharepoint/v3" xsi:nil="true"/>
    <_ip_UnifiedCompliancePolicyProperties xmlns="http://schemas.microsoft.com/sharepoint/v3" xsi:nil="true"/>
    <Description xmlns="e8bab37c-6053-4066-b569-fd9fbae908bd" xsi:nil="true"/>
    <SharedWithUsers xmlns="1d16016b-1e11-4dbd-8bd0-b44cb6539c58">
      <UserInfo>
        <DisplayName/>
        <AccountId xsi:nil="true"/>
        <AccountType/>
      </UserInfo>
    </SharedWithUsers>
    <lcf76f155ced4ddcb4097134ff3c332f xmlns="e8bab37c-6053-4066-b569-fd9fbae908bd">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7450F43A-57FA-4B9F-B30C-07FDBC916725}"/>
</file>

<file path=customXml/itemProps2.xml><?xml version="1.0" encoding="utf-8"?>
<ds:datastoreItem xmlns:ds="http://schemas.openxmlformats.org/officeDocument/2006/customXml" ds:itemID="{7885C7D7-4E6F-472F-997D-D60F21D2FCA4}"/>
</file>

<file path=customXml/itemProps3.xml><?xml version="1.0" encoding="utf-8"?>
<ds:datastoreItem xmlns:ds="http://schemas.openxmlformats.org/officeDocument/2006/customXml" ds:itemID="{20C546B4-4548-429A-A1EA-ED856B0FD59D}"/>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2340</Words>
  <Application>Microsoft Office PowerPoint</Application>
  <PresentationFormat>Custom</PresentationFormat>
  <Paragraphs>305</Paragraphs>
  <Slides>29</Slides>
  <Notes>27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-apple-system</vt:lpstr>
      <vt:lpstr>Arial</vt:lpstr>
      <vt:lpstr>Calibri</vt:lpstr>
      <vt:lpstr>Segoe UI</vt:lpstr>
      <vt:lpstr>Segoe UI Semibold</vt:lpstr>
      <vt:lpstr>Wingdings</vt:lpstr>
      <vt:lpstr>Azure 1</vt:lpstr>
      <vt:lpstr>AZ-104T00A Administer Azure Virtual Machines</vt:lpstr>
      <vt:lpstr>Learning Objectives - Administer Azure Virtual Machines</vt:lpstr>
      <vt:lpstr>Administer Virtual Machines whiteboard</vt:lpstr>
      <vt:lpstr>Configure Virtual Machines</vt:lpstr>
      <vt:lpstr>Learning Objectives - Configure Virtual Machines</vt:lpstr>
      <vt:lpstr>Review Cloud Services Responsibilities</vt:lpstr>
      <vt:lpstr>Plan Virtual Machines</vt:lpstr>
      <vt:lpstr>Determine Virtual Machine Sizing</vt:lpstr>
      <vt:lpstr>Determine Virtual Machine Storage</vt:lpstr>
      <vt:lpstr>Demonstration – Creating a VM in the Portal</vt:lpstr>
      <vt:lpstr>Connect to Virtual Machines</vt:lpstr>
      <vt:lpstr>Connect to Windows Virtual Machines </vt:lpstr>
      <vt:lpstr>Connect to Linux Virtual Machines </vt:lpstr>
      <vt:lpstr>Learning Recap - Configure Virtual Machines</vt:lpstr>
      <vt:lpstr>Configure Virtual Machine Availability</vt:lpstr>
      <vt:lpstr>Configure Azure Virtual Machine Availability Introduction</vt:lpstr>
      <vt:lpstr>Plan for Maintenance and Downtime</vt:lpstr>
      <vt:lpstr>Setup Availability Sets</vt:lpstr>
      <vt:lpstr>Review Update and Fault Domains</vt:lpstr>
      <vt:lpstr>Review Availability Zones</vt:lpstr>
      <vt:lpstr>Compare Vertical to Horizontal Scaling</vt:lpstr>
      <vt:lpstr>Create Scale Sets</vt:lpstr>
      <vt:lpstr>Configure Autoscale</vt:lpstr>
      <vt:lpstr>Demonstration – Virtual Machine Scaling</vt:lpstr>
      <vt:lpstr>Learning Recap – Configure Virtual Machine Availability</vt:lpstr>
      <vt:lpstr>Lab – Manage Virtual Machines</vt:lpstr>
      <vt:lpstr>Lab 08 – Manage Virtual Machines</vt:lpstr>
      <vt:lpstr>Lab 08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2023-09-23T13:44:23Z</dcterms:created>
  <dcterms:modified xsi:type="dcterms:W3CDTF">2023-09-23T13:44:25Z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33100</vt:r8>
  </property>
  <property fmtid="{D5CDD505-2E9C-101B-9397-08002B2CF9AE}" pid="3" name="xd_ProgID">
    <vt:lpwstr/>
  </property>
  <property fmtid="{D5CDD505-2E9C-101B-9397-08002B2CF9AE}" pid="4" name="MediaServiceImageTags">
    <vt:lpwstr/>
  </property>
  <property fmtid="{D5CDD505-2E9C-101B-9397-08002B2CF9AE}" pid="5" name="ContentTypeId">
    <vt:lpwstr>0x010100329163849240324E9E04492C11FECC70</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bool>false</vt:bool>
  </property>
</Properties>
</file>