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34" r:id="rId1"/>
  </p:sldMasterIdLst>
  <p:notesMasterIdLst>
    <p:notesMasterId r:id="rId31"/>
  </p:notesMasterIdLst>
  <p:handoutMasterIdLst>
    <p:handoutMasterId r:id="rId32"/>
  </p:handoutMasterIdLst>
  <p:sldIdLst>
    <p:sldId id="2579" r:id="rId2"/>
    <p:sldId id="2462" r:id="rId3"/>
    <p:sldId id="2076138224" r:id="rId4"/>
    <p:sldId id="2009" r:id="rId5"/>
    <p:sldId id="2587" r:id="rId6"/>
    <p:sldId id="2588" r:id="rId7"/>
    <p:sldId id="2593" r:id="rId8"/>
    <p:sldId id="2454" r:id="rId9"/>
    <p:sldId id="2063" r:id="rId10"/>
    <p:sldId id="2455" r:id="rId11"/>
    <p:sldId id="2065" r:id="rId12"/>
    <p:sldId id="2585" r:id="rId13"/>
    <p:sldId id="2010" r:id="rId14"/>
    <p:sldId id="2589" r:id="rId15"/>
    <p:sldId id="2226" r:id="rId16"/>
    <p:sldId id="2467" r:id="rId17"/>
    <p:sldId id="2459" r:id="rId18"/>
    <p:sldId id="2227" r:id="rId19"/>
    <p:sldId id="2228" r:id="rId20"/>
    <p:sldId id="2595" r:id="rId21"/>
    <p:sldId id="2465" r:id="rId22"/>
    <p:sldId id="2464" r:id="rId23"/>
    <p:sldId id="2466" r:id="rId24"/>
    <p:sldId id="2422" r:id="rId25"/>
    <p:sldId id="2594" r:id="rId26"/>
    <p:sldId id="2580" r:id="rId27"/>
    <p:sldId id="2584" r:id="rId28"/>
    <p:sldId id="2592" r:id="rId29"/>
    <p:sldId id="2591"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Protection" id="{F511C09D-F95E-4F0B-85FA-19918DB0F204}">
          <p14:sldIdLst>
            <p14:sldId id="2579"/>
            <p14:sldId id="2462"/>
            <p14:sldId id="2076138224"/>
          </p14:sldIdLst>
        </p14:section>
        <p14:section name="File and Folder Backup" id="{0EEC7B7E-C06B-4E0E-A612-7DD0FE998BBF}">
          <p14:sldIdLst>
            <p14:sldId id="2009"/>
            <p14:sldId id="2587"/>
            <p14:sldId id="2588"/>
            <p14:sldId id="2593"/>
            <p14:sldId id="2454"/>
            <p14:sldId id="2063"/>
            <p14:sldId id="2455"/>
            <p14:sldId id="2065"/>
            <p14:sldId id="2585"/>
          </p14:sldIdLst>
        </p14:section>
        <p14:section name="VM Backups" id="{A605CAF9-8DD2-40AC-9B37-591078F1E8A9}">
          <p14:sldIdLst>
            <p14:sldId id="2010"/>
            <p14:sldId id="2589"/>
            <p14:sldId id="2226"/>
            <p14:sldId id="2467"/>
            <p14:sldId id="2459"/>
            <p14:sldId id="2227"/>
            <p14:sldId id="2228"/>
            <p14:sldId id="2595"/>
            <p14:sldId id="2465"/>
            <p14:sldId id="2464"/>
            <p14:sldId id="2466"/>
            <p14:sldId id="2422"/>
            <p14:sldId id="2594"/>
          </p14:sldIdLst>
        </p14:section>
        <p14:section name="Labs" id="{D91375B6-FAA3-4D91-BD9C-64EE2D6B727E}">
          <p14:sldIdLst>
            <p14:sldId id="2580"/>
            <p14:sldId id="2584"/>
            <p14:sldId id="2592"/>
            <p14:sldId id="2591"/>
          </p14:sldIdLst>
        </p14:section>
        <p14:section name="Extra Optional Slides" id="{47EE68BE-357E-4CB1-817B-3C542963123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2F2F2"/>
    <a:srgbClr val="EBEBEB"/>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CA876E-6BFD-4CBD-8B62-861EDAA01E72}" v="3" dt="2023-09-23T13:47:19.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4" autoAdjust="0"/>
    <p:restoredTop sz="86909" autoAdjust="0"/>
  </p:normalViewPr>
  <p:slideViewPr>
    <p:cSldViewPr snapToGrid="0">
      <p:cViewPr varScale="1">
        <p:scale>
          <a:sx n="91" d="100"/>
          <a:sy n="91" d="100"/>
        </p:scale>
        <p:origin x="1116" y="78"/>
      </p:cViewPr>
      <p:guideLst/>
    </p:cSldViewPr>
  </p:slideViewPr>
  <p:outlineViewPr>
    <p:cViewPr>
      <p:scale>
        <a:sx n="33" d="100"/>
        <a:sy n="33" d="100"/>
      </p:scale>
      <p:origin x="0" y="-372"/>
    </p:cViewPr>
  </p:outlineViewPr>
  <p:notesTextViewPr>
    <p:cViewPr>
      <p:scale>
        <a:sx n="100" d="100"/>
        <a:sy n="100" d="100"/>
      </p:scale>
      <p:origin x="0" y="0"/>
    </p:cViewPr>
  </p:notesTextViewPr>
  <p:sorterViewPr>
    <p:cViewPr>
      <p:scale>
        <a:sx n="75" d="100"/>
        <a:sy n="75" d="100"/>
      </p:scale>
      <p:origin x="0" y="-924"/>
    </p:cViewPr>
  </p:sorterViewPr>
  <p:notesViewPr>
    <p:cSldViewPr snapToGrid="0">
      <p:cViewPr>
        <p:scale>
          <a:sx n="100" d="100"/>
          <a:sy n="100" d="100"/>
        </p:scale>
        <p:origin x="2076" y="-4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presProps" Target="presProps.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9/23/2023 6:46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9/23/2023 6:46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12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2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2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2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2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i="0" baseline="0" dirty="0"/>
              <a:t>These Learn modules are part of the </a:t>
            </a:r>
            <a:r>
              <a:rPr lang="en-US" sz="1200" b="0" i="0" baseline="0" dirty="0">
                <a:solidFill>
                  <a:srgbClr val="171717"/>
                </a:solidFill>
                <a:effectLst/>
                <a:latin typeface="Segoe UI" panose="020B0502040204020203" pitchFamily="34" charset="0"/>
              </a:rPr>
              <a:t>AZ-104: Monitor and back up Azure resources </a:t>
            </a:r>
            <a:r>
              <a:rPr lang="en-US" sz="1200" b="0" i="0" baseline="0" dirty="0"/>
              <a:t>(https://docs.microsoft.com/learn/paths/az-104-monitor-backup-resources/learning path. </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Azure file share backup - https://docs.microsoft.com/azure/backup/azure-file-share-backup-overview</a:t>
            </a:r>
          </a:p>
          <a:p>
            <a:endParaRPr lang="en-US" dirty="0"/>
          </a:p>
          <a:p>
            <a:r>
              <a:rPr lang="en-US" dirty="0"/>
              <a:t>Back up Azure file shares - https://docs.microsoft.com/azure/backup/backup-afs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07748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Windows Server files and folders to Azure -https://docs.microsoft.com/azure/backup/backup-windows-with-mars-agent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67453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in Office Forms - https://forms.office.com/Pages/ShareFormPage.aspx?id=v4j5cvGGr0GRqy180BHbR5NEFZBpuAZBgxPOGXi_gX5UNFEwTzhFUTdTUTZBWFdDWUVMRkxDWTVBTC4u&amp;sharetoken=mYk00FZIuUtj2z7QzeEU&amp;wdLOR=cD67ACE90-C2B7-4D71-9B7E-1F000829BE34</a:t>
            </a:r>
          </a:p>
          <a:p>
            <a:endParaRPr lang="en-US" dirty="0"/>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workloads can Azure Backup back up? Discuss both on-premises and Azure workloads.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Backup is the main tool to backup and restore workloads. On-premises workloads include files and folders, Hyper-V virtual machines, VMware virtual machines, Microsoft SQL Server, Microsoft SharePoint, Microsoft Exchange, System State, and Bare Metal Recovery. Azure workloads include virtual machines, Azure file shares, SQL Server in Azure VM, and SAP HANA in Azure VM.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457200" marR="365760">
              <a:lnSpc>
                <a:spcPct val="107000"/>
              </a:lnSpc>
              <a:spcBef>
                <a:spcPts val="0"/>
              </a:spcBef>
              <a:spcAft>
                <a:spcPts val="0"/>
              </a:spcAft>
            </a:pPr>
            <a:r>
              <a:rPr lang="en-US" sz="1800" dirty="0">
                <a:solidFill>
                  <a:srgbClr val="505050"/>
                </a:solidFill>
                <a:effectLst/>
                <a:latin typeface="Calibri" panose="020F0502020204030204" pitchFamily="34" charset="0"/>
                <a:ea typeface="Segoe UI" panose="020B0502040204020203" pitchFamily="34" charset="0"/>
                <a:cs typeface="Segoe UI (Body)"/>
              </a:rPr>
              <a: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need to configure on-premises file and folder backups. What are basic steps to configuring the backup?</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First, you will need to create a recovery service vault. Next, download the agent on the on-premises machine. The agent will need a credential certificate. Next, install and register the agent with Azure. Lastly, configure the backup policies. The portal provides a wizard to help with the agent steps.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1694643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42442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13430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overview of Azure VM backup - https://docs.microsoft.com/azure/backup/backup-azure-vms-introduction</a:t>
            </a:r>
          </a:p>
          <a:p>
            <a:endParaRPr lang="en-US" dirty="0"/>
          </a:p>
          <a:p>
            <a:r>
              <a:rPr lang="en-US" dirty="0"/>
              <a:t>✔️ Have you tried any of these backup methods? Do you have a backup plan?</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snapshot - https://docs.microsoft.com/azure/virtual-machines/windows/snapshot-copy-managed-disk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52940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3674134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Plan your VM backup infrastructure in Azure - https://docs.microsoft.com/azure/backup/backup-azure-vms-introduction </a:t>
            </a:r>
          </a:p>
          <a:p>
            <a:endParaRPr lang="en-US" dirty="0"/>
          </a:p>
          <a:p>
            <a:r>
              <a:rPr lang="en-US" dirty="0"/>
              <a:t>Tutorial: Back up and restore files for Windows virtual machines in Azure - https://docs.microsoft.com/azure/virtual-machines/windows/tutorial-backup-vms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312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content is part of the AZ-104: Monitor and back up Azure resources (https://docs.microsoft.com/learn/paths/az-104-monitor-backup-resources/) learning path.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326139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Backup Azure virtual machines - https://microsoftlearning.github.io/AZ-104-MicrosoftAzureAdministrator/Instructions/Demos/10%20-%20Administer%20Data%20Protection.html#backup-azure-virtual-machines</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650651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 delete for virtual machines in Azure Backup - https://azure.microsoft.com/updates/soft-delete-virtual-machine-backup/</a:t>
            </a:r>
          </a:p>
          <a:p>
            <a:endParaRPr lang="en-US" dirty="0"/>
          </a:p>
          <a:p>
            <a:r>
              <a:rPr lang="en-US" dirty="0"/>
              <a:t>* </a:t>
            </a:r>
            <a:r>
              <a:rPr lang="en-US" sz="1800" dirty="0">
                <a:effectLst/>
                <a:latin typeface="Segoe UI" panose="020B0502040204020203" pitchFamily="34" charset="0"/>
              </a:rPr>
              <a:t>Now soft delete number of days can be extended beyond 14 days, although it will have a fee associated to it.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551103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Site Recovery documentation - https://docs.microsoft.com/azure/site-recovery/</a:t>
            </a:r>
          </a:p>
          <a:p>
            <a:endParaRPr lang="en-US" dirty="0"/>
          </a:p>
          <a:p>
            <a:r>
              <a:rPr lang="en-US" dirty="0"/>
              <a:t>Concentrate on replication within Azure and not migration scenarios from on-premises. </a:t>
            </a:r>
          </a:p>
          <a:p>
            <a:endParaRPr lang="en-US" dirty="0"/>
          </a:p>
          <a:p>
            <a:r>
              <a:rPr lang="en-US" dirty="0"/>
              <a:t>Note: Physical servers replicated to Azure using Site Recovery can only fail back as VMware VMs. You need a VMware infrastructure in order to fail back.  https://docs.microsoft.com/azure/site-recovery/physical-to-azure-failover-failback#prepare-for-reprotection-and-failback</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816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in Office Forms - https://forms.office.com/Pages/ShareFormPage.aspx?id=v4j5cvGGr0GRqy180BHbR5NEFZBpuAZBgxPOGXi_gX5UNFEwTzhFUTdTUTZBWFdDWUVMRkxDWTVBTC4u&amp;sharetoken=mYk00FZIuUtj2z7QzeEU&amp;wdLOR=cD67ACE90-C2B7-4D71-9B7E-1F000829BE34</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two ways you can protect virtual machine data.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Virtual machine snapshots provide a quick and simple option for backing up VMs that use managed disks. Snapshots help capture information between formal backups. Azure Backup supports application-consistent backups for both Windows and Linux VMs. Azure Site Recovery protects your VMs from a major disaster scenario when a whole region experiences an outage.</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Several of your virtual machine backups have been accidentally deleted. Is there are any way to recover the deleted backups?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a:t>
            </a:r>
            <a:r>
              <a:rPr lang="en-US" sz="1800" b="1" dirty="0">
                <a:solidFill>
                  <a:srgbClr val="000000"/>
                </a:solidFill>
                <a:effectLst/>
                <a:latin typeface="Calibri" panose="020F0502020204030204" pitchFamily="34" charset="0"/>
                <a:ea typeface="Segoe UI" panose="020B0502040204020203" pitchFamily="34" charset="0"/>
                <a:cs typeface="Segoe UI (Body)"/>
              </a:rPr>
              <a:t>oft delete</a:t>
            </a:r>
            <a:r>
              <a:rPr lang="en-US" sz="1800" dirty="0">
                <a:solidFill>
                  <a:srgbClr val="000000"/>
                </a:solidFill>
                <a:effectLst/>
                <a:latin typeface="Calibri" panose="020F0502020204030204" pitchFamily="34" charset="0"/>
                <a:ea typeface="Segoe UI" panose="020B0502040204020203" pitchFamily="34" charset="0"/>
                <a:cs typeface="Segoe UI (Body)"/>
              </a:rPr>
              <a:t> has the capability to protect cloud backups for IaaS virtual machines from accidental as well as malicious deletion of backups. Soft delete provides 14 days of extended retention, allowing recovery with no data loss. Soft delete is offered at no cost and is natively built-in for all recovery service vaults. To recover the deleted backups, use the </a:t>
            </a:r>
            <a:r>
              <a:rPr lang="en-US" sz="1800" i="1" dirty="0">
                <a:solidFill>
                  <a:srgbClr val="000000"/>
                </a:solidFill>
                <a:effectLst/>
                <a:latin typeface="Calibri" panose="020F0502020204030204" pitchFamily="34" charset="0"/>
                <a:ea typeface="Segoe UI" panose="020B0502040204020203" pitchFamily="34" charset="0"/>
                <a:cs typeface="Segoe UI (Body)"/>
              </a:rPr>
              <a:t>undelete</a:t>
            </a:r>
            <a:r>
              <a:rPr lang="en-US" sz="1800" dirty="0">
                <a:solidFill>
                  <a:srgbClr val="000000"/>
                </a:solidFill>
                <a:effectLst/>
                <a:latin typeface="Calibri" panose="020F0502020204030204" pitchFamily="34" charset="0"/>
                <a:ea typeface="Segoe UI" panose="020B0502040204020203" pitchFamily="34" charset="0"/>
                <a:cs typeface="Segoe UI (Body)"/>
              </a:rPr>
              <a:t> feature. </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the difference between Azure Backup and Azure Site recovery?</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Backup allows for granular backups and restores specific data. Azure Site Recovery (ASR) allows for the protection of an entire production site. ASR provides automation and orchestration to make the failover and failback processes seamless.</a:t>
            </a:r>
            <a:r>
              <a:rPr lang="en-US" sz="1800" b="1" dirty="0">
                <a:solidFill>
                  <a:srgbClr val="505050"/>
                </a:solidFill>
                <a:effectLst/>
                <a:latin typeface="Calibri" panose="020F0502020204030204" pitchFamily="34" charset="0"/>
                <a:ea typeface="Segoe UI" panose="020B0502040204020203" pitchFamily="34" charset="0"/>
                <a:cs typeface="Segoe UI (Body)"/>
              </a:rPr>
              <a:t>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1694643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10 - Implement Data Protection - ESTIMATED DURATION 50 MIN</a:t>
            </a:r>
          </a:p>
          <a:p>
            <a:r>
              <a:rPr lang="en-US" dirty="0"/>
              <a:t>Lab Repository - https://microsoftlearning.github.io/AZ-104-MicrosoftAzureAdministrator/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3449783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565189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0"/>
              </a:spcAft>
              <a:buClrTx/>
              <a:buSzTx/>
              <a:buFont typeface="+mj-lt"/>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endParaRPr lang="en-US" sz="12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222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404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1481036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use Azure Backup? - https://docs.microsoft.com/azure/backup/backup-introduction-to-azure-backup#why-use-azure-backup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 What are some of the reasons your organization might choose Azure Backup?</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86284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Overview of Backup Center - https://docs.microsoft.com/azure/backup/backup-center-overview</a:t>
            </a:r>
          </a:p>
          <a:p>
            <a:endParaRPr lang="en-US" sz="1200" dirty="0"/>
          </a:p>
          <a:p>
            <a:r>
              <a:rPr lang="en-US" sz="1200" dirty="0"/>
              <a:t>Supported scenarios</a:t>
            </a:r>
          </a:p>
          <a:p>
            <a:r>
              <a:rPr lang="en-US" sz="1200" dirty="0"/>
              <a:t>Backup Center is currently supported for Azure VM backup, SQL in Azure VM backup, SAP HANA in Azure VM backup, Azure Files backup, Azure Blobs backup, Azure Managed Disks backup, and Azure Database for PostgreSQL Server backup.</a:t>
            </a:r>
          </a:p>
          <a:p>
            <a:br>
              <a:rPr lang="en-US" sz="1200" dirty="0"/>
            </a:br>
            <a:endParaRPr lang="en-US" sz="120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18814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Backup Azure File Shares - https://microsoftlearning.github.io/AZ-104-MicrosoftAzureAdministrator/Instructions/Demos/10%20-%20Administer%20Data%20Protection.html#backup-azure-file-shares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586348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Recovery Services vaults overview - https://docs.microsoft.com/azure/backup/backup-azure-recovery-services-vault-overview</a:t>
            </a:r>
          </a:p>
          <a:p>
            <a:endParaRPr lang="en-US" dirty="0"/>
          </a:p>
          <a:p>
            <a:r>
              <a:rPr lang="en-US" dirty="0"/>
              <a:t>Create a Recovery Services vault - https://docs.microsoft.com/azure/backup/backup-create-rs-vault</a:t>
            </a:r>
          </a:p>
          <a:p>
            <a:endParaRPr lang="en-US" dirty="0"/>
          </a:p>
          <a:p>
            <a:r>
              <a:rPr lang="en-US" dirty="0"/>
              <a:t>Soft delete for virtual machines - https://docs.microsoft.com/azure/backup/soft-delete-virtual-machines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67603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14092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427038" y="1587"/>
            <a:ext cx="12009437"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91014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225897388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101568979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9783132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402492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363664" y="512962"/>
            <a:ext cx="11568684" cy="693737"/>
          </a:xfrm>
        </p:spPr>
        <p:txBody>
          <a:bodyPr/>
          <a:lstStyle/>
          <a:p>
            <a:r>
              <a:rPr lang="en-US" dirty="0"/>
              <a:t>Click to edit Master title style</a:t>
            </a:r>
          </a:p>
        </p:txBody>
      </p:sp>
    </p:spTree>
    <p:extLst>
      <p:ext uri="{BB962C8B-B14F-4D97-AF65-F5344CB8AC3E}">
        <p14:creationId xmlns:p14="http://schemas.microsoft.com/office/powerpoint/2010/main" val="2615005995"/>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5355258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3131692495"/>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6" name="TextBox 5">
            <a:extLst>
              <a:ext uri="{FF2B5EF4-FFF2-40B4-BE49-F238E27FC236}">
                <a16:creationId xmlns:a16="http://schemas.microsoft.com/office/drawing/2014/main" id="{3DFC1871-CFCE-3B3A-64D9-F7F5A4441034}"/>
              </a:ext>
            </a:extLst>
          </p:cNvPr>
          <p:cNvSpPr txBox="1"/>
          <p:nvPr userDrawn="1"/>
        </p:nvSpPr>
        <p:spPr>
          <a:xfrm>
            <a:off x="465138" y="6267044"/>
            <a:ext cx="3794950" cy="44781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100" dirty="0">
                <a:solidFill>
                  <a:srgbClr val="000000"/>
                </a:solidFill>
              </a:rPr>
              <a:t>© Copyright Microsoft Corporation. All rights reserved.</a:t>
            </a:r>
          </a:p>
        </p:txBody>
      </p:sp>
    </p:spTree>
    <p:extLst>
      <p:ext uri="{BB962C8B-B14F-4D97-AF65-F5344CB8AC3E}">
        <p14:creationId xmlns:p14="http://schemas.microsoft.com/office/powerpoint/2010/main" val="601954581"/>
      </p:ext>
    </p:extLst>
  </p:cSld>
  <p:clrMap bg1="lt1" tx1="dk1" bg2="lt2" tx2="dk2" accent1="accent1" accent2="accent2" accent3="accent3" accent4="accent4" accent5="accent5" accent6="accent6" hlink="hlink" folHlink="folHlink"/>
  <p:sldLayoutIdLst>
    <p:sldLayoutId id="2147484635" r:id="rId1"/>
    <p:sldLayoutId id="2147484636" r:id="rId2"/>
    <p:sldLayoutId id="2147484637" r:id="rId3"/>
    <p:sldLayoutId id="2147484638" r:id="rId4"/>
    <p:sldLayoutId id="2147484639" r:id="rId5"/>
    <p:sldLayoutId id="2147484640" r:id="rId6"/>
    <p:sldLayoutId id="2147484641" r:id="rId7"/>
    <p:sldLayoutId id="2147484642" r:id="rId8"/>
    <p:sldLayoutId id="2147484643"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learn/modules/intro-to-azure-backup/"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file-folder-backup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microsoftlearning.github.io/AZ-104-MicrosoftAzureAdministrator/Instructions/Labs/LAB_10-Implement_Data_Protection.html" TargetMode="External"/><Relationship Id="rId4" Type="http://schemas.openxmlformats.org/officeDocument/2006/relationships/hyperlink" Target="https://docs.microsoft.com/learn/modules/configure-virtual-machine-backup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learn/modules/intro-to-azure-backup/"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hyperlink" Target="https://docs.microsoft.com/learn/modules/protect-infrastructure-with-site-recovery/" TargetMode="External"/><Relationship Id="rId5" Type="http://schemas.openxmlformats.org/officeDocument/2006/relationships/hyperlink" Target="https://docs.microsoft.com/learn/modules/implement-hybrid-backup-recovery-windows-server-iaas/" TargetMode="External"/><Relationship Id="rId4" Type="http://schemas.openxmlformats.org/officeDocument/2006/relationships/hyperlink" Target="https://docs.microsoft.com/learn/modules/protect-virtual-machines-with-azure-backu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340151"/>
            <a:ext cx="5800990" cy="1695272"/>
          </a:xfrm>
        </p:spPr>
        <p:txBody>
          <a:bodyPr/>
          <a:lstStyle/>
          <a:p>
            <a:r>
              <a:rPr lang="en-US"/>
              <a:t>AZ-104T00A</a:t>
            </a:r>
            <a:br>
              <a:rPr lang="en-US" dirty="0"/>
            </a:br>
            <a:r>
              <a:rPr lang="en-US" dirty="0"/>
              <a:t>Administer Data Protection</a:t>
            </a:r>
          </a:p>
        </p:txBody>
      </p:sp>
    </p:spTree>
    <p:extLst>
      <p:ext uri="{BB962C8B-B14F-4D97-AF65-F5344CB8AC3E}">
        <p14:creationId xmlns:p14="http://schemas.microsoft.com/office/powerpoint/2010/main" val="3706563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2DD4-486A-4777-967F-6E5A31A76F93}"/>
              </a:ext>
            </a:extLst>
          </p:cNvPr>
          <p:cNvSpPr>
            <a:spLocks noGrp="1"/>
          </p:cNvSpPr>
          <p:nvPr>
            <p:ph type="title"/>
          </p:nvPr>
        </p:nvSpPr>
        <p:spPr/>
        <p:txBody>
          <a:bodyPr/>
          <a:lstStyle/>
          <a:p>
            <a:r>
              <a:rPr lang="en-US" dirty="0"/>
              <a:t>Configure On-Premises File and Folder Backup</a:t>
            </a:r>
          </a:p>
        </p:txBody>
      </p:sp>
      <p:sp>
        <p:nvSpPr>
          <p:cNvPr id="12" name="Rectangle 11">
            <a:extLst>
              <a:ext uri="{FF2B5EF4-FFF2-40B4-BE49-F238E27FC236}">
                <a16:creationId xmlns:a16="http://schemas.microsoft.com/office/drawing/2014/main" id="{0EA938F5-8001-483E-BFE2-9C21792029AF}"/>
              </a:ext>
              <a:ext uri="{C183D7F6-B498-43B3-948B-1728B52AA6E4}">
                <adec:decorative xmlns:adec="http://schemas.microsoft.com/office/drawing/2017/decorative" val="0"/>
              </a:ext>
            </a:extLst>
          </p:cNvPr>
          <p:cNvSpPr/>
          <p:nvPr/>
        </p:nvSpPr>
        <p:spPr bwMode="auto">
          <a:xfrm>
            <a:off x="427038" y="1662764"/>
            <a:ext cx="5455458" cy="93979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a:tabLst>
                <a:tab pos="457200" algn="l"/>
              </a:tabLst>
            </a:pPr>
            <a:r>
              <a:rPr lang="en-US" sz="2200" dirty="0">
                <a:solidFill>
                  <a:schemeClr val="tx1"/>
                </a:solidFill>
              </a:rPr>
              <a:t>Create the recovery services vault</a:t>
            </a:r>
          </a:p>
        </p:txBody>
      </p:sp>
      <p:sp>
        <p:nvSpPr>
          <p:cNvPr id="13" name="Rectangle 12">
            <a:extLst>
              <a:ext uri="{FF2B5EF4-FFF2-40B4-BE49-F238E27FC236}">
                <a16:creationId xmlns:a16="http://schemas.microsoft.com/office/drawing/2014/main" id="{365142C4-1908-48D3-B6AE-412110AD833A}"/>
              </a:ext>
              <a:ext uri="{C183D7F6-B498-43B3-948B-1728B52AA6E4}">
                <adec:decorative xmlns:adec="http://schemas.microsoft.com/office/drawing/2017/decorative" val="0"/>
              </a:ext>
            </a:extLst>
          </p:cNvPr>
          <p:cNvSpPr/>
          <p:nvPr/>
        </p:nvSpPr>
        <p:spPr bwMode="auto">
          <a:xfrm>
            <a:off x="427037" y="2784460"/>
            <a:ext cx="5455458" cy="93979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startAt="2"/>
              <a:tabLst>
                <a:tab pos="342900" algn="l"/>
              </a:tabLst>
            </a:pPr>
            <a:r>
              <a:rPr lang="en-US" sz="2200" dirty="0">
                <a:solidFill>
                  <a:schemeClr val="tx1"/>
                </a:solidFill>
              </a:rPr>
              <a:t>Download the agent and credential file</a:t>
            </a:r>
          </a:p>
        </p:txBody>
      </p:sp>
      <p:sp>
        <p:nvSpPr>
          <p:cNvPr id="14" name="Rectangle 13">
            <a:extLst>
              <a:ext uri="{FF2B5EF4-FFF2-40B4-BE49-F238E27FC236}">
                <a16:creationId xmlns:a16="http://schemas.microsoft.com/office/drawing/2014/main" id="{1576ADE1-F212-47CD-B58E-E3774A5AAB1B}"/>
              </a:ext>
              <a:ext uri="{C183D7F6-B498-43B3-948B-1728B52AA6E4}">
                <adec:decorative xmlns:adec="http://schemas.microsoft.com/office/drawing/2017/decorative" val="0"/>
              </a:ext>
            </a:extLst>
          </p:cNvPr>
          <p:cNvSpPr/>
          <p:nvPr/>
        </p:nvSpPr>
        <p:spPr bwMode="auto">
          <a:xfrm>
            <a:off x="427037" y="3906156"/>
            <a:ext cx="5455458" cy="93979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startAt="3"/>
              <a:tabLst>
                <a:tab pos="342900" algn="l"/>
              </a:tabLst>
            </a:pPr>
            <a:r>
              <a:rPr lang="en-US" sz="2200" dirty="0">
                <a:solidFill>
                  <a:schemeClr val="tx1"/>
                </a:solidFill>
              </a:rPr>
              <a:t>Install and register agent</a:t>
            </a:r>
          </a:p>
        </p:txBody>
      </p:sp>
      <p:sp>
        <p:nvSpPr>
          <p:cNvPr id="15" name="Rectangle 14">
            <a:extLst>
              <a:ext uri="{FF2B5EF4-FFF2-40B4-BE49-F238E27FC236}">
                <a16:creationId xmlns:a16="http://schemas.microsoft.com/office/drawing/2014/main" id="{A6C88CE8-8384-4E3C-823A-A814C6138366}"/>
              </a:ext>
              <a:ext uri="{C183D7F6-B498-43B3-948B-1728B52AA6E4}">
                <adec:decorative xmlns:adec="http://schemas.microsoft.com/office/drawing/2017/decorative" val="0"/>
              </a:ext>
            </a:extLst>
          </p:cNvPr>
          <p:cNvSpPr/>
          <p:nvPr/>
        </p:nvSpPr>
        <p:spPr bwMode="auto">
          <a:xfrm>
            <a:off x="427037" y="5027852"/>
            <a:ext cx="5455458" cy="93387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285750">
              <a:spcBef>
                <a:spcPts val="1200"/>
              </a:spcBef>
              <a:buFont typeface="+mj-lt"/>
              <a:buAutoNum type="arabicPeriod" startAt="4"/>
              <a:tabLst>
                <a:tab pos="342900" algn="l"/>
              </a:tabLst>
            </a:pPr>
            <a:r>
              <a:rPr lang="en-US" sz="2200" dirty="0">
                <a:solidFill>
                  <a:schemeClr val="tx1"/>
                </a:solidFill>
              </a:rPr>
              <a:t>Configure the backup</a:t>
            </a:r>
          </a:p>
        </p:txBody>
      </p:sp>
      <p:pic>
        <p:nvPicPr>
          <p:cNvPr id="6" name="Picture 5" descr="An Azure recovery services vault is receiving data from an Azure backup agent">
            <a:extLst>
              <a:ext uri="{FF2B5EF4-FFF2-40B4-BE49-F238E27FC236}">
                <a16:creationId xmlns:a16="http://schemas.microsoft.com/office/drawing/2014/main" id="{71EAF5ED-213B-48CD-8B85-E9817FCD8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580" y="1282575"/>
            <a:ext cx="4914220" cy="5094486"/>
          </a:xfrm>
          <a:prstGeom prst="rect">
            <a:avLst/>
          </a:prstGeom>
        </p:spPr>
      </p:pic>
    </p:spTree>
    <p:extLst>
      <p:ext uri="{BB962C8B-B14F-4D97-AF65-F5344CB8AC3E}">
        <p14:creationId xmlns:p14="http://schemas.microsoft.com/office/powerpoint/2010/main" val="39667830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the Microsoft Azure Recovery Services Agent</a:t>
            </a:r>
          </a:p>
        </p:txBody>
      </p:sp>
      <p:pic>
        <p:nvPicPr>
          <p:cNvPr id="5" name="Picture 4" descr="Screenshot of the MARS agent dashboard. Several completed backup jobs are shown">
            <a:extLst>
              <a:ext uri="{FF2B5EF4-FFF2-40B4-BE49-F238E27FC236}">
                <a16:creationId xmlns:a16="http://schemas.microsoft.com/office/drawing/2014/main" id="{14EEFCAF-EAD3-451A-A004-FAB6504AA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848" y="1492768"/>
            <a:ext cx="7748780" cy="3008894"/>
          </a:xfrm>
          <a:prstGeom prst="rect">
            <a:avLst/>
          </a:prstGeom>
          <a:ln>
            <a:solidFill>
              <a:schemeClr val="tx1"/>
            </a:solidFill>
          </a:ln>
        </p:spPr>
      </p:pic>
      <p:sp>
        <p:nvSpPr>
          <p:cNvPr id="9" name="Freeform: Shape 8">
            <a:extLst>
              <a:ext uri="{FF2B5EF4-FFF2-40B4-BE49-F238E27FC236}">
                <a16:creationId xmlns:a16="http://schemas.microsoft.com/office/drawing/2014/main" id="{D2E1E798-E41B-4186-9DFC-6A5169249139}"/>
              </a:ext>
            </a:extLst>
          </p:cNvPr>
          <p:cNvSpPr/>
          <p:nvPr/>
        </p:nvSpPr>
        <p:spPr>
          <a:xfrm>
            <a:off x="427037"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dirty="0">
                <a:solidFill>
                  <a:schemeClr val="tx1"/>
                </a:solidFill>
              </a:rPr>
              <a:t>Backup or recover files and folders on physical or virtual Windows OS</a:t>
            </a:r>
            <a:br>
              <a:rPr lang="en-US" dirty="0">
                <a:solidFill>
                  <a:schemeClr val="tx1"/>
                </a:solidFill>
              </a:rPr>
            </a:br>
            <a:r>
              <a:rPr lang="en-US" dirty="0">
                <a:solidFill>
                  <a:schemeClr val="tx1"/>
                </a:solidFill>
              </a:rPr>
              <a:t>(VMs can be on-premises or in Azure)</a:t>
            </a:r>
          </a:p>
        </p:txBody>
      </p:sp>
      <p:sp>
        <p:nvSpPr>
          <p:cNvPr id="10" name="Freeform: Shape 9">
            <a:extLst>
              <a:ext uri="{FF2B5EF4-FFF2-40B4-BE49-F238E27FC236}">
                <a16:creationId xmlns:a16="http://schemas.microsoft.com/office/drawing/2014/main" id="{B72BC599-EEAF-4440-8C45-6903D0D7F4E7}"/>
              </a:ext>
            </a:extLst>
          </p:cNvPr>
          <p:cNvSpPr/>
          <p:nvPr/>
        </p:nvSpPr>
        <p:spPr>
          <a:xfrm>
            <a:off x="3363508"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dirty="0">
                <a:solidFill>
                  <a:schemeClr val="tx1"/>
                </a:solidFill>
              </a:rPr>
              <a:t>No separate backup server required</a:t>
            </a:r>
          </a:p>
        </p:txBody>
      </p:sp>
      <p:sp>
        <p:nvSpPr>
          <p:cNvPr id="11" name="Freeform: Shape 10">
            <a:extLst>
              <a:ext uri="{FF2B5EF4-FFF2-40B4-BE49-F238E27FC236}">
                <a16:creationId xmlns:a16="http://schemas.microsoft.com/office/drawing/2014/main" id="{76396755-B700-478E-84EE-2B92573961F2}"/>
              </a:ext>
            </a:extLst>
          </p:cNvPr>
          <p:cNvSpPr/>
          <p:nvPr/>
        </p:nvSpPr>
        <p:spPr>
          <a:xfrm>
            <a:off x="6299979"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dirty="0">
                <a:solidFill>
                  <a:schemeClr val="tx1"/>
                </a:solidFill>
              </a:rPr>
              <a:t>Not application aware; file, folder, and volume-level restore only</a:t>
            </a:r>
          </a:p>
        </p:txBody>
      </p:sp>
      <p:sp>
        <p:nvSpPr>
          <p:cNvPr id="12" name="Freeform: Shape 11">
            <a:extLst>
              <a:ext uri="{FF2B5EF4-FFF2-40B4-BE49-F238E27FC236}">
                <a16:creationId xmlns:a16="http://schemas.microsoft.com/office/drawing/2014/main" id="{896009CC-14B0-4941-ACBB-7F661566C0C6}"/>
              </a:ext>
            </a:extLst>
          </p:cNvPr>
          <p:cNvSpPr/>
          <p:nvPr/>
        </p:nvSpPr>
        <p:spPr>
          <a:xfrm>
            <a:off x="9236449" y="4956145"/>
            <a:ext cx="2772988" cy="140560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1200"/>
              </a:spcBef>
            </a:pPr>
            <a:r>
              <a:rPr lang="en-US" dirty="0">
                <a:solidFill>
                  <a:schemeClr val="tx1"/>
                </a:solidFill>
              </a:rPr>
              <a:t>No support for Linux</a:t>
            </a:r>
          </a:p>
        </p:txBody>
      </p:sp>
    </p:spTree>
    <p:extLst>
      <p:ext uri="{BB962C8B-B14F-4D97-AF65-F5344CB8AC3E}">
        <p14:creationId xmlns:p14="http://schemas.microsoft.com/office/powerpoint/2010/main" val="219761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EE5BF00A-4CC1-4D4D-AA47-FC2B94A29F42}"/>
              </a:ext>
            </a:extLst>
          </p:cNvPr>
          <p:cNvSpPr>
            <a:spLocks noGrp="1"/>
          </p:cNvSpPr>
          <p:nvPr>
            <p:ph type="title"/>
          </p:nvPr>
        </p:nvSpPr>
        <p:spPr/>
        <p:txBody>
          <a:bodyPr/>
          <a:lstStyle/>
          <a:p>
            <a:r>
              <a:rPr lang="en-US" dirty="0"/>
              <a:t>Learning Recap – Configure File and Folder Backups</a:t>
            </a:r>
            <a:endParaRPr lang="en-IN" dirty="0"/>
          </a:p>
        </p:txBody>
      </p:sp>
      <p:sp>
        <p:nvSpPr>
          <p:cNvPr id="14" name="TextBox 13">
            <a:extLst>
              <a:ext uri="{FF2B5EF4-FFF2-40B4-BE49-F238E27FC236}">
                <a16:creationId xmlns:a16="http://schemas.microsoft.com/office/drawing/2014/main" id="{213B9106-A481-4A25-A867-0AAC19991674}"/>
              </a:ext>
            </a:extLst>
          </p:cNvPr>
          <p:cNvSpPr txBox="1"/>
          <p:nvPr/>
        </p:nvSpPr>
        <p:spPr>
          <a:xfrm>
            <a:off x="4024704" y="2051213"/>
            <a:ext cx="6216868" cy="40011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2000" dirty="0">
                <a:hlinkClick r:id="rId3"/>
              </a:rPr>
              <a:t>Introduction to Azure Backup</a:t>
            </a:r>
            <a:endParaRPr lang="en-US" sz="2000" dirty="0"/>
          </a:p>
        </p:txBody>
      </p:sp>
    </p:spTree>
    <p:extLst>
      <p:ext uri="{BB962C8B-B14F-4D97-AF65-F5344CB8AC3E}">
        <p14:creationId xmlns:p14="http://schemas.microsoft.com/office/powerpoint/2010/main" val="26247663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Machine Backups</a:t>
            </a:r>
          </a:p>
        </p:txBody>
      </p:sp>
    </p:spTree>
    <p:extLst>
      <p:ext uri="{BB962C8B-B14F-4D97-AF65-F5344CB8AC3E}">
        <p14:creationId xmlns:p14="http://schemas.microsoft.com/office/powerpoint/2010/main" val="228663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22BA-A9AE-4921-BAF7-F996DC95545B}"/>
              </a:ext>
              <a:ext uri="{C183D7F6-B498-43B3-948B-1728B52AA6E4}">
                <adec:decorative xmlns:adec="http://schemas.microsoft.com/office/drawing/2017/decorative" val="0"/>
              </a:ext>
            </a:extLst>
          </p:cNvPr>
          <p:cNvSpPr>
            <a:spLocks noGrp="1"/>
          </p:cNvSpPr>
          <p:nvPr>
            <p:ph type="title"/>
          </p:nvPr>
        </p:nvSpPr>
        <p:spPr/>
        <p:txBody>
          <a:bodyPr/>
          <a:lstStyle/>
          <a:p>
            <a:pPr>
              <a:lnSpc>
                <a:spcPct val="100000"/>
              </a:lnSpc>
            </a:pPr>
            <a:r>
              <a:rPr lang="en-US" spc="0" dirty="0"/>
              <a:t>Learning Objectives – Configure </a:t>
            </a:r>
            <a:r>
              <a:rPr lang="en-US" spc="0" dirty="0">
                <a:solidFill>
                  <a:schemeClr val="tx1"/>
                </a:solidFill>
              </a:rPr>
              <a:t>Virtual Machine Backups </a:t>
            </a:r>
            <a:r>
              <a:rPr lang="en-US" spc="0" dirty="0">
                <a:solidFill>
                  <a:schemeClr val="bg1"/>
                </a:solidFill>
              </a:rPr>
              <a:t>Introduction</a:t>
            </a:r>
          </a:p>
        </p:txBody>
      </p:sp>
      <p:sp>
        <p:nvSpPr>
          <p:cNvPr id="4" name="Text Placeholder 2">
            <a:extLst>
              <a:ext uri="{FF2B5EF4-FFF2-40B4-BE49-F238E27FC236}">
                <a16:creationId xmlns:a16="http://schemas.microsoft.com/office/drawing/2014/main" id="{3BB2BC06-AD7B-4160-AF18-683ABA3A835B}"/>
              </a:ext>
            </a:extLst>
          </p:cNvPr>
          <p:cNvSpPr txBox="1">
            <a:spLocks/>
          </p:cNvSpPr>
          <p:nvPr/>
        </p:nvSpPr>
        <p:spPr>
          <a:xfrm>
            <a:off x="465138" y="1397477"/>
            <a:ext cx="6456242" cy="4594533"/>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Protect Virtual Machine Data</a:t>
            </a: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​Create Virtual Machine Snapshots​</a:t>
            </a:r>
            <a:endParaRPr lang="en-US" sz="2200" spc="0" dirty="0">
              <a:solidFill>
                <a:schemeClr val="tx1"/>
              </a:solidFill>
              <a:latin typeface="+mn-lt"/>
            </a:endParaRP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Setup Recovery Services Vault Backup</a:t>
            </a: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Backup Virtual Machines</a:t>
            </a: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Restore Virtual Machines</a:t>
            </a: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Demonstration – Virtual Machine Backups</a:t>
            </a: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Implement Azure Backup Server​</a:t>
            </a: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Compare Backup Options</a:t>
            </a: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Manage Soft Delete​</a:t>
            </a:r>
            <a:endParaRPr lang="en-US" sz="2200" spc="0" dirty="0">
              <a:solidFill>
                <a:schemeClr val="tx1"/>
              </a:solidFill>
              <a:latin typeface="+mn-lt"/>
            </a:endParaRP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Implement Azure Site Recovery</a:t>
            </a:r>
          </a:p>
          <a:p>
            <a:pPr marL="342900" indent="-342900" fontAlgn="base">
              <a:spcAft>
                <a:spcPts val="600"/>
              </a:spcAft>
              <a:buFont typeface="Arial" panose="020B0604020202020204" pitchFamily="34" charset="0"/>
              <a:buChar char="•"/>
            </a:pPr>
            <a:r>
              <a:rPr lang="en-US" sz="2200" spc="0" dirty="0">
                <a:solidFill>
                  <a:schemeClr val="tx1"/>
                </a:solidFill>
                <a:latin typeface="+mn-lt"/>
                <a:cs typeface="Segoe UI" panose="020B0502040204020203" pitchFamily="34" charset="0"/>
              </a:rPr>
              <a:t>Learning Recap</a:t>
            </a:r>
            <a:endParaRPr lang="en-US" sz="2200" spc="0" dirty="0">
              <a:solidFill>
                <a:schemeClr val="tx1"/>
              </a:solidFill>
              <a:latin typeface="+mn-lt"/>
            </a:endParaRPr>
          </a:p>
        </p:txBody>
      </p:sp>
      <p:sp>
        <p:nvSpPr>
          <p:cNvPr id="5" name="TextBox 4">
            <a:extLst>
              <a:ext uri="{FF2B5EF4-FFF2-40B4-BE49-F238E27FC236}">
                <a16:creationId xmlns:a16="http://schemas.microsoft.com/office/drawing/2014/main" id="{0192AD10-EC9A-05AA-64BF-451A16CA3578}"/>
              </a:ext>
            </a:extLst>
          </p:cNvPr>
          <p:cNvSpPr txBox="1"/>
          <p:nvPr/>
        </p:nvSpPr>
        <p:spPr>
          <a:xfrm>
            <a:off x="6450840" y="1848730"/>
            <a:ext cx="4761702" cy="3170099"/>
          </a:xfrm>
          <a:prstGeom prst="rect">
            <a:avLst/>
          </a:prstGeom>
          <a:noFill/>
        </p:spPr>
        <p:txBody>
          <a:bodyPr wrap="square">
            <a:spAutoFit/>
          </a:bodyPr>
          <a:lstStyle/>
          <a:p>
            <a:pPr algn="l"/>
            <a:r>
              <a:rPr lang="en-US" kern="0" dirty="0">
                <a:solidFill>
                  <a:srgbClr val="243A5E"/>
                </a:solidFill>
              </a:rPr>
              <a:t>Monitor and maintain Azure resources (10–15%): Implement backup and recovery</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Perform backup and restore operations by using Azure Backup</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Azure Site Recovery for Azure resources</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Perform a failover to a secondary region by using Site Recovery</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and interpret reports and alerts for backups</a:t>
            </a:r>
          </a:p>
        </p:txBody>
      </p:sp>
    </p:spTree>
    <p:extLst>
      <p:ext uri="{BB962C8B-B14F-4D97-AF65-F5344CB8AC3E}">
        <p14:creationId xmlns:p14="http://schemas.microsoft.com/office/powerpoint/2010/main" val="23139935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Protect Virtual Machine Data</a:t>
            </a:r>
          </a:p>
        </p:txBody>
      </p:sp>
      <p:sp>
        <p:nvSpPr>
          <p:cNvPr id="2" name="Rectangle 1">
            <a:extLst>
              <a:ext uri="{FF2B5EF4-FFF2-40B4-BE49-F238E27FC236}">
                <a16:creationId xmlns:a16="http://schemas.microsoft.com/office/drawing/2014/main" id="{9EBFCDD2-A04C-414C-95FA-57FA4FC69E3E}"/>
              </a:ext>
            </a:extLst>
          </p:cNvPr>
          <p:cNvSpPr/>
          <p:nvPr/>
        </p:nvSpPr>
        <p:spPr bwMode="auto">
          <a:xfrm>
            <a:off x="404813" y="1749976"/>
            <a:ext cx="3758495" cy="9144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bg1"/>
                </a:solidFill>
                <a:latin typeface="+mj-lt"/>
                <a:ea typeface="Segoe UI" pitchFamily="34" charset="0"/>
                <a:cs typeface="Segoe UI" pitchFamily="34" charset="0"/>
              </a:rPr>
              <a:t>Snapshots</a:t>
            </a:r>
          </a:p>
        </p:txBody>
      </p:sp>
      <p:sp>
        <p:nvSpPr>
          <p:cNvPr id="9" name="Rectangle 8">
            <a:extLst>
              <a:ext uri="{FF2B5EF4-FFF2-40B4-BE49-F238E27FC236}">
                <a16:creationId xmlns:a16="http://schemas.microsoft.com/office/drawing/2014/main" id="{4B780033-ABD8-4174-863A-DE83F8511868}"/>
              </a:ext>
            </a:extLst>
          </p:cNvPr>
          <p:cNvSpPr/>
          <p:nvPr/>
        </p:nvSpPr>
        <p:spPr bwMode="auto">
          <a:xfrm>
            <a:off x="4321018" y="1749976"/>
            <a:ext cx="3758495"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bg1"/>
                </a:solidFill>
                <a:latin typeface="+mj-lt"/>
                <a:ea typeface="Segoe UI" pitchFamily="34" charset="0"/>
                <a:cs typeface="Segoe UI" pitchFamily="34" charset="0"/>
              </a:rPr>
              <a:t>Azure backup</a:t>
            </a:r>
          </a:p>
        </p:txBody>
      </p:sp>
      <p:sp>
        <p:nvSpPr>
          <p:cNvPr id="10" name="Rectangle 9">
            <a:extLst>
              <a:ext uri="{FF2B5EF4-FFF2-40B4-BE49-F238E27FC236}">
                <a16:creationId xmlns:a16="http://schemas.microsoft.com/office/drawing/2014/main" id="{228A5BA1-97C0-4D8D-B7F5-EEA3DED7D637}"/>
              </a:ext>
            </a:extLst>
          </p:cNvPr>
          <p:cNvSpPr/>
          <p:nvPr/>
        </p:nvSpPr>
        <p:spPr bwMode="auto">
          <a:xfrm>
            <a:off x="8237223" y="1749976"/>
            <a:ext cx="3758495"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dirty="0">
                <a:solidFill>
                  <a:schemeClr val="tx1"/>
                </a:solidFill>
                <a:latin typeface="+mj-lt"/>
                <a:ea typeface="Segoe UI" pitchFamily="34" charset="0"/>
                <a:cs typeface="Segoe UI" pitchFamily="34" charset="0"/>
              </a:rPr>
              <a:t>Azure Site Recovery</a:t>
            </a:r>
          </a:p>
        </p:txBody>
      </p:sp>
      <p:sp>
        <p:nvSpPr>
          <p:cNvPr id="11" name="Rectangle 10">
            <a:extLst>
              <a:ext uri="{FF2B5EF4-FFF2-40B4-BE49-F238E27FC236}">
                <a16:creationId xmlns:a16="http://schemas.microsoft.com/office/drawing/2014/main" id="{5AF48A31-1212-42FC-BE4A-C419E4BD68BC}"/>
              </a:ext>
              <a:ext uri="{C183D7F6-B498-43B3-948B-1728B52AA6E4}">
                <adec:decorative xmlns:adec="http://schemas.microsoft.com/office/drawing/2017/decorative" val="0"/>
              </a:ext>
            </a:extLst>
          </p:cNvPr>
          <p:cNvSpPr/>
          <p:nvPr/>
        </p:nvSpPr>
        <p:spPr bwMode="auto">
          <a:xfrm>
            <a:off x="404809" y="3016875"/>
            <a:ext cx="3758495" cy="19783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Managed snapshots provide a quick and simple option for backing up VMs that use Managed Disks</a:t>
            </a:r>
          </a:p>
        </p:txBody>
      </p:sp>
      <p:sp>
        <p:nvSpPr>
          <p:cNvPr id="12" name="Rectangle 11">
            <a:extLst>
              <a:ext uri="{FF2B5EF4-FFF2-40B4-BE49-F238E27FC236}">
                <a16:creationId xmlns:a16="http://schemas.microsoft.com/office/drawing/2014/main" id="{7ACC569A-1D4D-4A2A-85E1-6BCC7DE7C926}"/>
              </a:ext>
              <a:ext uri="{C183D7F6-B498-43B3-948B-1728B52AA6E4}">
                <adec:decorative xmlns:adec="http://schemas.microsoft.com/office/drawing/2017/decorative" val="0"/>
              </a:ext>
            </a:extLst>
          </p:cNvPr>
          <p:cNvSpPr/>
          <p:nvPr/>
        </p:nvSpPr>
        <p:spPr bwMode="auto">
          <a:xfrm>
            <a:off x="4321015" y="3016875"/>
            <a:ext cx="3758495" cy="19783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Azure Backup supports application-consistent backups for both Windows and Linux VMs</a:t>
            </a:r>
          </a:p>
        </p:txBody>
      </p:sp>
      <p:sp>
        <p:nvSpPr>
          <p:cNvPr id="13" name="Rectangle 12">
            <a:extLst>
              <a:ext uri="{FF2B5EF4-FFF2-40B4-BE49-F238E27FC236}">
                <a16:creationId xmlns:a16="http://schemas.microsoft.com/office/drawing/2014/main" id="{E02B9807-E041-4744-B078-A8EFF4D09F95}"/>
              </a:ext>
              <a:ext uri="{C183D7F6-B498-43B3-948B-1728B52AA6E4}">
                <adec:decorative xmlns:adec="http://schemas.microsoft.com/office/drawing/2017/decorative" val="0"/>
              </a:ext>
            </a:extLst>
          </p:cNvPr>
          <p:cNvSpPr/>
          <p:nvPr/>
        </p:nvSpPr>
        <p:spPr bwMode="auto">
          <a:xfrm>
            <a:off x="8237223" y="3016875"/>
            <a:ext cx="3758495" cy="197838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Azure Site Recovery protects your VMs from a major disaster scenario when a whole region experiences an outage</a:t>
            </a:r>
          </a:p>
        </p:txBody>
      </p:sp>
    </p:spTree>
    <p:extLst>
      <p:ext uri="{BB962C8B-B14F-4D97-AF65-F5344CB8AC3E}">
        <p14:creationId xmlns:p14="http://schemas.microsoft.com/office/powerpoint/2010/main" val="209776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9CE1-589E-4886-BF4A-B925C4FE6506}"/>
              </a:ext>
            </a:extLst>
          </p:cNvPr>
          <p:cNvSpPr>
            <a:spLocks noGrp="1"/>
          </p:cNvSpPr>
          <p:nvPr>
            <p:ph type="title"/>
          </p:nvPr>
        </p:nvSpPr>
        <p:spPr/>
        <p:txBody>
          <a:bodyPr/>
          <a:lstStyle/>
          <a:p>
            <a:r>
              <a:rPr lang="en-US" dirty="0"/>
              <a:t>Create Virtual Machine Snapshots</a:t>
            </a:r>
          </a:p>
        </p:txBody>
      </p:sp>
      <p:pic>
        <p:nvPicPr>
          <p:cNvPr id="4" name="Picture 3" descr="A virtual machine snapshot is transferring data to an Azure Recovery Services vault">
            <a:extLst>
              <a:ext uri="{FF2B5EF4-FFF2-40B4-BE49-F238E27FC236}">
                <a16:creationId xmlns:a16="http://schemas.microsoft.com/office/drawing/2014/main" id="{D56898CB-899D-4E45-BD32-1F8CE8DB1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71" y="1397477"/>
            <a:ext cx="11124732" cy="2548248"/>
          </a:xfrm>
          <a:prstGeom prst="rect">
            <a:avLst/>
          </a:prstGeom>
        </p:spPr>
      </p:pic>
      <p:sp>
        <p:nvSpPr>
          <p:cNvPr id="12" name="Rectangle 11">
            <a:extLst>
              <a:ext uri="{FF2B5EF4-FFF2-40B4-BE49-F238E27FC236}">
                <a16:creationId xmlns:a16="http://schemas.microsoft.com/office/drawing/2014/main" id="{B7D50DA1-6C29-4C7B-AD39-772099E4A03A}"/>
              </a:ext>
              <a:ext uri="{C183D7F6-B498-43B3-948B-1728B52AA6E4}">
                <adec:decorative xmlns:adec="http://schemas.microsoft.com/office/drawing/2017/decorative" val="0"/>
              </a:ext>
            </a:extLst>
          </p:cNvPr>
          <p:cNvSpPr/>
          <p:nvPr/>
        </p:nvSpPr>
        <p:spPr bwMode="auto">
          <a:xfrm>
            <a:off x="424910" y="4455886"/>
            <a:ext cx="3758495" cy="130765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Use snapshots taken as part of a backup job </a:t>
            </a:r>
          </a:p>
        </p:txBody>
      </p:sp>
      <p:sp>
        <p:nvSpPr>
          <p:cNvPr id="13" name="Rectangle 12">
            <a:extLst>
              <a:ext uri="{FF2B5EF4-FFF2-40B4-BE49-F238E27FC236}">
                <a16:creationId xmlns:a16="http://schemas.microsoft.com/office/drawing/2014/main" id="{3C4D2EA2-2E08-4324-9EB8-F0BB0B2C4431}"/>
              </a:ext>
              <a:ext uri="{C183D7F6-B498-43B3-948B-1728B52AA6E4}">
                <adec:decorative xmlns:adec="http://schemas.microsoft.com/office/drawing/2017/decorative" val="0"/>
              </a:ext>
            </a:extLst>
          </p:cNvPr>
          <p:cNvSpPr/>
          <p:nvPr/>
        </p:nvSpPr>
        <p:spPr bwMode="auto">
          <a:xfrm>
            <a:off x="4341116" y="4455886"/>
            <a:ext cx="3758495" cy="130765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Reduces recovery wait times – don’t wait for data transfer to the vault to finish</a:t>
            </a:r>
          </a:p>
        </p:txBody>
      </p:sp>
      <p:sp>
        <p:nvSpPr>
          <p:cNvPr id="14" name="Rectangle 13">
            <a:extLst>
              <a:ext uri="{FF2B5EF4-FFF2-40B4-BE49-F238E27FC236}">
                <a16:creationId xmlns:a16="http://schemas.microsoft.com/office/drawing/2014/main" id="{41F89C55-256B-4406-A6A3-9BD90CBFF2ED}"/>
              </a:ext>
              <a:ext uri="{C183D7F6-B498-43B3-948B-1728B52AA6E4}">
                <adec:decorative xmlns:adec="http://schemas.microsoft.com/office/drawing/2017/decorative" val="0"/>
              </a:ext>
            </a:extLst>
          </p:cNvPr>
          <p:cNvSpPr/>
          <p:nvPr/>
        </p:nvSpPr>
        <p:spPr bwMode="auto">
          <a:xfrm>
            <a:off x="8257324" y="4455886"/>
            <a:ext cx="3758495" cy="130765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Configure Instant Restore retention</a:t>
            </a:r>
            <a:br>
              <a:rPr lang="en-US" sz="2000" dirty="0">
                <a:solidFill>
                  <a:schemeClr val="tx1"/>
                </a:solidFill>
              </a:rPr>
            </a:br>
            <a:r>
              <a:rPr lang="en-US" sz="2000" dirty="0">
                <a:solidFill>
                  <a:schemeClr val="tx1"/>
                </a:solidFill>
              </a:rPr>
              <a:t>(1 to 5 days)</a:t>
            </a:r>
          </a:p>
        </p:txBody>
      </p:sp>
    </p:spTree>
    <p:extLst>
      <p:ext uri="{BB962C8B-B14F-4D97-AF65-F5344CB8AC3E}">
        <p14:creationId xmlns:p14="http://schemas.microsoft.com/office/powerpoint/2010/main" val="9936157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37B9-7968-419C-A543-99FA6AD106A2}"/>
              </a:ext>
              <a:ext uri="{C183D7F6-B498-43B3-948B-1728B52AA6E4}">
                <adec:decorative xmlns:adec="http://schemas.microsoft.com/office/drawing/2017/decorative" val="0"/>
              </a:ext>
            </a:extLst>
          </p:cNvPr>
          <p:cNvSpPr>
            <a:spLocks noGrp="1"/>
          </p:cNvSpPr>
          <p:nvPr>
            <p:ph type="title"/>
          </p:nvPr>
        </p:nvSpPr>
        <p:spPr/>
        <p:txBody>
          <a:bodyPr/>
          <a:lstStyle/>
          <a:p>
            <a:r>
              <a:rPr lang="en-US" dirty="0"/>
              <a:t>Setup Recovery Services Vault Backup Options - VMs</a:t>
            </a:r>
          </a:p>
        </p:txBody>
      </p:sp>
      <p:sp>
        <p:nvSpPr>
          <p:cNvPr id="3" name="Text Placeholder 2">
            <a:extLst>
              <a:ext uri="{FF2B5EF4-FFF2-40B4-BE49-F238E27FC236}">
                <a16:creationId xmlns:a16="http://schemas.microsoft.com/office/drawing/2014/main" id="{AB7B266E-60D7-CCEE-184A-1431D3436DC2}"/>
              </a:ext>
            </a:extLst>
          </p:cNvPr>
          <p:cNvSpPr>
            <a:spLocks noGrp="1"/>
          </p:cNvSpPr>
          <p:nvPr>
            <p:ph type="body" sz="quarter" idx="10"/>
          </p:nvPr>
        </p:nvSpPr>
        <p:spPr/>
        <p:txBody>
          <a:bodyPr/>
          <a:lstStyle/>
          <a:p>
            <a:r>
              <a:rPr lang="en-US" dirty="0"/>
              <a:t> Multiple servers can be protected using the same Recovery Services vault </a:t>
            </a:r>
          </a:p>
          <a:p>
            <a:endParaRPr lang="en-US" dirty="0"/>
          </a:p>
        </p:txBody>
      </p:sp>
      <p:sp>
        <p:nvSpPr>
          <p:cNvPr id="14" name="Freeform: Shape 13">
            <a:extLst>
              <a:ext uri="{FF2B5EF4-FFF2-40B4-BE49-F238E27FC236}">
                <a16:creationId xmlns:a16="http://schemas.microsoft.com/office/drawing/2014/main" id="{E067970C-0522-428A-9D19-F00D29C2A3FA}"/>
              </a:ext>
            </a:extLst>
          </p:cNvPr>
          <p:cNvSpPr/>
          <p:nvPr/>
        </p:nvSpPr>
        <p:spPr>
          <a:xfrm>
            <a:off x="440753" y="1598656"/>
            <a:ext cx="5712683" cy="66751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bg1"/>
                </a:solidFill>
                <a:latin typeface="+mj-lt"/>
              </a:rPr>
              <a:t>Azure Workloads</a:t>
            </a:r>
          </a:p>
        </p:txBody>
      </p:sp>
      <p:sp>
        <p:nvSpPr>
          <p:cNvPr id="15" name="Rectangle 14">
            <a:extLst>
              <a:ext uri="{FF2B5EF4-FFF2-40B4-BE49-F238E27FC236}">
                <a16:creationId xmlns:a16="http://schemas.microsoft.com/office/drawing/2014/main" id="{EB5B56CC-D243-464F-88CC-E638628D96EC}"/>
              </a:ext>
              <a:ext uri="{C183D7F6-B498-43B3-948B-1728B52AA6E4}">
                <adec:decorative xmlns:adec="http://schemas.microsoft.com/office/drawing/2017/decorative" val="1"/>
              </a:ext>
            </a:extLst>
          </p:cNvPr>
          <p:cNvSpPr/>
          <p:nvPr/>
        </p:nvSpPr>
        <p:spPr bwMode="auto">
          <a:xfrm>
            <a:off x="440754" y="2406881"/>
            <a:ext cx="5712682" cy="35896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10" descr="Screenshot of the backup page. The what do you want to backup drop-down selections are shown. Virtual machine is selected">
            <a:extLst>
              <a:ext uri="{FF2B5EF4-FFF2-40B4-BE49-F238E27FC236}">
                <a16:creationId xmlns:a16="http://schemas.microsoft.com/office/drawing/2014/main" id="{A7662958-49AA-423E-9219-67C942D05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217" y="2484970"/>
            <a:ext cx="3715224" cy="3416922"/>
          </a:xfrm>
          <a:prstGeom prst="rect">
            <a:avLst/>
          </a:prstGeom>
        </p:spPr>
      </p:pic>
      <p:sp>
        <p:nvSpPr>
          <p:cNvPr id="17" name="Freeform: Shape 16">
            <a:extLst>
              <a:ext uri="{FF2B5EF4-FFF2-40B4-BE49-F238E27FC236}">
                <a16:creationId xmlns:a16="http://schemas.microsoft.com/office/drawing/2014/main" id="{3E820D80-D71F-4155-9D47-F05F386B409F}"/>
              </a:ext>
            </a:extLst>
          </p:cNvPr>
          <p:cNvSpPr/>
          <p:nvPr/>
        </p:nvSpPr>
        <p:spPr>
          <a:xfrm>
            <a:off x="6310471" y="1598656"/>
            <a:ext cx="5712683" cy="667512"/>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bg1"/>
                </a:solidFill>
                <a:latin typeface="+mj-lt"/>
              </a:rPr>
              <a:t>On-Premises Workloads</a:t>
            </a:r>
          </a:p>
        </p:txBody>
      </p:sp>
      <p:sp>
        <p:nvSpPr>
          <p:cNvPr id="18" name="Rectangle 17">
            <a:extLst>
              <a:ext uri="{FF2B5EF4-FFF2-40B4-BE49-F238E27FC236}">
                <a16:creationId xmlns:a16="http://schemas.microsoft.com/office/drawing/2014/main" id="{A5B3E3C3-5589-4A5D-8412-441783B83A65}"/>
              </a:ext>
              <a:ext uri="{C183D7F6-B498-43B3-948B-1728B52AA6E4}">
                <adec:decorative xmlns:adec="http://schemas.microsoft.com/office/drawing/2017/decorative" val="1"/>
              </a:ext>
            </a:extLst>
          </p:cNvPr>
          <p:cNvSpPr/>
          <p:nvPr/>
        </p:nvSpPr>
        <p:spPr bwMode="auto">
          <a:xfrm>
            <a:off x="6310471" y="2406881"/>
            <a:ext cx="5712682" cy="35896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Screenshot on-premises VM backup options including Hyper-V, VMware, System State, and Bare Metal Recovery">
            <a:extLst>
              <a:ext uri="{FF2B5EF4-FFF2-40B4-BE49-F238E27FC236}">
                <a16:creationId xmlns:a16="http://schemas.microsoft.com/office/drawing/2014/main" id="{400A0BEC-C477-443C-BA19-E0E813E1C084}"/>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671" y="2499820"/>
            <a:ext cx="2026281" cy="3327835"/>
          </a:xfrm>
          <a:prstGeom prst="rect">
            <a:avLst/>
          </a:prstGeom>
          <a:ln>
            <a:solidFill>
              <a:schemeClr val="tx1"/>
            </a:solidFill>
          </a:ln>
        </p:spPr>
      </p:pic>
    </p:spTree>
    <p:extLst>
      <p:ext uri="{BB962C8B-B14F-4D97-AF65-F5344CB8AC3E}">
        <p14:creationId xmlns:p14="http://schemas.microsoft.com/office/powerpoint/2010/main" val="186133840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Backup Virtual Machines</a:t>
            </a:r>
          </a:p>
        </p:txBody>
      </p:sp>
      <p:sp>
        <p:nvSpPr>
          <p:cNvPr id="15" name="Oval 14">
            <a:extLst>
              <a:ext uri="{FF2B5EF4-FFF2-40B4-BE49-F238E27FC236}">
                <a16:creationId xmlns:a16="http://schemas.microsoft.com/office/drawing/2014/main" id="{0873D7FC-D3EA-45A2-8566-335DD4BD3012}"/>
              </a:ext>
            </a:extLst>
          </p:cNvPr>
          <p:cNvSpPr/>
          <p:nvPr/>
        </p:nvSpPr>
        <p:spPr bwMode="auto">
          <a:xfrm>
            <a:off x="2293748" y="2762387"/>
            <a:ext cx="489240" cy="489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solidFill>
                  <a:schemeClr val="tx1"/>
                </a:solidFill>
                <a:latin typeface="+mj-lt"/>
                <a:ea typeface="Segoe UI" pitchFamily="34" charset="0"/>
                <a:cs typeface="Segoe UI" pitchFamily="34" charset="0"/>
              </a:rPr>
              <a:t>1</a:t>
            </a:r>
            <a:endParaRPr lang="en-US" sz="2400" dirty="0">
              <a:solidFill>
                <a:schemeClr val="tx1"/>
              </a:solidFill>
              <a:latin typeface="+mj-lt"/>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239271B1-A22B-435F-ABBF-8D5D455D1676}"/>
              </a:ext>
            </a:extLst>
          </p:cNvPr>
          <p:cNvSpPr/>
          <p:nvPr/>
        </p:nvSpPr>
        <p:spPr bwMode="auto">
          <a:xfrm>
            <a:off x="662669" y="1894414"/>
            <a:ext cx="3751400" cy="1154014"/>
          </a:xfrm>
          <a:custGeom>
            <a:avLst/>
            <a:gdLst>
              <a:gd name="connsiteX0" fmla="*/ 0 w 3751400"/>
              <a:gd name="connsiteY0" fmla="*/ 0 h 1154014"/>
              <a:gd name="connsiteX1" fmla="*/ 3520597 w 3751400"/>
              <a:gd name="connsiteY1" fmla="*/ 0 h 1154014"/>
              <a:gd name="connsiteX2" fmla="*/ 3751400 w 3751400"/>
              <a:gd name="connsiteY2" fmla="*/ 577007 h 1154014"/>
              <a:gd name="connsiteX3" fmla="*/ 3520597 w 3751400"/>
              <a:gd name="connsiteY3" fmla="*/ 1154014 h 1154014"/>
              <a:gd name="connsiteX4" fmla="*/ 2111957 w 3751400"/>
              <a:gd name="connsiteY4" fmla="*/ 1154014 h 1154014"/>
              <a:gd name="connsiteX5" fmla="*/ 2120319 w 3751400"/>
              <a:gd name="connsiteY5" fmla="*/ 1112593 h 1154014"/>
              <a:gd name="connsiteX6" fmla="*/ 1875699 w 3751400"/>
              <a:gd name="connsiteY6" fmla="*/ 867973 h 1154014"/>
              <a:gd name="connsiteX7" fmla="*/ 1631079 w 3751400"/>
              <a:gd name="connsiteY7" fmla="*/ 1112593 h 1154014"/>
              <a:gd name="connsiteX8" fmla="*/ 1639442 w 3751400"/>
              <a:gd name="connsiteY8" fmla="*/ 1154014 h 1154014"/>
              <a:gd name="connsiteX9" fmla="*/ 0 w 3751400"/>
              <a:gd name="connsiteY9" fmla="*/ 1154014 h 115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51400" h="1154014">
                <a:moveTo>
                  <a:pt x="0" y="0"/>
                </a:moveTo>
                <a:lnTo>
                  <a:pt x="3520597" y="0"/>
                </a:lnTo>
                <a:lnTo>
                  <a:pt x="3751400" y="577007"/>
                </a:lnTo>
                <a:lnTo>
                  <a:pt x="3520597" y="1154014"/>
                </a:lnTo>
                <a:lnTo>
                  <a:pt x="2111957" y="1154014"/>
                </a:lnTo>
                <a:lnTo>
                  <a:pt x="2120319" y="1112593"/>
                </a:lnTo>
                <a:cubicBezTo>
                  <a:pt x="2120319" y="977493"/>
                  <a:pt x="2010799" y="867973"/>
                  <a:pt x="1875699" y="867973"/>
                </a:cubicBezTo>
                <a:cubicBezTo>
                  <a:pt x="1740599" y="867973"/>
                  <a:pt x="1631079" y="977493"/>
                  <a:pt x="1631079" y="1112593"/>
                </a:cubicBezTo>
                <a:lnTo>
                  <a:pt x="1639442" y="1154014"/>
                </a:lnTo>
                <a:lnTo>
                  <a:pt x="0" y="1154014"/>
                </a:lnTo>
                <a:close/>
              </a:path>
            </a:pathLst>
          </a:custGeom>
          <a:solidFill>
            <a:schemeClr val="tx2"/>
          </a:solidFill>
          <a:ln w="12700"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3657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mj-lt"/>
                <a:ea typeface="Segoe UI" pitchFamily="34" charset="0"/>
                <a:cs typeface="Segoe UI" pitchFamily="34" charset="0"/>
              </a:rPr>
              <a:t>Create a recovery</a:t>
            </a:r>
            <a:br>
              <a:rPr lang="en-US" sz="2000" dirty="0">
                <a:solidFill>
                  <a:schemeClr val="bg1"/>
                </a:solidFill>
                <a:latin typeface="+mj-lt"/>
                <a:ea typeface="Segoe UI" pitchFamily="34" charset="0"/>
                <a:cs typeface="Segoe UI" pitchFamily="34" charset="0"/>
              </a:rPr>
            </a:br>
            <a:r>
              <a:rPr lang="en-US" sz="2000" dirty="0">
                <a:solidFill>
                  <a:schemeClr val="bg1"/>
                </a:solidFill>
                <a:latin typeface="+mj-lt"/>
                <a:ea typeface="Segoe UI" pitchFamily="34" charset="0"/>
                <a:cs typeface="Segoe UI" pitchFamily="34" charset="0"/>
              </a:rPr>
              <a:t>services vault</a:t>
            </a:r>
          </a:p>
        </p:txBody>
      </p:sp>
      <p:sp>
        <p:nvSpPr>
          <p:cNvPr id="38" name="Oval 37">
            <a:extLst>
              <a:ext uri="{FF2B5EF4-FFF2-40B4-BE49-F238E27FC236}">
                <a16:creationId xmlns:a16="http://schemas.microsoft.com/office/drawing/2014/main" id="{1462D1CA-F449-4553-BE66-9186AC7A6564}"/>
              </a:ext>
            </a:extLst>
          </p:cNvPr>
          <p:cNvSpPr/>
          <p:nvPr/>
        </p:nvSpPr>
        <p:spPr bwMode="auto">
          <a:xfrm>
            <a:off x="5973617" y="2762387"/>
            <a:ext cx="489240" cy="489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solidFill>
                  <a:schemeClr val="tx1"/>
                </a:solidFill>
                <a:latin typeface="+mj-lt"/>
                <a:ea typeface="Segoe UI" pitchFamily="34" charset="0"/>
                <a:cs typeface="Segoe UI" pitchFamily="34" charset="0"/>
              </a:rPr>
              <a:t>2</a:t>
            </a:r>
            <a:endParaRPr lang="en-US" sz="2400" dirty="0">
              <a:solidFill>
                <a:schemeClr val="tx1"/>
              </a:solidFill>
              <a:latin typeface="+mj-lt"/>
              <a:ea typeface="Segoe UI" pitchFamily="34" charset="0"/>
              <a:cs typeface="Segoe UI" pitchFamily="34" charset="0"/>
            </a:endParaRPr>
          </a:p>
        </p:txBody>
      </p:sp>
      <p:sp>
        <p:nvSpPr>
          <p:cNvPr id="43" name="Freeform: Shape 42">
            <a:extLst>
              <a:ext uri="{FF2B5EF4-FFF2-40B4-BE49-F238E27FC236}">
                <a16:creationId xmlns:a16="http://schemas.microsoft.com/office/drawing/2014/main" id="{C2152B03-6737-4DBE-87F7-411A3A00FF91}"/>
              </a:ext>
            </a:extLst>
          </p:cNvPr>
          <p:cNvSpPr/>
          <p:nvPr/>
        </p:nvSpPr>
        <p:spPr bwMode="auto">
          <a:xfrm>
            <a:off x="4342538" y="1894414"/>
            <a:ext cx="3751400" cy="1154014"/>
          </a:xfrm>
          <a:custGeom>
            <a:avLst/>
            <a:gdLst>
              <a:gd name="connsiteX0" fmla="*/ 0 w 3751400"/>
              <a:gd name="connsiteY0" fmla="*/ 0 h 1154014"/>
              <a:gd name="connsiteX1" fmla="*/ 3520597 w 3751400"/>
              <a:gd name="connsiteY1" fmla="*/ 0 h 1154014"/>
              <a:gd name="connsiteX2" fmla="*/ 3751400 w 3751400"/>
              <a:gd name="connsiteY2" fmla="*/ 577007 h 1154014"/>
              <a:gd name="connsiteX3" fmla="*/ 3520597 w 3751400"/>
              <a:gd name="connsiteY3" fmla="*/ 1154014 h 1154014"/>
              <a:gd name="connsiteX4" fmla="*/ 2111957 w 3751400"/>
              <a:gd name="connsiteY4" fmla="*/ 1154014 h 1154014"/>
              <a:gd name="connsiteX5" fmla="*/ 2120319 w 3751400"/>
              <a:gd name="connsiteY5" fmla="*/ 1112593 h 1154014"/>
              <a:gd name="connsiteX6" fmla="*/ 1875699 w 3751400"/>
              <a:gd name="connsiteY6" fmla="*/ 867973 h 1154014"/>
              <a:gd name="connsiteX7" fmla="*/ 1631079 w 3751400"/>
              <a:gd name="connsiteY7" fmla="*/ 1112593 h 1154014"/>
              <a:gd name="connsiteX8" fmla="*/ 1639442 w 3751400"/>
              <a:gd name="connsiteY8" fmla="*/ 1154014 h 1154014"/>
              <a:gd name="connsiteX9" fmla="*/ 0 w 3751400"/>
              <a:gd name="connsiteY9" fmla="*/ 1154014 h 1154014"/>
              <a:gd name="connsiteX10" fmla="*/ 230803 w 3751400"/>
              <a:gd name="connsiteY10" fmla="*/ 577007 h 115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51400" h="1154014">
                <a:moveTo>
                  <a:pt x="0" y="0"/>
                </a:moveTo>
                <a:lnTo>
                  <a:pt x="3520597" y="0"/>
                </a:lnTo>
                <a:lnTo>
                  <a:pt x="3751400" y="577007"/>
                </a:lnTo>
                <a:lnTo>
                  <a:pt x="3520597" y="1154014"/>
                </a:lnTo>
                <a:lnTo>
                  <a:pt x="2111957" y="1154014"/>
                </a:lnTo>
                <a:lnTo>
                  <a:pt x="2120319" y="1112593"/>
                </a:lnTo>
                <a:cubicBezTo>
                  <a:pt x="2120319" y="977493"/>
                  <a:pt x="2010799" y="867973"/>
                  <a:pt x="1875699" y="867973"/>
                </a:cubicBezTo>
                <a:cubicBezTo>
                  <a:pt x="1740599" y="867973"/>
                  <a:pt x="1631079" y="977493"/>
                  <a:pt x="1631079" y="1112593"/>
                </a:cubicBezTo>
                <a:lnTo>
                  <a:pt x="1639442" y="1154014"/>
                </a:lnTo>
                <a:lnTo>
                  <a:pt x="0" y="1154014"/>
                </a:lnTo>
                <a:lnTo>
                  <a:pt x="230803" y="577007"/>
                </a:lnTo>
                <a:close/>
              </a:path>
            </a:pathLst>
          </a:custGeom>
          <a:solidFill>
            <a:schemeClr val="tx2"/>
          </a:solidFill>
          <a:ln w="12700"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3657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mj-lt"/>
                <a:ea typeface="Segoe UI" pitchFamily="34" charset="0"/>
                <a:cs typeface="Segoe UI" pitchFamily="34" charset="0"/>
              </a:rPr>
              <a:t>Use the Portal to</a:t>
            </a:r>
            <a:br>
              <a:rPr lang="en-US" sz="2000" dirty="0">
                <a:solidFill>
                  <a:schemeClr val="bg1"/>
                </a:solidFill>
                <a:latin typeface="+mj-lt"/>
                <a:ea typeface="Segoe UI" pitchFamily="34" charset="0"/>
                <a:cs typeface="Segoe UI" pitchFamily="34" charset="0"/>
              </a:rPr>
            </a:br>
            <a:r>
              <a:rPr lang="en-US" sz="2000" dirty="0">
                <a:solidFill>
                  <a:schemeClr val="bg1"/>
                </a:solidFill>
                <a:latin typeface="+mj-lt"/>
                <a:ea typeface="Segoe UI" pitchFamily="34" charset="0"/>
                <a:cs typeface="Segoe UI" pitchFamily="34" charset="0"/>
              </a:rPr>
              <a:t>define the backup</a:t>
            </a:r>
          </a:p>
        </p:txBody>
      </p:sp>
      <p:sp>
        <p:nvSpPr>
          <p:cNvPr id="50" name="Oval 49">
            <a:extLst>
              <a:ext uri="{FF2B5EF4-FFF2-40B4-BE49-F238E27FC236}">
                <a16:creationId xmlns:a16="http://schemas.microsoft.com/office/drawing/2014/main" id="{E4196246-5CDC-4F2C-A0FF-9E2BA6B21728}"/>
              </a:ext>
            </a:extLst>
          </p:cNvPr>
          <p:cNvSpPr/>
          <p:nvPr/>
        </p:nvSpPr>
        <p:spPr bwMode="auto">
          <a:xfrm>
            <a:off x="9653487" y="2762387"/>
            <a:ext cx="489240" cy="489240"/>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2400" dirty="0">
                <a:solidFill>
                  <a:schemeClr val="tx1"/>
                </a:solidFill>
                <a:latin typeface="+mj-lt"/>
                <a:ea typeface="Segoe UI" pitchFamily="34" charset="0"/>
                <a:cs typeface="Segoe UI" pitchFamily="34" charset="0"/>
              </a:rPr>
              <a:t>3</a:t>
            </a:r>
            <a:endParaRPr lang="en-US" sz="2400" dirty="0">
              <a:solidFill>
                <a:schemeClr val="tx1"/>
              </a:solidFill>
              <a:latin typeface="+mj-lt"/>
              <a:ea typeface="Segoe UI" pitchFamily="34" charset="0"/>
              <a:cs typeface="Segoe UI" pitchFamily="34" charset="0"/>
            </a:endParaRPr>
          </a:p>
        </p:txBody>
      </p:sp>
      <p:sp>
        <p:nvSpPr>
          <p:cNvPr id="54" name="Freeform: Shape 53">
            <a:extLst>
              <a:ext uri="{FF2B5EF4-FFF2-40B4-BE49-F238E27FC236}">
                <a16:creationId xmlns:a16="http://schemas.microsoft.com/office/drawing/2014/main" id="{A42F20BB-EE62-4EAE-961D-3810EE0E9453}"/>
              </a:ext>
            </a:extLst>
          </p:cNvPr>
          <p:cNvSpPr/>
          <p:nvPr/>
        </p:nvSpPr>
        <p:spPr bwMode="auto">
          <a:xfrm>
            <a:off x="8022408" y="1894414"/>
            <a:ext cx="3751400" cy="1154014"/>
          </a:xfrm>
          <a:custGeom>
            <a:avLst/>
            <a:gdLst>
              <a:gd name="connsiteX0" fmla="*/ 0 w 3751400"/>
              <a:gd name="connsiteY0" fmla="*/ 0 h 1154014"/>
              <a:gd name="connsiteX1" fmla="*/ 3520597 w 3751400"/>
              <a:gd name="connsiteY1" fmla="*/ 0 h 1154014"/>
              <a:gd name="connsiteX2" fmla="*/ 3751400 w 3751400"/>
              <a:gd name="connsiteY2" fmla="*/ 577007 h 1154014"/>
              <a:gd name="connsiteX3" fmla="*/ 3520597 w 3751400"/>
              <a:gd name="connsiteY3" fmla="*/ 1154014 h 1154014"/>
              <a:gd name="connsiteX4" fmla="*/ 2111957 w 3751400"/>
              <a:gd name="connsiteY4" fmla="*/ 1154014 h 1154014"/>
              <a:gd name="connsiteX5" fmla="*/ 2120319 w 3751400"/>
              <a:gd name="connsiteY5" fmla="*/ 1112593 h 1154014"/>
              <a:gd name="connsiteX6" fmla="*/ 1875699 w 3751400"/>
              <a:gd name="connsiteY6" fmla="*/ 867973 h 1154014"/>
              <a:gd name="connsiteX7" fmla="*/ 1631079 w 3751400"/>
              <a:gd name="connsiteY7" fmla="*/ 1112593 h 1154014"/>
              <a:gd name="connsiteX8" fmla="*/ 1639442 w 3751400"/>
              <a:gd name="connsiteY8" fmla="*/ 1154014 h 1154014"/>
              <a:gd name="connsiteX9" fmla="*/ 0 w 3751400"/>
              <a:gd name="connsiteY9" fmla="*/ 1154014 h 1154014"/>
              <a:gd name="connsiteX10" fmla="*/ 230803 w 3751400"/>
              <a:gd name="connsiteY10" fmla="*/ 577007 h 115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51400" h="1154014">
                <a:moveTo>
                  <a:pt x="0" y="0"/>
                </a:moveTo>
                <a:lnTo>
                  <a:pt x="3520597" y="0"/>
                </a:lnTo>
                <a:lnTo>
                  <a:pt x="3751400" y="577007"/>
                </a:lnTo>
                <a:lnTo>
                  <a:pt x="3520597" y="1154014"/>
                </a:lnTo>
                <a:lnTo>
                  <a:pt x="2111957" y="1154014"/>
                </a:lnTo>
                <a:lnTo>
                  <a:pt x="2120319" y="1112593"/>
                </a:lnTo>
                <a:cubicBezTo>
                  <a:pt x="2120319" y="977493"/>
                  <a:pt x="2010799" y="867973"/>
                  <a:pt x="1875699" y="867973"/>
                </a:cubicBezTo>
                <a:cubicBezTo>
                  <a:pt x="1740599" y="867973"/>
                  <a:pt x="1631079" y="977493"/>
                  <a:pt x="1631079" y="1112593"/>
                </a:cubicBezTo>
                <a:lnTo>
                  <a:pt x="1639442" y="1154014"/>
                </a:lnTo>
                <a:lnTo>
                  <a:pt x="0" y="1154014"/>
                </a:lnTo>
                <a:lnTo>
                  <a:pt x="230803" y="577007"/>
                </a:lnTo>
                <a:close/>
              </a:path>
            </a:pathLst>
          </a:custGeom>
          <a:solidFill>
            <a:schemeClr val="tx2"/>
          </a:solidFill>
          <a:ln w="12700"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36576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mj-lt"/>
                <a:ea typeface="Segoe UI" pitchFamily="34" charset="0"/>
                <a:cs typeface="Segoe UI" pitchFamily="34" charset="0"/>
              </a:rPr>
              <a:t>Backup the</a:t>
            </a:r>
            <a:br>
              <a:rPr lang="en-US" sz="2000" dirty="0">
                <a:solidFill>
                  <a:schemeClr val="bg1"/>
                </a:solidFill>
                <a:latin typeface="+mj-lt"/>
                <a:ea typeface="Segoe UI" pitchFamily="34" charset="0"/>
                <a:cs typeface="Segoe UI" pitchFamily="34" charset="0"/>
              </a:rPr>
            </a:br>
            <a:r>
              <a:rPr lang="en-US" sz="2000" dirty="0">
                <a:solidFill>
                  <a:schemeClr val="bg1"/>
                </a:solidFill>
                <a:latin typeface="+mj-lt"/>
                <a:ea typeface="Segoe UI" pitchFamily="34" charset="0"/>
                <a:cs typeface="Segoe UI" pitchFamily="34" charset="0"/>
              </a:rPr>
              <a:t>virtual machine</a:t>
            </a:r>
          </a:p>
        </p:txBody>
      </p:sp>
      <p:sp>
        <p:nvSpPr>
          <p:cNvPr id="58" name="Rectangle 57">
            <a:extLst>
              <a:ext uri="{FF2B5EF4-FFF2-40B4-BE49-F238E27FC236}">
                <a16:creationId xmlns:a16="http://schemas.microsoft.com/office/drawing/2014/main" id="{922C81E6-A49F-4AA1-A6AC-5BA0EA82BA2A}"/>
              </a:ext>
              <a:ext uri="{C183D7F6-B498-43B3-948B-1728B52AA6E4}">
                <adec:decorative xmlns:adec="http://schemas.microsoft.com/office/drawing/2017/decorative" val="0"/>
              </a:ext>
            </a:extLst>
          </p:cNvPr>
          <p:cNvSpPr/>
          <p:nvPr/>
        </p:nvSpPr>
        <p:spPr bwMode="auto">
          <a:xfrm>
            <a:off x="427038" y="4032070"/>
            <a:ext cx="3755737" cy="171531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pPr>
            <a:r>
              <a:rPr lang="en-US" sz="2000" dirty="0">
                <a:solidFill>
                  <a:schemeClr val="tx1"/>
                </a:solidFill>
              </a:rPr>
              <a:t>Use a Recovery Services Vault in the region where you are performing your Virtual Machine backups and choose a replication strategy for Vault</a:t>
            </a:r>
          </a:p>
        </p:txBody>
      </p:sp>
      <p:sp>
        <p:nvSpPr>
          <p:cNvPr id="61" name="Rectangle 60">
            <a:extLst>
              <a:ext uri="{FF2B5EF4-FFF2-40B4-BE49-F238E27FC236}">
                <a16:creationId xmlns:a16="http://schemas.microsoft.com/office/drawing/2014/main" id="{D52883FE-20E0-4D74-A2F4-29CA446A1C41}"/>
              </a:ext>
              <a:ext uri="{C183D7F6-B498-43B3-948B-1728B52AA6E4}">
                <adec:decorative xmlns:adec="http://schemas.microsoft.com/office/drawing/2017/decorative" val="0"/>
              </a:ext>
            </a:extLst>
          </p:cNvPr>
          <p:cNvSpPr/>
          <p:nvPr/>
        </p:nvSpPr>
        <p:spPr bwMode="auto">
          <a:xfrm>
            <a:off x="4340372" y="4032070"/>
            <a:ext cx="3755737" cy="171531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tabLst>
                <a:tab pos="342900" algn="l"/>
              </a:tabLst>
            </a:pPr>
            <a:r>
              <a:rPr lang="en-US" sz="2000" dirty="0">
                <a:solidFill>
                  <a:schemeClr val="tx1"/>
                </a:solidFill>
              </a:rPr>
              <a:t>Take snapshots (recovery points) of your data at defined intervals. These snapshots are stored in recovery services vaults</a:t>
            </a:r>
          </a:p>
        </p:txBody>
      </p:sp>
      <p:sp>
        <p:nvSpPr>
          <p:cNvPr id="63" name="Rectangle 62">
            <a:extLst>
              <a:ext uri="{FF2B5EF4-FFF2-40B4-BE49-F238E27FC236}">
                <a16:creationId xmlns:a16="http://schemas.microsoft.com/office/drawing/2014/main" id="{1665C8DD-2930-4B36-9362-9F68A85E8A2E}"/>
              </a:ext>
              <a:ext uri="{C183D7F6-B498-43B3-948B-1728B52AA6E4}">
                <adec:decorative xmlns:adec="http://schemas.microsoft.com/office/drawing/2017/decorative" val="0"/>
              </a:ext>
            </a:extLst>
          </p:cNvPr>
          <p:cNvSpPr/>
          <p:nvPr/>
        </p:nvSpPr>
        <p:spPr bwMode="auto">
          <a:xfrm>
            <a:off x="8253705" y="4032070"/>
            <a:ext cx="3764127" cy="171531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tabLst>
                <a:tab pos="342900" algn="l"/>
              </a:tabLst>
            </a:pPr>
            <a:r>
              <a:rPr lang="en-US" sz="2000" dirty="0">
                <a:solidFill>
                  <a:schemeClr val="tx1"/>
                </a:solidFill>
              </a:rPr>
              <a:t>For the Backup extension to work, the Azure VM Agent must be installed on the Azure virtual machine</a:t>
            </a:r>
          </a:p>
        </p:txBody>
      </p:sp>
    </p:spTree>
    <p:extLst>
      <p:ext uri="{BB962C8B-B14F-4D97-AF65-F5344CB8AC3E}">
        <p14:creationId xmlns:p14="http://schemas.microsoft.com/office/powerpoint/2010/main" val="64371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Restore Virtual Machines</a:t>
            </a:r>
          </a:p>
        </p:txBody>
      </p:sp>
      <p:sp>
        <p:nvSpPr>
          <p:cNvPr id="22" name="Rectangle 21">
            <a:extLst>
              <a:ext uri="{FF2B5EF4-FFF2-40B4-BE49-F238E27FC236}">
                <a16:creationId xmlns:a16="http://schemas.microsoft.com/office/drawing/2014/main" id="{A6336BFE-3364-41A2-85F6-29553811EE68}"/>
              </a:ext>
              <a:ext uri="{C183D7F6-B498-43B3-948B-1728B52AA6E4}">
                <adec:decorative xmlns:adec="http://schemas.microsoft.com/office/drawing/2017/decorative" val="0"/>
              </a:ext>
            </a:extLst>
          </p:cNvPr>
          <p:cNvSpPr/>
          <p:nvPr/>
        </p:nvSpPr>
        <p:spPr bwMode="auto">
          <a:xfrm>
            <a:off x="465139" y="1508029"/>
            <a:ext cx="5453258" cy="185229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200" dirty="0">
                <a:solidFill>
                  <a:schemeClr val="tx1"/>
                </a:solidFill>
              </a:rPr>
              <a:t>Once you trigger the restore operation, the Backup service creates a job for tracking the restore operation</a:t>
            </a:r>
          </a:p>
        </p:txBody>
      </p:sp>
      <p:sp>
        <p:nvSpPr>
          <p:cNvPr id="24" name="Rectangle 23">
            <a:extLst>
              <a:ext uri="{FF2B5EF4-FFF2-40B4-BE49-F238E27FC236}">
                <a16:creationId xmlns:a16="http://schemas.microsoft.com/office/drawing/2014/main" id="{AF768FAE-1FA4-4305-A219-A17F949E87F7}"/>
              </a:ext>
              <a:ext uri="{C183D7F6-B498-43B3-948B-1728B52AA6E4}">
                <adec:decorative xmlns:adec="http://schemas.microsoft.com/office/drawing/2017/decorative" val="0"/>
              </a:ext>
            </a:extLst>
          </p:cNvPr>
          <p:cNvSpPr/>
          <p:nvPr/>
        </p:nvSpPr>
        <p:spPr bwMode="auto">
          <a:xfrm>
            <a:off x="465138" y="3515910"/>
            <a:ext cx="5453258" cy="185229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200" dirty="0">
                <a:solidFill>
                  <a:schemeClr val="tx1"/>
                </a:solidFill>
              </a:rPr>
              <a:t>The Backup service also creates and temporarily displays notifications, so you monitor how the backup is proceeding</a:t>
            </a:r>
          </a:p>
        </p:txBody>
      </p:sp>
      <p:pic>
        <p:nvPicPr>
          <p:cNvPr id="5" name="Picture 5" descr="Screenshot of the VM restore page. Restore points are shown">
            <a:extLst>
              <a:ext uri="{FF2B5EF4-FFF2-40B4-BE49-F238E27FC236}">
                <a16:creationId xmlns:a16="http://schemas.microsoft.com/office/drawing/2014/main" id="{1C7AAABF-B6AE-4E77-9026-8C743AA98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684" y="1626318"/>
            <a:ext cx="5681208" cy="3741888"/>
          </a:xfrm>
          <a:prstGeom prst="rect">
            <a:avLst/>
          </a:prstGeom>
          <a:ln>
            <a:noFill/>
          </a:ln>
        </p:spPr>
      </p:pic>
    </p:spTree>
    <p:extLst>
      <p:ext uri="{BB962C8B-B14F-4D97-AF65-F5344CB8AC3E}">
        <p14:creationId xmlns:p14="http://schemas.microsoft.com/office/powerpoint/2010/main" val="9454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4C8A-3E3B-4CEE-8154-8D225F079A57}"/>
              </a:ext>
            </a:extLst>
          </p:cNvPr>
          <p:cNvSpPr>
            <a:spLocks noGrp="1"/>
          </p:cNvSpPr>
          <p:nvPr>
            <p:ph type="title"/>
          </p:nvPr>
        </p:nvSpPr>
        <p:spPr/>
        <p:txBody>
          <a:bodyPr/>
          <a:lstStyle/>
          <a:p>
            <a:r>
              <a:rPr lang="en-US" dirty="0"/>
              <a:t>Learning Objectives - Administer Network Protection</a:t>
            </a:r>
          </a:p>
        </p:txBody>
      </p:sp>
      <p:sp>
        <p:nvSpPr>
          <p:cNvPr id="40" name="TextBox 39">
            <a:extLst>
              <a:ext uri="{FF2B5EF4-FFF2-40B4-BE49-F238E27FC236}">
                <a16:creationId xmlns:a16="http://schemas.microsoft.com/office/drawing/2014/main" id="{E8315F74-33B5-4A74-BC98-751D122780D2}"/>
              </a:ext>
            </a:extLst>
          </p:cNvPr>
          <p:cNvSpPr txBox="1"/>
          <p:nvPr/>
        </p:nvSpPr>
        <p:spPr>
          <a:xfrm>
            <a:off x="465138" y="1575005"/>
            <a:ext cx="6299200" cy="1708160"/>
          </a:xfrm>
          <a:prstGeom prst="rect">
            <a:avLst/>
          </a:prstGeom>
          <a:noFill/>
        </p:spPr>
        <p:txBody>
          <a:bodyPr wrap="square" lIns="0" tIns="0" rIns="0" bIns="0" rtlCol="0" anchor="ctr">
            <a:spAutoFit/>
          </a:bodyPr>
          <a:lstStyle/>
          <a:p>
            <a:pPr marL="342900" indent="-342900">
              <a:spcAft>
                <a:spcPts val="600"/>
              </a:spcAft>
              <a:buFont typeface="Arial" panose="020B0604020202020204" pitchFamily="34" charset="0"/>
              <a:buChar char="•"/>
            </a:pPr>
            <a:r>
              <a:rPr lang="en-US" sz="2400" dirty="0">
                <a:hlinkClick r:id="rId3"/>
              </a:rPr>
              <a:t>Configure File and Folder Backups</a:t>
            </a:r>
            <a:endParaRPr lang="en-US" sz="2400" dirty="0"/>
          </a:p>
          <a:p>
            <a:pPr marL="342900" indent="-342900">
              <a:spcAft>
                <a:spcPts val="600"/>
              </a:spcAft>
              <a:buFont typeface="Arial" panose="020B0604020202020204" pitchFamily="34" charset="0"/>
              <a:buChar char="•"/>
            </a:pPr>
            <a:r>
              <a:rPr lang="en-US" sz="2400" dirty="0">
                <a:hlinkClick r:id="rId4"/>
              </a:rPr>
              <a:t>Configure Virtual Machine Backups</a:t>
            </a:r>
            <a:endParaRPr lang="en-US" sz="2400" dirty="0"/>
          </a:p>
          <a:p>
            <a:pPr marL="342900" indent="-342900">
              <a:spcAft>
                <a:spcPts val="600"/>
              </a:spcAft>
              <a:buFont typeface="Arial" panose="020B0604020202020204" pitchFamily="34" charset="0"/>
              <a:buChar char="•"/>
            </a:pPr>
            <a:r>
              <a:rPr lang="en-US" sz="2400" dirty="0">
                <a:hlinkClick r:id="rId5"/>
              </a:rPr>
              <a:t>Lab 10 – Implement Data Protection</a:t>
            </a:r>
            <a:endParaRPr lang="en-US" sz="2400" dirty="0"/>
          </a:p>
          <a:p>
            <a:pPr marL="342900" indent="-342900">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18607884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318C-D460-4281-8715-EEEC41CC4311}"/>
              </a:ext>
            </a:extLst>
          </p:cNvPr>
          <p:cNvSpPr>
            <a:spLocks noGrp="1"/>
          </p:cNvSpPr>
          <p:nvPr>
            <p:ph type="title"/>
          </p:nvPr>
        </p:nvSpPr>
        <p:spPr/>
        <p:txBody>
          <a:bodyPr/>
          <a:lstStyle/>
          <a:p>
            <a:r>
              <a:rPr lang="en-US" dirty="0"/>
              <a:t>Demonstration – Virtual Machine Backups</a:t>
            </a:r>
          </a:p>
        </p:txBody>
      </p:sp>
      <p:sp>
        <p:nvSpPr>
          <p:cNvPr id="116" name="Rectangle 115">
            <a:extLst>
              <a:ext uri="{FF2B5EF4-FFF2-40B4-BE49-F238E27FC236}">
                <a16:creationId xmlns:a16="http://schemas.microsoft.com/office/drawing/2014/main" id="{564566CE-01AD-4174-A545-1458DE0F1556}"/>
              </a:ext>
            </a:extLst>
          </p:cNvPr>
          <p:cNvSpPr/>
          <p:nvPr/>
        </p:nvSpPr>
        <p:spPr bwMode="auto">
          <a:xfrm>
            <a:off x="912634" y="1543011"/>
            <a:ext cx="5824308" cy="10043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342900" indent="-342900">
              <a:lnSpc>
                <a:spcPct val="150000"/>
              </a:lnSpc>
              <a:buFont typeface="Arial" panose="020B0604020202020204" pitchFamily="34" charset="0"/>
              <a:buChar char="•"/>
            </a:pPr>
            <a:r>
              <a:rPr lang="en-US" sz="2200" dirty="0">
                <a:solidFill>
                  <a:schemeClr val="tx1"/>
                </a:solidFill>
              </a:rPr>
              <a:t>Create a backup for virtual machines</a:t>
            </a:r>
          </a:p>
          <a:p>
            <a:pPr marL="342900" indent="-342900">
              <a:lnSpc>
                <a:spcPct val="150000"/>
              </a:lnSpc>
              <a:buFont typeface="Arial" panose="020B0604020202020204" pitchFamily="34" charset="0"/>
              <a:buChar char="•"/>
            </a:pPr>
            <a:r>
              <a:rPr lang="en-US" sz="2200" dirty="0">
                <a:solidFill>
                  <a:schemeClr val="tx1"/>
                </a:solidFill>
              </a:rPr>
              <a:t>Configure and review the backup policy</a:t>
            </a:r>
          </a:p>
        </p:txBody>
      </p:sp>
    </p:spTree>
    <p:extLst>
      <p:ext uri="{BB962C8B-B14F-4D97-AF65-F5344CB8AC3E}">
        <p14:creationId xmlns:p14="http://schemas.microsoft.com/office/powerpoint/2010/main" val="28491797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FCB5-EC37-4F38-B1A0-1D321EA38E48}"/>
              </a:ext>
            </a:extLst>
          </p:cNvPr>
          <p:cNvSpPr>
            <a:spLocks noGrp="1"/>
          </p:cNvSpPr>
          <p:nvPr>
            <p:ph type="title"/>
          </p:nvPr>
        </p:nvSpPr>
        <p:spPr/>
        <p:txBody>
          <a:bodyPr/>
          <a:lstStyle/>
          <a:p>
            <a:r>
              <a:rPr lang="en-US" dirty="0"/>
              <a:t>Implement Azure Backup Server</a:t>
            </a:r>
          </a:p>
        </p:txBody>
      </p:sp>
      <p:sp>
        <p:nvSpPr>
          <p:cNvPr id="15" name="Rectangle 14">
            <a:extLst>
              <a:ext uri="{FF2B5EF4-FFF2-40B4-BE49-F238E27FC236}">
                <a16:creationId xmlns:a16="http://schemas.microsoft.com/office/drawing/2014/main" id="{E9362324-18D1-4DE5-8E27-B5C7477FB8B0}"/>
              </a:ext>
              <a:ext uri="{C183D7F6-B498-43B3-948B-1728B52AA6E4}">
                <adec:decorative xmlns:adec="http://schemas.microsoft.com/office/drawing/2017/decorative" val="0"/>
              </a:ext>
            </a:extLst>
          </p:cNvPr>
          <p:cNvSpPr/>
          <p:nvPr/>
        </p:nvSpPr>
        <p:spPr bwMode="auto">
          <a:xfrm>
            <a:off x="392715" y="354693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App-aware backups, file/folder/volume backups, and machine state backups (bare-metal, system state)</a:t>
            </a:r>
          </a:p>
        </p:txBody>
      </p:sp>
      <p:sp>
        <p:nvSpPr>
          <p:cNvPr id="16" name="Rectangle 15">
            <a:extLst>
              <a:ext uri="{FF2B5EF4-FFF2-40B4-BE49-F238E27FC236}">
                <a16:creationId xmlns:a16="http://schemas.microsoft.com/office/drawing/2014/main" id="{ADAAF9CF-6614-49A6-A1E8-05D0D9299214}"/>
              </a:ext>
              <a:ext uri="{C183D7F6-B498-43B3-948B-1728B52AA6E4}">
                <adec:decorative xmlns:adec="http://schemas.microsoft.com/office/drawing/2017/decorative" val="0"/>
              </a:ext>
            </a:extLst>
          </p:cNvPr>
          <p:cNvSpPr/>
          <p:nvPr/>
        </p:nvSpPr>
        <p:spPr bwMode="auto">
          <a:xfrm>
            <a:off x="3332842" y="354693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Each machine runs the DPM/MABS protection agent, and the MARS agent runs on the MABS/DPM </a:t>
            </a:r>
          </a:p>
        </p:txBody>
      </p:sp>
      <p:sp>
        <p:nvSpPr>
          <p:cNvPr id="17" name="Rectangle 16">
            <a:extLst>
              <a:ext uri="{FF2B5EF4-FFF2-40B4-BE49-F238E27FC236}">
                <a16:creationId xmlns:a16="http://schemas.microsoft.com/office/drawing/2014/main" id="{DDD0DDEB-BB68-4C87-8A2A-088AE9D550E6}"/>
              </a:ext>
              <a:ext uri="{C183D7F6-B498-43B3-948B-1728B52AA6E4}">
                <adec:decorative xmlns:adec="http://schemas.microsoft.com/office/drawing/2017/decorative" val="0"/>
              </a:ext>
            </a:extLst>
          </p:cNvPr>
          <p:cNvSpPr/>
          <p:nvPr/>
        </p:nvSpPr>
        <p:spPr bwMode="auto">
          <a:xfrm>
            <a:off x="6272967" y="354693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Flexibility and granular scheduling options</a:t>
            </a:r>
          </a:p>
        </p:txBody>
      </p:sp>
      <p:sp>
        <p:nvSpPr>
          <p:cNvPr id="27" name="Rectangle 26">
            <a:extLst>
              <a:ext uri="{FF2B5EF4-FFF2-40B4-BE49-F238E27FC236}">
                <a16:creationId xmlns:a16="http://schemas.microsoft.com/office/drawing/2014/main" id="{112EC80F-A203-456F-990C-8F7AC3D72CF4}"/>
              </a:ext>
              <a:ext uri="{C183D7F6-B498-43B3-948B-1728B52AA6E4}">
                <adec:decorative xmlns:adec="http://schemas.microsoft.com/office/drawing/2017/decorative" val="0"/>
              </a:ext>
            </a:extLst>
          </p:cNvPr>
          <p:cNvSpPr/>
          <p:nvPr/>
        </p:nvSpPr>
        <p:spPr bwMode="auto">
          <a:xfrm>
            <a:off x="9213090" y="3546937"/>
            <a:ext cx="2782632" cy="20002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Manage backups for multiple machines in</a:t>
            </a:r>
            <a:br>
              <a:rPr lang="en-US" sz="2000" dirty="0">
                <a:solidFill>
                  <a:schemeClr val="tx1"/>
                </a:solidFill>
              </a:rPr>
            </a:br>
            <a:r>
              <a:rPr lang="en-US" sz="2000" dirty="0">
                <a:solidFill>
                  <a:schemeClr val="tx1"/>
                </a:solidFill>
              </a:rPr>
              <a:t>a protection group</a:t>
            </a:r>
          </a:p>
        </p:txBody>
      </p:sp>
      <p:grpSp>
        <p:nvGrpSpPr>
          <p:cNvPr id="3" name="Group 2" descr="Specialized workloads, file and folders, and System Center backup to Azure. ">
            <a:extLst>
              <a:ext uri="{FF2B5EF4-FFF2-40B4-BE49-F238E27FC236}">
                <a16:creationId xmlns:a16="http://schemas.microsoft.com/office/drawing/2014/main" id="{DED68692-D7E5-488C-9EF7-4E1194B58D9D}"/>
              </a:ext>
            </a:extLst>
          </p:cNvPr>
          <p:cNvGrpSpPr/>
          <p:nvPr/>
        </p:nvGrpSpPr>
        <p:grpSpPr>
          <a:xfrm>
            <a:off x="1600072" y="1617003"/>
            <a:ext cx="9751099" cy="1476394"/>
            <a:chOff x="1600072" y="1806190"/>
            <a:chExt cx="9751099" cy="1476394"/>
          </a:xfrm>
        </p:grpSpPr>
        <p:grpSp>
          <p:nvGrpSpPr>
            <p:cNvPr id="21" name="Group 20" descr="Specialized Workloads, Virtual Machines,&#10;Files/Folders/Volumes are shown going to disk. The disk using System Center DPM or Azure Backup Server to store data in Azure">
              <a:extLst>
                <a:ext uri="{FF2B5EF4-FFF2-40B4-BE49-F238E27FC236}">
                  <a16:creationId xmlns:a16="http://schemas.microsoft.com/office/drawing/2014/main" id="{4D616651-D349-4DB3-8601-A2A89A2A3BD8}"/>
                </a:ext>
              </a:extLst>
            </p:cNvPr>
            <p:cNvGrpSpPr/>
            <p:nvPr/>
          </p:nvGrpSpPr>
          <p:grpSpPr>
            <a:xfrm>
              <a:off x="1600072" y="1806190"/>
              <a:ext cx="9751099" cy="1476394"/>
              <a:chOff x="1372028" y="3180338"/>
              <a:chExt cx="8875941" cy="873210"/>
            </a:xfrm>
          </p:grpSpPr>
          <p:sp>
            <p:nvSpPr>
              <p:cNvPr id="22" name="Rectangle 21">
                <a:extLst>
                  <a:ext uri="{FF2B5EF4-FFF2-40B4-BE49-F238E27FC236}">
                    <a16:creationId xmlns:a16="http://schemas.microsoft.com/office/drawing/2014/main" id="{3D663981-AD83-4959-B836-83848FB57576}"/>
                  </a:ext>
                </a:extLst>
              </p:cNvPr>
              <p:cNvSpPr/>
              <p:nvPr/>
            </p:nvSpPr>
            <p:spPr>
              <a:xfrm>
                <a:off x="1372028" y="3424572"/>
                <a:ext cx="1733744" cy="382271"/>
              </a:xfrm>
              <a:prstGeom prst="rect">
                <a:avLst/>
              </a:prstGeom>
            </p:spPr>
            <p:txBody>
              <a:bodyPr wrap="none" anchor="ctr" anchorCtr="0">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Specialized Workloads</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Virtual Machines</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Files/Folders/Volumes</a:t>
                </a:r>
              </a:p>
            </p:txBody>
          </p:sp>
          <p:pic>
            <p:nvPicPr>
              <p:cNvPr id="23" name="Picture 22">
                <a:extLst>
                  <a:ext uri="{FF2B5EF4-FFF2-40B4-BE49-F238E27FC236}">
                    <a16:creationId xmlns:a16="http://schemas.microsoft.com/office/drawing/2014/main" id="{CC572199-42F9-42E5-95E3-A18A7F433F43}"/>
                  </a:ext>
                </a:extLst>
              </p:cNvPr>
              <p:cNvPicPr>
                <a:picLocks noChangeAspect="1"/>
              </p:cNvPicPr>
              <p:nvPr/>
            </p:nvPicPr>
            <p:blipFill>
              <a:blip r:embed="rId2"/>
              <a:stretch>
                <a:fillRect/>
              </a:stretch>
            </p:blipFill>
            <p:spPr>
              <a:xfrm>
                <a:off x="4264948" y="3267768"/>
                <a:ext cx="819150" cy="704850"/>
              </a:xfrm>
              <a:prstGeom prst="rect">
                <a:avLst/>
              </a:prstGeom>
            </p:spPr>
          </p:pic>
          <p:sp>
            <p:nvSpPr>
              <p:cNvPr id="24" name="Rectangle 23">
                <a:extLst>
                  <a:ext uri="{FF2B5EF4-FFF2-40B4-BE49-F238E27FC236}">
                    <a16:creationId xmlns:a16="http://schemas.microsoft.com/office/drawing/2014/main" id="{455E2513-8B44-422A-954C-B901F6BD288B}"/>
                  </a:ext>
                </a:extLst>
              </p:cNvPr>
              <p:cNvSpPr/>
              <p:nvPr/>
            </p:nvSpPr>
            <p:spPr>
              <a:xfrm>
                <a:off x="5663674" y="3456428"/>
                <a:ext cx="1867983" cy="318559"/>
              </a:xfrm>
              <a:prstGeom prst="rect">
                <a:avLst/>
              </a:prstGeom>
            </p:spPr>
            <p:txBody>
              <a:bodyPr wrap="none" anchor="ctr" anchorCtr="0">
                <a:noAutofit/>
              </a:bodyPr>
              <a:lstStyle/>
              <a:p>
                <a:pPr marL="0" marR="0" lvl="0" indent="0" algn="ctr" defTabSz="932472" eaLnBrk="1" fontAlgn="base" latinLnBrk="0" hangingPunct="1">
                  <a:lnSpc>
                    <a:spcPct val="100000"/>
                  </a:lnSpc>
                  <a:spcBef>
                    <a:spcPts val="0"/>
                  </a:spcBef>
                  <a:spcAft>
                    <a:spcPts val="60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System Center DPM</a:t>
                </a:r>
              </a:p>
              <a:p>
                <a:pPr marL="0" marR="0" lvl="0" indent="0" algn="ctr" defTabSz="932472" eaLnBrk="1" fontAlgn="base" latinLnBrk="0" hangingPunct="1">
                  <a:lnSpc>
                    <a:spcPct val="100000"/>
                  </a:lnSpc>
                  <a:spcBef>
                    <a:spcPts val="0"/>
                  </a:spcBef>
                  <a:spcAft>
                    <a:spcPts val="60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Segoe UI" pitchFamily="34" charset="0"/>
                  </a:rPr>
                  <a:t>Or Azure Backup Server</a:t>
                </a:r>
              </a:p>
            </p:txBody>
          </p:sp>
          <p:sp>
            <p:nvSpPr>
              <p:cNvPr id="25" name="Cloud 24">
                <a:extLst>
                  <a:ext uri="{FF2B5EF4-FFF2-40B4-BE49-F238E27FC236}">
                    <a16:creationId xmlns:a16="http://schemas.microsoft.com/office/drawing/2014/main" id="{990AB74D-8B17-416A-8B65-193561D3AFDB}"/>
                  </a:ext>
                </a:extLst>
              </p:cNvPr>
              <p:cNvSpPr/>
              <p:nvPr/>
            </p:nvSpPr>
            <p:spPr>
              <a:xfrm>
                <a:off x="8130845" y="3180338"/>
                <a:ext cx="2117124" cy="873210"/>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Azure</a:t>
                </a:r>
              </a:p>
            </p:txBody>
          </p:sp>
          <p:cxnSp>
            <p:nvCxnSpPr>
              <p:cNvPr id="28" name="Connector: Elbow 27">
                <a:extLst>
                  <a:ext uri="{FF2B5EF4-FFF2-40B4-BE49-F238E27FC236}">
                    <a16:creationId xmlns:a16="http://schemas.microsoft.com/office/drawing/2014/main" id="{AB43EA14-9E34-455D-A7C3-6082EFCC70F6}"/>
                  </a:ext>
                </a:extLst>
              </p:cNvPr>
              <p:cNvCxnSpPr>
                <a:cxnSpLocks/>
                <a:stCxn id="23" idx="3"/>
                <a:endCxn id="25" idx="2"/>
              </p:cNvCxnSpPr>
              <p:nvPr/>
            </p:nvCxnSpPr>
            <p:spPr>
              <a:xfrm flipV="1">
                <a:off x="5084098" y="3616943"/>
                <a:ext cx="3053314" cy="3250"/>
              </a:xfrm>
              <a:prstGeom prst="bentConnector3">
                <a:avLst/>
              </a:prstGeom>
              <a:noFill/>
              <a:ln w="28575" cap="flat" cmpd="sng" algn="ctr">
                <a:solidFill>
                  <a:sysClr val="windowText" lastClr="000000"/>
                </a:solidFill>
                <a:prstDash val="solid"/>
                <a:miter lim="800000"/>
                <a:tailEnd type="triangle"/>
              </a:ln>
              <a:effectLst/>
            </p:spPr>
          </p:cxnSp>
        </p:grpSp>
        <p:cxnSp>
          <p:nvCxnSpPr>
            <p:cNvPr id="6" name="Straight Arrow Connector 5">
              <a:extLst>
                <a:ext uri="{FF2B5EF4-FFF2-40B4-BE49-F238E27FC236}">
                  <a16:creationId xmlns:a16="http://schemas.microsoft.com/office/drawing/2014/main" id="{9AB8E267-5ECE-4EE2-803D-F91C21525AF3}"/>
                </a:ext>
              </a:extLst>
            </p:cNvPr>
            <p:cNvCxnSpPr>
              <a:stCxn id="22" idx="3"/>
            </p:cNvCxnSpPr>
            <p:nvPr/>
          </p:nvCxnSpPr>
          <p:spPr>
            <a:xfrm>
              <a:off x="3504761" y="2542299"/>
              <a:ext cx="1241504" cy="758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5334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DD8D-F14F-4ECF-97AD-E3DB7A446F78}"/>
              </a:ext>
            </a:extLst>
          </p:cNvPr>
          <p:cNvSpPr>
            <a:spLocks noGrp="1"/>
          </p:cNvSpPr>
          <p:nvPr>
            <p:ph type="title"/>
          </p:nvPr>
        </p:nvSpPr>
        <p:spPr/>
        <p:txBody>
          <a:bodyPr/>
          <a:lstStyle/>
          <a:p>
            <a:r>
              <a:rPr lang="en-US" dirty="0"/>
              <a:t>Compare Backup Options</a:t>
            </a:r>
          </a:p>
        </p:txBody>
      </p:sp>
      <p:graphicFrame>
        <p:nvGraphicFramePr>
          <p:cNvPr id="6" name="Table 5">
            <a:extLst>
              <a:ext uri="{FF2B5EF4-FFF2-40B4-BE49-F238E27FC236}">
                <a16:creationId xmlns:a16="http://schemas.microsoft.com/office/drawing/2014/main" id="{0B9CE051-9CE0-461A-AE76-C1C367230FF4}"/>
              </a:ext>
            </a:extLst>
          </p:cNvPr>
          <p:cNvGraphicFramePr>
            <a:graphicFrameLocks noGrp="1"/>
          </p:cNvGraphicFramePr>
          <p:nvPr>
            <p:extLst>
              <p:ext uri="{D42A27DB-BD31-4B8C-83A1-F6EECF244321}">
                <p14:modId xmlns:p14="http://schemas.microsoft.com/office/powerpoint/2010/main" val="3438871213"/>
              </p:ext>
            </p:extLst>
          </p:nvPr>
        </p:nvGraphicFramePr>
        <p:xfrm>
          <a:off x="420913" y="1342114"/>
          <a:ext cx="11577413" cy="4795928"/>
        </p:xfrm>
        <a:graphic>
          <a:graphicData uri="http://schemas.openxmlformats.org/drawingml/2006/table">
            <a:tbl>
              <a:tblPr firstRow="1" bandRow="1">
                <a:tableStyleId>{E8B1032C-EA38-4F05-BA0D-38AFFFC7BED3}</a:tableStyleId>
              </a:tblPr>
              <a:tblGrid>
                <a:gridCol w="1625601">
                  <a:extLst>
                    <a:ext uri="{9D8B030D-6E8A-4147-A177-3AD203B41FA5}">
                      <a16:colId xmlns:a16="http://schemas.microsoft.com/office/drawing/2014/main" val="432228811"/>
                    </a:ext>
                  </a:extLst>
                </a:gridCol>
                <a:gridCol w="3265715">
                  <a:extLst>
                    <a:ext uri="{9D8B030D-6E8A-4147-A177-3AD203B41FA5}">
                      <a16:colId xmlns:a16="http://schemas.microsoft.com/office/drawing/2014/main" val="75774198"/>
                    </a:ext>
                  </a:extLst>
                </a:gridCol>
                <a:gridCol w="3006271">
                  <a:extLst>
                    <a:ext uri="{9D8B030D-6E8A-4147-A177-3AD203B41FA5}">
                      <a16:colId xmlns:a16="http://schemas.microsoft.com/office/drawing/2014/main" val="2296394419"/>
                    </a:ext>
                  </a:extLst>
                </a:gridCol>
                <a:gridCol w="1562100">
                  <a:extLst>
                    <a:ext uri="{9D8B030D-6E8A-4147-A177-3AD203B41FA5}">
                      <a16:colId xmlns:a16="http://schemas.microsoft.com/office/drawing/2014/main" val="3872385710"/>
                    </a:ext>
                  </a:extLst>
                </a:gridCol>
                <a:gridCol w="2117726">
                  <a:extLst>
                    <a:ext uri="{9D8B030D-6E8A-4147-A177-3AD203B41FA5}">
                      <a16:colId xmlns:a16="http://schemas.microsoft.com/office/drawing/2014/main" val="8381727"/>
                    </a:ext>
                  </a:extLst>
                </a:gridCol>
              </a:tblGrid>
              <a:tr h="448063">
                <a:tc>
                  <a:txBody>
                    <a:bodyPr/>
                    <a:lstStyle/>
                    <a:p>
                      <a:pPr algn="ctr">
                        <a:spcBef>
                          <a:spcPts val="300"/>
                        </a:spcBef>
                      </a:pPr>
                      <a:r>
                        <a:rPr lang="en-US" sz="1800" b="0" dirty="0">
                          <a:solidFill>
                            <a:schemeClr val="bg1"/>
                          </a:solidFill>
                          <a:effectLst/>
                          <a:latin typeface="+mj-lt"/>
                        </a:rPr>
                        <a:t>Component</a:t>
                      </a:r>
                    </a:p>
                  </a:txBody>
                  <a:tcPr marT="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ctr">
                        <a:spcBef>
                          <a:spcPts val="300"/>
                        </a:spcBef>
                      </a:pPr>
                      <a:r>
                        <a:rPr lang="en-US" sz="1800" b="0" dirty="0">
                          <a:solidFill>
                            <a:schemeClr val="bg1"/>
                          </a:solidFill>
                          <a:effectLst/>
                          <a:latin typeface="+mj-lt"/>
                        </a:rPr>
                        <a:t>Benefits</a:t>
                      </a:r>
                    </a:p>
                  </a:txBody>
                  <a:tcPr marT="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ctr">
                        <a:spcBef>
                          <a:spcPts val="300"/>
                        </a:spcBef>
                      </a:pPr>
                      <a:r>
                        <a:rPr lang="en-US" sz="1800" b="0" dirty="0">
                          <a:solidFill>
                            <a:schemeClr val="bg1"/>
                          </a:solidFill>
                          <a:effectLst/>
                          <a:latin typeface="+mj-lt"/>
                        </a:rPr>
                        <a:t>Limits</a:t>
                      </a:r>
                    </a:p>
                  </a:txBody>
                  <a:tcPr marT="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ctr">
                        <a:spcBef>
                          <a:spcPts val="300"/>
                        </a:spcBef>
                      </a:pPr>
                      <a:r>
                        <a:rPr lang="en-US" sz="1800" b="0" dirty="0">
                          <a:solidFill>
                            <a:schemeClr val="bg1"/>
                          </a:solidFill>
                          <a:effectLst/>
                          <a:latin typeface="+mj-lt"/>
                        </a:rPr>
                        <a:t>Protects</a:t>
                      </a:r>
                    </a:p>
                  </a:txBody>
                  <a:tcPr marT="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ctr">
                        <a:spcBef>
                          <a:spcPts val="300"/>
                        </a:spcBef>
                      </a:pPr>
                      <a:r>
                        <a:rPr lang="en-US" sz="1800" b="0" dirty="0">
                          <a:solidFill>
                            <a:schemeClr val="bg1"/>
                          </a:solidFill>
                          <a:effectLst/>
                          <a:latin typeface="+mj-lt"/>
                        </a:rPr>
                        <a:t>Backup Storage</a:t>
                      </a:r>
                    </a:p>
                  </a:txBody>
                  <a:tcPr marT="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2757862615"/>
                  </a:ext>
                </a:extLst>
              </a:tr>
              <a:tr h="1601411">
                <a:tc>
                  <a:txBody>
                    <a:bodyPr/>
                    <a:lstStyle/>
                    <a:p>
                      <a:pPr algn="l">
                        <a:spcBef>
                          <a:spcPts val="300"/>
                        </a:spcBef>
                      </a:pPr>
                      <a:r>
                        <a:rPr lang="en-US" sz="1600" dirty="0">
                          <a:solidFill>
                            <a:schemeClr val="tx1"/>
                          </a:solidFill>
                          <a:effectLst/>
                          <a:latin typeface="+mj-lt"/>
                        </a:rPr>
                        <a:t>Azure Backup (MARS) agent</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Backup files and folders on physical or virtual</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Windows OS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No separate backup</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server required</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Backup 3x per day</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Not application aware</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File, folder, and volume-level</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restore only</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No support for Linux</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Files </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Folders</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Recovery</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services vault</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80730330"/>
                  </a:ext>
                </a:extLst>
              </a:tr>
              <a:tr h="2746454">
                <a:tc>
                  <a:txBody>
                    <a:bodyPr/>
                    <a:lstStyle/>
                    <a:p>
                      <a:pPr algn="l">
                        <a:spcBef>
                          <a:spcPts val="300"/>
                        </a:spcBef>
                      </a:pPr>
                      <a:r>
                        <a:rPr lang="en-US" sz="1600" dirty="0">
                          <a:solidFill>
                            <a:schemeClr val="tx1"/>
                          </a:solidFill>
                          <a:effectLst/>
                          <a:latin typeface="+mj-lt"/>
                        </a:rPr>
                        <a:t>Azure</a:t>
                      </a:r>
                      <a:br>
                        <a:rPr lang="en-US" sz="1600" dirty="0">
                          <a:solidFill>
                            <a:schemeClr val="tx1"/>
                          </a:solidFill>
                          <a:effectLst/>
                          <a:latin typeface="+mj-lt"/>
                        </a:rPr>
                      </a:br>
                      <a:r>
                        <a:rPr lang="en-US" sz="1600" dirty="0">
                          <a:solidFill>
                            <a:schemeClr val="tx1"/>
                          </a:solidFill>
                          <a:effectLst/>
                          <a:latin typeface="+mj-lt"/>
                        </a:rPr>
                        <a:t>Backup Server (MABS)</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App aware snapshots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Full flex for when to backups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Recovery granularity</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Linux support on Hyper-V and VMware VMs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Backup and restore</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VMware VMs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Doesn’t require a System Center license</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Cannot backup Oracle workloads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Always requires live Azure subscription</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No support for tape backup</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Files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Folders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Volumes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VMs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Applications</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Workloads</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Recovery</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services vault</a:t>
                      </a:r>
                    </a:p>
                    <a:p>
                      <a:pPr marL="231775" indent="-171450" algn="l" defTabSz="932742" rtl="0" eaLnBrk="1" latinLnBrk="0" hangingPunct="1">
                        <a:spcBef>
                          <a:spcPts val="0"/>
                        </a:spcBef>
                        <a:spcAft>
                          <a:spcPts val="500"/>
                        </a:spcAft>
                        <a:buFont typeface="Arial" panose="020B0604020202020204" pitchFamily="34" charset="0"/>
                        <a:buChar char="•"/>
                      </a:pPr>
                      <a:r>
                        <a:rPr lang="en-US" sz="1600" kern="1200" dirty="0">
                          <a:solidFill>
                            <a:schemeClr val="tx1"/>
                          </a:solidFill>
                          <a:effectLst/>
                          <a:latin typeface="+mn-lt"/>
                          <a:ea typeface="+mn-ea"/>
                          <a:cs typeface="+mn-cs"/>
                        </a:rPr>
                        <a:t>Locally</a:t>
                      </a:r>
                      <a:br>
                        <a:rPr lang="en-US" sz="1600" kern="1200" dirty="0">
                          <a:solidFill>
                            <a:schemeClr val="tx1"/>
                          </a:solidFill>
                          <a:effectLst/>
                          <a:latin typeface="+mn-lt"/>
                          <a:ea typeface="+mn-ea"/>
                          <a:cs typeface="+mn-cs"/>
                        </a:rPr>
                      </a:br>
                      <a:r>
                        <a:rPr lang="en-US" sz="1600" kern="1200" dirty="0">
                          <a:solidFill>
                            <a:schemeClr val="tx1"/>
                          </a:solidFill>
                          <a:effectLst/>
                          <a:latin typeface="+mn-lt"/>
                          <a:ea typeface="+mn-ea"/>
                          <a:cs typeface="+mn-cs"/>
                        </a:rPr>
                        <a:t>attached disk</a:t>
                      </a:r>
                    </a:p>
                  </a:txBody>
                  <a:tcPr marT="9144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17439897"/>
                  </a:ext>
                </a:extLst>
              </a:tr>
            </a:tbl>
          </a:graphicData>
        </a:graphic>
      </p:graphicFrame>
    </p:spTree>
    <p:extLst>
      <p:ext uri="{BB962C8B-B14F-4D97-AF65-F5344CB8AC3E}">
        <p14:creationId xmlns:p14="http://schemas.microsoft.com/office/powerpoint/2010/main" val="26030449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2583-18D4-4230-90E4-DB44D1016E08}"/>
              </a:ext>
            </a:extLst>
          </p:cNvPr>
          <p:cNvSpPr>
            <a:spLocks noGrp="1"/>
          </p:cNvSpPr>
          <p:nvPr>
            <p:ph type="title"/>
          </p:nvPr>
        </p:nvSpPr>
        <p:spPr/>
        <p:txBody>
          <a:bodyPr/>
          <a:lstStyle/>
          <a:p>
            <a:r>
              <a:rPr lang="en-US" dirty="0"/>
              <a:t>Manage Soft Delete</a:t>
            </a:r>
          </a:p>
        </p:txBody>
      </p:sp>
      <p:sp>
        <p:nvSpPr>
          <p:cNvPr id="10" name="Rectangle 9">
            <a:extLst>
              <a:ext uri="{FF2B5EF4-FFF2-40B4-BE49-F238E27FC236}">
                <a16:creationId xmlns:a16="http://schemas.microsoft.com/office/drawing/2014/main" id="{F362F1C7-7286-4F27-AAFA-0199E6A60F1C}"/>
              </a:ext>
              <a:ext uri="{C183D7F6-B498-43B3-948B-1728B52AA6E4}">
                <adec:decorative xmlns:adec="http://schemas.microsoft.com/office/drawing/2017/decorative" val="0"/>
              </a:ext>
            </a:extLst>
          </p:cNvPr>
          <p:cNvSpPr/>
          <p:nvPr/>
        </p:nvSpPr>
        <p:spPr bwMode="auto">
          <a:xfrm>
            <a:off x="427039" y="1496554"/>
            <a:ext cx="5410243" cy="95006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400" dirty="0">
                <a:solidFill>
                  <a:schemeClr val="tx1"/>
                </a:solidFill>
              </a:rPr>
              <a:t>Backup data is retained for 14 additional days*</a:t>
            </a:r>
          </a:p>
        </p:txBody>
      </p:sp>
      <p:sp>
        <p:nvSpPr>
          <p:cNvPr id="11" name="Rectangle 10">
            <a:extLst>
              <a:ext uri="{FF2B5EF4-FFF2-40B4-BE49-F238E27FC236}">
                <a16:creationId xmlns:a16="http://schemas.microsoft.com/office/drawing/2014/main" id="{C3C0D6F6-A62B-4ADB-8C62-99E84364DAAB}"/>
              </a:ext>
              <a:ext uri="{C183D7F6-B498-43B3-948B-1728B52AA6E4}">
                <adec:decorative xmlns:adec="http://schemas.microsoft.com/office/drawing/2017/decorative" val="0"/>
              </a:ext>
            </a:extLst>
          </p:cNvPr>
          <p:cNvSpPr/>
          <p:nvPr/>
        </p:nvSpPr>
        <p:spPr bwMode="auto">
          <a:xfrm>
            <a:off x="427038" y="2629316"/>
            <a:ext cx="5410243" cy="106653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Recover soft deleted backup items using an ‘Undelete’ operation</a:t>
            </a:r>
          </a:p>
        </p:txBody>
      </p:sp>
      <p:sp>
        <p:nvSpPr>
          <p:cNvPr id="3" name="Rectangle 2">
            <a:extLst>
              <a:ext uri="{FF2B5EF4-FFF2-40B4-BE49-F238E27FC236}">
                <a16:creationId xmlns:a16="http://schemas.microsoft.com/office/drawing/2014/main" id="{938F8FB2-7B9C-41DA-B63F-AB71FB700430}"/>
              </a:ext>
              <a:ext uri="{C183D7F6-B498-43B3-948B-1728B52AA6E4}">
                <adec:decorative xmlns:adec="http://schemas.microsoft.com/office/drawing/2017/decorative" val="0"/>
              </a:ext>
            </a:extLst>
          </p:cNvPr>
          <p:cNvSpPr/>
          <p:nvPr/>
        </p:nvSpPr>
        <p:spPr bwMode="auto">
          <a:xfrm>
            <a:off x="427037" y="3837555"/>
            <a:ext cx="5410243" cy="1066535"/>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Also available for storage account containers and file shares</a:t>
            </a:r>
          </a:p>
        </p:txBody>
      </p:sp>
      <p:sp>
        <p:nvSpPr>
          <p:cNvPr id="12" name="Rectangle 11">
            <a:extLst>
              <a:ext uri="{FF2B5EF4-FFF2-40B4-BE49-F238E27FC236}">
                <a16:creationId xmlns:a16="http://schemas.microsoft.com/office/drawing/2014/main" id="{83CC23DD-EE91-4A9D-829A-5325BAD78B4C}"/>
              </a:ext>
              <a:ext uri="{C183D7F6-B498-43B3-948B-1728B52AA6E4}">
                <adec:decorative xmlns:adec="http://schemas.microsoft.com/office/drawing/2017/decorative" val="0"/>
              </a:ext>
            </a:extLst>
          </p:cNvPr>
          <p:cNvSpPr/>
          <p:nvPr/>
        </p:nvSpPr>
        <p:spPr bwMode="auto">
          <a:xfrm>
            <a:off x="427038" y="5045795"/>
            <a:ext cx="5410243" cy="106653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400" dirty="0">
                <a:solidFill>
                  <a:schemeClr val="tx1"/>
                </a:solidFill>
              </a:rPr>
              <a:t>Natively built-in for all the recovery</a:t>
            </a:r>
            <a:br>
              <a:rPr lang="en-US" sz="2400" dirty="0">
                <a:solidFill>
                  <a:schemeClr val="tx1"/>
                </a:solidFill>
              </a:rPr>
            </a:br>
            <a:r>
              <a:rPr lang="en-US" sz="2400" dirty="0">
                <a:solidFill>
                  <a:schemeClr val="tx1"/>
                </a:solidFill>
              </a:rPr>
              <a:t>services vaults</a:t>
            </a:r>
          </a:p>
        </p:txBody>
      </p:sp>
      <p:pic>
        <p:nvPicPr>
          <p:cNvPr id="4" name="Picture 3" descr="Flowchart showing a soft deleted state for 14 days until the item is permanently deleted">
            <a:extLst>
              <a:ext uri="{FF2B5EF4-FFF2-40B4-BE49-F238E27FC236}">
                <a16:creationId xmlns:a16="http://schemas.microsoft.com/office/drawing/2014/main" id="{05FD2B24-36E3-49AA-9342-D6E8163CE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569" y="2141458"/>
            <a:ext cx="5793440" cy="3509488"/>
          </a:xfrm>
          <a:prstGeom prst="rect">
            <a:avLst/>
          </a:prstGeom>
        </p:spPr>
      </p:pic>
    </p:spTree>
    <p:extLst>
      <p:ext uri="{BB962C8B-B14F-4D97-AF65-F5344CB8AC3E}">
        <p14:creationId xmlns:p14="http://schemas.microsoft.com/office/powerpoint/2010/main" val="305902970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Site Recovery</a:t>
            </a:r>
          </a:p>
        </p:txBody>
      </p:sp>
      <p:sp>
        <p:nvSpPr>
          <p:cNvPr id="6" name="Rectangle 5">
            <a:extLst>
              <a:ext uri="{FF2B5EF4-FFF2-40B4-BE49-F238E27FC236}">
                <a16:creationId xmlns:a16="http://schemas.microsoft.com/office/drawing/2014/main" id="{D0E5B8D1-C382-465B-81D4-AE65A10DEBBD}"/>
              </a:ext>
              <a:ext uri="{C183D7F6-B498-43B3-948B-1728B52AA6E4}">
                <adec:decorative xmlns:adec="http://schemas.microsoft.com/office/drawing/2017/decorative" val="0"/>
              </a:ext>
            </a:extLst>
          </p:cNvPr>
          <p:cNvSpPr/>
          <p:nvPr/>
        </p:nvSpPr>
        <p:spPr bwMode="auto">
          <a:xfrm>
            <a:off x="440753" y="1439270"/>
            <a:ext cx="5400815" cy="92905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Replicate Azure VMs from one Azure region to another</a:t>
            </a:r>
          </a:p>
        </p:txBody>
      </p:sp>
      <p:sp>
        <p:nvSpPr>
          <p:cNvPr id="8" name="Rectangle 7">
            <a:extLst>
              <a:ext uri="{FF2B5EF4-FFF2-40B4-BE49-F238E27FC236}">
                <a16:creationId xmlns:a16="http://schemas.microsoft.com/office/drawing/2014/main" id="{3CBA2247-18C6-410B-A1F0-36C22C87D522}"/>
              </a:ext>
              <a:ext uri="{C183D7F6-B498-43B3-948B-1728B52AA6E4}">
                <adec:decorative xmlns:adec="http://schemas.microsoft.com/office/drawing/2017/decorative" val="0"/>
              </a:ext>
            </a:extLst>
          </p:cNvPr>
          <p:cNvSpPr/>
          <p:nvPr/>
        </p:nvSpPr>
        <p:spPr bwMode="auto">
          <a:xfrm>
            <a:off x="440753" y="2528188"/>
            <a:ext cx="5400815" cy="105829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Replicate on-premises VMware VMs,</a:t>
            </a:r>
            <a:br>
              <a:rPr lang="en-US" sz="2000" dirty="0">
                <a:solidFill>
                  <a:schemeClr val="tx1"/>
                </a:solidFill>
              </a:rPr>
            </a:br>
            <a:r>
              <a:rPr lang="en-US" sz="2000" dirty="0">
                <a:solidFill>
                  <a:schemeClr val="tx1"/>
                </a:solidFill>
              </a:rPr>
              <a:t>Hyper-V VMs, physical servers (Windows</a:t>
            </a:r>
            <a:br>
              <a:rPr lang="en-US" sz="2000" dirty="0">
                <a:solidFill>
                  <a:schemeClr val="tx1"/>
                </a:solidFill>
              </a:rPr>
            </a:br>
            <a:r>
              <a:rPr lang="en-US" sz="2000" dirty="0">
                <a:solidFill>
                  <a:schemeClr val="tx1"/>
                </a:solidFill>
              </a:rPr>
              <a:t>and Linux), Azure Stack VMs to Azure</a:t>
            </a:r>
          </a:p>
        </p:txBody>
      </p:sp>
      <p:sp>
        <p:nvSpPr>
          <p:cNvPr id="9" name="Rectangle 8">
            <a:extLst>
              <a:ext uri="{FF2B5EF4-FFF2-40B4-BE49-F238E27FC236}">
                <a16:creationId xmlns:a16="http://schemas.microsoft.com/office/drawing/2014/main" id="{65984D35-816C-4B5D-A78A-5E5C812929B2}"/>
              </a:ext>
              <a:ext uri="{C183D7F6-B498-43B3-948B-1728B52AA6E4}">
                <adec:decorative xmlns:adec="http://schemas.microsoft.com/office/drawing/2017/decorative" val="0"/>
              </a:ext>
            </a:extLst>
          </p:cNvPr>
          <p:cNvSpPr/>
          <p:nvPr/>
        </p:nvSpPr>
        <p:spPr bwMode="auto">
          <a:xfrm>
            <a:off x="440753" y="3746338"/>
            <a:ext cx="5400815" cy="72537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Replicate AWS Windows instances to Azure</a:t>
            </a:r>
          </a:p>
        </p:txBody>
      </p:sp>
      <p:sp>
        <p:nvSpPr>
          <p:cNvPr id="10" name="Rectangle 9">
            <a:extLst>
              <a:ext uri="{FF2B5EF4-FFF2-40B4-BE49-F238E27FC236}">
                <a16:creationId xmlns:a16="http://schemas.microsoft.com/office/drawing/2014/main" id="{F9EEC877-1D65-4F81-80BD-9CBD96508DFB}"/>
              </a:ext>
              <a:ext uri="{C183D7F6-B498-43B3-948B-1728B52AA6E4}">
                <adec:decorative xmlns:adec="http://schemas.microsoft.com/office/drawing/2017/decorative" val="0"/>
              </a:ext>
            </a:extLst>
          </p:cNvPr>
          <p:cNvSpPr/>
          <p:nvPr/>
        </p:nvSpPr>
        <p:spPr bwMode="auto">
          <a:xfrm>
            <a:off x="440753" y="4631577"/>
            <a:ext cx="5400815" cy="12513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Replicate on-premises VMware VMs, Hyper-V VMs managed by System Center VMM, and physical servers to a secondary site</a:t>
            </a:r>
          </a:p>
        </p:txBody>
      </p:sp>
      <p:pic>
        <p:nvPicPr>
          <p:cNvPr id="2" name="Picture 3" descr="Screenshot of an Azure Site recovery architecture. Region 1 is using Traffic Manager to failover to Region 2">
            <a:extLst>
              <a:ext uri="{FF2B5EF4-FFF2-40B4-BE49-F238E27FC236}">
                <a16:creationId xmlns:a16="http://schemas.microsoft.com/office/drawing/2014/main" id="{685514B4-0969-40FA-B44E-6B904E7BA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464" y="1909482"/>
            <a:ext cx="5683651" cy="3973441"/>
          </a:xfrm>
          <a:prstGeom prst="rect">
            <a:avLst/>
          </a:prstGeom>
        </p:spPr>
      </p:pic>
    </p:spTree>
    <p:extLst>
      <p:ext uri="{BB962C8B-B14F-4D97-AF65-F5344CB8AC3E}">
        <p14:creationId xmlns:p14="http://schemas.microsoft.com/office/powerpoint/2010/main" val="90530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EE5BF00A-4CC1-4D4D-AA47-FC2B94A29F42}"/>
              </a:ext>
            </a:extLst>
          </p:cNvPr>
          <p:cNvSpPr>
            <a:spLocks noGrp="1"/>
          </p:cNvSpPr>
          <p:nvPr>
            <p:ph type="title"/>
          </p:nvPr>
        </p:nvSpPr>
        <p:spPr/>
        <p:txBody>
          <a:bodyPr/>
          <a:lstStyle/>
          <a:p>
            <a:r>
              <a:rPr lang="en-US" dirty="0"/>
              <a:t>Learning Recap – Configure Virtual Machine Backups</a:t>
            </a:r>
            <a:endParaRPr lang="en-IN" dirty="0"/>
          </a:p>
        </p:txBody>
      </p:sp>
      <p:sp>
        <p:nvSpPr>
          <p:cNvPr id="34" name="TextBox 33">
            <a:extLst>
              <a:ext uri="{FF2B5EF4-FFF2-40B4-BE49-F238E27FC236}">
                <a16:creationId xmlns:a16="http://schemas.microsoft.com/office/drawing/2014/main" id="{79E3E8A3-C1CF-48E4-AAA3-87AE0830BCC7}"/>
              </a:ext>
            </a:extLst>
          </p:cNvPr>
          <p:cNvSpPr txBox="1"/>
          <p:nvPr/>
        </p:nvSpPr>
        <p:spPr>
          <a:xfrm>
            <a:off x="3938394" y="1942253"/>
            <a:ext cx="7228043" cy="249299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dirty="0">
                <a:hlinkClick r:id="rId3"/>
              </a:rPr>
              <a:t>Introduction to Azure Backup</a:t>
            </a:r>
            <a:endParaRPr lang="en-US" dirty="0"/>
          </a:p>
          <a:p>
            <a:pPr marL="285750" indent="-285750">
              <a:spcAft>
                <a:spcPts val="600"/>
              </a:spcAft>
              <a:buFont typeface="Arial" panose="020B0604020202020204" pitchFamily="34" charset="0"/>
              <a:buChar char="•"/>
            </a:pPr>
            <a:r>
              <a:rPr lang="en-US" dirty="0">
                <a:hlinkClick r:id="rId4"/>
              </a:rPr>
              <a:t>Protect your virtual machines by using Azure Backup</a:t>
            </a:r>
            <a:endParaRPr lang="en-US" dirty="0"/>
          </a:p>
          <a:p>
            <a:pPr marL="285750" indent="-285750">
              <a:spcAft>
                <a:spcPts val="600"/>
              </a:spcAft>
              <a:buFont typeface="Arial" panose="020B0604020202020204" pitchFamily="34" charset="0"/>
              <a:buChar char="•"/>
            </a:pPr>
            <a:r>
              <a:rPr lang="en-US" sz="1800" dirty="0">
                <a:hlinkClick r:id="rId5"/>
              </a:rPr>
              <a:t>Implement hybrid backup and recovery with Windows Server IaaS </a:t>
            </a:r>
            <a:endParaRPr lang="en-US" sz="1800" dirty="0"/>
          </a:p>
          <a:p>
            <a:pPr marL="285750" indent="-285750">
              <a:spcAft>
                <a:spcPts val="600"/>
              </a:spcAft>
              <a:buFont typeface="Arial" panose="020B0604020202020204" pitchFamily="34" charset="0"/>
              <a:buChar char="•"/>
            </a:pPr>
            <a:r>
              <a:rPr lang="en-US" sz="1800" dirty="0">
                <a:hlinkClick r:id="rId6"/>
              </a:rPr>
              <a:t>Protect your Azure infrastructure with Azure Site Recovery </a:t>
            </a:r>
            <a:endParaRPr lang="en-US" sz="1800" dirty="0">
              <a:solidFill>
                <a:schemeClr val="tx1"/>
              </a:solidFill>
            </a:endParaRPr>
          </a:p>
          <a:p>
            <a:pPr marL="285750" indent="-285750">
              <a:spcAft>
                <a:spcPts val="600"/>
              </a:spcAft>
              <a:buFont typeface="Arial" panose="020B0604020202020204" pitchFamily="34" charset="0"/>
              <a:buChar char="•"/>
            </a:pPr>
            <a:endParaRPr lang="en-US" sz="1800" dirty="0">
              <a:solidFill>
                <a:schemeClr val="tx1"/>
              </a:solidFill>
            </a:endParaRP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6659643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10 – Implement Data Protection</a:t>
            </a:r>
          </a:p>
        </p:txBody>
      </p:sp>
    </p:spTree>
    <p:extLst>
      <p:ext uri="{BB962C8B-B14F-4D97-AF65-F5344CB8AC3E}">
        <p14:creationId xmlns:p14="http://schemas.microsoft.com/office/powerpoint/2010/main" val="100364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F6EEE9D-5191-4926-B544-DDD42BBC7893}"/>
              </a:ext>
            </a:extLst>
          </p:cNvPr>
          <p:cNvSpPr>
            <a:spLocks noGrp="1"/>
          </p:cNvSpPr>
          <p:nvPr>
            <p:ph type="title"/>
          </p:nvPr>
        </p:nvSpPr>
        <p:spPr/>
        <p:txBody>
          <a:bodyPr/>
          <a:lstStyle/>
          <a:p>
            <a:r>
              <a:rPr lang="en-US" dirty="0"/>
              <a:t>Lab 10 – Backup virtual machines</a:t>
            </a:r>
            <a:endParaRPr lang="en-IN" dirty="0"/>
          </a:p>
        </p:txBody>
      </p:sp>
      <p:sp>
        <p:nvSpPr>
          <p:cNvPr id="30" name="Text Placeholder 2">
            <a:extLst>
              <a:ext uri="{FF2B5EF4-FFF2-40B4-BE49-F238E27FC236}">
                <a16:creationId xmlns:a16="http://schemas.microsoft.com/office/drawing/2014/main" id="{22136A62-F855-4350-8F9A-20B49BF139E5}"/>
              </a:ext>
            </a:extLst>
          </p:cNvPr>
          <p:cNvSpPr txBox="1">
            <a:spLocks/>
          </p:cNvSpPr>
          <p:nvPr/>
        </p:nvSpPr>
        <p:spPr>
          <a:xfrm>
            <a:off x="360637" y="2435964"/>
            <a:ext cx="3591252" cy="2769989"/>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dirty="0">
                <a:solidFill>
                  <a:schemeClr val="tx1"/>
                </a:solidFill>
                <a:latin typeface="+mn-lt"/>
                <a:cs typeface="Segoe UI Semilight"/>
              </a:rPr>
              <a:t>You have been tasked with evaluating the use of Azure Recovery Services for backup and restore of files hosted on Azure virtual machines and on-premises computers. In addition, you want to identify methods of protecting data stored in the Recovery Services vault from accidental or malicious data loss</a:t>
            </a:r>
          </a:p>
        </p:txBody>
      </p:sp>
      <p:sp>
        <p:nvSpPr>
          <p:cNvPr id="31" name="Text Placeholder 2">
            <a:extLst>
              <a:ext uri="{FF2B5EF4-FFF2-40B4-BE49-F238E27FC236}">
                <a16:creationId xmlns:a16="http://schemas.microsoft.com/office/drawing/2014/main" id="{82FB02A8-765F-494E-BD91-433F8F1C623A}"/>
              </a:ext>
            </a:extLst>
          </p:cNvPr>
          <p:cNvSpPr txBox="1">
            <a:spLocks/>
          </p:cNvSpPr>
          <p:nvPr/>
        </p:nvSpPr>
        <p:spPr>
          <a:xfrm>
            <a:off x="4995097" y="1828795"/>
            <a:ext cx="2257041" cy="30777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cs typeface="Segoe UI Semilight"/>
              </a:rPr>
              <a:t>Objectives</a:t>
            </a:r>
          </a:p>
        </p:txBody>
      </p:sp>
      <p:sp>
        <p:nvSpPr>
          <p:cNvPr id="39" name="Rectangle 38">
            <a:extLst>
              <a:ext uri="{FF2B5EF4-FFF2-40B4-BE49-F238E27FC236}">
                <a16:creationId xmlns:a16="http://schemas.microsoft.com/office/drawing/2014/main" id="{BC42E0FD-A4D8-43B9-8CE6-955654DEB296}"/>
              </a:ext>
            </a:extLst>
          </p:cNvPr>
          <p:cNvSpPr/>
          <p:nvPr/>
        </p:nvSpPr>
        <p:spPr bwMode="auto">
          <a:xfrm>
            <a:off x="4817019" y="2136572"/>
            <a:ext cx="7112222" cy="3624687"/>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Aft>
                <a:spcPts val="600"/>
              </a:spcAft>
            </a:pPr>
            <a:r>
              <a:rPr lang="en-US" sz="2000" dirty="0">
                <a:solidFill>
                  <a:schemeClr val="tx1"/>
                </a:solidFill>
                <a:latin typeface="+mj-lt"/>
                <a:cs typeface="Segoe UI Semilight"/>
              </a:rPr>
              <a:t>Task 1: </a:t>
            </a:r>
            <a:r>
              <a:rPr lang="en-US" sz="2000" dirty="0">
                <a:solidFill>
                  <a:schemeClr val="tx1"/>
                </a:solidFill>
                <a:cs typeface="Segoe UI Semilight"/>
              </a:rPr>
              <a:t>Provision the lab environment</a:t>
            </a:r>
          </a:p>
          <a:p>
            <a:pPr>
              <a:spcAft>
                <a:spcPts val="600"/>
              </a:spcAft>
            </a:pPr>
            <a:r>
              <a:rPr lang="en-US" sz="2000" dirty="0">
                <a:solidFill>
                  <a:schemeClr val="tx1"/>
                </a:solidFill>
                <a:latin typeface="+mj-lt"/>
                <a:cs typeface="Segoe UI Semilight"/>
              </a:rPr>
              <a:t>Task 2: </a:t>
            </a:r>
            <a:r>
              <a:rPr lang="en-US" sz="2000" dirty="0">
                <a:solidFill>
                  <a:schemeClr val="tx1"/>
                </a:solidFill>
                <a:cs typeface="Segoe UI Semilight"/>
              </a:rPr>
              <a:t>Create a Recovery Services vault</a:t>
            </a:r>
          </a:p>
          <a:p>
            <a:pPr>
              <a:spcAft>
                <a:spcPts val="600"/>
              </a:spcAft>
            </a:pPr>
            <a:r>
              <a:rPr lang="en-US" sz="2000" dirty="0">
                <a:solidFill>
                  <a:schemeClr val="tx1"/>
                </a:solidFill>
                <a:latin typeface="+mj-lt"/>
                <a:cs typeface="Segoe UI Semilight"/>
              </a:rPr>
              <a:t>Task 3: </a:t>
            </a:r>
            <a:r>
              <a:rPr lang="en-US" sz="2000" dirty="0">
                <a:solidFill>
                  <a:schemeClr val="tx1"/>
                </a:solidFill>
                <a:cs typeface="Segoe UI Semilight"/>
              </a:rPr>
              <a:t>Implement Azure virtual machine-level backup</a:t>
            </a:r>
          </a:p>
          <a:p>
            <a:pPr>
              <a:spcAft>
                <a:spcPts val="600"/>
              </a:spcAft>
            </a:pPr>
            <a:r>
              <a:rPr lang="en-US" sz="2000" dirty="0">
                <a:solidFill>
                  <a:schemeClr val="tx1"/>
                </a:solidFill>
                <a:latin typeface="+mj-lt"/>
                <a:cs typeface="Segoe UI Semilight"/>
              </a:rPr>
              <a:t>Task 4: </a:t>
            </a:r>
            <a:r>
              <a:rPr lang="en-US" sz="2000" dirty="0">
                <a:solidFill>
                  <a:schemeClr val="tx1"/>
                </a:solidFill>
                <a:cs typeface="Segoe UI Semilight"/>
              </a:rPr>
              <a:t>Implement File and Folder backup</a:t>
            </a:r>
          </a:p>
          <a:p>
            <a:pPr>
              <a:spcAft>
                <a:spcPts val="600"/>
              </a:spcAft>
            </a:pPr>
            <a:r>
              <a:rPr lang="en-US" sz="2000" dirty="0">
                <a:solidFill>
                  <a:schemeClr val="tx1"/>
                </a:solidFill>
                <a:latin typeface="+mj-lt"/>
                <a:cs typeface="Segoe UI Semilight"/>
              </a:rPr>
              <a:t>Task 5: </a:t>
            </a:r>
            <a:r>
              <a:rPr lang="en-US" sz="2000" dirty="0">
                <a:solidFill>
                  <a:schemeClr val="tx1"/>
                </a:solidFill>
                <a:cs typeface="Segoe UI Semilight"/>
              </a:rPr>
              <a:t>Perform file recovery by using Azure Recovery Services agent</a:t>
            </a:r>
          </a:p>
          <a:p>
            <a:pPr>
              <a:spcAft>
                <a:spcPts val="600"/>
              </a:spcAft>
            </a:pPr>
            <a:r>
              <a:rPr lang="en-US" sz="2000" dirty="0">
                <a:solidFill>
                  <a:schemeClr val="tx1"/>
                </a:solidFill>
                <a:latin typeface="+mj-lt"/>
                <a:cs typeface="Segoe UI Semilight"/>
              </a:rPr>
              <a:t>Task 6: </a:t>
            </a:r>
            <a:r>
              <a:rPr lang="en-US" sz="2000" dirty="0">
                <a:solidFill>
                  <a:schemeClr val="tx1"/>
                </a:solidFill>
                <a:cs typeface="Segoe UI Semilight"/>
              </a:rPr>
              <a:t>Perform file recovery with virtual machine snapshots</a:t>
            </a:r>
          </a:p>
          <a:p>
            <a:pPr>
              <a:spcAft>
                <a:spcPts val="600"/>
              </a:spcAft>
            </a:pPr>
            <a:r>
              <a:rPr lang="en-US" sz="2000" dirty="0">
                <a:solidFill>
                  <a:schemeClr val="tx1"/>
                </a:solidFill>
                <a:latin typeface="+mj-lt"/>
                <a:cs typeface="Segoe UI Semilight"/>
              </a:rPr>
              <a:t>Task 7: </a:t>
            </a:r>
            <a:r>
              <a:rPr lang="en-US" sz="2000" dirty="0">
                <a:solidFill>
                  <a:schemeClr val="tx1"/>
                </a:solidFill>
                <a:cs typeface="Segoe UI Semilight"/>
              </a:rPr>
              <a:t>Review the Azure Recovery Services soft delete functionality</a:t>
            </a:r>
          </a:p>
          <a:p>
            <a:pPr>
              <a:spcAft>
                <a:spcPts val="600"/>
              </a:spcAft>
            </a:pPr>
            <a:endParaRPr lang="en-US" sz="2000" dirty="0">
              <a:solidFill>
                <a:schemeClr val="tx1"/>
              </a:solidFill>
              <a:cs typeface="Segoe UI Semilight"/>
            </a:endParaRPr>
          </a:p>
          <a:p>
            <a:pPr>
              <a:spcAft>
                <a:spcPts val="600"/>
              </a:spcAft>
            </a:pPr>
            <a:endParaRPr lang="en-US" sz="2000" dirty="0">
              <a:solidFill>
                <a:schemeClr val="tx1"/>
              </a:solidFill>
              <a:cs typeface="Segoe UI Semilight"/>
            </a:endParaRPr>
          </a:p>
          <a:p>
            <a:pPr>
              <a:spcAft>
                <a:spcPts val="600"/>
              </a:spcAft>
            </a:pPr>
            <a:endParaRPr lang="en-US" sz="2000" dirty="0">
              <a:solidFill>
                <a:schemeClr val="tx1"/>
              </a:solidFill>
              <a:cs typeface="Segoe UI Semilight"/>
            </a:endParaRPr>
          </a:p>
          <a:p>
            <a:pPr>
              <a:spcAft>
                <a:spcPts val="600"/>
              </a:spcAft>
            </a:pPr>
            <a:endParaRPr lang="en-US" sz="2000" dirty="0">
              <a:solidFill>
                <a:schemeClr val="tx1"/>
              </a:solidFill>
              <a:cs typeface="Segoe UI Semilight"/>
            </a:endParaRPr>
          </a:p>
          <a:p>
            <a:pPr>
              <a:spcAft>
                <a:spcPts val="600"/>
              </a:spcAft>
            </a:pPr>
            <a:endParaRPr lang="en-US" sz="2000" dirty="0">
              <a:solidFill>
                <a:schemeClr val="tx1"/>
              </a:solidFill>
              <a:cs typeface="Segoe UI Semilight"/>
            </a:endParaRPr>
          </a:p>
          <a:p>
            <a:pPr>
              <a:spcAft>
                <a:spcPts val="600"/>
              </a:spcAft>
            </a:pPr>
            <a:endParaRPr lang="en-US" sz="2000" dirty="0">
              <a:solidFill>
                <a:schemeClr val="tx1"/>
              </a:solidFill>
              <a:cs typeface="Segoe UI Semilight"/>
            </a:endParaRPr>
          </a:p>
        </p:txBody>
      </p:sp>
      <p:sp>
        <p:nvSpPr>
          <p:cNvPr id="2" name="Text Placeholder 2">
            <a:extLst>
              <a:ext uri="{FF2B5EF4-FFF2-40B4-BE49-F238E27FC236}">
                <a16:creationId xmlns:a16="http://schemas.microsoft.com/office/drawing/2014/main" id="{42ACE91D-A44C-4242-B64E-DF464150557E}"/>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3" name="arrow_15">
            <a:extLst>
              <a:ext uri="{FF2B5EF4-FFF2-40B4-BE49-F238E27FC236}">
                <a16:creationId xmlns:a16="http://schemas.microsoft.com/office/drawing/2014/main" id="{EB453DD1-EECF-4A75-846C-27A38AC9C6D4}"/>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203290165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D8EF-F5C3-4790-859D-036DD1AA091F}"/>
              </a:ext>
            </a:extLst>
          </p:cNvPr>
          <p:cNvSpPr>
            <a:spLocks noGrp="1"/>
          </p:cNvSpPr>
          <p:nvPr>
            <p:ph type="title"/>
          </p:nvPr>
        </p:nvSpPr>
        <p:spPr/>
        <p:txBody>
          <a:bodyPr/>
          <a:lstStyle/>
          <a:p>
            <a:r>
              <a:rPr lang="en-US" dirty="0"/>
              <a:t>Lab 10 – Architecture diagram</a:t>
            </a:r>
          </a:p>
        </p:txBody>
      </p:sp>
      <p:grpSp>
        <p:nvGrpSpPr>
          <p:cNvPr id="99" name="Group 98" descr="Architecture diagram of the detailed lab steps. ">
            <a:extLst>
              <a:ext uri="{FF2B5EF4-FFF2-40B4-BE49-F238E27FC236}">
                <a16:creationId xmlns:a16="http://schemas.microsoft.com/office/drawing/2014/main" id="{6E2B29D5-E721-4F09-8A57-5A469430451C}"/>
              </a:ext>
            </a:extLst>
          </p:cNvPr>
          <p:cNvGrpSpPr/>
          <p:nvPr/>
        </p:nvGrpSpPr>
        <p:grpSpPr>
          <a:xfrm>
            <a:off x="2059447" y="1251072"/>
            <a:ext cx="8245491" cy="5019100"/>
            <a:chOff x="2059447" y="1251072"/>
            <a:chExt cx="8245491" cy="5019100"/>
          </a:xfrm>
        </p:grpSpPr>
        <p:sp>
          <p:nvSpPr>
            <p:cNvPr id="39" name="Rectangle 38">
              <a:extLst>
                <a:ext uri="{FF2B5EF4-FFF2-40B4-BE49-F238E27FC236}">
                  <a16:creationId xmlns:a16="http://schemas.microsoft.com/office/drawing/2014/main" id="{777BF1B0-D25A-435E-9E2B-B64C37FB31F6}"/>
                </a:ext>
              </a:extLst>
            </p:cNvPr>
            <p:cNvSpPr/>
            <p:nvPr/>
          </p:nvSpPr>
          <p:spPr bwMode="auto">
            <a:xfrm>
              <a:off x="6156789" y="1251072"/>
              <a:ext cx="4148149" cy="50191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96" name="Group 95" descr="Architecture diagram of the detailed lab steps. ">
              <a:extLst>
                <a:ext uri="{FF2B5EF4-FFF2-40B4-BE49-F238E27FC236}">
                  <a16:creationId xmlns:a16="http://schemas.microsoft.com/office/drawing/2014/main" id="{B91F965A-0B80-4CC9-871B-EFAA1542B9C9}"/>
                </a:ext>
              </a:extLst>
            </p:cNvPr>
            <p:cNvGrpSpPr/>
            <p:nvPr/>
          </p:nvGrpSpPr>
          <p:grpSpPr>
            <a:xfrm>
              <a:off x="2059447" y="1251072"/>
              <a:ext cx="7936677" cy="5019100"/>
              <a:chOff x="1806896" y="1251072"/>
              <a:chExt cx="7936677" cy="5019100"/>
            </a:xfrm>
          </p:grpSpPr>
          <p:sp>
            <p:nvSpPr>
              <p:cNvPr id="37" name="Rectangle 36">
                <a:extLst>
                  <a:ext uri="{FF2B5EF4-FFF2-40B4-BE49-F238E27FC236}">
                    <a16:creationId xmlns:a16="http://schemas.microsoft.com/office/drawing/2014/main" id="{DC4FA8F3-48B3-40A4-A743-194F884B3B61}"/>
                  </a:ext>
                </a:extLst>
              </p:cNvPr>
              <p:cNvSpPr/>
              <p:nvPr/>
            </p:nvSpPr>
            <p:spPr bwMode="auto">
              <a:xfrm>
                <a:off x="1806896" y="1251072"/>
                <a:ext cx="3692926" cy="50191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C6562013-65F7-48F6-88B6-DBA01A86DA2E}"/>
                  </a:ext>
                </a:extLst>
              </p:cNvPr>
              <p:cNvSpPr/>
              <p:nvPr/>
            </p:nvSpPr>
            <p:spPr bwMode="auto">
              <a:xfrm>
                <a:off x="3232190" y="4511426"/>
                <a:ext cx="6086471" cy="1388353"/>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E3683879-ED99-4FA7-B449-6A3AE1A614DD}"/>
                  </a:ext>
                </a:extLst>
              </p:cNvPr>
              <p:cNvSpPr/>
              <p:nvPr/>
            </p:nvSpPr>
            <p:spPr bwMode="auto">
              <a:xfrm>
                <a:off x="3232189" y="2843207"/>
                <a:ext cx="6086472" cy="1451455"/>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45" name="Graphic 44">
                <a:extLst>
                  <a:ext uri="{FF2B5EF4-FFF2-40B4-BE49-F238E27FC236}">
                    <a16:creationId xmlns:a16="http://schemas.microsoft.com/office/drawing/2014/main" id="{917AC7B0-544C-45DC-8C52-10DA4135DC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3765" y="2043666"/>
                <a:ext cx="412418" cy="412418"/>
              </a:xfrm>
              <a:prstGeom prst="rect">
                <a:avLst/>
              </a:prstGeom>
            </p:spPr>
          </p:pic>
          <p:sp>
            <p:nvSpPr>
              <p:cNvPr id="47" name="Rectangle 46">
                <a:extLst>
                  <a:ext uri="{FF2B5EF4-FFF2-40B4-BE49-F238E27FC236}">
                    <a16:creationId xmlns:a16="http://schemas.microsoft.com/office/drawing/2014/main" id="{0397343F-ACD3-47F9-B2EC-20DA250ECA01}"/>
                  </a:ext>
                </a:extLst>
              </p:cNvPr>
              <p:cNvSpPr/>
              <p:nvPr/>
            </p:nvSpPr>
            <p:spPr bwMode="auto">
              <a:xfrm>
                <a:off x="2174386" y="2399815"/>
                <a:ext cx="3004699" cy="366452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49" name="TextBox 48">
                <a:extLst>
                  <a:ext uri="{FF2B5EF4-FFF2-40B4-BE49-F238E27FC236}">
                    <a16:creationId xmlns:a16="http://schemas.microsoft.com/office/drawing/2014/main" id="{1E01DA05-4CB8-4EE5-8844-1AC555CB1EEA}"/>
                  </a:ext>
                </a:extLst>
              </p:cNvPr>
              <p:cNvSpPr txBox="1"/>
              <p:nvPr/>
            </p:nvSpPr>
            <p:spPr>
              <a:xfrm>
                <a:off x="2596183" y="2080289"/>
                <a:ext cx="2688259" cy="271554"/>
              </a:xfrm>
              <a:prstGeom prst="rect">
                <a:avLst/>
              </a:prstGeom>
              <a:noFill/>
            </p:spPr>
            <p:txBody>
              <a:bodyPr wrap="square">
                <a:spAutoFit/>
              </a:bodyPr>
              <a:lstStyle/>
              <a:p>
                <a:r>
                  <a:rPr lang="fr-FR" sz="1176" b="1" dirty="0"/>
                  <a:t>az104-10-vnet </a:t>
                </a:r>
                <a:r>
                  <a:rPr lang="fr-FR" sz="1176" dirty="0"/>
                  <a:t>10.0.0.0/24</a:t>
                </a:r>
              </a:p>
            </p:txBody>
          </p:sp>
          <p:sp>
            <p:nvSpPr>
              <p:cNvPr id="51" name="Rectangle 50">
                <a:extLst>
                  <a:ext uri="{FF2B5EF4-FFF2-40B4-BE49-F238E27FC236}">
                    <a16:creationId xmlns:a16="http://schemas.microsoft.com/office/drawing/2014/main" id="{374F379B-8A70-436E-8F6C-588966AF4C3B}"/>
                  </a:ext>
                </a:extLst>
              </p:cNvPr>
              <p:cNvSpPr/>
              <p:nvPr/>
            </p:nvSpPr>
            <p:spPr bwMode="auto">
              <a:xfrm>
                <a:off x="2395136" y="2707992"/>
                <a:ext cx="2672113" cy="327328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53" name="TextBox 52">
                <a:extLst>
                  <a:ext uri="{FF2B5EF4-FFF2-40B4-BE49-F238E27FC236}">
                    <a16:creationId xmlns:a16="http://schemas.microsoft.com/office/drawing/2014/main" id="{571113C6-21CA-4D3C-9A36-ACCEC9BA922A}"/>
                  </a:ext>
                </a:extLst>
              </p:cNvPr>
              <p:cNvSpPr txBox="1"/>
              <p:nvPr/>
            </p:nvSpPr>
            <p:spPr>
              <a:xfrm>
                <a:off x="2372064" y="2452566"/>
                <a:ext cx="1848143" cy="271554"/>
              </a:xfrm>
              <a:prstGeom prst="rect">
                <a:avLst/>
              </a:prstGeom>
              <a:noFill/>
            </p:spPr>
            <p:txBody>
              <a:bodyPr wrap="square">
                <a:spAutoFit/>
              </a:bodyPr>
              <a:lstStyle/>
              <a:p>
                <a:r>
                  <a:rPr lang="fr-FR" sz="1176" b="1" dirty="0"/>
                  <a:t>Subnet0 </a:t>
                </a:r>
                <a:r>
                  <a:rPr lang="fr-FR" sz="1176" dirty="0"/>
                  <a:t>10.0.0.0/26</a:t>
                </a:r>
              </a:p>
            </p:txBody>
          </p:sp>
          <p:sp>
            <p:nvSpPr>
              <p:cNvPr id="55" name="TextBox 54">
                <a:extLst>
                  <a:ext uri="{FF2B5EF4-FFF2-40B4-BE49-F238E27FC236}">
                    <a16:creationId xmlns:a16="http://schemas.microsoft.com/office/drawing/2014/main" id="{0321EBC7-C09C-4DD7-9DC3-A030BB4A29C7}"/>
                  </a:ext>
                </a:extLst>
              </p:cNvPr>
              <p:cNvSpPr txBox="1"/>
              <p:nvPr/>
            </p:nvSpPr>
            <p:spPr>
              <a:xfrm>
                <a:off x="2340356" y="1655947"/>
                <a:ext cx="1297732" cy="271554"/>
              </a:xfrm>
              <a:prstGeom prst="rect">
                <a:avLst/>
              </a:prstGeom>
              <a:noFill/>
            </p:spPr>
            <p:txBody>
              <a:bodyPr wrap="square">
                <a:spAutoFit/>
              </a:bodyPr>
              <a:lstStyle/>
              <a:p>
                <a:r>
                  <a:rPr lang="fr-FR" sz="1176" b="1" dirty="0"/>
                  <a:t>az104-10-rg0</a:t>
                </a:r>
              </a:p>
            </p:txBody>
          </p:sp>
          <p:sp>
            <p:nvSpPr>
              <p:cNvPr id="57" name="Rectangle 56">
                <a:extLst>
                  <a:ext uri="{FF2B5EF4-FFF2-40B4-BE49-F238E27FC236}">
                    <a16:creationId xmlns:a16="http://schemas.microsoft.com/office/drawing/2014/main" id="{8F0FE42D-CCE5-4226-8F65-D89BD3186F6F}"/>
                  </a:ext>
                </a:extLst>
              </p:cNvPr>
              <p:cNvSpPr/>
              <p:nvPr/>
            </p:nvSpPr>
            <p:spPr bwMode="auto">
              <a:xfrm>
                <a:off x="1924009" y="2032317"/>
                <a:ext cx="3406546" cy="410643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59" name="Graphic 58">
                <a:extLst>
                  <a:ext uri="{FF2B5EF4-FFF2-40B4-BE49-F238E27FC236}">
                    <a16:creationId xmlns:a16="http://schemas.microsoft.com/office/drawing/2014/main" id="{FA29B363-5071-4A1C-9DD5-338170823E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7432" y="1604561"/>
                <a:ext cx="376369" cy="376369"/>
              </a:xfrm>
              <a:prstGeom prst="rect">
                <a:avLst/>
              </a:prstGeom>
            </p:spPr>
          </p:pic>
          <p:sp>
            <p:nvSpPr>
              <p:cNvPr id="61" name="TextBox 60">
                <a:extLst>
                  <a:ext uri="{FF2B5EF4-FFF2-40B4-BE49-F238E27FC236}">
                    <a16:creationId xmlns:a16="http://schemas.microsoft.com/office/drawing/2014/main" id="{D4622722-420D-48A6-B9DA-DA93569C6D2F}"/>
                  </a:ext>
                </a:extLst>
              </p:cNvPr>
              <p:cNvSpPr txBox="1"/>
              <p:nvPr/>
            </p:nvSpPr>
            <p:spPr>
              <a:xfrm>
                <a:off x="1806896" y="1301536"/>
                <a:ext cx="856478" cy="271554"/>
              </a:xfrm>
              <a:prstGeom prst="rect">
                <a:avLst/>
              </a:prstGeom>
              <a:noFill/>
            </p:spPr>
            <p:txBody>
              <a:bodyPr wrap="square">
                <a:spAutoFit/>
              </a:bodyPr>
              <a:lstStyle/>
              <a:p>
                <a:r>
                  <a:rPr lang="fr-FR" sz="1176" b="1" dirty="0">
                    <a:solidFill>
                      <a:schemeClr val="tx2">
                        <a:lumMod val="50000"/>
                      </a:schemeClr>
                    </a:solidFill>
                  </a:rPr>
                  <a:t>Task 1</a:t>
                </a:r>
              </a:p>
            </p:txBody>
          </p:sp>
          <p:sp>
            <p:nvSpPr>
              <p:cNvPr id="63" name="TextBox 62">
                <a:extLst>
                  <a:ext uri="{FF2B5EF4-FFF2-40B4-BE49-F238E27FC236}">
                    <a16:creationId xmlns:a16="http://schemas.microsoft.com/office/drawing/2014/main" id="{15D567D1-CD38-44A9-BA8F-C206B668C2CE}"/>
                  </a:ext>
                </a:extLst>
              </p:cNvPr>
              <p:cNvSpPr txBox="1"/>
              <p:nvPr/>
            </p:nvSpPr>
            <p:spPr>
              <a:xfrm>
                <a:off x="6593645" y="1636204"/>
                <a:ext cx="1297732" cy="271554"/>
              </a:xfrm>
              <a:prstGeom prst="rect">
                <a:avLst/>
              </a:prstGeom>
              <a:noFill/>
            </p:spPr>
            <p:txBody>
              <a:bodyPr wrap="square">
                <a:spAutoFit/>
              </a:bodyPr>
              <a:lstStyle/>
              <a:p>
                <a:r>
                  <a:rPr lang="fr-FR" sz="1176" b="1" dirty="0"/>
                  <a:t>az104-10-rg1</a:t>
                </a:r>
              </a:p>
            </p:txBody>
          </p:sp>
          <p:sp>
            <p:nvSpPr>
              <p:cNvPr id="65" name="Rectangle 64">
                <a:extLst>
                  <a:ext uri="{FF2B5EF4-FFF2-40B4-BE49-F238E27FC236}">
                    <a16:creationId xmlns:a16="http://schemas.microsoft.com/office/drawing/2014/main" id="{D83F7B2C-C8A3-4177-947E-08522670630A}"/>
                  </a:ext>
                </a:extLst>
              </p:cNvPr>
              <p:cNvSpPr/>
              <p:nvPr/>
            </p:nvSpPr>
            <p:spPr bwMode="auto">
              <a:xfrm>
                <a:off x="6167542" y="1980930"/>
                <a:ext cx="3576031" cy="4157825"/>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67" name="TextBox 66">
                <a:extLst>
                  <a:ext uri="{FF2B5EF4-FFF2-40B4-BE49-F238E27FC236}">
                    <a16:creationId xmlns:a16="http://schemas.microsoft.com/office/drawing/2014/main" id="{3FDB24CC-1777-4A60-A985-094AD5819ECD}"/>
                  </a:ext>
                </a:extLst>
              </p:cNvPr>
              <p:cNvSpPr txBox="1"/>
              <p:nvPr/>
            </p:nvSpPr>
            <p:spPr>
              <a:xfrm>
                <a:off x="5904238" y="1321418"/>
                <a:ext cx="856478" cy="271554"/>
              </a:xfrm>
              <a:prstGeom prst="rect">
                <a:avLst/>
              </a:prstGeom>
              <a:noFill/>
            </p:spPr>
            <p:txBody>
              <a:bodyPr wrap="square">
                <a:spAutoFit/>
              </a:bodyPr>
              <a:lstStyle/>
              <a:p>
                <a:r>
                  <a:rPr lang="fr-FR" sz="1176" b="1" dirty="0">
                    <a:solidFill>
                      <a:schemeClr val="tx2">
                        <a:lumMod val="50000"/>
                      </a:schemeClr>
                    </a:solidFill>
                  </a:rPr>
                  <a:t>Task 2</a:t>
                </a:r>
              </a:p>
            </p:txBody>
          </p:sp>
          <p:pic>
            <p:nvPicPr>
              <p:cNvPr id="69" name="Graphic 68">
                <a:extLst>
                  <a:ext uri="{FF2B5EF4-FFF2-40B4-BE49-F238E27FC236}">
                    <a16:creationId xmlns:a16="http://schemas.microsoft.com/office/drawing/2014/main" id="{7E486832-E799-4D61-B415-132D84D0FD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03428" y="2015303"/>
                <a:ext cx="535017" cy="535017"/>
              </a:xfrm>
              <a:prstGeom prst="rect">
                <a:avLst/>
              </a:prstGeom>
            </p:spPr>
          </p:pic>
          <p:pic>
            <p:nvPicPr>
              <p:cNvPr id="71" name="Graphic 70">
                <a:extLst>
                  <a:ext uri="{FF2B5EF4-FFF2-40B4-BE49-F238E27FC236}">
                    <a16:creationId xmlns:a16="http://schemas.microsoft.com/office/drawing/2014/main" id="{F3A8A031-B9D3-4F34-9172-EF92B0D82F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20721" y="1584817"/>
                <a:ext cx="376369" cy="376369"/>
              </a:xfrm>
              <a:prstGeom prst="rect">
                <a:avLst/>
              </a:prstGeom>
            </p:spPr>
          </p:pic>
          <p:sp>
            <p:nvSpPr>
              <p:cNvPr id="73" name="TextBox 72">
                <a:extLst>
                  <a:ext uri="{FF2B5EF4-FFF2-40B4-BE49-F238E27FC236}">
                    <a16:creationId xmlns:a16="http://schemas.microsoft.com/office/drawing/2014/main" id="{9772EC61-F79A-4416-82F6-7C74BB8E1B6C}"/>
                  </a:ext>
                </a:extLst>
              </p:cNvPr>
              <p:cNvSpPr txBox="1"/>
              <p:nvPr/>
            </p:nvSpPr>
            <p:spPr>
              <a:xfrm>
                <a:off x="7388039" y="2502927"/>
                <a:ext cx="1297732" cy="271554"/>
              </a:xfrm>
              <a:prstGeom prst="rect">
                <a:avLst/>
              </a:prstGeom>
              <a:noFill/>
            </p:spPr>
            <p:txBody>
              <a:bodyPr wrap="square">
                <a:spAutoFit/>
              </a:bodyPr>
              <a:lstStyle/>
              <a:p>
                <a:r>
                  <a:rPr lang="fr-FR" sz="1176" b="1" dirty="0"/>
                  <a:t>az104-10-rsv1</a:t>
                </a:r>
              </a:p>
            </p:txBody>
          </p:sp>
          <p:pic>
            <p:nvPicPr>
              <p:cNvPr id="75" name="Graphic 74">
                <a:extLst>
                  <a:ext uri="{FF2B5EF4-FFF2-40B4-BE49-F238E27FC236}">
                    <a16:creationId xmlns:a16="http://schemas.microsoft.com/office/drawing/2014/main" id="{C1C29944-786D-46B3-8428-746B96BBCBCE}"/>
                  </a:ext>
                </a:extLst>
              </p:cNvPr>
              <p:cNvPicPr>
                <a:picLocks noChangeAspect="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85855" y="3293746"/>
                <a:ext cx="452590" cy="452590"/>
              </a:xfrm>
              <a:prstGeom prst="rect">
                <a:avLst/>
              </a:prstGeom>
            </p:spPr>
          </p:pic>
          <p:sp>
            <p:nvSpPr>
              <p:cNvPr id="77" name="TextBox 76">
                <a:extLst>
                  <a:ext uri="{FF2B5EF4-FFF2-40B4-BE49-F238E27FC236}">
                    <a16:creationId xmlns:a16="http://schemas.microsoft.com/office/drawing/2014/main" id="{29B05A1B-08C7-47B7-81FD-99F7CE88A6FC}"/>
                  </a:ext>
                </a:extLst>
              </p:cNvPr>
              <p:cNvSpPr txBox="1"/>
              <p:nvPr/>
            </p:nvSpPr>
            <p:spPr>
              <a:xfrm>
                <a:off x="3240788" y="2821226"/>
                <a:ext cx="2353975" cy="454227"/>
              </a:xfrm>
              <a:prstGeom prst="rect">
                <a:avLst/>
              </a:prstGeom>
              <a:noFill/>
            </p:spPr>
            <p:txBody>
              <a:bodyPr wrap="square">
                <a:spAutoFit/>
              </a:bodyPr>
              <a:lstStyle/>
              <a:p>
                <a:r>
                  <a:rPr lang="fr-FR" sz="1176" b="1" dirty="0">
                    <a:solidFill>
                      <a:schemeClr val="tx2">
                        <a:lumMod val="50000"/>
                      </a:schemeClr>
                    </a:solidFill>
                  </a:rPr>
                  <a:t>Task 3: Backup VM</a:t>
                </a:r>
              </a:p>
              <a:p>
                <a:r>
                  <a:rPr lang="fr-FR" sz="1176" b="1" dirty="0">
                    <a:solidFill>
                      <a:schemeClr val="tx2">
                        <a:lumMod val="50000"/>
                      </a:schemeClr>
                    </a:solidFill>
                  </a:rPr>
                  <a:t>Task 6: Recover File </a:t>
                </a:r>
              </a:p>
            </p:txBody>
          </p:sp>
          <p:sp>
            <p:nvSpPr>
              <p:cNvPr id="79" name="TextBox 78">
                <a:extLst>
                  <a:ext uri="{FF2B5EF4-FFF2-40B4-BE49-F238E27FC236}">
                    <a16:creationId xmlns:a16="http://schemas.microsoft.com/office/drawing/2014/main" id="{C0F5E50C-CF9B-41C7-9F81-0C8B90FF2E83}"/>
                  </a:ext>
                </a:extLst>
              </p:cNvPr>
              <p:cNvSpPr txBox="1"/>
              <p:nvPr/>
            </p:nvSpPr>
            <p:spPr>
              <a:xfrm>
                <a:off x="7051853" y="3832883"/>
                <a:ext cx="1854732" cy="452590"/>
              </a:xfrm>
              <a:prstGeom prst="rect">
                <a:avLst/>
              </a:prstGeom>
              <a:noFill/>
            </p:spPr>
            <p:txBody>
              <a:bodyPr wrap="square">
                <a:spAutoFit/>
              </a:bodyPr>
              <a:lstStyle/>
              <a:p>
                <a:r>
                  <a:rPr lang="fr-FR" sz="1176" b="1" dirty="0"/>
                  <a:t>az104-10-vm0 Backup </a:t>
                </a:r>
              </a:p>
              <a:p>
                <a:r>
                  <a:rPr lang="fr-FR" sz="1176" b="1" dirty="0"/>
                  <a:t> </a:t>
                </a:r>
              </a:p>
            </p:txBody>
          </p:sp>
          <p:sp>
            <p:nvSpPr>
              <p:cNvPr id="81" name="TextBox 80">
                <a:extLst>
                  <a:ext uri="{FF2B5EF4-FFF2-40B4-BE49-F238E27FC236}">
                    <a16:creationId xmlns:a16="http://schemas.microsoft.com/office/drawing/2014/main" id="{FA6AFAC7-7AFF-46B7-8C70-EF4D7630E767}"/>
                  </a:ext>
                </a:extLst>
              </p:cNvPr>
              <p:cNvSpPr txBox="1"/>
              <p:nvPr/>
            </p:nvSpPr>
            <p:spPr>
              <a:xfrm>
                <a:off x="3232189" y="4504497"/>
                <a:ext cx="1965543" cy="454227"/>
              </a:xfrm>
              <a:prstGeom prst="rect">
                <a:avLst/>
              </a:prstGeom>
              <a:noFill/>
            </p:spPr>
            <p:txBody>
              <a:bodyPr wrap="square">
                <a:spAutoFit/>
              </a:bodyPr>
              <a:lstStyle/>
              <a:p>
                <a:r>
                  <a:rPr lang="fr-FR" sz="1176" b="1" dirty="0">
                    <a:solidFill>
                      <a:schemeClr val="tx2">
                        <a:lumMod val="50000"/>
                      </a:schemeClr>
                    </a:solidFill>
                  </a:rPr>
                  <a:t>Task 4: Backup File</a:t>
                </a:r>
              </a:p>
              <a:p>
                <a:r>
                  <a:rPr lang="fr-FR" sz="1176" b="1" dirty="0">
                    <a:solidFill>
                      <a:schemeClr val="tx2">
                        <a:lumMod val="50000"/>
                      </a:schemeClr>
                    </a:solidFill>
                  </a:rPr>
                  <a:t>Task 5: Recover File</a:t>
                </a:r>
              </a:p>
            </p:txBody>
          </p:sp>
          <p:pic>
            <p:nvPicPr>
              <p:cNvPr id="83" name="Graphic 82" descr="Paper">
                <a:extLst>
                  <a:ext uri="{FF2B5EF4-FFF2-40B4-BE49-F238E27FC236}">
                    <a16:creationId xmlns:a16="http://schemas.microsoft.com/office/drawing/2014/main" id="{550FE6C1-1109-4ECE-BF8E-B2915D02998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535760" y="4913530"/>
                <a:ext cx="540386" cy="540386"/>
              </a:xfrm>
              <a:prstGeom prst="rect">
                <a:avLst/>
              </a:prstGeom>
            </p:spPr>
          </p:pic>
          <p:sp>
            <p:nvSpPr>
              <p:cNvPr id="85" name="TextBox 84">
                <a:extLst>
                  <a:ext uri="{FF2B5EF4-FFF2-40B4-BE49-F238E27FC236}">
                    <a16:creationId xmlns:a16="http://schemas.microsoft.com/office/drawing/2014/main" id="{0433D08D-494A-4E62-8110-71E6343B8747}"/>
                  </a:ext>
                </a:extLst>
              </p:cNvPr>
              <p:cNvSpPr txBox="1"/>
              <p:nvPr/>
            </p:nvSpPr>
            <p:spPr>
              <a:xfrm>
                <a:off x="6154073" y="5447189"/>
                <a:ext cx="3376946" cy="452590"/>
              </a:xfrm>
              <a:prstGeom prst="rect">
                <a:avLst/>
              </a:prstGeom>
              <a:noFill/>
            </p:spPr>
            <p:txBody>
              <a:bodyPr wrap="square">
                <a:spAutoFit/>
              </a:bodyPr>
              <a:lstStyle/>
              <a:p>
                <a:pPr algn="ctr"/>
                <a:r>
                  <a:rPr lang="fr-FR" sz="1176" b="1" dirty="0"/>
                  <a:t>File Backup from az104-10-vm1</a:t>
                </a:r>
                <a:endParaRPr lang="fr-FR" sz="1176" dirty="0"/>
              </a:p>
              <a:p>
                <a:pPr algn="ctr"/>
                <a:r>
                  <a:rPr lang="fr-FR" sz="1176" dirty="0"/>
                  <a:t>C:\Windows\System32\drivers\etc\hosts</a:t>
                </a:r>
              </a:p>
            </p:txBody>
          </p:sp>
          <p:pic>
            <p:nvPicPr>
              <p:cNvPr id="87" name="Graphic 86">
                <a:extLst>
                  <a:ext uri="{FF2B5EF4-FFF2-40B4-BE49-F238E27FC236}">
                    <a16:creationId xmlns:a16="http://schemas.microsoft.com/office/drawing/2014/main" id="{9DB069F1-4F8E-4625-8A6A-2FC8591CA8F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17712" y="5040223"/>
                <a:ext cx="492556" cy="492556"/>
              </a:xfrm>
              <a:prstGeom prst="rect">
                <a:avLst/>
              </a:prstGeom>
            </p:spPr>
          </p:pic>
          <p:sp>
            <p:nvSpPr>
              <p:cNvPr id="89" name="TextBox 88">
                <a:extLst>
                  <a:ext uri="{FF2B5EF4-FFF2-40B4-BE49-F238E27FC236}">
                    <a16:creationId xmlns:a16="http://schemas.microsoft.com/office/drawing/2014/main" id="{33329754-81E4-4C58-B732-519DAB7014C4}"/>
                  </a:ext>
                </a:extLst>
              </p:cNvPr>
              <p:cNvSpPr txBox="1"/>
              <p:nvPr/>
            </p:nvSpPr>
            <p:spPr>
              <a:xfrm>
                <a:off x="3565473" y="5490641"/>
                <a:ext cx="1322180" cy="633625"/>
              </a:xfrm>
              <a:prstGeom prst="rect">
                <a:avLst/>
              </a:prstGeom>
              <a:noFill/>
            </p:spPr>
            <p:txBody>
              <a:bodyPr wrap="square">
                <a:spAutoFit/>
              </a:bodyPr>
              <a:lstStyle/>
              <a:p>
                <a:pPr algn="ctr"/>
                <a:r>
                  <a:rPr lang="fr-FR" sz="1176" b="1" dirty="0"/>
                  <a:t>az104-10-vm1</a:t>
                </a:r>
              </a:p>
              <a:p>
                <a:pPr algn="ctr"/>
                <a:r>
                  <a:rPr lang="fr-FR" sz="1176" dirty="0"/>
                  <a:t>10.0.0.5</a:t>
                </a:r>
              </a:p>
              <a:p>
                <a:pPr algn="ctr"/>
                <a:endParaRPr lang="fr-FR" sz="1176" b="1" dirty="0"/>
              </a:p>
            </p:txBody>
          </p:sp>
          <p:cxnSp>
            <p:nvCxnSpPr>
              <p:cNvPr id="91" name="Straight Arrow Connector 90">
                <a:extLst>
                  <a:ext uri="{FF2B5EF4-FFF2-40B4-BE49-F238E27FC236}">
                    <a16:creationId xmlns:a16="http://schemas.microsoft.com/office/drawing/2014/main" id="{9BC636D6-4233-48AC-BC29-0989340E3F15}"/>
                  </a:ext>
                </a:extLst>
              </p:cNvPr>
              <p:cNvCxnSpPr>
                <a:cxnSpLocks/>
              </p:cNvCxnSpPr>
              <p:nvPr/>
            </p:nvCxnSpPr>
            <p:spPr>
              <a:xfrm>
                <a:off x="4493084" y="5183723"/>
                <a:ext cx="302402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D478F0D6-8A69-4D3E-B405-927E8923EABF}"/>
                  </a:ext>
                </a:extLst>
              </p:cNvPr>
              <p:cNvSpPr txBox="1"/>
              <p:nvPr/>
            </p:nvSpPr>
            <p:spPr>
              <a:xfrm>
                <a:off x="3553870" y="3842663"/>
                <a:ext cx="1322180" cy="633625"/>
              </a:xfrm>
              <a:prstGeom prst="rect">
                <a:avLst/>
              </a:prstGeom>
              <a:noFill/>
            </p:spPr>
            <p:txBody>
              <a:bodyPr wrap="square">
                <a:spAutoFit/>
              </a:bodyPr>
              <a:lstStyle/>
              <a:p>
                <a:pPr algn="ctr"/>
                <a:r>
                  <a:rPr lang="fr-FR" sz="1176" b="1" dirty="0"/>
                  <a:t>az104-10-vm0</a:t>
                </a:r>
              </a:p>
              <a:p>
                <a:pPr algn="ctr"/>
                <a:r>
                  <a:rPr lang="fr-FR" sz="1176" dirty="0"/>
                  <a:t>10.0.0.4</a:t>
                </a:r>
              </a:p>
              <a:p>
                <a:pPr algn="ctr"/>
                <a:endParaRPr lang="fr-FR" sz="1176" b="1" dirty="0"/>
              </a:p>
            </p:txBody>
          </p:sp>
          <p:pic>
            <p:nvPicPr>
              <p:cNvPr id="95" name="Graphic 94">
                <a:extLst>
                  <a:ext uri="{FF2B5EF4-FFF2-40B4-BE49-F238E27FC236}">
                    <a16:creationId xmlns:a16="http://schemas.microsoft.com/office/drawing/2014/main" id="{B6D0C7BF-C452-42D8-AD5D-81E61E7454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69522" y="3335379"/>
                <a:ext cx="492556" cy="492556"/>
              </a:xfrm>
              <a:prstGeom prst="rect">
                <a:avLst/>
              </a:prstGeom>
            </p:spPr>
          </p:pic>
        </p:grpSp>
        <p:sp>
          <p:nvSpPr>
            <p:cNvPr id="98" name="TextBox 97">
              <a:extLst>
                <a:ext uri="{FF2B5EF4-FFF2-40B4-BE49-F238E27FC236}">
                  <a16:creationId xmlns:a16="http://schemas.microsoft.com/office/drawing/2014/main" id="{07D0A4AE-EC9E-4728-9D1F-5CA6E9BE2A8A}"/>
                </a:ext>
              </a:extLst>
            </p:cNvPr>
            <p:cNvSpPr txBox="1"/>
            <p:nvPr/>
          </p:nvSpPr>
          <p:spPr>
            <a:xfrm>
              <a:off x="8615023" y="2196468"/>
              <a:ext cx="856478" cy="271554"/>
            </a:xfrm>
            <a:prstGeom prst="rect">
              <a:avLst/>
            </a:prstGeom>
            <a:noFill/>
          </p:spPr>
          <p:txBody>
            <a:bodyPr wrap="square">
              <a:spAutoFit/>
            </a:bodyPr>
            <a:lstStyle/>
            <a:p>
              <a:r>
                <a:rPr lang="fr-FR" sz="1176" b="1" dirty="0">
                  <a:solidFill>
                    <a:schemeClr val="tx2">
                      <a:lumMod val="50000"/>
                    </a:schemeClr>
                  </a:solidFill>
                </a:rPr>
                <a:t>Task 7</a:t>
              </a:r>
            </a:p>
          </p:txBody>
        </p:sp>
      </p:grpSp>
    </p:spTree>
    <p:extLst>
      <p:ext uri="{BB962C8B-B14F-4D97-AF65-F5344CB8AC3E}">
        <p14:creationId xmlns:p14="http://schemas.microsoft.com/office/powerpoint/2010/main" val="57866919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52E49E-C399-4EC8-B5AC-9D50248ACAF0}"/>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218907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7103-DC41-9527-D2D6-C65264391849}"/>
              </a:ext>
            </a:extLst>
          </p:cNvPr>
          <p:cNvSpPr>
            <a:spLocks noGrp="1"/>
          </p:cNvSpPr>
          <p:nvPr>
            <p:ph type="title"/>
          </p:nvPr>
        </p:nvSpPr>
        <p:spPr/>
        <p:txBody>
          <a:bodyPr/>
          <a:lstStyle/>
          <a:p>
            <a:r>
              <a:rPr lang="en-US" dirty="0"/>
              <a:t>Administer Data Protection whiteboard</a:t>
            </a:r>
          </a:p>
        </p:txBody>
      </p:sp>
      <p:grpSp>
        <p:nvGrpSpPr>
          <p:cNvPr id="24" name="Group 23" descr="Backup items using secure network and backup policies. ">
            <a:extLst>
              <a:ext uri="{FF2B5EF4-FFF2-40B4-BE49-F238E27FC236}">
                <a16:creationId xmlns:a16="http://schemas.microsoft.com/office/drawing/2014/main" id="{D474D875-7B91-A48B-BE3A-27390E8CC39F}"/>
              </a:ext>
            </a:extLst>
          </p:cNvPr>
          <p:cNvGrpSpPr/>
          <p:nvPr/>
        </p:nvGrpSpPr>
        <p:grpSpPr>
          <a:xfrm>
            <a:off x="1869325" y="1143000"/>
            <a:ext cx="8339682" cy="5228742"/>
            <a:chOff x="5569954" y="1261756"/>
            <a:chExt cx="6313713" cy="5268662"/>
          </a:xfrm>
        </p:grpSpPr>
        <p:sp>
          <p:nvSpPr>
            <p:cNvPr id="5" name="TextBox 4">
              <a:extLst>
                <a:ext uri="{FF2B5EF4-FFF2-40B4-BE49-F238E27FC236}">
                  <a16:creationId xmlns:a16="http://schemas.microsoft.com/office/drawing/2014/main" id="{C82E5B49-0BD9-B408-BC77-5B57E8EF4E84}"/>
                </a:ext>
              </a:extLst>
            </p:cNvPr>
            <p:cNvSpPr txBox="1"/>
            <p:nvPr/>
          </p:nvSpPr>
          <p:spPr>
            <a:xfrm>
              <a:off x="5861637" y="2754490"/>
              <a:ext cx="1781624" cy="992917"/>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Resilient backups (LRS, (RA-) GRS</a:t>
              </a:r>
            </a:p>
          </p:txBody>
        </p:sp>
        <p:sp>
          <p:nvSpPr>
            <p:cNvPr id="6" name="TextBox 5">
              <a:extLst>
                <a:ext uri="{FF2B5EF4-FFF2-40B4-BE49-F238E27FC236}">
                  <a16:creationId xmlns:a16="http://schemas.microsoft.com/office/drawing/2014/main" id="{66E76116-75E2-8322-50B3-80B1D616E7EA}"/>
                </a:ext>
              </a:extLst>
            </p:cNvPr>
            <p:cNvSpPr txBox="1"/>
            <p:nvPr/>
          </p:nvSpPr>
          <p:spPr>
            <a:xfrm>
              <a:off x="7573931" y="2754490"/>
              <a:ext cx="2014958" cy="992917"/>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Multiple access tiers (snapshots and vaults)</a:t>
              </a:r>
            </a:p>
          </p:txBody>
        </p:sp>
        <p:sp>
          <p:nvSpPr>
            <p:cNvPr id="7" name="TextBox 6" descr="whiteboard diagram editable version">
              <a:extLst>
                <a:ext uri="{FF2B5EF4-FFF2-40B4-BE49-F238E27FC236}">
                  <a16:creationId xmlns:a16="http://schemas.microsoft.com/office/drawing/2014/main" id="{48A0F381-481C-D21F-E1E0-442C0E626F19}"/>
                </a:ext>
              </a:extLst>
            </p:cNvPr>
            <p:cNvSpPr txBox="1"/>
            <p:nvPr/>
          </p:nvSpPr>
          <p:spPr>
            <a:xfrm>
              <a:off x="9667281" y="2754490"/>
              <a:ext cx="2216386" cy="992917"/>
            </a:xfrm>
            <a:prstGeom prst="rect">
              <a:avLst/>
            </a:prstGeom>
            <a:noFill/>
            <a:ln>
              <a:noFill/>
            </a:ln>
          </p:spPr>
          <p:txBody>
            <a:bodyPr wrap="square" lIns="186521" tIns="149217" rIns="186521" bIns="149217" rtlCol="0">
              <a:spAutoFit/>
            </a:bodyPr>
            <a:lstStyle/>
            <a:p>
              <a:pPr defTabSz="932597">
                <a:lnSpc>
                  <a:spcPct val="90000"/>
                </a:lnSpc>
                <a:spcAft>
                  <a:spcPts val="612"/>
                </a:spcAft>
              </a:pPr>
              <a:r>
                <a:rPr lang="en-US" sz="1632" dirty="0">
                  <a:gradFill>
                    <a:gsLst>
                      <a:gs pos="2917">
                        <a:srgbClr val="000000"/>
                      </a:gs>
                      <a:gs pos="30000">
                        <a:srgbClr val="000000"/>
                      </a:gs>
                    </a:gsLst>
                    <a:lin ang="5400000" scaled="0"/>
                  </a:gradFill>
                  <a:latin typeface="Segoe UI"/>
                </a:rPr>
                <a:t>Built-in security (RBAC, encryption, soft-delete)</a:t>
              </a:r>
            </a:p>
          </p:txBody>
        </p:sp>
        <p:sp>
          <p:nvSpPr>
            <p:cNvPr id="8" name="TextBox 7">
              <a:extLst>
                <a:ext uri="{FF2B5EF4-FFF2-40B4-BE49-F238E27FC236}">
                  <a16:creationId xmlns:a16="http://schemas.microsoft.com/office/drawing/2014/main" id="{207BC234-C80E-31D8-6751-5617289A5BC6}"/>
                </a:ext>
              </a:extLst>
            </p:cNvPr>
            <p:cNvSpPr txBox="1"/>
            <p:nvPr/>
          </p:nvSpPr>
          <p:spPr>
            <a:xfrm>
              <a:off x="6104727" y="2090746"/>
              <a:ext cx="5406172" cy="531870"/>
            </a:xfrm>
            <a:prstGeom prst="rect">
              <a:avLst/>
            </a:prstGeom>
            <a:solidFill>
              <a:schemeClr val="bg2">
                <a:lumMod val="95000"/>
              </a:schemeClr>
            </a:solidFill>
            <a:ln>
              <a:solidFill>
                <a:schemeClr val="tx1"/>
              </a:solidFill>
            </a:ln>
          </p:spPr>
          <p:txBody>
            <a:bodyPr wrap="square" lIns="93260" tIns="149217" rIns="93260" bIns="149217" rtlCol="0" anchor="ctr" anchorCtr="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Backup Policies</a:t>
              </a:r>
            </a:p>
          </p:txBody>
        </p:sp>
        <p:sp>
          <p:nvSpPr>
            <p:cNvPr id="9" name="TextBox 8">
              <a:extLst>
                <a:ext uri="{FF2B5EF4-FFF2-40B4-BE49-F238E27FC236}">
                  <a16:creationId xmlns:a16="http://schemas.microsoft.com/office/drawing/2014/main" id="{D2570F24-EBD9-83CF-DBAB-692B60336983}"/>
                </a:ext>
              </a:extLst>
            </p:cNvPr>
            <p:cNvSpPr txBox="1"/>
            <p:nvPr/>
          </p:nvSpPr>
          <p:spPr>
            <a:xfrm>
              <a:off x="8208750" y="4685051"/>
              <a:ext cx="1723093" cy="753395"/>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Virtual machines</a:t>
              </a:r>
            </a:p>
          </p:txBody>
        </p:sp>
        <p:sp>
          <p:nvSpPr>
            <p:cNvPr id="10" name="TextBox 9">
              <a:extLst>
                <a:ext uri="{FF2B5EF4-FFF2-40B4-BE49-F238E27FC236}">
                  <a16:creationId xmlns:a16="http://schemas.microsoft.com/office/drawing/2014/main" id="{C838BC3E-E1FC-0A2F-6EAB-A8B588D1323F}"/>
                </a:ext>
              </a:extLst>
            </p:cNvPr>
            <p:cNvSpPr txBox="1"/>
            <p:nvPr/>
          </p:nvSpPr>
          <p:spPr>
            <a:xfrm>
              <a:off x="9524469" y="5318045"/>
              <a:ext cx="1412518" cy="992917"/>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SAP Hana in Azure VM</a:t>
              </a:r>
            </a:p>
          </p:txBody>
        </p:sp>
        <p:sp>
          <p:nvSpPr>
            <p:cNvPr id="11" name="TextBox 10">
              <a:extLst>
                <a:ext uri="{FF2B5EF4-FFF2-40B4-BE49-F238E27FC236}">
                  <a16:creationId xmlns:a16="http://schemas.microsoft.com/office/drawing/2014/main" id="{9338FFF3-A885-CBF5-C703-199777C49913}"/>
                </a:ext>
              </a:extLst>
            </p:cNvPr>
            <p:cNvSpPr txBox="1"/>
            <p:nvPr/>
          </p:nvSpPr>
          <p:spPr>
            <a:xfrm>
              <a:off x="7415253" y="5306979"/>
              <a:ext cx="1796578" cy="1223439"/>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Azure Database for PostgreSQL servers</a:t>
              </a:r>
            </a:p>
          </p:txBody>
        </p:sp>
        <p:sp>
          <p:nvSpPr>
            <p:cNvPr id="12" name="TextBox 11">
              <a:extLst>
                <a:ext uri="{FF2B5EF4-FFF2-40B4-BE49-F238E27FC236}">
                  <a16:creationId xmlns:a16="http://schemas.microsoft.com/office/drawing/2014/main" id="{48B1DEFE-2977-92BE-FF86-E0B72524E6D9}"/>
                </a:ext>
              </a:extLst>
            </p:cNvPr>
            <p:cNvSpPr txBox="1"/>
            <p:nvPr/>
          </p:nvSpPr>
          <p:spPr>
            <a:xfrm>
              <a:off x="5569954" y="5334429"/>
              <a:ext cx="1341666" cy="992917"/>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On-premises servers</a:t>
              </a:r>
            </a:p>
          </p:txBody>
        </p:sp>
        <p:sp>
          <p:nvSpPr>
            <p:cNvPr id="13" name="TextBox 12">
              <a:extLst>
                <a:ext uri="{FF2B5EF4-FFF2-40B4-BE49-F238E27FC236}">
                  <a16:creationId xmlns:a16="http://schemas.microsoft.com/office/drawing/2014/main" id="{696B624B-36EC-8AA7-0733-BA63238C452B}"/>
                </a:ext>
              </a:extLst>
            </p:cNvPr>
            <p:cNvSpPr txBox="1"/>
            <p:nvPr/>
          </p:nvSpPr>
          <p:spPr>
            <a:xfrm>
              <a:off x="6434835" y="4722695"/>
              <a:ext cx="1497825" cy="1223439"/>
            </a:xfrm>
            <a:prstGeom prst="rect">
              <a:avLst/>
            </a:prstGeom>
            <a:noFill/>
            <a:ln>
              <a:noFill/>
            </a:ln>
          </p:spPr>
          <p:txBody>
            <a:bodyPr wrap="square" lIns="186521" tIns="149217" rIns="186521" bIns="149217" rtlCol="0">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Azure storage (Files, Disks, and Blobs)</a:t>
              </a:r>
            </a:p>
          </p:txBody>
        </p:sp>
        <p:cxnSp>
          <p:nvCxnSpPr>
            <p:cNvPr id="14" name="Straight Arrow Connector 13">
              <a:extLst>
                <a:ext uri="{FF2B5EF4-FFF2-40B4-BE49-F238E27FC236}">
                  <a16:creationId xmlns:a16="http://schemas.microsoft.com/office/drawing/2014/main" id="{9755FAEF-DC1E-D586-06B8-907B24566D25}"/>
                </a:ext>
              </a:extLst>
            </p:cNvPr>
            <p:cNvCxnSpPr>
              <a:cxnSpLocks/>
              <a:stCxn id="12" idx="0"/>
            </p:cNvCxnSpPr>
            <p:nvPr/>
          </p:nvCxnSpPr>
          <p:spPr>
            <a:xfrm flipV="1">
              <a:off x="6240787" y="4427802"/>
              <a:ext cx="0" cy="90662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5B48CD6-9FCA-7723-8579-426B9AA1E940}"/>
                </a:ext>
              </a:extLst>
            </p:cNvPr>
            <p:cNvCxnSpPr>
              <a:cxnSpLocks/>
            </p:cNvCxnSpPr>
            <p:nvPr/>
          </p:nvCxnSpPr>
          <p:spPr>
            <a:xfrm flipV="1">
              <a:off x="7175728" y="4375652"/>
              <a:ext cx="0" cy="39590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03ADACC-1877-7423-9DF1-DA1DFCB0B4E2}"/>
                </a:ext>
              </a:extLst>
            </p:cNvPr>
            <p:cNvCxnSpPr>
              <a:cxnSpLocks/>
              <a:stCxn id="11" idx="0"/>
            </p:cNvCxnSpPr>
            <p:nvPr/>
          </p:nvCxnSpPr>
          <p:spPr>
            <a:xfrm flipV="1">
              <a:off x="8313542" y="4375652"/>
              <a:ext cx="0" cy="93132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E42E13D-2A75-A721-22BF-5B85FC199F0A}"/>
                </a:ext>
              </a:extLst>
            </p:cNvPr>
            <p:cNvCxnSpPr>
              <a:cxnSpLocks/>
              <a:stCxn id="9" idx="0"/>
            </p:cNvCxnSpPr>
            <p:nvPr/>
          </p:nvCxnSpPr>
          <p:spPr>
            <a:xfrm flipV="1">
              <a:off x="9070297" y="4388108"/>
              <a:ext cx="0" cy="29694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8A407A3-F2DD-8863-A103-91589A1F692E}"/>
                </a:ext>
              </a:extLst>
            </p:cNvPr>
            <p:cNvCxnSpPr>
              <a:cxnSpLocks/>
              <a:stCxn id="10" idx="0"/>
            </p:cNvCxnSpPr>
            <p:nvPr/>
          </p:nvCxnSpPr>
          <p:spPr>
            <a:xfrm flipV="1">
              <a:off x="10230729" y="4375652"/>
              <a:ext cx="0" cy="942392"/>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966057BA-662F-EA93-5A41-9FCA5B8378A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0452" y="1261756"/>
              <a:ext cx="757177" cy="845630"/>
            </a:xfrm>
            <a:prstGeom prst="rect">
              <a:avLst/>
            </a:prstGeom>
          </p:spPr>
        </p:pic>
        <p:sp>
          <p:nvSpPr>
            <p:cNvPr id="20" name="Callout: Up Arrow 19">
              <a:extLst>
                <a:ext uri="{FF2B5EF4-FFF2-40B4-BE49-F238E27FC236}">
                  <a16:creationId xmlns:a16="http://schemas.microsoft.com/office/drawing/2014/main" id="{15138AEC-5CCE-C645-237D-53B229C4D936}"/>
                </a:ext>
              </a:extLst>
            </p:cNvPr>
            <p:cNvSpPr/>
            <p:nvPr/>
          </p:nvSpPr>
          <p:spPr bwMode="auto">
            <a:xfrm>
              <a:off x="6094858" y="3673106"/>
              <a:ext cx="5406172" cy="618754"/>
            </a:xfrm>
            <a:prstGeom prst="upArrowCallout">
              <a:avLst/>
            </a:prstGeom>
            <a:solidFill>
              <a:schemeClr val="bg2">
                <a:lumMod val="95000"/>
              </a:schemeClr>
            </a:solidFill>
            <a:ln>
              <a:solidFill>
                <a:schemeClr val="tx1">
                  <a:lumMod val="85000"/>
                  <a:lumOff val="1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632" dirty="0">
                  <a:gradFill>
                    <a:gsLst>
                      <a:gs pos="2917">
                        <a:srgbClr val="000000"/>
                      </a:gs>
                      <a:gs pos="30000">
                        <a:srgbClr val="000000"/>
                      </a:gs>
                    </a:gsLst>
                    <a:lin ang="5400000" scaled="0"/>
                  </a:gradFill>
                  <a:latin typeface="Segoe UI"/>
                </a:rPr>
                <a:t>HTTPS, Secure Azure Networks (NSG and Firewall)</a:t>
              </a:r>
            </a:p>
            <a:p>
              <a:pPr algn="ctr" defTabSz="951028" fontAlgn="base">
                <a:lnSpc>
                  <a:spcPct val="90000"/>
                </a:lnSpc>
                <a:spcBef>
                  <a:spcPct val="0"/>
                </a:spcBef>
                <a:spcAft>
                  <a:spcPct val="0"/>
                </a:spcAft>
              </a:pPr>
              <a:endParaRPr lang="en-US" sz="163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E9C4F45D-7E3A-6DC2-4FD0-AA1C329A2441}"/>
                </a:ext>
              </a:extLst>
            </p:cNvPr>
            <p:cNvSpPr txBox="1"/>
            <p:nvPr/>
          </p:nvSpPr>
          <p:spPr>
            <a:xfrm>
              <a:off x="10597834" y="4744758"/>
              <a:ext cx="1100963" cy="544380"/>
            </a:xfrm>
            <a:prstGeom prst="rect">
              <a:avLst/>
            </a:prstGeom>
            <a:noFill/>
          </p:spPr>
          <p:txBody>
            <a:bodyPr wrap="square">
              <a:spAutoFit/>
            </a:bodyPr>
            <a:lstStyle/>
            <a:p>
              <a:pPr algn="ctr" defTabSz="932597">
                <a:lnSpc>
                  <a:spcPct val="90000"/>
                </a:lnSpc>
                <a:spcAft>
                  <a:spcPts val="612"/>
                </a:spcAft>
              </a:pPr>
              <a:r>
                <a:rPr lang="en-US" sz="1632" dirty="0">
                  <a:gradFill>
                    <a:gsLst>
                      <a:gs pos="2917">
                        <a:srgbClr val="000000"/>
                      </a:gs>
                      <a:gs pos="30000">
                        <a:srgbClr val="000000"/>
                      </a:gs>
                    </a:gsLst>
                    <a:lin ang="5400000" scaled="0"/>
                  </a:gradFill>
                  <a:latin typeface="Segoe UI"/>
                </a:rPr>
                <a:t>SQL in Azure VM</a:t>
              </a:r>
            </a:p>
          </p:txBody>
        </p:sp>
        <p:cxnSp>
          <p:nvCxnSpPr>
            <p:cNvPr id="23" name="Straight Arrow Connector 22">
              <a:extLst>
                <a:ext uri="{FF2B5EF4-FFF2-40B4-BE49-F238E27FC236}">
                  <a16:creationId xmlns:a16="http://schemas.microsoft.com/office/drawing/2014/main" id="{D3C99AED-B546-4029-1916-250B7E8A9097}"/>
                </a:ext>
              </a:extLst>
            </p:cNvPr>
            <p:cNvCxnSpPr>
              <a:cxnSpLocks/>
            </p:cNvCxnSpPr>
            <p:nvPr/>
          </p:nvCxnSpPr>
          <p:spPr>
            <a:xfrm flipV="1">
              <a:off x="11148316" y="4375652"/>
              <a:ext cx="0" cy="296943"/>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19458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File and Folder Backups</a:t>
            </a:r>
          </a:p>
        </p:txBody>
      </p:sp>
    </p:spTree>
    <p:extLst>
      <p:ext uri="{BB962C8B-B14F-4D97-AF65-F5344CB8AC3E}">
        <p14:creationId xmlns:p14="http://schemas.microsoft.com/office/powerpoint/2010/main" val="257291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4C8A-3E3B-4CEE-8154-8D225F079A57}"/>
              </a:ext>
            </a:extLst>
          </p:cNvPr>
          <p:cNvSpPr>
            <a:spLocks noGrp="1"/>
          </p:cNvSpPr>
          <p:nvPr>
            <p:ph type="title"/>
          </p:nvPr>
        </p:nvSpPr>
        <p:spPr/>
        <p:txBody>
          <a:bodyPr/>
          <a:lstStyle/>
          <a:p>
            <a:pPr>
              <a:lnSpc>
                <a:spcPct val="100000"/>
              </a:lnSpc>
            </a:pPr>
            <a:r>
              <a:rPr lang="en-US" spc="0" dirty="0">
                <a:solidFill>
                  <a:schemeClr val="tx1"/>
                </a:solidFill>
              </a:rPr>
              <a:t>Learning Objectives - Configure File and Folder Backups</a:t>
            </a:r>
          </a:p>
        </p:txBody>
      </p:sp>
      <p:sp>
        <p:nvSpPr>
          <p:cNvPr id="72" name="Text Placeholder 2">
            <a:extLst>
              <a:ext uri="{FF2B5EF4-FFF2-40B4-BE49-F238E27FC236}">
                <a16:creationId xmlns:a16="http://schemas.microsoft.com/office/drawing/2014/main" id="{277FE40F-C039-454A-BB31-DE97AC12AF54}"/>
              </a:ext>
            </a:extLst>
          </p:cNvPr>
          <p:cNvSpPr txBox="1">
            <a:spLocks/>
          </p:cNvSpPr>
          <p:nvPr/>
        </p:nvSpPr>
        <p:spPr>
          <a:xfrm>
            <a:off x="477332" y="1568381"/>
            <a:ext cx="5508303" cy="3530743"/>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sz="2000" spc="0" dirty="0">
                <a:solidFill>
                  <a:schemeClr val="tx1"/>
                </a:solidFill>
                <a:latin typeface="+mn-lt"/>
              </a:rPr>
              <a:t>Describe Azure Backup Benefits</a:t>
            </a:r>
          </a:p>
          <a:p>
            <a:pPr marL="342900" indent="-342900">
              <a:spcAft>
                <a:spcPts val="600"/>
              </a:spcAft>
              <a:buFont typeface="Arial" panose="020B0604020202020204" pitchFamily="34" charset="0"/>
              <a:buChar char="•"/>
            </a:pPr>
            <a:r>
              <a:rPr lang="en-US" sz="2000" spc="0" dirty="0">
                <a:solidFill>
                  <a:schemeClr val="tx1"/>
                </a:solidFill>
                <a:latin typeface="+mn-lt"/>
              </a:rPr>
              <a:t>Implement Azure Backup Center</a:t>
            </a:r>
          </a:p>
          <a:p>
            <a:pPr marL="342900" indent="-342900">
              <a:spcAft>
                <a:spcPts val="600"/>
              </a:spcAft>
              <a:buFont typeface="Arial" panose="020B0604020202020204" pitchFamily="34" charset="0"/>
              <a:buChar char="•"/>
            </a:pPr>
            <a:r>
              <a:rPr lang="en-US" sz="2000" spc="0" dirty="0">
                <a:solidFill>
                  <a:schemeClr val="tx1"/>
                </a:solidFill>
                <a:latin typeface="+mn-lt"/>
              </a:rPr>
              <a:t>Setup Recovery Service Vault Backup Options</a:t>
            </a:r>
          </a:p>
          <a:p>
            <a:pPr marL="342900" indent="-342900">
              <a:spcAft>
                <a:spcPts val="600"/>
              </a:spcAft>
              <a:buFont typeface="Arial" panose="020B0604020202020204" pitchFamily="34" charset="0"/>
              <a:buChar char="•"/>
            </a:pPr>
            <a:r>
              <a:rPr lang="en-US" sz="2000" spc="0" dirty="0">
                <a:solidFill>
                  <a:schemeClr val="tx1"/>
                </a:solidFill>
                <a:latin typeface="+mn-lt"/>
              </a:rPr>
              <a:t>Demonstration – Backup Azure File Shares</a:t>
            </a:r>
          </a:p>
          <a:p>
            <a:pPr marL="342900" indent="-342900">
              <a:spcAft>
                <a:spcPts val="600"/>
              </a:spcAft>
              <a:buFont typeface="Arial" panose="020B0604020202020204" pitchFamily="34" charset="0"/>
              <a:buChar char="•"/>
            </a:pPr>
            <a:r>
              <a:rPr lang="en-US" sz="2000" spc="0" dirty="0">
                <a:solidFill>
                  <a:schemeClr val="tx1"/>
                </a:solidFill>
                <a:latin typeface="+mn-lt"/>
              </a:rPr>
              <a:t>Configure On-premises File and Folder Backups</a:t>
            </a:r>
          </a:p>
          <a:p>
            <a:pPr marL="342900" indent="-342900">
              <a:spcAft>
                <a:spcPts val="600"/>
              </a:spcAft>
              <a:buFont typeface="Arial" panose="020B0604020202020204" pitchFamily="34" charset="0"/>
              <a:buChar char="•"/>
            </a:pPr>
            <a:r>
              <a:rPr lang="en-US" sz="2000" spc="0" dirty="0">
                <a:solidFill>
                  <a:schemeClr val="tx1"/>
                </a:solidFill>
                <a:latin typeface="+mn-lt"/>
              </a:rPr>
              <a:t>Manage the Microsoft Azure Recovery Services Agent</a:t>
            </a:r>
          </a:p>
          <a:p>
            <a:pPr marL="342900" indent="-342900">
              <a:spcAft>
                <a:spcPts val="600"/>
              </a:spcAft>
              <a:buFont typeface="Arial" panose="020B0604020202020204" pitchFamily="34" charset="0"/>
              <a:buChar char="•"/>
            </a:pPr>
            <a:r>
              <a:rPr lang="en-US" sz="2000" spc="0" dirty="0">
                <a:solidFill>
                  <a:schemeClr val="tx1"/>
                </a:solidFill>
                <a:latin typeface="+mn-lt"/>
              </a:rPr>
              <a:t>Demonstration – Backup Files and Folders</a:t>
            </a:r>
          </a:p>
          <a:p>
            <a:pPr marL="342900" indent="-342900">
              <a:spcAft>
                <a:spcPts val="600"/>
              </a:spcAft>
              <a:buFont typeface="Arial" panose="020B0604020202020204" pitchFamily="34" charset="0"/>
              <a:buChar char="•"/>
            </a:pPr>
            <a:r>
              <a:rPr lang="en-US" sz="2000" spc="0" dirty="0">
                <a:solidFill>
                  <a:schemeClr val="tx1"/>
                </a:solidFill>
                <a:latin typeface="+mn-lt"/>
              </a:rPr>
              <a:t>Learning Recap</a:t>
            </a:r>
          </a:p>
        </p:txBody>
      </p:sp>
      <p:sp>
        <p:nvSpPr>
          <p:cNvPr id="4" name="TextBox 3">
            <a:extLst>
              <a:ext uri="{FF2B5EF4-FFF2-40B4-BE49-F238E27FC236}">
                <a16:creationId xmlns:a16="http://schemas.microsoft.com/office/drawing/2014/main" id="{863FE9BD-898F-59AC-6FFF-812E9035EA3F}"/>
              </a:ext>
            </a:extLst>
          </p:cNvPr>
          <p:cNvSpPr txBox="1"/>
          <p:nvPr/>
        </p:nvSpPr>
        <p:spPr>
          <a:xfrm>
            <a:off x="6450840" y="1848730"/>
            <a:ext cx="4761702" cy="2970044"/>
          </a:xfrm>
          <a:prstGeom prst="rect">
            <a:avLst/>
          </a:prstGeom>
          <a:noFill/>
        </p:spPr>
        <p:txBody>
          <a:bodyPr wrap="square">
            <a:spAutoFit/>
          </a:bodyPr>
          <a:lstStyle/>
          <a:p>
            <a:pPr algn="l"/>
            <a:r>
              <a:rPr lang="en-US" kern="0" dirty="0">
                <a:solidFill>
                  <a:srgbClr val="243A5E"/>
                </a:solidFill>
              </a:rPr>
              <a:t>Monitor and maintain Azure resources (10–15%): Implement backup and recovery</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Create a Recovery Services vault</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Create an Azure Backup vault</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Create and configure a backup policy</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Perform backup and restore operations by using Azure Backup</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and interpret reports and alerts for backups</a:t>
            </a:r>
          </a:p>
        </p:txBody>
      </p:sp>
    </p:spTree>
    <p:extLst>
      <p:ext uri="{BB962C8B-B14F-4D97-AF65-F5344CB8AC3E}">
        <p14:creationId xmlns:p14="http://schemas.microsoft.com/office/powerpoint/2010/main" val="30354069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nSpc>
                <a:spcPct val="100000"/>
              </a:lnSpc>
            </a:pPr>
            <a:r>
              <a:rPr lang="en-US" spc="0" dirty="0"/>
              <a:t>Describe Azure Backup Benefits</a:t>
            </a:r>
          </a:p>
        </p:txBody>
      </p:sp>
      <p:sp>
        <p:nvSpPr>
          <p:cNvPr id="2" name="Text Placeholder 1">
            <a:extLst>
              <a:ext uri="{FF2B5EF4-FFF2-40B4-BE49-F238E27FC236}">
                <a16:creationId xmlns:a16="http://schemas.microsoft.com/office/drawing/2014/main" id="{78D64E28-56B8-1A03-B59B-8BFB391AEDAD}"/>
              </a:ext>
            </a:extLst>
          </p:cNvPr>
          <p:cNvSpPr>
            <a:spLocks noGrp="1"/>
          </p:cNvSpPr>
          <p:nvPr>
            <p:ph type="body" sz="quarter" idx="10"/>
          </p:nvPr>
        </p:nvSpPr>
        <p:spPr>
          <a:xfrm>
            <a:off x="440753" y="998040"/>
            <a:ext cx="11568684" cy="783035"/>
          </a:xfrm>
        </p:spPr>
        <p:txBody>
          <a:bodyPr/>
          <a:lstStyle/>
          <a:p>
            <a:r>
              <a:rPr lang="en-US" dirty="0"/>
              <a:t>Azure-based service used to back up and restore data in Microsoft cloud</a:t>
            </a:r>
          </a:p>
          <a:p>
            <a:endParaRPr lang="en-US" dirty="0"/>
          </a:p>
        </p:txBody>
      </p:sp>
      <p:sp>
        <p:nvSpPr>
          <p:cNvPr id="123" name="Text Placeholder 5">
            <a:extLst>
              <a:ext uri="{FF2B5EF4-FFF2-40B4-BE49-F238E27FC236}">
                <a16:creationId xmlns:a16="http://schemas.microsoft.com/office/drawing/2014/main" id="{8E625644-9E64-42AB-946A-0D5EEE7ECA21}"/>
              </a:ext>
            </a:extLst>
          </p:cNvPr>
          <p:cNvSpPr txBox="1">
            <a:spLocks/>
          </p:cNvSpPr>
          <p:nvPr/>
        </p:nvSpPr>
        <p:spPr>
          <a:xfrm>
            <a:off x="440753" y="1954400"/>
            <a:ext cx="4924443" cy="3413665"/>
          </a:xfrm>
          <a:prstGeom prst="rect">
            <a:avLst/>
          </a:prstGeom>
        </p:spPr>
        <p:txBody>
          <a:bodyPr vert="horz" wrap="square" lIns="0" tIns="0" rIns="0" bIns="0" rtlCol="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2000" spc="0" dirty="0">
                <a:solidFill>
                  <a:schemeClr val="tx1"/>
                </a:solidFill>
                <a:latin typeface="+mn-lt"/>
              </a:rPr>
              <a:t>Automatic storage management</a:t>
            </a:r>
          </a:p>
          <a:p>
            <a:pPr marL="342900" indent="-342900">
              <a:lnSpc>
                <a:spcPct val="150000"/>
              </a:lnSpc>
              <a:buFont typeface="Arial" panose="020B0604020202020204" pitchFamily="34" charset="0"/>
              <a:buChar char="•"/>
            </a:pPr>
            <a:r>
              <a:rPr lang="en-US" sz="2000" spc="0" dirty="0">
                <a:solidFill>
                  <a:schemeClr val="tx1"/>
                </a:solidFill>
                <a:latin typeface="+mn-lt"/>
              </a:rPr>
              <a:t>Multiple storage options</a:t>
            </a:r>
          </a:p>
          <a:p>
            <a:pPr marL="342900" indent="-342900">
              <a:lnSpc>
                <a:spcPct val="150000"/>
              </a:lnSpc>
              <a:buFont typeface="Arial" panose="020B0604020202020204" pitchFamily="34" charset="0"/>
              <a:buChar char="•"/>
            </a:pPr>
            <a:r>
              <a:rPr lang="en-US" sz="2000" spc="0" dirty="0">
                <a:solidFill>
                  <a:schemeClr val="tx1"/>
                </a:solidFill>
                <a:latin typeface="+mn-lt"/>
              </a:rPr>
              <a:t>Unlimited data transfer</a:t>
            </a:r>
          </a:p>
          <a:p>
            <a:pPr marL="342900" indent="-342900">
              <a:lnSpc>
                <a:spcPct val="150000"/>
              </a:lnSpc>
              <a:buFont typeface="Arial" panose="020B0604020202020204" pitchFamily="34" charset="0"/>
              <a:buChar char="•"/>
            </a:pPr>
            <a:r>
              <a:rPr lang="en-US" sz="2000" spc="0" dirty="0">
                <a:solidFill>
                  <a:schemeClr val="tx1"/>
                </a:solidFill>
                <a:latin typeface="+mn-lt"/>
              </a:rPr>
              <a:t>Data encryption</a:t>
            </a:r>
          </a:p>
          <a:p>
            <a:pPr marL="342900" indent="-342900">
              <a:lnSpc>
                <a:spcPct val="150000"/>
              </a:lnSpc>
              <a:buFont typeface="Arial" panose="020B0604020202020204" pitchFamily="34" charset="0"/>
              <a:buChar char="•"/>
            </a:pPr>
            <a:r>
              <a:rPr lang="en-US" sz="2000" spc="0" dirty="0">
                <a:solidFill>
                  <a:schemeClr val="tx1"/>
                </a:solidFill>
                <a:latin typeface="+mn-lt"/>
              </a:rPr>
              <a:t>Application consistent backup</a:t>
            </a:r>
          </a:p>
          <a:p>
            <a:pPr marL="342900" indent="-342900">
              <a:lnSpc>
                <a:spcPct val="150000"/>
              </a:lnSpc>
              <a:buFont typeface="Arial" panose="020B0604020202020204" pitchFamily="34" charset="0"/>
              <a:buChar char="•"/>
            </a:pPr>
            <a:r>
              <a:rPr lang="en-US" sz="2000" spc="0" dirty="0">
                <a:solidFill>
                  <a:schemeClr val="tx1"/>
                </a:solidFill>
                <a:latin typeface="+mn-lt"/>
              </a:rPr>
              <a:t>Long-term retention</a:t>
            </a:r>
          </a:p>
        </p:txBody>
      </p:sp>
    </p:spTree>
    <p:extLst>
      <p:ext uri="{BB962C8B-B14F-4D97-AF65-F5344CB8AC3E}">
        <p14:creationId xmlns:p14="http://schemas.microsoft.com/office/powerpoint/2010/main" val="265937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878-40DF-48C9-9274-908C2CEAE81D}"/>
              </a:ext>
            </a:extLst>
          </p:cNvPr>
          <p:cNvSpPr>
            <a:spLocks noGrp="1"/>
          </p:cNvSpPr>
          <p:nvPr>
            <p:ph type="title"/>
          </p:nvPr>
        </p:nvSpPr>
        <p:spPr/>
        <p:txBody>
          <a:bodyPr/>
          <a:lstStyle/>
          <a:p>
            <a:r>
              <a:rPr lang="en-US" dirty="0"/>
              <a:t>Implement Azure Backup Center</a:t>
            </a:r>
          </a:p>
        </p:txBody>
      </p:sp>
      <p:sp>
        <p:nvSpPr>
          <p:cNvPr id="6" name="Rectangle 5">
            <a:extLst>
              <a:ext uri="{FF2B5EF4-FFF2-40B4-BE49-F238E27FC236}">
                <a16:creationId xmlns:a16="http://schemas.microsoft.com/office/drawing/2014/main" id="{8D8C0BD7-5054-4C82-9069-4D8AD14B277E}"/>
              </a:ext>
              <a:ext uri="{C183D7F6-B498-43B3-948B-1728B52AA6E4}">
                <adec:decorative xmlns:adec="http://schemas.microsoft.com/office/drawing/2017/decorative" val="0"/>
              </a:ext>
            </a:extLst>
          </p:cNvPr>
          <p:cNvSpPr/>
          <p:nvPr/>
        </p:nvSpPr>
        <p:spPr bwMode="auto">
          <a:xfrm>
            <a:off x="427037" y="1460833"/>
            <a:ext cx="5410243" cy="127784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457200" algn="l"/>
              </a:tabLst>
            </a:pPr>
            <a:r>
              <a:rPr lang="en-US" sz="2000" dirty="0">
                <a:solidFill>
                  <a:schemeClr val="tx1"/>
                </a:solidFill>
              </a:rPr>
              <a:t>Single pane of glass to manage backups across a large and distributed Azure environment</a:t>
            </a:r>
          </a:p>
        </p:txBody>
      </p:sp>
      <p:sp>
        <p:nvSpPr>
          <p:cNvPr id="8" name="Rectangle 7">
            <a:extLst>
              <a:ext uri="{FF2B5EF4-FFF2-40B4-BE49-F238E27FC236}">
                <a16:creationId xmlns:a16="http://schemas.microsoft.com/office/drawing/2014/main" id="{153A1D18-61BF-4886-A2CB-1ED015211BF6}"/>
              </a:ext>
              <a:ext uri="{C183D7F6-B498-43B3-948B-1728B52AA6E4}">
                <adec:decorative xmlns:adec="http://schemas.microsoft.com/office/drawing/2017/decorative" val="0"/>
              </a:ext>
            </a:extLst>
          </p:cNvPr>
          <p:cNvSpPr/>
          <p:nvPr/>
        </p:nvSpPr>
        <p:spPr bwMode="auto">
          <a:xfrm>
            <a:off x="427037" y="3001981"/>
            <a:ext cx="5410243" cy="127784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dirty="0">
                <a:solidFill>
                  <a:schemeClr val="tx1"/>
                </a:solidFill>
              </a:rPr>
              <a:t>Datasource-centric management focused on what you are backing up</a:t>
            </a:r>
          </a:p>
        </p:txBody>
      </p:sp>
      <p:sp>
        <p:nvSpPr>
          <p:cNvPr id="10" name="Rectangle 9">
            <a:extLst>
              <a:ext uri="{FF2B5EF4-FFF2-40B4-BE49-F238E27FC236}">
                <a16:creationId xmlns:a16="http://schemas.microsoft.com/office/drawing/2014/main" id="{70CBED73-8E40-47C0-AAEF-C9568ECE8D48}"/>
              </a:ext>
              <a:ext uri="{C183D7F6-B498-43B3-948B-1728B52AA6E4}">
                <adec:decorative xmlns:adec="http://schemas.microsoft.com/office/drawing/2017/decorative" val="0"/>
              </a:ext>
            </a:extLst>
          </p:cNvPr>
          <p:cNvSpPr/>
          <p:nvPr/>
        </p:nvSpPr>
        <p:spPr bwMode="auto">
          <a:xfrm>
            <a:off x="427037" y="4543129"/>
            <a:ext cx="5410243" cy="127784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57150">
              <a:spcBef>
                <a:spcPts val="1200"/>
              </a:spcBef>
              <a:tabLst>
                <a:tab pos="342900" algn="l"/>
              </a:tabLst>
            </a:pPr>
            <a:r>
              <a:rPr lang="en-US" sz="2000" i="0" dirty="0">
                <a:solidFill>
                  <a:srgbClr val="171717"/>
                </a:solidFill>
                <a:effectLst/>
              </a:rPr>
              <a:t>Connected experiences with native integrations that enables management at scale</a:t>
            </a:r>
            <a:endParaRPr lang="en-US" sz="2000" dirty="0">
              <a:solidFill>
                <a:schemeClr val="tx1"/>
              </a:solidFill>
            </a:endParaRPr>
          </a:p>
        </p:txBody>
      </p:sp>
      <p:pic>
        <p:nvPicPr>
          <p:cNvPr id="4" name="Picture 3" descr="Screenshot of the Backup Center. Jobs and Backup Instances are shown. ">
            <a:extLst>
              <a:ext uri="{FF2B5EF4-FFF2-40B4-BE49-F238E27FC236}">
                <a16:creationId xmlns:a16="http://schemas.microsoft.com/office/drawing/2014/main" id="{6CCAFD1B-8212-40E8-9ECE-C750E29BE077}"/>
              </a:ext>
            </a:extLst>
          </p:cNvPr>
          <p:cNvPicPr>
            <a:picLocks noChangeAspect="1"/>
          </p:cNvPicPr>
          <p:nvPr/>
        </p:nvPicPr>
        <p:blipFill>
          <a:blip r:embed="rId3"/>
          <a:stretch>
            <a:fillRect/>
          </a:stretch>
        </p:blipFill>
        <p:spPr>
          <a:xfrm>
            <a:off x="6164967" y="1499599"/>
            <a:ext cx="5844470" cy="4862147"/>
          </a:xfrm>
          <a:prstGeom prst="rect">
            <a:avLst/>
          </a:prstGeom>
        </p:spPr>
      </p:pic>
    </p:spTree>
    <p:extLst>
      <p:ext uri="{BB962C8B-B14F-4D97-AF65-F5344CB8AC3E}">
        <p14:creationId xmlns:p14="http://schemas.microsoft.com/office/powerpoint/2010/main" val="40352764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AA92-0A65-4CA5-94E3-663221A99A43}"/>
              </a:ext>
            </a:extLst>
          </p:cNvPr>
          <p:cNvSpPr>
            <a:spLocks noGrp="1"/>
          </p:cNvSpPr>
          <p:nvPr>
            <p:ph type="title"/>
          </p:nvPr>
        </p:nvSpPr>
        <p:spPr/>
        <p:txBody>
          <a:bodyPr/>
          <a:lstStyle/>
          <a:p>
            <a:r>
              <a:rPr lang="en-US" dirty="0"/>
              <a:t>Demonstration – Backup Azure File Shares</a:t>
            </a:r>
          </a:p>
        </p:txBody>
      </p:sp>
      <p:sp>
        <p:nvSpPr>
          <p:cNvPr id="59" name="Rectangle 58">
            <a:extLst>
              <a:ext uri="{FF2B5EF4-FFF2-40B4-BE49-F238E27FC236}">
                <a16:creationId xmlns:a16="http://schemas.microsoft.com/office/drawing/2014/main" id="{0F9826E5-069B-4BF1-AD21-FB0A63207CB9}"/>
              </a:ext>
            </a:extLst>
          </p:cNvPr>
          <p:cNvSpPr/>
          <p:nvPr/>
        </p:nvSpPr>
        <p:spPr bwMode="auto">
          <a:xfrm>
            <a:off x="957207" y="1579810"/>
            <a:ext cx="7164818" cy="282006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42900" indent="-342900">
              <a:lnSpc>
                <a:spcPct val="150000"/>
              </a:lnSpc>
              <a:spcBef>
                <a:spcPts val="600"/>
              </a:spcBef>
              <a:buFont typeface="Arial" panose="020B0604020202020204" pitchFamily="34" charset="0"/>
              <a:buChar char="•"/>
            </a:pPr>
            <a:r>
              <a:rPr lang="en-US" sz="2400" dirty="0">
                <a:solidFill>
                  <a:schemeClr val="tx1"/>
                </a:solidFill>
              </a:rPr>
              <a:t>Configure a storage account with file share</a:t>
            </a:r>
          </a:p>
          <a:p>
            <a:pPr marL="342900" indent="-342900">
              <a:lnSpc>
                <a:spcPct val="150000"/>
              </a:lnSpc>
              <a:spcBef>
                <a:spcPts val="600"/>
              </a:spcBef>
              <a:buFont typeface="Arial" panose="020B0604020202020204" pitchFamily="34" charset="0"/>
              <a:buChar char="•"/>
            </a:pPr>
            <a:r>
              <a:rPr lang="en-US" sz="2400" dirty="0">
                <a:solidFill>
                  <a:schemeClr val="tx1"/>
                </a:solidFill>
              </a:rPr>
              <a:t>Create a Recovery Services vault</a:t>
            </a:r>
          </a:p>
          <a:p>
            <a:pPr marL="342900" indent="-342900">
              <a:lnSpc>
                <a:spcPct val="150000"/>
              </a:lnSpc>
              <a:spcBef>
                <a:spcPts val="600"/>
              </a:spcBef>
              <a:buFont typeface="Arial" panose="020B0604020202020204" pitchFamily="34" charset="0"/>
              <a:buChar char="•"/>
            </a:pPr>
            <a:r>
              <a:rPr lang="en-US" sz="2400" dirty="0">
                <a:solidFill>
                  <a:schemeClr val="tx1"/>
                </a:solidFill>
              </a:rPr>
              <a:t>Configure file share backup</a:t>
            </a:r>
          </a:p>
          <a:p>
            <a:pPr marL="342900" indent="-342900">
              <a:lnSpc>
                <a:spcPct val="150000"/>
              </a:lnSpc>
              <a:spcBef>
                <a:spcPts val="600"/>
              </a:spcBef>
              <a:buFont typeface="Arial" panose="020B0604020202020204" pitchFamily="34" charset="0"/>
              <a:buChar char="•"/>
            </a:pPr>
            <a:r>
              <a:rPr lang="en-US" sz="2400" dirty="0">
                <a:solidFill>
                  <a:schemeClr val="tx1"/>
                </a:solidFill>
              </a:rPr>
              <a:t>Verify and restore (optional) the backup</a:t>
            </a:r>
          </a:p>
        </p:txBody>
      </p:sp>
    </p:spTree>
    <p:extLst>
      <p:ext uri="{BB962C8B-B14F-4D97-AF65-F5344CB8AC3E}">
        <p14:creationId xmlns:p14="http://schemas.microsoft.com/office/powerpoint/2010/main" val="18484886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Recovery Services Vault Backup Options - Files</a:t>
            </a:r>
          </a:p>
        </p:txBody>
      </p:sp>
      <p:sp>
        <p:nvSpPr>
          <p:cNvPr id="12" name="Freeform: Shape 11">
            <a:extLst>
              <a:ext uri="{FF2B5EF4-FFF2-40B4-BE49-F238E27FC236}">
                <a16:creationId xmlns:a16="http://schemas.microsoft.com/office/drawing/2014/main" id="{6F1B11E1-A04A-493E-9448-30162AC90C28}"/>
              </a:ext>
            </a:extLst>
          </p:cNvPr>
          <p:cNvSpPr/>
          <p:nvPr/>
        </p:nvSpPr>
        <p:spPr>
          <a:xfrm>
            <a:off x="427036" y="1253790"/>
            <a:ext cx="5712682" cy="63976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bg1"/>
                </a:solidFill>
                <a:latin typeface="+mj-lt"/>
              </a:rPr>
              <a:t>Azure Workloads</a:t>
            </a:r>
          </a:p>
        </p:txBody>
      </p:sp>
      <p:sp>
        <p:nvSpPr>
          <p:cNvPr id="23" name="Rectangle 22">
            <a:extLst>
              <a:ext uri="{FF2B5EF4-FFF2-40B4-BE49-F238E27FC236}">
                <a16:creationId xmlns:a16="http://schemas.microsoft.com/office/drawing/2014/main" id="{5450CA24-7ECC-4082-8E68-B418EAFEB9D6}"/>
              </a:ext>
              <a:ext uri="{C183D7F6-B498-43B3-948B-1728B52AA6E4}">
                <adec:decorative xmlns:adec="http://schemas.microsoft.com/office/drawing/2017/decorative" val="1"/>
              </a:ext>
            </a:extLst>
          </p:cNvPr>
          <p:cNvSpPr/>
          <p:nvPr/>
        </p:nvSpPr>
        <p:spPr bwMode="auto">
          <a:xfrm>
            <a:off x="427038" y="2030378"/>
            <a:ext cx="5712682" cy="434363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5" descr="Screenshot of the Azure backup page. The what do you want to backup drop-down selections are shown. Azure Fileshare is selected">
            <a:extLst>
              <a:ext uri="{FF2B5EF4-FFF2-40B4-BE49-F238E27FC236}">
                <a16:creationId xmlns:a16="http://schemas.microsoft.com/office/drawing/2014/main" id="{D33D6452-392E-4439-BD51-62B1D60C3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122" y="2207262"/>
            <a:ext cx="4530516" cy="3932281"/>
          </a:xfrm>
          <a:prstGeom prst="rect">
            <a:avLst/>
          </a:prstGeom>
        </p:spPr>
      </p:pic>
      <p:sp>
        <p:nvSpPr>
          <p:cNvPr id="13" name="Freeform: Shape 12">
            <a:extLst>
              <a:ext uri="{FF2B5EF4-FFF2-40B4-BE49-F238E27FC236}">
                <a16:creationId xmlns:a16="http://schemas.microsoft.com/office/drawing/2014/main" id="{FB600769-4A1D-47D7-8C3F-78DF2281ABDE}"/>
              </a:ext>
            </a:extLst>
          </p:cNvPr>
          <p:cNvSpPr/>
          <p:nvPr/>
        </p:nvSpPr>
        <p:spPr>
          <a:xfrm>
            <a:off x="6296755" y="1253790"/>
            <a:ext cx="5712682" cy="63976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243A5E"/>
          </a:solidFill>
          <a:ln w="6350">
            <a:solidFill>
              <a:srgbClr val="243A5E"/>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bg1"/>
                </a:solidFill>
                <a:latin typeface="+mj-lt"/>
              </a:rPr>
              <a:t>On-Premises Workloads</a:t>
            </a:r>
          </a:p>
        </p:txBody>
      </p:sp>
      <p:sp>
        <p:nvSpPr>
          <p:cNvPr id="24" name="Rectangle 23">
            <a:extLst>
              <a:ext uri="{FF2B5EF4-FFF2-40B4-BE49-F238E27FC236}">
                <a16:creationId xmlns:a16="http://schemas.microsoft.com/office/drawing/2014/main" id="{F9283411-5493-47CF-8531-89BF34BF051B}"/>
              </a:ext>
              <a:ext uri="{C183D7F6-B498-43B3-948B-1728B52AA6E4}">
                <adec:decorative xmlns:adec="http://schemas.microsoft.com/office/drawing/2017/decorative" val="1"/>
              </a:ext>
            </a:extLst>
          </p:cNvPr>
          <p:cNvSpPr/>
          <p:nvPr/>
        </p:nvSpPr>
        <p:spPr bwMode="auto">
          <a:xfrm>
            <a:off x="6296755" y="2030378"/>
            <a:ext cx="5712682" cy="434363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Screenshot of the Recovery Services vault. The workload is running on-premises. File and Folders is selected as the backup">
            <a:extLst>
              <a:ext uri="{FF2B5EF4-FFF2-40B4-BE49-F238E27FC236}">
                <a16:creationId xmlns:a16="http://schemas.microsoft.com/office/drawing/2014/main" id="{A775974F-919E-4AB8-911C-3A39A6662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792" y="2151785"/>
            <a:ext cx="2826608" cy="4100824"/>
          </a:xfrm>
          <a:prstGeom prst="rect">
            <a:avLst/>
          </a:prstGeom>
          <a:ln>
            <a:solidFill>
              <a:schemeClr val="tx1"/>
            </a:solidFill>
          </a:ln>
        </p:spPr>
      </p:pic>
    </p:spTree>
    <p:extLst>
      <p:ext uri="{BB962C8B-B14F-4D97-AF65-F5344CB8AC3E}">
        <p14:creationId xmlns:p14="http://schemas.microsoft.com/office/powerpoint/2010/main" val="215258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22" ma:contentTypeDescription="Create a new document." ma:contentTypeScope="" ma:versionID="1e27dd95346f5a887c6ca177b90812a7">
  <xsd:schema xmlns:xsd="http://www.w3.org/2001/XMLSchema" xmlns:xs="http://www.w3.org/2001/XMLSchema" xmlns:p="http://schemas.microsoft.com/office/2006/metadata/properties" xmlns:ns1="http://schemas.microsoft.com/sharepoint/v3" xmlns:ns2="e8bab37c-6053-4066-b569-fd9fbae908bd" xmlns:ns3="1d16016b-1e11-4dbd-8bd0-b44cb6539c58" xmlns:ns4="230e9df3-be65-4c73-a93b-d1236ebd677e" targetNamespace="http://schemas.microsoft.com/office/2006/metadata/properties" ma:root="true" ma:fieldsID="82f4b3b6bb8071e8bac45169630d6eb4" ns1:_="" ns2:_="" ns3:_="" ns4:_="">
    <xsd:import namespace="http://schemas.microsoft.com/sharepoint/v3"/>
    <xsd:import namespace="e8bab37c-6053-4066-b569-fd9fbae908bd"/>
    <xsd:import namespace="1d16016b-1e11-4dbd-8bd0-b44cb6539c58"/>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element ref="ns2:lcf76f155ced4ddcb4097134ff3c332f" minOccurs="0"/>
                <xsd:element ref="ns4:TaxCatchAll" minOccurs="0"/>
                <xsd:element ref="ns2:OneNoteFluid_FileOrder"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escription" ma:index="18" nillable="true" ma:displayName="Description" ma:format="Dropdown" ma:internalName="Description">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neNoteFluid_FileOrder" ma:index="25" nillable="true" ma:displayName="OneNoteFluid_FileOrder" ma:internalName="OneNoteFluid_FileOrder">
      <xsd:simpleType>
        <xsd:restriction base="dms:Text">
          <xsd:maxLength value="255"/>
        </xsd:restriction>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c30d077-ef4f-4e82-b228-e78667907e38}" ma:internalName="TaxCatchAll" ma:showField="CatchAllData" ma:web="1d16016b-1e11-4dbd-8bd0-b44cb6539c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neNoteFluid_FileOrder xmlns="e8bab37c-6053-4066-b569-fd9fbae908bd" xsi:nil="true"/>
    <_ip_UnifiedCompliancePolicyUIAction xmlns="http://schemas.microsoft.com/sharepoint/v3" xsi:nil="true"/>
    <_ip_UnifiedCompliancePolicyProperties xmlns="http://schemas.microsoft.com/sharepoint/v3" xsi:nil="true"/>
    <Description xmlns="e8bab37c-6053-4066-b569-fd9fbae908bd" xsi:nil="true"/>
    <SharedWithUsers xmlns="1d16016b-1e11-4dbd-8bd0-b44cb6539c58">
      <UserInfo>
        <DisplayName/>
        <AccountId xsi:nil="true"/>
        <AccountType/>
      </UserInfo>
    </SharedWithUsers>
    <lcf76f155ced4ddcb4097134ff3c332f xmlns="e8bab37c-6053-4066-b569-fd9fbae908bd">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A7BBCADD-E83C-4299-BF82-74B92DD1A32F}"/>
</file>

<file path=customXml/itemProps2.xml><?xml version="1.0" encoding="utf-8"?>
<ds:datastoreItem xmlns:ds="http://schemas.openxmlformats.org/officeDocument/2006/customXml" ds:itemID="{A7CE7272-D52A-4B3D-8D28-341F03318BE2}"/>
</file>

<file path=customXml/itemProps3.xml><?xml version="1.0" encoding="utf-8"?>
<ds:datastoreItem xmlns:ds="http://schemas.openxmlformats.org/officeDocument/2006/customXml" ds:itemID="{42A0702D-9A8E-4A2D-AB66-E7F3A59CF46D}"/>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2626</Words>
  <Application>Microsoft Office PowerPoint</Application>
  <PresentationFormat>Custom</PresentationFormat>
  <Paragraphs>317</Paragraphs>
  <Slides>29</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Segoe UI</vt:lpstr>
      <vt:lpstr>Segoe UI Semibold</vt:lpstr>
      <vt:lpstr>Verdana</vt:lpstr>
      <vt:lpstr>Wingdings</vt:lpstr>
      <vt:lpstr>1_Azure 1</vt:lpstr>
      <vt:lpstr>AZ-104T00A Administer Data Protection</vt:lpstr>
      <vt:lpstr>Learning Objectives - Administer Network Protection</vt:lpstr>
      <vt:lpstr>Administer Data Protection whiteboard</vt:lpstr>
      <vt:lpstr>Configure File and Folder Backups</vt:lpstr>
      <vt:lpstr>Learning Objectives - Configure File and Folder Backups</vt:lpstr>
      <vt:lpstr>Describe Azure Backup Benefits</vt:lpstr>
      <vt:lpstr>Implement Azure Backup Center</vt:lpstr>
      <vt:lpstr>Demonstration – Backup Azure File Shares</vt:lpstr>
      <vt:lpstr>Setup Recovery Services Vault Backup Options - Files</vt:lpstr>
      <vt:lpstr>Configure On-Premises File and Folder Backup</vt:lpstr>
      <vt:lpstr>Manage the Microsoft Azure Recovery Services Agent</vt:lpstr>
      <vt:lpstr>Learning Recap – Configure File and Folder Backups</vt:lpstr>
      <vt:lpstr>Configure Virtual Machine Backups</vt:lpstr>
      <vt:lpstr>Learning Objectives – Configure Virtual Machine Backups Introduction</vt:lpstr>
      <vt:lpstr>Protect Virtual Machine Data</vt:lpstr>
      <vt:lpstr>Create Virtual Machine Snapshots</vt:lpstr>
      <vt:lpstr>Setup Recovery Services Vault Backup Options - VMs</vt:lpstr>
      <vt:lpstr>Backup Virtual Machines</vt:lpstr>
      <vt:lpstr>Restore Virtual Machines</vt:lpstr>
      <vt:lpstr>Demonstration – Virtual Machine Backups</vt:lpstr>
      <vt:lpstr>Implement Azure Backup Server</vt:lpstr>
      <vt:lpstr>Compare Backup Options</vt:lpstr>
      <vt:lpstr>Manage Soft Delete</vt:lpstr>
      <vt:lpstr>Implement Azure Site Recovery</vt:lpstr>
      <vt:lpstr>Learning Recap – Configure Virtual Machine Backups</vt:lpstr>
      <vt:lpstr>Lab 10 – Implement Data Protection</vt:lpstr>
      <vt:lpstr>Lab 10 – Backup virtual machines</vt:lpstr>
      <vt:lpstr>Lab 10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2023-09-23T13:47:19Z</dcterms:created>
  <dcterms:modified xsi:type="dcterms:W3CDTF">2023-09-23T13:47:24Z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33600</vt:r8>
  </property>
  <property fmtid="{D5CDD505-2E9C-101B-9397-08002B2CF9AE}" pid="3" name="xd_ProgID">
    <vt:lpwstr/>
  </property>
  <property fmtid="{D5CDD505-2E9C-101B-9397-08002B2CF9AE}" pid="4" name="MediaServiceImageTags">
    <vt:lpwstr/>
  </property>
  <property fmtid="{D5CDD505-2E9C-101B-9397-08002B2CF9AE}" pid="5" name="ContentTypeId">
    <vt:lpwstr>0x010100329163849240324E9E04492C11FECC70</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bool>false</vt:bool>
  </property>
</Properties>
</file>