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635" r:id="rId1"/>
  </p:sldMasterIdLst>
  <p:notesMasterIdLst>
    <p:notesMasterId r:id="rId32"/>
  </p:notesMasterIdLst>
  <p:handoutMasterIdLst>
    <p:handoutMasterId r:id="rId33"/>
  </p:handoutMasterIdLst>
  <p:sldIdLst>
    <p:sldId id="1719" r:id="rId2"/>
    <p:sldId id="2543" r:id="rId3"/>
    <p:sldId id="2076138225" r:id="rId4"/>
    <p:sldId id="1865" r:id="rId5"/>
    <p:sldId id="2537" r:id="rId6"/>
    <p:sldId id="2548" r:id="rId7"/>
    <p:sldId id="1925" r:id="rId8"/>
    <p:sldId id="1817" r:id="rId9"/>
    <p:sldId id="1930" r:id="rId10"/>
    <p:sldId id="1931" r:id="rId11"/>
    <p:sldId id="2241" r:id="rId12"/>
    <p:sldId id="2534" r:id="rId13"/>
    <p:sldId id="2538" r:id="rId14"/>
    <p:sldId id="2115" r:id="rId15"/>
    <p:sldId id="1940" r:id="rId16"/>
    <p:sldId id="2116" r:id="rId17"/>
    <p:sldId id="2117" r:id="rId18"/>
    <p:sldId id="2553" r:id="rId19"/>
    <p:sldId id="2535" r:id="rId20"/>
    <p:sldId id="2539" r:id="rId21"/>
    <p:sldId id="1911" r:id="rId22"/>
    <p:sldId id="2542" r:id="rId23"/>
    <p:sldId id="1912" r:id="rId24"/>
    <p:sldId id="1918" r:id="rId25"/>
    <p:sldId id="1919" r:id="rId26"/>
    <p:sldId id="2554" r:id="rId27"/>
    <p:sldId id="2007" r:id="rId28"/>
    <p:sldId id="2008" r:id="rId29"/>
    <p:sldId id="2552" r:id="rId30"/>
    <p:sldId id="2551"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minister Monitoring" id="{82E1F89D-777B-4436-B81E-BCA5C7F3B931}">
          <p14:sldIdLst>
            <p14:sldId id="1719"/>
            <p14:sldId id="2543"/>
            <p14:sldId id="2076138225"/>
          </p14:sldIdLst>
        </p14:section>
        <p14:section name="Monitor" id="{4E7A5E32-0B10-468E-B292-9F261AB528DF}">
          <p14:sldIdLst>
            <p14:sldId id="1865"/>
            <p14:sldId id="2537"/>
            <p14:sldId id="2548"/>
            <p14:sldId id="1925"/>
            <p14:sldId id="1817"/>
            <p14:sldId id="1930"/>
            <p14:sldId id="1931"/>
            <p14:sldId id="2241"/>
          </p14:sldIdLst>
        </p14:section>
        <p14:section name="Alerts" id="{C41CBC55-79DE-4161-A782-18F3C48F0190}">
          <p14:sldIdLst>
            <p14:sldId id="2534"/>
            <p14:sldId id="2538"/>
            <p14:sldId id="2115"/>
            <p14:sldId id="1940"/>
            <p14:sldId id="2116"/>
            <p14:sldId id="2117"/>
            <p14:sldId id="2553"/>
          </p14:sldIdLst>
        </p14:section>
        <p14:section name="Log Analytics" id="{5A82DCA5-2C33-4C5C-8E4D-E0064AE43403}">
          <p14:sldIdLst>
            <p14:sldId id="2535"/>
            <p14:sldId id="2539"/>
            <p14:sldId id="1911"/>
            <p14:sldId id="2542"/>
            <p14:sldId id="1912"/>
            <p14:sldId id="1918"/>
            <p14:sldId id="1919"/>
            <p14:sldId id="2554"/>
          </p14:sldIdLst>
        </p14:section>
        <p14:section name="Lab" id="{60776A3B-ED40-4E7A-9267-D6B160C39679}">
          <p14:sldIdLst>
            <p14:sldId id="2007"/>
            <p14:sldId id="2008"/>
            <p14:sldId id="2552"/>
            <p14:sldId id="2551"/>
          </p14:sldIdLst>
        </p14:section>
        <p14:section name="Extra slides" id="{E3B36C51-3AEB-4E64-9B92-8EB0A64D796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F2F2F2"/>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72E051-F376-408C-B160-D48D09FC2A30}" v="3" dt="2023-09-23T13:48:29.2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89333" autoAdjust="0"/>
  </p:normalViewPr>
  <p:slideViewPr>
    <p:cSldViewPr snapToGrid="0">
      <p:cViewPr varScale="1">
        <p:scale>
          <a:sx n="93" d="100"/>
          <a:sy n="93" d="100"/>
        </p:scale>
        <p:origin x="942"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89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commentAuthors" Target="commentAuthors.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9/23/2023 6:47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9/23/2023 6:47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9/23/2023 6:47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in Office Forms - https://forms.office.com/Pages/ShareFormPage.aspx?id=v4j5cvGGr0GRqy180BHbR5NEFZBpuAZBgxPOGXi_gX5UOFlRUEszMlRFTkpFT0E3Q1oxRjlQVk81MS4u&amp;sharetoken=8yKD9q6v9z0tcrXy3tS5&amp;wdLOR=c3820A896-48CD-46AD-BE50-F09068C1280F</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at least three data sources that can be used by Azure Monitor.</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Monitor can ingest many different data sources. Sources include application code, operating system, resource, subscription, and tenant data. You can even create your own custom data source. Data sources generally fall into two categories metrics and logs. Metrics are numerical values that describe some aspect of a system at a point in time. For example, virtual machine CPU performance. Logs contain data organized into records with different sets of properties for each type. For example, the activity log shows subscription-level events. This includes such information as when a resource is modified or when a virtual machine is started.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2250"/>
              </a:spcBef>
              <a:spcAft>
                <a:spcPts val="1350"/>
              </a:spcAft>
            </a:pPr>
            <a:endParaRPr lang="en-US" sz="1800" b="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098380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6161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2160007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 alerts experience in Azure Monitor - https://docs.microsoft.com/azure/monitoring-and-diagnostics/monitoring-overview-unified-alerts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48086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Demonstration Azure Alerts - https://microsoftlearning.github.io/AZ-104-MicrosoftAzureAdministrator/Instructions/Demos/11%20-%20Administer%20Monitoring.html#configure-azure-alerts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9/23/2023 6:47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33788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Respond to events with Azure Monitor Alerts - https://docs.microsoft.com/azure/azure-monitor/learn/tutorial-response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Create, view, and manage metric alerts using Azure Monitor - https://docs.microsoft.com/azure/azure-monitor/platform/alerts-metric</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5735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Create and manage action groups in the Azure portal - https://docs.microsoft.com/azure/azure-monitor/platform/action-groups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18500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in Office Forms - https://forms.office.com/Pages/ShareFormPage.aspx?id=v4j5cvGGr0GRqy180BHbR5NEFZBpuAZBgxPOGXi_gX5UOFlRUEszMlRFTkpFT0E3Q1oxRjlQVk81MS4u&amp;sharetoken=8yKD9q6v9z0tcrXy3tS5&amp;wdLOR=c3820A896-48CD-46AD-BE50-F09068C1280F</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 need to configure several Azure alerts. How will you assign/notify the help desk personnel when an alert is triggered? What methods can be used to notify them?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The help desk personnel should be added to an action group. </a:t>
            </a:r>
            <a:r>
              <a:rPr lang="en-US" sz="1800"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An action group is a collection of notification preferences. Alerts use action groups to notify users that an alert has been triggered. Various alerts may use the same action group or different action groups depending on the user's requirements. Notification methods include push notifications to the Azure mobile app, email, SMS, and voice.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 are reviewing the Azure Monitor alerts page. What alert states (statuses) are possible?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There are three alert states </a:t>
            </a:r>
            <a:r>
              <a:rPr lang="en-US" sz="1800" i="1" dirty="0">
                <a:solidFill>
                  <a:srgbClr val="505050"/>
                </a:solidFill>
                <a:effectLst/>
                <a:latin typeface="Calibri" panose="020F0502020204030204" pitchFamily="34" charset="0"/>
                <a:ea typeface="Segoe UI" panose="020B0502040204020203" pitchFamily="34" charset="0"/>
                <a:cs typeface="Segoe UI (Body)"/>
              </a:rPr>
              <a:t>New</a:t>
            </a:r>
            <a:r>
              <a:rPr lang="en-US" sz="1800" dirty="0">
                <a:solidFill>
                  <a:srgbClr val="505050"/>
                </a:solidFill>
                <a:effectLst/>
                <a:latin typeface="Calibri" panose="020F0502020204030204" pitchFamily="34" charset="0"/>
                <a:ea typeface="Segoe UI" panose="020B0502040204020203" pitchFamily="34" charset="0"/>
                <a:cs typeface="Segoe UI (Body)"/>
              </a:rPr>
              <a:t>, </a:t>
            </a:r>
            <a:r>
              <a:rPr lang="en-US" sz="1800" i="1" dirty="0">
                <a:solidFill>
                  <a:srgbClr val="505050"/>
                </a:solidFill>
                <a:effectLst/>
                <a:latin typeface="Calibri" panose="020F0502020204030204" pitchFamily="34" charset="0"/>
                <a:ea typeface="Segoe UI" panose="020B0502040204020203" pitchFamily="34" charset="0"/>
                <a:cs typeface="Segoe UI (Body)"/>
              </a:rPr>
              <a:t>Acknowledged</a:t>
            </a:r>
            <a:r>
              <a:rPr lang="en-US" sz="1800" dirty="0">
                <a:solidFill>
                  <a:srgbClr val="505050"/>
                </a:solidFill>
                <a:effectLst/>
                <a:latin typeface="Calibri" panose="020F0502020204030204" pitchFamily="34" charset="0"/>
                <a:ea typeface="Segoe UI" panose="020B0502040204020203" pitchFamily="34" charset="0"/>
                <a:cs typeface="Segoe UI (Body)"/>
              </a:rPr>
              <a:t>, and </a:t>
            </a:r>
            <a:r>
              <a:rPr lang="en-US" sz="1800" i="1" dirty="0">
                <a:solidFill>
                  <a:srgbClr val="505050"/>
                </a:solidFill>
                <a:effectLst/>
                <a:latin typeface="Calibri" panose="020F0502020204030204" pitchFamily="34" charset="0"/>
                <a:ea typeface="Segoe UI" panose="020B0502040204020203" pitchFamily="34" charset="0"/>
                <a:cs typeface="Segoe UI (Body)"/>
              </a:rPr>
              <a:t>Closed</a:t>
            </a:r>
            <a:r>
              <a:rPr lang="en-US" sz="1800" dirty="0">
                <a:solidFill>
                  <a:srgbClr val="505050"/>
                </a:solidFill>
                <a:effectLst/>
                <a:latin typeface="Calibri" panose="020F0502020204030204" pitchFamily="34" charset="0"/>
                <a:ea typeface="Segoe UI" panose="020B0502040204020203" pitchFamily="34" charset="0"/>
                <a:cs typeface="Segoe UI (Body)"/>
              </a:rPr>
              <a:t>. </a:t>
            </a:r>
            <a:r>
              <a:rPr lang="en-US" sz="1800" i="1" dirty="0">
                <a:solidFill>
                  <a:srgbClr val="505050"/>
                </a:solidFill>
                <a:effectLst/>
                <a:latin typeface="Calibri" panose="020F0502020204030204" pitchFamily="34" charset="0"/>
                <a:ea typeface="Segoe UI" panose="020B0502040204020203" pitchFamily="34" charset="0"/>
                <a:cs typeface="Segoe UI (Body)"/>
              </a:rPr>
              <a:t>New</a:t>
            </a:r>
            <a:r>
              <a:rPr lang="en-US" sz="1800" dirty="0">
                <a:solidFill>
                  <a:srgbClr val="505050"/>
                </a:solidFill>
                <a:effectLst/>
                <a:latin typeface="Calibri" panose="020F0502020204030204" pitchFamily="34" charset="0"/>
                <a:ea typeface="Segoe UI" panose="020B0502040204020203" pitchFamily="34" charset="0"/>
                <a:cs typeface="Segoe UI (Body)"/>
              </a:rPr>
              <a:t> indicates an issue has been detected and hasn’t been reviewed. </a:t>
            </a:r>
            <a:r>
              <a:rPr lang="en-US" sz="1800" i="1" dirty="0">
                <a:solidFill>
                  <a:srgbClr val="505050"/>
                </a:solidFill>
                <a:effectLst/>
                <a:latin typeface="Calibri" panose="020F0502020204030204" pitchFamily="34" charset="0"/>
                <a:ea typeface="Segoe UI" panose="020B0502040204020203" pitchFamily="34" charset="0"/>
                <a:cs typeface="Segoe UI (Body)"/>
              </a:rPr>
              <a:t>Acknowledged</a:t>
            </a:r>
            <a:r>
              <a:rPr lang="en-US" sz="1800" dirty="0">
                <a:solidFill>
                  <a:srgbClr val="505050"/>
                </a:solidFill>
                <a:effectLst/>
                <a:latin typeface="Calibri" panose="020F0502020204030204" pitchFamily="34" charset="0"/>
                <a:ea typeface="Segoe UI" panose="020B0502040204020203" pitchFamily="34" charset="0"/>
                <a:cs typeface="Segoe UI (Body)"/>
              </a:rPr>
              <a:t> indicates an administrator has reviewed the alert and started working on it. </a:t>
            </a:r>
            <a:r>
              <a:rPr lang="en-US" sz="1800" i="1" dirty="0">
                <a:solidFill>
                  <a:srgbClr val="505050"/>
                </a:solidFill>
                <a:effectLst/>
                <a:latin typeface="Calibri" panose="020F0502020204030204" pitchFamily="34" charset="0"/>
                <a:ea typeface="Segoe UI" panose="020B0502040204020203" pitchFamily="34" charset="0"/>
                <a:cs typeface="Segoe UI (Body)"/>
              </a:rPr>
              <a:t>Closed</a:t>
            </a:r>
            <a:r>
              <a:rPr lang="en-US" sz="1800" dirty="0">
                <a:solidFill>
                  <a:srgbClr val="505050"/>
                </a:solidFill>
                <a:effectLst/>
                <a:latin typeface="Calibri" panose="020F0502020204030204" pitchFamily="34" charset="0"/>
                <a:ea typeface="Segoe UI" panose="020B0502040204020203" pitchFamily="34" charset="0"/>
                <a:cs typeface="Segoe UI (Body)"/>
              </a:rPr>
              <a:t> indicates the issue has been resolved. You can reopen a closed alert if the issue returns.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2250"/>
              </a:spcBef>
              <a:spcAft>
                <a:spcPts val="1350"/>
              </a:spcAft>
            </a:pPr>
            <a:r>
              <a:rPr lang="en-US" sz="1800" b="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Monitor and maintain Azure resources (10–15%)</a:t>
            </a:r>
          </a:p>
          <a:p>
            <a:pPr marL="0" marR="0">
              <a:lnSpc>
                <a:spcPct val="107000"/>
              </a:lnSpc>
              <a:spcBef>
                <a:spcPts val="2250"/>
              </a:spcBef>
              <a:spcAft>
                <a:spcPts val="1350"/>
              </a:spcAft>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700"/>
              </a:spcBef>
              <a:spcAft>
                <a:spcPts val="450"/>
              </a:spcAft>
            </a:pPr>
            <a:r>
              <a:rPr lang="en-US" sz="1800" b="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Monitor resources by using Azure Monitor</a:t>
            </a: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Configure and interpret metrics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Configure Azure Monitor Logs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852192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6161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304653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content is part of the AZ-104: Monitor and back up Azure resources (https://docs.microsoft.com/learn/paths/az-104-monitor-backup-resources/) learning path. </a:t>
            </a:r>
          </a:p>
          <a:p>
            <a:endParaRPr lang="en-US" dirty="0"/>
          </a:p>
          <a:p>
            <a:r>
              <a:rPr lang="en-US" dirty="0"/>
              <a:t>Network Watcher has moved to Traffic Management in networking. </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690496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of Azure Monitor agents - https://docs.microsoft.com/azure/azure-monitor/platform/agents-overview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9/23/2023 6:47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68459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Log Analytics - https://microsoftlearning.github.io/AZ-104-MicrosoftAzureAdministrator/Instructions/Demos/11%20-%20Administer%20Monitoring.html#configure-log-analytics</a:t>
            </a:r>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747552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Log Analytics workspace in the Azure portal -https://docs.microsoft.com/azure/azure-monitor/learn/quick-create-workspace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Overview of log queries in Azure Monitor - https://docs.microsoft.com/azure/azure-monitor/log-query/log-query-overview</a:t>
            </a:r>
          </a:p>
          <a:p>
            <a:endParaRPr lang="en-US" b="0" i="0" dirty="0">
              <a:solidFill>
                <a:srgbClr val="171717"/>
              </a:solidFill>
              <a:effectLst/>
              <a:latin typeface="Segoe UI" panose="020B0502040204020203" pitchFamily="34" charset="0"/>
            </a:endParaRPr>
          </a:p>
          <a:p>
            <a:r>
              <a:rPr lang="en-US" b="0" i="0" dirty="0">
                <a:effectLst/>
                <a:latin typeface="Segoe UI" panose="020B0502040204020203" pitchFamily="34" charset="0"/>
              </a:rPr>
              <a:t>Get started with log queries in Azure Monitor - https://docs.microsoft.com/azure/azure-monitor/log-query/get-started-queries</a:t>
            </a:r>
          </a:p>
          <a:p>
            <a:br>
              <a:rPr lang="en-US" b="0" i="0" dirty="0">
                <a:effectLst/>
                <a:latin typeface="Segoe UI" panose="020B0502040204020203" pitchFamily="34" charset="0"/>
              </a:rPr>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9/23/2023 6:47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839858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Azure Monitor log queries - https://docs.microsoft.com/azure/azure-monitor/log-query/query-language</a:t>
            </a:r>
          </a:p>
          <a:p>
            <a:endParaRPr lang="en-US" dirty="0"/>
          </a:p>
          <a:p>
            <a:r>
              <a:rPr lang="en-US" dirty="0"/>
              <a:t>Azure Monitor log query examples - https://docs.microsoft.com/azure/azure-monitor/log-query/examples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9/23/2023 6:47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568888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in Office Forms - https://forms.office.com/Pages/ShareFormPage.aspx?id=v4j5cvGGr0GRqy180BHbR5NEFZBpuAZBgxPOGXi_gX5UOFlRUEszMlRFTkpFT0E3Q1oxRjlQVk81MS4u&amp;sharetoken=8yKD9q6v9z0tcrXy3tS5&amp;wdLOR=c3820A896-48CD-46AD-BE50-F09068C1280F</a:t>
            </a:r>
          </a:p>
          <a:p>
            <a:endParaRPr lang="en-US" dirty="0"/>
          </a:p>
          <a:p>
            <a:pPr marL="0" marR="365760" lvl="0" indent="0">
              <a:lnSpc>
                <a:spcPct val="107000"/>
              </a:lnSpc>
              <a:spcBef>
                <a:spcPts val="0"/>
              </a:spcBef>
              <a:spcAft>
                <a:spcPts val="800"/>
              </a:spcAft>
              <a:buFont typeface="+mj-lt"/>
              <a:buNone/>
            </a:pPr>
            <a:r>
              <a:rPr lang="en-US" sz="9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You would like to structure queries against the Windows Event log. Specifically, you would like to identify any errors. What product should you use? What query language is available to construct the query?</a:t>
            </a:r>
          </a:p>
          <a:p>
            <a:pPr marL="0" marR="365760" lvl="0" indent="0">
              <a:lnSpc>
                <a:spcPct val="107000"/>
              </a:lnSpc>
              <a:spcBef>
                <a:spcPts val="0"/>
              </a:spcBef>
              <a:spcAft>
                <a:spcPts val="800"/>
              </a:spcAft>
              <a:buFont typeface="+mj-lt"/>
              <a:buNone/>
            </a:pPr>
            <a:r>
              <a:rPr lang="en-US" sz="9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Answer: </a:t>
            </a:r>
            <a:r>
              <a:rPr lang="en-US" sz="9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You should use a Log Analytics workspace. The workspace can receive data from the Windows Event log. The event records can then be visualized or queried. Azure uses the Kusto query language. Windows Event logs are stored in the Event table. to query the event table for errors, use this command: Event | where (</a:t>
            </a:r>
            <a:r>
              <a:rPr lang="en-US" sz="900" dirty="0" err="1">
                <a:solidFill>
                  <a:schemeClr val="tx1"/>
                </a:solidFill>
                <a:effectLst/>
                <a:latin typeface="Segoe UI" panose="020B0502040204020203" pitchFamily="34" charset="0"/>
                <a:ea typeface="Segoe UI" panose="020B0502040204020203" pitchFamily="34" charset="0"/>
                <a:cs typeface="Segoe UI" panose="020B0502040204020203" pitchFamily="34" charset="0"/>
              </a:rPr>
              <a:t>EventLevelName</a:t>
            </a:r>
            <a:r>
              <a:rPr lang="en-US" sz="9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 "Error").</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11 - Implement Monitoring - ESTIMATED DURATION 45 MIN</a:t>
            </a:r>
          </a:p>
          <a:p>
            <a:r>
              <a:rPr lang="en-US" dirty="0"/>
              <a:t>Lab Repository - https://microsoftlearning.github.io/AZ-104-MicrosoftAzureAdministrator/</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28</a:t>
            </a:fld>
            <a:endParaRPr lang="en-US" dirty="0"/>
          </a:p>
        </p:txBody>
      </p:sp>
    </p:spTree>
    <p:extLst>
      <p:ext uri="{BB962C8B-B14F-4D97-AF65-F5344CB8AC3E}">
        <p14:creationId xmlns:p14="http://schemas.microsoft.com/office/powerpoint/2010/main" val="3475942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gn="l" defTabSz="932742" rtl="0" eaLnBrk="1" fontAlgn="auto" latinLnBrk="0" hangingPunct="1">
              <a:lnSpc>
                <a:spcPct val="107000"/>
              </a:lnSpc>
              <a:spcBef>
                <a:spcPts val="0"/>
              </a:spcBef>
              <a:spcAft>
                <a:spcPts val="800"/>
              </a:spcAft>
              <a:buClrTx/>
              <a:buSzTx/>
              <a:buFont typeface="+mj-lt"/>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endParaRPr lang="en-US" sz="1200" dirty="0">
              <a:solidFill>
                <a:schemeClr val="tx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AD710-EC89-4888-BD15-6B04A0D5F9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3888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6161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691981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256337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Monitor - https://docs.microsoft.com/azure/azure-monitor/overview</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Sources of monitoring data for Azure Monitor - https://docs.microsoft.com/azure/azure-monitor/platform/data-sources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it-IT" dirty="0"/>
              <a:t>Metrics - https://docs.microsoft.com/azure/azure-monitor/platform/data-platform-metrics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it-IT" dirty="0"/>
          </a:p>
          <a:p>
            <a:pPr marL="0" marR="0" lvl="0" indent="0" algn="l" defTabSz="914367" rtl="0" eaLnBrk="1" fontAlgn="auto" latinLnBrk="0" hangingPunct="1">
              <a:lnSpc>
                <a:spcPct val="90000"/>
              </a:lnSpc>
              <a:spcBef>
                <a:spcPts val="0"/>
              </a:spcBef>
              <a:spcAft>
                <a:spcPts val="333"/>
              </a:spcAft>
              <a:buClrTx/>
              <a:buSzTx/>
              <a:buFontTx/>
              <a:buNone/>
              <a:tabLst/>
              <a:defRPr/>
            </a:pPr>
            <a:r>
              <a:rPr lang="it-IT" dirty="0"/>
              <a:t>Logs - https://docs.microsoft.com/azure/azure-monitor/platform/data-platform-logs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50" dirty="0">
              <a:cs typeface="Segoe UI Light"/>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9/23/2023 6:47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3542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Azure Activity log - https://docs.microsoft.com/azure/azure-monitor/platform/activity-log</a:t>
            </a:r>
          </a:p>
          <a:p>
            <a:endParaRPr lang="en-US" dirty="0"/>
          </a:p>
          <a:p>
            <a:r>
              <a:rPr lang="en-US" dirty="0"/>
              <a:t>Send Azure Activity log to Log Analytics workspace using Azure portal - https://docs.microsoft.com/azure/azure-monitor/learn/quick-collect-activity-log-portal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9/23/2023 6:47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198934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Query the Activity Log in the Azure portal - https://docs.microsoft.com/azure/monitoring-and-diagnostics/monitoring-overview-activity-logs#query-the-activity-log-in-the-azure-portal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180482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E9348E-FA16-FE20-38FB-EDD806C9464D}"/>
              </a:ext>
            </a:extLst>
          </p:cNvPr>
          <p:cNvPicPr>
            <a:picLocks noChangeAspect="1"/>
          </p:cNvPicPr>
          <p:nvPr userDrawn="1"/>
        </p:nvPicPr>
        <p:blipFill>
          <a:blip r:embed="rId2"/>
          <a:stretch>
            <a:fillRect/>
          </a:stretch>
        </p:blipFill>
        <p:spPr>
          <a:xfrm>
            <a:off x="-1" y="11112"/>
            <a:ext cx="12436475" cy="6972300"/>
          </a:xfrm>
          <a:prstGeom prst="rect">
            <a:avLst/>
          </a:prstGeom>
        </p:spPr>
      </p:pic>
      <p:pic>
        <p:nvPicPr>
          <p:cNvPr id="7" name="MS logo gray - EMF" descr="Microsoft logo, gray text version">
            <a:extLst>
              <a:ext uri="{FF2B5EF4-FFF2-40B4-BE49-F238E27FC236}">
                <a16:creationId xmlns:a16="http://schemas.microsoft.com/office/drawing/2014/main" id="{7B930E7F-5B91-31B0-B67D-DB8C41E881CF}"/>
              </a:ext>
            </a:extLst>
          </p:cNvPr>
          <p:cNvPicPr>
            <a:picLocks noChangeAspect="1"/>
          </p:cNvPicPr>
          <p:nvPr userDrawn="1"/>
        </p:nvPicPr>
        <p:blipFill>
          <a:blip r:embed="rId3"/>
          <a:stretch>
            <a:fillRect/>
          </a:stretch>
        </p:blipFill>
        <p:spPr bwMode="black">
          <a:xfrm>
            <a:off x="595914" y="597450"/>
            <a:ext cx="1393840" cy="298433"/>
          </a:xfrm>
          <a:prstGeom prst="rect">
            <a:avLst/>
          </a:prstGeom>
        </p:spPr>
      </p:pic>
      <p:sp>
        <p:nvSpPr>
          <p:cNvPr id="3" name="Title 1">
            <a:extLst>
              <a:ext uri="{FF2B5EF4-FFF2-40B4-BE49-F238E27FC236}">
                <a16:creationId xmlns:a16="http://schemas.microsoft.com/office/drawing/2014/main" id="{3E21C31D-925C-53B5-2E40-C54FF245B41E}"/>
              </a:ext>
            </a:extLst>
          </p:cNvPr>
          <p:cNvSpPr>
            <a:spLocks noGrp="1"/>
          </p:cNvSpPr>
          <p:nvPr>
            <p:ph type="title" hasCustomPrompt="1"/>
          </p:nvPr>
        </p:nvSpPr>
        <p:spPr>
          <a:xfrm>
            <a:off x="581341" y="3622696"/>
            <a:ext cx="5800990" cy="113018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
        <p:nvSpPr>
          <p:cNvPr id="5" name="Footer Placeholder 10">
            <a:extLst>
              <a:ext uri="{FF2B5EF4-FFF2-40B4-BE49-F238E27FC236}">
                <a16:creationId xmlns:a16="http://schemas.microsoft.com/office/drawing/2014/main" id="{44253EDB-56F0-1036-A65B-02ABC067A9E8}"/>
              </a:ext>
            </a:extLst>
          </p:cNvPr>
          <p:cNvSpPr>
            <a:spLocks noGrp="1"/>
          </p:cNvSpPr>
          <p:nvPr>
            <p:ph type="ftr" sz="quarter" idx="3"/>
          </p:nvPr>
        </p:nvSpPr>
        <p:spPr>
          <a:xfrm>
            <a:off x="591057" y="6548910"/>
            <a:ext cx="4234554" cy="201917"/>
          </a:xfrm>
          <a:prstGeom prst="rect">
            <a:avLst/>
          </a:prstGeom>
        </p:spPr>
        <p:txBody>
          <a:bodyPr vert="horz" lIns="0" tIns="0" rIns="0" bIns="0" rtlCol="0" anchor="ctr"/>
          <a:lstStyle>
            <a:lvl1pPr marL="0" algn="l" defTabSz="932597" rtl="0" eaLnBrk="1" latinLnBrk="0" hangingPunct="1">
              <a:defRPr lang="en-US" sz="1020" kern="1200" dirty="0">
                <a:solidFill>
                  <a:schemeClr val="tx1"/>
                </a:solidFill>
                <a:latin typeface="+mn-lt"/>
                <a:ea typeface="+mn-ea"/>
                <a:cs typeface="+mn-cs"/>
              </a:defRPr>
            </a:lvl1pPr>
            <a:lvl5pPr>
              <a:defRPr lang="en-US" sz="765" kern="100" cap="all" spc="0" baseline="0" dirty="0">
                <a:solidFill>
                  <a:schemeClr val="tx1"/>
                </a:solidFill>
                <a:latin typeface="Arial" panose="020B0604020202020204" pitchFamily="34" charset="0"/>
                <a:ea typeface="+mn-ea"/>
                <a:cs typeface="Arial" panose="020B0604020202020204" pitchFamily="34" charset="0"/>
              </a:defRPr>
            </a:lvl5pPr>
          </a:lstStyle>
          <a:p>
            <a:pPr defTabSz="932563">
              <a:defRPr/>
            </a:pPr>
            <a:r>
              <a:rPr lang="en-US">
                <a:solidFill>
                  <a:srgbClr val="000000"/>
                </a:solidFill>
              </a:rPr>
              <a:t>© Copyright Microsoft Corporation. All rights reserved.</a:t>
            </a:r>
          </a:p>
        </p:txBody>
      </p:sp>
      <p:sp>
        <p:nvSpPr>
          <p:cNvPr id="2" name="Footer Placeholder 10">
            <a:extLst>
              <a:ext uri="{FF2B5EF4-FFF2-40B4-BE49-F238E27FC236}">
                <a16:creationId xmlns:a16="http://schemas.microsoft.com/office/drawing/2014/main" id="{A2E85BCA-8C5F-EFAA-DEF3-E5518406532B}"/>
              </a:ext>
            </a:extLst>
          </p:cNvPr>
          <p:cNvSpPr txBox="1">
            <a:spLocks/>
          </p:cNvSpPr>
          <p:nvPr userDrawn="1"/>
        </p:nvSpPr>
        <p:spPr>
          <a:xfrm>
            <a:off x="591057" y="6548910"/>
            <a:ext cx="4234554" cy="201917"/>
          </a:xfrm>
          <a:prstGeom prst="rect">
            <a:avLst/>
          </a:prstGeom>
        </p:spPr>
        <p:txBody>
          <a:bodyPr vert="horz" lIns="0" tIns="0" rIns="0" bIns="0" rtlCol="0" anchor="ctr"/>
          <a:lstStyle>
            <a:defPPr>
              <a:defRPr lang="en-US"/>
            </a:defPPr>
            <a:lvl1pPr marL="0" algn="l" defTabSz="914400" rtl="0" eaLnBrk="1" latinLnBrk="0" hangingPunct="1">
              <a:defRPr lang="en-US" sz="1000" kern="1200" dirty="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lang="en-US" sz="750" kern="100" cap="all" spc="0" baseline="0" dirty="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63">
              <a:defRPr/>
            </a:pPr>
            <a:r>
              <a:rPr lang="en-US" sz="1020" dirty="0">
                <a:solidFill>
                  <a:srgbClr val="000000"/>
                </a:solidFill>
              </a:rPr>
              <a:t>© Copyright Microsoft Corporation. All rights reserved.</a:t>
            </a:r>
          </a:p>
        </p:txBody>
      </p:sp>
    </p:spTree>
    <p:extLst>
      <p:ext uri="{BB962C8B-B14F-4D97-AF65-F5344CB8AC3E}">
        <p14:creationId xmlns:p14="http://schemas.microsoft.com/office/powerpoint/2010/main" val="168325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707CDC-9BD2-0073-85EB-939160E4C7CC}"/>
              </a:ext>
            </a:extLst>
          </p:cNvPr>
          <p:cNvPicPr>
            <a:picLocks noChangeAspect="1"/>
          </p:cNvPicPr>
          <p:nvPr userDrawn="1"/>
        </p:nvPicPr>
        <p:blipFill>
          <a:blip r:embed="rId2"/>
          <a:stretch>
            <a:fillRect/>
          </a:stretch>
        </p:blipFill>
        <p:spPr>
          <a:xfrm>
            <a:off x="427038" y="1587"/>
            <a:ext cx="12009437" cy="6991350"/>
          </a:xfrm>
          <a:prstGeom prst="rect">
            <a:avLst/>
          </a:prstGeom>
        </p:spPr>
      </p:pic>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581340" y="3514705"/>
            <a:ext cx="6472474" cy="56509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
        <p:nvSpPr>
          <p:cNvPr id="7" name="TextBox 6">
            <a:extLst>
              <a:ext uri="{FF2B5EF4-FFF2-40B4-BE49-F238E27FC236}">
                <a16:creationId xmlns:a16="http://schemas.microsoft.com/office/drawing/2014/main" id="{49AE7960-A7FE-D692-112F-471C560CCA67}"/>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315948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50">
          <p15:clr>
            <a:srgbClr val="FBAE40"/>
          </p15:clr>
        </p15:guide>
        <p15:guide id="2" orient="horz" pos="26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37056567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99804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Tree>
    <p:extLst>
      <p:ext uri="{BB962C8B-B14F-4D97-AF65-F5344CB8AC3E}">
        <p14:creationId xmlns:p14="http://schemas.microsoft.com/office/powerpoint/2010/main" val="230108110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arning Objs - no O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Tree>
    <p:extLst>
      <p:ext uri="{BB962C8B-B14F-4D97-AF65-F5344CB8AC3E}">
        <p14:creationId xmlns:p14="http://schemas.microsoft.com/office/powerpoint/2010/main" val="45644143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s">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
        <p:nvSpPr>
          <p:cNvPr id="7" name="Rectangle: Rounded Corners 6">
            <a:extLst>
              <a:ext uri="{FF2B5EF4-FFF2-40B4-BE49-F238E27FC236}">
                <a16:creationId xmlns:a16="http://schemas.microsoft.com/office/drawing/2014/main" id="{E8885716-8A7B-42A7-93E2-E8749AF5C6BC}"/>
              </a:ext>
            </a:extLst>
          </p:cNvPr>
          <p:cNvSpPr/>
          <p:nvPr userDrawn="1"/>
        </p:nvSpPr>
        <p:spPr bwMode="auto">
          <a:xfrm>
            <a:off x="6116130" y="1476375"/>
            <a:ext cx="5313870" cy="4333875"/>
          </a:xfrm>
          <a:prstGeom prst="roundRect">
            <a:avLst/>
          </a:pr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431695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5" name="Title 1">
            <a:extLst>
              <a:ext uri="{FF2B5EF4-FFF2-40B4-BE49-F238E27FC236}">
                <a16:creationId xmlns:a16="http://schemas.microsoft.com/office/drawing/2014/main" id="{DA9EEDEA-6687-D76A-D227-7C52A001F415}"/>
              </a:ext>
            </a:extLst>
          </p:cNvPr>
          <p:cNvSpPr>
            <a:spLocks noGrp="1"/>
          </p:cNvSpPr>
          <p:nvPr>
            <p:ph type="title"/>
          </p:nvPr>
        </p:nvSpPr>
        <p:spPr>
          <a:xfrm>
            <a:off x="427038" y="449263"/>
            <a:ext cx="11568684" cy="693737"/>
          </a:xfrm>
        </p:spPr>
        <p:txBody>
          <a:bodyPr/>
          <a:lstStyle/>
          <a:p>
            <a:r>
              <a:rPr lang="en-US" dirty="0"/>
              <a:t>Click to edit Master title style</a:t>
            </a:r>
          </a:p>
        </p:txBody>
      </p:sp>
    </p:spTree>
    <p:extLst>
      <p:ext uri="{BB962C8B-B14F-4D97-AF65-F5344CB8AC3E}">
        <p14:creationId xmlns:p14="http://schemas.microsoft.com/office/powerpoint/2010/main" val="3396147016"/>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nstrati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sp>
        <p:nvSpPr>
          <p:cNvPr id="4" name="Rounded Rectangle 3_1">
            <a:extLst>
              <a:ext uri="{FF2B5EF4-FFF2-40B4-BE49-F238E27FC236}">
                <a16:creationId xmlns:a16="http://schemas.microsoft.com/office/drawing/2014/main" id="{FC76C8DF-13B1-1B33-CBD3-D0B1496658D3}"/>
              </a:ext>
            </a:extLst>
          </p:cNvPr>
          <p:cNvSpPr/>
          <p:nvPr userDrawn="1"/>
        </p:nvSpPr>
        <p:spPr>
          <a:xfrm>
            <a:off x="521111" y="1292745"/>
            <a:ext cx="10387932" cy="4749970"/>
          </a:xfrm>
          <a:prstGeom prst="roundRect">
            <a:avLst>
              <a:gd name="adj" fmla="val 6113"/>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274320" bIns="182880" rtlCol="0" anchor="t"/>
          <a:lstStyle/>
          <a:p>
            <a:pPr marL="0" marR="0" lvl="0" indent="0" algn="l" defTabSz="932742" rtl="0" eaLnBrk="1" fontAlgn="auto" latinLnBrk="0" hangingPunct="1">
              <a:lnSpc>
                <a:spcPct val="100000"/>
              </a:lnSpc>
              <a:spcBef>
                <a:spcPct val="20000"/>
              </a:spcBef>
              <a:spcAft>
                <a:spcPts val="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sp>
        <p:nvSpPr>
          <p:cNvPr id="6" name="Oval 5">
            <a:extLst>
              <a:ext uri="{FF2B5EF4-FFF2-40B4-BE49-F238E27FC236}">
                <a16:creationId xmlns:a16="http://schemas.microsoft.com/office/drawing/2014/main" id="{C0B7F7B8-27DC-CB90-9841-2B0EB6BDC8A9}"/>
              </a:ext>
            </a:extLst>
          </p:cNvPr>
          <p:cNvSpPr/>
          <p:nvPr userDrawn="1"/>
        </p:nvSpPr>
        <p:spPr>
          <a:xfrm>
            <a:off x="10324155" y="1117294"/>
            <a:ext cx="1132870" cy="1132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pic>
        <p:nvPicPr>
          <p:cNvPr id="5" name="Graphic 4" descr="Beaker with solid fill">
            <a:extLst>
              <a:ext uri="{FF2B5EF4-FFF2-40B4-BE49-F238E27FC236}">
                <a16:creationId xmlns:a16="http://schemas.microsoft.com/office/drawing/2014/main" id="{0A4277E8-514E-E7C0-EEAE-4DBF838AD06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390" y="1141729"/>
            <a:ext cx="914400" cy="914400"/>
          </a:xfrm>
          <a:prstGeom prst="rect">
            <a:avLst/>
          </a:prstGeom>
        </p:spPr>
      </p:pic>
    </p:spTree>
    <p:extLst>
      <p:ext uri="{BB962C8B-B14F-4D97-AF65-F5344CB8AC3E}">
        <p14:creationId xmlns:p14="http://schemas.microsoft.com/office/powerpoint/2010/main" val="147657956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r>
              <a:rPr lang="en-US" dirty="0"/>
              <a:t> </a:t>
            </a: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3614921951"/>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sp>
        <p:nvSpPr>
          <p:cNvPr id="6" name="TextBox 5">
            <a:extLst>
              <a:ext uri="{FF2B5EF4-FFF2-40B4-BE49-F238E27FC236}">
                <a16:creationId xmlns:a16="http://schemas.microsoft.com/office/drawing/2014/main" id="{3DFC1871-CFCE-3B3A-64D9-F7F5A4441034}"/>
              </a:ext>
            </a:extLst>
          </p:cNvPr>
          <p:cNvSpPr txBox="1"/>
          <p:nvPr userDrawn="1"/>
        </p:nvSpPr>
        <p:spPr>
          <a:xfrm>
            <a:off x="465138" y="6267044"/>
            <a:ext cx="3794950" cy="44781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1100" dirty="0">
                <a:solidFill>
                  <a:srgbClr val="000000"/>
                </a:solidFill>
              </a:rPr>
              <a:t>© Copyright Microsoft Corporation. All rights reserved.</a:t>
            </a:r>
          </a:p>
        </p:txBody>
      </p:sp>
    </p:spTree>
    <p:extLst>
      <p:ext uri="{BB962C8B-B14F-4D97-AF65-F5344CB8AC3E}">
        <p14:creationId xmlns:p14="http://schemas.microsoft.com/office/powerpoint/2010/main" val="3282960996"/>
      </p:ext>
    </p:extLst>
  </p:cSld>
  <p:clrMap bg1="lt1" tx1="dk1" bg2="lt2" tx2="dk2" accent1="accent1" accent2="accent2" accent3="accent3" accent4="accent4" accent5="accent5" accent6="accent6" hlink="hlink" folHlink="folHlink"/>
  <p:sldLayoutIdLst>
    <p:sldLayoutId id="2147484636" r:id="rId1"/>
    <p:sldLayoutId id="2147484637" r:id="rId2"/>
    <p:sldLayoutId id="2147484638" r:id="rId3"/>
    <p:sldLayoutId id="2147484639" r:id="rId4"/>
    <p:sldLayoutId id="2147484640" r:id="rId5"/>
    <p:sldLayoutId id="2147484641" r:id="rId6"/>
    <p:sldLayoutId id="2147484642" r:id="rId7"/>
    <p:sldLayoutId id="2147484643" r:id="rId8"/>
    <p:sldLayoutId id="2147484644" r:id="rId9"/>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learn/modules/analyze-infrastructure-with-azure-monitor-logs/"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s://docs.microsoft.com/learn/modules/monitor-diagnose-and-troubleshoot-azure-storage/" TargetMode="External"/><Relationship Id="rId4" Type="http://schemas.openxmlformats.org/officeDocument/2006/relationships/hyperlink" Target="https://docs.microsoft.com/learn/modules/monitor-performance-using-azure-monitor-for-vm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learn/modules/incident-response-with-alerting-on-azure/"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hyperlink" Target="https://docs.microsoft.com/learn/modules/remediate-azure-defender-security-alerts/" TargetMode="External"/><Relationship Id="rId5" Type="http://schemas.openxmlformats.org/officeDocument/2006/relationships/hyperlink" Target="https://docs.microsoft.com/learn/modules/manage-alerts-incidents-microsoft-defender-for-endpoints/" TargetMode="External"/><Relationship Id="rId4" Type="http://schemas.openxmlformats.org/officeDocument/2006/relationships/hyperlink" Target="https://docs.microsoft.com/learn/modules/configure-settings-for-alerts-detections-microsoft-defender-for-endpoint/"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learn/modules/configure-azure-monitor/"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microsoftlearning.github.io/AZ-104-MicrosoftAzureAdministrator/Instructions/Labs/LAB_11-Implement_Monitoring.html" TargetMode="External"/><Relationship Id="rId5" Type="http://schemas.openxmlformats.org/officeDocument/2006/relationships/hyperlink" Target="https://docs.microsoft.com/learn/modules/configure-log-analytics/" TargetMode="External"/><Relationship Id="rId4" Type="http://schemas.openxmlformats.org/officeDocument/2006/relationships/hyperlink" Target="https://docs.microsoft.com/learn/modules/configure-azure-alert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learn/modules/write-first-query-kusto-query-language/"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svg"/><Relationship Id="rId3" Type="http://schemas.openxmlformats.org/officeDocument/2006/relationships/image" Target="../media/image26.svg"/><Relationship Id="rId7" Type="http://schemas.openxmlformats.org/officeDocument/2006/relationships/image" Target="../media/image30.svg"/><Relationship Id="rId12" Type="http://schemas.openxmlformats.org/officeDocument/2006/relationships/image" Target="../media/image35.png"/><Relationship Id="rId17" Type="http://schemas.openxmlformats.org/officeDocument/2006/relationships/image" Target="../media/image40.svg"/><Relationship Id="rId2" Type="http://schemas.openxmlformats.org/officeDocument/2006/relationships/image" Target="../media/image25.png"/><Relationship Id="rId16"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image" Target="../media/image28.svg"/><Relationship Id="rId15" Type="http://schemas.openxmlformats.org/officeDocument/2006/relationships/image" Target="../media/image38.sv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svg"/><Relationship Id="rId1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341" y="3622696"/>
            <a:ext cx="5800990" cy="1130181"/>
          </a:xfrm>
        </p:spPr>
        <p:txBody>
          <a:bodyPr/>
          <a:lstStyle/>
          <a:p>
            <a:r>
              <a:rPr lang="en-US"/>
              <a:t>AZ-104T00A</a:t>
            </a:r>
            <a:br>
              <a:rPr lang="en-US" dirty="0"/>
            </a:br>
            <a:r>
              <a:rPr lang="en-US" dirty="0"/>
              <a:t>Administer Monitoring</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Query the Activity Log</a:t>
            </a:r>
          </a:p>
        </p:txBody>
      </p:sp>
      <p:pic>
        <p:nvPicPr>
          <p:cNvPr id="2" name="Picture 2" descr="Screenshot of the Activity Log page. Several events are shown">
            <a:extLst>
              <a:ext uri="{FF2B5EF4-FFF2-40B4-BE49-F238E27FC236}">
                <a16:creationId xmlns:a16="http://schemas.microsoft.com/office/drawing/2014/main" id="{E0462F92-0D2E-4EE1-9D41-314F01ECCD6E}"/>
              </a:ext>
            </a:extLst>
          </p:cNvPr>
          <p:cNvPicPr>
            <a:picLocks noChangeAspect="1"/>
          </p:cNvPicPr>
          <p:nvPr/>
        </p:nvPicPr>
        <p:blipFill>
          <a:blip r:embed="rId3"/>
          <a:stretch>
            <a:fillRect/>
          </a:stretch>
        </p:blipFill>
        <p:spPr>
          <a:xfrm>
            <a:off x="1663701" y="1389446"/>
            <a:ext cx="9109076" cy="3152737"/>
          </a:xfrm>
          <a:prstGeom prst="rect">
            <a:avLst/>
          </a:prstGeom>
          <a:ln>
            <a:noFill/>
          </a:ln>
        </p:spPr>
      </p:pic>
      <p:sp>
        <p:nvSpPr>
          <p:cNvPr id="8" name="Freeform: Shape 7">
            <a:extLst>
              <a:ext uri="{FF2B5EF4-FFF2-40B4-BE49-F238E27FC236}">
                <a16:creationId xmlns:a16="http://schemas.microsoft.com/office/drawing/2014/main" id="{9978F8C0-2CB7-4B42-82F9-B972BE4BB5D6}"/>
              </a:ext>
            </a:extLst>
          </p:cNvPr>
          <p:cNvSpPr/>
          <p:nvPr/>
        </p:nvSpPr>
        <p:spPr>
          <a:xfrm>
            <a:off x="413399" y="4775059"/>
            <a:ext cx="3749052" cy="949880"/>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dirty="0">
                <a:solidFill>
                  <a:schemeClr val="tx1"/>
                </a:solidFill>
              </a:rPr>
              <a:t>Filter by Management group, Subscription, Timespan, and Event Severity</a:t>
            </a:r>
          </a:p>
        </p:txBody>
      </p:sp>
      <p:sp>
        <p:nvSpPr>
          <p:cNvPr id="9" name="Freeform: Shape 8">
            <a:extLst>
              <a:ext uri="{FF2B5EF4-FFF2-40B4-BE49-F238E27FC236}">
                <a16:creationId xmlns:a16="http://schemas.microsoft.com/office/drawing/2014/main" id="{71814961-604C-4D8D-9599-0E4283B0E9C0}"/>
              </a:ext>
            </a:extLst>
          </p:cNvPr>
          <p:cNvSpPr/>
          <p:nvPr/>
        </p:nvSpPr>
        <p:spPr>
          <a:xfrm>
            <a:off x="4317751" y="4775059"/>
            <a:ext cx="3749052" cy="830020"/>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dirty="0">
                <a:solidFill>
                  <a:schemeClr val="tx1"/>
                </a:solidFill>
              </a:rPr>
              <a:t>Add a filter, like Event Category (Security, Recommendations, Alerts) </a:t>
            </a:r>
          </a:p>
        </p:txBody>
      </p:sp>
      <p:sp>
        <p:nvSpPr>
          <p:cNvPr id="10" name="Freeform: Shape 9">
            <a:extLst>
              <a:ext uri="{FF2B5EF4-FFF2-40B4-BE49-F238E27FC236}">
                <a16:creationId xmlns:a16="http://schemas.microsoft.com/office/drawing/2014/main" id="{76434EC5-74B4-44D5-8719-9C60CC53378D}"/>
              </a:ext>
            </a:extLst>
          </p:cNvPr>
          <p:cNvSpPr/>
          <p:nvPr/>
        </p:nvSpPr>
        <p:spPr>
          <a:xfrm>
            <a:off x="8222102" y="4775059"/>
            <a:ext cx="3749052" cy="830020"/>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dirty="0">
                <a:solidFill>
                  <a:schemeClr val="tx1"/>
                </a:solidFill>
              </a:rPr>
              <a:t>Pin current filters and download as CSV</a:t>
            </a:r>
          </a:p>
        </p:txBody>
      </p:sp>
    </p:spTree>
    <p:extLst>
      <p:ext uri="{BB962C8B-B14F-4D97-AF65-F5344CB8AC3E}">
        <p14:creationId xmlns:p14="http://schemas.microsoft.com/office/powerpoint/2010/main" val="207027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Learning Recap – Configure Azure Monitor</a:t>
            </a:r>
          </a:p>
        </p:txBody>
      </p:sp>
      <p:sp>
        <p:nvSpPr>
          <p:cNvPr id="13" name="Rectangle 12">
            <a:extLst>
              <a:ext uri="{FF2B5EF4-FFF2-40B4-BE49-F238E27FC236}">
                <a16:creationId xmlns:a16="http://schemas.microsoft.com/office/drawing/2014/main" id="{6B7FCB13-AE3A-48FB-90C6-9B4527155C1B}"/>
              </a:ext>
            </a:extLst>
          </p:cNvPr>
          <p:cNvSpPr/>
          <p:nvPr/>
        </p:nvSpPr>
        <p:spPr>
          <a:xfrm>
            <a:off x="3805682" y="2002865"/>
            <a:ext cx="7132144" cy="352329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t" anchorCtr="0">
            <a:noAutofit/>
          </a:bodyPr>
          <a:lstStyle/>
          <a:p>
            <a:pPr marL="285750" indent="-285750" defTabSz="800100">
              <a:lnSpc>
                <a:spcPct val="90000"/>
              </a:lnSpc>
              <a:spcBef>
                <a:spcPct val="0"/>
              </a:spcBef>
              <a:spcAft>
                <a:spcPct val="35000"/>
              </a:spcAft>
              <a:buClr>
                <a:schemeClr val="accent3"/>
              </a:buClr>
              <a:buFont typeface="Arial" panose="020B0604020202020204" pitchFamily="34" charset="0"/>
              <a:buChar char="•"/>
            </a:pPr>
            <a:r>
              <a:rPr lang="en-US" dirty="0">
                <a:hlinkClick r:id="rId3"/>
              </a:rPr>
              <a:t>Analyze your Azure infrastructure by using Azure Monitor logs (</a:t>
            </a:r>
            <a:r>
              <a:rPr lang="en-US" dirty="0">
                <a:highlight>
                  <a:srgbClr val="FFFF00"/>
                </a:highlight>
                <a:hlinkClick r:id="rId3"/>
              </a:rPr>
              <a:t>sandbox</a:t>
            </a:r>
            <a:r>
              <a:rPr lang="en-US" dirty="0">
                <a:hlinkClick r:id="rId3"/>
              </a:rPr>
              <a:t>)</a:t>
            </a:r>
            <a:endParaRPr lang="en-US" dirty="0"/>
          </a:p>
          <a:p>
            <a:pPr marL="285750" indent="-285750" defTabSz="800100">
              <a:lnSpc>
                <a:spcPct val="90000"/>
              </a:lnSpc>
              <a:spcBef>
                <a:spcPct val="0"/>
              </a:spcBef>
              <a:spcAft>
                <a:spcPct val="35000"/>
              </a:spcAft>
              <a:buClr>
                <a:schemeClr val="accent3"/>
              </a:buClr>
              <a:buFont typeface="Arial" panose="020B0604020202020204" pitchFamily="34" charset="0"/>
              <a:buChar char="•"/>
            </a:pPr>
            <a:r>
              <a:rPr lang="en-US" dirty="0">
                <a:hlinkClick r:id="rId4"/>
              </a:rPr>
              <a:t>Monitor the performance of virtual machines using Azure Monitor VM Insights (</a:t>
            </a:r>
            <a:r>
              <a:rPr lang="en-US" dirty="0">
                <a:highlight>
                  <a:srgbClr val="FFFF00"/>
                </a:highlight>
                <a:hlinkClick r:id="rId4"/>
              </a:rPr>
              <a:t>sandbox</a:t>
            </a:r>
            <a:r>
              <a:rPr lang="en-US" dirty="0">
                <a:hlinkClick r:id="rId4"/>
              </a:rPr>
              <a:t>)</a:t>
            </a:r>
            <a:endParaRPr lang="en-US" dirty="0"/>
          </a:p>
          <a:p>
            <a:pPr marL="285750" indent="-285750" defTabSz="800100">
              <a:lnSpc>
                <a:spcPct val="90000"/>
              </a:lnSpc>
              <a:spcBef>
                <a:spcPct val="0"/>
              </a:spcBef>
              <a:spcAft>
                <a:spcPct val="35000"/>
              </a:spcAft>
              <a:buClr>
                <a:schemeClr val="accent3"/>
              </a:buClr>
              <a:buFont typeface="Arial" panose="020B0604020202020204" pitchFamily="34" charset="0"/>
              <a:buChar char="•"/>
            </a:pPr>
            <a:r>
              <a:rPr lang="en-US" dirty="0">
                <a:hlinkClick r:id="rId5"/>
              </a:rPr>
              <a:t>Monitor, diagnose, and troubleshoot your Azure storage (</a:t>
            </a:r>
            <a:r>
              <a:rPr lang="en-US" dirty="0">
                <a:highlight>
                  <a:srgbClr val="FFFF00"/>
                </a:highlight>
                <a:hlinkClick r:id="rId5"/>
              </a:rPr>
              <a:t>sandbox</a:t>
            </a:r>
            <a:r>
              <a:rPr lang="en-US" dirty="0">
                <a:hlinkClick r:id="rId5"/>
              </a:rPr>
              <a:t>)</a:t>
            </a:r>
            <a:endParaRPr lang="en-US" dirty="0"/>
          </a:p>
          <a:p>
            <a:pPr marL="285750" indent="-285750" defTabSz="800100">
              <a:lnSpc>
                <a:spcPct val="90000"/>
              </a:lnSpc>
              <a:spcBef>
                <a:spcPct val="0"/>
              </a:spcBef>
              <a:spcAft>
                <a:spcPct val="35000"/>
              </a:spcAft>
              <a:buClr>
                <a:schemeClr val="accent3"/>
              </a:buClr>
              <a:buFont typeface="Arial" panose="020B0604020202020204" pitchFamily="34" charset="0"/>
              <a:buChar char="•"/>
            </a:pPr>
            <a:endParaRPr lang="en-US" dirty="0"/>
          </a:p>
          <a:p>
            <a:pPr marL="285750" indent="-285750" defTabSz="800100">
              <a:lnSpc>
                <a:spcPct val="90000"/>
              </a:lnSpc>
              <a:spcBef>
                <a:spcPct val="0"/>
              </a:spcBef>
              <a:spcAft>
                <a:spcPct val="35000"/>
              </a:spcAft>
              <a:buClr>
                <a:schemeClr val="accent3"/>
              </a:buClr>
              <a:buFont typeface="Arial" panose="020B0604020202020204" pitchFamily="34" charset="0"/>
              <a:buChar char="•"/>
            </a:pPr>
            <a:endParaRPr lang="en-US" dirty="0"/>
          </a:p>
          <a:p>
            <a:pPr marL="285750" indent="-285750" defTabSz="800100">
              <a:lnSpc>
                <a:spcPct val="90000"/>
              </a:lnSpc>
              <a:spcBef>
                <a:spcPct val="0"/>
              </a:spcBef>
              <a:spcAft>
                <a:spcPct val="35000"/>
              </a:spcAft>
              <a:buClr>
                <a:schemeClr val="accent3"/>
              </a:buClr>
              <a:buFont typeface="Arial" panose="020B0604020202020204" pitchFamily="34" charset="0"/>
              <a:buChar char="•"/>
            </a:pPr>
            <a:endParaRPr lang="en-US" dirty="0"/>
          </a:p>
          <a:p>
            <a:pPr marL="285750" lvl="0" indent="-285750" defTabSz="800100">
              <a:lnSpc>
                <a:spcPct val="90000"/>
              </a:lnSpc>
              <a:spcBef>
                <a:spcPct val="0"/>
              </a:spcBef>
              <a:spcAft>
                <a:spcPct val="35000"/>
              </a:spcAft>
              <a:buClr>
                <a:schemeClr val="accent3"/>
              </a:buClr>
              <a:buFont typeface="Arial" panose="020B0604020202020204" pitchFamily="34" charset="0"/>
              <a:buChar char="•"/>
            </a:pPr>
            <a:endParaRPr lang="en-US" dirty="0">
              <a:solidFill>
                <a:schemeClr val="tx1"/>
              </a:solidFill>
            </a:endParaRPr>
          </a:p>
        </p:txBody>
      </p:sp>
      <p:sp>
        <p:nvSpPr>
          <p:cNvPr id="4" name="TextBox 3">
            <a:extLst>
              <a:ext uri="{FF2B5EF4-FFF2-40B4-BE49-F238E27FC236}">
                <a16:creationId xmlns:a16="http://schemas.microsoft.com/office/drawing/2014/main" id="{3A250349-1E96-440F-A0F9-E24B258FDD0A}"/>
              </a:ext>
            </a:extLst>
          </p:cNvPr>
          <p:cNvSpPr txBox="1"/>
          <p:nvPr/>
        </p:nvSpPr>
        <p:spPr>
          <a:xfrm>
            <a:off x="6235363" y="6000497"/>
            <a:ext cx="5760359"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Alerts</a:t>
            </a:r>
          </a:p>
        </p:txBody>
      </p:sp>
    </p:spTree>
    <p:extLst>
      <p:ext uri="{BB962C8B-B14F-4D97-AF65-F5344CB8AC3E}">
        <p14:creationId xmlns:p14="http://schemas.microsoft.com/office/powerpoint/2010/main" val="382038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a:xfrm>
            <a:off x="465138" y="567457"/>
            <a:ext cx="11530584" cy="830020"/>
          </a:xfrm>
        </p:spPr>
        <p:txBody>
          <a:bodyPr/>
          <a:lstStyle/>
          <a:p>
            <a:r>
              <a:rPr lang="en-US" dirty="0"/>
              <a:t>Configure Azure Alerts Overview</a:t>
            </a:r>
          </a:p>
        </p:txBody>
      </p:sp>
      <p:sp>
        <p:nvSpPr>
          <p:cNvPr id="43" name="Rectangle 42">
            <a:extLst>
              <a:ext uri="{FF2B5EF4-FFF2-40B4-BE49-F238E27FC236}">
                <a16:creationId xmlns:a16="http://schemas.microsoft.com/office/drawing/2014/main" id="{622AE29B-6D2A-459C-A224-7E67D61D568B}"/>
              </a:ext>
            </a:extLst>
          </p:cNvPr>
          <p:cNvSpPr/>
          <p:nvPr/>
        </p:nvSpPr>
        <p:spPr bwMode="auto">
          <a:xfrm>
            <a:off x="465138" y="1397000"/>
            <a:ext cx="4997091" cy="26818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Manage Azure Monitor Alerts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Create Alert Rules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Create Action Groups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Demonstration – Alerts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Learning Recap</a:t>
            </a:r>
          </a:p>
        </p:txBody>
      </p:sp>
      <p:sp>
        <p:nvSpPr>
          <p:cNvPr id="6" name="TextBox 5">
            <a:extLst>
              <a:ext uri="{FF2B5EF4-FFF2-40B4-BE49-F238E27FC236}">
                <a16:creationId xmlns:a16="http://schemas.microsoft.com/office/drawing/2014/main" id="{3FEE9C64-6D18-2B9F-9662-80E5DB863961}"/>
              </a:ext>
            </a:extLst>
          </p:cNvPr>
          <p:cNvSpPr txBox="1"/>
          <p:nvPr/>
        </p:nvSpPr>
        <p:spPr>
          <a:xfrm>
            <a:off x="6377655" y="2099307"/>
            <a:ext cx="4761702" cy="1277273"/>
          </a:xfrm>
          <a:prstGeom prst="rect">
            <a:avLst/>
          </a:prstGeom>
          <a:noFill/>
        </p:spPr>
        <p:txBody>
          <a:bodyPr wrap="square">
            <a:spAutoFit/>
          </a:bodyPr>
          <a:lstStyle/>
          <a:p>
            <a:pPr algn="l"/>
            <a:r>
              <a:rPr lang="en-US" kern="0" dirty="0">
                <a:solidFill>
                  <a:srgbClr val="243A5E"/>
                </a:solidFill>
              </a:rPr>
              <a:t>Monitor and maintain Azure resources (10–15%): Monitor resources in Azure</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Set up alert rules, action groups, and alert processing rules in Azure Monitor</a:t>
            </a:r>
          </a:p>
        </p:txBody>
      </p:sp>
    </p:spTree>
    <p:extLst>
      <p:ext uri="{BB962C8B-B14F-4D97-AF65-F5344CB8AC3E}">
        <p14:creationId xmlns:p14="http://schemas.microsoft.com/office/powerpoint/2010/main" val="14676166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Azure Monitor Alerts</a:t>
            </a:r>
          </a:p>
        </p:txBody>
      </p:sp>
      <p:pic>
        <p:nvPicPr>
          <p:cNvPr id="2" name="Picture 2" descr="Screenshot of the Azure Monitor alerts page. Several alerts are shown">
            <a:extLst>
              <a:ext uri="{FF2B5EF4-FFF2-40B4-BE49-F238E27FC236}">
                <a16:creationId xmlns:a16="http://schemas.microsoft.com/office/drawing/2014/main" id="{7614E294-5392-4E05-A6EB-63502F7EF3A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218550" y="1175998"/>
            <a:ext cx="7988261" cy="3654419"/>
          </a:xfrm>
          <a:prstGeom prst="rect">
            <a:avLst/>
          </a:prstGeom>
        </p:spPr>
      </p:pic>
      <p:sp>
        <p:nvSpPr>
          <p:cNvPr id="7" name="Freeform: Shape 6">
            <a:extLst>
              <a:ext uri="{FF2B5EF4-FFF2-40B4-BE49-F238E27FC236}">
                <a16:creationId xmlns:a16="http://schemas.microsoft.com/office/drawing/2014/main" id="{F4D42587-81E0-4C42-A323-FB805604F529}"/>
              </a:ext>
            </a:extLst>
          </p:cNvPr>
          <p:cNvSpPr/>
          <p:nvPr/>
        </p:nvSpPr>
        <p:spPr>
          <a:xfrm>
            <a:off x="440570" y="5052392"/>
            <a:ext cx="3749052" cy="9515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Unified authoring experience</a:t>
            </a:r>
          </a:p>
        </p:txBody>
      </p:sp>
      <p:sp>
        <p:nvSpPr>
          <p:cNvPr id="8" name="Freeform: Shape 7">
            <a:extLst>
              <a:ext uri="{FF2B5EF4-FFF2-40B4-BE49-F238E27FC236}">
                <a16:creationId xmlns:a16="http://schemas.microsoft.com/office/drawing/2014/main" id="{562B9980-8B41-4448-91CA-A67996CF948E}"/>
              </a:ext>
            </a:extLst>
          </p:cNvPr>
          <p:cNvSpPr/>
          <p:nvPr/>
        </p:nvSpPr>
        <p:spPr>
          <a:xfrm>
            <a:off x="4344922" y="5052392"/>
            <a:ext cx="3749052" cy="9515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Displayed by severity </a:t>
            </a:r>
          </a:p>
        </p:txBody>
      </p:sp>
      <p:sp>
        <p:nvSpPr>
          <p:cNvPr id="9" name="Freeform: Shape 8">
            <a:extLst>
              <a:ext uri="{FF2B5EF4-FFF2-40B4-BE49-F238E27FC236}">
                <a16:creationId xmlns:a16="http://schemas.microsoft.com/office/drawing/2014/main" id="{2BA2D5E0-6A97-4DFD-A00C-8FF7C464A48D}"/>
              </a:ext>
            </a:extLst>
          </p:cNvPr>
          <p:cNvSpPr/>
          <p:nvPr/>
        </p:nvSpPr>
        <p:spPr>
          <a:xfrm>
            <a:off x="8249273" y="5052392"/>
            <a:ext cx="3749052" cy="9515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Categorized by New, Acknowledged, and Closed</a:t>
            </a:r>
          </a:p>
        </p:txBody>
      </p:sp>
    </p:spTree>
    <p:extLst>
      <p:ext uri="{BB962C8B-B14F-4D97-AF65-F5344CB8AC3E}">
        <p14:creationId xmlns:p14="http://schemas.microsoft.com/office/powerpoint/2010/main" val="422655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t>Demonstration – Alerts</a:t>
            </a:r>
          </a:p>
        </p:txBody>
      </p:sp>
      <p:sp>
        <p:nvSpPr>
          <p:cNvPr id="34" name="Rectangle 33">
            <a:extLst>
              <a:ext uri="{FF2B5EF4-FFF2-40B4-BE49-F238E27FC236}">
                <a16:creationId xmlns:a16="http://schemas.microsoft.com/office/drawing/2014/main" id="{BB32E323-9AA7-4D95-91C6-250EF7309CE4}"/>
              </a:ext>
            </a:extLst>
          </p:cNvPr>
          <p:cNvSpPr/>
          <p:nvPr/>
        </p:nvSpPr>
        <p:spPr bwMode="auto">
          <a:xfrm>
            <a:off x="747643" y="1566104"/>
            <a:ext cx="7263297" cy="11684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defTabSz="1022350">
              <a:lnSpc>
                <a:spcPct val="150000"/>
              </a:lnSpc>
              <a:spcBef>
                <a:spcPct val="0"/>
              </a:spcBef>
              <a:spcAft>
                <a:spcPct val="35000"/>
              </a:spcAft>
              <a:buFont typeface="Arial" panose="020B0604020202020204" pitchFamily="34" charset="0"/>
              <a:buChar char="•"/>
            </a:pPr>
            <a:r>
              <a:rPr lang="en-US" sz="2400" dirty="0">
                <a:solidFill>
                  <a:schemeClr val="tx1"/>
                </a:solidFill>
              </a:rPr>
              <a:t>Create and configure an alert rule</a:t>
            </a:r>
          </a:p>
          <a:p>
            <a:pPr marL="342900" indent="-342900" defTabSz="1022350">
              <a:lnSpc>
                <a:spcPct val="150000"/>
              </a:lnSpc>
              <a:spcBef>
                <a:spcPct val="0"/>
              </a:spcBef>
              <a:spcAft>
                <a:spcPct val="35000"/>
              </a:spcAft>
              <a:buFont typeface="Arial" panose="020B0604020202020204" pitchFamily="34" charset="0"/>
              <a:buChar char="•"/>
            </a:pPr>
            <a:r>
              <a:rPr lang="en-US" sz="2400" dirty="0">
                <a:solidFill>
                  <a:schemeClr val="tx1"/>
                </a:solidFill>
              </a:rPr>
              <a:t>Review alerts </a:t>
            </a:r>
          </a:p>
        </p:txBody>
      </p:sp>
    </p:spTree>
    <p:extLst>
      <p:ext uri="{BB962C8B-B14F-4D97-AF65-F5344CB8AC3E}">
        <p14:creationId xmlns:p14="http://schemas.microsoft.com/office/powerpoint/2010/main" val="38110128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Alert Rules</a:t>
            </a:r>
          </a:p>
        </p:txBody>
      </p:sp>
      <p:sp>
        <p:nvSpPr>
          <p:cNvPr id="5" name="Rectangle 4">
            <a:extLst>
              <a:ext uri="{FF2B5EF4-FFF2-40B4-BE49-F238E27FC236}">
                <a16:creationId xmlns:a16="http://schemas.microsoft.com/office/drawing/2014/main" id="{31FF90C2-D06C-4BCE-A349-7A23B68A5393}"/>
              </a:ext>
              <a:ext uri="{C183D7F6-B498-43B3-948B-1728B52AA6E4}">
                <adec:decorative xmlns:adec="http://schemas.microsoft.com/office/drawing/2017/decorative" val="0"/>
              </a:ext>
            </a:extLst>
          </p:cNvPr>
          <p:cNvSpPr/>
          <p:nvPr/>
        </p:nvSpPr>
        <p:spPr bwMode="auto">
          <a:xfrm>
            <a:off x="427038" y="1192210"/>
            <a:ext cx="4691062" cy="128005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2">
                    <a:lumMod val="50000"/>
                  </a:schemeClr>
                </a:solidFill>
                <a:latin typeface="+mj-lt"/>
              </a:rPr>
              <a:t>Scope</a:t>
            </a:r>
            <a:r>
              <a:rPr lang="en-US" sz="2200" dirty="0">
                <a:solidFill>
                  <a:schemeClr val="tx2">
                    <a:lumMod val="50000"/>
                  </a:schemeClr>
                </a:solidFill>
              </a:rPr>
              <a:t>:</a:t>
            </a:r>
            <a:r>
              <a:rPr lang="en-US" sz="2200" dirty="0">
                <a:solidFill>
                  <a:schemeClr val="tx2"/>
                </a:solidFill>
              </a:rPr>
              <a:t> </a:t>
            </a:r>
            <a:r>
              <a:rPr lang="en-US" sz="2200" dirty="0">
                <a:solidFill>
                  <a:schemeClr val="tx1"/>
                </a:solidFill>
              </a:rPr>
              <a:t>Target selection, Alert criteria, and Alert logic</a:t>
            </a:r>
          </a:p>
        </p:txBody>
      </p:sp>
      <p:sp>
        <p:nvSpPr>
          <p:cNvPr id="7" name="Rectangle 6">
            <a:extLst>
              <a:ext uri="{FF2B5EF4-FFF2-40B4-BE49-F238E27FC236}">
                <a16:creationId xmlns:a16="http://schemas.microsoft.com/office/drawing/2014/main" id="{790CD544-9B57-42E2-919B-92BB3129B944}"/>
              </a:ext>
              <a:ext uri="{C183D7F6-B498-43B3-948B-1728B52AA6E4}">
                <adec:decorative xmlns:adec="http://schemas.microsoft.com/office/drawing/2017/decorative" val="0"/>
              </a:ext>
            </a:extLst>
          </p:cNvPr>
          <p:cNvSpPr/>
          <p:nvPr/>
        </p:nvSpPr>
        <p:spPr bwMode="auto">
          <a:xfrm>
            <a:off x="421244" y="2620536"/>
            <a:ext cx="4691062" cy="141543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2">
                    <a:lumMod val="50000"/>
                  </a:schemeClr>
                </a:solidFill>
                <a:latin typeface="+mj-lt"/>
              </a:rPr>
              <a:t>Alert rule details</a:t>
            </a:r>
            <a:r>
              <a:rPr lang="en-US" sz="2200" dirty="0">
                <a:solidFill>
                  <a:schemeClr val="tx2">
                    <a:lumMod val="50000"/>
                  </a:schemeClr>
                </a:solidFill>
              </a:rPr>
              <a:t>:</a:t>
            </a:r>
            <a:r>
              <a:rPr lang="en-US" sz="2200" dirty="0">
                <a:solidFill>
                  <a:schemeClr val="tx2"/>
                </a:solidFill>
              </a:rPr>
              <a:t> </a:t>
            </a:r>
            <a:r>
              <a:rPr lang="en-US" sz="2200" dirty="0">
                <a:solidFill>
                  <a:schemeClr val="tx1"/>
                </a:solidFill>
              </a:rPr>
              <a:t>name, description, and severity (0 to 4)</a:t>
            </a:r>
          </a:p>
        </p:txBody>
      </p:sp>
      <p:sp>
        <p:nvSpPr>
          <p:cNvPr id="8" name="Rectangle 7">
            <a:extLst>
              <a:ext uri="{FF2B5EF4-FFF2-40B4-BE49-F238E27FC236}">
                <a16:creationId xmlns:a16="http://schemas.microsoft.com/office/drawing/2014/main" id="{18C0A3FD-EA7F-4653-A750-2530A0D88FD9}"/>
              </a:ext>
              <a:ext uri="{C183D7F6-B498-43B3-948B-1728B52AA6E4}">
                <adec:decorative xmlns:adec="http://schemas.microsoft.com/office/drawing/2017/decorative" val="0"/>
              </a:ext>
            </a:extLst>
          </p:cNvPr>
          <p:cNvSpPr/>
          <p:nvPr/>
        </p:nvSpPr>
        <p:spPr bwMode="auto">
          <a:xfrm>
            <a:off x="421244" y="4195674"/>
            <a:ext cx="4691062" cy="216607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2">
                    <a:lumMod val="50000"/>
                  </a:schemeClr>
                </a:solidFill>
                <a:latin typeface="+mj-lt"/>
              </a:rPr>
              <a:t>Action group</a:t>
            </a:r>
            <a:r>
              <a:rPr lang="en-US" sz="2200" dirty="0">
                <a:solidFill>
                  <a:schemeClr val="tx2">
                    <a:lumMod val="50000"/>
                  </a:schemeClr>
                </a:solidFill>
              </a:rPr>
              <a:t>: </a:t>
            </a:r>
            <a:r>
              <a:rPr lang="en-US" sz="2200" dirty="0">
                <a:solidFill>
                  <a:schemeClr val="tx1"/>
                </a:solidFill>
              </a:rPr>
              <a:t>Notify your team</a:t>
            </a:r>
            <a:br>
              <a:rPr lang="en-US" sz="2200" dirty="0">
                <a:solidFill>
                  <a:schemeClr val="tx1"/>
                </a:solidFill>
              </a:rPr>
            </a:br>
            <a:r>
              <a:rPr lang="en-US" sz="2200" dirty="0">
                <a:solidFill>
                  <a:schemeClr val="tx1"/>
                </a:solidFill>
              </a:rPr>
              <a:t>via email and text messages or automate actions using webhooks and runbooks</a:t>
            </a:r>
          </a:p>
        </p:txBody>
      </p:sp>
      <p:pic>
        <p:nvPicPr>
          <p:cNvPr id="19" name="Picture 18" descr="Screenshot of the Create alert rule page. ">
            <a:extLst>
              <a:ext uri="{FF2B5EF4-FFF2-40B4-BE49-F238E27FC236}">
                <a16:creationId xmlns:a16="http://schemas.microsoft.com/office/drawing/2014/main" id="{F8E20F18-8783-4317-88BD-3F7357E6761E}"/>
              </a:ext>
            </a:extLst>
          </p:cNvPr>
          <p:cNvPicPr>
            <a:picLocks noChangeAspect="1"/>
          </p:cNvPicPr>
          <p:nvPr/>
        </p:nvPicPr>
        <p:blipFill>
          <a:blip r:embed="rId3"/>
          <a:stretch>
            <a:fillRect/>
          </a:stretch>
        </p:blipFill>
        <p:spPr>
          <a:xfrm>
            <a:off x="5586888" y="1369696"/>
            <a:ext cx="6109812" cy="4876443"/>
          </a:xfrm>
          <a:prstGeom prst="rect">
            <a:avLst/>
          </a:prstGeom>
        </p:spPr>
      </p:pic>
    </p:spTree>
    <p:extLst>
      <p:ext uri="{BB962C8B-B14F-4D97-AF65-F5344CB8AC3E}">
        <p14:creationId xmlns:p14="http://schemas.microsoft.com/office/powerpoint/2010/main" val="299255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Action Groups</a:t>
            </a:r>
          </a:p>
        </p:txBody>
      </p:sp>
      <p:sp>
        <p:nvSpPr>
          <p:cNvPr id="8" name="Rectangle 7">
            <a:extLst>
              <a:ext uri="{FF2B5EF4-FFF2-40B4-BE49-F238E27FC236}">
                <a16:creationId xmlns:a16="http://schemas.microsoft.com/office/drawing/2014/main" id="{84E87EFB-8C40-486A-8EA0-06670498B356}"/>
              </a:ext>
              <a:ext uri="{C183D7F6-B498-43B3-948B-1728B52AA6E4}">
                <adec:decorative xmlns:adec="http://schemas.microsoft.com/office/drawing/2017/decorative" val="0"/>
              </a:ext>
            </a:extLst>
          </p:cNvPr>
          <p:cNvSpPr/>
          <p:nvPr/>
        </p:nvSpPr>
        <p:spPr bwMode="auto">
          <a:xfrm>
            <a:off x="427037" y="2003461"/>
            <a:ext cx="5215250" cy="119468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Configure the method in which users will be notified when the action group triggers</a:t>
            </a:r>
          </a:p>
        </p:txBody>
      </p:sp>
      <p:sp>
        <p:nvSpPr>
          <p:cNvPr id="10" name="Rectangle 9">
            <a:extLst>
              <a:ext uri="{FF2B5EF4-FFF2-40B4-BE49-F238E27FC236}">
                <a16:creationId xmlns:a16="http://schemas.microsoft.com/office/drawing/2014/main" id="{F0EB7391-CEA6-4D08-9675-907CEF06BE36}"/>
              </a:ext>
              <a:ext uri="{C183D7F6-B498-43B3-948B-1728B52AA6E4}">
                <adec:decorative xmlns:adec="http://schemas.microsoft.com/office/drawing/2017/decorative" val="0"/>
              </a:ext>
            </a:extLst>
          </p:cNvPr>
          <p:cNvSpPr/>
          <p:nvPr/>
        </p:nvSpPr>
        <p:spPr bwMode="auto">
          <a:xfrm>
            <a:off x="427037" y="3707064"/>
            <a:ext cx="5215249" cy="119468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Configure the method in which actions are performed when the action group triggers</a:t>
            </a:r>
          </a:p>
        </p:txBody>
      </p:sp>
      <p:pic>
        <p:nvPicPr>
          <p:cNvPr id="15" name="Picture 14" descr="Screenshot of the Portal Action Group Notifications tab. ">
            <a:extLst>
              <a:ext uri="{FF2B5EF4-FFF2-40B4-BE49-F238E27FC236}">
                <a16:creationId xmlns:a16="http://schemas.microsoft.com/office/drawing/2014/main" id="{B7D0BF3F-742A-4D1D-80D7-1A59C7F5CD0C}"/>
              </a:ext>
            </a:extLst>
          </p:cNvPr>
          <p:cNvPicPr>
            <a:picLocks noChangeAspect="1"/>
          </p:cNvPicPr>
          <p:nvPr/>
        </p:nvPicPr>
        <p:blipFill>
          <a:blip r:embed="rId3"/>
          <a:stretch>
            <a:fillRect/>
          </a:stretch>
        </p:blipFill>
        <p:spPr>
          <a:xfrm>
            <a:off x="5921375" y="1245519"/>
            <a:ext cx="6153150" cy="1952625"/>
          </a:xfrm>
          <a:prstGeom prst="rect">
            <a:avLst/>
          </a:prstGeom>
        </p:spPr>
      </p:pic>
      <p:pic>
        <p:nvPicPr>
          <p:cNvPr id="18" name="Picture 17" descr="Screenshot of the Portal Action Group Actions tab. ">
            <a:extLst>
              <a:ext uri="{FF2B5EF4-FFF2-40B4-BE49-F238E27FC236}">
                <a16:creationId xmlns:a16="http://schemas.microsoft.com/office/drawing/2014/main" id="{651CEAA4-92ED-44F6-BECB-D0C7CD8C19C7}"/>
              </a:ext>
            </a:extLst>
          </p:cNvPr>
          <p:cNvPicPr>
            <a:picLocks noChangeAspect="1"/>
          </p:cNvPicPr>
          <p:nvPr/>
        </p:nvPicPr>
        <p:blipFill>
          <a:blip r:embed="rId4"/>
          <a:stretch>
            <a:fillRect/>
          </a:stretch>
        </p:blipFill>
        <p:spPr>
          <a:xfrm>
            <a:off x="6020274" y="3491491"/>
            <a:ext cx="5692776" cy="2820512"/>
          </a:xfrm>
          <a:prstGeom prst="rect">
            <a:avLst/>
          </a:prstGeom>
        </p:spPr>
      </p:pic>
      <p:sp>
        <p:nvSpPr>
          <p:cNvPr id="20" name="Rectangle 19">
            <a:extLst>
              <a:ext uri="{FF2B5EF4-FFF2-40B4-BE49-F238E27FC236}">
                <a16:creationId xmlns:a16="http://schemas.microsoft.com/office/drawing/2014/main" id="{7B2BDFE6-D4A9-4C86-9B69-57AA12FC25F0}"/>
              </a:ext>
              <a:ext uri="{C183D7F6-B498-43B3-948B-1728B52AA6E4}">
                <adec:decorative xmlns:adec="http://schemas.microsoft.com/office/drawing/2017/decorative" val="1"/>
              </a:ext>
            </a:extLst>
          </p:cNvPr>
          <p:cNvSpPr/>
          <p:nvPr/>
        </p:nvSpPr>
        <p:spPr bwMode="auto">
          <a:xfrm>
            <a:off x="5891752" y="3396281"/>
            <a:ext cx="6117685" cy="291572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11" name="Rectangle 10">
            <a:extLst>
              <a:ext uri="{FF2B5EF4-FFF2-40B4-BE49-F238E27FC236}">
                <a16:creationId xmlns:a16="http://schemas.microsoft.com/office/drawing/2014/main" id="{E37B3AB1-C9BA-49FC-9C76-8DFC7F45A7F5}"/>
              </a:ext>
              <a:ext uri="{C183D7F6-B498-43B3-948B-1728B52AA6E4}">
                <adec:decorative xmlns:adec="http://schemas.microsoft.com/office/drawing/2017/decorative" val="1"/>
              </a:ext>
            </a:extLst>
          </p:cNvPr>
          <p:cNvSpPr/>
          <p:nvPr/>
        </p:nvSpPr>
        <p:spPr bwMode="auto">
          <a:xfrm>
            <a:off x="5891752" y="1192214"/>
            <a:ext cx="6117685" cy="20788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08215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Learning Recap – Configure Azure Alerts</a:t>
            </a:r>
          </a:p>
        </p:txBody>
      </p:sp>
      <p:sp>
        <p:nvSpPr>
          <p:cNvPr id="7" name="Rectangle 6">
            <a:extLst>
              <a:ext uri="{FF2B5EF4-FFF2-40B4-BE49-F238E27FC236}">
                <a16:creationId xmlns:a16="http://schemas.microsoft.com/office/drawing/2014/main" id="{F252B34B-AA3F-48F4-BB9F-584CC6528192}"/>
              </a:ext>
            </a:extLst>
          </p:cNvPr>
          <p:cNvSpPr/>
          <p:nvPr/>
        </p:nvSpPr>
        <p:spPr>
          <a:xfrm>
            <a:off x="3872267" y="2049305"/>
            <a:ext cx="7587550" cy="246399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t" anchorCtr="0">
            <a:noAutofit/>
          </a:bodyPr>
          <a:lstStyle/>
          <a:p>
            <a:pPr marL="342900" lvl="0" indent="-342900" defTabSz="800100">
              <a:lnSpc>
                <a:spcPct val="90000"/>
              </a:lnSpc>
              <a:spcBef>
                <a:spcPct val="0"/>
              </a:spcBef>
              <a:spcAft>
                <a:spcPts val="600"/>
              </a:spcAft>
              <a:buClr>
                <a:schemeClr val="accent3"/>
              </a:buClr>
              <a:buFont typeface="Arial" panose="020B0604020202020204" pitchFamily="34" charset="0"/>
              <a:buChar char="•"/>
            </a:pPr>
            <a:r>
              <a:rPr lang="en-US" sz="2000" dirty="0">
                <a:hlinkClick r:id="rId3"/>
              </a:rPr>
              <a:t>Improve incident response with alerting on Azure (</a:t>
            </a:r>
            <a:r>
              <a:rPr lang="en-US" sz="2000" dirty="0">
                <a:highlight>
                  <a:srgbClr val="FFFF00"/>
                </a:highlight>
                <a:hlinkClick r:id="rId3"/>
              </a:rPr>
              <a:t>sandbox</a:t>
            </a:r>
            <a:r>
              <a:rPr lang="en-US" sz="2000" dirty="0">
                <a:hlinkClick r:id="rId3"/>
              </a:rPr>
              <a:t>)</a:t>
            </a:r>
            <a:endParaRPr lang="en-US" sz="2000" dirty="0"/>
          </a:p>
          <a:p>
            <a:pPr marL="342900" indent="-342900" defTabSz="800100">
              <a:lnSpc>
                <a:spcPct val="90000"/>
              </a:lnSpc>
              <a:spcBef>
                <a:spcPct val="0"/>
              </a:spcBef>
              <a:spcAft>
                <a:spcPts val="600"/>
              </a:spcAft>
              <a:buClr>
                <a:schemeClr val="accent3"/>
              </a:buClr>
              <a:buFont typeface="Arial" panose="020B0604020202020204" pitchFamily="34" charset="0"/>
              <a:buChar char="•"/>
            </a:pPr>
            <a:r>
              <a:rPr lang="en-US" sz="2000" dirty="0">
                <a:hlinkClick r:id="rId4"/>
              </a:rPr>
              <a:t>Configure for alerts and detections in Microsoft Defender for Endpoint </a:t>
            </a:r>
            <a:endParaRPr lang="en-US" sz="2000" dirty="0"/>
          </a:p>
          <a:p>
            <a:pPr marL="342900" indent="-342900" defTabSz="800100">
              <a:lnSpc>
                <a:spcPct val="90000"/>
              </a:lnSpc>
              <a:spcBef>
                <a:spcPct val="0"/>
              </a:spcBef>
              <a:spcAft>
                <a:spcPts val="600"/>
              </a:spcAft>
              <a:buClr>
                <a:schemeClr val="accent3"/>
              </a:buClr>
              <a:buFont typeface="Arial" panose="020B0604020202020204" pitchFamily="34" charset="0"/>
              <a:buChar char="•"/>
            </a:pPr>
            <a:r>
              <a:rPr lang="en-US" sz="2000" dirty="0">
                <a:hlinkClick r:id="rId5"/>
              </a:rPr>
              <a:t>Manage alerts and incidents in Microsoft Defender for Endpoint</a:t>
            </a:r>
            <a:endParaRPr lang="en-US" sz="2000" dirty="0"/>
          </a:p>
          <a:p>
            <a:pPr marL="342900" indent="-342900" defTabSz="800100">
              <a:lnSpc>
                <a:spcPct val="90000"/>
              </a:lnSpc>
              <a:spcBef>
                <a:spcPct val="0"/>
              </a:spcBef>
              <a:spcAft>
                <a:spcPts val="600"/>
              </a:spcAft>
              <a:buClr>
                <a:schemeClr val="accent3"/>
              </a:buClr>
              <a:buFont typeface="Arial" panose="020B0604020202020204" pitchFamily="34" charset="0"/>
              <a:buChar char="•"/>
            </a:pPr>
            <a:r>
              <a:rPr lang="en-US" sz="2000" dirty="0">
                <a:hlinkClick r:id="rId6"/>
              </a:rPr>
              <a:t>Remediate security alerts using Microsoft Defender for Cloud</a:t>
            </a:r>
            <a:endParaRPr lang="en-US" sz="2000" dirty="0">
              <a:solidFill>
                <a:schemeClr val="tx1"/>
              </a:solidFill>
            </a:endParaRPr>
          </a:p>
          <a:p>
            <a:pPr marL="342900" indent="-342900" defTabSz="800100">
              <a:lnSpc>
                <a:spcPct val="90000"/>
              </a:lnSpc>
              <a:spcBef>
                <a:spcPct val="0"/>
              </a:spcBef>
              <a:spcAft>
                <a:spcPts val="600"/>
              </a:spcAft>
              <a:buClr>
                <a:schemeClr val="accent3"/>
              </a:buClr>
              <a:buFont typeface="Arial" panose="020B0604020202020204" pitchFamily="34" charset="0"/>
              <a:buChar char="•"/>
            </a:pPr>
            <a:endParaRPr lang="en-US" sz="2000" dirty="0">
              <a:solidFill>
                <a:schemeClr val="tx1"/>
              </a:solidFill>
            </a:endParaRPr>
          </a:p>
          <a:p>
            <a:pPr marL="342900" indent="-342900" defTabSz="800100">
              <a:lnSpc>
                <a:spcPct val="90000"/>
              </a:lnSpc>
              <a:spcBef>
                <a:spcPct val="0"/>
              </a:spcBef>
              <a:spcAft>
                <a:spcPts val="600"/>
              </a:spcAft>
              <a:buClr>
                <a:schemeClr val="accent3"/>
              </a:buClr>
              <a:buFont typeface="Arial" panose="020B0604020202020204" pitchFamily="34" charset="0"/>
              <a:buChar char="•"/>
            </a:pPr>
            <a:endParaRPr lang="en-US" sz="2000" dirty="0">
              <a:solidFill>
                <a:schemeClr val="tx1"/>
              </a:solidFill>
            </a:endParaRPr>
          </a:p>
          <a:p>
            <a:pPr marL="342900" lvl="0" indent="-342900" defTabSz="800100">
              <a:lnSpc>
                <a:spcPct val="90000"/>
              </a:lnSpc>
              <a:spcBef>
                <a:spcPct val="0"/>
              </a:spcBef>
              <a:spcAft>
                <a:spcPts val="600"/>
              </a:spcAft>
              <a:buClr>
                <a:schemeClr val="accent3"/>
              </a:buClr>
              <a:buFont typeface="Arial" panose="020B0604020202020204" pitchFamily="34" charset="0"/>
              <a:buChar char="•"/>
            </a:pPr>
            <a:endParaRPr lang="en-US" sz="2000" dirty="0">
              <a:solidFill>
                <a:schemeClr val="tx1"/>
              </a:solidFill>
            </a:endParaRPr>
          </a:p>
        </p:txBody>
      </p:sp>
      <p:sp>
        <p:nvSpPr>
          <p:cNvPr id="3" name="TextBox 2">
            <a:extLst>
              <a:ext uri="{FF2B5EF4-FFF2-40B4-BE49-F238E27FC236}">
                <a16:creationId xmlns:a16="http://schemas.microsoft.com/office/drawing/2014/main" id="{88459969-38FB-1106-1C38-59A5724CAAFE}"/>
              </a:ext>
            </a:extLst>
          </p:cNvPr>
          <p:cNvSpPr txBox="1"/>
          <p:nvPr/>
        </p:nvSpPr>
        <p:spPr>
          <a:xfrm>
            <a:off x="6235363" y="6000497"/>
            <a:ext cx="5760359"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360664159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Log Analytics</a:t>
            </a:r>
          </a:p>
        </p:txBody>
      </p:sp>
    </p:spTree>
    <p:extLst>
      <p:ext uri="{BB962C8B-B14F-4D97-AF65-F5344CB8AC3E}">
        <p14:creationId xmlns:p14="http://schemas.microsoft.com/office/powerpoint/2010/main" val="300925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7740A-BEC2-413A-A8AC-E348170AE49A}"/>
              </a:ext>
            </a:extLst>
          </p:cNvPr>
          <p:cNvSpPr>
            <a:spLocks noGrp="1"/>
          </p:cNvSpPr>
          <p:nvPr>
            <p:ph type="title"/>
          </p:nvPr>
        </p:nvSpPr>
        <p:spPr/>
        <p:txBody>
          <a:bodyPr/>
          <a:lstStyle/>
          <a:p>
            <a:r>
              <a:rPr lang="en-US" dirty="0"/>
              <a:t>Learning Objectives - Administer Monitoring </a:t>
            </a:r>
          </a:p>
        </p:txBody>
      </p:sp>
      <p:sp>
        <p:nvSpPr>
          <p:cNvPr id="26" name="TextBox 25">
            <a:extLst>
              <a:ext uri="{FF2B5EF4-FFF2-40B4-BE49-F238E27FC236}">
                <a16:creationId xmlns:a16="http://schemas.microsoft.com/office/drawing/2014/main" id="{75055C2C-D7C0-45CF-8740-EBEEE37322AE}"/>
              </a:ext>
            </a:extLst>
          </p:cNvPr>
          <p:cNvSpPr txBox="1"/>
          <p:nvPr/>
        </p:nvSpPr>
        <p:spPr>
          <a:xfrm>
            <a:off x="465138" y="1471465"/>
            <a:ext cx="5147226" cy="3072970"/>
          </a:xfrm>
          <a:prstGeom prst="rect">
            <a:avLst/>
          </a:prstGeom>
          <a:noFill/>
        </p:spPr>
        <p:txBody>
          <a:bodyPr wrap="square" lIns="0" tIns="0" rIns="0" bIns="0" rtlCol="0" anchor="t">
            <a:noAutofit/>
          </a:bodyPr>
          <a:lstStyle/>
          <a:p>
            <a:pPr marL="342900" indent="-342900">
              <a:lnSpc>
                <a:spcPct val="150000"/>
              </a:lnSpc>
              <a:spcBef>
                <a:spcPct val="0"/>
              </a:spcBef>
              <a:spcAft>
                <a:spcPct val="35000"/>
              </a:spcAft>
              <a:buFont typeface="Arial" panose="020B0604020202020204" pitchFamily="34" charset="0"/>
              <a:buChar char="•"/>
            </a:pPr>
            <a:r>
              <a:rPr lang="en-US" sz="2000" dirty="0">
                <a:hlinkClick r:id="rId3"/>
              </a:rPr>
              <a:t>Configure Azure Monitor</a:t>
            </a:r>
            <a:endParaRPr lang="en-US" sz="2000" dirty="0"/>
          </a:p>
          <a:p>
            <a:pPr marL="342900" indent="-342900">
              <a:lnSpc>
                <a:spcPct val="150000"/>
              </a:lnSpc>
              <a:spcBef>
                <a:spcPct val="0"/>
              </a:spcBef>
              <a:spcAft>
                <a:spcPct val="35000"/>
              </a:spcAft>
              <a:buFont typeface="Arial" panose="020B0604020202020204" pitchFamily="34" charset="0"/>
              <a:buChar char="•"/>
            </a:pPr>
            <a:r>
              <a:rPr lang="en-US" sz="2000" dirty="0">
                <a:hlinkClick r:id="rId4"/>
              </a:rPr>
              <a:t>Configure Azure Alerts</a:t>
            </a:r>
            <a:endParaRPr lang="en-US" sz="2000" dirty="0"/>
          </a:p>
          <a:p>
            <a:pPr marL="342900" indent="-342900">
              <a:lnSpc>
                <a:spcPct val="150000"/>
              </a:lnSpc>
              <a:spcBef>
                <a:spcPct val="0"/>
              </a:spcBef>
              <a:spcAft>
                <a:spcPct val="35000"/>
              </a:spcAft>
              <a:buFont typeface="Arial" panose="020B0604020202020204" pitchFamily="34" charset="0"/>
              <a:buChar char="•"/>
            </a:pPr>
            <a:r>
              <a:rPr lang="en-US" sz="2000" dirty="0">
                <a:hlinkClick r:id="rId5"/>
              </a:rPr>
              <a:t>Configure Log Analytics</a:t>
            </a:r>
            <a:endParaRPr lang="en-US" sz="2000" dirty="0"/>
          </a:p>
          <a:p>
            <a:pPr marL="342900" indent="-342900">
              <a:lnSpc>
                <a:spcPct val="150000"/>
              </a:lnSpc>
              <a:spcBef>
                <a:spcPct val="0"/>
              </a:spcBef>
              <a:spcAft>
                <a:spcPct val="35000"/>
              </a:spcAft>
              <a:buFont typeface="Arial" panose="020B0604020202020204" pitchFamily="34" charset="0"/>
              <a:buChar char="•"/>
            </a:pPr>
            <a:r>
              <a:rPr lang="en-US" sz="2000" dirty="0">
                <a:hlinkClick r:id="rId6"/>
              </a:rPr>
              <a:t>Lab 11 – Implement Monitoring</a:t>
            </a:r>
            <a:endParaRPr lang="en-US" sz="2000" dirty="0"/>
          </a:p>
        </p:txBody>
      </p:sp>
    </p:spTree>
    <p:extLst>
      <p:ext uri="{BB962C8B-B14F-4D97-AF65-F5344CB8AC3E}">
        <p14:creationId xmlns:p14="http://schemas.microsoft.com/office/powerpoint/2010/main" val="16534002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Learning Objectives - Configure Log </a:t>
            </a:r>
            <a:r>
              <a:rPr lang="en-US"/>
              <a:t>Analytics </a:t>
            </a:r>
            <a:endParaRPr lang="en-US" dirty="0"/>
          </a:p>
        </p:txBody>
      </p:sp>
      <p:sp>
        <p:nvSpPr>
          <p:cNvPr id="49" name="Rectangle 48">
            <a:extLst>
              <a:ext uri="{FF2B5EF4-FFF2-40B4-BE49-F238E27FC236}">
                <a16:creationId xmlns:a16="http://schemas.microsoft.com/office/drawing/2014/main" id="{53B635EF-3EA3-471D-B5DF-DB26BC3143F0}"/>
              </a:ext>
            </a:extLst>
          </p:cNvPr>
          <p:cNvSpPr/>
          <p:nvPr/>
        </p:nvSpPr>
        <p:spPr bwMode="auto">
          <a:xfrm>
            <a:off x="465138" y="1316868"/>
            <a:ext cx="5378623" cy="34821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342900" indent="-342900" defTabSz="444500">
              <a:lnSpc>
                <a:spcPct val="150000"/>
              </a:lnSpc>
              <a:spcBef>
                <a:spcPct val="0"/>
              </a:spcBef>
              <a:spcAft>
                <a:spcPts val="1200"/>
              </a:spcAft>
              <a:buFont typeface="Arial" panose="020B0604020202020204" pitchFamily="34" charset="0"/>
              <a:buChar char="•"/>
            </a:pPr>
            <a:r>
              <a:rPr lang="en-US" sz="2000" dirty="0">
                <a:solidFill>
                  <a:schemeClr val="tx1"/>
                </a:solidFill>
              </a:rPr>
              <a:t>Determine Log Analytics Uses</a:t>
            </a:r>
          </a:p>
          <a:p>
            <a:pPr marL="342900" indent="-342900" defTabSz="444500">
              <a:lnSpc>
                <a:spcPct val="150000"/>
              </a:lnSpc>
              <a:spcBef>
                <a:spcPct val="0"/>
              </a:spcBef>
              <a:spcAft>
                <a:spcPts val="1200"/>
              </a:spcAft>
              <a:buFont typeface="Arial" panose="020B0604020202020204" pitchFamily="34" charset="0"/>
              <a:buChar char="•"/>
            </a:pPr>
            <a:r>
              <a:rPr lang="en-US" sz="2000" dirty="0">
                <a:solidFill>
                  <a:schemeClr val="tx1"/>
                </a:solidFill>
              </a:rPr>
              <a:t>Create a Workspace</a:t>
            </a:r>
          </a:p>
          <a:p>
            <a:pPr marL="342900" indent="-342900" defTabSz="444500">
              <a:lnSpc>
                <a:spcPct val="150000"/>
              </a:lnSpc>
              <a:spcBef>
                <a:spcPct val="0"/>
              </a:spcBef>
              <a:spcAft>
                <a:spcPts val="1200"/>
              </a:spcAft>
              <a:buFont typeface="Arial" panose="020B0604020202020204" pitchFamily="34" charset="0"/>
              <a:buChar char="•"/>
            </a:pPr>
            <a:r>
              <a:rPr lang="en-US" sz="2000" dirty="0">
                <a:solidFill>
                  <a:schemeClr val="tx1"/>
                </a:solidFill>
              </a:rPr>
              <a:t>Query Log Analytics Data</a:t>
            </a:r>
          </a:p>
          <a:p>
            <a:pPr marL="342900" indent="-342900" defTabSz="444500">
              <a:lnSpc>
                <a:spcPct val="150000"/>
              </a:lnSpc>
              <a:spcBef>
                <a:spcPct val="0"/>
              </a:spcBef>
              <a:spcAft>
                <a:spcPts val="1200"/>
              </a:spcAft>
              <a:buFont typeface="Arial" panose="020B0604020202020204" pitchFamily="34" charset="0"/>
              <a:buChar char="•"/>
            </a:pPr>
            <a:r>
              <a:rPr lang="en-US" sz="2000" dirty="0">
                <a:solidFill>
                  <a:schemeClr val="tx1"/>
                </a:solidFill>
              </a:rPr>
              <a:t>Structure Log Analytics Queries</a:t>
            </a:r>
          </a:p>
          <a:p>
            <a:pPr marL="342900" indent="-342900" defTabSz="444500">
              <a:lnSpc>
                <a:spcPct val="150000"/>
              </a:lnSpc>
              <a:spcBef>
                <a:spcPct val="0"/>
              </a:spcBef>
              <a:spcAft>
                <a:spcPts val="1200"/>
              </a:spcAft>
              <a:buFont typeface="Arial" panose="020B0604020202020204" pitchFamily="34" charset="0"/>
              <a:buChar char="•"/>
            </a:pPr>
            <a:r>
              <a:rPr lang="en-US" sz="2000" dirty="0">
                <a:solidFill>
                  <a:schemeClr val="tx1"/>
                </a:solidFill>
              </a:rPr>
              <a:t>Demonstration – Log Analytics</a:t>
            </a:r>
          </a:p>
          <a:p>
            <a:pPr marL="342900" indent="-342900" defTabSz="444500">
              <a:lnSpc>
                <a:spcPct val="150000"/>
              </a:lnSpc>
              <a:spcBef>
                <a:spcPct val="0"/>
              </a:spcBef>
              <a:spcAft>
                <a:spcPts val="1200"/>
              </a:spcAft>
              <a:buFont typeface="Arial" panose="020B0604020202020204" pitchFamily="34" charset="0"/>
              <a:buChar char="•"/>
            </a:pPr>
            <a:r>
              <a:rPr lang="en-US" sz="2000" dirty="0">
                <a:solidFill>
                  <a:schemeClr val="tx1"/>
                </a:solidFill>
              </a:rPr>
              <a:t>Learning Recap</a:t>
            </a:r>
          </a:p>
        </p:txBody>
      </p:sp>
      <p:sp>
        <p:nvSpPr>
          <p:cNvPr id="3" name="TextBox 2">
            <a:extLst>
              <a:ext uri="{FF2B5EF4-FFF2-40B4-BE49-F238E27FC236}">
                <a16:creationId xmlns:a16="http://schemas.microsoft.com/office/drawing/2014/main" id="{A5C63B55-2159-AE7C-5040-F1EBDEDA3648}"/>
              </a:ext>
            </a:extLst>
          </p:cNvPr>
          <p:cNvSpPr txBox="1"/>
          <p:nvPr/>
        </p:nvSpPr>
        <p:spPr>
          <a:xfrm>
            <a:off x="6592715" y="1998859"/>
            <a:ext cx="4761702" cy="1000274"/>
          </a:xfrm>
          <a:prstGeom prst="rect">
            <a:avLst/>
          </a:prstGeom>
          <a:noFill/>
        </p:spPr>
        <p:txBody>
          <a:bodyPr wrap="square">
            <a:spAutoFit/>
          </a:bodyPr>
          <a:lstStyle/>
          <a:p>
            <a:pPr algn="l"/>
            <a:r>
              <a:rPr lang="en-US" kern="0" dirty="0">
                <a:solidFill>
                  <a:srgbClr val="243A5E"/>
                </a:solidFill>
              </a:rPr>
              <a:t>Monitor and maintain Azure resources (10–15%): Monitor resources in Azure</a:t>
            </a:r>
          </a:p>
          <a:p>
            <a:pPr algn="l">
              <a:spcBef>
                <a:spcPts val="600"/>
              </a:spcBef>
              <a:buFont typeface="Arial" panose="020B0604020202020204" pitchFamily="34" charset="0"/>
              <a:buChar char="•"/>
            </a:pPr>
            <a:r>
              <a:rPr lang="en-US" b="0" i="0" dirty="0">
                <a:solidFill>
                  <a:srgbClr val="161616"/>
                </a:solidFill>
                <a:effectLst/>
                <a:latin typeface="Segoe UI" panose="020B0502040204020203" pitchFamily="34" charset="0"/>
              </a:rPr>
              <a:t> Query and analyze logs in Azure Monitor</a:t>
            </a:r>
          </a:p>
        </p:txBody>
      </p:sp>
    </p:spTree>
    <p:extLst>
      <p:ext uri="{BB962C8B-B14F-4D97-AF65-F5344CB8AC3E}">
        <p14:creationId xmlns:p14="http://schemas.microsoft.com/office/powerpoint/2010/main" val="403808013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BB8E15-07CC-4B42-AB9F-9162C9F776EB}"/>
              </a:ext>
            </a:extLst>
          </p:cNvPr>
          <p:cNvSpPr>
            <a:spLocks noGrp="1"/>
          </p:cNvSpPr>
          <p:nvPr>
            <p:ph type="title"/>
          </p:nvPr>
        </p:nvSpPr>
        <p:spPr/>
        <p:txBody>
          <a:bodyPr/>
          <a:lstStyle/>
          <a:p>
            <a:r>
              <a:rPr lang="en-US" dirty="0">
                <a:cs typeface="Segoe UI"/>
              </a:rPr>
              <a:t>Determine Log Analytics Uses</a:t>
            </a:r>
          </a:p>
        </p:txBody>
      </p:sp>
      <p:sp>
        <p:nvSpPr>
          <p:cNvPr id="6" name="Rectangle 5">
            <a:extLst>
              <a:ext uri="{FF2B5EF4-FFF2-40B4-BE49-F238E27FC236}">
                <a16:creationId xmlns:a16="http://schemas.microsoft.com/office/drawing/2014/main" id="{2B075833-694E-4137-B519-80D51BBB18CE}"/>
              </a:ext>
              <a:ext uri="{C183D7F6-B498-43B3-948B-1728B52AA6E4}">
                <adec:decorative xmlns:adec="http://schemas.microsoft.com/office/drawing/2017/decorative" val="0"/>
              </a:ext>
            </a:extLst>
          </p:cNvPr>
          <p:cNvSpPr/>
          <p:nvPr/>
        </p:nvSpPr>
        <p:spPr bwMode="auto">
          <a:xfrm>
            <a:off x="465140" y="1459498"/>
            <a:ext cx="5059362" cy="124945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A service that helps you collect and analyze data generated by resources in your cloud and on-premises environments</a:t>
            </a:r>
          </a:p>
        </p:txBody>
      </p:sp>
      <p:sp>
        <p:nvSpPr>
          <p:cNvPr id="7" name="Rectangle 6">
            <a:extLst>
              <a:ext uri="{FF2B5EF4-FFF2-40B4-BE49-F238E27FC236}">
                <a16:creationId xmlns:a16="http://schemas.microsoft.com/office/drawing/2014/main" id="{7870B128-9604-4F4F-8EAE-0DCC410C5C12}"/>
              </a:ext>
              <a:ext uri="{C183D7F6-B498-43B3-948B-1728B52AA6E4}">
                <adec:decorative xmlns:adec="http://schemas.microsoft.com/office/drawing/2017/decorative" val="0"/>
              </a:ext>
            </a:extLst>
          </p:cNvPr>
          <p:cNvSpPr/>
          <p:nvPr/>
        </p:nvSpPr>
        <p:spPr bwMode="auto">
          <a:xfrm>
            <a:off x="465140" y="2832718"/>
            <a:ext cx="5059362" cy="124945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Write log queries and interactively analyze their results</a:t>
            </a:r>
          </a:p>
        </p:txBody>
      </p:sp>
      <p:sp>
        <p:nvSpPr>
          <p:cNvPr id="8" name="Rectangle 7">
            <a:extLst>
              <a:ext uri="{FF2B5EF4-FFF2-40B4-BE49-F238E27FC236}">
                <a16:creationId xmlns:a16="http://schemas.microsoft.com/office/drawing/2014/main" id="{B7C5506F-CFC3-4B03-9B26-C03B4637B9D1}"/>
              </a:ext>
              <a:ext uri="{C183D7F6-B498-43B3-948B-1728B52AA6E4}">
                <adec:decorative xmlns:adec="http://schemas.microsoft.com/office/drawing/2017/decorative" val="0"/>
              </a:ext>
            </a:extLst>
          </p:cNvPr>
          <p:cNvSpPr/>
          <p:nvPr/>
        </p:nvSpPr>
        <p:spPr bwMode="auto">
          <a:xfrm>
            <a:off x="465138" y="4205938"/>
            <a:ext cx="5059362" cy="132908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Examples include assessing system updates and troubleshooting operational incidents</a:t>
            </a:r>
          </a:p>
        </p:txBody>
      </p:sp>
      <p:pic>
        <p:nvPicPr>
          <p:cNvPr id="2" name="Picture 2" descr="Screenshot of Microsoft Monitor Logs - Logs is being highlighted and on the right New Query One window pops up">
            <a:extLst>
              <a:ext uri="{FF2B5EF4-FFF2-40B4-BE49-F238E27FC236}">
                <a16:creationId xmlns:a16="http://schemas.microsoft.com/office/drawing/2014/main" id="{2B123903-9386-4D62-8827-2914A02356F4}"/>
              </a:ext>
            </a:extLst>
          </p:cNvPr>
          <p:cNvPicPr>
            <a:picLocks noChangeAspect="1"/>
          </p:cNvPicPr>
          <p:nvPr/>
        </p:nvPicPr>
        <p:blipFill>
          <a:blip r:embed="rId3"/>
          <a:stretch>
            <a:fillRect/>
          </a:stretch>
        </p:blipFill>
        <p:spPr>
          <a:xfrm>
            <a:off x="6392170" y="1254349"/>
            <a:ext cx="4787319" cy="4988127"/>
          </a:xfrm>
          <a:prstGeom prst="rect">
            <a:avLst/>
          </a:prstGeom>
          <a:ln>
            <a:noFill/>
          </a:ln>
        </p:spPr>
      </p:pic>
    </p:spTree>
    <p:extLst>
      <p:ext uri="{BB962C8B-B14F-4D97-AF65-F5344CB8AC3E}">
        <p14:creationId xmlns:p14="http://schemas.microsoft.com/office/powerpoint/2010/main" val="28387288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0198-9E9B-4199-8F93-D516F767DE10}"/>
              </a:ext>
            </a:extLst>
          </p:cNvPr>
          <p:cNvSpPr>
            <a:spLocks noGrp="1"/>
          </p:cNvSpPr>
          <p:nvPr>
            <p:ph type="title"/>
          </p:nvPr>
        </p:nvSpPr>
        <p:spPr/>
        <p:txBody>
          <a:bodyPr/>
          <a:lstStyle/>
          <a:p>
            <a:r>
              <a:rPr lang="en-US" dirty="0"/>
              <a:t>Demonstration – Log Analytics</a:t>
            </a:r>
          </a:p>
        </p:txBody>
      </p:sp>
      <p:sp>
        <p:nvSpPr>
          <p:cNvPr id="5" name="TextBox 4">
            <a:extLst>
              <a:ext uri="{FF2B5EF4-FFF2-40B4-BE49-F238E27FC236}">
                <a16:creationId xmlns:a16="http://schemas.microsoft.com/office/drawing/2014/main" id="{17D97059-4512-97BF-DCF6-5BDECD8AE533}"/>
              </a:ext>
            </a:extLst>
          </p:cNvPr>
          <p:cNvSpPr txBox="1"/>
          <p:nvPr/>
        </p:nvSpPr>
        <p:spPr>
          <a:xfrm>
            <a:off x="892037" y="1677042"/>
            <a:ext cx="6216926" cy="958339"/>
          </a:xfrm>
          <a:prstGeom prst="rect">
            <a:avLst/>
          </a:prstGeom>
          <a:noFill/>
        </p:spPr>
        <p:txBody>
          <a:bodyPr wrap="square">
            <a:spAutoFit/>
          </a:bodyPr>
          <a:lstStyle/>
          <a:p>
            <a:pPr marL="342900" indent="-342900" defTabSz="932472" fontAlgn="base">
              <a:lnSpc>
                <a:spcPct val="150000"/>
              </a:lnSpc>
              <a:spcBef>
                <a:spcPct val="0"/>
              </a:spcBef>
              <a:spcAft>
                <a:spcPct val="0"/>
              </a:spcAft>
              <a:buFont typeface="Arial" panose="020B0604020202020204" pitchFamily="34" charset="0"/>
              <a:buChar char="•"/>
            </a:pPr>
            <a:r>
              <a:rPr lang="en-US" sz="2000" dirty="0">
                <a:solidFill>
                  <a:schemeClr val="tx1"/>
                </a:solidFill>
              </a:rPr>
              <a:t>Review built-in log queries</a:t>
            </a:r>
          </a:p>
          <a:p>
            <a:pPr marL="342900" indent="-342900" defTabSz="932472" fontAlgn="base">
              <a:lnSpc>
                <a:spcPct val="150000"/>
              </a:lnSpc>
              <a:spcBef>
                <a:spcPct val="0"/>
              </a:spcBef>
              <a:spcAft>
                <a:spcPct val="0"/>
              </a:spcAft>
              <a:buFont typeface="Arial" panose="020B0604020202020204" pitchFamily="34" charset="0"/>
              <a:buChar char="•"/>
            </a:pPr>
            <a:r>
              <a:rPr lang="en-US" sz="2000" dirty="0">
                <a:solidFill>
                  <a:schemeClr val="tx1"/>
                </a:solidFill>
              </a:rPr>
              <a:t>Review the KQL language</a:t>
            </a:r>
          </a:p>
        </p:txBody>
      </p:sp>
    </p:spTree>
    <p:extLst>
      <p:ext uri="{BB962C8B-B14F-4D97-AF65-F5344CB8AC3E}">
        <p14:creationId xmlns:p14="http://schemas.microsoft.com/office/powerpoint/2010/main" val="369927444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Workspace</a:t>
            </a:r>
          </a:p>
        </p:txBody>
      </p:sp>
      <p:sp>
        <p:nvSpPr>
          <p:cNvPr id="11" name="Rectangle 10">
            <a:extLst>
              <a:ext uri="{FF2B5EF4-FFF2-40B4-BE49-F238E27FC236}">
                <a16:creationId xmlns:a16="http://schemas.microsoft.com/office/drawing/2014/main" id="{B9C68CE0-7F43-433F-9771-4C6305E34249}"/>
              </a:ext>
              <a:ext uri="{C183D7F6-B498-43B3-948B-1728B52AA6E4}">
                <adec:decorative xmlns:adec="http://schemas.microsoft.com/office/drawing/2017/decorative" val="0"/>
              </a:ext>
            </a:extLst>
          </p:cNvPr>
          <p:cNvSpPr/>
          <p:nvPr/>
        </p:nvSpPr>
        <p:spPr bwMode="auto">
          <a:xfrm>
            <a:off x="465138" y="1614813"/>
            <a:ext cx="5059362" cy="124016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A workspace is an Azure resource and</a:t>
            </a:r>
            <a:br>
              <a:rPr lang="en-US" sz="2000" dirty="0">
                <a:solidFill>
                  <a:schemeClr val="tx1"/>
                </a:solidFill>
              </a:rPr>
            </a:br>
            <a:r>
              <a:rPr lang="en-US" sz="2000" dirty="0">
                <a:solidFill>
                  <a:schemeClr val="tx1"/>
                </a:solidFill>
              </a:rPr>
              <a:t>is a container where data is collected, aggregated, analyzed, and presented</a:t>
            </a:r>
          </a:p>
        </p:txBody>
      </p:sp>
      <p:sp>
        <p:nvSpPr>
          <p:cNvPr id="12" name="Rectangle 11">
            <a:extLst>
              <a:ext uri="{FF2B5EF4-FFF2-40B4-BE49-F238E27FC236}">
                <a16:creationId xmlns:a16="http://schemas.microsoft.com/office/drawing/2014/main" id="{1A38F902-ECEC-4E53-8663-98AC2B9F3397}"/>
              </a:ext>
              <a:ext uri="{C183D7F6-B498-43B3-948B-1728B52AA6E4}">
                <adec:decorative xmlns:adec="http://schemas.microsoft.com/office/drawing/2017/decorative" val="0"/>
              </a:ext>
            </a:extLst>
          </p:cNvPr>
          <p:cNvSpPr/>
          <p:nvPr/>
        </p:nvSpPr>
        <p:spPr bwMode="auto">
          <a:xfrm>
            <a:off x="465138" y="3079613"/>
            <a:ext cx="5059362" cy="124016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You can have multiple workspaces per Azure subscription, and you can have access to more than one workspace</a:t>
            </a:r>
          </a:p>
        </p:txBody>
      </p:sp>
      <p:sp>
        <p:nvSpPr>
          <p:cNvPr id="13" name="Rectangle 12">
            <a:extLst>
              <a:ext uri="{FF2B5EF4-FFF2-40B4-BE49-F238E27FC236}">
                <a16:creationId xmlns:a16="http://schemas.microsoft.com/office/drawing/2014/main" id="{F7E4931E-7AAE-4F69-B021-33C4D5D91F79}"/>
              </a:ext>
              <a:ext uri="{C183D7F6-B498-43B3-948B-1728B52AA6E4}">
                <adec:decorative xmlns:adec="http://schemas.microsoft.com/office/drawing/2017/decorative" val="0"/>
              </a:ext>
            </a:extLst>
          </p:cNvPr>
          <p:cNvSpPr/>
          <p:nvPr/>
        </p:nvSpPr>
        <p:spPr bwMode="auto">
          <a:xfrm>
            <a:off x="465138" y="4544412"/>
            <a:ext cx="5059362" cy="124016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A workspace provides a geographic location, data isolation, and scope</a:t>
            </a:r>
          </a:p>
        </p:txBody>
      </p:sp>
      <p:pic>
        <p:nvPicPr>
          <p:cNvPr id="4" name="Picture 3" descr="Screenshot of the Create Log Analytics workspace portal page. ">
            <a:extLst>
              <a:ext uri="{FF2B5EF4-FFF2-40B4-BE49-F238E27FC236}">
                <a16:creationId xmlns:a16="http://schemas.microsoft.com/office/drawing/2014/main" id="{B523FFE5-00CD-9F6D-8E2D-F60988784B7F}"/>
              </a:ext>
            </a:extLst>
          </p:cNvPr>
          <p:cNvPicPr>
            <a:picLocks noChangeAspect="1"/>
          </p:cNvPicPr>
          <p:nvPr/>
        </p:nvPicPr>
        <p:blipFill>
          <a:blip r:embed="rId3"/>
          <a:stretch>
            <a:fillRect/>
          </a:stretch>
        </p:blipFill>
        <p:spPr>
          <a:xfrm>
            <a:off x="6140145" y="1304289"/>
            <a:ext cx="5622036" cy="4945380"/>
          </a:xfrm>
          <a:prstGeom prst="rect">
            <a:avLst/>
          </a:prstGeom>
        </p:spPr>
      </p:pic>
    </p:spTree>
    <p:extLst>
      <p:ext uri="{BB962C8B-B14F-4D97-AF65-F5344CB8AC3E}">
        <p14:creationId xmlns:p14="http://schemas.microsoft.com/office/powerpoint/2010/main" val="6017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p:txBody>
          <a:bodyPr/>
          <a:lstStyle/>
          <a:p>
            <a:r>
              <a:rPr lang="en-US" b="1" dirty="0"/>
              <a:t>Query Log Analytics Data</a:t>
            </a:r>
          </a:p>
        </p:txBody>
      </p:sp>
      <p:sp>
        <p:nvSpPr>
          <p:cNvPr id="6" name="Rectangle 5">
            <a:extLst>
              <a:ext uri="{FF2B5EF4-FFF2-40B4-BE49-F238E27FC236}">
                <a16:creationId xmlns:a16="http://schemas.microsoft.com/office/drawing/2014/main" id="{6BEBBF42-D68B-4CF7-9DA4-88B310D77DED}"/>
              </a:ext>
              <a:ext uri="{C183D7F6-B498-43B3-948B-1728B52AA6E4}">
                <adec:decorative xmlns:adec="http://schemas.microsoft.com/office/drawing/2017/decorative" val="0"/>
              </a:ext>
            </a:extLst>
          </p:cNvPr>
          <p:cNvSpPr/>
          <p:nvPr/>
        </p:nvSpPr>
        <p:spPr bwMode="auto">
          <a:xfrm>
            <a:off x="427038" y="1486285"/>
            <a:ext cx="5188570" cy="94112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Common queries and a query language (KQL) for custom searches</a:t>
            </a:r>
          </a:p>
        </p:txBody>
      </p:sp>
      <p:sp>
        <p:nvSpPr>
          <p:cNvPr id="7" name="Rectangle 6">
            <a:extLst>
              <a:ext uri="{FF2B5EF4-FFF2-40B4-BE49-F238E27FC236}">
                <a16:creationId xmlns:a16="http://schemas.microsoft.com/office/drawing/2014/main" id="{2A950FB8-3454-424D-92E9-BB69C17E17DD}"/>
              </a:ext>
              <a:ext uri="{C183D7F6-B498-43B3-948B-1728B52AA6E4}">
                <adec:decorative xmlns:adec="http://schemas.microsoft.com/office/drawing/2017/decorative" val="0"/>
              </a:ext>
            </a:extLst>
          </p:cNvPr>
          <p:cNvSpPr/>
          <p:nvPr/>
        </p:nvSpPr>
        <p:spPr bwMode="auto">
          <a:xfrm>
            <a:off x="427039" y="2628403"/>
            <a:ext cx="5188570" cy="94112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Quickly retrieve and consolidate data in the repository</a:t>
            </a:r>
          </a:p>
        </p:txBody>
      </p:sp>
      <p:sp>
        <p:nvSpPr>
          <p:cNvPr id="8" name="Rectangle 7">
            <a:extLst>
              <a:ext uri="{FF2B5EF4-FFF2-40B4-BE49-F238E27FC236}">
                <a16:creationId xmlns:a16="http://schemas.microsoft.com/office/drawing/2014/main" id="{DB3D733E-BF55-473B-AA83-8272CBC5521D}"/>
              </a:ext>
              <a:ext uri="{C183D7F6-B498-43B3-948B-1728B52AA6E4}">
                <adec:decorative xmlns:adec="http://schemas.microsoft.com/office/drawing/2017/decorative" val="0"/>
              </a:ext>
            </a:extLst>
          </p:cNvPr>
          <p:cNvSpPr/>
          <p:nvPr/>
        </p:nvSpPr>
        <p:spPr bwMode="auto">
          <a:xfrm>
            <a:off x="427038" y="3823211"/>
            <a:ext cx="5188570" cy="94112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Save or have log searches run automatically to create an alert </a:t>
            </a:r>
          </a:p>
        </p:txBody>
      </p:sp>
      <p:sp>
        <p:nvSpPr>
          <p:cNvPr id="9" name="Rectangle 8">
            <a:extLst>
              <a:ext uri="{FF2B5EF4-FFF2-40B4-BE49-F238E27FC236}">
                <a16:creationId xmlns:a16="http://schemas.microsoft.com/office/drawing/2014/main" id="{DC24399E-B6DE-484B-A796-F2ADD18A18DD}"/>
              </a:ext>
              <a:ext uri="{C183D7F6-B498-43B3-948B-1728B52AA6E4}">
                <adec:decorative xmlns:adec="http://schemas.microsoft.com/office/drawing/2017/decorative" val="0"/>
              </a:ext>
            </a:extLst>
          </p:cNvPr>
          <p:cNvSpPr/>
          <p:nvPr/>
        </p:nvSpPr>
        <p:spPr bwMode="auto">
          <a:xfrm>
            <a:off x="427038" y="5018019"/>
            <a:ext cx="5188570" cy="94112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Export the data to Power BI or Excel</a:t>
            </a:r>
          </a:p>
        </p:txBody>
      </p:sp>
      <p:pic>
        <p:nvPicPr>
          <p:cNvPr id="5" name="Picture 4" descr="Screenshot of the Log Analytics All Queries portal page. ">
            <a:extLst>
              <a:ext uri="{FF2B5EF4-FFF2-40B4-BE49-F238E27FC236}">
                <a16:creationId xmlns:a16="http://schemas.microsoft.com/office/drawing/2014/main" id="{8579CC0F-C532-4204-A0FE-E219066C618B}"/>
              </a:ext>
            </a:extLst>
          </p:cNvPr>
          <p:cNvPicPr>
            <a:picLocks noChangeAspect="1"/>
          </p:cNvPicPr>
          <p:nvPr/>
        </p:nvPicPr>
        <p:blipFill>
          <a:blip r:embed="rId3"/>
          <a:stretch>
            <a:fillRect/>
          </a:stretch>
        </p:blipFill>
        <p:spPr>
          <a:xfrm>
            <a:off x="6212681" y="1321653"/>
            <a:ext cx="5067300" cy="4802124"/>
          </a:xfrm>
          <a:prstGeom prst="rect">
            <a:avLst/>
          </a:prstGeom>
        </p:spPr>
      </p:pic>
    </p:spTree>
    <p:extLst>
      <p:ext uri="{BB962C8B-B14F-4D97-AF65-F5344CB8AC3E}">
        <p14:creationId xmlns:p14="http://schemas.microsoft.com/office/powerpoint/2010/main" val="305324842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p:txBody>
          <a:bodyPr/>
          <a:lstStyle/>
          <a:p>
            <a:r>
              <a:rPr lang="en-US" b="1" dirty="0"/>
              <a:t>Structure Log Analytics Queries</a:t>
            </a:r>
          </a:p>
        </p:txBody>
      </p:sp>
      <p:pic>
        <p:nvPicPr>
          <p:cNvPr id="6" name="Picture 5" descr="Illustration showing how Log Analytics queries are built from data in dedicated tables in a Log Analytics workspace. An example of a query is given that uses the main query tables (Event, Syslog, Heartbeat, and Alert)">
            <a:extLst>
              <a:ext uri="{FF2B5EF4-FFF2-40B4-BE49-F238E27FC236}">
                <a16:creationId xmlns:a16="http://schemas.microsoft.com/office/drawing/2014/main" id="{1EDFD141-9E91-43BB-8AD9-9C5B8BA7E06C}"/>
              </a:ext>
            </a:extLst>
          </p:cNvPr>
          <p:cNvPicPr/>
          <p:nvPr/>
        </p:nvPicPr>
        <p:blipFill>
          <a:blip r:embed="rId3"/>
          <a:stretch>
            <a:fillRect/>
          </a:stretch>
        </p:blipFill>
        <p:spPr>
          <a:xfrm>
            <a:off x="2068910" y="1270000"/>
            <a:ext cx="8298656" cy="3492500"/>
          </a:xfrm>
          <a:prstGeom prst="rect">
            <a:avLst/>
          </a:prstGeom>
        </p:spPr>
      </p:pic>
      <p:sp>
        <p:nvSpPr>
          <p:cNvPr id="8" name="Freeform: Shape 7">
            <a:extLst>
              <a:ext uri="{FF2B5EF4-FFF2-40B4-BE49-F238E27FC236}">
                <a16:creationId xmlns:a16="http://schemas.microsoft.com/office/drawing/2014/main" id="{D12DF2CC-7C69-4258-A2E0-7472160BA0D3}"/>
              </a:ext>
            </a:extLst>
          </p:cNvPr>
          <p:cNvSpPr/>
          <p:nvPr/>
        </p:nvSpPr>
        <p:spPr>
          <a:xfrm>
            <a:off x="424435" y="4762500"/>
            <a:ext cx="11571287" cy="1449544"/>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EBEBEB"/>
          </a:solidFill>
          <a:ln w="6350">
            <a:solidFill>
              <a:srgbClr val="EBEBEB"/>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marL="233149" lvl="1"/>
            <a:r>
              <a:rPr lang="en-US" dirty="0">
                <a:solidFill>
                  <a:schemeClr val="tx1"/>
                </a:solidFill>
                <a:latin typeface="Consolas" panose="020B0609020204030204" pitchFamily="49" charset="0"/>
              </a:rPr>
              <a:t>Event</a:t>
            </a:r>
          </a:p>
          <a:p>
            <a:pPr marL="233149" lvl="1"/>
            <a:r>
              <a:rPr lang="en-US" dirty="0">
                <a:solidFill>
                  <a:schemeClr val="tx1"/>
                </a:solidFill>
                <a:latin typeface="Consolas" panose="020B0609020204030204" pitchFamily="49" charset="0"/>
              </a:rPr>
              <a:t>| where (EventLevelName == "Error")</a:t>
            </a:r>
          </a:p>
          <a:p>
            <a:pPr marL="233149" lvl="1"/>
            <a:r>
              <a:rPr lang="en-US" dirty="0">
                <a:solidFill>
                  <a:schemeClr val="tx1"/>
                </a:solidFill>
                <a:latin typeface="Consolas" panose="020B0609020204030204" pitchFamily="49" charset="0"/>
              </a:rPr>
              <a:t>| where (TimeGenerated &gt; ago(1days))</a:t>
            </a:r>
          </a:p>
          <a:p>
            <a:pPr marL="233149" lvl="1"/>
            <a:r>
              <a:rPr lang="en-US" dirty="0">
                <a:solidFill>
                  <a:schemeClr val="tx1"/>
                </a:solidFill>
                <a:latin typeface="Consolas" panose="020B0609020204030204" pitchFamily="49" charset="0"/>
              </a:rPr>
              <a:t>| summarize ErrorCount = count() by Computer</a:t>
            </a:r>
          </a:p>
          <a:p>
            <a:pPr marL="233149" lvl="1"/>
            <a:r>
              <a:rPr lang="en-US" dirty="0">
                <a:solidFill>
                  <a:schemeClr val="tx1"/>
                </a:solidFill>
                <a:latin typeface="Consolas" panose="020B0609020204030204" pitchFamily="49" charset="0"/>
              </a:rPr>
              <a:t>| top 10 by ErrorCount desc</a:t>
            </a:r>
          </a:p>
        </p:txBody>
      </p:sp>
    </p:spTree>
    <p:extLst>
      <p:ext uri="{BB962C8B-B14F-4D97-AF65-F5344CB8AC3E}">
        <p14:creationId xmlns:p14="http://schemas.microsoft.com/office/powerpoint/2010/main" val="374233620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Learning Recap – Configure Log Analytics</a:t>
            </a:r>
          </a:p>
        </p:txBody>
      </p:sp>
      <p:sp>
        <p:nvSpPr>
          <p:cNvPr id="12" name="TextBox 11">
            <a:extLst>
              <a:ext uri="{FF2B5EF4-FFF2-40B4-BE49-F238E27FC236}">
                <a16:creationId xmlns:a16="http://schemas.microsoft.com/office/drawing/2014/main" id="{AB0E0891-AD3C-445A-A373-5B63DD9569F1}"/>
              </a:ext>
            </a:extLst>
          </p:cNvPr>
          <p:cNvSpPr txBox="1"/>
          <p:nvPr/>
        </p:nvSpPr>
        <p:spPr>
          <a:xfrm>
            <a:off x="3930730" y="2049827"/>
            <a:ext cx="6215864" cy="400110"/>
          </a:xfrm>
          <a:prstGeom prst="rect">
            <a:avLst/>
          </a:prstGeom>
          <a:noFill/>
        </p:spPr>
        <p:txBody>
          <a:bodyPr wrap="square">
            <a:spAutoFit/>
          </a:bodyPr>
          <a:lstStyle/>
          <a:p>
            <a:pPr marL="342900" indent="-342900">
              <a:buFont typeface="Arial" panose="020B0604020202020204" pitchFamily="34" charset="0"/>
              <a:buChar char="•"/>
            </a:pPr>
            <a:r>
              <a:rPr lang="en-US" sz="2000" dirty="0">
                <a:hlinkClick r:id="rId3"/>
              </a:rPr>
              <a:t>Write your first query with Kusto Query Language </a:t>
            </a:r>
            <a:endParaRPr lang="en-US" sz="2000" dirty="0"/>
          </a:p>
        </p:txBody>
      </p:sp>
    </p:spTree>
    <p:extLst>
      <p:ext uri="{BB962C8B-B14F-4D97-AF65-F5344CB8AC3E}">
        <p14:creationId xmlns:p14="http://schemas.microsoft.com/office/powerpoint/2010/main" val="256921439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Lab 11 – Implement Monitoring</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t>Lab 11 – Implement monitoring</a:t>
            </a:r>
          </a:p>
        </p:txBody>
      </p:sp>
      <p:sp>
        <p:nvSpPr>
          <p:cNvPr id="5" name="Text Placeholder 2">
            <a:extLst>
              <a:ext uri="{FF2B5EF4-FFF2-40B4-BE49-F238E27FC236}">
                <a16:creationId xmlns:a16="http://schemas.microsoft.com/office/drawing/2014/main" id="{5B4572D1-8BDB-4E8C-997C-153C1991CF42}"/>
              </a:ext>
            </a:extLst>
          </p:cNvPr>
          <p:cNvSpPr txBox="1">
            <a:spLocks/>
          </p:cNvSpPr>
          <p:nvPr/>
        </p:nvSpPr>
        <p:spPr>
          <a:xfrm>
            <a:off x="339214" y="2406314"/>
            <a:ext cx="3759139" cy="221599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1800" spc="0" dirty="0">
                <a:latin typeface="+mn-lt"/>
              </a:rPr>
              <a:t>You need to evaluate Azure functionality that would provide insight into performance and configuration of Azure resources, focusing on Azure virtual machines. To accomplish this, you intend to examine the capabilities of Azure Monitor, including Log Analytics.</a:t>
            </a:r>
          </a:p>
        </p:txBody>
      </p:sp>
      <p:sp>
        <p:nvSpPr>
          <p:cNvPr id="6" name="Text Placeholder 2">
            <a:extLst>
              <a:ext uri="{FF2B5EF4-FFF2-40B4-BE49-F238E27FC236}">
                <a16:creationId xmlns:a16="http://schemas.microsoft.com/office/drawing/2014/main" id="{D1E7BDAA-F9BD-4B44-A411-1243DEBF8BB4}"/>
              </a:ext>
            </a:extLst>
          </p:cNvPr>
          <p:cNvSpPr txBox="1">
            <a:spLocks/>
          </p:cNvSpPr>
          <p:nvPr/>
        </p:nvSpPr>
        <p:spPr>
          <a:xfrm>
            <a:off x="4961383" y="1866015"/>
            <a:ext cx="3566168" cy="30777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solidFill>
                  <a:schemeClr val="tx1"/>
                </a:solidFill>
                <a:cs typeface="Segoe UI Semilight"/>
              </a:rPr>
              <a:t>Objectives</a:t>
            </a:r>
          </a:p>
        </p:txBody>
      </p:sp>
      <p:sp>
        <p:nvSpPr>
          <p:cNvPr id="8" name="Rectangle 7">
            <a:extLst>
              <a:ext uri="{FF2B5EF4-FFF2-40B4-BE49-F238E27FC236}">
                <a16:creationId xmlns:a16="http://schemas.microsoft.com/office/drawing/2014/main" id="{143E2443-3CB7-4D43-9917-6DB7F6C731EF}"/>
              </a:ext>
            </a:extLst>
          </p:cNvPr>
          <p:cNvSpPr/>
          <p:nvPr/>
        </p:nvSpPr>
        <p:spPr bwMode="auto">
          <a:xfrm>
            <a:off x="4786721" y="2282601"/>
            <a:ext cx="6432659" cy="3313949"/>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Aft>
                <a:spcPts val="600"/>
              </a:spcAft>
              <a:buSzPct val="90000"/>
            </a:pPr>
            <a:r>
              <a:rPr lang="en-US" sz="2000" dirty="0">
                <a:solidFill>
                  <a:schemeClr val="tx1"/>
                </a:solidFill>
                <a:latin typeface="+mj-lt"/>
                <a:cs typeface="Segoe UI Semilight"/>
              </a:rPr>
              <a:t>Task 1: </a:t>
            </a:r>
            <a:r>
              <a:rPr lang="en-US" sz="2000" dirty="0">
                <a:solidFill>
                  <a:schemeClr val="tx1"/>
                </a:solidFill>
                <a:cs typeface="Segoe UI Semilight"/>
              </a:rPr>
              <a:t>Provision the lab environment</a:t>
            </a:r>
          </a:p>
          <a:p>
            <a:pPr>
              <a:spcAft>
                <a:spcPts val="600"/>
              </a:spcAft>
              <a:buSzPct val="90000"/>
            </a:pPr>
            <a:r>
              <a:rPr lang="en-US" sz="2000" dirty="0">
                <a:solidFill>
                  <a:schemeClr val="tx1"/>
                </a:solidFill>
                <a:latin typeface="+mj-lt"/>
                <a:cs typeface="Segoe UI Semilight"/>
              </a:rPr>
              <a:t>Task 2: </a:t>
            </a:r>
            <a:r>
              <a:rPr lang="en-US" sz="2000" dirty="0">
                <a:solidFill>
                  <a:schemeClr val="tx1"/>
                </a:solidFill>
                <a:cs typeface="Segoe UI Semilight"/>
              </a:rPr>
              <a:t>Create and configure an Azure Log Analytics workspace and Azure Automation-based solutions</a:t>
            </a:r>
          </a:p>
          <a:p>
            <a:pPr>
              <a:spcAft>
                <a:spcPts val="600"/>
              </a:spcAft>
              <a:buSzPct val="90000"/>
            </a:pPr>
            <a:r>
              <a:rPr lang="en-US" sz="2000" dirty="0">
                <a:solidFill>
                  <a:schemeClr val="tx1"/>
                </a:solidFill>
                <a:latin typeface="+mj-lt"/>
                <a:cs typeface="Segoe UI Semilight"/>
              </a:rPr>
              <a:t>Task 3: </a:t>
            </a:r>
            <a:r>
              <a:rPr lang="en-US" sz="2000" dirty="0">
                <a:solidFill>
                  <a:schemeClr val="tx1"/>
                </a:solidFill>
              </a:rPr>
              <a:t>Review default monitoring settings of Azure virtual machines</a:t>
            </a:r>
          </a:p>
          <a:p>
            <a:pPr>
              <a:spcAft>
                <a:spcPts val="600"/>
              </a:spcAft>
              <a:buSzPct val="90000"/>
            </a:pPr>
            <a:r>
              <a:rPr lang="en-US" sz="2000" dirty="0">
                <a:solidFill>
                  <a:schemeClr val="tx1"/>
                </a:solidFill>
                <a:latin typeface="+mj-lt"/>
                <a:cs typeface="Segoe UI Semilight"/>
              </a:rPr>
              <a:t>Task 4: </a:t>
            </a:r>
            <a:r>
              <a:rPr lang="en-US" sz="2000" dirty="0">
                <a:solidFill>
                  <a:schemeClr val="tx1"/>
                </a:solidFill>
                <a:cs typeface="Segoe UI Semilight"/>
              </a:rPr>
              <a:t>Configure Azure virtual machine diagnostic settings</a:t>
            </a:r>
          </a:p>
          <a:p>
            <a:pPr>
              <a:spcAft>
                <a:spcPts val="600"/>
              </a:spcAft>
              <a:buSzPct val="90000"/>
            </a:pPr>
            <a:r>
              <a:rPr lang="en-US" sz="2000" dirty="0">
                <a:solidFill>
                  <a:schemeClr val="tx1"/>
                </a:solidFill>
                <a:latin typeface="+mj-lt"/>
                <a:cs typeface="Segoe UI Semilight"/>
              </a:rPr>
              <a:t>Task 5: </a:t>
            </a:r>
            <a:r>
              <a:rPr lang="en-US" sz="2000" dirty="0">
                <a:solidFill>
                  <a:schemeClr val="tx1"/>
                </a:solidFill>
                <a:cs typeface="Segoe UI Semilight"/>
              </a:rPr>
              <a:t>Review Azure Monitor functionality</a:t>
            </a:r>
          </a:p>
          <a:p>
            <a:pPr>
              <a:spcAft>
                <a:spcPts val="600"/>
              </a:spcAft>
              <a:buSzPct val="90000"/>
            </a:pPr>
            <a:r>
              <a:rPr lang="en-US" sz="2000" dirty="0">
                <a:solidFill>
                  <a:schemeClr val="tx1"/>
                </a:solidFill>
                <a:latin typeface="+mj-lt"/>
                <a:cs typeface="Segoe UI Semilight"/>
              </a:rPr>
              <a:t>Task 6: </a:t>
            </a:r>
            <a:r>
              <a:rPr lang="en-US" sz="2000" dirty="0">
                <a:solidFill>
                  <a:schemeClr val="tx1"/>
                </a:solidFill>
              </a:rPr>
              <a:t>Review Azure Log Analytics functionality</a:t>
            </a:r>
            <a:endParaRPr lang="en-US" sz="2000" dirty="0">
              <a:solidFill>
                <a:schemeClr val="tx1"/>
              </a:solidFill>
              <a:cs typeface="Segoe UI Semilight"/>
            </a:endParaRPr>
          </a:p>
        </p:txBody>
      </p:sp>
      <p:sp>
        <p:nvSpPr>
          <p:cNvPr id="3" name="Text Placeholder 2">
            <a:extLst>
              <a:ext uri="{FF2B5EF4-FFF2-40B4-BE49-F238E27FC236}">
                <a16:creationId xmlns:a16="http://schemas.microsoft.com/office/drawing/2014/main" id="{27215AA5-E15C-4AA2-9693-9CAA4665B51F}"/>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92248CC0-8B9A-4982-A2E7-73815481BB90}"/>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83236508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B8B5A-D869-4B8D-B02A-F882E5A64307}"/>
              </a:ext>
            </a:extLst>
          </p:cNvPr>
          <p:cNvSpPr>
            <a:spLocks noGrp="1"/>
          </p:cNvSpPr>
          <p:nvPr>
            <p:ph type="title"/>
          </p:nvPr>
        </p:nvSpPr>
        <p:spPr/>
        <p:txBody>
          <a:bodyPr/>
          <a:lstStyle/>
          <a:p>
            <a:r>
              <a:rPr lang="en-US" dirty="0"/>
              <a:t>Lab 11 – Architecture diagram</a:t>
            </a:r>
          </a:p>
        </p:txBody>
      </p:sp>
      <p:grpSp>
        <p:nvGrpSpPr>
          <p:cNvPr id="101" name="Group 100" descr="Architecture diagram of the detailed lab steps. ">
            <a:extLst>
              <a:ext uri="{FF2B5EF4-FFF2-40B4-BE49-F238E27FC236}">
                <a16:creationId xmlns:a16="http://schemas.microsoft.com/office/drawing/2014/main" id="{9842B14C-C995-40F3-A7DF-C44E9BF69600}"/>
              </a:ext>
            </a:extLst>
          </p:cNvPr>
          <p:cNvGrpSpPr/>
          <p:nvPr/>
        </p:nvGrpSpPr>
        <p:grpSpPr>
          <a:xfrm>
            <a:off x="1179369" y="1247905"/>
            <a:ext cx="9937279" cy="4912147"/>
            <a:chOff x="1179369" y="1387053"/>
            <a:chExt cx="9937279" cy="4912147"/>
          </a:xfrm>
        </p:grpSpPr>
        <p:sp>
          <p:nvSpPr>
            <p:cNvPr id="3" name="Rectangle 2">
              <a:extLst>
                <a:ext uri="{FF2B5EF4-FFF2-40B4-BE49-F238E27FC236}">
                  <a16:creationId xmlns:a16="http://schemas.microsoft.com/office/drawing/2014/main" id="{B7D0AC29-4FED-422A-97C5-3EA65DC8F800}"/>
                </a:ext>
              </a:extLst>
            </p:cNvPr>
            <p:cNvSpPr/>
            <p:nvPr/>
          </p:nvSpPr>
          <p:spPr bwMode="auto">
            <a:xfrm>
              <a:off x="1196887" y="1397632"/>
              <a:ext cx="4521437" cy="33759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Graphic 28">
              <a:extLst>
                <a:ext uri="{FF2B5EF4-FFF2-40B4-BE49-F238E27FC236}">
                  <a16:creationId xmlns:a16="http://schemas.microsoft.com/office/drawing/2014/main" id="{A4ECF045-D034-47D5-AE60-7B1F247C0A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4832" y="2164382"/>
              <a:ext cx="412418" cy="376850"/>
            </a:xfrm>
            <a:prstGeom prst="rect">
              <a:avLst/>
            </a:prstGeom>
          </p:spPr>
        </p:pic>
        <p:sp>
          <p:nvSpPr>
            <p:cNvPr id="31" name="Rectangle 30">
              <a:extLst>
                <a:ext uri="{FF2B5EF4-FFF2-40B4-BE49-F238E27FC236}">
                  <a16:creationId xmlns:a16="http://schemas.microsoft.com/office/drawing/2014/main" id="{295256E1-1DD1-4AC8-A670-892AC02C3482}"/>
                </a:ext>
              </a:extLst>
            </p:cNvPr>
            <p:cNvSpPr/>
            <p:nvPr/>
          </p:nvSpPr>
          <p:spPr bwMode="auto">
            <a:xfrm>
              <a:off x="1804832" y="2550754"/>
              <a:ext cx="3269335" cy="195076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33" name="TextBox 32">
              <a:extLst>
                <a:ext uri="{FF2B5EF4-FFF2-40B4-BE49-F238E27FC236}">
                  <a16:creationId xmlns:a16="http://schemas.microsoft.com/office/drawing/2014/main" id="{FD149DB2-6A48-48A4-85E5-7F83F3073536}"/>
                </a:ext>
              </a:extLst>
            </p:cNvPr>
            <p:cNvSpPr txBox="1"/>
            <p:nvPr/>
          </p:nvSpPr>
          <p:spPr>
            <a:xfrm>
              <a:off x="2217250" y="2197846"/>
              <a:ext cx="2688259" cy="248135"/>
            </a:xfrm>
            <a:prstGeom prst="rect">
              <a:avLst/>
            </a:prstGeom>
            <a:noFill/>
          </p:spPr>
          <p:txBody>
            <a:bodyPr wrap="square">
              <a:spAutoFit/>
            </a:bodyPr>
            <a:lstStyle/>
            <a:p>
              <a:r>
                <a:rPr lang="fr-FR" sz="1176" b="1" dirty="0"/>
                <a:t>az104-11-vnet </a:t>
              </a:r>
              <a:r>
                <a:rPr lang="fr-FR" sz="1176" dirty="0"/>
                <a:t>10.0.0.0/24</a:t>
              </a:r>
            </a:p>
          </p:txBody>
        </p:sp>
        <p:sp>
          <p:nvSpPr>
            <p:cNvPr id="35" name="Rectangle 34">
              <a:extLst>
                <a:ext uri="{FF2B5EF4-FFF2-40B4-BE49-F238E27FC236}">
                  <a16:creationId xmlns:a16="http://schemas.microsoft.com/office/drawing/2014/main" id="{304DB90F-8E5E-4A48-98FF-632E05E2961D}"/>
                </a:ext>
              </a:extLst>
            </p:cNvPr>
            <p:cNvSpPr/>
            <p:nvPr/>
          </p:nvSpPr>
          <p:spPr bwMode="auto">
            <a:xfrm>
              <a:off x="2176196" y="2814450"/>
              <a:ext cx="2689766" cy="1521188"/>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37" name="TextBox 36">
              <a:extLst>
                <a:ext uri="{FF2B5EF4-FFF2-40B4-BE49-F238E27FC236}">
                  <a16:creationId xmlns:a16="http://schemas.microsoft.com/office/drawing/2014/main" id="{DB5712E9-F551-4AC0-9BF5-607C0455D2B3}"/>
                </a:ext>
              </a:extLst>
            </p:cNvPr>
            <p:cNvSpPr txBox="1"/>
            <p:nvPr/>
          </p:nvSpPr>
          <p:spPr>
            <a:xfrm>
              <a:off x="2133507" y="2568417"/>
              <a:ext cx="1848143" cy="248135"/>
            </a:xfrm>
            <a:prstGeom prst="rect">
              <a:avLst/>
            </a:prstGeom>
            <a:noFill/>
          </p:spPr>
          <p:txBody>
            <a:bodyPr wrap="square">
              <a:spAutoFit/>
            </a:bodyPr>
            <a:lstStyle/>
            <a:p>
              <a:r>
                <a:rPr lang="fr-FR" sz="1176" b="1" dirty="0"/>
                <a:t>Subnet0 </a:t>
              </a:r>
              <a:r>
                <a:rPr lang="fr-FR" sz="1176" dirty="0"/>
                <a:t>10.0.0.0/26</a:t>
              </a:r>
            </a:p>
          </p:txBody>
        </p:sp>
        <p:sp>
          <p:nvSpPr>
            <p:cNvPr id="39" name="TextBox 38">
              <a:extLst>
                <a:ext uri="{FF2B5EF4-FFF2-40B4-BE49-F238E27FC236}">
                  <a16:creationId xmlns:a16="http://schemas.microsoft.com/office/drawing/2014/main" id="{F1253F70-908D-4D99-8026-C6E5455EA625}"/>
                </a:ext>
              </a:extLst>
            </p:cNvPr>
            <p:cNvSpPr txBox="1"/>
            <p:nvPr/>
          </p:nvSpPr>
          <p:spPr>
            <a:xfrm>
              <a:off x="2011041" y="1801294"/>
              <a:ext cx="1297732" cy="248135"/>
            </a:xfrm>
            <a:prstGeom prst="rect">
              <a:avLst/>
            </a:prstGeom>
            <a:noFill/>
          </p:spPr>
          <p:txBody>
            <a:bodyPr wrap="square">
              <a:spAutoFit/>
            </a:bodyPr>
            <a:lstStyle/>
            <a:p>
              <a:r>
                <a:rPr lang="fr-FR" sz="1176" b="1" dirty="0"/>
                <a:t>az104-11-rg0</a:t>
              </a:r>
            </a:p>
          </p:txBody>
        </p:sp>
        <p:pic>
          <p:nvPicPr>
            <p:cNvPr id="41" name="Graphic 40">
              <a:extLst>
                <a:ext uri="{FF2B5EF4-FFF2-40B4-BE49-F238E27FC236}">
                  <a16:creationId xmlns:a16="http://schemas.microsoft.com/office/drawing/2014/main" id="{991E135E-20DD-46D6-A8F0-53FA9918A2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38117" y="1754338"/>
              <a:ext cx="376369" cy="343910"/>
            </a:xfrm>
            <a:prstGeom prst="rect">
              <a:avLst/>
            </a:prstGeom>
          </p:spPr>
        </p:pic>
        <p:sp>
          <p:nvSpPr>
            <p:cNvPr id="43" name="TextBox 42">
              <a:extLst>
                <a:ext uri="{FF2B5EF4-FFF2-40B4-BE49-F238E27FC236}">
                  <a16:creationId xmlns:a16="http://schemas.microsoft.com/office/drawing/2014/main" id="{198CB8AF-BF55-44C3-AEFD-CC613FED15E7}"/>
                </a:ext>
              </a:extLst>
            </p:cNvPr>
            <p:cNvSpPr txBox="1"/>
            <p:nvPr/>
          </p:nvSpPr>
          <p:spPr>
            <a:xfrm>
              <a:off x="1183806" y="1387053"/>
              <a:ext cx="856478" cy="273280"/>
            </a:xfrm>
            <a:prstGeom prst="rect">
              <a:avLst/>
            </a:prstGeom>
            <a:noFill/>
          </p:spPr>
          <p:txBody>
            <a:bodyPr wrap="square">
              <a:spAutoFit/>
            </a:bodyPr>
            <a:lstStyle/>
            <a:p>
              <a:r>
                <a:rPr lang="fr-FR" sz="1176" b="1" dirty="0">
                  <a:solidFill>
                    <a:schemeClr val="tx2">
                      <a:lumMod val="50000"/>
                    </a:schemeClr>
                  </a:solidFill>
                </a:rPr>
                <a:t>Task 1</a:t>
              </a:r>
            </a:p>
          </p:txBody>
        </p:sp>
        <p:sp>
          <p:nvSpPr>
            <p:cNvPr id="45" name="Rectangle 44">
              <a:extLst>
                <a:ext uri="{FF2B5EF4-FFF2-40B4-BE49-F238E27FC236}">
                  <a16:creationId xmlns:a16="http://schemas.microsoft.com/office/drawing/2014/main" id="{0F92A459-EF63-4693-A94C-CC7A0B0E5C05}"/>
                </a:ext>
              </a:extLst>
            </p:cNvPr>
            <p:cNvSpPr/>
            <p:nvPr/>
          </p:nvSpPr>
          <p:spPr bwMode="auto">
            <a:xfrm>
              <a:off x="5983874" y="2098248"/>
              <a:ext cx="3006976" cy="35230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TextBox 46">
              <a:extLst>
                <a:ext uri="{FF2B5EF4-FFF2-40B4-BE49-F238E27FC236}">
                  <a16:creationId xmlns:a16="http://schemas.microsoft.com/office/drawing/2014/main" id="{8DC2BFCA-FDD9-4D08-B127-5A37C58B7517}"/>
                </a:ext>
              </a:extLst>
            </p:cNvPr>
            <p:cNvSpPr txBox="1"/>
            <p:nvPr/>
          </p:nvSpPr>
          <p:spPr>
            <a:xfrm>
              <a:off x="5983873" y="2098248"/>
              <a:ext cx="856478" cy="273280"/>
            </a:xfrm>
            <a:prstGeom prst="rect">
              <a:avLst/>
            </a:prstGeom>
            <a:noFill/>
          </p:spPr>
          <p:txBody>
            <a:bodyPr wrap="square">
              <a:spAutoFit/>
            </a:bodyPr>
            <a:lstStyle/>
            <a:p>
              <a:r>
                <a:rPr lang="fr-FR" sz="1176" b="1" dirty="0">
                  <a:solidFill>
                    <a:schemeClr val="tx2">
                      <a:lumMod val="50000"/>
                    </a:schemeClr>
                  </a:solidFill>
                </a:rPr>
                <a:t>Task 3</a:t>
              </a:r>
            </a:p>
          </p:txBody>
        </p:sp>
        <p:sp>
          <p:nvSpPr>
            <p:cNvPr id="49" name="TextBox 48">
              <a:extLst>
                <a:ext uri="{FF2B5EF4-FFF2-40B4-BE49-F238E27FC236}">
                  <a16:creationId xmlns:a16="http://schemas.microsoft.com/office/drawing/2014/main" id="{6CA1E775-B6BE-4668-887B-75FB6DE716B9}"/>
                </a:ext>
              </a:extLst>
            </p:cNvPr>
            <p:cNvSpPr txBox="1"/>
            <p:nvPr/>
          </p:nvSpPr>
          <p:spPr>
            <a:xfrm>
              <a:off x="6567453" y="2480189"/>
              <a:ext cx="1297732" cy="248135"/>
            </a:xfrm>
            <a:prstGeom prst="rect">
              <a:avLst/>
            </a:prstGeom>
            <a:noFill/>
          </p:spPr>
          <p:txBody>
            <a:bodyPr wrap="square">
              <a:spAutoFit/>
            </a:bodyPr>
            <a:lstStyle/>
            <a:p>
              <a:r>
                <a:rPr lang="fr-FR" sz="1176" b="1" dirty="0"/>
                <a:t>az104-11-rg0</a:t>
              </a:r>
            </a:p>
          </p:txBody>
        </p:sp>
        <p:sp>
          <p:nvSpPr>
            <p:cNvPr id="51" name="Rectangle 50">
              <a:extLst>
                <a:ext uri="{FF2B5EF4-FFF2-40B4-BE49-F238E27FC236}">
                  <a16:creationId xmlns:a16="http://schemas.microsoft.com/office/drawing/2014/main" id="{FEFF6241-F719-4860-B12F-D41F02FD08D7}"/>
                </a:ext>
              </a:extLst>
            </p:cNvPr>
            <p:cNvSpPr/>
            <p:nvPr/>
          </p:nvSpPr>
          <p:spPr bwMode="auto">
            <a:xfrm>
              <a:off x="6194530" y="2813737"/>
              <a:ext cx="2570365" cy="262384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53" name="Graphic 52">
              <a:extLst>
                <a:ext uri="{FF2B5EF4-FFF2-40B4-BE49-F238E27FC236}">
                  <a16:creationId xmlns:a16="http://schemas.microsoft.com/office/drawing/2014/main" id="{F9D7BBB3-3E60-4525-8E08-3528B7C499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94529" y="2433233"/>
              <a:ext cx="376369" cy="343910"/>
            </a:xfrm>
            <a:prstGeom prst="rect">
              <a:avLst/>
            </a:prstGeom>
          </p:spPr>
        </p:pic>
        <p:pic>
          <p:nvPicPr>
            <p:cNvPr id="55" name="Graphic 54">
              <a:extLst>
                <a:ext uri="{FF2B5EF4-FFF2-40B4-BE49-F238E27FC236}">
                  <a16:creationId xmlns:a16="http://schemas.microsoft.com/office/drawing/2014/main" id="{B3334E70-54B2-41B3-9920-B3573D95CF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98048" y="4542287"/>
              <a:ext cx="512966" cy="468727"/>
            </a:xfrm>
            <a:prstGeom prst="rect">
              <a:avLst/>
            </a:prstGeom>
          </p:spPr>
        </p:pic>
        <p:sp>
          <p:nvSpPr>
            <p:cNvPr id="57" name="TextBox 56">
              <a:extLst>
                <a:ext uri="{FF2B5EF4-FFF2-40B4-BE49-F238E27FC236}">
                  <a16:creationId xmlns:a16="http://schemas.microsoft.com/office/drawing/2014/main" id="{F989D08E-CAFE-415D-9893-7ADB2FE87C62}"/>
                </a:ext>
              </a:extLst>
            </p:cNvPr>
            <p:cNvSpPr txBox="1"/>
            <p:nvPr/>
          </p:nvSpPr>
          <p:spPr>
            <a:xfrm>
              <a:off x="6633422" y="5019217"/>
              <a:ext cx="1851248" cy="248135"/>
            </a:xfrm>
            <a:prstGeom prst="rect">
              <a:avLst/>
            </a:prstGeom>
            <a:noFill/>
          </p:spPr>
          <p:txBody>
            <a:bodyPr wrap="square">
              <a:spAutoFit/>
            </a:bodyPr>
            <a:lstStyle/>
            <a:p>
              <a:r>
                <a:rPr lang="en-US" sz="1176" b="1" dirty="0"/>
                <a:t>AutomationAccount</a:t>
              </a:r>
              <a:endParaRPr lang="fr-FR" sz="1176" b="1" dirty="0"/>
            </a:p>
          </p:txBody>
        </p:sp>
        <p:sp>
          <p:nvSpPr>
            <p:cNvPr id="59" name="Rectangle 58">
              <a:extLst>
                <a:ext uri="{FF2B5EF4-FFF2-40B4-BE49-F238E27FC236}">
                  <a16:creationId xmlns:a16="http://schemas.microsoft.com/office/drawing/2014/main" id="{BC1C04B8-FFA1-4D49-B394-D964891C330C}"/>
                </a:ext>
              </a:extLst>
            </p:cNvPr>
            <p:cNvSpPr/>
            <p:nvPr/>
          </p:nvSpPr>
          <p:spPr bwMode="auto">
            <a:xfrm>
              <a:off x="1191676" y="4892703"/>
              <a:ext cx="3524795" cy="14064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l"/>
              <a:endParaRPr lang="en-US" sz="2400" b="1" i="0" dirty="0">
                <a:solidFill>
                  <a:srgbClr val="24292E"/>
                </a:solidFill>
                <a:effectLst/>
                <a:latin typeface="-apple-system"/>
              </a:endParaRPr>
            </a:p>
          </p:txBody>
        </p:sp>
        <p:sp>
          <p:nvSpPr>
            <p:cNvPr id="61" name="TextBox 60">
              <a:extLst>
                <a:ext uri="{FF2B5EF4-FFF2-40B4-BE49-F238E27FC236}">
                  <a16:creationId xmlns:a16="http://schemas.microsoft.com/office/drawing/2014/main" id="{901BCAD9-554E-44A5-868B-8454D1614EF8}"/>
                </a:ext>
              </a:extLst>
            </p:cNvPr>
            <p:cNvSpPr txBox="1"/>
            <p:nvPr/>
          </p:nvSpPr>
          <p:spPr>
            <a:xfrm>
              <a:off x="1179369" y="4905647"/>
              <a:ext cx="856478" cy="273280"/>
            </a:xfrm>
            <a:prstGeom prst="rect">
              <a:avLst/>
            </a:prstGeom>
            <a:noFill/>
          </p:spPr>
          <p:txBody>
            <a:bodyPr wrap="square">
              <a:spAutoFit/>
            </a:bodyPr>
            <a:lstStyle/>
            <a:p>
              <a:r>
                <a:rPr lang="fr-FR" sz="1176" b="1" dirty="0">
                  <a:solidFill>
                    <a:schemeClr val="tx2">
                      <a:lumMod val="50000"/>
                    </a:schemeClr>
                  </a:solidFill>
                </a:rPr>
                <a:t>Task 2</a:t>
              </a:r>
            </a:p>
          </p:txBody>
        </p:sp>
        <p:pic>
          <p:nvPicPr>
            <p:cNvPr id="63" name="Graphic 62">
              <a:extLst>
                <a:ext uri="{FF2B5EF4-FFF2-40B4-BE49-F238E27FC236}">
                  <a16:creationId xmlns:a16="http://schemas.microsoft.com/office/drawing/2014/main" id="{06F9DB1C-0A7E-45C0-8C1E-D10E758F8F2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9816" y="5329069"/>
              <a:ext cx="394858" cy="360805"/>
            </a:xfrm>
            <a:prstGeom prst="rect">
              <a:avLst/>
            </a:prstGeom>
          </p:spPr>
        </p:pic>
        <p:sp>
          <p:nvSpPr>
            <p:cNvPr id="65" name="TextBox 64">
              <a:extLst>
                <a:ext uri="{FF2B5EF4-FFF2-40B4-BE49-F238E27FC236}">
                  <a16:creationId xmlns:a16="http://schemas.microsoft.com/office/drawing/2014/main" id="{31456F5A-335B-41F9-A03D-BE65F80E3DB3}"/>
                </a:ext>
              </a:extLst>
            </p:cNvPr>
            <p:cNvSpPr txBox="1"/>
            <p:nvPr/>
          </p:nvSpPr>
          <p:spPr>
            <a:xfrm>
              <a:off x="2362057" y="5121126"/>
              <a:ext cx="1410375" cy="249712"/>
            </a:xfrm>
            <a:prstGeom prst="rect">
              <a:avLst/>
            </a:prstGeom>
            <a:noFill/>
          </p:spPr>
          <p:txBody>
            <a:bodyPr wrap="square">
              <a:spAutoFit/>
            </a:bodyPr>
            <a:lstStyle/>
            <a:p>
              <a:pPr algn="ctr"/>
              <a:r>
                <a:rPr lang="fr-FR" sz="1176" b="1" dirty="0"/>
                <a:t>CloudShell</a:t>
              </a:r>
            </a:p>
          </p:txBody>
        </p:sp>
        <p:sp>
          <p:nvSpPr>
            <p:cNvPr id="67" name="Rectangle 1">
              <a:extLst>
                <a:ext uri="{FF2B5EF4-FFF2-40B4-BE49-F238E27FC236}">
                  <a16:creationId xmlns:a16="http://schemas.microsoft.com/office/drawing/2014/main" id="{671B3D04-FD99-4189-A5D5-051F2756E97E}"/>
                </a:ext>
              </a:extLst>
            </p:cNvPr>
            <p:cNvSpPr>
              <a:spLocks noChangeArrowheads="1"/>
            </p:cNvSpPr>
            <p:nvPr/>
          </p:nvSpPr>
          <p:spPr bwMode="auto">
            <a:xfrm>
              <a:off x="1299990" y="5922195"/>
              <a:ext cx="184731" cy="112494"/>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latin typeface="Arial" panose="020B0604020202020204" pitchFamily="34" charset="0"/>
              </a:endParaRPr>
            </a:p>
          </p:txBody>
        </p:sp>
        <p:sp>
          <p:nvSpPr>
            <p:cNvPr id="69" name="TextBox 68">
              <a:extLst>
                <a:ext uri="{FF2B5EF4-FFF2-40B4-BE49-F238E27FC236}">
                  <a16:creationId xmlns:a16="http://schemas.microsoft.com/office/drawing/2014/main" id="{5067B523-E0D7-4EB2-AA77-16D6C78EF755}"/>
                </a:ext>
              </a:extLst>
            </p:cNvPr>
            <p:cNvSpPr txBox="1"/>
            <p:nvPr/>
          </p:nvSpPr>
          <p:spPr>
            <a:xfrm>
              <a:off x="1256218" y="5774962"/>
              <a:ext cx="3573715" cy="365604"/>
            </a:xfrm>
            <a:prstGeom prst="rect">
              <a:avLst/>
            </a:prstGeom>
            <a:noFill/>
          </p:spPr>
          <p:txBody>
            <a:bodyPr wrap="square">
              <a:spAutoFit/>
            </a:bodyPr>
            <a:lstStyle/>
            <a:p>
              <a:pPr algn="l"/>
              <a:r>
                <a:rPr lang="en-US" sz="1000" b="1" i="0" dirty="0">
                  <a:solidFill>
                    <a:srgbClr val="24292E"/>
                  </a:solidFill>
                  <a:effectLst/>
                  <a:latin typeface="-apple-system"/>
                </a:rPr>
                <a:t>Register the Microsoft.Insights and Microsoft.AlertsManagement resource providers</a:t>
              </a:r>
            </a:p>
          </p:txBody>
        </p:sp>
        <p:sp>
          <p:nvSpPr>
            <p:cNvPr id="71" name="Rectangle 70">
              <a:extLst>
                <a:ext uri="{FF2B5EF4-FFF2-40B4-BE49-F238E27FC236}">
                  <a16:creationId xmlns:a16="http://schemas.microsoft.com/office/drawing/2014/main" id="{A7CD73B4-F413-42BC-BF17-979490BCA962}"/>
                </a:ext>
              </a:extLst>
            </p:cNvPr>
            <p:cNvSpPr/>
            <p:nvPr/>
          </p:nvSpPr>
          <p:spPr bwMode="auto">
            <a:xfrm>
              <a:off x="6341571" y="3291402"/>
              <a:ext cx="2166394" cy="863099"/>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73" name="Graphic 72">
              <a:extLst>
                <a:ext uri="{FF2B5EF4-FFF2-40B4-BE49-F238E27FC236}">
                  <a16:creationId xmlns:a16="http://schemas.microsoft.com/office/drawing/2014/main" id="{905662F7-4AE3-4A47-B39B-C4824CFE180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369334" y="3353198"/>
              <a:ext cx="495851" cy="453088"/>
            </a:xfrm>
            <a:prstGeom prst="rect">
              <a:avLst/>
            </a:prstGeom>
          </p:spPr>
        </p:pic>
        <p:sp>
          <p:nvSpPr>
            <p:cNvPr id="75" name="TextBox 74">
              <a:extLst>
                <a:ext uri="{FF2B5EF4-FFF2-40B4-BE49-F238E27FC236}">
                  <a16:creationId xmlns:a16="http://schemas.microsoft.com/office/drawing/2014/main" id="{45A9CAD0-8E74-4CE9-BA1F-E37FBAE65DC9}"/>
                </a:ext>
              </a:extLst>
            </p:cNvPr>
            <p:cNvSpPr txBox="1"/>
            <p:nvPr/>
          </p:nvSpPr>
          <p:spPr>
            <a:xfrm>
              <a:off x="6582662" y="3824648"/>
              <a:ext cx="2069196" cy="248135"/>
            </a:xfrm>
            <a:prstGeom prst="rect">
              <a:avLst/>
            </a:prstGeom>
            <a:noFill/>
          </p:spPr>
          <p:txBody>
            <a:bodyPr wrap="square">
              <a:spAutoFit/>
            </a:bodyPr>
            <a:lstStyle/>
            <a:p>
              <a:r>
                <a:rPr lang="en-US" sz="1176" b="1" dirty="0"/>
                <a:t>L</a:t>
              </a:r>
              <a:r>
                <a:rPr lang="fr-FR" sz="1176" b="1" dirty="0"/>
                <a:t>ogAnalyticsWorkspace</a:t>
              </a:r>
            </a:p>
          </p:txBody>
        </p:sp>
        <p:sp>
          <p:nvSpPr>
            <p:cNvPr id="77" name="TextBox 76">
              <a:extLst>
                <a:ext uri="{FF2B5EF4-FFF2-40B4-BE49-F238E27FC236}">
                  <a16:creationId xmlns:a16="http://schemas.microsoft.com/office/drawing/2014/main" id="{3E324B92-337E-40A3-8678-AFAF88DF3052}"/>
                </a:ext>
              </a:extLst>
            </p:cNvPr>
            <p:cNvSpPr txBox="1"/>
            <p:nvPr/>
          </p:nvSpPr>
          <p:spPr>
            <a:xfrm>
              <a:off x="6341570" y="3275017"/>
              <a:ext cx="856478" cy="248135"/>
            </a:xfrm>
            <a:prstGeom prst="rect">
              <a:avLst/>
            </a:prstGeom>
            <a:noFill/>
          </p:spPr>
          <p:txBody>
            <a:bodyPr wrap="square">
              <a:spAutoFit/>
            </a:bodyPr>
            <a:lstStyle/>
            <a:p>
              <a:r>
                <a:rPr lang="fr-FR" sz="1176" b="1" dirty="0">
                  <a:solidFill>
                    <a:srgbClr val="0070C0"/>
                  </a:solidFill>
                </a:rPr>
                <a:t>Task7</a:t>
              </a:r>
            </a:p>
          </p:txBody>
        </p:sp>
        <p:sp>
          <p:nvSpPr>
            <p:cNvPr id="79" name="Rectangle 78">
              <a:extLst>
                <a:ext uri="{FF2B5EF4-FFF2-40B4-BE49-F238E27FC236}">
                  <a16:creationId xmlns:a16="http://schemas.microsoft.com/office/drawing/2014/main" id="{0E0FC97F-8D11-421A-8A10-A759ADE85A6C}"/>
                </a:ext>
              </a:extLst>
            </p:cNvPr>
            <p:cNvSpPr/>
            <p:nvPr/>
          </p:nvSpPr>
          <p:spPr bwMode="auto">
            <a:xfrm>
              <a:off x="9310396" y="2568417"/>
              <a:ext cx="1806252" cy="207003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81" name="TextBox 80">
              <a:extLst>
                <a:ext uri="{FF2B5EF4-FFF2-40B4-BE49-F238E27FC236}">
                  <a16:creationId xmlns:a16="http://schemas.microsoft.com/office/drawing/2014/main" id="{4D58AC6C-D79A-45BB-AED8-C5231201D5E9}"/>
                </a:ext>
              </a:extLst>
            </p:cNvPr>
            <p:cNvSpPr txBox="1"/>
            <p:nvPr/>
          </p:nvSpPr>
          <p:spPr>
            <a:xfrm>
              <a:off x="9308624" y="2609189"/>
              <a:ext cx="856478" cy="273280"/>
            </a:xfrm>
            <a:prstGeom prst="rect">
              <a:avLst/>
            </a:prstGeom>
            <a:noFill/>
          </p:spPr>
          <p:txBody>
            <a:bodyPr wrap="square">
              <a:spAutoFit/>
            </a:bodyPr>
            <a:lstStyle/>
            <a:p>
              <a:r>
                <a:rPr lang="fr-FR" sz="1176" b="1" dirty="0">
                  <a:solidFill>
                    <a:schemeClr val="tx2">
                      <a:lumMod val="50000"/>
                    </a:schemeClr>
                  </a:solidFill>
                </a:rPr>
                <a:t>Task 6</a:t>
              </a:r>
            </a:p>
          </p:txBody>
        </p:sp>
        <p:pic>
          <p:nvPicPr>
            <p:cNvPr id="83" name="Graphic 82">
              <a:extLst>
                <a:ext uri="{FF2B5EF4-FFF2-40B4-BE49-F238E27FC236}">
                  <a16:creationId xmlns:a16="http://schemas.microsoft.com/office/drawing/2014/main" id="{40E8B3B3-0B55-46E9-ABCB-B93C2C18110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997496" y="2817554"/>
              <a:ext cx="390194" cy="356543"/>
            </a:xfrm>
            <a:prstGeom prst="rect">
              <a:avLst/>
            </a:prstGeom>
          </p:spPr>
        </p:pic>
        <p:sp>
          <p:nvSpPr>
            <p:cNvPr id="85" name="TextBox 84">
              <a:extLst>
                <a:ext uri="{FF2B5EF4-FFF2-40B4-BE49-F238E27FC236}">
                  <a16:creationId xmlns:a16="http://schemas.microsoft.com/office/drawing/2014/main" id="{C74CC986-7D8C-4A25-861D-BCB1C352245D}"/>
                </a:ext>
              </a:extLst>
            </p:cNvPr>
            <p:cNvSpPr txBox="1"/>
            <p:nvPr/>
          </p:nvSpPr>
          <p:spPr>
            <a:xfrm>
              <a:off x="9628294" y="3205368"/>
              <a:ext cx="1297732" cy="248135"/>
            </a:xfrm>
            <a:prstGeom prst="rect">
              <a:avLst/>
            </a:prstGeom>
            <a:noFill/>
          </p:spPr>
          <p:txBody>
            <a:bodyPr wrap="square">
              <a:spAutoFit/>
            </a:bodyPr>
            <a:lstStyle/>
            <a:p>
              <a:r>
                <a:rPr lang="fr-FR" sz="1176" b="1" dirty="0"/>
                <a:t>Azure Monitor</a:t>
              </a:r>
            </a:p>
          </p:txBody>
        </p:sp>
        <p:pic>
          <p:nvPicPr>
            <p:cNvPr id="87" name="Graphic 86">
              <a:extLst>
                <a:ext uri="{FF2B5EF4-FFF2-40B4-BE49-F238E27FC236}">
                  <a16:creationId xmlns:a16="http://schemas.microsoft.com/office/drawing/2014/main" id="{F601AC18-78C5-47B8-8AB6-760B7873BF2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065070" y="4000417"/>
              <a:ext cx="288031" cy="263191"/>
            </a:xfrm>
            <a:prstGeom prst="rect">
              <a:avLst/>
            </a:prstGeom>
          </p:spPr>
        </p:pic>
        <p:sp>
          <p:nvSpPr>
            <p:cNvPr id="89" name="TextBox 88">
              <a:extLst>
                <a:ext uri="{FF2B5EF4-FFF2-40B4-BE49-F238E27FC236}">
                  <a16:creationId xmlns:a16="http://schemas.microsoft.com/office/drawing/2014/main" id="{03E643B8-7692-4A0A-A39F-A424B8491950}"/>
                </a:ext>
              </a:extLst>
            </p:cNvPr>
            <p:cNvSpPr txBox="1"/>
            <p:nvPr/>
          </p:nvSpPr>
          <p:spPr>
            <a:xfrm>
              <a:off x="9594358" y="4263608"/>
              <a:ext cx="1297732" cy="249712"/>
            </a:xfrm>
            <a:prstGeom prst="rect">
              <a:avLst/>
            </a:prstGeom>
            <a:noFill/>
          </p:spPr>
          <p:txBody>
            <a:bodyPr wrap="square">
              <a:spAutoFit/>
            </a:bodyPr>
            <a:lstStyle/>
            <a:p>
              <a:r>
                <a:rPr lang="fr-FR" sz="1176" b="1" dirty="0"/>
                <a:t>New alert rule</a:t>
              </a:r>
            </a:p>
          </p:txBody>
        </p:sp>
        <p:cxnSp>
          <p:nvCxnSpPr>
            <p:cNvPr id="91" name="Straight Arrow Connector 90">
              <a:extLst>
                <a:ext uri="{FF2B5EF4-FFF2-40B4-BE49-F238E27FC236}">
                  <a16:creationId xmlns:a16="http://schemas.microsoft.com/office/drawing/2014/main" id="{72B0E1DD-BD61-4786-B980-A3DDC3C06808}"/>
                </a:ext>
              </a:extLst>
            </p:cNvPr>
            <p:cNvCxnSpPr>
              <a:cxnSpLocks/>
            </p:cNvCxnSpPr>
            <p:nvPr/>
          </p:nvCxnSpPr>
          <p:spPr>
            <a:xfrm>
              <a:off x="10199594" y="3390599"/>
              <a:ext cx="0" cy="58130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A75749D2-7236-4930-A055-83940D5AE734}"/>
                </a:ext>
              </a:extLst>
            </p:cNvPr>
            <p:cNvSpPr/>
            <p:nvPr/>
          </p:nvSpPr>
          <p:spPr bwMode="auto">
            <a:xfrm>
              <a:off x="2428408" y="2997260"/>
              <a:ext cx="1993475" cy="1235950"/>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95" name="TextBox 94">
              <a:extLst>
                <a:ext uri="{FF2B5EF4-FFF2-40B4-BE49-F238E27FC236}">
                  <a16:creationId xmlns:a16="http://schemas.microsoft.com/office/drawing/2014/main" id="{B095A8CE-D0CF-4414-B9CB-3B3B83ADC484}"/>
                </a:ext>
              </a:extLst>
            </p:cNvPr>
            <p:cNvSpPr txBox="1"/>
            <p:nvPr/>
          </p:nvSpPr>
          <p:spPr>
            <a:xfrm>
              <a:off x="2776741" y="3741723"/>
              <a:ext cx="1322180" cy="578980"/>
            </a:xfrm>
            <a:prstGeom prst="rect">
              <a:avLst/>
            </a:prstGeom>
            <a:noFill/>
          </p:spPr>
          <p:txBody>
            <a:bodyPr wrap="square">
              <a:spAutoFit/>
            </a:bodyPr>
            <a:lstStyle/>
            <a:p>
              <a:pPr algn="ctr"/>
              <a:r>
                <a:rPr lang="fr-FR" sz="1176" b="1" dirty="0"/>
                <a:t>az104-11-vm0</a:t>
              </a:r>
            </a:p>
            <a:p>
              <a:pPr algn="ctr"/>
              <a:r>
                <a:rPr lang="fr-FR" sz="1176" dirty="0"/>
                <a:t>10.0.0.4</a:t>
              </a:r>
            </a:p>
            <a:p>
              <a:pPr algn="ctr"/>
              <a:endParaRPr lang="fr-FR" sz="1176" b="1" dirty="0"/>
            </a:p>
          </p:txBody>
        </p:sp>
        <p:pic>
          <p:nvPicPr>
            <p:cNvPr id="97" name="Graphic 96">
              <a:extLst>
                <a:ext uri="{FF2B5EF4-FFF2-40B4-BE49-F238E27FC236}">
                  <a16:creationId xmlns:a16="http://schemas.microsoft.com/office/drawing/2014/main" id="{4358472A-78E7-49BE-8D3E-9C08B920D36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192599" y="3283735"/>
              <a:ext cx="490463" cy="448165"/>
            </a:xfrm>
            <a:prstGeom prst="rect">
              <a:avLst/>
            </a:prstGeom>
          </p:spPr>
        </p:pic>
        <p:sp>
          <p:nvSpPr>
            <p:cNvPr id="99" name="TextBox 98">
              <a:extLst>
                <a:ext uri="{FF2B5EF4-FFF2-40B4-BE49-F238E27FC236}">
                  <a16:creationId xmlns:a16="http://schemas.microsoft.com/office/drawing/2014/main" id="{CD555457-6743-4CB8-BBCB-AE111F3E88E5}"/>
                </a:ext>
              </a:extLst>
            </p:cNvPr>
            <p:cNvSpPr txBox="1"/>
            <p:nvPr/>
          </p:nvSpPr>
          <p:spPr>
            <a:xfrm>
              <a:off x="2408195" y="2982088"/>
              <a:ext cx="1232851" cy="273280"/>
            </a:xfrm>
            <a:prstGeom prst="rect">
              <a:avLst/>
            </a:prstGeom>
            <a:noFill/>
          </p:spPr>
          <p:txBody>
            <a:bodyPr wrap="square">
              <a:spAutoFit/>
            </a:bodyPr>
            <a:lstStyle/>
            <a:p>
              <a:r>
                <a:rPr lang="fr-FR" sz="1176" b="1" dirty="0">
                  <a:solidFill>
                    <a:schemeClr val="tx2">
                      <a:lumMod val="50000"/>
                    </a:schemeClr>
                  </a:solidFill>
                </a:rPr>
                <a:t>Task 4, Task 5</a:t>
              </a:r>
            </a:p>
          </p:txBody>
        </p:sp>
      </p:grpSp>
    </p:spTree>
    <p:extLst>
      <p:ext uri="{BB962C8B-B14F-4D97-AF65-F5344CB8AC3E}">
        <p14:creationId xmlns:p14="http://schemas.microsoft.com/office/powerpoint/2010/main" val="41375261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F3CF-FE70-D80B-E030-0AAC92F2D7B8}"/>
              </a:ext>
            </a:extLst>
          </p:cNvPr>
          <p:cNvSpPr>
            <a:spLocks noGrp="1"/>
          </p:cNvSpPr>
          <p:nvPr>
            <p:ph type="title"/>
          </p:nvPr>
        </p:nvSpPr>
        <p:spPr/>
        <p:txBody>
          <a:bodyPr/>
          <a:lstStyle/>
          <a:p>
            <a:r>
              <a:rPr lang="en-US" dirty="0"/>
              <a:t>Administer Monitoring whiteboard</a:t>
            </a:r>
          </a:p>
        </p:txBody>
      </p:sp>
      <p:pic>
        <p:nvPicPr>
          <p:cNvPr id="6" name="Picture 5" descr="azure monitor data sources, data platform">
            <a:extLst>
              <a:ext uri="{FF2B5EF4-FFF2-40B4-BE49-F238E27FC236}">
                <a16:creationId xmlns:a16="http://schemas.microsoft.com/office/drawing/2014/main" id="{4CDA7AED-C1AD-2F98-7CA5-DD1F6CCDF398}"/>
              </a:ext>
            </a:extLst>
          </p:cNvPr>
          <p:cNvPicPr>
            <a:picLocks noChangeAspect="1"/>
          </p:cNvPicPr>
          <p:nvPr/>
        </p:nvPicPr>
        <p:blipFill>
          <a:blip r:embed="rId3"/>
          <a:stretch>
            <a:fillRect/>
          </a:stretch>
        </p:blipFill>
        <p:spPr>
          <a:xfrm>
            <a:off x="1130158" y="1027636"/>
            <a:ext cx="9688530" cy="5151145"/>
          </a:xfrm>
          <a:prstGeom prst="rect">
            <a:avLst/>
          </a:prstGeom>
        </p:spPr>
      </p:pic>
    </p:spTree>
    <p:extLst>
      <p:ext uri="{BB962C8B-B14F-4D97-AF65-F5344CB8AC3E}">
        <p14:creationId xmlns:p14="http://schemas.microsoft.com/office/powerpoint/2010/main" val="104279207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CF0980-BE18-42C3-A74D-4012B78D248B}"/>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3322631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Monitor</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Learning Objectives - Configure Azure Monitor </a:t>
            </a:r>
          </a:p>
        </p:txBody>
      </p:sp>
      <p:sp>
        <p:nvSpPr>
          <p:cNvPr id="5" name="Rectangle 4">
            <a:extLst>
              <a:ext uri="{FF2B5EF4-FFF2-40B4-BE49-F238E27FC236}">
                <a16:creationId xmlns:a16="http://schemas.microsoft.com/office/drawing/2014/main" id="{044407CE-9C75-4C0D-A29C-41102E9655ED}"/>
              </a:ext>
            </a:extLst>
          </p:cNvPr>
          <p:cNvSpPr/>
          <p:nvPr/>
        </p:nvSpPr>
        <p:spPr bwMode="auto">
          <a:xfrm>
            <a:off x="570195" y="1397477"/>
            <a:ext cx="4849243" cy="32512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defTabSz="444500">
              <a:lnSpc>
                <a:spcPct val="150000"/>
              </a:lnSpc>
              <a:spcBef>
                <a:spcPct val="0"/>
              </a:spcBef>
              <a:spcAft>
                <a:spcPct val="35000"/>
              </a:spcAft>
              <a:buFont typeface="Arial" panose="020B0604020202020204" pitchFamily="34" charset="0"/>
              <a:buChar char="•"/>
            </a:pPr>
            <a:r>
              <a:rPr lang="en-US" sz="2000" dirty="0">
                <a:solidFill>
                  <a:schemeClr val="tx1"/>
                </a:solidFill>
              </a:rPr>
              <a:t>Describe Azure Monitor Key Capabilities</a:t>
            </a:r>
          </a:p>
          <a:p>
            <a:pPr marL="342900" indent="-342900" defTabSz="444500">
              <a:lnSpc>
                <a:spcPct val="150000"/>
              </a:lnSpc>
              <a:spcBef>
                <a:spcPct val="0"/>
              </a:spcBef>
              <a:spcAft>
                <a:spcPct val="35000"/>
              </a:spcAft>
              <a:buFont typeface="Arial" panose="020B0604020202020204" pitchFamily="34" charset="0"/>
              <a:buChar char="•"/>
            </a:pPr>
            <a:r>
              <a:rPr lang="en-US" sz="2000" dirty="0">
                <a:solidFill>
                  <a:schemeClr val="tx1"/>
                </a:solidFill>
              </a:rPr>
              <a:t>Describe Azure Monitor Components</a:t>
            </a:r>
          </a:p>
          <a:p>
            <a:pPr marL="342900" indent="-342900" defTabSz="444500">
              <a:lnSpc>
                <a:spcPct val="150000"/>
              </a:lnSpc>
              <a:spcBef>
                <a:spcPct val="0"/>
              </a:spcBef>
              <a:spcAft>
                <a:spcPct val="35000"/>
              </a:spcAft>
              <a:buFont typeface="Arial" panose="020B0604020202020204" pitchFamily="34" charset="0"/>
              <a:buChar char="•"/>
            </a:pPr>
            <a:r>
              <a:rPr lang="en-US" sz="2000" dirty="0">
                <a:solidFill>
                  <a:schemeClr val="tx1"/>
                </a:solidFill>
              </a:rPr>
              <a:t>Define Metrics and Logs</a:t>
            </a:r>
          </a:p>
          <a:p>
            <a:pPr marL="342900" indent="-342900" defTabSz="444500">
              <a:lnSpc>
                <a:spcPct val="150000"/>
              </a:lnSpc>
              <a:spcBef>
                <a:spcPct val="0"/>
              </a:spcBef>
              <a:spcAft>
                <a:spcPct val="35000"/>
              </a:spcAft>
              <a:buFont typeface="Arial" panose="020B0604020202020204" pitchFamily="34" charset="0"/>
              <a:buChar char="•"/>
            </a:pPr>
            <a:r>
              <a:rPr lang="en-US" sz="2000" dirty="0">
                <a:solidFill>
                  <a:schemeClr val="tx1"/>
                </a:solidFill>
              </a:rPr>
              <a:t>Identify Data Types</a:t>
            </a:r>
          </a:p>
          <a:p>
            <a:pPr marL="342900" indent="-342900" defTabSz="444500">
              <a:lnSpc>
                <a:spcPct val="150000"/>
              </a:lnSpc>
              <a:spcBef>
                <a:spcPct val="0"/>
              </a:spcBef>
              <a:spcAft>
                <a:spcPct val="35000"/>
              </a:spcAft>
              <a:buFont typeface="Arial" panose="020B0604020202020204" pitchFamily="34" charset="0"/>
              <a:buChar char="•"/>
            </a:pPr>
            <a:r>
              <a:rPr lang="en-US" sz="2000" dirty="0">
                <a:solidFill>
                  <a:schemeClr val="tx1"/>
                </a:solidFill>
              </a:rPr>
              <a:t>Describe Activity Log Events</a:t>
            </a:r>
          </a:p>
          <a:p>
            <a:pPr marL="342900" indent="-342900" defTabSz="444500">
              <a:lnSpc>
                <a:spcPct val="150000"/>
              </a:lnSpc>
              <a:spcBef>
                <a:spcPct val="0"/>
              </a:spcBef>
              <a:spcAft>
                <a:spcPct val="35000"/>
              </a:spcAft>
              <a:buFont typeface="Arial" panose="020B0604020202020204" pitchFamily="34" charset="0"/>
              <a:buChar char="•"/>
            </a:pPr>
            <a:r>
              <a:rPr lang="en-US" sz="2000" dirty="0">
                <a:solidFill>
                  <a:schemeClr val="tx1"/>
                </a:solidFill>
              </a:rPr>
              <a:t>Learning Recap</a:t>
            </a:r>
          </a:p>
        </p:txBody>
      </p:sp>
      <p:sp>
        <p:nvSpPr>
          <p:cNvPr id="4" name="TextBox 3">
            <a:extLst>
              <a:ext uri="{FF2B5EF4-FFF2-40B4-BE49-F238E27FC236}">
                <a16:creationId xmlns:a16="http://schemas.microsoft.com/office/drawing/2014/main" id="{6224ED52-FC68-FBD4-EF7F-6CA090115176}"/>
              </a:ext>
            </a:extLst>
          </p:cNvPr>
          <p:cNvSpPr txBox="1"/>
          <p:nvPr/>
        </p:nvSpPr>
        <p:spPr>
          <a:xfrm>
            <a:off x="6450840" y="1848730"/>
            <a:ext cx="4761702" cy="2262158"/>
          </a:xfrm>
          <a:prstGeom prst="rect">
            <a:avLst/>
          </a:prstGeom>
          <a:noFill/>
        </p:spPr>
        <p:txBody>
          <a:bodyPr wrap="square">
            <a:spAutoFit/>
          </a:bodyPr>
          <a:lstStyle/>
          <a:p>
            <a:pPr algn="l"/>
            <a:r>
              <a:rPr lang="en-US" kern="0" dirty="0">
                <a:solidFill>
                  <a:srgbClr val="243A5E"/>
                </a:solidFill>
              </a:rPr>
              <a:t>Monitor and maintain Azure resources (10–15%): Monitor resources in Azure</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Interpret metrics in Azure Monitor</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Configure log settings in Azure Monitor</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Configure and interpret monitoring of virtual machines, storage accounts, and networks by using Azure Monitor Insights</a:t>
            </a:r>
          </a:p>
        </p:txBody>
      </p:sp>
    </p:spTree>
    <p:extLst>
      <p:ext uri="{BB962C8B-B14F-4D97-AF65-F5344CB8AC3E}">
        <p14:creationId xmlns:p14="http://schemas.microsoft.com/office/powerpoint/2010/main" val="1960244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Describe Azure Monitor Key Capabilities</a:t>
            </a:r>
          </a:p>
        </p:txBody>
      </p:sp>
      <p:pic>
        <p:nvPicPr>
          <p:cNvPr id="7" name="Picture 6" descr="Diagram listing three key functionalities for which Azure Monitor is used: Monitor &amp; Visualize Metrics; Query &amp; Analyze Logs; Setup Alert &amp; Actions">
            <a:extLst>
              <a:ext uri="{FF2B5EF4-FFF2-40B4-BE49-F238E27FC236}">
                <a16:creationId xmlns:a16="http://schemas.microsoft.com/office/drawing/2014/main" id="{09B2FA1B-F642-42CB-A166-589B0D4FD34C}"/>
              </a:ext>
            </a:extLst>
          </p:cNvPr>
          <p:cNvPicPr/>
          <p:nvPr/>
        </p:nvPicPr>
        <p:blipFill rotWithShape="1">
          <a:blip r:embed="rId3" cstate="email">
            <a:extLst>
              <a:ext uri="{28A0092B-C50C-407E-A947-70E740481C1C}">
                <a14:useLocalDpi xmlns:a14="http://schemas.microsoft.com/office/drawing/2010/main"/>
              </a:ext>
            </a:extLst>
          </a:blip>
          <a:srcRect t="-1090"/>
          <a:stretch/>
        </p:blipFill>
        <p:spPr bwMode="auto">
          <a:xfrm>
            <a:off x="470698" y="1257300"/>
            <a:ext cx="11495080" cy="3437892"/>
          </a:xfrm>
          <a:prstGeom prst="rect">
            <a:avLst/>
          </a:prstGeom>
        </p:spPr>
      </p:pic>
      <p:sp>
        <p:nvSpPr>
          <p:cNvPr id="8" name="Freeform: Shape 7">
            <a:extLst>
              <a:ext uri="{FF2B5EF4-FFF2-40B4-BE49-F238E27FC236}">
                <a16:creationId xmlns:a16="http://schemas.microsoft.com/office/drawing/2014/main" id="{2F3C2C37-A6C5-416B-8563-2E64D36E79B5}"/>
              </a:ext>
            </a:extLst>
          </p:cNvPr>
          <p:cNvSpPr/>
          <p:nvPr/>
        </p:nvSpPr>
        <p:spPr>
          <a:xfrm>
            <a:off x="440570" y="4986080"/>
            <a:ext cx="3749052" cy="977398"/>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Core monitoring for</a:t>
            </a:r>
            <a:br>
              <a:rPr lang="en-US" sz="2200" dirty="0">
                <a:solidFill>
                  <a:schemeClr val="tx1"/>
                </a:solidFill>
              </a:rPr>
            </a:br>
            <a:r>
              <a:rPr lang="en-US" sz="2200" dirty="0">
                <a:solidFill>
                  <a:schemeClr val="tx1"/>
                </a:solidFill>
              </a:rPr>
              <a:t>Azure services</a:t>
            </a:r>
          </a:p>
        </p:txBody>
      </p:sp>
      <p:sp>
        <p:nvSpPr>
          <p:cNvPr id="9" name="Freeform: Shape 8">
            <a:extLst>
              <a:ext uri="{FF2B5EF4-FFF2-40B4-BE49-F238E27FC236}">
                <a16:creationId xmlns:a16="http://schemas.microsoft.com/office/drawing/2014/main" id="{9EAE8E22-619F-4005-B6BA-B898E5FE8DEE}"/>
              </a:ext>
            </a:extLst>
          </p:cNvPr>
          <p:cNvSpPr/>
          <p:nvPr/>
        </p:nvSpPr>
        <p:spPr>
          <a:xfrm>
            <a:off x="4344922" y="4986080"/>
            <a:ext cx="3749052" cy="977398"/>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Collects metrics, activity logs, and diagnostic logs</a:t>
            </a:r>
          </a:p>
        </p:txBody>
      </p:sp>
      <p:sp>
        <p:nvSpPr>
          <p:cNvPr id="10" name="Freeform: Shape 9">
            <a:extLst>
              <a:ext uri="{FF2B5EF4-FFF2-40B4-BE49-F238E27FC236}">
                <a16:creationId xmlns:a16="http://schemas.microsoft.com/office/drawing/2014/main" id="{EFC8DC10-03E0-41FC-8625-2956F32C7E50}"/>
              </a:ext>
            </a:extLst>
          </p:cNvPr>
          <p:cNvSpPr/>
          <p:nvPr/>
        </p:nvSpPr>
        <p:spPr>
          <a:xfrm>
            <a:off x="8249273" y="4986080"/>
            <a:ext cx="3749052" cy="977398"/>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Use for time critical alerts and notifications</a:t>
            </a:r>
          </a:p>
        </p:txBody>
      </p:sp>
    </p:spTree>
    <p:extLst>
      <p:ext uri="{BB962C8B-B14F-4D97-AF65-F5344CB8AC3E}">
        <p14:creationId xmlns:p14="http://schemas.microsoft.com/office/powerpoint/2010/main" val="213281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cs typeface="Segoe UI"/>
              </a:rPr>
              <a:t>Understand Azure Monitor Components</a:t>
            </a:r>
            <a:endParaRPr lang="en-US" b="1" dirty="0"/>
          </a:p>
        </p:txBody>
      </p:sp>
      <p:sp>
        <p:nvSpPr>
          <p:cNvPr id="6" name="TextBox 5">
            <a:extLst>
              <a:ext uri="{FF2B5EF4-FFF2-40B4-BE49-F238E27FC236}">
                <a16:creationId xmlns:a16="http://schemas.microsoft.com/office/drawing/2014/main" id="{2F66B02E-8265-595F-02EF-25E999197B18}"/>
              </a:ext>
            </a:extLst>
          </p:cNvPr>
          <p:cNvSpPr txBox="1"/>
          <p:nvPr/>
        </p:nvSpPr>
        <p:spPr>
          <a:xfrm>
            <a:off x="465138" y="2317788"/>
            <a:ext cx="3665073" cy="211820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Application monitoring data</a:t>
            </a:r>
          </a:p>
          <a:p>
            <a:pPr marL="285750" indent="-285750">
              <a:lnSpc>
                <a:spcPct val="150000"/>
              </a:lnSpc>
              <a:buFont typeface="Arial" panose="020B0604020202020204" pitchFamily="34" charset="0"/>
              <a:buChar char="•"/>
            </a:pPr>
            <a:r>
              <a:rPr lang="en-US" dirty="0"/>
              <a:t>Guest OS monitoring</a:t>
            </a:r>
          </a:p>
          <a:p>
            <a:pPr marL="285750" indent="-285750">
              <a:lnSpc>
                <a:spcPct val="150000"/>
              </a:lnSpc>
              <a:buFont typeface="Arial" panose="020B0604020202020204" pitchFamily="34" charset="0"/>
              <a:buChar char="•"/>
            </a:pPr>
            <a:r>
              <a:rPr lang="en-US" dirty="0"/>
              <a:t>Azure resource monitoring </a:t>
            </a:r>
          </a:p>
          <a:p>
            <a:pPr marL="285750" indent="-285750">
              <a:lnSpc>
                <a:spcPct val="150000"/>
              </a:lnSpc>
              <a:buFont typeface="Arial" panose="020B0604020202020204" pitchFamily="34" charset="0"/>
              <a:buChar char="•"/>
            </a:pPr>
            <a:r>
              <a:rPr lang="en-US" dirty="0"/>
              <a:t>Azure subscription monitoring </a:t>
            </a:r>
          </a:p>
          <a:p>
            <a:pPr marL="285750" indent="-285750">
              <a:lnSpc>
                <a:spcPct val="150000"/>
              </a:lnSpc>
              <a:buFont typeface="Arial" panose="020B0604020202020204" pitchFamily="34" charset="0"/>
              <a:buChar char="•"/>
            </a:pPr>
            <a:r>
              <a:rPr lang="en-US" dirty="0"/>
              <a:t>Azure tenant monitoring</a:t>
            </a:r>
          </a:p>
        </p:txBody>
      </p:sp>
      <p:pic>
        <p:nvPicPr>
          <p:cNvPr id="2" name="Picture 1" descr="Data sources populate metrics and logs that are access by insights, visualization, analysis and integrate products. ">
            <a:extLst>
              <a:ext uri="{FF2B5EF4-FFF2-40B4-BE49-F238E27FC236}">
                <a16:creationId xmlns:a16="http://schemas.microsoft.com/office/drawing/2014/main" id="{955EC3B4-2861-467D-2F82-F7D061C2F1C6}"/>
              </a:ext>
            </a:extLst>
          </p:cNvPr>
          <p:cNvPicPr>
            <a:picLocks noChangeAspect="1"/>
          </p:cNvPicPr>
          <p:nvPr/>
        </p:nvPicPr>
        <p:blipFill>
          <a:blip r:embed="rId3"/>
          <a:stretch>
            <a:fillRect/>
          </a:stretch>
        </p:blipFill>
        <p:spPr>
          <a:xfrm>
            <a:off x="4212404" y="1249596"/>
            <a:ext cx="7758933" cy="4668320"/>
          </a:xfrm>
          <a:prstGeom prst="rect">
            <a:avLst/>
          </a:prstGeom>
        </p:spPr>
      </p:pic>
    </p:spTree>
    <p:extLst>
      <p:ext uri="{BB962C8B-B14F-4D97-AF65-F5344CB8AC3E}">
        <p14:creationId xmlns:p14="http://schemas.microsoft.com/office/powerpoint/2010/main" val="286056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D0E7-D372-4B3A-ACD4-E350C2EE142F}"/>
              </a:ext>
            </a:extLst>
          </p:cNvPr>
          <p:cNvSpPr>
            <a:spLocks noGrp="1"/>
          </p:cNvSpPr>
          <p:nvPr>
            <p:ph type="title"/>
          </p:nvPr>
        </p:nvSpPr>
        <p:spPr/>
        <p:txBody>
          <a:bodyPr/>
          <a:lstStyle/>
          <a:p>
            <a:r>
              <a:rPr lang="en-US" dirty="0"/>
              <a:t>Define Metrics and Logs</a:t>
            </a:r>
          </a:p>
        </p:txBody>
      </p:sp>
      <p:pic>
        <p:nvPicPr>
          <p:cNvPr id="18" name="Picture 17" descr="Metrics graph">
            <a:extLst>
              <a:ext uri="{FF2B5EF4-FFF2-40B4-BE49-F238E27FC236}">
                <a16:creationId xmlns:a16="http://schemas.microsoft.com/office/drawing/2014/main" id="{7EEF596C-2F46-4FB3-04FA-BEDF5709E4D2}"/>
              </a:ext>
            </a:extLst>
          </p:cNvPr>
          <p:cNvPicPr>
            <a:picLocks noChangeAspect="1"/>
          </p:cNvPicPr>
          <p:nvPr/>
        </p:nvPicPr>
        <p:blipFill>
          <a:blip r:embed="rId3"/>
          <a:stretch>
            <a:fillRect/>
          </a:stretch>
        </p:blipFill>
        <p:spPr>
          <a:xfrm>
            <a:off x="926708" y="1620939"/>
            <a:ext cx="4752975" cy="2152650"/>
          </a:xfrm>
          <a:prstGeom prst="rect">
            <a:avLst/>
          </a:prstGeom>
        </p:spPr>
      </p:pic>
      <p:pic>
        <p:nvPicPr>
          <p:cNvPr id="16" name="Picture 15" descr="Log query accessing analytics">
            <a:extLst>
              <a:ext uri="{FF2B5EF4-FFF2-40B4-BE49-F238E27FC236}">
                <a16:creationId xmlns:a16="http://schemas.microsoft.com/office/drawing/2014/main" id="{8BC83920-2E88-07E4-3AB5-1D56EE9FAB97}"/>
              </a:ext>
            </a:extLst>
          </p:cNvPr>
          <p:cNvPicPr>
            <a:picLocks noChangeAspect="1"/>
          </p:cNvPicPr>
          <p:nvPr/>
        </p:nvPicPr>
        <p:blipFill>
          <a:blip r:embed="rId4"/>
          <a:stretch>
            <a:fillRect/>
          </a:stretch>
        </p:blipFill>
        <p:spPr>
          <a:xfrm>
            <a:off x="6303392" y="1497101"/>
            <a:ext cx="5048250" cy="2114550"/>
          </a:xfrm>
          <a:prstGeom prst="rect">
            <a:avLst/>
          </a:prstGeom>
        </p:spPr>
      </p:pic>
      <p:sp>
        <p:nvSpPr>
          <p:cNvPr id="4" name="Rectangle 3">
            <a:extLst>
              <a:ext uri="{FF2B5EF4-FFF2-40B4-BE49-F238E27FC236}">
                <a16:creationId xmlns:a16="http://schemas.microsoft.com/office/drawing/2014/main" id="{3FAB3A5E-77DA-43B7-9713-D99DE6FE1B06}"/>
              </a:ext>
            </a:extLst>
          </p:cNvPr>
          <p:cNvSpPr/>
          <p:nvPr/>
        </p:nvSpPr>
        <p:spPr>
          <a:xfrm>
            <a:off x="460269" y="3883953"/>
            <a:ext cx="5404682" cy="211455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t" anchorCtr="0">
            <a:noAutofit/>
          </a:bodyPr>
          <a:lstStyle/>
          <a:p>
            <a:pPr marL="173038" indent="-173038" defTabSz="1088029">
              <a:spcBef>
                <a:spcPct val="0"/>
              </a:spcBef>
              <a:spcAft>
                <a:spcPct val="35000"/>
              </a:spcAft>
              <a:buFont typeface="Arial" panose="020B0604020202020204" pitchFamily="34" charset="0"/>
              <a:buChar char="•"/>
              <a:defRPr/>
            </a:pPr>
            <a:r>
              <a:rPr lang="en-US" sz="2000" kern="0" dirty="0">
                <a:solidFill>
                  <a:srgbClr val="1A1A1A"/>
                </a:solidFill>
                <a:latin typeface="Segoe UI"/>
              </a:rPr>
              <a:t>Metrics are numerical values that describe some aspect of a system at a point in time </a:t>
            </a:r>
          </a:p>
          <a:p>
            <a:pPr marL="173038" indent="-173038" defTabSz="1088029">
              <a:spcBef>
                <a:spcPct val="0"/>
              </a:spcBef>
              <a:spcAft>
                <a:spcPct val="35000"/>
              </a:spcAft>
              <a:buFont typeface="Arial" panose="020B0604020202020204" pitchFamily="34" charset="0"/>
              <a:buChar char="•"/>
              <a:defRPr/>
            </a:pPr>
            <a:r>
              <a:rPr lang="en-US" sz="2000" kern="0" dirty="0">
                <a:solidFill>
                  <a:srgbClr val="1A1A1A"/>
                </a:solidFill>
                <a:latin typeface="Segoe UI"/>
              </a:rPr>
              <a:t>They are lightweight and capable of supporting near real-time scenarios</a:t>
            </a:r>
          </a:p>
        </p:txBody>
      </p:sp>
      <p:sp>
        <p:nvSpPr>
          <p:cNvPr id="5" name="Rectangle 4">
            <a:extLst>
              <a:ext uri="{FF2B5EF4-FFF2-40B4-BE49-F238E27FC236}">
                <a16:creationId xmlns:a16="http://schemas.microsoft.com/office/drawing/2014/main" id="{F681698F-B3CC-4FEC-AF3B-32CD71C59CCB}"/>
              </a:ext>
            </a:extLst>
          </p:cNvPr>
          <p:cNvSpPr/>
          <p:nvPr/>
        </p:nvSpPr>
        <p:spPr>
          <a:xfrm>
            <a:off x="6045847" y="3883953"/>
            <a:ext cx="5404682" cy="211455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marL="230188" indent="-230188" defTabSz="1088029">
              <a:spcBef>
                <a:spcPct val="0"/>
              </a:spcBef>
              <a:spcAft>
                <a:spcPct val="35000"/>
              </a:spcAft>
              <a:buFont typeface="Arial" panose="020B0604020202020204" pitchFamily="34" charset="0"/>
              <a:buChar char="•"/>
              <a:defRPr/>
            </a:pPr>
            <a:r>
              <a:rPr lang="en-US" sz="2000" kern="0" dirty="0">
                <a:solidFill>
                  <a:srgbClr val="1A1A1A"/>
                </a:solidFill>
                <a:latin typeface="Segoe UI"/>
              </a:rPr>
              <a:t>Logs contain different kinds of data organized into records with different sets of properties for each type</a:t>
            </a:r>
          </a:p>
          <a:p>
            <a:pPr marL="230188" indent="-230188" defTabSz="1088029">
              <a:spcBef>
                <a:spcPct val="0"/>
              </a:spcBef>
              <a:spcAft>
                <a:spcPct val="35000"/>
              </a:spcAft>
              <a:buFont typeface="Arial" panose="020B0604020202020204" pitchFamily="34" charset="0"/>
              <a:buChar char="•"/>
              <a:defRPr/>
            </a:pPr>
            <a:r>
              <a:rPr lang="en-US" sz="2000" kern="0" dirty="0">
                <a:solidFill>
                  <a:srgbClr val="1A1A1A"/>
                </a:solidFill>
                <a:latin typeface="Segoe UI"/>
              </a:rPr>
              <a:t>Telemetry (events, traces) and performance data can be combined for analysis</a:t>
            </a:r>
          </a:p>
        </p:txBody>
      </p:sp>
      <p:cxnSp>
        <p:nvCxnSpPr>
          <p:cNvPr id="10" name="Straight Connector 9">
            <a:extLst>
              <a:ext uri="{FF2B5EF4-FFF2-40B4-BE49-F238E27FC236}">
                <a16:creationId xmlns:a16="http://schemas.microsoft.com/office/drawing/2014/main" id="{F9E3EF93-0300-45BD-AF98-3815FA263BAA}"/>
              </a:ext>
              <a:ext uri="{C183D7F6-B498-43B3-948B-1728B52AA6E4}">
                <adec:decorative xmlns:adec="http://schemas.microsoft.com/office/drawing/2017/decorative" val="1"/>
              </a:ext>
            </a:extLst>
          </p:cNvPr>
          <p:cNvCxnSpPr>
            <a:cxnSpLocks/>
          </p:cNvCxnSpPr>
          <p:nvPr/>
        </p:nvCxnSpPr>
        <p:spPr>
          <a:xfrm>
            <a:off x="6045847" y="1575011"/>
            <a:ext cx="0" cy="205314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5577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Describe Activity Log Events</a:t>
            </a:r>
          </a:p>
        </p:txBody>
      </p:sp>
      <p:sp>
        <p:nvSpPr>
          <p:cNvPr id="5" name="Rectangle 4">
            <a:extLst>
              <a:ext uri="{FF2B5EF4-FFF2-40B4-BE49-F238E27FC236}">
                <a16:creationId xmlns:a16="http://schemas.microsoft.com/office/drawing/2014/main" id="{357F55D2-E14D-4A5D-8325-843B30BD4D71}"/>
              </a:ext>
              <a:ext uri="{C183D7F6-B498-43B3-948B-1728B52AA6E4}">
                <adec:decorative xmlns:adec="http://schemas.microsoft.com/office/drawing/2017/decorative" val="0"/>
              </a:ext>
            </a:extLst>
          </p:cNvPr>
          <p:cNvSpPr/>
          <p:nvPr/>
        </p:nvSpPr>
        <p:spPr bwMode="auto">
          <a:xfrm>
            <a:off x="427038" y="1438141"/>
            <a:ext cx="4627562" cy="75481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Send data to Log Analytics for advanced search and alerts</a:t>
            </a:r>
          </a:p>
        </p:txBody>
      </p:sp>
      <p:sp>
        <p:nvSpPr>
          <p:cNvPr id="7" name="Rectangle 6">
            <a:extLst>
              <a:ext uri="{FF2B5EF4-FFF2-40B4-BE49-F238E27FC236}">
                <a16:creationId xmlns:a16="http://schemas.microsoft.com/office/drawing/2014/main" id="{242D2465-A880-4BE1-8C8E-B6E01F30DC17}"/>
              </a:ext>
              <a:ext uri="{C183D7F6-B498-43B3-948B-1728B52AA6E4}">
                <adec:decorative xmlns:adec="http://schemas.microsoft.com/office/drawing/2017/decorative" val="0"/>
              </a:ext>
            </a:extLst>
          </p:cNvPr>
          <p:cNvSpPr/>
          <p:nvPr/>
        </p:nvSpPr>
        <p:spPr bwMode="auto">
          <a:xfrm>
            <a:off x="427037" y="2321052"/>
            <a:ext cx="4627562" cy="75481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Query or manage events in the Portal, PowerShell, CLI, and REST API</a:t>
            </a:r>
          </a:p>
        </p:txBody>
      </p:sp>
      <p:sp>
        <p:nvSpPr>
          <p:cNvPr id="8" name="Rectangle 7">
            <a:extLst>
              <a:ext uri="{FF2B5EF4-FFF2-40B4-BE49-F238E27FC236}">
                <a16:creationId xmlns:a16="http://schemas.microsoft.com/office/drawing/2014/main" id="{B9F2695C-69C7-4A48-B50A-9E53E4433874}"/>
              </a:ext>
              <a:ext uri="{C183D7F6-B498-43B3-948B-1728B52AA6E4}">
                <adec:decorative xmlns:adec="http://schemas.microsoft.com/office/drawing/2017/decorative" val="0"/>
              </a:ext>
            </a:extLst>
          </p:cNvPr>
          <p:cNvSpPr/>
          <p:nvPr/>
        </p:nvSpPr>
        <p:spPr bwMode="auto">
          <a:xfrm>
            <a:off x="427037" y="3203963"/>
            <a:ext cx="4627562" cy="75481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Stream information to Event Hub</a:t>
            </a:r>
          </a:p>
        </p:txBody>
      </p:sp>
      <p:sp>
        <p:nvSpPr>
          <p:cNvPr id="9" name="Rectangle 8">
            <a:extLst>
              <a:ext uri="{FF2B5EF4-FFF2-40B4-BE49-F238E27FC236}">
                <a16:creationId xmlns:a16="http://schemas.microsoft.com/office/drawing/2014/main" id="{AAFBC828-F20C-46FA-8217-ADBA06E6CAC1}"/>
              </a:ext>
              <a:ext uri="{C183D7F6-B498-43B3-948B-1728B52AA6E4}">
                <adec:decorative xmlns:adec="http://schemas.microsoft.com/office/drawing/2017/decorative" val="0"/>
              </a:ext>
            </a:extLst>
          </p:cNvPr>
          <p:cNvSpPr/>
          <p:nvPr/>
        </p:nvSpPr>
        <p:spPr bwMode="auto">
          <a:xfrm>
            <a:off x="427037" y="4086874"/>
            <a:ext cx="4627562" cy="75481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Archive data to a storage account</a:t>
            </a:r>
          </a:p>
        </p:txBody>
      </p:sp>
      <p:sp>
        <p:nvSpPr>
          <p:cNvPr id="10" name="Rectangle 9">
            <a:extLst>
              <a:ext uri="{FF2B5EF4-FFF2-40B4-BE49-F238E27FC236}">
                <a16:creationId xmlns:a16="http://schemas.microsoft.com/office/drawing/2014/main" id="{79947888-DFAA-44C7-AE4B-812878144B7F}"/>
              </a:ext>
              <a:ext uri="{C183D7F6-B498-43B3-948B-1728B52AA6E4}">
                <adec:decorative xmlns:adec="http://schemas.microsoft.com/office/drawing/2017/decorative" val="0"/>
              </a:ext>
            </a:extLst>
          </p:cNvPr>
          <p:cNvSpPr/>
          <p:nvPr/>
        </p:nvSpPr>
        <p:spPr bwMode="auto">
          <a:xfrm>
            <a:off x="427037" y="4969784"/>
            <a:ext cx="4627562" cy="75481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Analyze data with Power BI</a:t>
            </a:r>
          </a:p>
        </p:txBody>
      </p:sp>
      <p:pic>
        <p:nvPicPr>
          <p:cNvPr id="3" name="Picture 2" descr="Screenshot that shows about Compute resources and Non-compute resources only. Under Compute resources there are Application, Guest OS, Host VM and Azure Infrastructure and in Non-compute there are resource and Azure Infrastucture">
            <a:extLst>
              <a:ext uri="{FF2B5EF4-FFF2-40B4-BE49-F238E27FC236}">
                <a16:creationId xmlns:a16="http://schemas.microsoft.com/office/drawing/2014/main" id="{C254D1CC-E81D-41C4-B4DE-F9FC6FD6DBE6}"/>
              </a:ext>
            </a:extLst>
          </p:cNvPr>
          <p:cNvPicPr>
            <a:picLocks noChangeAspect="1"/>
          </p:cNvPicPr>
          <p:nvPr/>
        </p:nvPicPr>
        <p:blipFill>
          <a:blip r:embed="rId3"/>
          <a:stretch>
            <a:fillRect/>
          </a:stretch>
        </p:blipFill>
        <p:spPr>
          <a:xfrm>
            <a:off x="5611685" y="1292994"/>
            <a:ext cx="5996116" cy="5068752"/>
          </a:xfrm>
          <a:prstGeom prst="rect">
            <a:avLst/>
          </a:prstGeom>
        </p:spPr>
      </p:pic>
    </p:spTree>
    <p:extLst>
      <p:ext uri="{BB962C8B-B14F-4D97-AF65-F5344CB8AC3E}">
        <p14:creationId xmlns:p14="http://schemas.microsoft.com/office/powerpoint/2010/main" val="384251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9163849240324E9E04492C11FECC70" ma:contentTypeVersion="22" ma:contentTypeDescription="Create a new document." ma:contentTypeScope="" ma:versionID="1e27dd95346f5a887c6ca177b90812a7">
  <xsd:schema xmlns:xsd="http://www.w3.org/2001/XMLSchema" xmlns:xs="http://www.w3.org/2001/XMLSchema" xmlns:p="http://schemas.microsoft.com/office/2006/metadata/properties" xmlns:ns1="http://schemas.microsoft.com/sharepoint/v3" xmlns:ns2="e8bab37c-6053-4066-b569-fd9fbae908bd" xmlns:ns3="1d16016b-1e11-4dbd-8bd0-b44cb6539c58" xmlns:ns4="230e9df3-be65-4c73-a93b-d1236ebd677e" targetNamespace="http://schemas.microsoft.com/office/2006/metadata/properties" ma:root="true" ma:fieldsID="82f4b3b6bb8071e8bac45169630d6eb4" ns1:_="" ns2:_="" ns3:_="" ns4:_="">
    <xsd:import namespace="http://schemas.microsoft.com/sharepoint/v3"/>
    <xsd:import namespace="e8bab37c-6053-4066-b569-fd9fbae908bd"/>
    <xsd:import namespace="1d16016b-1e11-4dbd-8bd0-b44cb6539c58"/>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DateTaken" minOccurs="0"/>
                <xsd:element ref="ns1:_ip_UnifiedCompliancePolicyProperties" minOccurs="0"/>
                <xsd:element ref="ns1:_ip_UnifiedCompliancePolicyUIAction" minOccurs="0"/>
                <xsd:element ref="ns2:MediaServiceGenerationTime" minOccurs="0"/>
                <xsd:element ref="ns2:MediaServiceEventHashCode" minOccurs="0"/>
                <xsd:element ref="ns2:Description" minOccurs="0"/>
                <xsd:element ref="ns3:SharedWithUsers" minOccurs="0"/>
                <xsd:element ref="ns3:SharedWithDetails" minOccurs="0"/>
                <xsd:element ref="ns2:MediaLengthInSeconds" minOccurs="0"/>
                <xsd:element ref="ns2:lcf76f155ced4ddcb4097134ff3c332f" minOccurs="0"/>
                <xsd:element ref="ns4:TaxCatchAll" minOccurs="0"/>
                <xsd:element ref="ns2:OneNoteFluid_FileOrder"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bab37c-6053-4066-b569-fd9fbae908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Description" ma:index="18" nillable="true" ma:displayName="Description" ma:format="Dropdown" ma:internalName="Description">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OneNoteFluid_FileOrder" ma:index="25" nillable="true" ma:displayName="OneNoteFluid_FileOrder" ma:internalName="OneNoteFluid_FileOrder">
      <xsd:simpleType>
        <xsd:restriction base="dms:Text">
          <xsd:maxLength value="255"/>
        </xsd:restriction>
      </xsd:simpleType>
    </xsd:element>
    <xsd:element name="MediaServiceSearchProperties" ma:index="26" nillable="true" ma:displayName="MediaServiceSearchProperties" ma:hidden="true" ma:internalName="MediaServiceSearchProperties" ma:readOnly="true">
      <xsd:simpleType>
        <xsd:restriction base="dms:Note"/>
      </xsd:simpleType>
    </xsd:element>
    <xsd:element name="MediaServiceDocTags" ma:index="27" nillable="true" ma:displayName="MediaServiceDocTags" ma:hidden="true" ma:internalName="MediaServiceDocTag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16016b-1e11-4dbd-8bd0-b44cb6539c58"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4c30d077-ef4f-4e82-b228-e78667907e38}" ma:internalName="TaxCatchAll" ma:showField="CatchAllData" ma:web="1d16016b-1e11-4dbd-8bd0-b44cb6539c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OneNoteFluid_FileOrder xmlns="e8bab37c-6053-4066-b569-fd9fbae908bd" xsi:nil="true"/>
    <_ip_UnifiedCompliancePolicyUIAction xmlns="http://schemas.microsoft.com/sharepoint/v3" xsi:nil="true"/>
    <_ip_UnifiedCompliancePolicyProperties xmlns="http://schemas.microsoft.com/sharepoint/v3" xsi:nil="true"/>
    <Description xmlns="e8bab37c-6053-4066-b569-fd9fbae908bd" xsi:nil="true"/>
    <SharedWithUsers xmlns="1d16016b-1e11-4dbd-8bd0-b44cb6539c58">
      <UserInfo>
        <DisplayName/>
        <AccountId xsi:nil="true"/>
        <AccountType/>
      </UserInfo>
    </SharedWithUsers>
    <lcf76f155ced4ddcb4097134ff3c332f xmlns="e8bab37c-6053-4066-b569-fd9fbae908bd">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0840A0CC-538D-4142-A6EA-74C49797B71B}"/>
</file>

<file path=customXml/itemProps2.xml><?xml version="1.0" encoding="utf-8"?>
<ds:datastoreItem xmlns:ds="http://schemas.openxmlformats.org/officeDocument/2006/customXml" ds:itemID="{DA289562-9C6E-4416-B6CF-DBBE61B68583}"/>
</file>

<file path=customXml/itemProps3.xml><?xml version="1.0" encoding="utf-8"?>
<ds:datastoreItem xmlns:ds="http://schemas.openxmlformats.org/officeDocument/2006/customXml" ds:itemID="{5E5C3066-33AC-4DA7-8AD7-CDC2355BD8A5}"/>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2448</Words>
  <Application>Microsoft Office PowerPoint</Application>
  <PresentationFormat>Custom</PresentationFormat>
  <Paragraphs>258</Paragraphs>
  <Slides>30</Slides>
  <Notes>26</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-apple-system</vt:lpstr>
      <vt:lpstr>Arial</vt:lpstr>
      <vt:lpstr>Calibri</vt:lpstr>
      <vt:lpstr>Consolas</vt:lpstr>
      <vt:lpstr>Segoe UI</vt:lpstr>
      <vt:lpstr>Segoe UI Light</vt:lpstr>
      <vt:lpstr>Segoe UI Semibold</vt:lpstr>
      <vt:lpstr>Symbol</vt:lpstr>
      <vt:lpstr>Wingdings</vt:lpstr>
      <vt:lpstr>1_Azure 1</vt:lpstr>
      <vt:lpstr>AZ-104T00A Administer Monitoring</vt:lpstr>
      <vt:lpstr>Learning Objectives - Administer Monitoring </vt:lpstr>
      <vt:lpstr>Administer Monitoring whiteboard</vt:lpstr>
      <vt:lpstr>Configure Azure Monitor</vt:lpstr>
      <vt:lpstr>Learning Objectives - Configure Azure Monitor </vt:lpstr>
      <vt:lpstr>Describe Azure Monitor Key Capabilities</vt:lpstr>
      <vt:lpstr>Understand Azure Monitor Components</vt:lpstr>
      <vt:lpstr>Define Metrics and Logs</vt:lpstr>
      <vt:lpstr>Describe Activity Log Events</vt:lpstr>
      <vt:lpstr>Query the Activity Log</vt:lpstr>
      <vt:lpstr>Learning Recap – Configure Azure Monitor</vt:lpstr>
      <vt:lpstr>Configure Azure Alerts</vt:lpstr>
      <vt:lpstr>Configure Azure Alerts Overview</vt:lpstr>
      <vt:lpstr>Manage Azure Monitor Alerts</vt:lpstr>
      <vt:lpstr>Demonstration – Alerts</vt:lpstr>
      <vt:lpstr>Create Alert Rules</vt:lpstr>
      <vt:lpstr>Create Action Groups</vt:lpstr>
      <vt:lpstr>Learning Recap – Configure Azure Alerts</vt:lpstr>
      <vt:lpstr>Configure Log Analytics</vt:lpstr>
      <vt:lpstr>Learning Objectives - Configure Log Analytics </vt:lpstr>
      <vt:lpstr>Determine Log Analytics Uses</vt:lpstr>
      <vt:lpstr>Demonstration – Log Analytics</vt:lpstr>
      <vt:lpstr>Create a Workspace</vt:lpstr>
      <vt:lpstr>Query Log Analytics Data</vt:lpstr>
      <vt:lpstr>Structure Log Analytics Queries</vt:lpstr>
      <vt:lpstr>Learning Recap – Configure Log Analytics</vt:lpstr>
      <vt:lpstr>Lab 11 – Implement Monitoring</vt:lpstr>
      <vt:lpstr>Lab 11 – Implement monitoring</vt:lpstr>
      <vt:lpstr>Lab 11 – Architecture diagram</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2023-09-23T13:48:29Z</dcterms:created>
  <dcterms:modified xsi:type="dcterms:W3CDTF">2023-09-23T13:48:31Z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33500</vt:r8>
  </property>
  <property fmtid="{D5CDD505-2E9C-101B-9397-08002B2CF9AE}" pid="3" name="xd_ProgID">
    <vt:lpwstr/>
  </property>
  <property fmtid="{D5CDD505-2E9C-101B-9397-08002B2CF9AE}" pid="4" name="MediaServiceImageTags">
    <vt:lpwstr/>
  </property>
  <property fmtid="{D5CDD505-2E9C-101B-9397-08002B2CF9AE}" pid="5" name="ContentTypeId">
    <vt:lpwstr>0x010100329163849240324E9E04492C11FECC70</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y fmtid="{D5CDD505-2E9C-101B-9397-08002B2CF9AE}" pid="10" name="xd_Signature">
    <vt:bool>false</vt:bool>
  </property>
</Properties>
</file>