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6"/>
  </p:notesMasterIdLst>
  <p:handoutMasterIdLst>
    <p:handoutMasterId r:id="rId27"/>
  </p:handoutMasterIdLst>
  <p:sldIdLst>
    <p:sldId id="2076138181" r:id="rId2"/>
    <p:sldId id="1684" r:id="rId3"/>
    <p:sldId id="1811" r:id="rId4"/>
    <p:sldId id="2076138173" r:id="rId5"/>
    <p:sldId id="2543" r:id="rId6"/>
    <p:sldId id="2544" r:id="rId7"/>
    <p:sldId id="2076138158" r:id="rId8"/>
    <p:sldId id="2545" r:id="rId9"/>
    <p:sldId id="2546" r:id="rId10"/>
    <p:sldId id="2076138175" r:id="rId11"/>
    <p:sldId id="2076138179" r:id="rId12"/>
    <p:sldId id="1757" r:id="rId13"/>
    <p:sldId id="2076138176" r:id="rId14"/>
    <p:sldId id="1905" r:id="rId15"/>
    <p:sldId id="2076138178" r:id="rId16"/>
    <p:sldId id="1947" r:id="rId17"/>
    <p:sldId id="2076138177" r:id="rId18"/>
    <p:sldId id="1948" r:id="rId19"/>
    <p:sldId id="9190" r:id="rId20"/>
    <p:sldId id="2076138180" r:id="rId21"/>
    <p:sldId id="2241" r:id="rId22"/>
    <p:sldId id="1964" r:id="rId23"/>
    <p:sldId id="1972" r:id="rId24"/>
    <p:sldId id="1891"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03" autoAdjust="0"/>
    <p:restoredTop sz="76268" autoAdjust="0"/>
  </p:normalViewPr>
  <p:slideViewPr>
    <p:cSldViewPr snapToGrid="0">
      <p:cViewPr varScale="1">
        <p:scale>
          <a:sx n="82" d="100"/>
          <a:sy n="82" d="100"/>
        </p:scale>
        <p:origin x="75" y="60"/>
      </p:cViewPr>
      <p:guideLst/>
    </p:cSldViewPr>
  </p:slideViewPr>
  <p:outlineViewPr>
    <p:cViewPr>
      <p:scale>
        <a:sx n="33" d="100"/>
        <a:sy n="33" d="100"/>
      </p:scale>
      <p:origin x="0" y="0"/>
    </p:cViewPr>
  </p:outlineViewPr>
  <p:notesTextViewPr>
    <p:cViewPr>
      <p:scale>
        <a:sx n="1" d="1"/>
        <a:sy n="1" d="1"/>
      </p:scale>
      <p:origin x="0" y="-45"/>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6/1/2023 11:31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6/1/2023 11:31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virtual-machines/troubleshooting/troubleshooting-throttling-error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learn.microsoft.com/en-us/azure/azure-resource-manager/management/azure-subscription-service-limit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azure/virtual-machines/windows/hybrid-use-benefit-licensin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pricing/reserved-vm-instances/"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Azure Virtual Desktop, much like Azure, has certain service limitations that you need to be aware of. To avoid having to make changes in the scaling phase, it's a good idea to address some of these limitations during the design phase.</a:t>
            </a:r>
          </a:p>
          <a:p>
            <a:pPr>
              <a:buFont typeface="Arial" panose="020B0604020202020204" pitchFamily="34" charset="0"/>
              <a:buChar char="•"/>
            </a:pPr>
            <a:endParaRPr lang="en-US" dirty="0"/>
          </a:p>
          <a:p>
            <a:r>
              <a:rPr lang="en-US" dirty="0"/>
              <a:t>*If you require more than 500 application groups, submit a support ticket via the Azure portal.</a:t>
            </a:r>
          </a:p>
          <a:p>
            <a:pPr>
              <a:buFont typeface="Arial" panose="020B0604020202020204" pitchFamily="34" charset="0"/>
              <a:buChar char="•"/>
            </a:pPr>
            <a:r>
              <a:rPr lang="en-US" dirty="0"/>
              <a:t>We recommend that you deploy no more than 5,000 VMs per Azure subscription per region. This recommendation applies to both personal and pooled host pools, based on Windows Enterprise single and multi-session. Most customers use Windows Enterprise multi-session, which allows multiple users to log in to each VM. You can increase the resources of individual session-host VMs to accommodate more user sessions.</a:t>
            </a:r>
          </a:p>
          <a:p>
            <a:pPr>
              <a:buFont typeface="Arial" panose="020B0604020202020204" pitchFamily="34" charset="0"/>
              <a:buChar char="•"/>
            </a:pPr>
            <a:r>
              <a:rPr lang="en-US" dirty="0"/>
              <a:t>For automated session-host scaling tools, the limits are around 2,500 VMs per Azure subscription per region, because VM status interaction consumes more resources.</a:t>
            </a:r>
          </a:p>
          <a:p>
            <a:pPr>
              <a:buFont typeface="Arial" panose="020B0604020202020204" pitchFamily="34" charset="0"/>
              <a:buChar char="•"/>
            </a:pPr>
            <a:r>
              <a:rPr lang="en-US" dirty="0"/>
              <a:t>To manage enterprise environments with more than 5,000 VMs per Azure subscription in the same region, you can create multiple Azure subscriptions in a hub-spoke architecture and connect them via virtual network peering (using one subscription per spoke). You could also deploy VMs in a different region in the same subscription to increase the number of VMs.</a:t>
            </a:r>
          </a:p>
          <a:p>
            <a:pPr>
              <a:buFont typeface="Arial" panose="020B0604020202020204" pitchFamily="34" charset="0"/>
              <a:buChar char="•"/>
            </a:pPr>
            <a:r>
              <a:rPr lang="en-US" dirty="0"/>
              <a:t>Azure Resource Manager (ARM) subscription API throttling limits don't allow more than 600 Azure VM reboots per hour via the Azure portal. You can reboot all your machines at once via the operating system, which doesn't consume any Azure Resource Manager subscription API calls. For more information about counting and troubleshooting throttling limits based on your Azure subscription, see </a:t>
            </a:r>
            <a:r>
              <a:rPr lang="en-US" dirty="0">
                <a:hlinkClick r:id="rId3"/>
              </a:rPr>
              <a:t>Troubleshoot API throttling errors</a:t>
            </a:r>
            <a:r>
              <a:rPr lang="en-US" dirty="0"/>
              <a:t>.</a:t>
            </a:r>
          </a:p>
          <a:p>
            <a:pPr>
              <a:buFont typeface="Arial" panose="020B0604020202020204" pitchFamily="34" charset="0"/>
              <a:buChar char="•"/>
            </a:pPr>
            <a:r>
              <a:rPr lang="en-US" dirty="0"/>
              <a:t>You can currently deploy up to 132 VMs in a single ARM template deployment in the Azure Virtual Desktop portal. To create more than 132 VMs, run the ARM template deployment in the Azure Virtual Desktop portal multiple times.</a:t>
            </a:r>
          </a:p>
          <a:p>
            <a:pPr>
              <a:buFont typeface="Arial" panose="020B0604020202020204" pitchFamily="34" charset="0"/>
              <a:buChar char="•"/>
            </a:pPr>
            <a:r>
              <a:rPr lang="en-US" dirty="0"/>
              <a:t>Azure VM session-host name prefixes can't exceed 11 characters, due to auto-assigning of instance names and the NetBIOS limit of 15 characters per computer account.</a:t>
            </a:r>
          </a:p>
          <a:p>
            <a:pPr>
              <a:buFont typeface="Arial" panose="020B0604020202020204" pitchFamily="34" charset="0"/>
              <a:buChar char="•"/>
            </a:pPr>
            <a:r>
              <a:rPr lang="en-US" dirty="0"/>
              <a:t>By default, you can deploy up to 800 instances of most resource types in a resource group. Azure Compute doesn't have this limit.</a:t>
            </a:r>
          </a:p>
          <a:p>
            <a:r>
              <a:rPr lang="en-US" dirty="0"/>
              <a:t>For more information about Azure subscription limitations, see </a:t>
            </a:r>
            <a:r>
              <a:rPr lang="en-US" dirty="0">
                <a:hlinkClick r:id="rId4"/>
              </a:rPr>
              <a:t>Azure subscription and service limits, quotas, and constraints</a:t>
            </a:r>
            <a:r>
              <a:rPr lang="en-US" dirty="0"/>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00000"/>
                </a:solidFill>
                <a:effectLst/>
                <a:latin typeface="Times New Roman" panose="02020603050405020304" pitchFamily="18" charset="0"/>
              </a:rPr>
              <a:t>Windows 10 multi-session</a:t>
            </a:r>
            <a:r>
              <a:rPr lang="en-US" b="0" i="0" dirty="0">
                <a:solidFill>
                  <a:srgbClr val="000000"/>
                </a:solidFill>
                <a:effectLst/>
                <a:latin typeface="Times New Roman" panose="02020603050405020304" pitchFamily="18" charset="0"/>
              </a:rPr>
              <a:t>: By delivering a multi-session desktop experience for users that have identical compute requirements, you can let more users log onto a single VM at once, resulting in considerable cost savings.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Azure Hybrid Benefit</a:t>
            </a:r>
            <a:r>
              <a:rPr lang="en-US" b="0" i="0" dirty="0">
                <a:solidFill>
                  <a:srgbClr val="000000"/>
                </a:solidFill>
                <a:effectLst/>
                <a:latin typeface="Times New Roman" panose="02020603050405020304" pitchFamily="18" charset="0"/>
              </a:rPr>
              <a:t>: If you have Software Assurance, you can use </a:t>
            </a:r>
            <a:r>
              <a:rPr lang="en-US" b="0" i="0" dirty="0">
                <a:solidFill>
                  <a:srgbClr val="000000"/>
                </a:solidFill>
                <a:effectLst/>
                <a:latin typeface="Times New Roman" panose="02020603050405020304" pitchFamily="18" charset="0"/>
                <a:hlinkClick r:id="rId3"/>
              </a:rPr>
              <a:t>Azure Hybrid Benefit for Windows Server</a:t>
            </a:r>
            <a:r>
              <a:rPr lang="en-US" b="0" i="0" dirty="0">
                <a:solidFill>
                  <a:srgbClr val="000000"/>
                </a:solidFill>
                <a:effectLst/>
                <a:latin typeface="Times New Roman" panose="02020603050405020304" pitchFamily="18" charset="0"/>
              </a:rPr>
              <a:t> to save on the cost of your Azure infrastructure.</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Azure Reserved Instances</a:t>
            </a:r>
            <a:r>
              <a:rPr lang="en-US" b="0" i="0" dirty="0">
                <a:solidFill>
                  <a:srgbClr val="000000"/>
                </a:solidFill>
                <a:effectLst/>
                <a:latin typeface="Times New Roman" panose="02020603050405020304" pitchFamily="18" charset="0"/>
              </a:rPr>
              <a:t>: You can prepay for your VM usage and save money. Combine </a:t>
            </a:r>
            <a:r>
              <a:rPr lang="en-US" b="0" i="0" dirty="0">
                <a:solidFill>
                  <a:srgbClr val="000000"/>
                </a:solidFill>
                <a:effectLst/>
                <a:latin typeface="Times New Roman" panose="02020603050405020304" pitchFamily="18" charset="0"/>
                <a:hlinkClick r:id="rId4"/>
              </a:rPr>
              <a:t>Azure Reserved Instances</a:t>
            </a:r>
            <a:r>
              <a:rPr lang="en-US" b="0" i="0" dirty="0">
                <a:solidFill>
                  <a:srgbClr val="000000"/>
                </a:solidFill>
                <a:effectLst/>
                <a:latin typeface="Times New Roman" panose="02020603050405020304" pitchFamily="18" charset="0"/>
              </a:rPr>
              <a:t> with Azure Hybrid Benefit for up to 80 percent savings over list prices.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Session host load-balancing</a:t>
            </a:r>
            <a:r>
              <a:rPr lang="en-US" b="0" i="0" dirty="0">
                <a:solidFill>
                  <a:srgbClr val="000000"/>
                </a:solidFill>
                <a:effectLst/>
                <a:latin typeface="Times New Roman" panose="02020603050405020304" pitchFamily="18" charset="0"/>
              </a:rPr>
              <a:t>: When setting up session hosts, </a:t>
            </a:r>
            <a:r>
              <a:rPr lang="en-US" b="1" i="0" dirty="0">
                <a:solidFill>
                  <a:srgbClr val="000000"/>
                </a:solidFill>
                <a:effectLst/>
                <a:latin typeface="Times New Roman" panose="02020603050405020304" pitchFamily="18" charset="0"/>
              </a:rPr>
              <a:t>Breadth-first</a:t>
            </a:r>
            <a:r>
              <a:rPr lang="en-US" b="0" i="0" dirty="0">
                <a:solidFill>
                  <a:srgbClr val="000000"/>
                </a:solidFill>
                <a:effectLst/>
                <a:latin typeface="Times New Roman" panose="02020603050405020304" pitchFamily="18" charset="0"/>
              </a:rPr>
              <a:t> is the standard default mode, which spreads users randomly across session hosts. </a:t>
            </a:r>
            <a:r>
              <a:rPr lang="en-US" b="1" i="0" dirty="0">
                <a:solidFill>
                  <a:srgbClr val="000000"/>
                </a:solidFill>
                <a:effectLst/>
                <a:latin typeface="Times New Roman" panose="02020603050405020304" pitchFamily="18" charset="0"/>
              </a:rPr>
              <a:t>Depth-first</a:t>
            </a:r>
            <a:r>
              <a:rPr lang="en-US" b="0" i="0" dirty="0">
                <a:solidFill>
                  <a:srgbClr val="000000"/>
                </a:solidFill>
                <a:effectLst/>
                <a:latin typeface="Times New Roman" panose="02020603050405020304" pitchFamily="18" charset="0"/>
              </a:rPr>
              <a:t> mode fills up a session host server with the maximum number of users before it moves on to the next session host. You can adjust this setting for maximum cost benefits.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913374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Explain the Azure Virtual Desktop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30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Describe the Azure Virtual Desktop architecture.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30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Choose between personal and pooled desktops.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30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Identify the Azure limitations for Azure Virtual Desktop.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30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Describe the options for Azure Virtual Desktop pricing.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Desktop is a desktop and application virtualization service that runs in the Azure cloud. Azure Virtual Desktop works across devices (Windows, Mac, iOS, Android, and Linux) with apps that you can use to access remote desktops and apps.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section helps Desktop Infrastructure Architects, Cloud Architects, Desktop Administrators, or System Administrators explore Azure Virtual Desktop and build virtualized desktop infrastructure (VDI) solutions at enterprise scale. Enterprise-scale solutions generally cover 1,000 virtual desktops and above.</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a:t>
            </a:r>
            <a:r>
              <a:rPr lang="en-US" b="0" i="0">
                <a:solidFill>
                  <a:srgbClr val="000000"/>
                </a:solidFill>
                <a:effectLst/>
                <a:latin typeface="Times New Roman" panose="02020603050405020304" pitchFamily="18" charset="0"/>
              </a:rPr>
              <a:t>this section, </a:t>
            </a:r>
            <a:r>
              <a:rPr lang="en-US" b="0" i="0" dirty="0">
                <a:solidFill>
                  <a:srgbClr val="000000"/>
                </a:solidFill>
                <a:effectLst/>
                <a:latin typeface="Times New Roman" panose="02020603050405020304" pitchFamily="18" charset="0"/>
              </a:rPr>
              <a:t>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Compare Azure Stack Hub, Azure Stack HCI, and Azure Stack Edge.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Explain how to integrate hybrid cloud scenarios using Azure Stack Hub.</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Provide an overview of the Azure Stack Hub systems.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Explain how Azure Stack Hub is managed.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Identify the key resource providers for Azure Stack Hub.</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Azure compute solutions.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virtual machines, containers, and app service.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Azure Virtual Desktop is a desktop and application virtualization service that runs in the Azure cloud. Azure Virtual Desktop works across devices (Windows, Mac, iOS, Android, and Linux) with apps that you can use to access remote desktops and apps.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can also use most modern browsers to access Azure Virtual Desktop-hosted experiences.</a:t>
            </a:r>
          </a:p>
          <a:p>
            <a:endParaRPr lang="en-US" dirty="0"/>
          </a:p>
          <a:p>
            <a:r>
              <a:rPr lang="en-US" b="0" i="0" dirty="0">
                <a:effectLst/>
                <a:latin typeface="Segoe UI" panose="020B0502040204020203" pitchFamily="34" charset="0"/>
              </a:rPr>
              <a:t>This training helps Desktop Infrastructure Architects, Cloud Architects, Desktop Administrators, or System Administrators explore Azure Virtual Desktop and build virtualized desktop infrastructure (VDI) solutions. Enterprise-scale solutions generally cover 1,000 virtual desktops and above.</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The diagram shows a typical architectural setup for Azure Virtual Desktop.</a:t>
            </a:r>
          </a:p>
          <a:p>
            <a:pPr algn="l"/>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The application endpoints are in the customer's on-premises network. ExpressRoute extends the on-premises network into the Azure cloud, and Azure AD Connect integrates the customer's Active Directory Domain Services (AD DS) with Azure Active Directory (Azure AD).</a:t>
            </a:r>
          </a:p>
          <a:p>
            <a:pPr marL="171450" indent="-171450" algn="l">
              <a:buFont typeface="Arial" panose="020B0604020202020204" pitchFamily="34" charset="0"/>
              <a:buChar char="•"/>
            </a:pPr>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The Azure Virtual Desktop control plane handles Web Access, Gateway, Broker, Diagnostics, and extensibility components like REST APIs.</a:t>
            </a:r>
          </a:p>
          <a:p>
            <a:pPr marL="171450" indent="-171450" algn="l">
              <a:buFont typeface="Arial" panose="020B0604020202020204" pitchFamily="34" charset="0"/>
              <a:buChar char="•"/>
            </a:pPr>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The customer manages AD DS and Azure AD, Azure subscriptions, virtual networks, Azure Files or Azure NetApp Files, and the Azure Virtual Desktop host pools and workspaces.</a:t>
            </a:r>
          </a:p>
          <a:p>
            <a:pPr marL="171450" indent="-171450" algn="l">
              <a:buFont typeface="Arial" panose="020B0604020202020204" pitchFamily="34" charset="0"/>
              <a:buChar char="•"/>
            </a:pPr>
            <a:endParaRPr lang="en-US" b="0" i="0" dirty="0">
              <a:effectLst/>
              <a:latin typeface="Segoe UI" panose="020B0502040204020203" pitchFamily="34" charset="0"/>
            </a:endParaRPr>
          </a:p>
          <a:p>
            <a:pPr marL="171450" indent="-171450" algn="l">
              <a:buFont typeface="Arial" panose="020B0604020202020204" pitchFamily="34" charset="0"/>
              <a:buChar char="•"/>
            </a:pPr>
            <a:r>
              <a:rPr lang="en-US" b="0" i="0" dirty="0">
                <a:effectLst/>
                <a:latin typeface="Segoe UI" panose="020B0502040204020203" pitchFamily="34" charset="0"/>
              </a:rPr>
              <a:t>To increase capacity, the customer uses two Azure subscriptions in a hub-spoke architecture, and connects them via virtual network peering.</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panose="020B0502040204020203" pitchFamily="34" charset="0"/>
              </a:rPr>
              <a:t>Azure Virtual Desktop service architecture is similar to Windows Server Remote Desktop Services. Microsoft manages the infrastructure and brokering components, while enterprise customers manage their own desktop host virtual machines (VMs), data, and clients.</a:t>
            </a:r>
          </a:p>
          <a:p>
            <a:endParaRPr lang="en-US" b="0" i="0" dirty="0">
              <a:effectLst/>
              <a:latin typeface="Segoe UI" panose="020B0502040204020203" pitchFamily="34" charset="0"/>
            </a:endParaRPr>
          </a:p>
          <a:p>
            <a:pPr marL="0" indent="0" algn="l">
              <a:buFont typeface="Arial" panose="020B0604020202020204" pitchFamily="34" charset="0"/>
              <a:buNone/>
            </a:pPr>
            <a:r>
              <a:rPr lang="en-US" b="0" i="0" dirty="0">
                <a:effectLst/>
                <a:latin typeface="Segoe UI" panose="020B0502040204020203" pitchFamily="34" charset="0"/>
              </a:rPr>
              <a:t>Microsoft manages the following Azure Virtual Desktop services as part of Azure:</a:t>
            </a:r>
          </a:p>
          <a:p>
            <a:pPr marL="171450" indent="-171450" algn="l">
              <a:buFont typeface="Arial" panose="020B0604020202020204" pitchFamily="34" charset="0"/>
              <a:buChar char="•"/>
            </a:pPr>
            <a:r>
              <a:rPr lang="en-US" b="1" i="0" dirty="0">
                <a:effectLst/>
                <a:latin typeface="Segoe UI" panose="020B0502040204020203" pitchFamily="34" charset="0"/>
              </a:rPr>
              <a:t>Web Access</a:t>
            </a:r>
            <a:r>
              <a:rPr lang="en-US" b="0" i="0" dirty="0">
                <a:effectLst/>
                <a:latin typeface="Segoe UI" panose="020B0502040204020203" pitchFamily="34" charset="0"/>
              </a:rPr>
              <a:t>: The Web Access service within Window Virtual Desktop lets users access virtual desktops and remote apps through an HTML5-compatible web browser as they would with a local PC, from anywhere on any device. You can secure Web Access using multifactor authentication in Azure Active Directory.</a:t>
            </a:r>
          </a:p>
          <a:p>
            <a:pPr marL="171450" indent="-171450" algn="l">
              <a:buFont typeface="Arial" panose="020B0604020202020204" pitchFamily="34" charset="0"/>
              <a:buChar char="•"/>
            </a:pPr>
            <a:r>
              <a:rPr lang="en-US" b="1" i="0" dirty="0">
                <a:effectLst/>
                <a:latin typeface="Segoe UI" panose="020B0502040204020203" pitchFamily="34" charset="0"/>
              </a:rPr>
              <a:t>Gateway</a:t>
            </a:r>
            <a:r>
              <a:rPr lang="en-US" b="0" i="0" dirty="0">
                <a:effectLst/>
                <a:latin typeface="Segoe UI" panose="020B0502040204020203" pitchFamily="34" charset="0"/>
              </a:rPr>
              <a:t>: The Remote Connection Gateway service connects remote users to Azure Virtual Desktop apps and desktops from any internet-connected device that can run an Azure Virtual Desktop client. The client connects to a gateway, which then orchestrates a connection from a VM back to the same gateway.</a:t>
            </a:r>
          </a:p>
          <a:p>
            <a:pPr marL="171450" indent="-171450" algn="l">
              <a:buFont typeface="Arial" panose="020B0604020202020204" pitchFamily="34" charset="0"/>
              <a:buChar char="•"/>
            </a:pPr>
            <a:r>
              <a:rPr lang="en-US" b="1" i="0" dirty="0">
                <a:effectLst/>
                <a:latin typeface="Segoe UI" panose="020B0502040204020203" pitchFamily="34" charset="0"/>
              </a:rPr>
              <a:t>Connection Broker</a:t>
            </a:r>
            <a:r>
              <a:rPr lang="en-US" b="0" i="0" dirty="0">
                <a:effectLst/>
                <a:latin typeface="Segoe UI" panose="020B0502040204020203" pitchFamily="34" charset="0"/>
              </a:rPr>
              <a:t>: The Connection Broker service manages user connections to virtual desktops and remote apps. The Connection Broker provides load balancing and reconnection to existing sessions.</a:t>
            </a:r>
          </a:p>
          <a:p>
            <a:pPr marL="171450" indent="-171450" algn="l">
              <a:buFont typeface="Arial" panose="020B0604020202020204" pitchFamily="34" charset="0"/>
              <a:buChar char="•"/>
            </a:pPr>
            <a:r>
              <a:rPr lang="en-US" b="1" i="0" dirty="0">
                <a:effectLst/>
                <a:latin typeface="Segoe UI" panose="020B0502040204020203" pitchFamily="34" charset="0"/>
              </a:rPr>
              <a:t>Diagnostics</a:t>
            </a:r>
            <a:r>
              <a:rPr lang="en-US" b="0" i="0" dirty="0">
                <a:effectLst/>
                <a:latin typeface="Segoe UI" panose="020B0502040204020203" pitchFamily="34" charset="0"/>
              </a:rPr>
              <a:t>: Remote Desktop Diagnostics is an event-based aggregator that marks each user or administrator action on the Azure Virtual Desktop deployment as a success or failure. Administrators can query the event aggregation to identify failing components.</a:t>
            </a:r>
          </a:p>
          <a:p>
            <a:pPr marL="171450" indent="-171450" algn="l">
              <a:buFont typeface="Arial" panose="020B0604020202020204" pitchFamily="34" charset="0"/>
              <a:buChar char="•"/>
            </a:pPr>
            <a:r>
              <a:rPr lang="en-US" b="1" i="0" dirty="0">
                <a:effectLst/>
                <a:latin typeface="Segoe UI" panose="020B0502040204020203" pitchFamily="34" charset="0"/>
              </a:rPr>
              <a:t>Extensibility components</a:t>
            </a:r>
            <a:r>
              <a:rPr lang="en-US" b="0" i="0" dirty="0">
                <a:effectLst/>
                <a:latin typeface="Segoe UI" panose="020B0502040204020203" pitchFamily="34" charset="0"/>
              </a:rPr>
              <a:t>: Azure Virtual Desktop includes several extensibility components. You can manage Azure Virtual Desktop using Windows PowerShell or with the provided REST APIs, which also enable support from third-party tools.</a:t>
            </a:r>
          </a:p>
          <a:p>
            <a:br>
              <a:rPr lang="en-US" dirty="0"/>
            </a:br>
            <a:endParaRPr lang="en-US" b="0" i="0" dirty="0">
              <a:effectLst/>
              <a:latin typeface="Segoe UI" panose="020B0502040204020203" pitchFamily="34" charset="0"/>
            </a:endParaRPr>
          </a:p>
          <a:p>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Customers manage these components of Azure Virtual Desktop solutions:</a:t>
            </a:r>
          </a:p>
          <a:p>
            <a:pPr marL="171450" indent="-171450" algn="l">
              <a:buFont typeface="Arial" panose="020B0604020202020204" pitchFamily="34" charset="0"/>
              <a:buChar char="•"/>
            </a:pPr>
            <a:r>
              <a:rPr lang="en-US" b="1" i="0" dirty="0">
                <a:effectLst/>
                <a:latin typeface="Segoe UI" panose="020B0502040204020203" pitchFamily="34" charset="0"/>
              </a:rPr>
              <a:t>Azure Virtual Network</a:t>
            </a:r>
            <a:r>
              <a:rPr lang="en-US" b="0" i="0" dirty="0">
                <a:effectLst/>
                <a:latin typeface="Segoe UI" panose="020B0502040204020203" pitchFamily="34" charset="0"/>
              </a:rPr>
              <a:t>: Azure Virtual Network lets Azure resources like VMs communicate privately with each other and with the internet. By connecting Azure Virtual Desktop host pools to an Active Directory domain, you can define network topology to access virtual desktops and virtual apps from the intranet or internet, based on organizational policy. You can connect an Azure Virtual Desktop to an on-premises network using a virtual private network (VPN), or use Azure ExpressRoute to extend the on-premises network into the Azure cloud over a private connection.</a:t>
            </a:r>
          </a:p>
          <a:p>
            <a:pPr marL="171450" indent="-171450" algn="l">
              <a:buFont typeface="Arial" panose="020B0604020202020204" pitchFamily="34" charset="0"/>
              <a:buChar char="•"/>
            </a:pPr>
            <a:r>
              <a:rPr lang="en-US" b="1" i="0" dirty="0">
                <a:effectLst/>
                <a:latin typeface="Segoe UI" panose="020B0502040204020203" pitchFamily="34" charset="0"/>
              </a:rPr>
              <a:t>Azure AD</a:t>
            </a:r>
            <a:r>
              <a:rPr lang="en-US" b="0" i="0" dirty="0">
                <a:effectLst/>
                <a:latin typeface="Segoe UI" panose="020B0502040204020203" pitchFamily="34" charset="0"/>
              </a:rPr>
              <a:t>: Azure Virtual Desktop uses Azure AD for identity and access management. Azure AD integration applies Azure AD security features like conditional access, multi-factor authentication, and the Intelligent Security Graph, and helps maintain app compatibility in domain-joined VMs.</a:t>
            </a:r>
          </a:p>
          <a:p>
            <a:pPr marL="171450" indent="-171450" algn="l">
              <a:buFont typeface="Arial" panose="020B0604020202020204" pitchFamily="34" charset="0"/>
              <a:buChar char="•"/>
            </a:pPr>
            <a:r>
              <a:rPr lang="en-US" b="1" i="0" dirty="0">
                <a:effectLst/>
                <a:latin typeface="Segoe UI" panose="020B0502040204020203" pitchFamily="34" charset="0"/>
              </a:rPr>
              <a:t>AD DS</a:t>
            </a:r>
            <a:r>
              <a:rPr lang="en-US" b="0" i="0" dirty="0">
                <a:effectLst/>
                <a:latin typeface="Segoe UI" panose="020B0502040204020203" pitchFamily="34" charset="0"/>
              </a:rPr>
              <a:t>: Azure Virtual Desktop VMs must domain-join an AD DS service, and the AD DS must be in sync with Azure AD to associate users between the two services. You can use Azure AD Connect to associate AD DS with Azure AD.</a:t>
            </a:r>
          </a:p>
          <a:p>
            <a:pPr marL="171450" indent="-171450" algn="l">
              <a:buFont typeface="Arial" panose="020B0604020202020204" pitchFamily="34" charset="0"/>
              <a:buChar char="•"/>
            </a:pPr>
            <a:r>
              <a:rPr lang="en-US" b="1" i="0" dirty="0">
                <a:effectLst/>
                <a:latin typeface="Segoe UI" panose="020B0502040204020203" pitchFamily="34" charset="0"/>
              </a:rPr>
              <a:t>Azure Virtual Desktop session hosts</a:t>
            </a:r>
            <a:r>
              <a:rPr lang="en-US" b="0" i="0" dirty="0">
                <a:effectLst/>
                <a:latin typeface="Segoe UI" panose="020B0502040204020203" pitchFamily="34" charset="0"/>
              </a:rPr>
              <a:t>: A host pool can run the following operating systems:</a:t>
            </a:r>
          </a:p>
          <a:p>
            <a:pPr marL="742950" lvl="1" indent="-285750" algn="l">
              <a:buFont typeface="Arial" panose="020B0604020202020204" pitchFamily="34" charset="0"/>
              <a:buChar char="•"/>
            </a:pPr>
            <a:r>
              <a:rPr lang="en-US" b="0" i="0" dirty="0">
                <a:effectLst/>
                <a:latin typeface="Segoe UI" panose="020B0502040204020203" pitchFamily="34" charset="0"/>
              </a:rPr>
              <a:t>Windows 7 Enterprise</a:t>
            </a:r>
          </a:p>
          <a:p>
            <a:pPr marL="742950" lvl="1" indent="-285750" algn="l">
              <a:buFont typeface="Arial" panose="020B0604020202020204" pitchFamily="34" charset="0"/>
              <a:buChar char="•"/>
            </a:pPr>
            <a:r>
              <a:rPr lang="en-US" b="0" i="0" dirty="0">
                <a:effectLst/>
                <a:latin typeface="Segoe UI" panose="020B0502040204020203" pitchFamily="34" charset="0"/>
              </a:rPr>
              <a:t>Windows 10 Enterprise</a:t>
            </a:r>
          </a:p>
          <a:p>
            <a:pPr marL="742950" lvl="1" indent="-285750" algn="l">
              <a:buFont typeface="Arial" panose="020B0604020202020204" pitchFamily="34" charset="0"/>
              <a:buChar char="•"/>
            </a:pPr>
            <a:r>
              <a:rPr lang="en-US" b="0" i="0" dirty="0">
                <a:effectLst/>
                <a:latin typeface="Segoe UI" panose="020B0502040204020203" pitchFamily="34" charset="0"/>
              </a:rPr>
              <a:t>Windows 10 Enterprise Multi-session</a:t>
            </a:r>
          </a:p>
          <a:p>
            <a:pPr marL="742950" lvl="1" indent="-285750" algn="l">
              <a:buFont typeface="Arial" panose="020B0604020202020204" pitchFamily="34" charset="0"/>
              <a:buChar char="•"/>
            </a:pPr>
            <a:r>
              <a:rPr lang="en-US" b="0" i="0" dirty="0">
                <a:effectLst/>
                <a:latin typeface="Segoe UI" panose="020B0502040204020203" pitchFamily="34" charset="0"/>
              </a:rPr>
              <a:t>Windows Server 2012 R2 and above</a:t>
            </a:r>
          </a:p>
          <a:p>
            <a:pPr marL="742950" lvl="1" indent="-285750" algn="l">
              <a:buFont typeface="Arial" panose="020B0604020202020204" pitchFamily="34" charset="0"/>
              <a:buChar char="•"/>
            </a:pPr>
            <a:r>
              <a:rPr lang="en-US" b="0" i="0" dirty="0">
                <a:effectLst/>
                <a:latin typeface="Segoe UI" panose="020B0502040204020203" pitchFamily="34" charset="0"/>
              </a:rPr>
              <a:t>Custom Windows system images with pre-loaded apps, group policies, or other customizations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Segoe UI" panose="020B0502040204020203" pitchFamily="34" charset="0"/>
              </a:rPr>
              <a:t>Azure Virtual Desktop workspace</a:t>
            </a:r>
            <a:r>
              <a:rPr lang="en-US" b="0" i="0" dirty="0">
                <a:effectLst/>
                <a:latin typeface="Segoe UI" panose="020B0502040204020203" pitchFamily="34" charset="0"/>
              </a:rPr>
              <a:t>: The Azure Virtual Desktop workspace or tenant is a management construct to manage and publish host pool resources.</a:t>
            </a: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host pool is a collection of Azure virtual machines that register to Azure Virtual Desktop as session hosts when you run the Azure Virtual Desktop agent. All session host virtual machines in a host pool should be sourced from the same image for a consistent user experience.</a:t>
            </a:r>
          </a:p>
          <a:p>
            <a:endParaRPr lang="en-US" dirty="0"/>
          </a:p>
          <a:p>
            <a:r>
              <a:rPr lang="en-US" dirty="0"/>
              <a:t>A host pool can be one of two types:</a:t>
            </a:r>
          </a:p>
          <a:p>
            <a:pPr marL="171450" indent="-171450">
              <a:buFont typeface="Arial" panose="020B0604020202020204" pitchFamily="34" charset="0"/>
              <a:buChar char="•"/>
            </a:pPr>
            <a:r>
              <a:rPr lang="en-US" b="1" dirty="0"/>
              <a:t>Personal</a:t>
            </a:r>
            <a:r>
              <a:rPr lang="en-US" dirty="0"/>
              <a:t>, where each session host is assigned to individual users.</a:t>
            </a:r>
          </a:p>
          <a:p>
            <a:pPr marL="171450" indent="-171450">
              <a:buFont typeface="Arial" panose="020B0604020202020204" pitchFamily="34" charset="0"/>
              <a:buChar char="•"/>
            </a:pPr>
            <a:r>
              <a:rPr lang="en-US" b="1" dirty="0"/>
              <a:t>Pooled</a:t>
            </a:r>
            <a:r>
              <a:rPr lang="en-US" dirty="0"/>
              <a:t>, where session hosts can accept connections from any user authorized to an app group within the host pool.</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a:buFont typeface="Arial" panose="020B0604020202020204" pitchFamily="34" charset="0"/>
              <a:buNone/>
            </a:pPr>
            <a:endParaRPr lang="en-US" dirty="0"/>
          </a:p>
          <a:p>
            <a:r>
              <a:rPr lang="en-US" dirty="0"/>
              <a:t>You can set additional properties on the host pool to change its load-balancing behavior, how many sessions each session host can take, and what the user can do to session hosts in the host pool while signed into their Windows Virtual Desktop sessions. You control the resources published to users through app groups.</a:t>
            </a:r>
          </a:p>
          <a:p>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8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host pool is a collection of Azure virtual machines that register to Azure Virtual Desktop as session hosts when you run the Azure Virtual Desktop agent. All session host virtual machines in a host pool should be sourced from the same image for a consistent user experience.</a:t>
            </a:r>
          </a:p>
          <a:p>
            <a:endParaRPr lang="en-US" dirty="0"/>
          </a:p>
          <a:p>
            <a:r>
              <a:rPr lang="en-US" dirty="0"/>
              <a:t>A host pool can be one of two types:</a:t>
            </a:r>
          </a:p>
          <a:p>
            <a:pPr marL="171450" indent="-171450">
              <a:buFont typeface="Arial" panose="020B0604020202020204" pitchFamily="34" charset="0"/>
              <a:buChar char="•"/>
            </a:pPr>
            <a:r>
              <a:rPr lang="en-US" b="1" dirty="0"/>
              <a:t>Personal</a:t>
            </a:r>
            <a:r>
              <a:rPr lang="en-US" dirty="0"/>
              <a:t>, where each session host is assigned to individual users.</a:t>
            </a:r>
          </a:p>
          <a:p>
            <a:pPr marL="171450" indent="-171450">
              <a:buFont typeface="Arial" panose="020B0604020202020204" pitchFamily="34" charset="0"/>
              <a:buChar char="•"/>
            </a:pPr>
            <a:r>
              <a:rPr lang="en-US" b="1" dirty="0"/>
              <a:t>Pooled</a:t>
            </a:r>
            <a:r>
              <a:rPr lang="en-US" dirty="0"/>
              <a:t>, where session hosts can accept connections from any user authorized to an app group within the host pool.</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a:p>
            <a:pPr>
              <a:buFont typeface="Arial" panose="020B0604020202020204" pitchFamily="34" charset="0"/>
              <a:buNone/>
            </a:pPr>
            <a:endParaRPr lang="en-US" dirty="0"/>
          </a:p>
          <a:p>
            <a:r>
              <a:rPr lang="en-US" dirty="0"/>
              <a:t>You can set additional properties on the host pool to change its load-balancing behavior, how many sessions each session host can take, and what the user can do to session hosts in the host pool while signed into their Windows Virtual Desktop sessions. You control the resources published to users through app groups.</a:t>
            </a:r>
          </a:p>
          <a:p>
            <a:endParaRPr lang="en-US" b="0" i="0" dirty="0">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87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6504106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75802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908080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855975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9621248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 id="2147484707" r:id="rId12"/>
    <p:sldLayoutId id="2147484708" r:id="rId13"/>
    <p:sldLayoutId id="2147484709" r:id="rId1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docs.microsoft.com/en-us/mem/configmgr/" TargetMode="External"/><Relationship Id="rId7" Type="http://schemas.openxmlformats.org/officeDocument/2006/relationships/hyperlink" Target="https://docs.microsoft.com/azure/virtual-machines/windows/capture-image-resource"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docs.microsoft.com/en-us/azure/azure-monitor/platform/log-analytics-agent" TargetMode="External"/><Relationship Id="rId5" Type="http://schemas.openxmlformats.org/officeDocument/2006/relationships/hyperlink" Target="https://docs.microsoft.com/en-us/azure/automation/update-management/overview" TargetMode="External"/><Relationship Id="rId4" Type="http://schemas.openxmlformats.org/officeDocument/2006/relationships/hyperlink" Target="https://docs.microsoft.com/en-us/windows/deployment/update/waas-manage-updates-wufb"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hyperlink" Target="https://learn.microsoft.com/en-us/azure/azure-resource-manager/management/azure-subscription-service-limits" TargetMode="External"/><Relationship Id="rId4" Type="http://schemas.openxmlformats.org/officeDocument/2006/relationships/hyperlink" Target="https://learn.microsoft.com/en-us/azure/architecture/example-scenario/wvd/windows-virtual-deskto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windows-server/remote/remote-desktop-services/virtual-machine-rec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virtual-machines/windows/hybrid-use-benefit-licensing"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hyperlink" Target="https://azure.microsoft.com/pricing/reserved-vm-instance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ka.ms/AZ-140_01_Lab_01"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aka.ms/AZ-140_01_Lab_02"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40468854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Personal and pooled desktops</a:t>
            </a:r>
          </a:p>
        </p:txBody>
      </p:sp>
      <p:pic>
        <p:nvPicPr>
          <p:cNvPr id="7" name="Picture Placeholder 2" descr="Remote work with solid fill">
            <a:extLst>
              <a:ext uri="{FF2B5EF4-FFF2-40B4-BE49-F238E27FC236}">
                <a16:creationId xmlns:a16="http://schemas.microsoft.com/office/drawing/2014/main" id="{CAD23FD9-2B52-43EF-9760-3479936CEEFA}"/>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620067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7105BD-5DFA-46F3-AB5E-FA111D6CEB4D}"/>
              </a:ext>
            </a:extLst>
          </p:cNvPr>
          <p:cNvSpPr txBox="1"/>
          <p:nvPr/>
        </p:nvSpPr>
        <p:spPr>
          <a:xfrm>
            <a:off x="569552" y="1315585"/>
            <a:ext cx="5223140" cy="4093428"/>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Host pools are a collection of one or more identical virtual machines (VMs) within Azure Virtual Desktop environments.</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Personal desktop solutions (sometimes called persistent desktops) allow users to always connect to the same specific session host. </a:t>
            </a:r>
          </a:p>
          <a:p>
            <a:pPr marL="342900" marR="0" lvl="0"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Users can modify their desktop experience to meet personal preferences and save files in the desktop environment. </a:t>
            </a:r>
          </a:p>
        </p:txBody>
      </p:sp>
      <p:pic>
        <p:nvPicPr>
          <p:cNvPr id="4" name="Picture 3">
            <a:extLst>
              <a:ext uri="{FF2B5EF4-FFF2-40B4-BE49-F238E27FC236}">
                <a16:creationId xmlns:a16="http://schemas.microsoft.com/office/drawing/2014/main" id="{078779F4-D6BA-433A-BDBA-B3D01F4CDEF0}"/>
              </a:ext>
            </a:extLst>
          </p:cNvPr>
          <p:cNvPicPr>
            <a:picLocks noChangeAspect="1"/>
          </p:cNvPicPr>
          <p:nvPr/>
        </p:nvPicPr>
        <p:blipFill>
          <a:blip r:embed="rId3"/>
          <a:stretch>
            <a:fillRect/>
          </a:stretch>
        </p:blipFill>
        <p:spPr>
          <a:xfrm>
            <a:off x="6205187" y="647113"/>
            <a:ext cx="5029018" cy="5439240"/>
          </a:xfrm>
          <a:prstGeom prst="rect">
            <a:avLst/>
          </a:prstGeom>
        </p:spPr>
      </p:pic>
    </p:spTree>
    <p:extLst>
      <p:ext uri="{BB962C8B-B14F-4D97-AF65-F5344CB8AC3E}">
        <p14:creationId xmlns:p14="http://schemas.microsoft.com/office/powerpoint/2010/main" val="41800739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8A60A-39FD-4B60-A156-E1A674E1BA16}"/>
              </a:ext>
            </a:extLst>
          </p:cNvPr>
          <p:cNvPicPr>
            <a:picLocks noChangeAspect="1"/>
          </p:cNvPicPr>
          <p:nvPr/>
        </p:nvPicPr>
        <p:blipFill>
          <a:blip r:embed="rId3"/>
          <a:stretch>
            <a:fillRect/>
          </a:stretch>
        </p:blipFill>
        <p:spPr>
          <a:xfrm>
            <a:off x="2339788" y="1532731"/>
            <a:ext cx="7628323" cy="4029397"/>
          </a:xfrm>
          <a:prstGeom prst="rect">
            <a:avLst/>
          </a:prstGeom>
        </p:spPr>
      </p:pic>
      <p:sp>
        <p:nvSpPr>
          <p:cNvPr id="5" name="TextBox 4">
            <a:extLst>
              <a:ext uri="{FF2B5EF4-FFF2-40B4-BE49-F238E27FC236}">
                <a16:creationId xmlns:a16="http://schemas.microsoft.com/office/drawing/2014/main" id="{437105BD-5DFA-46F3-AB5E-FA111D6CEB4D}"/>
              </a:ext>
            </a:extLst>
          </p:cNvPr>
          <p:cNvSpPr txBox="1"/>
          <p:nvPr/>
        </p:nvSpPr>
        <p:spPr>
          <a:xfrm>
            <a:off x="476885" y="587986"/>
            <a:ext cx="11456604"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Each host pool can contain an app group that users can interact with as they would on a physical desktop.</a:t>
            </a:r>
          </a:p>
        </p:txBody>
      </p:sp>
    </p:spTree>
    <p:extLst>
      <p:ext uri="{BB962C8B-B14F-4D97-AF65-F5344CB8AC3E}">
        <p14:creationId xmlns:p14="http://schemas.microsoft.com/office/powerpoint/2010/main" val="17185187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Service updates for Azure Virtual Desktop</a:t>
            </a:r>
          </a:p>
        </p:txBody>
      </p:sp>
      <p:pic>
        <p:nvPicPr>
          <p:cNvPr id="6" name="Picture Placeholder 2">
            <a:extLst>
              <a:ext uri="{FF2B5EF4-FFF2-40B4-BE49-F238E27FC236}">
                <a16:creationId xmlns:a16="http://schemas.microsoft.com/office/drawing/2014/main" id="{BAE7D850-F3C2-45AF-8A5B-2CAD0FF863EA}"/>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E6D3794-1F63-4E75-9C68-B9878882C8F5}"/>
              </a:ext>
            </a:extLst>
          </p:cNvPr>
          <p:cNvSpPr txBox="1"/>
          <p:nvPr/>
        </p:nvSpPr>
        <p:spPr>
          <a:xfrm>
            <a:off x="395125" y="856501"/>
            <a:ext cx="11595959" cy="5144998"/>
          </a:xfrm>
          <a:prstGeom prst="rect">
            <a:avLst/>
          </a:prstGeom>
          <a:noFill/>
        </p:spPr>
        <p:txBody>
          <a:bodyPr wrap="square">
            <a:spAutoFit/>
          </a:bodyPr>
          <a:lstStyle/>
          <a:p>
            <a:pPr algn="l">
              <a:spcAft>
                <a:spcPts val="1200"/>
              </a:spcAft>
            </a:pPr>
            <a:r>
              <a:rPr lang="en-US" sz="2400" i="0" dirty="0">
                <a:effectLst/>
                <a:cs typeface="Segoe UI" panose="020B0502040204020203" pitchFamily="34" charset="0"/>
              </a:rPr>
              <a:t>Options for updating Azure Virtual Desktop desktops:</a:t>
            </a:r>
          </a:p>
          <a:p>
            <a:pPr marL="342900" indent="-342900" algn="l">
              <a:spcAft>
                <a:spcPts val="1400"/>
              </a:spcAft>
              <a:buFont typeface="Arial" panose="020B0604020202020204" pitchFamily="34" charset="0"/>
              <a:buChar char="•"/>
            </a:pPr>
            <a:r>
              <a:rPr lang="en-US" sz="2400" b="0" i="0" u="none" strike="noStrike" dirty="0">
                <a:effectLst/>
                <a:hlinkClick r:id="rId3"/>
              </a:rPr>
              <a:t>Microsoft Endpoint Configuration Manager (MECM)</a:t>
            </a:r>
            <a:r>
              <a:rPr lang="en-US" sz="2400" b="0" i="0" dirty="0">
                <a:effectLst/>
              </a:rPr>
              <a:t>  updates server and desktop operating systems.</a:t>
            </a:r>
          </a:p>
          <a:p>
            <a:pPr marL="342900" indent="-342900" algn="l">
              <a:spcAft>
                <a:spcPts val="1400"/>
              </a:spcAft>
              <a:buFont typeface="Arial" panose="020B0604020202020204" pitchFamily="34" charset="0"/>
              <a:buChar char="•"/>
            </a:pPr>
            <a:r>
              <a:rPr lang="en-US" sz="2400" b="0" i="0" u="none" strike="noStrike" dirty="0">
                <a:effectLst/>
                <a:hlinkClick r:id="rId4"/>
              </a:rPr>
              <a:t>Windows Updates for Business</a:t>
            </a:r>
            <a:r>
              <a:rPr lang="en-US" sz="2400" b="0" i="0" dirty="0">
                <a:effectLst/>
              </a:rPr>
              <a:t>  updates desktop operating systems like Windows 10 multi-session.</a:t>
            </a:r>
          </a:p>
          <a:p>
            <a:pPr marL="342900" indent="-342900" algn="l">
              <a:spcAft>
                <a:spcPts val="1400"/>
              </a:spcAft>
              <a:buFont typeface="Arial" panose="020B0604020202020204" pitchFamily="34" charset="0"/>
              <a:buChar char="•"/>
            </a:pPr>
            <a:r>
              <a:rPr lang="en-US" sz="2400" b="0" i="0" u="none" strike="noStrike" dirty="0">
                <a:effectLst/>
                <a:hlinkClick r:id="rId5"/>
              </a:rPr>
              <a:t>Azure Update Management</a:t>
            </a:r>
            <a:r>
              <a:rPr lang="en-US" sz="2400" b="0" i="0" dirty="0">
                <a:effectLst/>
              </a:rPr>
              <a:t>  updates server operating systems.</a:t>
            </a:r>
          </a:p>
          <a:p>
            <a:pPr marL="342900" indent="-342900" algn="l">
              <a:spcAft>
                <a:spcPts val="1400"/>
              </a:spcAft>
              <a:buFont typeface="Arial" panose="020B0604020202020204" pitchFamily="34" charset="0"/>
              <a:buChar char="•"/>
            </a:pPr>
            <a:r>
              <a:rPr lang="en-US" sz="2400" b="0" i="0" u="none" strike="noStrike" dirty="0">
                <a:effectLst/>
                <a:hlinkClick r:id="rId6"/>
              </a:rPr>
              <a:t>Azure Log Analytics</a:t>
            </a:r>
            <a:r>
              <a:rPr lang="en-US" sz="2400" b="0" i="0" dirty="0">
                <a:effectLst/>
              </a:rPr>
              <a:t>  checks compliance.</a:t>
            </a:r>
          </a:p>
          <a:p>
            <a:pPr marL="342900" indent="-342900">
              <a:spcAft>
                <a:spcPts val="1400"/>
              </a:spcAft>
              <a:buFont typeface="Arial" panose="020B0604020202020204" pitchFamily="34" charset="0"/>
              <a:buChar char="•"/>
            </a:pPr>
            <a:r>
              <a:rPr lang="en-US" sz="2400" b="0" i="0" dirty="0">
                <a:solidFill>
                  <a:srgbClr val="000000"/>
                </a:solidFill>
                <a:effectLst/>
              </a:rPr>
              <a:t>Deploy a new (custom) image to session hosts every month for the latest Windows and applications updates. You can use an image from the Azure Marketplace or a </a:t>
            </a:r>
            <a:r>
              <a:rPr lang="en-US" sz="2400" b="0" i="0" dirty="0">
                <a:solidFill>
                  <a:srgbClr val="000000"/>
                </a:solidFill>
                <a:effectLst/>
                <a:hlinkClick r:id="rId7"/>
              </a:rPr>
              <a:t>custom Azure managed image</a:t>
            </a:r>
            <a:r>
              <a:rPr lang="en-US" sz="2400" b="0" i="0" dirty="0">
                <a:solidFill>
                  <a:srgbClr val="000000"/>
                </a:solidFill>
                <a:effectLst/>
              </a:rPr>
              <a:t>.</a:t>
            </a:r>
            <a:endParaRPr lang="en-US" sz="2400" b="0" i="0" dirty="0">
              <a:effectLst/>
            </a:endParaRPr>
          </a:p>
          <a:p>
            <a:pPr algn="l">
              <a:spcAft>
                <a:spcPts val="600"/>
              </a:spcAft>
            </a:pPr>
            <a:endParaRPr lang="en-US" sz="2000" i="0" dirty="0">
              <a:effectLst/>
              <a:cs typeface="Segoe UI" panose="020B0502040204020203" pitchFamily="34" charset="0"/>
            </a:endParaRPr>
          </a:p>
        </p:txBody>
      </p:sp>
      <p:pic>
        <p:nvPicPr>
          <p:cNvPr id="3" name="Picture 2">
            <a:extLst>
              <a:ext uri="{FF2B5EF4-FFF2-40B4-BE49-F238E27FC236}">
                <a16:creationId xmlns:a16="http://schemas.microsoft.com/office/drawing/2014/main" id="{DC0DF799-3B27-4266-9BA7-306B481AD16D}"/>
              </a:ext>
            </a:extLst>
          </p:cNvPr>
          <p:cNvPicPr>
            <a:picLocks noChangeAspect="1"/>
          </p:cNvPicPr>
          <p:nvPr/>
        </p:nvPicPr>
        <p:blipFill>
          <a:blip r:embed="rId8"/>
          <a:stretch>
            <a:fillRect/>
          </a:stretch>
        </p:blipFill>
        <p:spPr>
          <a:xfrm>
            <a:off x="10691059" y="5445381"/>
            <a:ext cx="1437172" cy="1320869"/>
          </a:xfrm>
          <a:prstGeom prst="rect">
            <a:avLst/>
          </a:prstGeom>
        </p:spPr>
      </p:pic>
    </p:spTree>
    <p:extLst>
      <p:ext uri="{BB962C8B-B14F-4D97-AF65-F5344CB8AC3E}">
        <p14:creationId xmlns:p14="http://schemas.microsoft.com/office/powerpoint/2010/main" val="16250858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Azure limitations for Azure Virtual Desktop</a:t>
            </a:r>
          </a:p>
        </p:txBody>
      </p:sp>
      <p:pic>
        <p:nvPicPr>
          <p:cNvPr id="7" name="Picture Placeholder 4" descr="Route (Two Pins With A Path) with solid fill">
            <a:extLst>
              <a:ext uri="{FF2B5EF4-FFF2-40B4-BE49-F238E27FC236}">
                <a16:creationId xmlns:a16="http://schemas.microsoft.com/office/drawing/2014/main" id="{D3012997-8558-4CA0-A1D7-FF584611EF13}"/>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9198778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440494"/>
            <a:ext cx="11354714" cy="728448"/>
          </a:xfrm>
        </p:spPr>
        <p:txBody>
          <a:bodyPr vert="horz" wrap="square" lIns="0" tIns="91440" rIns="146304" bIns="91440" rtlCol="0" anchor="t">
            <a:normAutofit/>
          </a:bodyPr>
          <a:lstStyle/>
          <a:p>
            <a:r>
              <a:rPr lang="en-US" b="0" kern="1200" cap="none" spc="-49" baseline="0" dirty="0">
                <a:ln w="3175">
                  <a:noFill/>
                </a:ln>
                <a:effectLst/>
                <a:latin typeface="+mj-lt"/>
                <a:ea typeface="+mn-ea"/>
                <a:cs typeface="Segoe UI" pitchFamily="34" charset="0"/>
              </a:rPr>
              <a:t>Azure Virtual Desktop limitations </a:t>
            </a:r>
          </a:p>
        </p:txBody>
      </p:sp>
      <p:pic>
        <p:nvPicPr>
          <p:cNvPr id="3" name="Picture 2">
            <a:extLst>
              <a:ext uri="{FF2B5EF4-FFF2-40B4-BE49-F238E27FC236}">
                <a16:creationId xmlns:a16="http://schemas.microsoft.com/office/drawing/2014/main" id="{415CD452-7193-461D-BCDE-E9EE9BAC2945}"/>
              </a:ext>
            </a:extLst>
          </p:cNvPr>
          <p:cNvPicPr>
            <a:picLocks noChangeAspect="1"/>
          </p:cNvPicPr>
          <p:nvPr/>
        </p:nvPicPr>
        <p:blipFill>
          <a:blip r:embed="rId3"/>
          <a:stretch>
            <a:fillRect/>
          </a:stretch>
        </p:blipFill>
        <p:spPr>
          <a:xfrm>
            <a:off x="7145164" y="1633989"/>
            <a:ext cx="3729964" cy="3836973"/>
          </a:xfrm>
          <a:prstGeom prst="rect">
            <a:avLst/>
          </a:prstGeom>
          <a:noFill/>
          <a:ln w="19050">
            <a:noFill/>
          </a:ln>
        </p:spPr>
      </p:pic>
      <p:sp>
        <p:nvSpPr>
          <p:cNvPr id="2" name="TextBox 1">
            <a:extLst>
              <a:ext uri="{FF2B5EF4-FFF2-40B4-BE49-F238E27FC236}">
                <a16:creationId xmlns:a16="http://schemas.microsoft.com/office/drawing/2014/main" id="{BD62A5A0-B56B-F530-A394-419BDC8BA1F0}"/>
              </a:ext>
            </a:extLst>
          </p:cNvPr>
          <p:cNvSpPr txBox="1"/>
          <p:nvPr/>
        </p:nvSpPr>
        <p:spPr>
          <a:xfrm>
            <a:off x="495757" y="5657316"/>
            <a:ext cx="11277600" cy="960263"/>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For the most recent limitations, see: </a:t>
            </a:r>
            <a:r>
              <a:rPr lang="en-US" sz="1600" dirty="0">
                <a:gradFill>
                  <a:gsLst>
                    <a:gs pos="2917">
                      <a:schemeClr val="tx1"/>
                    </a:gs>
                    <a:gs pos="30000">
                      <a:schemeClr val="tx1"/>
                    </a:gs>
                  </a:gsLst>
                  <a:lin ang="5400000" scaled="0"/>
                </a:gradFill>
                <a:hlinkClick r:id="rId4"/>
              </a:rPr>
              <a:t>https://learn.microsoft.com/en-us/azure/architecture/example-scenario/wvd/windows-virtual-desktop</a:t>
            </a:r>
            <a:r>
              <a:rPr lang="en-US" sz="1600" dirty="0">
                <a:gradFill>
                  <a:gsLst>
                    <a:gs pos="2917">
                      <a:schemeClr val="tx1"/>
                    </a:gs>
                    <a:gs pos="30000">
                      <a:schemeClr val="tx1"/>
                    </a:gs>
                  </a:gsLst>
                  <a:lin ang="5400000" scaled="0"/>
                </a:gradFill>
              </a:rPr>
              <a:t>, and </a:t>
            </a:r>
            <a:r>
              <a:rPr lang="en-US" sz="1600" dirty="0">
                <a:gradFill>
                  <a:gsLst>
                    <a:gs pos="2917">
                      <a:schemeClr val="tx1"/>
                    </a:gs>
                    <a:gs pos="30000">
                      <a:schemeClr val="tx1"/>
                    </a:gs>
                  </a:gsLst>
                  <a:lin ang="5400000" scaled="0"/>
                </a:gradFill>
                <a:hlinkClick r:id="rId5"/>
              </a:rPr>
              <a:t>https://learn.microsoft.com/en-us/azure/azure-resource-manager/management/azure-subscription-service-limits</a:t>
            </a:r>
            <a:r>
              <a:rPr lang="en-US" sz="1600" dirty="0">
                <a:gradFill>
                  <a:gsLst>
                    <a:gs pos="2917">
                      <a:schemeClr val="tx1"/>
                    </a:gs>
                    <a:gs pos="30000">
                      <a:schemeClr val="tx1"/>
                    </a:gs>
                  </a:gsLst>
                  <a:lin ang="5400000" scaled="0"/>
                </a:gradFill>
              </a:rPr>
              <a:t> </a:t>
            </a:r>
          </a:p>
        </p:txBody>
      </p:sp>
      <p:graphicFrame>
        <p:nvGraphicFramePr>
          <p:cNvPr id="4" name="Table 3">
            <a:extLst>
              <a:ext uri="{FF2B5EF4-FFF2-40B4-BE49-F238E27FC236}">
                <a16:creationId xmlns:a16="http://schemas.microsoft.com/office/drawing/2014/main" id="{3687925A-C211-A197-5659-0D5D7B5ABC2D}"/>
              </a:ext>
            </a:extLst>
          </p:cNvPr>
          <p:cNvGraphicFramePr>
            <a:graphicFrameLocks noGrp="1"/>
          </p:cNvGraphicFramePr>
          <p:nvPr>
            <p:extLst>
              <p:ext uri="{D42A27DB-BD31-4B8C-83A1-F6EECF244321}">
                <p14:modId xmlns:p14="http://schemas.microsoft.com/office/powerpoint/2010/main" val="425570013"/>
              </p:ext>
            </p:extLst>
          </p:nvPr>
        </p:nvGraphicFramePr>
        <p:xfrm>
          <a:off x="461473" y="1677939"/>
          <a:ext cx="5634527" cy="3502122"/>
        </p:xfrm>
        <a:graphic>
          <a:graphicData uri="http://schemas.openxmlformats.org/drawingml/2006/table">
            <a:tbl>
              <a:tblPr/>
              <a:tblGrid>
                <a:gridCol w="1896483">
                  <a:extLst>
                    <a:ext uri="{9D8B030D-6E8A-4147-A177-3AD203B41FA5}">
                      <a16:colId xmlns:a16="http://schemas.microsoft.com/office/drawing/2014/main" val="1054892612"/>
                    </a:ext>
                  </a:extLst>
                </a:gridCol>
                <a:gridCol w="2188407">
                  <a:extLst>
                    <a:ext uri="{9D8B030D-6E8A-4147-A177-3AD203B41FA5}">
                      <a16:colId xmlns:a16="http://schemas.microsoft.com/office/drawing/2014/main" val="1937019870"/>
                    </a:ext>
                  </a:extLst>
                </a:gridCol>
                <a:gridCol w="1549637">
                  <a:extLst>
                    <a:ext uri="{9D8B030D-6E8A-4147-A177-3AD203B41FA5}">
                      <a16:colId xmlns:a16="http://schemas.microsoft.com/office/drawing/2014/main" val="3916730016"/>
                    </a:ext>
                  </a:extLst>
                </a:gridCol>
              </a:tblGrid>
              <a:tr h="356054">
                <a:tc>
                  <a:txBody>
                    <a:bodyPr/>
                    <a:lstStyle/>
                    <a:p>
                      <a:pPr algn="l"/>
                      <a:r>
                        <a:rPr lang="en-US" sz="1700" b="1">
                          <a:solidFill>
                            <a:schemeClr val="bg1"/>
                          </a:solidFill>
                        </a:rPr>
                        <a:t>Azure Virtual Desktop object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a:r>
                        <a:rPr lang="en-US" sz="1700" b="1" dirty="0">
                          <a:solidFill>
                            <a:schemeClr val="bg1"/>
                          </a:solidFill>
                        </a:rPr>
                        <a:t>Per Parent container object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l"/>
                      <a:r>
                        <a:rPr lang="en-US" sz="1700" b="1" dirty="0">
                          <a:solidFill>
                            <a:schemeClr val="bg1"/>
                          </a:solidFill>
                          <a:effectLst/>
                        </a:rPr>
                        <a:t>Service limit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46069208"/>
                  </a:ext>
                </a:extLst>
              </a:tr>
              <a:tr h="356054">
                <a:tc>
                  <a:txBody>
                    <a:bodyPr/>
                    <a:lstStyle/>
                    <a:p>
                      <a:r>
                        <a:rPr lang="en-US" sz="1700"/>
                        <a:t>Workspace</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Azure Active Directory tenant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700">
                          <a:effectLst/>
                        </a:rPr>
                        <a:t>1300</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831390"/>
                  </a:ext>
                </a:extLst>
              </a:tr>
              <a:tr h="356054">
                <a:tc>
                  <a:txBody>
                    <a:bodyPr/>
                    <a:lstStyle/>
                    <a:p>
                      <a:r>
                        <a:rPr lang="en-US" sz="1700"/>
                        <a:t>HostPool</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Workspace</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700">
                          <a:effectLst/>
                        </a:rPr>
                        <a:t>400</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024354"/>
                  </a:ext>
                </a:extLst>
              </a:tr>
              <a:tr h="356054">
                <a:tc>
                  <a:txBody>
                    <a:bodyPr/>
                    <a:lstStyle/>
                    <a:p>
                      <a:r>
                        <a:rPr lang="en-US" sz="1700"/>
                        <a:t>Application group</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Azure Active Directory tenant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700" dirty="0">
                          <a:effectLst/>
                        </a:rPr>
                        <a:t>500*</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584234"/>
                  </a:ext>
                </a:extLst>
              </a:tr>
              <a:tr h="356054">
                <a:tc>
                  <a:txBody>
                    <a:bodyPr/>
                    <a:lstStyle/>
                    <a:p>
                      <a:r>
                        <a:rPr lang="en-US" sz="1700"/>
                        <a:t>RemoteApp</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Application group</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700">
                          <a:effectLst/>
                        </a:rPr>
                        <a:t>500</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7440244"/>
                  </a:ext>
                </a:extLst>
              </a:tr>
              <a:tr h="356054">
                <a:tc>
                  <a:txBody>
                    <a:bodyPr/>
                    <a:lstStyle/>
                    <a:p>
                      <a:r>
                        <a:rPr lang="en-US" sz="1700"/>
                        <a:t>Role assignment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Any Azure Virtual Desktop object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700" dirty="0">
                          <a:effectLst/>
                        </a:rPr>
                        <a:t>200</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141447"/>
                  </a:ext>
                </a:extLst>
              </a:tr>
              <a:tr h="356054">
                <a:tc>
                  <a:txBody>
                    <a:bodyPr/>
                    <a:lstStyle/>
                    <a:p>
                      <a:r>
                        <a:rPr lang="en-US" sz="1700"/>
                        <a:t>Session host</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err="1"/>
                        <a:t>HostPool</a:t>
                      </a:r>
                      <a:endParaRPr lang="en-US" sz="1700" dirty="0"/>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700" dirty="0">
                          <a:effectLst/>
                        </a:rPr>
                        <a:t>10,000</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766306"/>
                  </a:ext>
                </a:extLst>
              </a:tr>
            </a:tbl>
          </a:graphicData>
        </a:graphic>
      </p:graphicFrame>
    </p:spTree>
    <p:extLst>
      <p:ext uri="{BB962C8B-B14F-4D97-AF65-F5344CB8AC3E}">
        <p14:creationId xmlns:p14="http://schemas.microsoft.com/office/powerpoint/2010/main" val="106398068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Virtual machine (VM) sizing</a:t>
            </a:r>
          </a:p>
        </p:txBody>
      </p:sp>
      <p:pic>
        <p:nvPicPr>
          <p:cNvPr id="7" name="Picture Placeholder 4">
            <a:extLst>
              <a:ext uri="{FF2B5EF4-FFF2-40B4-BE49-F238E27FC236}">
                <a16:creationId xmlns:a16="http://schemas.microsoft.com/office/drawing/2014/main" id="{693FE501-6264-4B32-9235-78DBCCEA019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B3110C-CC08-4447-810C-E39A94BE91D9}"/>
              </a:ext>
            </a:extLst>
          </p:cNvPr>
          <p:cNvSpPr txBox="1"/>
          <p:nvPr/>
        </p:nvSpPr>
        <p:spPr>
          <a:xfrm>
            <a:off x="404339" y="641353"/>
            <a:ext cx="10740228" cy="707886"/>
          </a:xfrm>
          <a:prstGeom prst="rect">
            <a:avLst/>
          </a:prstGeom>
          <a:noFill/>
        </p:spPr>
        <p:txBody>
          <a:bodyPr wrap="square">
            <a:spAutoFit/>
          </a:bodyPr>
          <a:lstStyle/>
          <a:p>
            <a:pPr>
              <a:spcAft>
                <a:spcPts val="900"/>
              </a:spcAft>
              <a:defRPr/>
            </a:pPr>
            <a:r>
              <a:rPr lang="en-US" sz="2000" dirty="0">
                <a:solidFill>
                  <a:srgbClr val="000000"/>
                </a:solidFill>
                <a:latin typeface="Segoe UI" panose="020B0502040204020203" pitchFamily="34" charset="0"/>
                <a:cs typeface="Segoe UI" panose="020B0502040204020203" pitchFamily="34" charset="0"/>
              </a:rPr>
              <a:t>Use the </a:t>
            </a:r>
            <a:r>
              <a:rPr lang="en-US" sz="2000" dirty="0">
                <a:solidFill>
                  <a:srgbClr val="000000"/>
                </a:solidFill>
                <a:latin typeface="Segoe UI" panose="020B0502040204020203" pitchFamily="34" charset="0"/>
                <a:cs typeface="Segoe UI" panose="020B0502040204020203" pitchFamily="34" charset="0"/>
                <a:hlinkClick r:id="rId3"/>
              </a:rPr>
              <a:t>virtual machine sizing guidelines</a:t>
            </a:r>
            <a:r>
              <a:rPr lang="en-US" sz="2000" dirty="0">
                <a:solidFill>
                  <a:srgbClr val="000000"/>
                </a:solidFill>
                <a:latin typeface="Segoe UI" panose="020B0502040204020203" pitchFamily="34" charset="0"/>
                <a:cs typeface="Segoe UI" panose="020B0502040204020203" pitchFamily="34" charset="0"/>
              </a:rPr>
              <a:t> for the maximum suggested number of users per virtual central processing unit (vCPU) and minimum VM configurations.</a:t>
            </a:r>
            <a:endParaRPr lang="en-US" sz="2000" i="0" dirty="0">
              <a:effectLst/>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2D00F11A-EF68-4908-AA19-02D07F4D896D}"/>
              </a:ext>
            </a:extLst>
          </p:cNvPr>
          <p:cNvPicPr>
            <a:picLocks noChangeAspect="1"/>
          </p:cNvPicPr>
          <p:nvPr/>
        </p:nvPicPr>
        <p:blipFill>
          <a:blip r:embed="rId4"/>
          <a:stretch>
            <a:fillRect/>
          </a:stretch>
        </p:blipFill>
        <p:spPr>
          <a:xfrm>
            <a:off x="1364338" y="1631872"/>
            <a:ext cx="8377223" cy="4086986"/>
          </a:xfrm>
          <a:prstGeom prst="rect">
            <a:avLst/>
          </a:prstGeom>
        </p:spPr>
      </p:pic>
    </p:spTree>
    <p:extLst>
      <p:ext uri="{BB962C8B-B14F-4D97-AF65-F5344CB8AC3E}">
        <p14:creationId xmlns:p14="http://schemas.microsoft.com/office/powerpoint/2010/main" val="512228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dirty="0"/>
              <a:t>Azure Virtual Desktop pricing</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Azure Virtual Desktop Architecture</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BEFFF7-DAE9-4FC4-A589-8749B5E0BDD6}"/>
              </a:ext>
            </a:extLst>
          </p:cNvPr>
          <p:cNvSpPr txBox="1"/>
          <p:nvPr/>
        </p:nvSpPr>
        <p:spPr>
          <a:xfrm>
            <a:off x="1060659" y="1311327"/>
            <a:ext cx="10785772" cy="4247317"/>
          </a:xfrm>
          <a:prstGeom prst="rect">
            <a:avLst/>
          </a:prstGeom>
          <a:noFill/>
        </p:spPr>
        <p:txBody>
          <a:bodyPr wrap="square">
            <a:spAutoFit/>
          </a:bodyPr>
          <a:lstStyle/>
          <a:p>
            <a:pPr marL="342900" indent="-342900" algn="l">
              <a:spcAft>
                <a:spcPts val="1200"/>
              </a:spcAft>
              <a:buFont typeface="Arial" panose="020B0604020202020204" pitchFamily="34" charset="0"/>
              <a:buChar char="•"/>
            </a:pPr>
            <a:r>
              <a:rPr lang="en-US" sz="2000" b="1" i="0" dirty="0">
                <a:solidFill>
                  <a:srgbClr val="000000"/>
                </a:solidFill>
                <a:effectLst/>
              </a:rPr>
              <a:t>Windows 10 multi-session</a:t>
            </a:r>
            <a:r>
              <a:rPr lang="en-US" sz="2000" b="0" i="0" dirty="0">
                <a:solidFill>
                  <a:srgbClr val="000000"/>
                </a:solidFill>
                <a:effectLst/>
              </a:rPr>
              <a:t>: By delivering a multi-session desktop experience for users that have identical compute requirements, you can let more users log onto a single VM at once, resulting in considerable cost savings.</a:t>
            </a:r>
          </a:p>
          <a:p>
            <a:pPr marL="342900" indent="-342900" algn="l">
              <a:spcAft>
                <a:spcPts val="1200"/>
              </a:spcAft>
              <a:buFont typeface="Arial" panose="020B0604020202020204" pitchFamily="34" charset="0"/>
              <a:buChar char="•"/>
            </a:pPr>
            <a:r>
              <a:rPr lang="en-US" sz="2000" b="1" i="0" dirty="0">
                <a:solidFill>
                  <a:srgbClr val="000000"/>
                </a:solidFill>
                <a:effectLst/>
              </a:rPr>
              <a:t>Azure Hybrid Benefit</a:t>
            </a:r>
            <a:r>
              <a:rPr lang="en-US" sz="2000" b="0" i="0" dirty="0">
                <a:solidFill>
                  <a:srgbClr val="000000"/>
                </a:solidFill>
                <a:effectLst/>
              </a:rPr>
              <a:t>: If you have Software Assurance, you can use </a:t>
            </a:r>
            <a:r>
              <a:rPr lang="en-US" sz="2000" b="0" i="0" dirty="0">
                <a:solidFill>
                  <a:srgbClr val="000000"/>
                </a:solidFill>
                <a:effectLst/>
                <a:hlinkClick r:id="rId3"/>
              </a:rPr>
              <a:t>Azure Hybrid Benefit for Windows Server</a:t>
            </a:r>
            <a:r>
              <a:rPr lang="en-US" sz="2000" b="0" i="0" dirty="0">
                <a:solidFill>
                  <a:srgbClr val="000000"/>
                </a:solidFill>
                <a:effectLst/>
              </a:rPr>
              <a:t> to save on the cost of your Azure infrastructure.</a:t>
            </a:r>
          </a:p>
          <a:p>
            <a:pPr marL="342900" indent="-342900" algn="l">
              <a:spcAft>
                <a:spcPts val="1200"/>
              </a:spcAft>
              <a:buFont typeface="Arial" panose="020B0604020202020204" pitchFamily="34" charset="0"/>
              <a:buChar char="•"/>
            </a:pPr>
            <a:r>
              <a:rPr lang="en-US" sz="2000" b="1" i="0" dirty="0">
                <a:solidFill>
                  <a:srgbClr val="000000"/>
                </a:solidFill>
                <a:effectLst/>
              </a:rPr>
              <a:t>Azure Reserved Instances</a:t>
            </a:r>
            <a:r>
              <a:rPr lang="en-US" sz="2000" b="0" i="0" dirty="0">
                <a:solidFill>
                  <a:srgbClr val="000000"/>
                </a:solidFill>
                <a:effectLst/>
              </a:rPr>
              <a:t>: You can prepay for your VM usage and save money. Combine </a:t>
            </a:r>
            <a:r>
              <a:rPr lang="en-US" sz="2000" b="0" i="0" dirty="0">
                <a:solidFill>
                  <a:srgbClr val="000000"/>
                </a:solidFill>
                <a:effectLst/>
                <a:hlinkClick r:id="rId4"/>
              </a:rPr>
              <a:t>Azure Reserved Instances</a:t>
            </a:r>
            <a:r>
              <a:rPr lang="en-US" sz="2000" b="0" i="0" dirty="0">
                <a:solidFill>
                  <a:srgbClr val="000000"/>
                </a:solidFill>
                <a:effectLst/>
              </a:rPr>
              <a:t> with Azure Hybrid Benefit for up to 80 percent savings over list prices.</a:t>
            </a:r>
          </a:p>
          <a:p>
            <a:pPr marL="342900" indent="-342900" algn="l">
              <a:spcAft>
                <a:spcPts val="1200"/>
              </a:spcAft>
              <a:buFont typeface="Arial" panose="020B0604020202020204" pitchFamily="34" charset="0"/>
              <a:buChar char="•"/>
            </a:pPr>
            <a:r>
              <a:rPr lang="en-US" sz="2000" b="1" i="0" dirty="0">
                <a:solidFill>
                  <a:srgbClr val="000000"/>
                </a:solidFill>
                <a:effectLst/>
              </a:rPr>
              <a:t>Session host load-balancing</a:t>
            </a:r>
            <a:r>
              <a:rPr lang="en-US" sz="2000" b="0" i="0" dirty="0">
                <a:solidFill>
                  <a:srgbClr val="000000"/>
                </a:solidFill>
                <a:effectLst/>
              </a:rPr>
              <a:t>: When setting up session hosts, </a:t>
            </a:r>
            <a:r>
              <a:rPr lang="en-US" sz="2000" b="1" i="0" dirty="0">
                <a:solidFill>
                  <a:srgbClr val="000000"/>
                </a:solidFill>
                <a:effectLst/>
              </a:rPr>
              <a:t>Breadth-first</a:t>
            </a:r>
            <a:r>
              <a:rPr lang="en-US" sz="2000" b="0" i="0" dirty="0">
                <a:solidFill>
                  <a:srgbClr val="000000"/>
                </a:solidFill>
                <a:effectLst/>
              </a:rPr>
              <a:t> is the standard default mode, which spreads users randomly across session hosts. </a:t>
            </a:r>
            <a:r>
              <a:rPr lang="en-US" sz="2000" b="1" i="0" dirty="0">
                <a:solidFill>
                  <a:srgbClr val="000000"/>
                </a:solidFill>
                <a:effectLst/>
              </a:rPr>
              <a:t>Depth-first</a:t>
            </a:r>
            <a:r>
              <a:rPr lang="en-US" sz="2000" b="0" i="0" dirty="0">
                <a:solidFill>
                  <a:srgbClr val="000000"/>
                </a:solidFill>
                <a:effectLst/>
              </a:rPr>
              <a:t> mode fills up a session host server with the maximum number of users before it moves on to the next session host. You can adjust this setting for maximum cost benefits.</a:t>
            </a:r>
          </a:p>
        </p:txBody>
      </p:sp>
      <p:sp>
        <p:nvSpPr>
          <p:cNvPr id="4" name="TextBox 3">
            <a:extLst>
              <a:ext uri="{FF2B5EF4-FFF2-40B4-BE49-F238E27FC236}">
                <a16:creationId xmlns:a16="http://schemas.microsoft.com/office/drawing/2014/main" id="{35105DA0-048D-4525-BA7E-A25A87D981DB}"/>
              </a:ext>
            </a:extLst>
          </p:cNvPr>
          <p:cNvSpPr txBox="1"/>
          <p:nvPr/>
        </p:nvSpPr>
        <p:spPr>
          <a:xfrm>
            <a:off x="762971" y="384397"/>
            <a:ext cx="4117712" cy="738664"/>
          </a:xfrm>
          <a:prstGeom prst="rect">
            <a:avLst/>
          </a:prstGeom>
          <a:noFill/>
        </p:spPr>
        <p:txBody>
          <a:bodyPr wrap="square" lIns="182880" tIns="146304" rIns="182880" bIns="146304" rtlCol="0">
            <a:spAutoFit/>
          </a:bodyPr>
          <a:lstStyle/>
          <a:p>
            <a:pPr>
              <a:lnSpc>
                <a:spcPct val="90000"/>
              </a:lnSpc>
              <a:spcAft>
                <a:spcPts val="600"/>
              </a:spcAft>
            </a:pPr>
            <a:r>
              <a:rPr lang="en-US" sz="3200" spc="-49" dirty="0">
                <a:ln w="3175">
                  <a:noFill/>
                </a:ln>
                <a:latin typeface="+mj-lt"/>
                <a:cs typeface="Segoe UI" pitchFamily="34" charset="0"/>
              </a:rPr>
              <a:t>Pricing</a:t>
            </a:r>
          </a:p>
        </p:txBody>
      </p:sp>
    </p:spTree>
    <p:extLst>
      <p:ext uri="{BB962C8B-B14F-4D97-AF65-F5344CB8AC3E}">
        <p14:creationId xmlns:p14="http://schemas.microsoft.com/office/powerpoint/2010/main" val="264736278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317462" y="3246862"/>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Explain the Azure Virtual Desktop components.</a:t>
            </a:r>
          </a:p>
          <a:p>
            <a:pPr marL="285750" lvl="1" indent="-285750">
              <a:spcBef>
                <a:spcPts val="1176"/>
              </a:spcBef>
              <a:buFont typeface="Arial" panose="020B0604020202020204" pitchFamily="34" charset="0"/>
              <a:buChar char="•"/>
            </a:pPr>
            <a:r>
              <a:rPr lang="en-US" sz="1730" dirty="0">
                <a:solidFill>
                  <a:schemeClr val="tx1"/>
                </a:solidFill>
              </a:rPr>
              <a:t>Describe the Azure Virtual Desktop architecture.</a:t>
            </a:r>
          </a:p>
          <a:p>
            <a:pPr marL="285750" lvl="1" indent="-285750">
              <a:spcBef>
                <a:spcPts val="1176"/>
              </a:spcBef>
              <a:buFont typeface="Arial" panose="020B0604020202020204" pitchFamily="34" charset="0"/>
              <a:buChar char="•"/>
            </a:pPr>
            <a:r>
              <a:rPr lang="en-US" sz="1730" dirty="0">
                <a:solidFill>
                  <a:schemeClr val="tx1"/>
                </a:solidFill>
              </a:rPr>
              <a:t>Choose between personal and pooled desktops.</a:t>
            </a:r>
          </a:p>
          <a:p>
            <a:pPr marL="285750" lvl="1" indent="-285750">
              <a:spcBef>
                <a:spcPts val="1176"/>
              </a:spcBef>
              <a:buFont typeface="Arial" panose="020B0604020202020204" pitchFamily="34" charset="0"/>
              <a:buChar char="•"/>
            </a:pPr>
            <a:r>
              <a:rPr lang="en-US" sz="1730" dirty="0">
                <a:solidFill>
                  <a:schemeClr val="tx1"/>
                </a:solidFill>
              </a:rPr>
              <a:t>Identify the Azure limitations for Azure Virtual Desktop.</a:t>
            </a:r>
          </a:p>
          <a:p>
            <a:pPr marL="285750" lvl="1" indent="-285750">
              <a:spcBef>
                <a:spcPts val="1176"/>
              </a:spcBef>
              <a:buFont typeface="Arial" panose="020B0604020202020204" pitchFamily="34" charset="0"/>
              <a:buChar char="•"/>
            </a:pPr>
            <a:r>
              <a:rPr lang="en-US" sz="1730" dirty="0">
                <a:solidFill>
                  <a:schemeClr val="tx1"/>
                </a:solidFill>
              </a:rPr>
              <a:t>Describe the options for Azure Virtual Desktop pricing.</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cxnSp>
        <p:nvCxnSpPr>
          <p:cNvPr id="16" name="Straight Connector 15">
            <a:extLst>
              <a:ext uri="{FF2B5EF4-FFF2-40B4-BE49-F238E27FC236}">
                <a16:creationId xmlns:a16="http://schemas.microsoft.com/office/drawing/2014/main" id="{1C8176FA-73D1-4159-9736-EB24F9C2D54A}"/>
              </a:ext>
              <a:ext uri="{C183D7F6-B498-43B3-948B-1728B52AA6E4}">
                <adec:decorative xmlns:adec="http://schemas.microsoft.com/office/drawing/2017/decorative" val="1"/>
              </a:ext>
            </a:extLst>
          </p:cNvPr>
          <p:cNvCxnSpPr>
            <a:cxnSpLocks/>
          </p:cNvCxnSpPr>
          <p:nvPr/>
        </p:nvCxnSpPr>
        <p:spPr>
          <a:xfrm>
            <a:off x="4033910" y="6289284"/>
            <a:ext cx="7580599"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6307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wrap="square" anchor="t">
            <a:normAutofit fontScale="90000"/>
          </a:bodyPr>
          <a:lstStyle/>
          <a:p>
            <a:r>
              <a:rPr lang="en-US" dirty="0">
                <a:latin typeface="+mn-lt"/>
              </a:rPr>
              <a:t>Lab - </a:t>
            </a:r>
            <a:r>
              <a:rPr lang="en-US" i="0" dirty="0">
                <a:effectLst/>
                <a:latin typeface="+mn-lt"/>
              </a:rPr>
              <a:t>Prepare for deployment of Azure Virtual Desktop (Azure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341304" y="5116995"/>
            <a:ext cx="5413394" cy="646331"/>
          </a:xfrm>
        </p:spPr>
        <p:txBody>
          <a:bodyPr/>
          <a:lstStyle/>
          <a:p>
            <a:r>
              <a:rPr lang="en-US" dirty="0">
                <a:latin typeface="+mn-lt"/>
              </a:rPr>
              <a:t>Estimated time:  60 minutes , where provisioning of an Azure AD DS takes involves about 90-minute wait time.</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Box 5">
            <a:extLst>
              <a:ext uri="{FF2B5EF4-FFF2-40B4-BE49-F238E27FC236}">
                <a16:creationId xmlns:a16="http://schemas.microsoft.com/office/drawing/2014/main" id="{FDDAD2D1-E194-409C-BEBC-A70DA36C0065}"/>
              </a:ext>
            </a:extLst>
          </p:cNvPr>
          <p:cNvSpPr txBox="1"/>
          <p:nvPr/>
        </p:nvSpPr>
        <p:spPr>
          <a:xfrm>
            <a:off x="341304" y="6203859"/>
            <a:ext cx="6096000" cy="276999"/>
          </a:xfrm>
          <a:prstGeom prst="rect">
            <a:avLst/>
          </a:prstGeom>
          <a:noFill/>
        </p:spPr>
        <p:txBody>
          <a:bodyPr wrap="square">
            <a:spAutoFit/>
          </a:bodyPr>
          <a:lstStyle/>
          <a:p>
            <a:pPr algn="l"/>
            <a:r>
              <a:rPr lang="en-US" sz="1200" b="0" i="0" dirty="0">
                <a:effectLst/>
                <a:latin typeface="Segoe UI" panose="020B0502040204020203" pitchFamily="34" charset="0"/>
              </a:rPr>
              <a:t> </a:t>
            </a:r>
            <a:r>
              <a:rPr lang="en-US" sz="1200" b="0" i="0" u="none" strike="noStrike" dirty="0">
                <a:effectLst/>
                <a:latin typeface="Segoe UI" panose="020B0502040204020203" pitchFamily="34" charset="0"/>
                <a:hlinkClick r:id="rId3"/>
              </a:rPr>
              <a:t>Lab - Prepare for deployment of Azure Virtual Desktop (Azure AD DS).</a:t>
            </a:r>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9" name="TextBox 8">
            <a:extLst>
              <a:ext uri="{FF2B5EF4-FFF2-40B4-BE49-F238E27FC236}">
                <a16:creationId xmlns:a16="http://schemas.microsoft.com/office/drawing/2014/main" id="{30CA7FCF-54A2-4ACC-A24A-7663017B20ED}"/>
              </a:ext>
            </a:extLst>
          </p:cNvPr>
          <p:cNvSpPr txBox="1"/>
          <p:nvPr/>
        </p:nvSpPr>
        <p:spPr>
          <a:xfrm>
            <a:off x="362022" y="4193665"/>
            <a:ext cx="5494364" cy="923330"/>
          </a:xfrm>
          <a:prstGeom prst="rect">
            <a:avLst/>
          </a:prstGeom>
          <a:noFill/>
        </p:spPr>
        <p:txBody>
          <a:bodyPr wrap="square">
            <a:spAutoFit/>
          </a:bodyPr>
          <a:lstStyle/>
          <a:p>
            <a:r>
              <a:rPr lang="en-US" dirty="0"/>
              <a:t>Note: this lab is a prerequisite for fulfilling other labs for this course where Azure AD DS is required.</a:t>
            </a:r>
          </a:p>
          <a:p>
            <a:endParaRPr lang="en-US" dirty="0"/>
          </a:p>
        </p:txBody>
      </p:sp>
    </p:spTree>
    <p:extLst>
      <p:ext uri="{BB962C8B-B14F-4D97-AF65-F5344CB8AC3E}">
        <p14:creationId xmlns:p14="http://schemas.microsoft.com/office/powerpoint/2010/main" val="159158242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Title 13">
            <a:extLst>
              <a:ext uri="{FF2B5EF4-FFF2-40B4-BE49-F238E27FC236}">
                <a16:creationId xmlns:a16="http://schemas.microsoft.com/office/drawing/2014/main" id="{950FBB6A-9EB9-4563-B075-AE744F898DDD}"/>
              </a:ext>
            </a:extLst>
          </p:cNvPr>
          <p:cNvSpPr>
            <a:spLocks noGrp="1"/>
          </p:cNvSpPr>
          <p:nvPr>
            <p:ph type="title"/>
          </p:nvPr>
        </p:nvSpPr>
        <p:spPr>
          <a:xfrm>
            <a:off x="428681" y="2532448"/>
            <a:ext cx="5428936" cy="1793104"/>
          </a:xfrm>
        </p:spPr>
        <p:txBody>
          <a:bodyPr wrap="square" anchor="t">
            <a:normAutofit/>
          </a:bodyPr>
          <a:lstStyle/>
          <a:p>
            <a:r>
              <a:rPr lang="en-US" dirty="0">
                <a:latin typeface="+mn-lt"/>
              </a:rPr>
              <a:t>Lab - </a:t>
            </a:r>
            <a:r>
              <a:rPr lang="en-US" i="0" dirty="0">
                <a:effectLst/>
                <a:latin typeface="+mn-lt"/>
              </a:rPr>
              <a:t>Prepare for deployment of Azure Virtual Desktop (AD DS)</a:t>
            </a:r>
            <a:endParaRPr lang="en-US" dirty="0">
              <a:latin typeface="+mn-lt"/>
            </a:endParaRPr>
          </a:p>
        </p:txBody>
      </p:sp>
      <p:sp>
        <p:nvSpPr>
          <p:cNvPr id="15" name="Text Placeholder 6">
            <a:extLst>
              <a:ext uri="{FF2B5EF4-FFF2-40B4-BE49-F238E27FC236}">
                <a16:creationId xmlns:a16="http://schemas.microsoft.com/office/drawing/2014/main" id="{4229DBEF-405A-40E2-AFC5-FCE6F20FFE54}"/>
              </a:ext>
            </a:extLst>
          </p:cNvPr>
          <p:cNvSpPr>
            <a:spLocks noGrp="1"/>
          </p:cNvSpPr>
          <p:nvPr>
            <p:ph type="body" sz="quarter" idx="15"/>
          </p:nvPr>
        </p:nvSpPr>
        <p:spPr>
          <a:xfrm>
            <a:off x="341304" y="5116995"/>
            <a:ext cx="5413394" cy="369332"/>
          </a:xfrm>
        </p:spPr>
        <p:txBody>
          <a:bodyPr/>
          <a:lstStyle/>
          <a:p>
            <a:r>
              <a:rPr lang="en-US" dirty="0">
                <a:latin typeface="+mn-lt"/>
              </a:rPr>
              <a:t>Estimated time:  60 minutes</a:t>
            </a:r>
          </a:p>
        </p:txBody>
      </p:sp>
      <p:sp>
        <p:nvSpPr>
          <p:cNvPr id="16" name="TextBox 15">
            <a:extLst>
              <a:ext uri="{FF2B5EF4-FFF2-40B4-BE49-F238E27FC236}">
                <a16:creationId xmlns:a16="http://schemas.microsoft.com/office/drawing/2014/main" id="{C67EF89D-5D01-4800-818C-89A44E0F037D}"/>
              </a:ext>
            </a:extLst>
          </p:cNvPr>
          <p:cNvSpPr txBox="1"/>
          <p:nvPr/>
        </p:nvSpPr>
        <p:spPr>
          <a:xfrm>
            <a:off x="362022" y="4193665"/>
            <a:ext cx="5494364" cy="923330"/>
          </a:xfrm>
          <a:prstGeom prst="rect">
            <a:avLst/>
          </a:prstGeom>
          <a:noFill/>
        </p:spPr>
        <p:txBody>
          <a:bodyPr wrap="square">
            <a:spAutoFit/>
          </a:bodyPr>
          <a:lstStyle/>
          <a:p>
            <a:r>
              <a:rPr lang="en-US" dirty="0"/>
              <a:t>Note: this lab is a prerequisite for fulfilling other labs for this course where Azure AD DS is required.</a:t>
            </a:r>
          </a:p>
          <a:p>
            <a:endParaRPr lang="en-US" dirty="0"/>
          </a:p>
        </p:txBody>
      </p:sp>
      <p:sp>
        <p:nvSpPr>
          <p:cNvPr id="19" name="TextBox 18">
            <a:extLst>
              <a:ext uri="{FF2B5EF4-FFF2-40B4-BE49-F238E27FC236}">
                <a16:creationId xmlns:a16="http://schemas.microsoft.com/office/drawing/2014/main" id="{3AEC36A8-4138-4B88-B53F-AE0745015B30}"/>
              </a:ext>
            </a:extLst>
          </p:cNvPr>
          <p:cNvSpPr txBox="1"/>
          <p:nvPr/>
        </p:nvSpPr>
        <p:spPr>
          <a:xfrm>
            <a:off x="341304" y="5908438"/>
            <a:ext cx="5229502" cy="276999"/>
          </a:xfrm>
          <a:prstGeom prst="rect">
            <a:avLst/>
          </a:prstGeom>
          <a:noFill/>
        </p:spPr>
        <p:txBody>
          <a:bodyPr wrap="square">
            <a:spAutoFit/>
          </a:bodyPr>
          <a:lstStyle/>
          <a:p>
            <a:pPr algn="l"/>
            <a:r>
              <a:rPr lang="en-US" sz="1200" b="0" i="0" u="none" strike="noStrike" dirty="0">
                <a:effectLst/>
                <a:latin typeface="Segoe UI" panose="020B0502040204020203" pitchFamily="34" charset="0"/>
                <a:hlinkClick r:id="rId3"/>
              </a:rPr>
              <a:t>Lab - Prepare for deployment of Azure Virtual Desktop (AD DS).</a:t>
            </a:r>
            <a:endParaRPr lang="en-US" sz="1200" b="0" i="0" dirty="0">
              <a:effectLst/>
              <a:latin typeface="Segoe UI" panose="020B0502040204020203" pitchFamily="34" charset="0"/>
            </a:endParaRPr>
          </a:p>
        </p:txBody>
      </p:sp>
    </p:spTree>
    <p:extLst>
      <p:ext uri="{BB962C8B-B14F-4D97-AF65-F5344CB8AC3E}">
        <p14:creationId xmlns:p14="http://schemas.microsoft.com/office/powerpoint/2010/main" val="28378989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471565"/>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Azure Virtual Desktop for the enterprise</a:t>
            </a:r>
          </a:p>
          <a:p>
            <a:pPr marL="342900" lvl="1" indent="-342900">
              <a:buFont typeface="Arial" panose="020B0604020202020204" pitchFamily="34" charset="0"/>
              <a:buChar char="•"/>
            </a:pPr>
            <a:r>
              <a:rPr lang="en-US" dirty="0"/>
              <a:t>Azure Virtual Desktop components</a:t>
            </a:r>
          </a:p>
          <a:p>
            <a:pPr marL="342900" lvl="1" indent="-342900">
              <a:buFont typeface="Arial" panose="020B0604020202020204" pitchFamily="34" charset="0"/>
              <a:buChar char="•"/>
            </a:pPr>
            <a:r>
              <a:rPr lang="en-US" dirty="0"/>
              <a:t>Personal and pooled desktops</a:t>
            </a:r>
          </a:p>
          <a:p>
            <a:pPr marL="342900" lvl="1" indent="-342900">
              <a:buFont typeface="Arial" panose="020B0604020202020204" pitchFamily="34" charset="0"/>
              <a:buChar char="•"/>
            </a:pPr>
            <a:r>
              <a:rPr lang="en-US" dirty="0"/>
              <a:t>Service updates for Azure Virtual Desktop</a:t>
            </a:r>
          </a:p>
          <a:p>
            <a:pPr marL="342900" lvl="1" indent="-342900">
              <a:buFont typeface="Arial" panose="020B0604020202020204" pitchFamily="34" charset="0"/>
              <a:buChar char="•"/>
            </a:pPr>
            <a:r>
              <a:rPr lang="en-US" dirty="0"/>
              <a:t>Azure limitations for Azure Virtual Desktop</a:t>
            </a:r>
          </a:p>
          <a:p>
            <a:pPr marL="342900" lvl="1" indent="-342900">
              <a:buFont typeface="Arial" panose="020B0604020202020204" pitchFamily="34" charset="0"/>
              <a:buChar char="•"/>
            </a:pPr>
            <a:r>
              <a:rPr lang="en-US" dirty="0"/>
              <a:t>VM sizing</a:t>
            </a:r>
          </a:p>
          <a:p>
            <a:pPr marL="342900" lvl="1" indent="-342900">
              <a:buFont typeface="Arial" panose="020B0604020202020204" pitchFamily="34" charset="0"/>
              <a:buChar char="•"/>
            </a:pPr>
            <a:r>
              <a:rPr lang="en-US" dirty="0"/>
              <a:t>Azure Virtual Desktop pricing</a:t>
            </a:r>
          </a:p>
          <a:p>
            <a:pPr marL="342900" lvl="1" indent="-342900">
              <a:buFont typeface="Arial" panose="020B0604020202020204" pitchFamily="34" charset="0"/>
              <a:buChar char="•"/>
            </a:pPr>
            <a:r>
              <a:rPr lang="en-US" dirty="0"/>
              <a:t>Summary</a:t>
            </a:r>
          </a:p>
        </p:txBody>
      </p:sp>
      <p:sp>
        <p:nvSpPr>
          <p:cNvPr id="2" name="TextBox 1">
            <a:extLst>
              <a:ext uri="{FF2B5EF4-FFF2-40B4-BE49-F238E27FC236}">
                <a16:creationId xmlns:a16="http://schemas.microsoft.com/office/drawing/2014/main" id="{48BAEE17-5271-4FBD-8F39-00EA8FF1EA88}"/>
              </a:ext>
            </a:extLst>
          </p:cNvPr>
          <p:cNvSpPr txBox="1"/>
          <p:nvPr/>
        </p:nvSpPr>
        <p:spPr>
          <a:xfrm>
            <a:off x="5869172" y="1800886"/>
            <a:ext cx="5322412"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Plan an Azure Virtual Desktop architecture (</a:t>
            </a:r>
            <a:r>
              <a:rPr lang="en-US" sz="1800" dirty="0">
                <a:solidFill>
                  <a:schemeClr val="tx2">
                    <a:lumMod val="50000"/>
                  </a:schemeClr>
                </a:solidFill>
                <a:ea typeface="Times New Roman" panose="02020603050405020304" pitchFamily="18" charset="0"/>
                <a:cs typeface="Times New Roman" panose="02020603050405020304" pitchFamily="18" charset="0"/>
              </a:rPr>
              <a:t>10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-15%)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the Azure Virtual Desktop architecture</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Azure Virtual Desktop for the enterprise</a:t>
            </a:r>
          </a:p>
        </p:txBody>
      </p:sp>
      <p:pic>
        <p:nvPicPr>
          <p:cNvPr id="7" name="Picture Placeholder 6" descr="Checklist with solid fill">
            <a:extLst>
              <a:ext uri="{FF2B5EF4-FFF2-40B4-BE49-F238E27FC236}">
                <a16:creationId xmlns:a16="http://schemas.microsoft.com/office/drawing/2014/main" id="{AEAB28E4-3C5D-49DC-8BD9-79AF448F19E7}"/>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CE20D1-D439-45A2-8519-B47A6D87B9D7}"/>
              </a:ext>
            </a:extLst>
          </p:cNvPr>
          <p:cNvSpPr txBox="1"/>
          <p:nvPr/>
        </p:nvSpPr>
        <p:spPr>
          <a:xfrm>
            <a:off x="256849" y="309879"/>
            <a:ext cx="11906463"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800"/>
              </a:spcAft>
              <a:buClrTx/>
              <a:buSzTx/>
              <a:buFontTx/>
              <a:buNone/>
              <a:tabLst/>
              <a:defRPr/>
            </a:pPr>
            <a:r>
              <a:rPr kumimoji="0" lang="en-US" sz="2200" b="0" u="none" strike="noStrike" kern="1200" cap="none" spc="0" normalizeH="0" baseline="0" noProof="0" dirty="0">
                <a:ln>
                  <a:noFill/>
                </a:ln>
                <a:solidFill>
                  <a:srgbClr val="0078D4">
                    <a:lumMod val="50000"/>
                  </a:srgbClr>
                </a:solidFill>
                <a:effectLst/>
                <a:uLnTx/>
                <a:uFillTx/>
                <a:latin typeface="Segoe UI Semibold"/>
                <a:ea typeface="+mn-ea"/>
                <a:cs typeface="+mn-cs"/>
              </a:rPr>
              <a:t>Azure Virtual Desktop is a desktop and application virtualization service that runs in Azure.</a:t>
            </a:r>
            <a:endParaRPr kumimoji="0" lang="en-US" sz="2200" b="0" u="none" strike="noStrike" kern="1200" cap="none" spc="0" normalizeH="0" baseline="0" noProof="0" dirty="0">
              <a:ln>
                <a:noFill/>
              </a:ln>
              <a:solidFill>
                <a:srgbClr val="000000"/>
              </a:solidFill>
              <a:effectLst/>
              <a:uLnTx/>
              <a:uFillTx/>
              <a:latin typeface="Segoe UI" panose="020B0502040204020203" pitchFamily="34" charset="0"/>
              <a:ea typeface="+mn-ea"/>
              <a:cs typeface="+mn-cs"/>
            </a:endParaRPr>
          </a:p>
        </p:txBody>
      </p:sp>
      <p:sp>
        <p:nvSpPr>
          <p:cNvPr id="9" name="TextBox 8">
            <a:extLst>
              <a:ext uri="{FF2B5EF4-FFF2-40B4-BE49-F238E27FC236}">
                <a16:creationId xmlns:a16="http://schemas.microsoft.com/office/drawing/2014/main" id="{AAF6ADBD-1591-4890-8311-22BFE4B1353D}"/>
              </a:ext>
            </a:extLst>
          </p:cNvPr>
          <p:cNvSpPr txBox="1"/>
          <p:nvPr/>
        </p:nvSpPr>
        <p:spPr>
          <a:xfrm>
            <a:off x="442765" y="4364825"/>
            <a:ext cx="11306469" cy="24852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9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Common use cases:</a:t>
            </a:r>
          </a:p>
          <a:p>
            <a:pPr marL="285750" marR="0" lvl="0" indent="-285750" algn="l" defTabSz="9144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Security and regulation applications</a:t>
            </a:r>
            <a:r>
              <a:rPr kumimoji="0" lang="en-US" sz="2000" b="0" i="0" u="none" strike="noStrike" kern="1200" cap="none" spc="0" normalizeH="0" baseline="0" noProof="0" dirty="0">
                <a:ln>
                  <a:noFill/>
                </a:ln>
                <a:solidFill>
                  <a:srgbClr val="000000"/>
                </a:solidFill>
                <a:effectLst/>
                <a:uLnTx/>
                <a:uFillTx/>
                <a:latin typeface="Segoe UI"/>
                <a:ea typeface="+mn-ea"/>
                <a:cs typeface="+mn-cs"/>
              </a:rPr>
              <a:t>: financial services, healthcare, and government.</a:t>
            </a:r>
          </a:p>
          <a:p>
            <a:pPr marL="285750" marR="0" lvl="0" indent="-285750" algn="l" defTabSz="9144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Elastic workforce</a:t>
            </a:r>
            <a:r>
              <a:rPr kumimoji="0" lang="en-US" sz="2000" b="0" i="0" u="none" strike="noStrike" kern="1200" cap="none" spc="0" normalizeH="0" baseline="0" noProof="0" dirty="0">
                <a:ln>
                  <a:noFill/>
                </a:ln>
                <a:solidFill>
                  <a:srgbClr val="000000"/>
                </a:solidFill>
                <a:effectLst/>
                <a:uLnTx/>
                <a:uFillTx/>
                <a:latin typeface="Segoe UI"/>
                <a:ea typeface="+mn-ea"/>
                <a:cs typeface="+mn-cs"/>
              </a:rPr>
              <a:t>: remote workers, contractors, and partner access.</a:t>
            </a:r>
          </a:p>
          <a:p>
            <a:pPr marL="285750" marR="0" lvl="0" indent="-285750" algn="l" defTabSz="9144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Employees</a:t>
            </a:r>
            <a:r>
              <a:rPr kumimoji="0" 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sz="2000" b="0" i="1" u="none" strike="noStrike" kern="1200" cap="none" spc="0" normalizeH="0" baseline="0" noProof="0" dirty="0">
                <a:ln>
                  <a:noFill/>
                </a:ln>
                <a:solidFill>
                  <a:srgbClr val="000000"/>
                </a:solidFill>
                <a:effectLst/>
                <a:uLnTx/>
                <a:uFillTx/>
                <a:latin typeface="Segoe UI"/>
                <a:ea typeface="+mn-ea"/>
                <a:cs typeface="+mn-cs"/>
              </a:rPr>
              <a:t>bring your own device</a:t>
            </a:r>
            <a:r>
              <a:rPr kumimoji="0" lang="en-US" sz="2000" b="0" i="0" u="none" strike="noStrike" kern="1200" cap="none" spc="0" normalizeH="0" baseline="0" noProof="0" dirty="0">
                <a:ln>
                  <a:noFill/>
                </a:ln>
                <a:solidFill>
                  <a:srgbClr val="000000"/>
                </a:solidFill>
                <a:effectLst/>
                <a:uLnTx/>
                <a:uFillTx/>
                <a:latin typeface="Segoe UI"/>
                <a:ea typeface="+mn-ea"/>
                <a:cs typeface="+mn-cs"/>
              </a:rPr>
              <a:t> (BYOD), mobile users, call centers, and branch workers.</a:t>
            </a:r>
          </a:p>
          <a:p>
            <a:pPr marL="285750" marR="0" lvl="0" indent="-285750" algn="l" defTabSz="914400" rtl="0" eaLnBrk="1" fontAlgn="auto" latinLnBrk="0" hangingPunct="1">
              <a:lnSpc>
                <a:spcPct val="100000"/>
              </a:lnSpc>
              <a:spcBef>
                <a:spcPts val="0"/>
              </a:spcBef>
              <a:spcAft>
                <a:spcPts val="9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Specialized workloads</a:t>
            </a:r>
            <a:r>
              <a:rPr kumimoji="0" lang="en-US" sz="2000" b="0" i="0" u="none" strike="noStrike" kern="1200" cap="none" spc="0" normalizeH="0" baseline="0" noProof="0" dirty="0">
                <a:ln>
                  <a:noFill/>
                </a:ln>
                <a:solidFill>
                  <a:srgbClr val="000000"/>
                </a:solidFill>
                <a:effectLst/>
                <a:uLnTx/>
                <a:uFillTx/>
                <a:latin typeface="Segoe UI"/>
                <a:ea typeface="+mn-ea"/>
                <a:cs typeface="+mn-cs"/>
              </a:rPr>
              <a:t>: design and engineering, legacy apps, and software development test.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3" name="Picture 2">
            <a:extLst>
              <a:ext uri="{FF2B5EF4-FFF2-40B4-BE49-F238E27FC236}">
                <a16:creationId xmlns:a16="http://schemas.microsoft.com/office/drawing/2014/main" id="{29C2CAB3-6D6D-4DF9-AC2B-AA2CB5CA855F}"/>
              </a:ext>
            </a:extLst>
          </p:cNvPr>
          <p:cNvPicPr>
            <a:picLocks noChangeAspect="1"/>
          </p:cNvPicPr>
          <p:nvPr/>
        </p:nvPicPr>
        <p:blipFill>
          <a:blip r:embed="rId3"/>
          <a:stretch>
            <a:fillRect/>
          </a:stretch>
        </p:blipFill>
        <p:spPr>
          <a:xfrm>
            <a:off x="1508469" y="750958"/>
            <a:ext cx="7757840" cy="3539611"/>
          </a:xfrm>
          <a:prstGeom prst="rect">
            <a:avLst/>
          </a:prstGeom>
        </p:spPr>
      </p:pic>
    </p:spTree>
    <p:extLst>
      <p:ext uri="{BB962C8B-B14F-4D97-AF65-F5344CB8AC3E}">
        <p14:creationId xmlns:p14="http://schemas.microsoft.com/office/powerpoint/2010/main" val="29750648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13120" y="398928"/>
            <a:ext cx="11306469" cy="402302"/>
          </a:xfrm>
        </p:spPr>
        <p:txBody>
          <a:bodyPr/>
          <a:lstStyle/>
          <a:p>
            <a:r>
              <a:rPr lang="en-US" spc="0" dirty="0">
                <a:latin typeface="+mn-lt"/>
                <a:cs typeface="Segoe UI Light" panose="020B0502040204020203" pitchFamily="34" charset="0"/>
              </a:rPr>
              <a:t>Azure Virtual Desktop for the enterprise</a:t>
            </a:r>
          </a:p>
        </p:txBody>
      </p:sp>
      <p:pic>
        <p:nvPicPr>
          <p:cNvPr id="3" name="Picture 2">
            <a:extLst>
              <a:ext uri="{FF2B5EF4-FFF2-40B4-BE49-F238E27FC236}">
                <a16:creationId xmlns:a16="http://schemas.microsoft.com/office/drawing/2014/main" id="{8270FA90-D9CC-467D-B398-C3727F6B28EF}"/>
              </a:ext>
            </a:extLst>
          </p:cNvPr>
          <p:cNvPicPr>
            <a:picLocks noChangeAspect="1"/>
          </p:cNvPicPr>
          <p:nvPr/>
        </p:nvPicPr>
        <p:blipFill>
          <a:blip r:embed="rId3"/>
          <a:stretch>
            <a:fillRect/>
          </a:stretch>
        </p:blipFill>
        <p:spPr>
          <a:xfrm>
            <a:off x="227106" y="1197556"/>
            <a:ext cx="11917082" cy="4996504"/>
          </a:xfrm>
          <a:prstGeom prst="rect">
            <a:avLst/>
          </a:prstGeom>
        </p:spPr>
      </p:pic>
    </p:spTree>
    <p:extLst>
      <p:ext uri="{BB962C8B-B14F-4D97-AF65-F5344CB8AC3E}">
        <p14:creationId xmlns:p14="http://schemas.microsoft.com/office/powerpoint/2010/main" val="41034238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Azure Virtual Desktop components</a:t>
            </a:r>
          </a:p>
        </p:txBody>
      </p:sp>
      <p:pic>
        <p:nvPicPr>
          <p:cNvPr id="6" name="Picture Placeholder 6">
            <a:extLst>
              <a:ext uri="{FF2B5EF4-FFF2-40B4-BE49-F238E27FC236}">
                <a16:creationId xmlns:a16="http://schemas.microsoft.com/office/drawing/2014/main" id="{64FE9A7C-BCA8-4551-AEBB-49CF66E5AFA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32987" y="336520"/>
            <a:ext cx="11341268" cy="680196"/>
          </a:xfrm>
        </p:spPr>
        <p:txBody>
          <a:bodyPr/>
          <a:lstStyle/>
          <a:p>
            <a:r>
              <a:rPr lang="en-US" sz="3137" dirty="0">
                <a:latin typeface="+mn-lt"/>
                <a:cs typeface="Segoe UI Light" panose="020B0502040204020203" pitchFamily="34" charset="0"/>
              </a:rPr>
              <a:t>Azure Virtual Desktop components </a:t>
            </a:r>
            <a:r>
              <a:rPr lang="en-US" sz="3200" dirty="0">
                <a:latin typeface="+mn-lt"/>
                <a:cs typeface="Segoe UI Light" panose="020B0502040204020203" pitchFamily="34" charset="0"/>
              </a:rPr>
              <a:t>(Azure managed)</a:t>
            </a:r>
            <a:endParaRPr lang="en-US" dirty="0">
              <a:latin typeface="+mn-lt"/>
              <a:cs typeface="Segoe UI Light"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32987" y="1165130"/>
            <a:ext cx="3391288" cy="5622052"/>
          </a:xfrm>
        </p:spPr>
        <p:txBody>
          <a:bodyPr/>
          <a:lstStyle/>
          <a:p>
            <a:pPr marL="285750" indent="-285750">
              <a:spcAft>
                <a:spcPts val="1200"/>
              </a:spcAft>
              <a:buFont typeface="Arial" panose="020B0604020202020204" pitchFamily="34" charset="0"/>
              <a:buChar char="•"/>
            </a:pPr>
            <a:r>
              <a:rPr lang="en-US" sz="1800" b="1" i="0" u="none" strike="noStrike" dirty="0">
                <a:effectLst/>
                <a:cs typeface="Segoe UI" panose="020B0502040204020203" pitchFamily="34" charset="0"/>
              </a:rPr>
              <a:t>Web Access:</a:t>
            </a:r>
            <a:r>
              <a:rPr lang="en-US" sz="1800" i="0" u="none" strike="noStrike" dirty="0">
                <a:effectLst/>
                <a:latin typeface="Segoe UI" panose="020B0502040204020203" pitchFamily="34" charset="0"/>
                <a:cs typeface="Segoe UI" panose="020B0502040204020203" pitchFamily="34" charset="0"/>
              </a:rPr>
              <a:t> users access virtual desktops through an HTML5-compatible browser</a:t>
            </a:r>
          </a:p>
          <a:p>
            <a:pPr marL="285750" indent="-285750">
              <a:spcAft>
                <a:spcPts val="1200"/>
              </a:spcAft>
              <a:buFont typeface="Arial" panose="020B0604020202020204" pitchFamily="34" charset="0"/>
              <a:buChar char="•"/>
            </a:pPr>
            <a:r>
              <a:rPr lang="en-US" sz="1800" i="0" u="none" strike="noStrike" dirty="0">
                <a:effectLst/>
                <a:latin typeface="Segoe UI Semibold (Headings)"/>
                <a:cs typeface="Segoe UI" panose="020B0502040204020203" pitchFamily="34" charset="0"/>
              </a:rPr>
              <a:t>Gateway</a:t>
            </a:r>
            <a:r>
              <a:rPr lang="en-US" sz="1800" i="0" u="none" strike="noStrike" dirty="0">
                <a:effectLst/>
                <a:latin typeface="Segoe UI" panose="020B0502040204020203" pitchFamily="34" charset="0"/>
                <a:cs typeface="Segoe UI" panose="020B0502040204020203" pitchFamily="34" charset="0"/>
              </a:rPr>
              <a:t>: connects remote users to Azure Virtual Desktop apps and desktops from any internet-connected device </a:t>
            </a:r>
          </a:p>
          <a:p>
            <a:pPr marL="285750" indent="-285750">
              <a:spcAft>
                <a:spcPts val="1200"/>
              </a:spcAft>
              <a:buFont typeface="Arial" panose="020B0604020202020204" pitchFamily="34" charset="0"/>
              <a:buChar char="•"/>
            </a:pPr>
            <a:r>
              <a:rPr lang="en-US" sz="1800" i="0" u="none" strike="noStrike" dirty="0">
                <a:effectLst/>
                <a:cs typeface="Segoe UI" panose="020B0502040204020203" pitchFamily="34" charset="0"/>
              </a:rPr>
              <a:t>Connection Broker:</a:t>
            </a:r>
            <a:r>
              <a:rPr lang="en-US" sz="1800" i="0" u="none" strike="noStrike" dirty="0">
                <a:effectLst/>
                <a:latin typeface="Segoe UI" panose="020B0502040204020203" pitchFamily="34" charset="0"/>
                <a:cs typeface="Segoe UI" panose="020B0502040204020203" pitchFamily="34" charset="0"/>
              </a:rPr>
              <a:t> manages user connections to virtual desktops and apps</a:t>
            </a:r>
          </a:p>
          <a:p>
            <a:pPr marL="285750" indent="-285750">
              <a:spcAft>
                <a:spcPts val="1200"/>
              </a:spcAft>
              <a:buFont typeface="Arial" panose="020B0604020202020204" pitchFamily="34" charset="0"/>
              <a:buChar char="•"/>
            </a:pPr>
            <a:r>
              <a:rPr lang="en-US" sz="1800" i="0" u="none" strike="noStrike" dirty="0">
                <a:effectLst/>
                <a:latin typeface="Segoe UI Semibold (Headings)"/>
                <a:cs typeface="Segoe UI" panose="020B0502040204020203" pitchFamily="34" charset="0"/>
              </a:rPr>
              <a:t>Diagnostics</a:t>
            </a:r>
            <a:r>
              <a:rPr lang="en-US" sz="1800" i="0" u="none" strike="noStrike" dirty="0">
                <a:effectLst/>
                <a:latin typeface="Segoe UI" panose="020B0502040204020203" pitchFamily="34" charset="0"/>
                <a:cs typeface="Segoe UI" panose="020B0502040204020203" pitchFamily="34" charset="0"/>
              </a:rPr>
              <a:t>: event-based aggregator that marks each user or administrator action</a:t>
            </a:r>
          </a:p>
          <a:p>
            <a:pPr marL="285750" indent="-285750">
              <a:spcAft>
                <a:spcPts val="1200"/>
              </a:spcAft>
              <a:buFont typeface="Arial" panose="020B0604020202020204" pitchFamily="34" charset="0"/>
              <a:buChar char="•"/>
            </a:pPr>
            <a:r>
              <a:rPr lang="en-US" sz="1800" i="0" u="none" strike="noStrike" dirty="0">
                <a:effectLst/>
                <a:latin typeface="Segoe UI Semibold (Headings)"/>
                <a:cs typeface="Segoe UI" panose="020B0502040204020203" pitchFamily="34" charset="0"/>
              </a:rPr>
              <a:t>Extensibility components:</a:t>
            </a:r>
            <a:r>
              <a:rPr lang="en-US" sz="1800" i="0" u="none" strike="noStrike" dirty="0">
                <a:effectLst/>
                <a:latin typeface="Segoe UI" panose="020B0502040204020203" pitchFamily="34" charset="0"/>
                <a:cs typeface="Segoe UI" panose="020B0502040204020203" pitchFamily="34" charset="0"/>
              </a:rPr>
              <a:t> manage Azure Virtual Desktop using Windows PowerShell or REST APIs</a:t>
            </a:r>
          </a:p>
        </p:txBody>
      </p:sp>
      <p:cxnSp>
        <p:nvCxnSpPr>
          <p:cNvPr id="19" name="Straight Arrow Connector 18">
            <a:extLst>
              <a:ext uri="{FF2B5EF4-FFF2-40B4-BE49-F238E27FC236}">
                <a16:creationId xmlns:a16="http://schemas.microsoft.com/office/drawing/2014/main" id="{81117EF2-D5F4-4AD4-BC8B-5173BF9A5EF2}"/>
              </a:ext>
            </a:extLst>
          </p:cNvPr>
          <p:cNvCxnSpPr>
            <a:cxnSpLocks/>
          </p:cNvCxnSpPr>
          <p:nvPr/>
        </p:nvCxnSpPr>
        <p:spPr>
          <a:xfrm flipH="1">
            <a:off x="6142616" y="896471"/>
            <a:ext cx="760208" cy="824753"/>
          </a:xfrm>
          <a:prstGeom prst="straightConnector1">
            <a:avLst/>
          </a:prstGeom>
          <a:ln w="31750">
            <a:solidFill>
              <a:schemeClr val="tx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Object 3">
            <a:extLst>
              <a:ext uri="{FF2B5EF4-FFF2-40B4-BE49-F238E27FC236}">
                <a16:creationId xmlns:a16="http://schemas.microsoft.com/office/drawing/2014/main" id="{2FB957E4-1FB5-4A24-AC15-1059DEBD87FB}"/>
              </a:ext>
            </a:extLst>
          </p:cNvPr>
          <p:cNvGraphicFramePr>
            <a:graphicFrameLocks noChangeAspect="1"/>
          </p:cNvGraphicFramePr>
          <p:nvPr>
            <p:extLst>
              <p:ext uri="{D42A27DB-BD31-4B8C-83A1-F6EECF244321}">
                <p14:modId xmlns:p14="http://schemas.microsoft.com/office/powerpoint/2010/main" val="3499012218"/>
              </p:ext>
            </p:extLst>
          </p:nvPr>
        </p:nvGraphicFramePr>
        <p:xfrm>
          <a:off x="4280660" y="2004253"/>
          <a:ext cx="8187670" cy="3753816"/>
        </p:xfrm>
        <a:graphic>
          <a:graphicData uri="http://schemas.openxmlformats.org/presentationml/2006/ole">
            <mc:AlternateContent xmlns:mc="http://schemas.openxmlformats.org/markup-compatibility/2006">
              <mc:Choice xmlns:v="urn:schemas-microsoft-com:vml" Requires="v">
                <p:oleObj name="Bitmap Image" r:id="rId3" imgW="4300560" imgH="1971720" progId="Paint.Picture">
                  <p:embed/>
                </p:oleObj>
              </mc:Choice>
              <mc:Fallback>
                <p:oleObj name="Bitmap Image" r:id="rId3" imgW="4300560" imgH="1971720" progId="Paint.Picture">
                  <p:embed/>
                  <p:pic>
                    <p:nvPicPr>
                      <p:cNvPr id="4" name="Object 3">
                        <a:extLst>
                          <a:ext uri="{FF2B5EF4-FFF2-40B4-BE49-F238E27FC236}">
                            <a16:creationId xmlns:a16="http://schemas.microsoft.com/office/drawing/2014/main" id="{2FB957E4-1FB5-4A24-AC15-1059DEBD87FB}"/>
                          </a:ext>
                        </a:extLst>
                      </p:cNvPr>
                      <p:cNvPicPr/>
                      <p:nvPr/>
                    </p:nvPicPr>
                    <p:blipFill>
                      <a:blip r:embed="rId4"/>
                      <a:stretch>
                        <a:fillRect/>
                      </a:stretch>
                    </p:blipFill>
                    <p:spPr>
                      <a:xfrm>
                        <a:off x="4280660" y="2004253"/>
                        <a:ext cx="8187670" cy="3753816"/>
                      </a:xfrm>
                      <a:prstGeom prst="rect">
                        <a:avLst/>
                      </a:prstGeom>
                    </p:spPr>
                  </p:pic>
                </p:oleObj>
              </mc:Fallback>
            </mc:AlternateContent>
          </a:graphicData>
        </a:graphic>
      </p:graphicFrame>
      <p:sp>
        <p:nvSpPr>
          <p:cNvPr id="7" name="Rectangle: Rounded Corners 6">
            <a:extLst>
              <a:ext uri="{FF2B5EF4-FFF2-40B4-BE49-F238E27FC236}">
                <a16:creationId xmlns:a16="http://schemas.microsoft.com/office/drawing/2014/main" id="{6ABD2779-C58C-45BE-9D08-CBEA6669D13F}"/>
              </a:ext>
            </a:extLst>
          </p:cNvPr>
          <p:cNvSpPr/>
          <p:nvPr/>
        </p:nvSpPr>
        <p:spPr bwMode="auto">
          <a:xfrm>
            <a:off x="3981227" y="1798334"/>
            <a:ext cx="4136316" cy="2770094"/>
          </a:xfrm>
          <a:prstGeom prst="roundRect">
            <a:avLst/>
          </a:prstGeom>
          <a:noFill/>
          <a:ln w="34925">
            <a:solidFill>
              <a:schemeClr val="tx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966130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32987" y="434080"/>
            <a:ext cx="11341268" cy="680196"/>
          </a:xfrm>
        </p:spPr>
        <p:txBody>
          <a:bodyPr/>
          <a:lstStyle/>
          <a:p>
            <a:r>
              <a:rPr lang="en-US" sz="3137" dirty="0">
                <a:latin typeface="+mn-lt"/>
                <a:cs typeface="Segoe UI Light" panose="020B0502040204020203" pitchFamily="34" charset="0"/>
              </a:rPr>
              <a:t>Azure Virtual Desktop components (Customer managed)</a:t>
            </a:r>
            <a:endParaRPr lang="en-US" dirty="0">
              <a:latin typeface="+mn-lt"/>
              <a:cs typeface="Segoe UI Light" panose="020B0502040204020203" pitchFamily="34" charset="0"/>
            </a:endParaRP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332987" y="1077062"/>
            <a:ext cx="3575625" cy="5693866"/>
          </a:xfrm>
        </p:spPr>
        <p:txBody>
          <a:bodyPr/>
          <a:lstStyle/>
          <a:p>
            <a:pPr marL="285750" indent="-285750">
              <a:spcAft>
                <a:spcPts val="1200"/>
              </a:spcAft>
              <a:buFont typeface="Arial" panose="020B0604020202020204" pitchFamily="34" charset="0"/>
              <a:buChar char="•"/>
            </a:pPr>
            <a:r>
              <a:rPr lang="en-US" sz="1800" b="1" i="0" u="none" strike="noStrike" dirty="0">
                <a:effectLst/>
                <a:cs typeface="Segoe UI" panose="020B0502040204020203" pitchFamily="34" charset="0"/>
              </a:rPr>
              <a:t>Azure Virtual Network: </a:t>
            </a:r>
            <a:r>
              <a:rPr lang="en-US" sz="1800" dirty="0">
                <a:latin typeface="+mn-lt"/>
                <a:cs typeface="Segoe UI" panose="020B0502040204020203" pitchFamily="34" charset="0"/>
              </a:rPr>
              <a:t>C</a:t>
            </a:r>
            <a:r>
              <a:rPr lang="en-US" sz="1800" i="0" u="none" strike="noStrike" dirty="0">
                <a:effectLst/>
                <a:latin typeface="+mn-lt"/>
                <a:cs typeface="Segoe UI" panose="020B0502040204020203" pitchFamily="34" charset="0"/>
              </a:rPr>
              <a:t>onnect an Azure Virtual Desktop to an on-premises network using a VPN or Azure ExpressRoute.</a:t>
            </a:r>
          </a:p>
          <a:p>
            <a:pPr marL="285750" indent="-285750">
              <a:spcAft>
                <a:spcPts val="1200"/>
              </a:spcAft>
              <a:buFont typeface="Arial" panose="020B0604020202020204" pitchFamily="34" charset="0"/>
              <a:buChar char="•"/>
            </a:pPr>
            <a:r>
              <a:rPr lang="en-US" sz="1800" dirty="0">
                <a:latin typeface="Segoe UI Semibold (Headings)"/>
                <a:cs typeface="Segoe UI" panose="020B0502040204020203" pitchFamily="34" charset="0"/>
              </a:rPr>
              <a:t>Azure AD: </a:t>
            </a:r>
            <a:r>
              <a:rPr lang="en-US" sz="1800" dirty="0">
                <a:latin typeface="+mn-lt"/>
                <a:cs typeface="Segoe UI" panose="020B0502040204020203" pitchFamily="34" charset="0"/>
              </a:rPr>
              <a:t>Azure Virtual Desktop uses Azure AD for identity and access management.</a:t>
            </a:r>
          </a:p>
          <a:p>
            <a:pPr marL="285750" indent="-285750">
              <a:spcAft>
                <a:spcPts val="1200"/>
              </a:spcAft>
              <a:buFont typeface="Arial" panose="020B0604020202020204" pitchFamily="34" charset="0"/>
              <a:buChar char="•"/>
            </a:pPr>
            <a:r>
              <a:rPr lang="en-US" sz="1800" dirty="0">
                <a:latin typeface="Segoe UI Semibold (Headings)"/>
                <a:cs typeface="Segoe UI" panose="020B0502040204020203" pitchFamily="34" charset="0"/>
              </a:rPr>
              <a:t>AD DS: </a:t>
            </a:r>
            <a:r>
              <a:rPr lang="en-US" sz="1800" dirty="0">
                <a:latin typeface="+mn-lt"/>
                <a:cs typeface="Segoe UI" panose="020B0502040204020203" pitchFamily="34" charset="0"/>
              </a:rPr>
              <a:t>Azure Virtual Desktop VMs must domain-join an AD DS service, and the AD DS must be in sync with Azure AD to associate users between the two services. You can use Azure AD Connect to associate AD DS with Azure AD.</a:t>
            </a:r>
          </a:p>
          <a:p>
            <a:pPr marL="285750" indent="-285750">
              <a:spcAft>
                <a:spcPts val="1200"/>
              </a:spcAft>
              <a:buFont typeface="Arial" panose="020B0604020202020204" pitchFamily="34" charset="0"/>
              <a:buChar char="•"/>
            </a:pPr>
            <a:r>
              <a:rPr lang="en-US" sz="1800" dirty="0">
                <a:latin typeface="Segoe UI Semibold (Headings)"/>
                <a:cs typeface="Segoe UI" panose="020B0502040204020203" pitchFamily="34" charset="0"/>
              </a:rPr>
              <a:t>Azure Virtual Desktop session hosts:</a:t>
            </a:r>
            <a:r>
              <a:rPr lang="en-US" sz="1800" dirty="0">
                <a:latin typeface="+mn-lt"/>
                <a:cs typeface="Segoe UI" panose="020B0502040204020203" pitchFamily="34" charset="0"/>
              </a:rPr>
              <a:t> A host pool can run the operating systems.</a:t>
            </a:r>
            <a:endParaRPr lang="en-US" sz="1800" i="0" u="none" strike="noStrike" dirty="0">
              <a:effectLst/>
              <a:latin typeface="+mn-lt"/>
              <a:cs typeface="Segoe UI" panose="020B0502040204020203" pitchFamily="34" charset="0"/>
            </a:endParaRPr>
          </a:p>
        </p:txBody>
      </p:sp>
      <p:pic>
        <p:nvPicPr>
          <p:cNvPr id="7" name="Picture 6">
            <a:extLst>
              <a:ext uri="{FF2B5EF4-FFF2-40B4-BE49-F238E27FC236}">
                <a16:creationId xmlns:a16="http://schemas.microsoft.com/office/drawing/2014/main" id="{CF496D47-E9A4-4A0D-9D0C-F71F3949CF36}"/>
              </a:ext>
            </a:extLst>
          </p:cNvPr>
          <p:cNvPicPr>
            <a:picLocks noChangeAspect="1"/>
          </p:cNvPicPr>
          <p:nvPr/>
        </p:nvPicPr>
        <p:blipFill>
          <a:blip r:embed="rId3"/>
          <a:stretch>
            <a:fillRect/>
          </a:stretch>
        </p:blipFill>
        <p:spPr>
          <a:xfrm>
            <a:off x="4183396" y="1958896"/>
            <a:ext cx="8008604" cy="3930199"/>
          </a:xfrm>
          <a:prstGeom prst="rect">
            <a:avLst/>
          </a:prstGeom>
        </p:spPr>
      </p:pic>
      <p:cxnSp>
        <p:nvCxnSpPr>
          <p:cNvPr id="9" name="Straight Arrow Connector 8">
            <a:extLst>
              <a:ext uri="{FF2B5EF4-FFF2-40B4-BE49-F238E27FC236}">
                <a16:creationId xmlns:a16="http://schemas.microsoft.com/office/drawing/2014/main" id="{B4E73C2A-5B20-4F1C-8156-07C89368F20C}"/>
              </a:ext>
            </a:extLst>
          </p:cNvPr>
          <p:cNvCxnSpPr>
            <a:cxnSpLocks/>
          </p:cNvCxnSpPr>
          <p:nvPr/>
        </p:nvCxnSpPr>
        <p:spPr>
          <a:xfrm>
            <a:off x="7368922" y="968905"/>
            <a:ext cx="1637552" cy="794870"/>
          </a:xfrm>
          <a:prstGeom prst="straightConnector1">
            <a:avLst/>
          </a:prstGeom>
          <a:ln w="31750">
            <a:solidFill>
              <a:schemeClr val="tx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47A853E-5A71-44A6-8B99-11913B01C617}"/>
              </a:ext>
            </a:extLst>
          </p:cNvPr>
          <p:cNvPicPr>
            <a:picLocks noChangeAspect="1"/>
          </p:cNvPicPr>
          <p:nvPr/>
        </p:nvPicPr>
        <p:blipFill>
          <a:blip r:embed="rId4"/>
          <a:stretch>
            <a:fillRect/>
          </a:stretch>
        </p:blipFill>
        <p:spPr>
          <a:xfrm>
            <a:off x="4171412" y="1958896"/>
            <a:ext cx="7962900" cy="3971925"/>
          </a:xfrm>
          <a:prstGeom prst="rect">
            <a:avLst/>
          </a:prstGeom>
        </p:spPr>
      </p:pic>
    </p:spTree>
    <p:extLst>
      <p:ext uri="{BB962C8B-B14F-4D97-AF65-F5344CB8AC3E}">
        <p14:creationId xmlns:p14="http://schemas.microsoft.com/office/powerpoint/2010/main" val="29274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2937</Words>
  <Application>Microsoft Office PowerPoint</Application>
  <PresentationFormat>Widescreen</PresentationFormat>
  <Paragraphs>220</Paragraphs>
  <Slides>24</Slides>
  <Notes>16</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Arial</vt:lpstr>
      <vt:lpstr>Calibri</vt:lpstr>
      <vt:lpstr>Consolas</vt:lpstr>
      <vt:lpstr>Segoe UI</vt:lpstr>
      <vt:lpstr>Segoe UI Light</vt:lpstr>
      <vt:lpstr>Segoe UI Semibold</vt:lpstr>
      <vt:lpstr>Segoe UI Semibold (Headings)</vt:lpstr>
      <vt:lpstr>Symbol</vt:lpstr>
      <vt:lpstr>Times New Roman</vt:lpstr>
      <vt:lpstr>Wingdings</vt:lpstr>
      <vt:lpstr>Microsoft Power Platform Template</vt:lpstr>
      <vt:lpstr>Bitmap Image</vt:lpstr>
      <vt:lpstr>AZ-140T00A Configuring and Operating Azure Virtual Desktop</vt:lpstr>
      <vt:lpstr>Azure Virtual Desktop Architecture</vt:lpstr>
      <vt:lpstr>Introduction</vt:lpstr>
      <vt:lpstr>Azure Virtual Desktop for the enterprise</vt:lpstr>
      <vt:lpstr>PowerPoint Presentation</vt:lpstr>
      <vt:lpstr>Azure Virtual Desktop for the enterprise</vt:lpstr>
      <vt:lpstr>Azure Virtual Desktop components</vt:lpstr>
      <vt:lpstr>Azure Virtual Desktop components (Azure managed)</vt:lpstr>
      <vt:lpstr>Azure Virtual Desktop components (Customer managed)</vt:lpstr>
      <vt:lpstr>Personal and pooled desktops</vt:lpstr>
      <vt:lpstr>PowerPoint Presentation</vt:lpstr>
      <vt:lpstr>PowerPoint Presentation</vt:lpstr>
      <vt:lpstr>Service updates for Azure Virtual Desktop</vt:lpstr>
      <vt:lpstr>PowerPoint Presentation</vt:lpstr>
      <vt:lpstr>Azure limitations for Azure Virtual Desktop</vt:lpstr>
      <vt:lpstr>Azure Virtual Desktop limitations </vt:lpstr>
      <vt:lpstr>Virtual machine (VM) sizing</vt:lpstr>
      <vt:lpstr>PowerPoint Presentation</vt:lpstr>
      <vt:lpstr>Azure Virtual Desktop pricing</vt:lpstr>
      <vt:lpstr>PowerPoint Presentation</vt:lpstr>
      <vt:lpstr>Summary</vt:lpstr>
      <vt:lpstr>Lab - Prepare for deployment of Azure Virtual Desktop (Azure AD DS)</vt:lpstr>
      <vt:lpstr>Lab - Prepare for deployment of Azure Virtual Desktop (AD DS)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2023-06-01T19:37:10Z</dcterms:modified>
</cp:coreProperties>
</file>