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2"/>
  </p:notesMasterIdLst>
  <p:handoutMasterIdLst>
    <p:handoutMasterId r:id="rId23"/>
  </p:handoutMasterIdLst>
  <p:sldIdLst>
    <p:sldId id="1810" r:id="rId2"/>
    <p:sldId id="1684" r:id="rId3"/>
    <p:sldId id="1811" r:id="rId4"/>
    <p:sldId id="2076138173" r:id="rId5"/>
    <p:sldId id="2552" r:id="rId6"/>
    <p:sldId id="2076138158" r:id="rId7"/>
    <p:sldId id="2553" r:id="rId8"/>
    <p:sldId id="2076138175" r:id="rId9"/>
    <p:sldId id="1910" r:id="rId10"/>
    <p:sldId id="2076138176" r:id="rId11"/>
    <p:sldId id="2548" r:id="rId12"/>
    <p:sldId id="2076138179" r:id="rId13"/>
    <p:sldId id="2076138178" r:id="rId14"/>
    <p:sldId id="1938" r:id="rId15"/>
    <p:sldId id="2076138177" r:id="rId16"/>
    <p:sldId id="1939" r:id="rId17"/>
    <p:sldId id="9190" r:id="rId18"/>
    <p:sldId id="1940" r:id="rId19"/>
    <p:sldId id="2241" r:id="rId20"/>
    <p:sldId id="1891"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F5302-0115-4143-A919-F51537F01F06}" v="15" dt="2021-11-22T23:17:47.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03" autoAdjust="0"/>
    <p:restoredTop sz="77332" autoAdjust="0"/>
  </p:normalViewPr>
  <p:slideViewPr>
    <p:cSldViewPr snapToGrid="0">
      <p:cViewPr varScale="1">
        <p:scale>
          <a:sx n="82" d="100"/>
          <a:sy n="82" d="100"/>
        </p:scale>
        <p:origin x="75" y="8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11:19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11:19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ocs.microsoft.com/azure/azure-monitor/agents/agents-overview" TargetMode="External"/><Relationship Id="rId3" Type="http://schemas.openxmlformats.org/officeDocument/2006/relationships/hyperlink" Target="https://docs.microsoft.com/azure/azure-monitor/platform/data-platform-metrics" TargetMode="External"/><Relationship Id="rId7" Type="http://schemas.openxmlformats.org/officeDocument/2006/relationships/hyperlink" Target="https://docs.microsoft.com/azure/azure-monitor/insights/monitor-azure-resourc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docs.microsoft.com/azure/azure-monitor/platform/diagnostic-settings" TargetMode="External"/><Relationship Id="rId5" Type="http://schemas.openxmlformats.org/officeDocument/2006/relationships/hyperlink" Target="https://docs.microsoft.com/azure/azure-monitor/platform/platform-logs-overview" TargetMode="External"/><Relationship Id="rId4" Type="http://schemas.openxmlformats.org/officeDocument/2006/relationships/hyperlink" Target="https://docs.microsoft.com/azure/azure-monitor/vm/monitor-vm-azure" TargetMode="External"/><Relationship Id="rId9" Type="http://schemas.openxmlformats.org/officeDocument/2006/relationships/hyperlink" Target="https://docs.microsoft.com/azure/azure-monitor/platform/collect-custom-metrics-linux-telegra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services/virtual-desktop/assess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Azure Virtual Desktop is currently available for all geographical locations. Administrators can choose the location to store user data when they create the host pool virtual machines and associated services, such as file servers. </a:t>
            </a:r>
          </a:p>
          <a:p>
            <a:endParaRPr lang="en-US" b="0" i="0" dirty="0">
              <a:effectLst/>
              <a:latin typeface="Segoe UI" panose="020B0502040204020203" pitchFamily="34" charset="0"/>
            </a:endParaRPr>
          </a:p>
          <a:p>
            <a:pPr algn="l"/>
            <a:r>
              <a:rPr lang="en-US" b="0" i="0" dirty="0">
                <a:effectLst/>
                <a:latin typeface="Segoe UI" panose="020B0502040204020203" pitchFamily="34" charset="0"/>
              </a:rPr>
              <a:t>Microsoft doesn't control or limit the regions where you or your users can access your user and app-specific data.</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Azure Virtual Desktop stores global metadata information like tenant names, host pool names, app group names, and user principal names in a datacenter. Whenever a customer creates a service object, they must enter a location for the service object. The location they enter determines where the metadata for the object will be stored. The customer will choose an Azure region and the metadata will be stored in the related geography.</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There is currently support for storing metadata in the following geographies:</a:t>
            </a:r>
          </a:p>
          <a:p>
            <a:pPr>
              <a:buFont typeface="Arial" panose="020B0604020202020204" pitchFamily="34" charset="0"/>
              <a:buChar char="•"/>
            </a:pPr>
            <a:r>
              <a:rPr lang="en-GB" b="0" i="0" dirty="0">
                <a:effectLst/>
              </a:rPr>
              <a:t>United States (US) (</a:t>
            </a:r>
            <a:r>
              <a:rPr lang="en-GB" dirty="0"/>
              <a:t>generally </a:t>
            </a:r>
            <a:r>
              <a:rPr lang="en-GB" b="0" i="0" dirty="0">
                <a:effectLst/>
              </a:rPr>
              <a:t>available)</a:t>
            </a:r>
            <a:endParaRPr lang="en-GB" b="0" i="0" dirty="0">
              <a:effectLst/>
              <a:cs typeface="Calibri"/>
            </a:endParaRPr>
          </a:p>
          <a:p>
            <a:pPr>
              <a:buFont typeface="Arial" panose="020B0604020202020204" pitchFamily="34" charset="0"/>
              <a:buChar char="•"/>
            </a:pPr>
            <a:r>
              <a:rPr lang="en-GB" b="0" i="0" dirty="0">
                <a:effectLst/>
              </a:rPr>
              <a:t>Europe (EU) (</a:t>
            </a:r>
            <a:r>
              <a:rPr lang="en-GB" dirty="0"/>
              <a:t>generally available)</a:t>
            </a:r>
            <a:endParaRPr lang="en-US" dirty="0"/>
          </a:p>
          <a:p>
            <a:pPr>
              <a:buFont typeface="Arial" panose="020B0604020202020204" pitchFamily="34" charset="0"/>
              <a:buChar char="•"/>
            </a:pPr>
            <a:r>
              <a:rPr lang="en-GB" dirty="0"/>
              <a:t>United Kingdom (UK) (public </a:t>
            </a:r>
            <a:r>
              <a:rPr lang="en-GB" b="0" i="0" dirty="0">
                <a:effectLst/>
              </a:rPr>
              <a:t>preview)</a:t>
            </a:r>
            <a:endParaRPr lang="en-GB" dirty="0">
              <a:cs typeface="Calibri"/>
            </a:endParaRPr>
          </a:p>
          <a:p>
            <a:pPr algn="l"/>
            <a:endParaRPr lang="en-US" b="0" i="0" dirty="0">
              <a:effectLst/>
              <a:latin typeface="Segoe UI" panose="020B0502040204020203" pitchFamily="34" charset="0"/>
              <a:cs typeface="Segoe UI"/>
            </a:endParaRPr>
          </a:p>
          <a:p>
            <a:pPr algn="l">
              <a:buFont typeface="Arial" panose="020B0604020202020204" pitchFamily="34" charset="0"/>
              <a:buChar char="•"/>
            </a:pPr>
            <a:endParaRPr lang="en-US" b="0" i="0" dirty="0">
              <a:effectLst/>
              <a:latin typeface="Segoe UI" panose="020B0502040204020203" pitchFamily="34" charset="0"/>
            </a:endParaRPr>
          </a:p>
          <a:p>
            <a:pPr algn="l"/>
            <a:r>
              <a:rPr lang="en-US" b="0" i="0" dirty="0">
                <a:effectLst/>
                <a:latin typeface="Segoe UI" panose="020B0502040204020203" pitchFamily="34" charset="0"/>
              </a:rPr>
              <a:t>The stored metadata is encrypted at rest, and geo-redundant mirrors are maintained within the geography. All customer data, such as app settings and user data, resides in the location the customer chooses and isn't managed by the service. More geographies will become available as the service grows.</a:t>
            </a:r>
          </a:p>
          <a:p>
            <a:pPr algn="l"/>
            <a:r>
              <a:rPr lang="en-US" b="0" i="0" dirty="0">
                <a:effectLst/>
                <a:latin typeface="Segoe UI" panose="020B0502040204020203" pitchFamily="34" charset="0"/>
              </a:rPr>
              <a:t>Service metadata is replicated within the Azure geography for disaster recovery purposes.</a:t>
            </a:r>
          </a:p>
          <a:p>
            <a:pPr algn="l">
              <a:buFont typeface="Arial" panose="020B0604020202020204" pitchFamily="34" charset="0"/>
              <a:buNone/>
            </a:pPr>
            <a:endParaRPr lang="en-US" b="0" i="0" dirty="0">
              <a:effectLst/>
              <a:latin typeface="Segoe UI" panose="020B0502040204020203" pitchFamily="34" charset="0"/>
            </a:endParaRPr>
          </a:p>
          <a:p>
            <a:pPr algn="l"/>
            <a:r>
              <a:rPr lang="en-US" b="0" i="0" dirty="0">
                <a:effectLst/>
                <a:latin typeface="Segoe UI" panose="020B0502040204020203" pitchFamily="34" charset="0"/>
              </a:rPr>
              <a:t>When you're selecting a region to create Azure Virtual Desktop service objects in, you'll see regions under both US and EU geographies.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Virtual machines can be monitored for availability and performance with Azure Monitor like any other Azure resource. However, they're unique from other resources since you also need to monitor the guest operating and system and the workloads that run in it.</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Differences from other Azure resources</a:t>
            </a:r>
          </a:p>
          <a:p>
            <a:pPr algn="l"/>
            <a:r>
              <a:rPr lang="en-US" b="0" i="0" dirty="0">
                <a:solidFill>
                  <a:srgbClr val="000000"/>
                </a:solidFill>
                <a:effectLst/>
                <a:latin typeface="Times New Roman" panose="02020603050405020304" pitchFamily="18" charset="0"/>
              </a:rPr>
              <a:t>You can collect and act on the same monitoring data from Azure virtual machines as you would monitoring Azure resources with Azure Monitor with the following differences:</a:t>
            </a: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3"/>
              </a:rPr>
              <a:t>Platform metrics</a:t>
            </a:r>
            <a:r>
              <a:rPr lang="en-US" b="0" i="0" dirty="0">
                <a:solidFill>
                  <a:srgbClr val="000000"/>
                </a:solidFill>
                <a:effectLst/>
                <a:latin typeface="Times New Roman" panose="02020603050405020304" pitchFamily="18" charset="0"/>
              </a:rPr>
              <a:t> are collected automatically for virtual machines but only for the </a:t>
            </a:r>
            <a:r>
              <a:rPr lang="en-US" b="0" i="0" dirty="0">
                <a:solidFill>
                  <a:srgbClr val="000000"/>
                </a:solidFill>
                <a:effectLst/>
                <a:latin typeface="Times New Roman" panose="02020603050405020304" pitchFamily="18" charset="0"/>
                <a:hlinkClick r:id="rId4"/>
              </a:rPr>
              <a:t>virtual machine host</a:t>
            </a:r>
            <a:r>
              <a:rPr lang="en-US" b="0" i="0" dirty="0">
                <a:solidFill>
                  <a:srgbClr val="000000"/>
                </a:solidFill>
                <a:effectLst/>
                <a:latin typeface="Times New Roman" panose="02020603050405020304" pitchFamily="18" charset="0"/>
              </a:rPr>
              <a:t>. You need an agent to collect performance data from the guest operating system.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Virtual machines don't generate </a:t>
            </a:r>
            <a:r>
              <a:rPr lang="en-US" b="0" i="0" dirty="0">
                <a:solidFill>
                  <a:srgbClr val="000000"/>
                </a:solidFill>
                <a:effectLst/>
                <a:latin typeface="Times New Roman" panose="02020603050405020304" pitchFamily="18" charset="0"/>
                <a:hlinkClick r:id="rId5"/>
              </a:rPr>
              <a:t>resource logs</a:t>
            </a:r>
            <a:r>
              <a:rPr lang="en-US" b="0" i="0" dirty="0">
                <a:solidFill>
                  <a:srgbClr val="000000"/>
                </a:solidFill>
                <a:effectLst/>
                <a:latin typeface="Times New Roman" panose="02020603050405020304" pitchFamily="18" charset="0"/>
              </a:rPr>
              <a:t> to provide insight into operations performed within an Azure resource. You use an agent to collect log data from the guest operating system.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create </a:t>
            </a:r>
            <a:r>
              <a:rPr lang="en-US" b="0" i="0" dirty="0">
                <a:solidFill>
                  <a:srgbClr val="000000"/>
                </a:solidFill>
                <a:effectLst/>
                <a:latin typeface="Times New Roman" panose="02020603050405020304" pitchFamily="18" charset="0"/>
                <a:hlinkClick r:id="rId6"/>
              </a:rPr>
              <a:t>diagnostic settings</a:t>
            </a:r>
            <a:r>
              <a:rPr lang="en-US" b="0" i="0" dirty="0">
                <a:solidFill>
                  <a:srgbClr val="000000"/>
                </a:solidFill>
                <a:effectLst/>
                <a:latin typeface="Times New Roman" panose="02020603050405020304" pitchFamily="18" charset="0"/>
              </a:rPr>
              <a:t> for a virtual machine to send platform metrics to other destinations such as storage and Event Hubs, but you can't configure these diagnostic settings in the Azure portal.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Virtual machine host</a:t>
            </a:r>
          </a:p>
          <a:p>
            <a:pPr algn="l"/>
            <a:r>
              <a:rPr lang="en-US" b="0" i="0" dirty="0">
                <a:solidFill>
                  <a:srgbClr val="000000"/>
                </a:solidFill>
                <a:effectLst/>
                <a:latin typeface="Times New Roman" panose="02020603050405020304" pitchFamily="18" charset="0"/>
              </a:rPr>
              <a:t>Virtual machines in Azure provide information for the virtual machine host as described in </a:t>
            </a:r>
            <a:r>
              <a:rPr lang="en-US" b="0" i="0" dirty="0">
                <a:solidFill>
                  <a:srgbClr val="000000"/>
                </a:solidFill>
                <a:effectLst/>
                <a:latin typeface="Times New Roman" panose="02020603050405020304" pitchFamily="18" charset="0"/>
                <a:hlinkClick r:id="rId7"/>
              </a:rPr>
              <a:t>Monitoring data</a:t>
            </a:r>
            <a:r>
              <a:rPr lang="en-US" b="0" i="0" dirty="0">
                <a:solidFill>
                  <a:srgbClr val="000000"/>
                </a:solidFill>
                <a:effectLst/>
                <a:latin typeface="Times New Roman" panose="02020603050405020304" pitchFamily="18" charset="0"/>
              </a:rPr>
              <a:t>.</a:t>
            </a: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3"/>
              </a:rPr>
              <a:t>Platform metrics</a:t>
            </a:r>
            <a:r>
              <a:rPr lang="en-US" b="0" i="0" dirty="0">
                <a:solidFill>
                  <a:srgbClr val="000000"/>
                </a:solidFill>
                <a:effectLst/>
                <a:latin typeface="Times New Roman" panose="02020603050405020304" pitchFamily="18" charset="0"/>
              </a:rPr>
              <a:t> - Numerical values that are automatically collected at regular intervals and describe some aspect of a resource at a particular time. Platform metrics are collected for the virtual machine host, but you require the diagnostics extension to collect metrics for the guest operating system.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5"/>
              </a:rPr>
              <a:t>Activity log</a:t>
            </a:r>
            <a:r>
              <a:rPr lang="en-US" b="0" i="0" dirty="0">
                <a:solidFill>
                  <a:srgbClr val="000000"/>
                </a:solidFill>
                <a:effectLst/>
                <a:latin typeface="Times New Roman" panose="02020603050405020304" pitchFamily="18" charset="0"/>
              </a:rPr>
              <a:t> - Provides insight for each Azure resource in the subscription from the outside (the management plane). For a virtual machine, such information as when it was started and any configuration changes.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Guest operating system</a:t>
            </a:r>
          </a:p>
          <a:p>
            <a:pPr algn="l"/>
            <a:r>
              <a:rPr lang="en-US" b="0" i="0" dirty="0">
                <a:solidFill>
                  <a:srgbClr val="000000"/>
                </a:solidFill>
                <a:effectLst/>
                <a:latin typeface="Times New Roman" panose="02020603050405020304" pitchFamily="18" charset="0"/>
              </a:rPr>
              <a:t>To collect data from the guest operating system of a virtual machine, and agent running on each virtual machine sends data to Azure Monitor. Agents are available for Azure Monitor with each collecting different data and writing data to different locations.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8"/>
              </a:rPr>
              <a:t>Log Analytics agent</a:t>
            </a:r>
            <a:r>
              <a:rPr lang="en-US" b="0" i="0" dirty="0">
                <a:solidFill>
                  <a:srgbClr val="000000"/>
                </a:solidFill>
                <a:effectLst/>
                <a:latin typeface="Times New Roman" panose="02020603050405020304" pitchFamily="18" charset="0"/>
              </a:rPr>
              <a:t> - Available for virtual machines in Azure, other cloud environments, and on-premises. Collects data to Azure Monitor Logs. Supports Azure Monitor for VMs and monitoring solutions. The same agent used for System Center Operations Manager.</a:t>
            </a: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8"/>
              </a:rPr>
              <a:t>Dependency agent</a:t>
            </a:r>
            <a:r>
              <a:rPr lang="en-US" b="0" i="0" dirty="0">
                <a:solidFill>
                  <a:srgbClr val="000000"/>
                </a:solidFill>
                <a:effectLst/>
                <a:latin typeface="Times New Roman" panose="02020603050405020304" pitchFamily="18" charset="0"/>
              </a:rPr>
              <a:t> - Collects data about the processes running on the virtual machine and their dependencies. Relies on the Log Analytics agent to transmit data into Azure and supports Azure Monitor for VMs, Service Map, and Wire Data 2.0 solutions.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hlinkClick r:id="rId8"/>
              </a:rPr>
              <a:t>Azure Diagnostic extension</a:t>
            </a:r>
            <a:r>
              <a:rPr lang="en-US" b="0" i="0" dirty="0">
                <a:solidFill>
                  <a:srgbClr val="000000"/>
                </a:solidFill>
                <a:effectLst/>
                <a:latin typeface="Times New Roman" panose="02020603050405020304" pitchFamily="18" charset="0"/>
              </a:rPr>
              <a:t> - Available for Azure Monitor virtual machines only. Can collect data to multiple locations but primarily used to collect guest performance data into Azure Monitor Metrics for Windows virtual machines.</a:t>
            </a:r>
          </a:p>
          <a:p>
            <a:pPr algn="l">
              <a:buFont typeface="Arial" panose="020B0604020202020204" pitchFamily="34" charset="0"/>
              <a:buChar char="•"/>
            </a:pPr>
            <a:r>
              <a:rPr lang="en-US" b="0" i="0" dirty="0" err="1">
                <a:solidFill>
                  <a:srgbClr val="000000"/>
                </a:solidFill>
                <a:effectLst/>
                <a:latin typeface="Times New Roman" panose="02020603050405020304" pitchFamily="18" charset="0"/>
                <a:hlinkClick r:id="rId9"/>
              </a:rPr>
              <a:t>Telegraf</a:t>
            </a:r>
            <a:r>
              <a:rPr lang="en-US" b="0" i="0" dirty="0">
                <a:solidFill>
                  <a:srgbClr val="000000"/>
                </a:solidFill>
                <a:effectLst/>
                <a:latin typeface="Times New Roman" panose="02020603050405020304" pitchFamily="18" charset="0"/>
                <a:hlinkClick r:id="rId9"/>
              </a:rPr>
              <a:t> agent</a:t>
            </a:r>
            <a:r>
              <a:rPr lang="en-US" b="0" i="0" dirty="0">
                <a:solidFill>
                  <a:srgbClr val="000000"/>
                </a:solidFill>
                <a:effectLst/>
                <a:latin typeface="Times New Roman" panose="02020603050405020304" pitchFamily="18" charset="0"/>
              </a:rPr>
              <a:t> - Collect performance data from Linux VMs into Azure Monitor Metrics.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marL="285750" lvl="1" indent="-285750">
              <a:spcBef>
                <a:spcPts val="1176"/>
              </a:spcBef>
              <a:buFont typeface="Arial" panose="020B0604020202020204" pitchFamily="34" charset="0"/>
              <a:buChar char="•"/>
            </a:pPr>
            <a:r>
              <a:rPr lang="en-US" sz="1800" dirty="0">
                <a:solidFill>
                  <a:schemeClr val="tx1"/>
                </a:solidFill>
              </a:rPr>
              <a:t>Assess network capacity and speed requirements for Azure Virtual Desktop.</a:t>
            </a:r>
          </a:p>
          <a:p>
            <a:pPr marL="285750" lvl="1" indent="-285750">
              <a:spcBef>
                <a:spcPts val="1176"/>
              </a:spcBef>
              <a:buFont typeface="Arial" panose="020B0604020202020204" pitchFamily="34" charset="0"/>
              <a:buChar char="•"/>
            </a:pPr>
            <a:r>
              <a:rPr lang="en-US" sz="1800" dirty="0">
                <a:solidFill>
                  <a:schemeClr val="tx1"/>
                </a:solidFill>
              </a:rPr>
              <a:t>Determine the connection round-trip time (RTT) from a location through the Azure Virtual Desktop service.</a:t>
            </a:r>
          </a:p>
          <a:p>
            <a:pPr marL="285750" lvl="1" indent="-285750">
              <a:spcBef>
                <a:spcPts val="1176"/>
              </a:spcBef>
              <a:buFont typeface="Arial" panose="020B0604020202020204" pitchFamily="34" charset="0"/>
              <a:buChar char="•"/>
            </a:pPr>
            <a:r>
              <a:rPr lang="en-US" sz="1800" dirty="0">
                <a:solidFill>
                  <a:schemeClr val="tx1"/>
                </a:solidFill>
              </a:rPr>
              <a:t>Recommend an operating system for an Azure Virtual Desktop implementation.</a:t>
            </a:r>
          </a:p>
          <a:p>
            <a:pPr marL="285750" lvl="1" indent="-285750">
              <a:spcBef>
                <a:spcPts val="1176"/>
              </a:spcBef>
              <a:buFont typeface="Arial" panose="020B0604020202020204" pitchFamily="34" charset="0"/>
              <a:buChar char="•"/>
            </a:pPr>
            <a:r>
              <a:rPr lang="en-US" sz="1800" dirty="0">
                <a:solidFill>
                  <a:schemeClr val="tx1"/>
                </a:solidFill>
              </a:rPr>
              <a:t>Describe the two load-balancing methods for Azure Virtual Desktop.</a:t>
            </a:r>
          </a:p>
          <a:p>
            <a:pPr marL="285750" lvl="1" indent="-285750">
              <a:spcBef>
                <a:spcPts val="1176"/>
              </a:spcBef>
              <a:buFont typeface="Arial" panose="020B0604020202020204" pitchFamily="34" charset="0"/>
              <a:buChar char="•"/>
            </a:pPr>
            <a:r>
              <a:rPr lang="en-US" sz="1800" dirty="0">
                <a:solidFill>
                  <a:schemeClr val="tx1"/>
                </a:solidFill>
              </a:rPr>
              <a:t>Recommendation subscriptions and management groups for Azure Virtual Desktop.</a:t>
            </a:r>
          </a:p>
          <a:p>
            <a:pPr marL="285750" lvl="1" indent="-285750">
              <a:spcBef>
                <a:spcPts val="1176"/>
              </a:spcBef>
              <a:buFont typeface="Arial" panose="020B0604020202020204" pitchFamily="34" charset="0"/>
              <a:buChar char="•"/>
            </a:pPr>
            <a:r>
              <a:rPr lang="en-US" sz="1800" dirty="0">
                <a:solidFill>
                  <a:schemeClr val="tx1"/>
                </a:solidFill>
              </a:rPr>
              <a:t>Recommend a configuration for performance requirements.</a:t>
            </a: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amount of available network bandwidth greatly impacts the quality of your experience. Various applications and display resolutions require different network configurations, so it's important to make sure your network is configured to meet your needs. This section shows you how to optimize network and operating system configurations to maximize performance.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stress put on a network depends on both app workload's output frame rate and display resolution. If either the frame rate or display resolution increases, the bandwidth requirement will also rise. For example, a light workload with a high-resolution display requires more available bandwidth than a light workload with regular or low resolution.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Other scenarios can have their bandwidth requirements change depending on how you use them, such as: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Voice or video conferencing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Real-time communication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Streaming 4K video</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Assess network capacity and speed requirements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Determine the connection round-trip time (RTT) from a location through the Azure Virtual Desktop service.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an operating system for an Azure Virtual Desktop implementation.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the two load-balancing methods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Recommendation subscriptions and management groups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Recommend a configuration for performance requirements.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Azure compute solutions.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virtual machines, containers, and app service.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VSS (Regular)"/>
              </a:rPr>
              <a:t>When using a remote Windows session, your network's available bandwidth greatly impacts the quality of your experience. Different applications and display resolutions require different network configurations, so it's important to make sure your network is configured to meet your needs.</a:t>
            </a:r>
          </a:p>
          <a:p>
            <a:pPr algn="l"/>
            <a:endParaRPr lang="en-US" b="0" i="0" dirty="0">
              <a:effectLst/>
              <a:latin typeface="Segoe UI VSS (Regular)"/>
            </a:endParaRPr>
          </a:p>
          <a:p>
            <a:pPr algn="l"/>
            <a:r>
              <a:rPr lang="en-US" b="0" i="0" dirty="0">
                <a:effectLst/>
                <a:latin typeface="Segoe UI VSS (Regular)"/>
              </a:rPr>
              <a:t>The following recommendations apply to networks with less than 0.1% loss. These recommendations apply regardless of how many sessions you're hosting on your virtual machines (VMs).</a:t>
            </a:r>
          </a:p>
          <a:p>
            <a:pPr algn="l"/>
            <a:endParaRPr lang="en-US" b="1" i="0" dirty="0">
              <a:effectLst/>
              <a:latin typeface="Segoe UI VSS (Regular)"/>
            </a:endParaRPr>
          </a:p>
          <a:p>
            <a:pPr algn="l"/>
            <a:r>
              <a:rPr lang="en-US" b="1" i="0" dirty="0">
                <a:effectLst/>
                <a:latin typeface="Segoe UI VSS (Regular)"/>
              </a:rPr>
              <a:t>Applications</a:t>
            </a:r>
          </a:p>
          <a:p>
            <a:pPr algn="l"/>
            <a:r>
              <a:rPr lang="en-US" b="0" i="0" dirty="0">
                <a:effectLst/>
                <a:latin typeface="Segoe UI VSS (Regular)"/>
              </a:rPr>
              <a:t>The first table lists the minimum recommended bandwidths for a smooth user experience.</a:t>
            </a:r>
          </a:p>
          <a:p>
            <a:pPr algn="l"/>
            <a:r>
              <a:rPr lang="en-US" b="0" i="0" dirty="0">
                <a:effectLst/>
                <a:latin typeface="Segoe UI VSS (Regular)"/>
              </a:rPr>
              <a:t>Keep in mind that the stress put on your network depends on both your app workload's output frame rate and your display resolution. If either the frame rate or display resolution increases, the bandwidth requirement will also rise. For example, a light workload with a high-resolution display requires more available bandwidth than a light workload with regular or low resolution.</a:t>
            </a:r>
          </a:p>
          <a:p>
            <a:pPr algn="l"/>
            <a:endParaRPr lang="en-US" b="0" i="0" dirty="0">
              <a:effectLst/>
              <a:latin typeface="Segoe UI VSS (Regular)"/>
            </a:endParaRPr>
          </a:p>
          <a:p>
            <a:pPr algn="l"/>
            <a:r>
              <a:rPr lang="en-US" b="1" i="0" dirty="0">
                <a:effectLst/>
                <a:latin typeface="Segoe UI VSS (Regular)"/>
              </a:rPr>
              <a:t>Display resolutions</a:t>
            </a:r>
          </a:p>
          <a:p>
            <a:pPr algn="l"/>
            <a:r>
              <a:rPr lang="en-US" b="0" i="0" dirty="0">
                <a:effectLst/>
                <a:latin typeface="Segoe UI VSS (Regular)"/>
              </a:rPr>
              <a:t>Different display resolutions require different available bandwidths. The following table lists the bandwidths we recommend for a smooth user experience at typical display resolutions with a frame rate of 30 frames per second (fps). These recommendations apply to single and multiple user scenarios. Keep in mind that scenarios involving a frame rate under 30 fps, such as reading static text, require less available bandwidth.</a:t>
            </a:r>
          </a:p>
          <a:p>
            <a:pPr algn="l"/>
            <a:endParaRPr lang="en-US" b="0" i="0" dirty="0">
              <a:effectLst/>
              <a:latin typeface="Segoe UI VSS (Regular)"/>
            </a:endParaRPr>
          </a:p>
          <a:p>
            <a:br>
              <a:rPr lang="en-US" dirty="0"/>
            </a:br>
            <a:endParaRPr lang="en-US" b="0" i="0" dirty="0">
              <a:effectLst/>
              <a:latin typeface="Segoe UI VSS (Regular)"/>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8099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VSS (Regular)"/>
              </a:rPr>
              <a:t>Use the </a:t>
            </a:r>
            <a:r>
              <a:rPr lang="en-US" b="0" i="0" u="none" strike="noStrike" dirty="0">
                <a:effectLst/>
                <a:latin typeface="Segoe UI VSS (Regular)"/>
                <a:hlinkClick r:id="rId3"/>
              </a:rPr>
              <a:t>Azure Virtual Desktop Experience Estimator</a:t>
            </a:r>
            <a:r>
              <a:rPr lang="en-US" b="0" i="0" dirty="0">
                <a:effectLst/>
                <a:latin typeface="Segoe UI VSS (Regular)"/>
              </a:rPr>
              <a:t>  to determine the connection round trip time (RTT) from your current location, through the Azure Virtual Desktop service, to each Azure region in which you can deploy virtual machines.</a:t>
            </a:r>
          </a:p>
          <a:p>
            <a:pPr algn="l"/>
            <a:endParaRPr lang="en-US" b="0" i="0" dirty="0">
              <a:effectLst/>
              <a:latin typeface="Segoe UI VSS (Regular)"/>
            </a:endParaRPr>
          </a:p>
          <a:p>
            <a:pPr algn="l"/>
            <a:r>
              <a:rPr lang="en-US" b="0" i="0" dirty="0">
                <a:effectLst/>
                <a:latin typeface="Segoe UI VSS (Regular)"/>
              </a:rPr>
              <a:t>The highlighted Azure region is the one with the lowest connection RTT from your current location. The times displayed are estimates intended to help assess end user experience quality for your Azure Virtual Desktop deployment. The actual experience will vary depending on network conditions, end user device, and the configuration of the deployed virtual machines.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Once installed, the client can be launched from the Start menu by searching for </a:t>
            </a:r>
            <a:r>
              <a:rPr lang="en-US" b="1" i="0" dirty="0">
                <a:solidFill>
                  <a:srgbClr val="000000"/>
                </a:solidFill>
                <a:effectLst/>
                <a:latin typeface="Times New Roman" panose="02020603050405020304" pitchFamily="18" charset="0"/>
              </a:rPr>
              <a:t>Remote Desktop</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Azure Virtual Desktop doesn't support the RemoteApp and Desktop Connections (RADC) client or the Remote Desktop Connection (MSTSC) client.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VSS (Regular)"/>
              </a:rPr>
              <a:t>Azure Virtual Desktop supports two load-balancing methods. Each method determines which session host will host a user's session when they connect to a resource in a host pool.</a:t>
            </a:r>
          </a:p>
          <a:p>
            <a:pPr algn="l"/>
            <a:r>
              <a:rPr lang="en-US" b="0" i="0" dirty="0">
                <a:effectLst/>
                <a:latin typeface="Segoe UI VSS (Regular)"/>
              </a:rPr>
              <a:t>The following load-balancing methods are available in Azure Virtual Desktop:</a:t>
            </a:r>
          </a:p>
          <a:p>
            <a:pPr algn="l"/>
            <a:endParaRPr lang="en-US" b="0" i="0" dirty="0">
              <a:effectLst/>
              <a:latin typeface="Segoe UI VSS (Regular)"/>
            </a:endParaRPr>
          </a:p>
          <a:p>
            <a:pPr algn="l">
              <a:buFont typeface="Arial" panose="020B0604020202020204" pitchFamily="34" charset="0"/>
              <a:buNone/>
            </a:pPr>
            <a:endParaRPr lang="en-US" b="0" i="0" dirty="0">
              <a:effectLst/>
              <a:latin typeface="Segoe UI VSS (Regular)"/>
            </a:endParaRPr>
          </a:p>
          <a:p>
            <a:pPr algn="l"/>
            <a:r>
              <a:rPr lang="en-US" b="0" i="0" dirty="0">
                <a:effectLst/>
                <a:latin typeface="Segoe UI VSS (Regular)"/>
              </a:rPr>
              <a:t>Each host pool can only configure one type of load-balancing specific to it. However, both load-balancing methods share the following behaviors no matter which host pool they're in:</a:t>
            </a:r>
          </a:p>
          <a:p>
            <a:pPr algn="l">
              <a:buFont typeface="Arial" panose="020B0604020202020204" pitchFamily="34" charset="0"/>
              <a:buChar char="•"/>
            </a:pPr>
            <a:r>
              <a:rPr lang="en-US" b="0" i="0" dirty="0">
                <a:effectLst/>
                <a:latin typeface="Segoe UI VSS (Regular)"/>
              </a:rPr>
              <a:t>If a user already has a session in the host pool and is reconnecting to that session, the load balancer will successfully redirect them to the session host with their existing session. This behavior applies even if that session host's </a:t>
            </a:r>
            <a:r>
              <a:rPr lang="en-US" b="1" i="0" dirty="0">
                <a:effectLst/>
                <a:latin typeface="Segoe UI VSS (Regular)"/>
              </a:rPr>
              <a:t>AllowNewConnections</a:t>
            </a:r>
            <a:r>
              <a:rPr lang="en-US" b="0" i="0" dirty="0">
                <a:effectLst/>
                <a:latin typeface="Segoe UI VSS (Regular)"/>
              </a:rPr>
              <a:t> property is set to False.</a:t>
            </a:r>
          </a:p>
          <a:p>
            <a:pPr algn="l">
              <a:buFont typeface="Arial" panose="020B0604020202020204" pitchFamily="34" charset="0"/>
              <a:buChar char="•"/>
            </a:pPr>
            <a:r>
              <a:rPr lang="en-US" b="0" i="0" dirty="0">
                <a:effectLst/>
                <a:latin typeface="Segoe UI VSS (Regular)"/>
              </a:rPr>
              <a:t>If a user doesn't already have a session in the host pool, then the load balancer won't consider session hosts whose </a:t>
            </a:r>
            <a:r>
              <a:rPr lang="en-US" b="1" i="0" dirty="0">
                <a:effectLst/>
                <a:latin typeface="Segoe UI VSS (Regular)"/>
              </a:rPr>
              <a:t>AllowNewConnections</a:t>
            </a:r>
            <a:r>
              <a:rPr lang="en-US" b="0" i="0" dirty="0">
                <a:effectLst/>
                <a:latin typeface="Segoe UI VSS (Regular)"/>
              </a:rPr>
              <a:t> property is set to False during load balancing.</a:t>
            </a:r>
          </a:p>
          <a:p>
            <a:pPr marL="171450" indent="-171450" algn="l">
              <a:buFont typeface="Arial" panose="020B0604020202020204" pitchFamily="34" charset="0"/>
              <a:buChar char="•"/>
            </a:pPr>
            <a:r>
              <a:rPr lang="en-US" b="1" i="0" dirty="0">
                <a:effectLst/>
                <a:latin typeface="Segoe UI VSS (Regular)"/>
              </a:rPr>
              <a:t>Breadth-first load-balancing methodBreadth-first load balancing</a:t>
            </a:r>
            <a:r>
              <a:rPr lang="en-US" b="0" i="0" dirty="0">
                <a:effectLst/>
                <a:latin typeface="Segoe UI VSS (Regular)"/>
              </a:rPr>
              <a:t> allows you to evenly distribute user sessions across the session hosts in a host pool.</a:t>
            </a:r>
          </a:p>
          <a:p>
            <a:pPr marL="171450" indent="-171450" algn="l">
              <a:buFont typeface="Arial" panose="020B0604020202020204" pitchFamily="34" charset="0"/>
              <a:buChar char="•"/>
            </a:pPr>
            <a:r>
              <a:rPr lang="en-US" b="1" i="0" dirty="0">
                <a:effectLst/>
                <a:latin typeface="Segoe UI VSS (Regular)"/>
              </a:rPr>
              <a:t>Depth-first load balancing</a:t>
            </a:r>
            <a:r>
              <a:rPr lang="en-US" b="0" i="0" dirty="0">
                <a:effectLst/>
                <a:latin typeface="Segoe UI VSS (Regular)"/>
              </a:rPr>
              <a:t> allows you to saturate a session host with user sessions in a host pool. Once the first session reaches its session limit threshold, the load balancer directs any new user connections to the next session host in the host pool until it reaches its limit, and so on.</a:t>
            </a:r>
          </a:p>
          <a:p>
            <a:pPr algn="l"/>
            <a:endParaRPr lang="en-US" b="1" i="0" dirty="0">
              <a:effectLst/>
              <a:latin typeface="Segoe UI VSS (Regular)"/>
            </a:endParaRPr>
          </a:p>
          <a:p>
            <a:pPr algn="l"/>
            <a:r>
              <a:rPr lang="en-US" b="0" i="0" dirty="0">
                <a:effectLst/>
                <a:latin typeface="Segoe UI VSS (Regular)"/>
              </a:rPr>
              <a:t>The breadth-first load-balancing method allows you to distribute user connections to optimize for this scenario. This method is ideal for organizations that want to provide the best experience for users connecting to their pooled virtual desktop environment.</a:t>
            </a:r>
          </a:p>
          <a:p>
            <a:pPr algn="l"/>
            <a:endParaRPr lang="en-US" dirty="0"/>
          </a:p>
          <a:p>
            <a:pPr algn="l"/>
            <a:r>
              <a:rPr lang="en-US" b="0" i="0" dirty="0">
                <a:effectLst/>
                <a:latin typeface="Segoe UI VSS (Regular)"/>
              </a:rPr>
              <a:t>The breadth-first method first queries session hosts that allow new connections. The method then selects a session host randomly from half the set of session hosts with the least number of sessions. For example, if there are nine machines with 11, 12, 13, 14, 15, 16, 17, 18, and 19 sessions, a new session you create won't automatically go to the first machine. Instead, it can go to any of the first five machines with the lowest number of sessions (11, 12, 13, 14, 15).</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depth-first method first queries session hosts that allow new connections and haven't gone over their maximum session limit. The method then selects the session host with highest number of sessions. If there's a tie, the method selects the first session host in the query.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depth-first load balancing algorithm distributes sessions to session hosts based on the maximum session host limit. This parameter is required when you use the depth-first load balancing algorithm. For the best possible user experience, make sure to change the maximum session host limit parameter to a number that best suits your environment.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2213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Some Azure Virtual Desktop procedures, such as installing Office on a master VHD image, assume you have elevated access on the VM, whether it's provisioned in Azure or Hyper-V Manager.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As a Global Administrator in Azure Active Directory (Azure AD), you might not have access to all subscriptions and management groups in your directory. Below are methods to elevate access to all subscriptions and management groups.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Why would you need to elevate your access?</a:t>
            </a:r>
          </a:p>
          <a:p>
            <a:pPr algn="l"/>
            <a:r>
              <a:rPr lang="en-US" b="0" i="0" dirty="0">
                <a:solidFill>
                  <a:srgbClr val="000000"/>
                </a:solidFill>
                <a:effectLst/>
                <a:latin typeface="Times New Roman" panose="02020603050405020304" pitchFamily="18" charset="0"/>
              </a:rPr>
              <a:t>Global Administrators should consider the following scenarios for elevating access.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Regain access to an Azure subscription or management group when a user has lost access.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Grant another user or yourself access to an Azure subscription or management group.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See all Azure subscriptions or management groups in an organization.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Allow an automation app (such as an invoicing or auditing app) to access all Azure subscriptions or management groups.</a:t>
            </a:r>
          </a:p>
          <a:p>
            <a:pPr algn="l"/>
            <a:endParaRPr lang="en-US" b="0" i="0" dirty="0">
              <a:solidFill>
                <a:srgbClr val="000000"/>
              </a:solidFill>
              <a:effectLst/>
              <a:latin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650410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83597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services/virtual-desktop/assessmen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o.microsoft.com/fwlink/?linkid=2068602"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hyperlink" Target="https://go.microsoft.com/fwlink/?linkid=2098961" TargetMode="External"/><Relationship Id="rId4" Type="http://schemas.openxmlformats.org/officeDocument/2006/relationships/hyperlink" Target="https://go.microsoft.com/fwlink/?linkid=209896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Balancing host pools</a:t>
            </a:r>
          </a:p>
        </p:txBody>
      </p:sp>
      <p:pic>
        <p:nvPicPr>
          <p:cNvPr id="6" name="Picture Placeholder 5">
            <a:extLst>
              <a:ext uri="{FF2B5EF4-FFF2-40B4-BE49-F238E27FC236}">
                <a16:creationId xmlns:a16="http://schemas.microsoft.com/office/drawing/2014/main" id="{510815C1-7A7E-4AE3-9C80-E81460AA6F7D}"/>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098361" y="2777952"/>
            <a:ext cx="1281254" cy="1281436"/>
          </a:xfrm>
        </p:spPr>
      </p:pic>
    </p:spTree>
    <p:extLst>
      <p:ext uri="{BB962C8B-B14F-4D97-AF65-F5344CB8AC3E}">
        <p14:creationId xmlns:p14="http://schemas.microsoft.com/office/powerpoint/2010/main" val="14117743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0957" y="365215"/>
            <a:ext cx="11090085" cy="403079"/>
          </a:xfrm>
        </p:spPr>
        <p:txBody>
          <a:bodyPr/>
          <a:lstStyle/>
          <a:p>
            <a:r>
              <a:rPr lang="en-US" dirty="0">
                <a:latin typeface="+mn-lt"/>
                <a:cs typeface="Segoe UI Light" panose="020B0502040204020203" pitchFamily="34" charset="0"/>
              </a:rPr>
              <a:t>Breadth-first </a:t>
            </a:r>
            <a:r>
              <a:rPr lang="en-US" sz="2800" dirty="0">
                <a:latin typeface="+mn-lt"/>
                <a:cs typeface="Segoe UI Light" panose="020B0502040204020203" pitchFamily="34" charset="0"/>
              </a:rPr>
              <a:t>load-balancing method</a:t>
            </a:r>
            <a:endParaRPr lang="en-US" sz="3137" dirty="0">
              <a:latin typeface="+mn-lt"/>
              <a:cs typeface="Segoe UI Light" panose="020B0502040204020203" pitchFamily="34" charset="0"/>
            </a:endParaRPr>
          </a:p>
        </p:txBody>
      </p:sp>
      <p:sp>
        <p:nvSpPr>
          <p:cNvPr id="35" name="TextBox 34">
            <a:extLst>
              <a:ext uri="{FF2B5EF4-FFF2-40B4-BE49-F238E27FC236}">
                <a16:creationId xmlns:a16="http://schemas.microsoft.com/office/drawing/2014/main" id="{7F218F40-5D30-46A9-A368-0094623E7D0D}"/>
              </a:ext>
            </a:extLst>
          </p:cNvPr>
          <p:cNvSpPr txBox="1"/>
          <p:nvPr/>
        </p:nvSpPr>
        <p:spPr>
          <a:xfrm>
            <a:off x="438510" y="987303"/>
            <a:ext cx="11314978" cy="769441"/>
          </a:xfrm>
          <a:prstGeom prst="rect">
            <a:avLst/>
          </a:prstGeom>
          <a:noFill/>
        </p:spPr>
        <p:txBody>
          <a:bodyPr wrap="square">
            <a:spAutoFit/>
          </a:bodyPr>
          <a:lstStyle/>
          <a:p>
            <a:r>
              <a:rPr lang="en-US" sz="2200" dirty="0"/>
              <a:t>Ideal for providing the best experience for users connecting to their pooled virtual desktop environment.</a:t>
            </a:r>
          </a:p>
        </p:txBody>
      </p:sp>
      <p:pic>
        <p:nvPicPr>
          <p:cNvPr id="3" name="Picture 2">
            <a:extLst>
              <a:ext uri="{FF2B5EF4-FFF2-40B4-BE49-F238E27FC236}">
                <a16:creationId xmlns:a16="http://schemas.microsoft.com/office/drawing/2014/main" id="{1EA4A4B6-D4F7-4841-8E79-844D9A41EBB8}"/>
              </a:ext>
            </a:extLst>
          </p:cNvPr>
          <p:cNvPicPr>
            <a:picLocks noChangeAspect="1"/>
          </p:cNvPicPr>
          <p:nvPr/>
        </p:nvPicPr>
        <p:blipFill>
          <a:blip r:embed="rId3"/>
          <a:stretch>
            <a:fillRect/>
          </a:stretch>
        </p:blipFill>
        <p:spPr>
          <a:xfrm>
            <a:off x="1854991" y="1975753"/>
            <a:ext cx="7737613" cy="4732192"/>
          </a:xfrm>
          <a:prstGeom prst="rect">
            <a:avLst/>
          </a:prstGeom>
        </p:spPr>
      </p:pic>
    </p:spTree>
    <p:extLst>
      <p:ext uri="{BB962C8B-B14F-4D97-AF65-F5344CB8AC3E}">
        <p14:creationId xmlns:p14="http://schemas.microsoft.com/office/powerpoint/2010/main" val="10596166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0957" y="365215"/>
            <a:ext cx="11090085" cy="403079"/>
          </a:xfrm>
        </p:spPr>
        <p:txBody>
          <a:bodyPr/>
          <a:lstStyle/>
          <a:p>
            <a:r>
              <a:rPr lang="en-US" dirty="0">
                <a:latin typeface="+mn-lt"/>
                <a:cs typeface="Segoe UI Light" panose="020B0502040204020203" pitchFamily="34" charset="0"/>
              </a:rPr>
              <a:t>Depth-first load-balancing method</a:t>
            </a:r>
            <a:endParaRPr lang="en-US" sz="3137" dirty="0">
              <a:latin typeface="+mn-lt"/>
              <a:cs typeface="Segoe UI Light" panose="020B0502040204020203" pitchFamily="34" charset="0"/>
            </a:endParaRPr>
          </a:p>
        </p:txBody>
      </p:sp>
      <p:sp>
        <p:nvSpPr>
          <p:cNvPr id="35" name="TextBox 34">
            <a:extLst>
              <a:ext uri="{FF2B5EF4-FFF2-40B4-BE49-F238E27FC236}">
                <a16:creationId xmlns:a16="http://schemas.microsoft.com/office/drawing/2014/main" id="{7F218F40-5D30-46A9-A368-0094623E7D0D}"/>
              </a:ext>
            </a:extLst>
          </p:cNvPr>
          <p:cNvSpPr txBox="1"/>
          <p:nvPr/>
        </p:nvSpPr>
        <p:spPr>
          <a:xfrm>
            <a:off x="438510" y="952133"/>
            <a:ext cx="11314978" cy="769441"/>
          </a:xfrm>
          <a:prstGeom prst="rect">
            <a:avLst/>
          </a:prstGeom>
          <a:noFill/>
        </p:spPr>
        <p:txBody>
          <a:bodyPr wrap="square">
            <a:spAutoFit/>
          </a:bodyPr>
          <a:lstStyle/>
          <a:p>
            <a:r>
              <a:rPr lang="en-US" sz="2200" dirty="0"/>
              <a:t>Ideal for cost-conscious organizations that want more granular control on the number of virtual machines they've allocated for a host pool.</a:t>
            </a:r>
          </a:p>
        </p:txBody>
      </p:sp>
      <p:pic>
        <p:nvPicPr>
          <p:cNvPr id="4" name="Picture 3">
            <a:extLst>
              <a:ext uri="{FF2B5EF4-FFF2-40B4-BE49-F238E27FC236}">
                <a16:creationId xmlns:a16="http://schemas.microsoft.com/office/drawing/2014/main" id="{C2468A9F-CE2D-430A-91D0-2D780AB7119C}"/>
              </a:ext>
            </a:extLst>
          </p:cNvPr>
          <p:cNvPicPr>
            <a:picLocks noChangeAspect="1"/>
          </p:cNvPicPr>
          <p:nvPr/>
        </p:nvPicPr>
        <p:blipFill>
          <a:blip r:embed="rId3"/>
          <a:stretch>
            <a:fillRect/>
          </a:stretch>
        </p:blipFill>
        <p:spPr>
          <a:xfrm>
            <a:off x="1589648" y="1689765"/>
            <a:ext cx="8011951" cy="4803020"/>
          </a:xfrm>
          <a:prstGeom prst="rect">
            <a:avLst/>
          </a:prstGeom>
        </p:spPr>
      </p:pic>
    </p:spTree>
    <p:extLst>
      <p:ext uri="{BB962C8B-B14F-4D97-AF65-F5344CB8AC3E}">
        <p14:creationId xmlns:p14="http://schemas.microsoft.com/office/powerpoint/2010/main" val="4243889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Recommendations for using subscriptions and management groups</a:t>
            </a:r>
          </a:p>
        </p:txBody>
      </p:sp>
      <p:pic>
        <p:nvPicPr>
          <p:cNvPr id="7" name="Picture Placeholder 6">
            <a:extLst>
              <a:ext uri="{FF2B5EF4-FFF2-40B4-BE49-F238E27FC236}">
                <a16:creationId xmlns:a16="http://schemas.microsoft.com/office/drawing/2014/main" id="{B616BAC6-B47D-4EA1-8E85-8F47F5A46532}"/>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9198778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C9C48-6835-47CE-9EBA-277C0B8C8E0E}"/>
              </a:ext>
            </a:extLst>
          </p:cNvPr>
          <p:cNvPicPr>
            <a:picLocks noChangeAspect="1"/>
          </p:cNvPicPr>
          <p:nvPr/>
        </p:nvPicPr>
        <p:blipFill>
          <a:blip r:embed="rId3"/>
          <a:stretch>
            <a:fillRect/>
          </a:stretch>
        </p:blipFill>
        <p:spPr>
          <a:xfrm>
            <a:off x="5946754" y="738386"/>
            <a:ext cx="5757477" cy="5230435"/>
          </a:xfrm>
          <a:prstGeom prst="rect">
            <a:avLst/>
          </a:prstGeom>
        </p:spPr>
      </p:pic>
      <p:sp>
        <p:nvSpPr>
          <p:cNvPr id="8" name="TextBox 7">
            <a:extLst>
              <a:ext uri="{FF2B5EF4-FFF2-40B4-BE49-F238E27FC236}">
                <a16:creationId xmlns:a16="http://schemas.microsoft.com/office/drawing/2014/main" id="{D52A11F3-EB60-4AB6-98A3-6F620AD5A005}"/>
              </a:ext>
            </a:extLst>
          </p:cNvPr>
          <p:cNvSpPr txBox="1"/>
          <p:nvPr/>
        </p:nvSpPr>
        <p:spPr>
          <a:xfrm>
            <a:off x="487769" y="946766"/>
            <a:ext cx="4817878" cy="1323439"/>
          </a:xfrm>
          <a:prstGeom prst="rect">
            <a:avLst/>
          </a:prstGeom>
          <a:noFill/>
        </p:spPr>
        <p:txBody>
          <a:bodyPr wrap="square">
            <a:spAutoFit/>
          </a:bodyPr>
          <a:lstStyle/>
          <a:p>
            <a:r>
              <a:rPr lang="en-US" sz="2000" dirty="0"/>
              <a:t>A Global Administrator in Azure AD may need to elevate access to access  subscriptions and management groups, such as:</a:t>
            </a:r>
          </a:p>
        </p:txBody>
      </p:sp>
      <p:sp>
        <p:nvSpPr>
          <p:cNvPr id="10" name="TextBox 9">
            <a:extLst>
              <a:ext uri="{FF2B5EF4-FFF2-40B4-BE49-F238E27FC236}">
                <a16:creationId xmlns:a16="http://schemas.microsoft.com/office/drawing/2014/main" id="{07C1F2C1-550D-49A9-A51F-583DD45DE69D}"/>
              </a:ext>
            </a:extLst>
          </p:cNvPr>
          <p:cNvSpPr txBox="1"/>
          <p:nvPr/>
        </p:nvSpPr>
        <p:spPr>
          <a:xfrm>
            <a:off x="439923" y="2490738"/>
            <a:ext cx="5410199" cy="3400931"/>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dirty="0"/>
              <a:t>Regain access to an Azure subscription or management group when a user has lost access</a:t>
            </a:r>
          </a:p>
          <a:p>
            <a:pPr marL="342900" indent="-342900">
              <a:spcAft>
                <a:spcPts val="600"/>
              </a:spcAft>
              <a:buFont typeface="Arial" panose="020B0604020202020204" pitchFamily="34" charset="0"/>
              <a:buChar char="•"/>
            </a:pPr>
            <a:r>
              <a:rPr lang="en-US" sz="2000" dirty="0"/>
              <a:t>Grant another user access to an Azure subscription or management group</a:t>
            </a:r>
          </a:p>
          <a:p>
            <a:pPr marL="342900" indent="-342900">
              <a:spcAft>
                <a:spcPts val="600"/>
              </a:spcAft>
              <a:buFont typeface="Arial" panose="020B0604020202020204" pitchFamily="34" charset="0"/>
              <a:buChar char="•"/>
            </a:pPr>
            <a:r>
              <a:rPr lang="en-US" sz="2000" dirty="0"/>
              <a:t>See all Azure subscriptions or management groups in an organization</a:t>
            </a:r>
          </a:p>
          <a:p>
            <a:pPr marL="342900" indent="-342900">
              <a:spcAft>
                <a:spcPts val="600"/>
              </a:spcAft>
              <a:buFont typeface="Arial" panose="020B0604020202020204" pitchFamily="34" charset="0"/>
              <a:buChar char="•"/>
            </a:pPr>
            <a:r>
              <a:rPr lang="en-US" sz="2000" dirty="0"/>
              <a:t>Allow an automation app to access all Azure subscriptions or management groups</a:t>
            </a:r>
          </a:p>
        </p:txBody>
      </p:sp>
    </p:spTree>
    <p:extLst>
      <p:ext uri="{BB962C8B-B14F-4D97-AF65-F5344CB8AC3E}">
        <p14:creationId xmlns:p14="http://schemas.microsoft.com/office/powerpoint/2010/main" val="42890567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a location for the Azure Virtual Desktop metadata</a:t>
            </a:r>
          </a:p>
        </p:txBody>
      </p:sp>
      <p:pic>
        <p:nvPicPr>
          <p:cNvPr id="7" name="Picture Placeholder 2">
            <a:extLst>
              <a:ext uri="{FF2B5EF4-FFF2-40B4-BE49-F238E27FC236}">
                <a16:creationId xmlns:a16="http://schemas.microsoft.com/office/drawing/2014/main" id="{F0B7249E-ABF1-4BB3-88E5-87F0246C7A0E}"/>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0957" y="365215"/>
            <a:ext cx="11090085" cy="403079"/>
          </a:xfrm>
        </p:spPr>
        <p:txBody>
          <a:bodyPr/>
          <a:lstStyle/>
          <a:p>
            <a:r>
              <a:rPr lang="en-US" dirty="0">
                <a:latin typeface="+mn-lt"/>
                <a:cs typeface="Segoe UI Light" panose="020B0502040204020203" pitchFamily="34" charset="0"/>
              </a:rPr>
              <a:t>Azure Virtual Desktop metadata</a:t>
            </a:r>
            <a:endParaRPr lang="en-US" sz="3137" dirty="0">
              <a:latin typeface="+mn-lt"/>
              <a:cs typeface="Segoe UI Light" panose="020B0502040204020203" pitchFamily="34" charset="0"/>
            </a:endParaRPr>
          </a:p>
        </p:txBody>
      </p:sp>
      <p:sp>
        <p:nvSpPr>
          <p:cNvPr id="9" name="TextBox 8">
            <a:extLst>
              <a:ext uri="{FF2B5EF4-FFF2-40B4-BE49-F238E27FC236}">
                <a16:creationId xmlns:a16="http://schemas.microsoft.com/office/drawing/2014/main" id="{7522B2A1-105E-43BC-9F1B-E95D73748F13}"/>
              </a:ext>
            </a:extLst>
          </p:cNvPr>
          <p:cNvSpPr txBox="1"/>
          <p:nvPr/>
        </p:nvSpPr>
        <p:spPr>
          <a:xfrm>
            <a:off x="550957" y="1000091"/>
            <a:ext cx="11641043" cy="2554545"/>
          </a:xfrm>
          <a:prstGeom prst="rect">
            <a:avLst/>
          </a:prstGeom>
          <a:noFill/>
        </p:spPr>
        <p:txBody>
          <a:bodyPr wrap="square">
            <a:spAutoFit/>
          </a:bodyPr>
          <a:lstStyle/>
          <a:p>
            <a:pPr algn="l">
              <a:spcAft>
                <a:spcPts val="600"/>
              </a:spcAft>
            </a:pPr>
            <a:r>
              <a:rPr lang="en-US" sz="2000" b="0" i="0" dirty="0">
                <a:effectLst/>
                <a:latin typeface="Segoe UI" panose="020B0502040204020203" pitchFamily="34" charset="0"/>
              </a:rPr>
              <a:t>Azure Virtual Desktop stores global metadata information (tenant names, host pool names, app group names, and user principal names) in a datacenter. </a:t>
            </a:r>
            <a:endParaRPr lang="en-US" sz="2000" dirty="0">
              <a:latin typeface="Segoe UI" panose="020B0502040204020203" pitchFamily="34" charset="0"/>
            </a:endParaRPr>
          </a:p>
          <a:p>
            <a:pPr marL="342900" indent="-342900" algn="l">
              <a:spcAft>
                <a:spcPts val="600"/>
              </a:spcAft>
              <a:buFont typeface="Arial" panose="020B0604020202020204" pitchFamily="34" charset="0"/>
              <a:buChar char="•"/>
            </a:pPr>
            <a:r>
              <a:rPr lang="en-US" sz="2000" b="0" i="0" dirty="0">
                <a:effectLst/>
                <a:latin typeface="Segoe UI" panose="020B0502040204020203" pitchFamily="34" charset="0"/>
              </a:rPr>
              <a:t>Whenever a customer creates a service object, they must enter a location for the service object</a:t>
            </a:r>
          </a:p>
          <a:p>
            <a:pPr marL="342900" indent="-342900" algn="l">
              <a:spcAft>
                <a:spcPts val="600"/>
              </a:spcAft>
              <a:buFont typeface="Arial" panose="020B0604020202020204" pitchFamily="34" charset="0"/>
              <a:buChar char="•"/>
            </a:pPr>
            <a:r>
              <a:rPr lang="en-US" sz="2000" b="0" i="0" dirty="0">
                <a:effectLst/>
                <a:latin typeface="Segoe UI" panose="020B0502040204020203" pitchFamily="34" charset="0"/>
              </a:rPr>
              <a:t>The location entered determines where the metadata for the object will be stored </a:t>
            </a:r>
          </a:p>
          <a:p>
            <a:pPr marL="342900" indent="-342900" algn="l">
              <a:spcAft>
                <a:spcPts val="600"/>
              </a:spcAft>
              <a:buFont typeface="Arial" panose="020B0604020202020204" pitchFamily="34" charset="0"/>
              <a:buChar char="•"/>
            </a:pPr>
            <a:r>
              <a:rPr lang="en-US" sz="2000" b="0" i="0" dirty="0">
                <a:effectLst/>
                <a:latin typeface="Segoe UI" panose="020B0502040204020203" pitchFamily="34" charset="0"/>
              </a:rPr>
              <a:t>The customer will choose an Azure region and the metadata will be stored in the related geography</a:t>
            </a:r>
          </a:p>
          <a:p>
            <a:pPr algn="l">
              <a:spcAft>
                <a:spcPts val="600"/>
              </a:spcAft>
            </a:pPr>
            <a:endParaRPr lang="en-US" sz="2000" b="0" i="0" dirty="0">
              <a:effectLst/>
              <a:latin typeface="Segoe UI" panose="020B0502040204020203" pitchFamily="34" charset="0"/>
            </a:endParaRPr>
          </a:p>
        </p:txBody>
      </p:sp>
      <p:sp>
        <p:nvSpPr>
          <p:cNvPr id="8" name="TextBox 7">
            <a:extLst>
              <a:ext uri="{FF2B5EF4-FFF2-40B4-BE49-F238E27FC236}">
                <a16:creationId xmlns:a16="http://schemas.microsoft.com/office/drawing/2014/main" id="{D75A3CF6-0892-452C-8EFB-1CD1EC325B5A}"/>
              </a:ext>
            </a:extLst>
          </p:cNvPr>
          <p:cNvSpPr txBox="1"/>
          <p:nvPr/>
        </p:nvSpPr>
        <p:spPr>
          <a:xfrm>
            <a:off x="550957" y="3239578"/>
            <a:ext cx="4423815" cy="2939266"/>
          </a:xfrm>
          <a:prstGeom prst="rect">
            <a:avLst/>
          </a:prstGeom>
          <a:noFill/>
        </p:spPr>
        <p:txBody>
          <a:bodyPr wrap="square" lIns="91440" tIns="45720" rIns="91440" bIns="45720" anchor="t">
            <a:spAutoFit/>
          </a:bodyPr>
          <a:lstStyle/>
          <a:p>
            <a:pPr algn="l">
              <a:spcAft>
                <a:spcPts val="600"/>
              </a:spcAft>
            </a:pPr>
            <a:r>
              <a:rPr lang="en-US" sz="2000" b="0" i="0" dirty="0">
                <a:effectLst/>
                <a:latin typeface="Segoe UI" panose="020B0502040204020203" pitchFamily="34" charset="0"/>
              </a:rPr>
              <a:t>Currently support for storing metadata in the following geographies:</a:t>
            </a:r>
          </a:p>
          <a:p>
            <a:pPr marL="285750" indent="-285750">
              <a:buFont typeface="Arial"/>
              <a:buChar char="•"/>
            </a:pPr>
            <a:r>
              <a:rPr lang="en-GB" sz="2000" b="0" i="0" dirty="0">
                <a:effectLst/>
                <a:ea typeface="+mn-lt"/>
                <a:cs typeface="+mn-lt"/>
              </a:rPr>
              <a:t>United States (US) (</a:t>
            </a:r>
            <a:r>
              <a:rPr lang="en-GB" sz="2000" dirty="0">
                <a:ea typeface="+mn-lt"/>
                <a:cs typeface="+mn-lt"/>
              </a:rPr>
              <a:t>generally </a:t>
            </a:r>
            <a:r>
              <a:rPr lang="en-GB" sz="2000" b="0" i="0" dirty="0">
                <a:effectLst/>
                <a:ea typeface="+mn-lt"/>
                <a:cs typeface="+mn-lt"/>
              </a:rPr>
              <a:t>available)</a:t>
            </a:r>
            <a:endParaRPr lang="en-GB" dirty="0">
              <a:ea typeface="+mn-lt"/>
              <a:cs typeface="+mn-lt"/>
            </a:endParaRPr>
          </a:p>
          <a:p>
            <a:pPr marL="285750" indent="-285750">
              <a:buFont typeface="Arial"/>
              <a:buChar char="•"/>
            </a:pPr>
            <a:r>
              <a:rPr lang="en-GB" sz="2000" b="0" i="0" dirty="0">
                <a:effectLst/>
                <a:ea typeface="+mn-lt"/>
                <a:cs typeface="+mn-lt"/>
              </a:rPr>
              <a:t>Europe (EU) (</a:t>
            </a:r>
            <a:r>
              <a:rPr lang="en-GB" sz="2000" dirty="0">
                <a:ea typeface="+mn-lt"/>
                <a:cs typeface="+mn-lt"/>
              </a:rPr>
              <a:t>generally available)</a:t>
            </a:r>
            <a:endParaRPr lang="en-US" dirty="0"/>
          </a:p>
          <a:p>
            <a:pPr marL="285750" indent="-285750">
              <a:buFont typeface="Arial"/>
              <a:buChar char="•"/>
            </a:pPr>
            <a:r>
              <a:rPr lang="en-GB" sz="2000" dirty="0">
                <a:ea typeface="+mn-lt"/>
                <a:cs typeface="+mn-lt"/>
              </a:rPr>
              <a:t>United Kingdom (UK) (public </a:t>
            </a:r>
            <a:r>
              <a:rPr lang="en-GB" sz="2000" b="0" i="0" dirty="0">
                <a:effectLst/>
                <a:ea typeface="+mn-lt"/>
                <a:cs typeface="+mn-lt"/>
              </a:rPr>
              <a:t>preview)</a:t>
            </a:r>
            <a:endParaRPr lang="en-GB" dirty="0">
              <a:ea typeface="+mn-lt"/>
              <a:cs typeface="+mn-lt"/>
            </a:endParaRPr>
          </a:p>
          <a:p>
            <a:pPr algn="l">
              <a:spcAft>
                <a:spcPts val="600"/>
              </a:spcAft>
            </a:pPr>
            <a:endParaRPr lang="en-US" sz="2000" b="0" i="0" dirty="0">
              <a:effectLst/>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3130128-21D2-4FC5-A00E-D47024718A06}"/>
              </a:ext>
            </a:extLst>
          </p:cNvPr>
          <p:cNvPicPr>
            <a:picLocks noChangeAspect="1"/>
          </p:cNvPicPr>
          <p:nvPr/>
        </p:nvPicPr>
        <p:blipFill>
          <a:blip r:embed="rId3"/>
          <a:stretch>
            <a:fillRect/>
          </a:stretch>
        </p:blipFill>
        <p:spPr>
          <a:xfrm>
            <a:off x="5151925" y="3232298"/>
            <a:ext cx="6396084" cy="2471756"/>
          </a:xfrm>
          <a:prstGeom prst="rect">
            <a:avLst/>
          </a:prstGeom>
        </p:spPr>
      </p:pic>
    </p:spTree>
    <p:extLst>
      <p:ext uri="{BB962C8B-B14F-4D97-AF65-F5344CB8AC3E}">
        <p14:creationId xmlns:p14="http://schemas.microsoft.com/office/powerpoint/2010/main" val="35933189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dirty="0"/>
              <a:t>Recommend a configuration for performance requirements</a:t>
            </a:r>
          </a:p>
        </p:txBody>
      </p:sp>
      <p:pic>
        <p:nvPicPr>
          <p:cNvPr id="4" name="Picture Placeholder 10">
            <a:extLst>
              <a:ext uri="{FF2B5EF4-FFF2-40B4-BE49-F238E27FC236}">
                <a16:creationId xmlns:a16="http://schemas.microsoft.com/office/drawing/2014/main" id="{C04E7C63-453B-4E43-9162-8CDA1F2FEFA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66B21C-ADBA-4E0B-84A4-0C33C29794E9}"/>
              </a:ext>
            </a:extLst>
          </p:cNvPr>
          <p:cNvSpPr txBox="1"/>
          <p:nvPr/>
        </p:nvSpPr>
        <p:spPr>
          <a:xfrm>
            <a:off x="574254" y="1141876"/>
            <a:ext cx="3123009" cy="5109091"/>
          </a:xfrm>
          <a:prstGeom prst="rect">
            <a:avLst/>
          </a:prstGeom>
          <a:noFill/>
        </p:spPr>
        <p:txBody>
          <a:bodyPr wrap="square">
            <a:spAutoFit/>
          </a:bodyPr>
          <a:lstStyle/>
          <a:p>
            <a:pPr marL="285750" indent="-285750" algn="l">
              <a:spcAft>
                <a:spcPts val="600"/>
              </a:spcAft>
              <a:buFont typeface="Arial" panose="020B0604020202020204" pitchFamily="34" charset="0"/>
              <a:buChar char="•"/>
            </a:pPr>
            <a:r>
              <a:rPr lang="en-US" b="0" i="0" dirty="0">
                <a:effectLst/>
                <a:latin typeface="Segoe UI VSS (Regular)"/>
              </a:rPr>
              <a:t>Platform metrics  are collected automatically  for the virtual machine host</a:t>
            </a:r>
          </a:p>
          <a:p>
            <a:pPr marL="285750" indent="-285750" algn="l">
              <a:spcAft>
                <a:spcPts val="600"/>
              </a:spcAft>
              <a:buFont typeface="Arial" panose="020B0604020202020204" pitchFamily="34" charset="0"/>
              <a:buChar char="•"/>
            </a:pPr>
            <a:r>
              <a:rPr lang="en-US" b="0" i="0" dirty="0">
                <a:effectLst/>
                <a:latin typeface="Segoe UI VSS (Regular)"/>
              </a:rPr>
              <a:t>You need an agent to collect performance data from the guest operating system</a:t>
            </a:r>
          </a:p>
          <a:p>
            <a:pPr marL="285750" indent="-285750" algn="l">
              <a:spcAft>
                <a:spcPts val="600"/>
              </a:spcAft>
              <a:buFont typeface="Arial" panose="020B0604020202020204" pitchFamily="34" charset="0"/>
              <a:buChar char="•"/>
            </a:pPr>
            <a:r>
              <a:rPr lang="en-US" b="0" i="0" dirty="0">
                <a:effectLst/>
                <a:latin typeface="Segoe UI VSS (Regular)"/>
              </a:rPr>
              <a:t>Use an agent to collect log data from the guest operating system</a:t>
            </a:r>
          </a:p>
          <a:p>
            <a:pPr marL="285750" indent="-285750" algn="l">
              <a:spcAft>
                <a:spcPts val="600"/>
              </a:spcAft>
              <a:buFont typeface="Arial" panose="020B0604020202020204" pitchFamily="34" charset="0"/>
              <a:buChar char="•"/>
            </a:pPr>
            <a:r>
              <a:rPr lang="en-US" b="0" i="0" dirty="0">
                <a:effectLst/>
                <a:latin typeface="Segoe UI VSS (Regular)"/>
              </a:rPr>
              <a:t>You can create diagnostic settings  for a virtual machine to send platform metrics to other destinations</a:t>
            </a:r>
          </a:p>
          <a:p>
            <a:pPr algn="l">
              <a:spcAft>
                <a:spcPts val="600"/>
              </a:spcAft>
            </a:pPr>
            <a:endParaRPr lang="en-US" b="0" i="0" dirty="0">
              <a:effectLst/>
              <a:latin typeface="Segoe UI VSS (Regular)"/>
            </a:endParaRPr>
          </a:p>
        </p:txBody>
      </p:sp>
      <p:pic>
        <p:nvPicPr>
          <p:cNvPr id="3" name="Picture 2">
            <a:extLst>
              <a:ext uri="{FF2B5EF4-FFF2-40B4-BE49-F238E27FC236}">
                <a16:creationId xmlns:a16="http://schemas.microsoft.com/office/drawing/2014/main" id="{BC6A597D-E520-4EC2-88A7-7A97E69D4024}"/>
              </a:ext>
            </a:extLst>
          </p:cNvPr>
          <p:cNvPicPr>
            <a:picLocks noChangeAspect="1"/>
          </p:cNvPicPr>
          <p:nvPr/>
        </p:nvPicPr>
        <p:blipFill>
          <a:blip r:embed="rId3"/>
          <a:stretch>
            <a:fillRect/>
          </a:stretch>
        </p:blipFill>
        <p:spPr>
          <a:xfrm>
            <a:off x="4588376" y="900059"/>
            <a:ext cx="7283346" cy="5592726"/>
          </a:xfrm>
          <a:prstGeom prst="rect">
            <a:avLst/>
          </a:prstGeom>
        </p:spPr>
      </p:pic>
    </p:spTree>
    <p:extLst>
      <p:ext uri="{BB962C8B-B14F-4D97-AF65-F5344CB8AC3E}">
        <p14:creationId xmlns:p14="http://schemas.microsoft.com/office/powerpoint/2010/main" val="23129264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760333"/>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Assess network capacity and speed requirements for Azure Virtual Desktop.</a:t>
            </a:r>
          </a:p>
          <a:p>
            <a:pPr marL="285750" lvl="1" indent="-285750">
              <a:spcBef>
                <a:spcPts val="1176"/>
              </a:spcBef>
              <a:buFont typeface="Arial" panose="020B0604020202020204" pitchFamily="34" charset="0"/>
              <a:buChar char="•"/>
            </a:pPr>
            <a:r>
              <a:rPr lang="en-US" sz="1730" dirty="0">
                <a:solidFill>
                  <a:schemeClr val="tx1"/>
                </a:solidFill>
              </a:rPr>
              <a:t>Determine the connection round-trip time (RTT) from a location through the Azure Virtual Desktop service.</a:t>
            </a:r>
          </a:p>
          <a:p>
            <a:pPr marL="285750" lvl="1" indent="-285750">
              <a:spcBef>
                <a:spcPts val="1176"/>
              </a:spcBef>
              <a:buFont typeface="Arial" panose="020B0604020202020204" pitchFamily="34" charset="0"/>
              <a:buChar char="•"/>
            </a:pPr>
            <a:r>
              <a:rPr lang="en-US" sz="1730" dirty="0">
                <a:solidFill>
                  <a:schemeClr val="tx1"/>
                </a:solidFill>
              </a:rPr>
              <a:t>Recommend an operating system for an Azure Virtual Desktop implementation.</a:t>
            </a:r>
          </a:p>
          <a:p>
            <a:pPr marL="285750" lvl="1" indent="-285750">
              <a:spcBef>
                <a:spcPts val="1176"/>
              </a:spcBef>
              <a:buFont typeface="Arial" panose="020B0604020202020204" pitchFamily="34" charset="0"/>
              <a:buChar char="•"/>
            </a:pPr>
            <a:r>
              <a:rPr lang="en-US" sz="1730" dirty="0">
                <a:solidFill>
                  <a:schemeClr val="tx1"/>
                </a:solidFill>
              </a:rPr>
              <a:t>Describe the two load-balancing methods for Azure Virtual Desktop.</a:t>
            </a:r>
          </a:p>
          <a:p>
            <a:pPr marL="285750" lvl="1" indent="-285750">
              <a:spcBef>
                <a:spcPts val="1176"/>
              </a:spcBef>
              <a:buFont typeface="Arial" panose="020B0604020202020204" pitchFamily="34" charset="0"/>
              <a:buChar char="•"/>
            </a:pPr>
            <a:r>
              <a:rPr lang="en-US" sz="1730" dirty="0">
                <a:solidFill>
                  <a:schemeClr val="tx1"/>
                </a:solidFill>
              </a:rPr>
              <a:t>Recommendation subscriptions and management groups for Azure Virtual Desktop.</a:t>
            </a:r>
          </a:p>
          <a:p>
            <a:pPr marL="285750" lvl="1" indent="-285750">
              <a:spcBef>
                <a:spcPts val="1176"/>
              </a:spcBef>
              <a:buFont typeface="Arial" panose="020B0604020202020204" pitchFamily="34" charset="0"/>
              <a:buChar char="•"/>
            </a:pPr>
            <a:r>
              <a:rPr lang="en-US" sz="1730" dirty="0">
                <a:solidFill>
                  <a:schemeClr val="tx1"/>
                </a:solidFill>
              </a:rPr>
              <a:t>Recommend a configuration for performance requirements.</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the Azure Virtual Desktop architecture</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1920" y="1471565"/>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Assess network capacity and speed requirements for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Determine the connection round-trip time (RTT) from a location through the Azure Virtual Desktop service.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Recommend an operating system for a Azure Virtual Desktop implementation.</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Describe the two load-balancing methods for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Recommendation subscriptions and management groups for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Recommend a configuration for performance requirements.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Knowledge check and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Plan an Azure Virtual Desktop architecture (</a:t>
            </a:r>
            <a:r>
              <a:rPr lang="en-US" sz="1800" dirty="0">
                <a:solidFill>
                  <a:schemeClr val="tx2">
                    <a:lumMod val="50000"/>
                  </a:schemeClr>
                </a:solidFill>
                <a:ea typeface="Times New Roman" panose="02020603050405020304" pitchFamily="18" charset="0"/>
                <a:cs typeface="Times New Roman" panose="02020603050405020304" pitchFamily="18" charset="0"/>
              </a:rPr>
              <a:t>10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-15%)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the Azure Virtual Desktop architecture</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Assess network capacity and speed requirements for Azure Virtual Desktop</a:t>
            </a:r>
          </a:p>
        </p:txBody>
      </p:sp>
      <p:pic>
        <p:nvPicPr>
          <p:cNvPr id="7" name="Picture Placeholder 2">
            <a:extLst>
              <a:ext uri="{FF2B5EF4-FFF2-40B4-BE49-F238E27FC236}">
                <a16:creationId xmlns:a16="http://schemas.microsoft.com/office/drawing/2014/main" id="{E03F06D3-0BA0-483F-B8F6-AD6539BEFB87}"/>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7F0649A-58B4-468F-A959-35C9BFBC4335}"/>
              </a:ext>
            </a:extLst>
          </p:cNvPr>
          <p:cNvSpPr txBox="1"/>
          <p:nvPr/>
        </p:nvSpPr>
        <p:spPr>
          <a:xfrm>
            <a:off x="405531" y="735951"/>
            <a:ext cx="11274334" cy="400110"/>
          </a:xfrm>
          <a:prstGeom prst="rect">
            <a:avLst/>
          </a:prstGeom>
          <a:noFill/>
        </p:spPr>
        <p:txBody>
          <a:bodyPr wrap="square">
            <a:spAutoFit/>
          </a:bodyPr>
          <a:lstStyle/>
          <a:p>
            <a:r>
              <a:rPr lang="en-US" sz="2000" dirty="0"/>
              <a:t>Minimum recommended bandwidths for a smooth user experience for using applications:</a:t>
            </a:r>
          </a:p>
        </p:txBody>
      </p:sp>
      <p:graphicFrame>
        <p:nvGraphicFramePr>
          <p:cNvPr id="6" name="Table 5">
            <a:extLst>
              <a:ext uri="{FF2B5EF4-FFF2-40B4-BE49-F238E27FC236}">
                <a16:creationId xmlns:a16="http://schemas.microsoft.com/office/drawing/2014/main" id="{DE23BD40-1A62-4137-B180-5EF7500767A9}"/>
              </a:ext>
            </a:extLst>
          </p:cNvPr>
          <p:cNvGraphicFramePr/>
          <p:nvPr>
            <p:extLst>
              <p:ext uri="{D42A27DB-BD31-4B8C-83A1-F6EECF244321}">
                <p14:modId xmlns:p14="http://schemas.microsoft.com/office/powerpoint/2010/main" val="3475352804"/>
              </p:ext>
            </p:extLst>
          </p:nvPr>
        </p:nvGraphicFramePr>
        <p:xfrm>
          <a:off x="438189" y="3974508"/>
          <a:ext cx="10927785" cy="1809154"/>
        </p:xfrm>
        <a:graphic>
          <a:graphicData uri="http://schemas.openxmlformats.org/drawingml/2006/table">
            <a:tbl>
              <a:tblPr/>
              <a:tblGrid>
                <a:gridCol w="5336682">
                  <a:extLst>
                    <a:ext uri="{9D8B030D-6E8A-4147-A177-3AD203B41FA5}">
                      <a16:colId xmlns:a16="http://schemas.microsoft.com/office/drawing/2014/main" val="1901715582"/>
                    </a:ext>
                  </a:extLst>
                </a:gridCol>
                <a:gridCol w="5591103">
                  <a:extLst>
                    <a:ext uri="{9D8B030D-6E8A-4147-A177-3AD203B41FA5}">
                      <a16:colId xmlns:a16="http://schemas.microsoft.com/office/drawing/2014/main" val="3072575835"/>
                    </a:ext>
                  </a:extLst>
                </a:gridCol>
              </a:tblGrid>
              <a:tr h="383757">
                <a:tc>
                  <a:txBody>
                    <a:bodyPr/>
                    <a:lstStyle/>
                    <a:p>
                      <a:pPr algn="l" fontAlgn="ctr">
                        <a:spcBef>
                          <a:spcPts val="0"/>
                        </a:spcBef>
                        <a:spcAft>
                          <a:spcPts val="0"/>
                        </a:spcAft>
                      </a:pPr>
                      <a:r>
                        <a:rPr lang="en-US" sz="1700" b="1" i="0" u="none" strike="noStrike" kern="1200" dirty="0">
                          <a:solidFill>
                            <a:schemeClr val="bg1"/>
                          </a:solidFill>
                          <a:effectLst/>
                          <a:latin typeface="Arial" panose="020B0604020202020204" pitchFamily="34" charset="0"/>
                          <a:ea typeface="+mn-ea"/>
                          <a:cs typeface="+mn-cs"/>
                        </a:rPr>
                        <a:t>Typical display resolutions at 30 fps</a:t>
                      </a:r>
                    </a:p>
                  </a:txBody>
                  <a:tcPr marL="50539" marR="50539" marT="59717" marB="5971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700" b="1" i="0" u="none" strike="noStrike" kern="1200" dirty="0">
                          <a:solidFill>
                            <a:schemeClr val="bg1"/>
                          </a:solidFill>
                          <a:effectLst/>
                          <a:latin typeface="Arial" panose="020B0604020202020204" pitchFamily="34" charset="0"/>
                          <a:ea typeface="+mn-ea"/>
                          <a:cs typeface="+mn-cs"/>
                        </a:rPr>
                        <a:t>Recommended bandwidth</a:t>
                      </a:r>
                    </a:p>
                  </a:txBody>
                  <a:tcPr marL="50539" marR="50539" marT="59717" marB="5971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3832210868"/>
                  </a:ext>
                </a:extLst>
              </a:tr>
              <a:tr h="356101">
                <a:tc>
                  <a:txBody>
                    <a:bodyPr/>
                    <a:lstStyle/>
                    <a:p>
                      <a:pPr algn="l" fontAlgn="ctr">
                        <a:spcBef>
                          <a:spcPts val="0"/>
                        </a:spcBef>
                        <a:spcAft>
                          <a:spcPts val="0"/>
                        </a:spcAft>
                      </a:pPr>
                      <a:r>
                        <a:rPr lang="en-US" sz="1700" b="0" i="0" u="none" strike="noStrike" dirty="0">
                          <a:effectLst/>
                          <a:latin typeface="Arial" panose="020B0604020202020204" pitchFamily="34" charset="0"/>
                        </a:rPr>
                        <a:t>About 1024 × 768 px</a:t>
                      </a:r>
                    </a:p>
                  </a:txBody>
                  <a:tcPr marL="59717" marR="59717" marT="45889" marB="45889"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700" b="0" i="0" u="none" strike="noStrike" dirty="0">
                          <a:effectLst/>
                          <a:latin typeface="Arial" panose="020B0604020202020204" pitchFamily="34" charset="0"/>
                        </a:rPr>
                        <a:t>1.5 Mbps</a:t>
                      </a:r>
                    </a:p>
                  </a:txBody>
                  <a:tcPr marL="59717" marR="59717" marT="45889" marB="45889"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76170180"/>
                  </a:ext>
                </a:extLst>
              </a:tr>
              <a:tr h="356101">
                <a:tc>
                  <a:txBody>
                    <a:bodyPr/>
                    <a:lstStyle/>
                    <a:p>
                      <a:pPr algn="l" fontAlgn="ctr">
                        <a:spcBef>
                          <a:spcPts val="0"/>
                        </a:spcBef>
                        <a:spcAft>
                          <a:spcPts val="0"/>
                        </a:spcAft>
                      </a:pPr>
                      <a:r>
                        <a:rPr lang="en-US" sz="1700" b="0" i="0" u="none" strike="noStrike" dirty="0">
                          <a:effectLst/>
                          <a:latin typeface="Arial" panose="020B0604020202020204" pitchFamily="34" charset="0"/>
                        </a:rPr>
                        <a:t>About 1280 × 720 px</a:t>
                      </a:r>
                    </a:p>
                  </a:txBody>
                  <a:tcPr marL="59717" marR="59717" marT="45889" marB="45889"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700" b="0" i="0" u="none" strike="noStrike" dirty="0">
                          <a:effectLst/>
                          <a:latin typeface="Arial" panose="020B0604020202020204" pitchFamily="34" charset="0"/>
                        </a:rPr>
                        <a:t>3 Mbps</a:t>
                      </a:r>
                    </a:p>
                  </a:txBody>
                  <a:tcPr marL="59717" marR="59717" marT="45889" marB="45889"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748102027"/>
                  </a:ext>
                </a:extLst>
              </a:tr>
              <a:tr h="356101">
                <a:tc>
                  <a:txBody>
                    <a:bodyPr/>
                    <a:lstStyle/>
                    <a:p>
                      <a:pPr algn="l" fontAlgn="ctr">
                        <a:spcBef>
                          <a:spcPts val="0"/>
                        </a:spcBef>
                        <a:spcAft>
                          <a:spcPts val="0"/>
                        </a:spcAft>
                      </a:pPr>
                      <a:r>
                        <a:rPr lang="en-US" sz="1700" b="0" i="0" u="none" strike="noStrike" dirty="0">
                          <a:effectLst/>
                          <a:latin typeface="Arial" panose="020B0604020202020204" pitchFamily="34" charset="0"/>
                        </a:rPr>
                        <a:t>About 1920 × 1080 px</a:t>
                      </a:r>
                    </a:p>
                  </a:txBody>
                  <a:tcPr marL="59717" marR="59717" marT="45889" marB="45889"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700" b="0" i="0" u="none" strike="noStrike" dirty="0">
                          <a:effectLst/>
                          <a:latin typeface="Arial" panose="020B0604020202020204" pitchFamily="34" charset="0"/>
                        </a:rPr>
                        <a:t>5 Mbps</a:t>
                      </a:r>
                    </a:p>
                  </a:txBody>
                  <a:tcPr marL="59717" marR="59717" marT="45889" marB="45889"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87625560"/>
                  </a:ext>
                </a:extLst>
              </a:tr>
              <a:tr h="356101">
                <a:tc>
                  <a:txBody>
                    <a:bodyPr/>
                    <a:lstStyle/>
                    <a:p>
                      <a:pPr algn="l" fontAlgn="ctr">
                        <a:spcBef>
                          <a:spcPts val="0"/>
                        </a:spcBef>
                        <a:spcAft>
                          <a:spcPts val="0"/>
                        </a:spcAft>
                      </a:pPr>
                      <a:r>
                        <a:rPr lang="en-US" sz="1700" b="0" i="0" u="none" strike="noStrike" dirty="0">
                          <a:effectLst/>
                          <a:latin typeface="Arial" panose="020B0604020202020204" pitchFamily="34" charset="0"/>
                        </a:rPr>
                        <a:t>About 3840 × 2160 px (4K)</a:t>
                      </a:r>
                    </a:p>
                  </a:txBody>
                  <a:tcPr marL="59717" marR="59717" marT="45889" marB="45889"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t">
                        <a:spcBef>
                          <a:spcPts val="0"/>
                        </a:spcBef>
                        <a:spcAft>
                          <a:spcPts val="0"/>
                        </a:spcAft>
                      </a:pPr>
                      <a:r>
                        <a:rPr lang="en-US" sz="1765" b="0" i="0" kern="1200" dirty="0">
                          <a:solidFill>
                            <a:schemeClr val="tx1"/>
                          </a:solidFill>
                          <a:effectLst/>
                          <a:latin typeface="+mn-lt"/>
                          <a:ea typeface="+mn-ea"/>
                          <a:cs typeface="+mn-cs"/>
                        </a:rPr>
                        <a:t>15 Mbps</a:t>
                      </a:r>
                      <a:endParaRPr lang="en-US" sz="1700" b="0" i="0" u="none" strike="noStrike" dirty="0">
                        <a:effectLst/>
                        <a:latin typeface="Arial" panose="020B0604020202020204" pitchFamily="34" charset="0"/>
                      </a:endParaRPr>
                    </a:p>
                  </a:txBody>
                  <a:tcPr marL="88108" marR="88108" marT="44054" marB="44054">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656122"/>
                  </a:ext>
                </a:extLst>
              </a:tr>
            </a:tbl>
          </a:graphicData>
        </a:graphic>
      </p:graphicFrame>
      <p:sp>
        <p:nvSpPr>
          <p:cNvPr id="9" name="TextBox 8">
            <a:extLst>
              <a:ext uri="{FF2B5EF4-FFF2-40B4-BE49-F238E27FC236}">
                <a16:creationId xmlns:a16="http://schemas.microsoft.com/office/drawing/2014/main" id="{0362F1AF-2ED1-4A08-9782-407940A9663D}"/>
              </a:ext>
            </a:extLst>
          </p:cNvPr>
          <p:cNvSpPr txBox="1"/>
          <p:nvPr/>
        </p:nvSpPr>
        <p:spPr>
          <a:xfrm>
            <a:off x="313661" y="3515333"/>
            <a:ext cx="9654362" cy="400110"/>
          </a:xfrm>
          <a:prstGeom prst="rect">
            <a:avLst/>
          </a:prstGeom>
          <a:noFill/>
        </p:spPr>
        <p:txBody>
          <a:bodyPr wrap="square">
            <a:spAutoFit/>
          </a:bodyPr>
          <a:lstStyle/>
          <a:p>
            <a:r>
              <a:rPr lang="en-US" sz="2000" dirty="0"/>
              <a:t>Bandwidth recommendations for a smooth user experience for display resolutions:</a:t>
            </a:r>
          </a:p>
        </p:txBody>
      </p:sp>
      <p:graphicFrame>
        <p:nvGraphicFramePr>
          <p:cNvPr id="8" name="Table 7">
            <a:extLst>
              <a:ext uri="{FF2B5EF4-FFF2-40B4-BE49-F238E27FC236}">
                <a16:creationId xmlns:a16="http://schemas.microsoft.com/office/drawing/2014/main" id="{A5597A47-F681-4D1C-8A55-51E667656311}"/>
              </a:ext>
            </a:extLst>
          </p:cNvPr>
          <p:cNvGraphicFramePr/>
          <p:nvPr>
            <p:extLst>
              <p:ext uri="{D42A27DB-BD31-4B8C-83A1-F6EECF244321}">
                <p14:modId xmlns:p14="http://schemas.microsoft.com/office/powerpoint/2010/main" val="2457648562"/>
              </p:ext>
            </p:extLst>
          </p:nvPr>
        </p:nvGraphicFramePr>
        <p:xfrm>
          <a:off x="474667" y="1311585"/>
          <a:ext cx="10921622" cy="1808165"/>
        </p:xfrm>
        <a:graphic>
          <a:graphicData uri="http://schemas.openxmlformats.org/drawingml/2006/table">
            <a:tbl>
              <a:tblPr/>
              <a:tblGrid>
                <a:gridCol w="5321976">
                  <a:extLst>
                    <a:ext uri="{9D8B030D-6E8A-4147-A177-3AD203B41FA5}">
                      <a16:colId xmlns:a16="http://schemas.microsoft.com/office/drawing/2014/main" val="3214426723"/>
                    </a:ext>
                  </a:extLst>
                </a:gridCol>
                <a:gridCol w="5599646">
                  <a:extLst>
                    <a:ext uri="{9D8B030D-6E8A-4147-A177-3AD203B41FA5}">
                      <a16:colId xmlns:a16="http://schemas.microsoft.com/office/drawing/2014/main" val="4120461370"/>
                    </a:ext>
                  </a:extLst>
                </a:gridCol>
              </a:tblGrid>
              <a:tr h="383781">
                <a:tc>
                  <a:txBody>
                    <a:bodyPr/>
                    <a:lstStyle/>
                    <a:p>
                      <a:pPr algn="l" fontAlgn="ctr">
                        <a:spcBef>
                          <a:spcPts val="0"/>
                        </a:spcBef>
                        <a:spcAft>
                          <a:spcPts val="0"/>
                        </a:spcAft>
                      </a:pPr>
                      <a:r>
                        <a:rPr lang="en-US" sz="1700" b="1" i="0" u="none" strike="noStrike" dirty="0">
                          <a:solidFill>
                            <a:schemeClr val="bg1"/>
                          </a:solidFill>
                          <a:effectLst/>
                          <a:latin typeface="Arial" panose="020B0604020202020204" pitchFamily="34" charset="0"/>
                        </a:rPr>
                        <a:t>Workload type</a:t>
                      </a:r>
                      <a:endParaRPr lang="en-US" sz="1800" b="1" i="0" u="none" strike="noStrike" dirty="0">
                        <a:solidFill>
                          <a:schemeClr val="bg1"/>
                        </a:solidFill>
                        <a:effectLst/>
                        <a:latin typeface="Arial" panose="020B0604020202020204" pitchFamily="34" charset="0"/>
                      </a:endParaRPr>
                    </a:p>
                  </a:txBody>
                  <a:tcPr marL="50544" marR="50544" marT="59688" marB="59688"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070C0"/>
                    </a:solidFill>
                  </a:tcPr>
                </a:tc>
                <a:tc>
                  <a:txBody>
                    <a:bodyPr/>
                    <a:lstStyle/>
                    <a:p>
                      <a:pPr algn="l" fontAlgn="ctr">
                        <a:spcBef>
                          <a:spcPts val="0"/>
                        </a:spcBef>
                        <a:spcAft>
                          <a:spcPts val="0"/>
                        </a:spcAft>
                      </a:pPr>
                      <a:r>
                        <a:rPr lang="en-US" sz="1700" b="1" i="0" u="none" strike="noStrike" dirty="0">
                          <a:solidFill>
                            <a:schemeClr val="bg1"/>
                          </a:solidFill>
                          <a:effectLst/>
                          <a:latin typeface="Arial" panose="020B0604020202020204" pitchFamily="34" charset="0"/>
                        </a:rPr>
                        <a:t>Recommended bandwidth</a:t>
                      </a:r>
                      <a:endParaRPr lang="en-US" sz="1800" b="1" i="0" u="none" strike="noStrike" dirty="0">
                        <a:solidFill>
                          <a:schemeClr val="bg1"/>
                        </a:solidFill>
                        <a:effectLst/>
                        <a:latin typeface="Arial" panose="020B0604020202020204" pitchFamily="34" charset="0"/>
                      </a:endParaRPr>
                    </a:p>
                  </a:txBody>
                  <a:tcPr marL="50544" marR="50544" marT="59688" marB="59688"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3197061933"/>
                  </a:ext>
                </a:extLst>
              </a:tr>
              <a:tr h="356096">
                <a:tc>
                  <a:txBody>
                    <a:bodyPr/>
                    <a:lstStyle/>
                    <a:p>
                      <a:pPr algn="l" fontAlgn="ctr">
                        <a:spcBef>
                          <a:spcPts val="0"/>
                        </a:spcBef>
                        <a:spcAft>
                          <a:spcPts val="0"/>
                        </a:spcAft>
                      </a:pPr>
                      <a:r>
                        <a:rPr lang="en-US" sz="1700" b="0" i="0" u="none" strike="noStrike" dirty="0">
                          <a:effectLst/>
                          <a:latin typeface="Arial" panose="020B0604020202020204" pitchFamily="34" charset="0"/>
                        </a:rPr>
                        <a:t>Light</a:t>
                      </a:r>
                      <a:endParaRPr lang="en-US" sz="1800" b="0" i="0" u="none" strike="noStrike" dirty="0">
                        <a:effectLst/>
                        <a:latin typeface="Arial" panose="020B0604020202020204" pitchFamily="34" charset="0"/>
                      </a:endParaRPr>
                    </a:p>
                  </a:txBody>
                  <a:tcPr marL="59688" marR="59688" marT="45845" marB="45845"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700" b="0" i="0" u="none" strike="noStrike" dirty="0">
                          <a:effectLst/>
                          <a:latin typeface="Arial" panose="020B0604020202020204" pitchFamily="34" charset="0"/>
                        </a:rPr>
                        <a:t>1.5 Mbps</a:t>
                      </a:r>
                      <a:endParaRPr lang="en-US" sz="1800" b="0" i="0" u="none" strike="noStrike" dirty="0">
                        <a:effectLst/>
                        <a:latin typeface="Arial" panose="020B0604020202020204" pitchFamily="34" charset="0"/>
                      </a:endParaRPr>
                    </a:p>
                  </a:txBody>
                  <a:tcPr marL="59688" marR="59688" marT="45845" marB="45845"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02993264"/>
                  </a:ext>
                </a:extLst>
              </a:tr>
              <a:tr h="356096">
                <a:tc>
                  <a:txBody>
                    <a:bodyPr/>
                    <a:lstStyle/>
                    <a:p>
                      <a:pPr algn="l" fontAlgn="ctr">
                        <a:spcBef>
                          <a:spcPts val="0"/>
                        </a:spcBef>
                        <a:spcAft>
                          <a:spcPts val="0"/>
                        </a:spcAft>
                      </a:pPr>
                      <a:r>
                        <a:rPr lang="en-US" sz="1700" b="0" i="0" u="none" strike="noStrike" dirty="0">
                          <a:effectLst/>
                          <a:latin typeface="Arial" panose="020B0604020202020204" pitchFamily="34" charset="0"/>
                        </a:rPr>
                        <a:t>Medium</a:t>
                      </a:r>
                      <a:endParaRPr lang="en-US" sz="1800" b="0" i="0" u="none" strike="noStrike" dirty="0">
                        <a:effectLst/>
                        <a:latin typeface="Arial" panose="020B0604020202020204" pitchFamily="34" charset="0"/>
                      </a:endParaRPr>
                    </a:p>
                  </a:txBody>
                  <a:tcPr marL="59688" marR="59688" marT="45845" marB="45845"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700" b="0" i="0" u="none" strike="noStrike" dirty="0">
                          <a:effectLst/>
                          <a:latin typeface="Arial" panose="020B0604020202020204" pitchFamily="34" charset="0"/>
                        </a:rPr>
                        <a:t>3 Mbps</a:t>
                      </a:r>
                      <a:endParaRPr lang="en-US" sz="1800" b="0" i="0" u="none" strike="noStrike" dirty="0">
                        <a:effectLst/>
                        <a:latin typeface="Arial" panose="020B0604020202020204" pitchFamily="34" charset="0"/>
                      </a:endParaRPr>
                    </a:p>
                  </a:txBody>
                  <a:tcPr marL="59688" marR="59688" marT="45845" marB="45845"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61882741"/>
                  </a:ext>
                </a:extLst>
              </a:tr>
              <a:tr h="356096">
                <a:tc>
                  <a:txBody>
                    <a:bodyPr/>
                    <a:lstStyle/>
                    <a:p>
                      <a:pPr algn="l" fontAlgn="ctr">
                        <a:spcBef>
                          <a:spcPts val="0"/>
                        </a:spcBef>
                        <a:spcAft>
                          <a:spcPts val="0"/>
                        </a:spcAft>
                      </a:pPr>
                      <a:r>
                        <a:rPr lang="en-US" sz="1700" b="0" i="0" u="none" strike="noStrike" dirty="0">
                          <a:effectLst/>
                          <a:latin typeface="Arial" panose="020B0604020202020204" pitchFamily="34" charset="0"/>
                        </a:rPr>
                        <a:t>Heavy</a:t>
                      </a:r>
                      <a:endParaRPr lang="en-US" sz="1800" b="0" i="0" u="none" strike="noStrike" dirty="0">
                        <a:effectLst/>
                        <a:latin typeface="Arial" panose="020B0604020202020204" pitchFamily="34" charset="0"/>
                      </a:endParaRPr>
                    </a:p>
                  </a:txBody>
                  <a:tcPr marL="59688" marR="59688" marT="45845" marB="45845"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US" sz="1700" b="0" i="0" u="none" strike="noStrike" dirty="0">
                          <a:effectLst/>
                          <a:latin typeface="Arial" panose="020B0604020202020204" pitchFamily="34" charset="0"/>
                        </a:rPr>
                        <a:t>5 Mbps</a:t>
                      </a:r>
                      <a:endParaRPr lang="en-US" sz="1800" b="0" i="0" u="none" strike="noStrike" dirty="0">
                        <a:effectLst/>
                        <a:latin typeface="Arial" panose="020B0604020202020204" pitchFamily="34" charset="0"/>
                      </a:endParaRPr>
                    </a:p>
                  </a:txBody>
                  <a:tcPr marL="59688" marR="59688" marT="45845" marB="45845"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63455125"/>
                  </a:ext>
                </a:extLst>
              </a:tr>
              <a:tr h="356096">
                <a:tc>
                  <a:txBody>
                    <a:bodyPr/>
                    <a:lstStyle/>
                    <a:p>
                      <a:pPr algn="l" fontAlgn="ctr">
                        <a:spcBef>
                          <a:spcPts val="0"/>
                        </a:spcBef>
                        <a:spcAft>
                          <a:spcPts val="0"/>
                        </a:spcAft>
                      </a:pPr>
                      <a:r>
                        <a:rPr lang="en-US" sz="1700" b="0" i="0" u="none" strike="noStrike" dirty="0">
                          <a:effectLst/>
                          <a:latin typeface="Arial" panose="020B0604020202020204" pitchFamily="34" charset="0"/>
                        </a:rPr>
                        <a:t>Power</a:t>
                      </a:r>
                      <a:endParaRPr lang="en-US" sz="1800" b="0" i="0" u="none" strike="noStrike" dirty="0">
                        <a:effectLst/>
                        <a:latin typeface="Arial" panose="020B0604020202020204" pitchFamily="34" charset="0"/>
                      </a:endParaRPr>
                    </a:p>
                  </a:txBody>
                  <a:tcPr marL="59688" marR="59688" marT="45845" marB="45845"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700" b="0" i="0" u="none" strike="noStrike" dirty="0">
                          <a:effectLst/>
                          <a:latin typeface="Arial" panose="020B0604020202020204" pitchFamily="34" charset="0"/>
                        </a:rPr>
                        <a:t>15 Mbps</a:t>
                      </a:r>
                      <a:endParaRPr lang="en-US" sz="1800" b="0" i="0" u="none" strike="noStrike" dirty="0">
                        <a:effectLst/>
                        <a:latin typeface="Arial" panose="020B0604020202020204" pitchFamily="34" charset="0"/>
                      </a:endParaRPr>
                    </a:p>
                  </a:txBody>
                  <a:tcPr marL="59688" marR="59688" marT="45845" marB="45845"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8675277"/>
                  </a:ext>
                </a:extLst>
              </a:tr>
            </a:tbl>
          </a:graphicData>
        </a:graphic>
      </p:graphicFrame>
    </p:spTree>
    <p:extLst>
      <p:ext uri="{BB962C8B-B14F-4D97-AF65-F5344CB8AC3E}">
        <p14:creationId xmlns:p14="http://schemas.microsoft.com/office/powerpoint/2010/main" val="8108411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Azure Virtual Desktop Experience Estimator</a:t>
            </a:r>
          </a:p>
        </p:txBody>
      </p:sp>
      <p:pic>
        <p:nvPicPr>
          <p:cNvPr id="8" name="Picture Placeholder 6">
            <a:extLst>
              <a:ext uri="{FF2B5EF4-FFF2-40B4-BE49-F238E27FC236}">
                <a16:creationId xmlns:a16="http://schemas.microsoft.com/office/drawing/2014/main" id="{D6F80750-0391-42E9-A8D9-7BCD132902D9}"/>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EAFE3D2-40DA-49BC-AB7B-EF4161EFF255}"/>
              </a:ext>
            </a:extLst>
          </p:cNvPr>
          <p:cNvSpPr txBox="1"/>
          <p:nvPr/>
        </p:nvSpPr>
        <p:spPr>
          <a:xfrm>
            <a:off x="378145" y="874355"/>
            <a:ext cx="11202743" cy="830997"/>
          </a:xfrm>
          <a:prstGeom prst="rect">
            <a:avLst/>
          </a:prstGeom>
          <a:noFill/>
        </p:spPr>
        <p:txBody>
          <a:bodyPr wrap="square">
            <a:spAutoFit/>
          </a:bodyPr>
          <a:lstStyle/>
          <a:p>
            <a:pPr>
              <a:spcAft>
                <a:spcPts val="1200"/>
              </a:spcAft>
            </a:pPr>
            <a:r>
              <a:rPr lang="en-US" sz="2400" dirty="0"/>
              <a:t>Use the </a:t>
            </a:r>
            <a:r>
              <a:rPr lang="en-US" sz="2400" dirty="0">
                <a:hlinkClick r:id="rId3"/>
              </a:rPr>
              <a:t>Azure Virtual Desktop Experience Estimator</a:t>
            </a:r>
            <a:r>
              <a:rPr lang="en-US" sz="2400" dirty="0"/>
              <a:t> to determine the connection RTT from your location to each Azure region you can deploy VMs</a:t>
            </a:r>
          </a:p>
        </p:txBody>
      </p:sp>
      <p:sp>
        <p:nvSpPr>
          <p:cNvPr id="7" name="TextBox 6">
            <a:extLst>
              <a:ext uri="{FF2B5EF4-FFF2-40B4-BE49-F238E27FC236}">
                <a16:creationId xmlns:a16="http://schemas.microsoft.com/office/drawing/2014/main" id="{0976FD60-44BF-47F9-BAFA-E6311CE772B6}"/>
              </a:ext>
            </a:extLst>
          </p:cNvPr>
          <p:cNvSpPr txBox="1"/>
          <p:nvPr/>
        </p:nvSpPr>
        <p:spPr>
          <a:xfrm>
            <a:off x="1097271" y="2285740"/>
            <a:ext cx="2473413" cy="923330"/>
          </a:xfrm>
          <a:prstGeom prst="rect">
            <a:avLst/>
          </a:prstGeom>
          <a:noFill/>
        </p:spPr>
        <p:txBody>
          <a:bodyPr wrap="square">
            <a:spAutoFit/>
          </a:bodyPr>
          <a:lstStyle/>
          <a:p>
            <a:r>
              <a:rPr lang="en-US" dirty="0"/>
              <a:t>C</a:t>
            </a:r>
            <a:r>
              <a:rPr lang="en-US" sz="1800" dirty="0"/>
              <a:t>onnection round trip time from your current location</a:t>
            </a:r>
            <a:endParaRPr lang="en-US" dirty="0"/>
          </a:p>
        </p:txBody>
      </p:sp>
      <p:sp>
        <p:nvSpPr>
          <p:cNvPr id="10" name="TextBox 9">
            <a:extLst>
              <a:ext uri="{FF2B5EF4-FFF2-40B4-BE49-F238E27FC236}">
                <a16:creationId xmlns:a16="http://schemas.microsoft.com/office/drawing/2014/main" id="{0FFF4AFC-7B92-49FE-946F-B4D5D6321BFF}"/>
              </a:ext>
            </a:extLst>
          </p:cNvPr>
          <p:cNvSpPr txBox="1"/>
          <p:nvPr/>
        </p:nvSpPr>
        <p:spPr>
          <a:xfrm>
            <a:off x="4391288" y="2424240"/>
            <a:ext cx="3432101" cy="646331"/>
          </a:xfrm>
          <a:prstGeom prst="rect">
            <a:avLst/>
          </a:prstGeom>
          <a:noFill/>
        </p:spPr>
        <p:txBody>
          <a:bodyPr wrap="square">
            <a:spAutoFit/>
          </a:bodyPr>
          <a:lstStyle/>
          <a:p>
            <a:r>
              <a:rPr lang="en-US" sz="1800" dirty="0"/>
              <a:t>Through the Azure Virtual Desktop service</a:t>
            </a:r>
            <a:endParaRPr lang="en-US" dirty="0"/>
          </a:p>
        </p:txBody>
      </p:sp>
      <p:sp>
        <p:nvSpPr>
          <p:cNvPr id="11" name="TextBox 10">
            <a:extLst>
              <a:ext uri="{FF2B5EF4-FFF2-40B4-BE49-F238E27FC236}">
                <a16:creationId xmlns:a16="http://schemas.microsoft.com/office/drawing/2014/main" id="{221F46EF-C822-44C1-A513-E2145C7F84AF}"/>
              </a:ext>
            </a:extLst>
          </p:cNvPr>
          <p:cNvSpPr txBox="1"/>
          <p:nvPr/>
        </p:nvSpPr>
        <p:spPr>
          <a:xfrm>
            <a:off x="8000723" y="2270840"/>
            <a:ext cx="2760519" cy="923330"/>
          </a:xfrm>
          <a:prstGeom prst="rect">
            <a:avLst/>
          </a:prstGeom>
          <a:noFill/>
        </p:spPr>
        <p:txBody>
          <a:bodyPr wrap="square">
            <a:spAutoFit/>
          </a:bodyPr>
          <a:lstStyle/>
          <a:p>
            <a:r>
              <a:rPr lang="en-US" sz="1800" dirty="0"/>
              <a:t>Azure region in which you can deploy virtual machines</a:t>
            </a:r>
            <a:endParaRPr lang="en-US" dirty="0"/>
          </a:p>
        </p:txBody>
      </p:sp>
      <p:sp>
        <p:nvSpPr>
          <p:cNvPr id="5" name="Arrow: Pentagon 4">
            <a:extLst>
              <a:ext uri="{FF2B5EF4-FFF2-40B4-BE49-F238E27FC236}">
                <a16:creationId xmlns:a16="http://schemas.microsoft.com/office/drawing/2014/main" id="{C4DE1AA2-C382-4023-AE9F-4F50372F557C}"/>
              </a:ext>
            </a:extLst>
          </p:cNvPr>
          <p:cNvSpPr/>
          <p:nvPr/>
        </p:nvSpPr>
        <p:spPr bwMode="auto">
          <a:xfrm>
            <a:off x="7254630" y="2409340"/>
            <a:ext cx="643270" cy="646331"/>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rrow: Pentagon 5">
            <a:extLst>
              <a:ext uri="{FF2B5EF4-FFF2-40B4-BE49-F238E27FC236}">
                <a16:creationId xmlns:a16="http://schemas.microsoft.com/office/drawing/2014/main" id="{64A52826-FEA6-44F4-BEDC-790131DF1C04}"/>
              </a:ext>
            </a:extLst>
          </p:cNvPr>
          <p:cNvSpPr/>
          <p:nvPr/>
        </p:nvSpPr>
        <p:spPr bwMode="auto">
          <a:xfrm>
            <a:off x="3673507" y="2430402"/>
            <a:ext cx="643270" cy="646331"/>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24620C0F-E639-40EF-AA84-E7201A7F8394}"/>
              </a:ext>
            </a:extLst>
          </p:cNvPr>
          <p:cNvPicPr>
            <a:picLocks noChangeAspect="1"/>
          </p:cNvPicPr>
          <p:nvPr/>
        </p:nvPicPr>
        <p:blipFill>
          <a:blip r:embed="rId4"/>
          <a:stretch>
            <a:fillRect/>
          </a:stretch>
        </p:blipFill>
        <p:spPr>
          <a:xfrm>
            <a:off x="2288796" y="3186949"/>
            <a:ext cx="6966834" cy="2669896"/>
          </a:xfrm>
          <a:prstGeom prst="rect">
            <a:avLst/>
          </a:prstGeom>
        </p:spPr>
      </p:pic>
    </p:spTree>
    <p:extLst>
      <p:ext uri="{BB962C8B-B14F-4D97-AF65-F5344CB8AC3E}">
        <p14:creationId xmlns:p14="http://schemas.microsoft.com/office/powerpoint/2010/main" val="1631295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4B1E8-1A36-448C-96CC-D152A30F3B7A}"/>
              </a:ext>
            </a:extLst>
          </p:cNvPr>
          <p:cNvSpPr>
            <a:spLocks noGrp="1"/>
          </p:cNvSpPr>
          <p:nvPr>
            <p:ph type="title"/>
          </p:nvPr>
        </p:nvSpPr>
        <p:spPr/>
        <p:txBody>
          <a:bodyPr/>
          <a:lstStyle/>
          <a:p>
            <a:r>
              <a:rPr lang="en-US" dirty="0"/>
              <a:t>Recommend an operating system for an Azure Virtual Desktop implementation</a:t>
            </a:r>
          </a:p>
        </p:txBody>
      </p:sp>
      <p:pic>
        <p:nvPicPr>
          <p:cNvPr id="5" name="Picture 4" descr="Icon of three concentric arcs">
            <a:extLst>
              <a:ext uri="{FF2B5EF4-FFF2-40B4-BE49-F238E27FC236}">
                <a16:creationId xmlns:a16="http://schemas.microsoft.com/office/drawing/2014/main" id="{ABDD441F-E4AD-4BBC-A06D-63BF4D5726C3}"/>
              </a:ext>
            </a:extLst>
          </p:cNvPr>
          <p:cNvPicPr>
            <a:picLocks noChangeAspect="1"/>
          </p:cNvPicPr>
          <p:nvPr/>
        </p:nvPicPr>
        <p:blipFill>
          <a:blip r:embed="rId2"/>
          <a:stretch>
            <a:fillRect/>
          </a:stretch>
        </p:blipFill>
        <p:spPr>
          <a:xfrm>
            <a:off x="10126712" y="2788200"/>
            <a:ext cx="1281600" cy="1281600"/>
          </a:xfrm>
          <a:prstGeom prst="rect">
            <a:avLst/>
          </a:prstGeom>
        </p:spPr>
      </p:pic>
    </p:spTree>
    <p:extLst>
      <p:ext uri="{BB962C8B-B14F-4D97-AF65-F5344CB8AC3E}">
        <p14:creationId xmlns:p14="http://schemas.microsoft.com/office/powerpoint/2010/main" val="362006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111A328-5D04-47F0-B463-7E418B36D761}"/>
              </a:ext>
            </a:extLst>
          </p:cNvPr>
          <p:cNvSpPr txBox="1"/>
          <p:nvPr/>
        </p:nvSpPr>
        <p:spPr>
          <a:xfrm>
            <a:off x="417287" y="2368691"/>
            <a:ext cx="5174539" cy="2246769"/>
          </a:xfrm>
          <a:prstGeom prst="rect">
            <a:avLst/>
          </a:prstGeom>
          <a:noFill/>
        </p:spPr>
        <p:txBody>
          <a:bodyPr wrap="square">
            <a:spAutoFit/>
          </a:bodyPr>
          <a:lstStyle/>
          <a:p>
            <a:pPr>
              <a:spcAft>
                <a:spcPts val="1200"/>
              </a:spcAft>
            </a:pPr>
            <a:r>
              <a:rPr lang="en-US" sz="2200" dirty="0">
                <a:effectLst/>
              </a:rPr>
              <a:t>Choose the client that matches your version of Windows:</a:t>
            </a:r>
          </a:p>
          <a:p>
            <a:pPr marL="342900" indent="-342900">
              <a:spcAft>
                <a:spcPts val="1200"/>
              </a:spcAft>
              <a:buFont typeface="Arial" panose="020B0604020202020204" pitchFamily="34" charset="0"/>
              <a:buChar char="•"/>
            </a:pPr>
            <a:r>
              <a:rPr lang="en-US" sz="2200" u="none" strike="noStrike" dirty="0">
                <a:effectLst/>
                <a:hlinkClick r:id="rId3"/>
              </a:rPr>
              <a:t>Windows 64-bit</a:t>
            </a:r>
            <a:r>
              <a:rPr lang="en-US" sz="2200" dirty="0">
                <a:effectLst/>
              </a:rPr>
              <a:t> </a:t>
            </a:r>
          </a:p>
          <a:p>
            <a:pPr marL="342900" indent="-342900">
              <a:spcAft>
                <a:spcPts val="1200"/>
              </a:spcAft>
              <a:buFont typeface="Arial" panose="020B0604020202020204" pitchFamily="34" charset="0"/>
              <a:buChar char="•"/>
            </a:pPr>
            <a:r>
              <a:rPr lang="en-US" sz="2200" u="none" strike="noStrike" dirty="0">
                <a:effectLst/>
                <a:hlinkClick r:id="rId4"/>
              </a:rPr>
              <a:t>Windows 32-bit</a:t>
            </a:r>
            <a:r>
              <a:rPr lang="en-US" sz="2200" dirty="0">
                <a:effectLst/>
              </a:rPr>
              <a:t> </a:t>
            </a:r>
          </a:p>
          <a:p>
            <a:pPr marL="342900" indent="-342900">
              <a:spcAft>
                <a:spcPts val="1200"/>
              </a:spcAft>
              <a:buFont typeface="Arial" panose="020B0604020202020204" pitchFamily="34" charset="0"/>
              <a:buChar char="•"/>
            </a:pPr>
            <a:r>
              <a:rPr lang="en-US" sz="2200" b="0" i="0" u="none" strike="noStrike" dirty="0">
                <a:effectLst/>
                <a:hlinkClick r:id="rId5"/>
              </a:rPr>
              <a:t>Windows ARM64</a:t>
            </a:r>
            <a:r>
              <a:rPr lang="en-US" sz="2200" b="0" i="0" dirty="0">
                <a:effectLst/>
              </a:rPr>
              <a:t> </a:t>
            </a:r>
            <a:endParaRPr lang="en-US" sz="2200" dirty="0"/>
          </a:p>
        </p:txBody>
      </p:sp>
      <p:pic>
        <p:nvPicPr>
          <p:cNvPr id="4" name="Picture 3">
            <a:extLst>
              <a:ext uri="{FF2B5EF4-FFF2-40B4-BE49-F238E27FC236}">
                <a16:creationId xmlns:a16="http://schemas.microsoft.com/office/drawing/2014/main" id="{BFDA9C8D-E0AA-44D9-8257-B424AD70A9B1}"/>
              </a:ext>
            </a:extLst>
          </p:cNvPr>
          <p:cNvPicPr>
            <a:picLocks noChangeAspect="1"/>
          </p:cNvPicPr>
          <p:nvPr/>
        </p:nvPicPr>
        <p:blipFill>
          <a:blip r:embed="rId6"/>
          <a:stretch>
            <a:fillRect/>
          </a:stretch>
        </p:blipFill>
        <p:spPr>
          <a:xfrm>
            <a:off x="6452191" y="1858502"/>
            <a:ext cx="5029227" cy="3936134"/>
          </a:xfrm>
          <a:prstGeom prst="rect">
            <a:avLst/>
          </a:prstGeom>
        </p:spPr>
      </p:pic>
      <p:sp>
        <p:nvSpPr>
          <p:cNvPr id="10" name="TextBox 9">
            <a:extLst>
              <a:ext uri="{FF2B5EF4-FFF2-40B4-BE49-F238E27FC236}">
                <a16:creationId xmlns:a16="http://schemas.microsoft.com/office/drawing/2014/main" id="{BE612BD6-A813-42C8-9A0E-0CD37F2AA1E2}"/>
              </a:ext>
            </a:extLst>
          </p:cNvPr>
          <p:cNvSpPr txBox="1"/>
          <p:nvPr/>
        </p:nvSpPr>
        <p:spPr>
          <a:xfrm>
            <a:off x="306545" y="851455"/>
            <a:ext cx="10570562" cy="707886"/>
          </a:xfrm>
          <a:prstGeom prst="rect">
            <a:avLst/>
          </a:prstGeom>
          <a:noFill/>
        </p:spPr>
        <p:txBody>
          <a:bodyPr wrap="square">
            <a:spAutoFit/>
          </a:bodyPr>
          <a:lstStyle/>
          <a:p>
            <a:r>
              <a:rPr lang="en-US" sz="2000" dirty="0">
                <a:latin typeface="Segoe UI" panose="020B0502040204020203" pitchFamily="34" charset="0"/>
              </a:rPr>
              <a:t>A</a:t>
            </a:r>
            <a:r>
              <a:rPr lang="en-US" sz="2000" b="0" i="0" dirty="0">
                <a:effectLst/>
                <a:latin typeface="Segoe UI" panose="020B0502040204020203" pitchFamily="34" charset="0"/>
              </a:rPr>
              <a:t>ccess Azure Virtual Desktop resources on devices with Windows 10, Windows 10 IoT Enterprise, and Windows 7 using the Windows Desktop client.</a:t>
            </a:r>
            <a:endParaRPr lang="en-US" sz="2000" dirty="0"/>
          </a:p>
        </p:txBody>
      </p:sp>
      <p:sp>
        <p:nvSpPr>
          <p:cNvPr id="12" name="TextBox 11">
            <a:extLst>
              <a:ext uri="{FF2B5EF4-FFF2-40B4-BE49-F238E27FC236}">
                <a16:creationId xmlns:a16="http://schemas.microsoft.com/office/drawing/2014/main" id="{44C08D93-424B-4C05-864F-3C498A7A1B2C}"/>
              </a:ext>
            </a:extLst>
          </p:cNvPr>
          <p:cNvSpPr txBox="1"/>
          <p:nvPr/>
        </p:nvSpPr>
        <p:spPr>
          <a:xfrm>
            <a:off x="498401" y="6022003"/>
            <a:ext cx="6557630" cy="369332"/>
          </a:xfrm>
          <a:prstGeom prst="rect">
            <a:avLst/>
          </a:prstGeom>
          <a:noFill/>
        </p:spPr>
        <p:txBody>
          <a:bodyPr wrap="square">
            <a:spAutoFit/>
          </a:bodyPr>
          <a:lstStyle/>
          <a:p>
            <a:r>
              <a:rPr lang="en-US" b="1" i="0" dirty="0">
                <a:effectLst/>
                <a:latin typeface="Segoe UI" panose="020B0502040204020203" pitchFamily="34" charset="0"/>
              </a:rPr>
              <a:t>NOTE:</a:t>
            </a:r>
            <a:r>
              <a:rPr lang="en-US" b="0" i="0" dirty="0">
                <a:effectLst/>
                <a:latin typeface="Segoe UI" panose="020B0502040204020203" pitchFamily="34" charset="0"/>
              </a:rPr>
              <a:t> The client doesn't </a:t>
            </a:r>
            <a:r>
              <a:rPr lang="en-US" b="0" i="0">
                <a:effectLst/>
                <a:latin typeface="Segoe UI" panose="020B0502040204020203" pitchFamily="34" charset="0"/>
              </a:rPr>
              <a:t>support Windows </a:t>
            </a:r>
            <a:r>
              <a:rPr lang="en-US" b="0" i="0" dirty="0">
                <a:effectLst/>
                <a:latin typeface="Segoe UI" panose="020B0502040204020203" pitchFamily="34" charset="0"/>
              </a:rPr>
              <a:t>8 or Windows 8.1.</a:t>
            </a:r>
            <a:endParaRPr lang="en-US" dirty="0"/>
          </a:p>
        </p:txBody>
      </p:sp>
    </p:spTree>
    <p:extLst>
      <p:ext uri="{BB962C8B-B14F-4D97-AF65-F5344CB8AC3E}">
        <p14:creationId xmlns:p14="http://schemas.microsoft.com/office/powerpoint/2010/main" val="110060844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2838</Words>
  <Application>Microsoft Office PowerPoint</Application>
  <PresentationFormat>Widescreen</PresentationFormat>
  <Paragraphs>220</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AZ-140T00A Configuring and Operating Azure Virtual Desktop</vt:lpstr>
      <vt:lpstr>Design the Azure Virtual Desktop architecture</vt:lpstr>
      <vt:lpstr>Introduction</vt:lpstr>
      <vt:lpstr>Assess network capacity and speed requirements for Azure Virtual Desktop</vt:lpstr>
      <vt:lpstr>PowerPoint Presentation</vt:lpstr>
      <vt:lpstr>Azure Virtual Desktop Experience Estimator</vt:lpstr>
      <vt:lpstr>PowerPoint Presentation</vt:lpstr>
      <vt:lpstr>Recommend an operating system for an Azure Virtual Desktop implementation</vt:lpstr>
      <vt:lpstr>PowerPoint Presentation</vt:lpstr>
      <vt:lpstr>Balancing host pools</vt:lpstr>
      <vt:lpstr>Breadth-first load-balancing method</vt:lpstr>
      <vt:lpstr>Depth-first load-balancing method</vt:lpstr>
      <vt:lpstr>Recommendations for using subscriptions and management groups</vt:lpstr>
      <vt:lpstr>PowerPoint Presentation</vt:lpstr>
      <vt:lpstr>Configure a location for the Azure Virtual Desktop metadata</vt:lpstr>
      <vt:lpstr>Azure Virtual Desktop metadata</vt:lpstr>
      <vt:lpstr>Recommend a configuration for performance requirements</vt:lpstr>
      <vt:lpstr>PowerPoint Presentation</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2023-06-01T18:24:08Z</dcterms:modified>
</cp:coreProperties>
</file>