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5"/>
  </p:notesMasterIdLst>
  <p:handoutMasterIdLst>
    <p:handoutMasterId r:id="rId26"/>
  </p:handoutMasterIdLst>
  <p:sldIdLst>
    <p:sldId id="1810" r:id="rId2"/>
    <p:sldId id="1684" r:id="rId3"/>
    <p:sldId id="1811" r:id="rId4"/>
    <p:sldId id="2076138173" r:id="rId5"/>
    <p:sldId id="1913" r:id="rId6"/>
    <p:sldId id="2076138158" r:id="rId7"/>
    <p:sldId id="2550" r:id="rId8"/>
    <p:sldId id="2076138175" r:id="rId9"/>
    <p:sldId id="2549" r:id="rId10"/>
    <p:sldId id="2076138176" r:id="rId11"/>
    <p:sldId id="2554" r:id="rId12"/>
    <p:sldId id="2076138178" r:id="rId13"/>
    <p:sldId id="1957" r:id="rId14"/>
    <p:sldId id="2076138177" r:id="rId15"/>
    <p:sldId id="1958" r:id="rId16"/>
    <p:sldId id="9190" r:id="rId17"/>
    <p:sldId id="1959" r:id="rId18"/>
    <p:sldId id="2076138180" r:id="rId19"/>
    <p:sldId id="2076138179" r:id="rId20"/>
    <p:sldId id="2008" r:id="rId21"/>
    <p:sldId id="2540" r:id="rId22"/>
    <p:sldId id="2241" r:id="rId23"/>
    <p:sldId id="189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EDAFC-1AF7-479C-9D07-F6A11871A839}" v="16" dt="2021-11-22T23:12:01.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03" autoAdjust="0"/>
    <p:restoredTop sz="91574" autoAdjust="0"/>
  </p:normalViewPr>
  <p:slideViewPr>
    <p:cSldViewPr snapToGrid="0">
      <p:cViewPr varScale="1">
        <p:scale>
          <a:sx n="82" d="100"/>
          <a:sy n="82" d="100"/>
        </p:scale>
        <p:origin x="30"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azure/active-directory/hybrid/whatis-ph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docs.microsoft.com/azure/active-directory/hybrid/whatis-fed" TargetMode="External"/><Relationship Id="rId4" Type="http://schemas.openxmlformats.org/officeDocument/2006/relationships/hyperlink" Target="https://docs.microsoft.com/azure/active-directory/hybrid/how-to-connect-pta"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o.microsoft.com/fwlink/?linkid=2068602"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go.microsoft.com/fwlink/?linkid=2098961" TargetMode="External"/><Relationship Id="rId4" Type="http://schemas.openxmlformats.org/officeDocument/2006/relationships/hyperlink" Target="https://go.microsoft.com/fwlink/?linkid=209896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latin typeface="Times New Roman" panose="02020603050405020304" pitchFamily="18" charset="0"/>
              </a:rPr>
              <a:t>rganizations</a:t>
            </a:r>
            <a:r>
              <a:rPr lang="en-US" b="0" i="0" dirty="0">
                <a:solidFill>
                  <a:srgbClr val="000000"/>
                </a:solidFill>
                <a:effectLst/>
                <a:latin typeface="Times New Roman" panose="02020603050405020304" pitchFamily="18" charset="0"/>
              </a:rPr>
              <a:t> are a mixture of on-premises and cloud applications. Users require access to those applications both on-premises and in the cloud.</a:t>
            </a:r>
          </a:p>
          <a:p>
            <a:pPr algn="l"/>
            <a:r>
              <a:rPr lang="en-US" b="0" i="0" dirty="0">
                <a:solidFill>
                  <a:srgbClr val="000000"/>
                </a:solidFill>
                <a:effectLst/>
                <a:latin typeface="Times New Roman" panose="02020603050405020304" pitchFamily="18" charset="0"/>
              </a:rPr>
              <a:t>Microsoft identity spans on-premises and cloud-based capabilities. These solutions create a common user identity for authentication and authorization to all resources, regardless of location. We call this hybrid identity. Using hybrid identity to Azure AD and hybrid identity management these scenarios possible.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achieve hybrid identity with Azure AD, one of three authentication methods can be used, depending on your scenarios. The three methods are:</a:t>
            </a:r>
          </a:p>
          <a:p>
            <a:pPr algn="l">
              <a:buFont typeface="Arial" panose="020B0604020202020204" pitchFamily="34" charset="0"/>
              <a:buChar char="•"/>
            </a:pPr>
            <a:r>
              <a:rPr lang="en-US" b="0" i="0" dirty="0">
                <a:solidFill>
                  <a:srgbClr val="000000"/>
                </a:solidFill>
                <a:effectLst/>
                <a:latin typeface="Times New Roman" panose="02020603050405020304" pitchFamily="18" charset="0"/>
                <a:hlinkClick r:id="rId3"/>
              </a:rPr>
              <a:t>Password hash synchronization (PHS)</a:t>
            </a: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hlinkClick r:id="rId4"/>
              </a:rPr>
              <a:t>Pass-through authentication (PTA)</a:t>
            </a: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hlinkClick r:id="rId5"/>
              </a:rPr>
              <a:t>Federation (AD FS)</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These authentication methods also provide single-sign on capabilities. Single-sign on automatically signs your users in when they are on their corporate devices, connected to your corporate network.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96500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96500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To keep Windows Server Active Directory in sync with Azure Active Directory, you can configure Azure AD Connect (for hybrid organizations).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Azure Virtual Desktop supports hybrid identities through Azure Active Directory (AD), including those federated using Active Directory Federation Services (ADFS).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Since users must be discoverable through Azure AD, Azure Virtual Desktop doesn't support standalone Active Directory deployments with ADFS.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Azure Virtual Desktop currently doesn't support Active Directory Federation Services (ADFS) for SSO.</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only way to avoid being prompted for your credentials for the session host is to save them in the client. We recommend you only do this with secure devices to prevent other users from accessing your resources.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Windows 10 Enterprise multi-session is currently supported to be hybrid Azure AD-joined. After Windows 10 Enterprise multi-session is domain-joined, use the existing Group Policy Object to enable Azure AD registration.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11:36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26668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marL="228600" marR="0">
              <a:lnSpc>
                <a:spcPct val="107000"/>
              </a:lnSpc>
              <a:spcBef>
                <a:spcPts val="0"/>
              </a:spcBef>
              <a:spcAft>
                <a:spcPts val="800"/>
              </a:spcAft>
            </a:pPr>
            <a:endPar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4400" b="0" i="0" dirty="0">
                <a:solidFill>
                  <a:srgbClr val="000000"/>
                </a:solidFill>
                <a:effectLst/>
                <a:latin typeface="Times New Roman" panose="02020603050405020304" pitchFamily="18" charset="0"/>
              </a:rPr>
              <a:t>Select a licensing model for Azure Virtual Desktop.</a:t>
            </a:r>
          </a:p>
          <a:p>
            <a:pPr marL="571500" indent="-571500" algn="l">
              <a:buFont typeface="Arial" panose="020B0604020202020204" pitchFamily="34" charset="0"/>
              <a:buChar char="•"/>
            </a:pPr>
            <a:r>
              <a:rPr lang="en-US" sz="4400" b="0" i="0" dirty="0">
                <a:solidFill>
                  <a:srgbClr val="000000"/>
                </a:solidFill>
                <a:effectLst/>
                <a:latin typeface="Times New Roman" panose="02020603050405020304" pitchFamily="18" charset="0"/>
              </a:rPr>
              <a:t>Describe personal and multi-session desktop scenarios.</a:t>
            </a:r>
          </a:p>
          <a:p>
            <a:pPr marL="571500" indent="-571500" algn="l">
              <a:buFont typeface="Arial" panose="020B0604020202020204" pitchFamily="34" charset="0"/>
              <a:buChar char="•"/>
            </a:pPr>
            <a:r>
              <a:rPr lang="en-US" sz="4400" b="0" i="0" dirty="0">
                <a:solidFill>
                  <a:srgbClr val="000000"/>
                </a:solidFill>
                <a:effectLst/>
                <a:latin typeface="Times New Roman" panose="02020603050405020304" pitchFamily="18" charset="0"/>
              </a:rPr>
              <a:t>Plan a storage solution storing </a:t>
            </a:r>
            <a:r>
              <a:rPr lang="en-US" sz="4400" b="0" i="0" dirty="0" err="1">
                <a:solidFill>
                  <a:srgbClr val="000000"/>
                </a:solidFill>
                <a:effectLst/>
                <a:latin typeface="Times New Roman" panose="02020603050405020304" pitchFamily="18" charset="0"/>
              </a:rPr>
              <a:t>FSLogix</a:t>
            </a:r>
            <a:r>
              <a:rPr lang="en-US" sz="4400" b="0" i="0" dirty="0">
                <a:solidFill>
                  <a:srgbClr val="000000"/>
                </a:solidFill>
                <a:effectLst/>
                <a:latin typeface="Times New Roman" panose="02020603050405020304" pitchFamily="18" charset="0"/>
              </a:rPr>
              <a:t> profile containers</a:t>
            </a:r>
          </a:p>
          <a:p>
            <a:pPr marL="571500" indent="-571500" algn="l">
              <a:buFont typeface="Arial" panose="020B0604020202020204" pitchFamily="34" charset="0"/>
              <a:buChar char="•"/>
            </a:pPr>
            <a:r>
              <a:rPr lang="en-US" sz="4400" b="0" i="0" dirty="0">
                <a:solidFill>
                  <a:srgbClr val="000000"/>
                </a:solidFill>
                <a:effectLst/>
                <a:latin typeface="Times New Roman" panose="02020603050405020304" pitchFamily="18" charset="0"/>
              </a:rPr>
              <a:t>Plan for a Desktop client deployment</a:t>
            </a:r>
          </a:p>
          <a:p>
            <a:pPr marL="571500" indent="-571500" algn="l">
              <a:buFont typeface="Arial" panose="020B0604020202020204" pitchFamily="34" charset="0"/>
              <a:buChar char="•"/>
            </a:pPr>
            <a:r>
              <a:rPr lang="en-US" sz="4400" b="0" i="0" dirty="0">
                <a:solidFill>
                  <a:srgbClr val="000000"/>
                </a:solidFill>
                <a:effectLst/>
                <a:latin typeface="Times New Roman" panose="02020603050405020304" pitchFamily="18" charset="0"/>
              </a:rPr>
              <a:t>Deploy Windows Desktop client to multiple devices.</a:t>
            </a:r>
          </a:p>
          <a:p>
            <a:pPr marL="571500" indent="-571500" algn="l">
              <a:buFont typeface="Arial" panose="020B0604020202020204" pitchFamily="34" charset="0"/>
              <a:buChar char="•"/>
            </a:pPr>
            <a:r>
              <a:rPr lang="en-US" sz="4400" b="0" i="0" dirty="0">
                <a:solidFill>
                  <a:srgbClr val="000000"/>
                </a:solidFill>
                <a:effectLst/>
                <a:latin typeface="Times New Roman" panose="02020603050405020304" pitchFamily="18" charset="0"/>
              </a:rPr>
              <a:t>Describe Hybrid Identity for Azure Virtual Desktop.</a:t>
            </a: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Organizations are a mixture of on-premises and cloud applications. Users require access to those applications both on-premises and in the cloud. You use the Remote Desktop client for Windows Desktop to access Windows apps and desktops remotely from a different Windows device.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Select a licensing model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personal and multi-session desktop scenarios.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a storage solution storing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profile containers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for a Desktop client deployment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Deploy Windows Desktop client to multiple devices.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Hybrid Identity for Azure Virtual Desktop.</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governance policies, resource organization, and subscription management.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organizing resources, applying governance policies, and enforcing compliance requirements.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virtual machines, containers, and app service.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You can access Windows 10 Enterprise and Windows 7 Enterprise desktops and apps at no extra cost if you have an eligible Windows or Microsoft 365 license.</a:t>
            </a:r>
          </a:p>
          <a:p>
            <a:pPr algn="l"/>
            <a:r>
              <a:rPr lang="en-US" b="0" i="0" dirty="0">
                <a:solidFill>
                  <a:srgbClr val="000000"/>
                </a:solidFill>
                <a:effectLst/>
                <a:latin typeface="Times New Roman" panose="02020603050405020304" pitchFamily="18" charset="0"/>
              </a:rPr>
              <a:t>Windows Server Remote Desktop Service is available at no cost if you have an eligible Microsoft Remote Desktop Services (RDS) Client Access License (CAL).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Reserved Virtual Machine Instances are flexible and can be exchanged or returned.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Multi-session provides the greatest flexibility and cost savings by: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Sharing the desktop infrastructure, preserving the state of your OS image by operating in a pooled environment.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User data and settings retention.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Accessed using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Personal desktops are typically chosen for the following reasons: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Users needing administrative rights to modify the operating system and it retained after a virtual machine restart.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Users running applications not compatible with multi-session.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Listed below are the Azure components that factor into the price of an Azure Virtual Desktop deployment.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Virtual machines and operating system (OS) storage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Data disk (personal desktop only)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User profile storage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Networking</a:t>
            </a:r>
          </a:p>
          <a:p>
            <a:pPr algn="l"/>
            <a:r>
              <a:rPr lang="en-US" b="0" i="0" dirty="0">
                <a:solidFill>
                  <a:srgbClr val="000000"/>
                </a:solidFill>
                <a:effectLst/>
                <a:latin typeface="Times New Roman" panose="02020603050405020304" pitchFamily="18" charset="0"/>
              </a:rPr>
              <a:t>Azure Virtual Desktop session host virtual machines (VMs) including Citrix Cloud and VMW Horizon Cloud on Azure deployments are charged at Linux compute rates for Windows 10 single, Windows 10 multi-session and Windows Server.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0059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You can access Windows 10 Enterprise and Windows 7 Enterprise desktops and apps at no additional cost if you have an eligible Windows or Microsoft 365 license.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Access to desktops powered by Windows Server Remote Desktop Services desktops and apps are available at no additional cost if you are an eligible Microsoft Remote Desktop Services (RDS) Client Access License (CAL) customer.</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Reserved Virtual Machine Instances are flexible and can be exchanged or returned.</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For most applications, multi-session provides the greatest flexibility and cost savings by sharing the desktop infrastructure, preserving the state of your OS image by operating in a pooled environment, and allowing user data and settings to be saved and accessed using FSLogix.</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Personal desktops are typically chosen for the following reasons:</a:t>
            </a:r>
          </a:p>
          <a:p>
            <a:pPr algn="l">
              <a:buFont typeface="Arial" panose="020B0604020202020204" pitchFamily="34" charset="0"/>
              <a:buChar char="•"/>
            </a:pPr>
            <a:r>
              <a:rPr lang="en-US" b="0" i="0" dirty="0">
                <a:effectLst/>
                <a:latin typeface="Segoe UI" panose="020B0502040204020203" pitchFamily="34" charset="0"/>
              </a:rPr>
              <a:t>Users that require administrative rights to modify the operating system and want those changes to be retained if the VM is restarted</a:t>
            </a:r>
          </a:p>
          <a:p>
            <a:pPr algn="l">
              <a:buFont typeface="Arial" panose="020B0604020202020204" pitchFamily="34" charset="0"/>
              <a:buChar char="•"/>
            </a:pPr>
            <a:r>
              <a:rPr lang="en-US" b="0" i="0" dirty="0">
                <a:effectLst/>
                <a:latin typeface="Segoe UI" panose="020B0502040204020203" pitchFamily="34" charset="0"/>
              </a:rPr>
              <a:t>Users which run applications that are not compatible with multi-session.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96500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Azure offers multiple storage solutions that you can use to store your FSLogix profile container. This topic compares storage solutions that Azure offers for Azure Virtual Desktop FSLogix user profile containers.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We recommend storing FSLogix profile containers on Azure Files for most of our customers.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Azure Virtual Desktop offers FSLogix profile containers as the recommended user profile solution. FSLogix is designed to roam profiles in remote computing environments, such as Azure Virtual Desktop.</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At sign-in, this container is dynamically attached to the computing environment using a natively supported Virtual Hard Disk (VHD) and a Hyper-V Virtual Hard Disk (VHDX). The user profile is immediately available and appears in the system exactly like a native user profile.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96500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VSS (Regular)"/>
              </a:rPr>
              <a:t>Remote Desktop client for Windows Desktop</a:t>
            </a:r>
          </a:p>
          <a:p>
            <a:pPr algn="l"/>
            <a:r>
              <a:rPr lang="en-US" b="0" i="0" dirty="0">
                <a:effectLst/>
                <a:latin typeface="Segoe UI VSS (Regular)"/>
              </a:rPr>
              <a:t>You use the Remote Desktop client for Windows Desktop to access Windows apps and desktops remotely from a different Windows device.</a:t>
            </a:r>
          </a:p>
          <a:p>
            <a:pPr algn="l"/>
            <a:endParaRPr lang="en-US" b="0" i="0" dirty="0">
              <a:effectLst/>
              <a:latin typeface="Segoe UI VSS (Regular)"/>
            </a:endParaRPr>
          </a:p>
          <a:p>
            <a:pPr algn="l"/>
            <a:r>
              <a:rPr lang="en-US" b="1" i="0" dirty="0">
                <a:effectLst/>
                <a:latin typeface="Segoe UI VSS (Regular)"/>
              </a:rPr>
              <a:t>NOTE</a:t>
            </a:r>
            <a:r>
              <a:rPr lang="en-US" b="0" i="0" dirty="0">
                <a:effectLst/>
                <a:latin typeface="Segoe UI VSS (Regular)"/>
              </a:rPr>
              <a:t>: This topic is </a:t>
            </a:r>
            <a:r>
              <a:rPr lang="en-US" b="1" i="0" dirty="0">
                <a:effectLst/>
                <a:latin typeface="Segoe UI VSS (Regular)"/>
              </a:rPr>
              <a:t>not</a:t>
            </a:r>
            <a:r>
              <a:rPr lang="en-US" b="0" i="0" dirty="0">
                <a:effectLst/>
                <a:latin typeface="Segoe UI VSS (Regular)"/>
              </a:rPr>
              <a:t> intended for the Remote Desktop Connection (MSTSC) client that ships with Windows. This topic is for the new Remote Desktop (MSRDC) client.</a:t>
            </a:r>
          </a:p>
          <a:p>
            <a:pPr algn="l"/>
            <a:endParaRPr lang="en-US" b="0" i="0" dirty="0">
              <a:effectLst/>
              <a:latin typeface="Segoe UI VSS (Regular)"/>
            </a:endParaRPr>
          </a:p>
          <a:p>
            <a:pPr algn="l"/>
            <a:r>
              <a:rPr lang="en-US" b="0" i="0" dirty="0">
                <a:effectLst/>
                <a:latin typeface="Segoe UI VSS (Regular)"/>
              </a:rPr>
              <a:t>The Remote Desktop client (MSRDC) supports:</a:t>
            </a:r>
          </a:p>
          <a:p>
            <a:pPr marL="171450" indent="-171450" algn="l">
              <a:buFont typeface="Arial" panose="020B0604020202020204" pitchFamily="34" charset="0"/>
              <a:buChar char="•"/>
            </a:pPr>
            <a:r>
              <a:rPr lang="en-US" b="0" i="0" dirty="0">
                <a:effectLst/>
                <a:latin typeface="Segoe UI VSS (Regular)"/>
              </a:rPr>
              <a:t>Windows 10</a:t>
            </a:r>
          </a:p>
          <a:p>
            <a:pPr marL="171450" indent="-171450" algn="l">
              <a:buFont typeface="Arial" panose="020B0604020202020204" pitchFamily="34" charset="0"/>
              <a:buChar char="•"/>
            </a:pPr>
            <a:r>
              <a:rPr lang="en-US" b="0" i="0" dirty="0">
                <a:effectLst/>
                <a:latin typeface="Segoe UI VSS (Regular)"/>
              </a:rPr>
              <a:t>Windows 10 IoT Enterprise</a:t>
            </a:r>
          </a:p>
          <a:p>
            <a:pPr marL="171450" indent="-171450" algn="l">
              <a:buFont typeface="Arial" panose="020B0604020202020204" pitchFamily="34" charset="0"/>
              <a:buChar char="•"/>
            </a:pPr>
            <a:r>
              <a:rPr lang="en-US" b="0" i="0" dirty="0">
                <a:effectLst/>
                <a:latin typeface="Segoe UI VSS (Regular)"/>
              </a:rPr>
              <a:t>Windows 7 client devices</a:t>
            </a:r>
          </a:p>
          <a:p>
            <a:pPr algn="l"/>
            <a:endParaRPr lang="en-US" b="1" i="0" dirty="0">
              <a:effectLst/>
              <a:latin typeface="Segoe UI VSS (Regular)"/>
            </a:endParaRPr>
          </a:p>
          <a:p>
            <a:pPr algn="l"/>
            <a:r>
              <a:rPr lang="en-US" b="0" i="0" dirty="0">
                <a:effectLst/>
                <a:latin typeface="Segoe UI VSS (Regular)"/>
              </a:rPr>
              <a:t>Choose the client that matches the version of Windows.</a:t>
            </a:r>
          </a:p>
          <a:p>
            <a:pPr algn="l">
              <a:buFont typeface="Arial" panose="020B0604020202020204" pitchFamily="34" charset="0"/>
              <a:buChar char="•"/>
            </a:pPr>
            <a:r>
              <a:rPr lang="en-US" b="0" i="0" u="none" strike="noStrike" dirty="0">
                <a:effectLst/>
                <a:latin typeface="Segoe UI VSS (Regular)"/>
                <a:hlinkClick r:id="rId3"/>
              </a:rPr>
              <a:t>Windows 64-bit</a:t>
            </a:r>
            <a:r>
              <a:rPr lang="en-US" b="0" i="0" dirty="0">
                <a:effectLst/>
                <a:latin typeface="Segoe UI VSS (Regular)"/>
              </a:rPr>
              <a:t> </a:t>
            </a:r>
          </a:p>
          <a:p>
            <a:pPr algn="l">
              <a:buFont typeface="Arial" panose="020B0604020202020204" pitchFamily="34" charset="0"/>
              <a:buChar char="•"/>
            </a:pPr>
            <a:r>
              <a:rPr lang="en-US" b="0" i="0" u="none" strike="noStrike" dirty="0">
                <a:effectLst/>
                <a:latin typeface="Segoe UI VSS (Regular)"/>
                <a:hlinkClick r:id="rId4"/>
              </a:rPr>
              <a:t>Windows 32-bit</a:t>
            </a:r>
            <a:r>
              <a:rPr lang="en-US" b="0" i="0" dirty="0">
                <a:effectLst/>
                <a:latin typeface="Segoe UI VSS (Regular)"/>
              </a:rPr>
              <a:t> </a:t>
            </a:r>
          </a:p>
          <a:p>
            <a:pPr algn="l">
              <a:buFont typeface="Arial" panose="020B0604020202020204" pitchFamily="34" charset="0"/>
              <a:buChar char="•"/>
            </a:pPr>
            <a:r>
              <a:rPr lang="en-US" b="0" i="0" u="none" strike="noStrike" dirty="0">
                <a:effectLst/>
                <a:latin typeface="Segoe UI VSS (Regular)"/>
                <a:hlinkClick r:id="rId5"/>
              </a:rPr>
              <a:t>Windows ARM64</a:t>
            </a:r>
            <a:r>
              <a:rPr lang="en-US" b="0" i="0" dirty="0">
                <a:effectLst/>
                <a:latin typeface="Segoe UI VSS (Regular)"/>
              </a:rPr>
              <a:t> </a:t>
            </a:r>
          </a:p>
          <a:p>
            <a:pPr algn="l"/>
            <a:endParaRPr lang="en-US" b="0" i="0" dirty="0">
              <a:effectLst/>
              <a:latin typeface="Segoe UI VSS (Regular)"/>
            </a:endParaRPr>
          </a:p>
          <a:p>
            <a:pPr algn="l"/>
            <a:r>
              <a:rPr lang="en-US" b="0" i="0" dirty="0">
                <a:effectLst/>
                <a:latin typeface="Segoe UI VSS (Regular)"/>
              </a:rPr>
              <a:t>You launch it from the Start menu by searching for </a:t>
            </a:r>
            <a:r>
              <a:rPr lang="en-US" b="1" i="0" dirty="0">
                <a:effectLst/>
                <a:latin typeface="Segoe UI VSS (Regular)"/>
              </a:rPr>
              <a:t>Remote Desktop</a:t>
            </a:r>
            <a:r>
              <a:rPr lang="en-US" b="0" i="0" dirty="0">
                <a:effectLst/>
                <a:latin typeface="Segoe UI VSS (Regular)"/>
              </a:rPr>
              <a:t>.</a:t>
            </a:r>
          </a:p>
          <a:p>
            <a:br>
              <a:rPr lang="en-US" dirty="0"/>
            </a:br>
            <a:endParaRPr lang="en-US" b="1" i="0" dirty="0">
              <a:effectLst/>
              <a:latin typeface="Segoe UI" panose="020B0502040204020203" pitchFamily="34" charset="0"/>
            </a:endParaRPr>
          </a:p>
          <a:p>
            <a:pPr algn="l"/>
            <a:r>
              <a:rPr lang="en-US" b="1" i="0" dirty="0">
                <a:effectLst/>
                <a:latin typeface="Segoe UI" panose="020B0502040204020203" pitchFamily="34" charset="0"/>
              </a:rPr>
              <a:t>Workspaces</a:t>
            </a:r>
          </a:p>
          <a:p>
            <a:pPr algn="l"/>
            <a:r>
              <a:rPr lang="en-US" b="0" i="0" dirty="0">
                <a:effectLst/>
                <a:latin typeface="Segoe UI" panose="020B0502040204020203" pitchFamily="34" charset="0"/>
              </a:rPr>
              <a:t>Get the list of managed resources you can access, such as apps and desktops, by subscribing to the Workspace your admin provided you. When you subscribe, the resources become available on your local PC. The Windows Desktop client currently supports resources published from Azure Virtual Desktop.</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The diagram in the slide shows an Azure Virtual Desktop workspace with two host pools.</a:t>
            </a:r>
          </a:p>
          <a:p>
            <a:pPr algn="l"/>
            <a:endParaRPr lang="en-US" b="0" i="0" dirty="0">
              <a:effectLst/>
              <a:latin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rPr>
              <a:t>Host pool A</a:t>
            </a:r>
            <a:r>
              <a:rPr lang="en-US" b="0" i="0" dirty="0">
                <a:effectLst/>
                <a:latin typeface="Segoe UI" panose="020B0502040204020203" pitchFamily="34" charset="0"/>
              </a:rPr>
              <a:t> has two application groups: Desktop and RemoteApp. These resources are shared (pooled) across the sales team.</a:t>
            </a:r>
          </a:p>
          <a:p>
            <a:pPr algn="l">
              <a:buFont typeface="Arial" panose="020B0604020202020204" pitchFamily="34" charset="0"/>
              <a:buChar char="•"/>
            </a:pPr>
            <a:r>
              <a:rPr lang="en-US" b="1" i="0" dirty="0">
                <a:effectLst/>
                <a:latin typeface="Segoe UI" panose="020B0502040204020203" pitchFamily="34" charset="0"/>
              </a:rPr>
              <a:t>Host pool B</a:t>
            </a:r>
            <a:r>
              <a:rPr lang="en-US" b="0" i="0" dirty="0">
                <a:effectLst/>
                <a:latin typeface="Segoe UI" panose="020B0502040204020203" pitchFamily="34" charset="0"/>
              </a:rPr>
              <a:t> has a Desktop application group with personal desktops available to an engineering team.</a:t>
            </a:r>
          </a:p>
          <a:p>
            <a:br>
              <a:rPr lang="en-US" dirty="0"/>
            </a:br>
            <a:endParaRPr lang="en-US" b="0" i="0" dirty="0">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96500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 Remote Desktop web client lets you use a compatible web browser to access your organization's remote resources (apps and desktops) published to you by your admin. You'll be able to interact with the remote apps and desktops like you would with a local PC no matter where you are, without having to use another desktop computer.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Once your admin sets up your remote resources all you need are your domain, user name, password, the URL your admin sent you, and web browser.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web client doesn't currently have mobile OS support.</a:t>
            </a:r>
          </a:p>
          <a:p>
            <a:endParaRPr lang="en-US" dirty="0"/>
          </a:p>
          <a:p>
            <a:r>
              <a:rPr lang="en-US" dirty="0"/>
              <a:t>What you'll need to use the web client:</a:t>
            </a:r>
          </a:p>
          <a:p>
            <a:pPr marL="171450" indent="-171450">
              <a:buFont typeface="Arial" panose="020B0604020202020204" pitchFamily="34" charset="0"/>
              <a:buChar char="•"/>
            </a:pPr>
            <a:r>
              <a:rPr lang="en-US" dirty="0"/>
              <a:t>For the web client, you'll need a PC running Windows, macOS, </a:t>
            </a:r>
            <a:r>
              <a:rPr lang="en-US" dirty="0" err="1"/>
              <a:t>ChromeOS</a:t>
            </a:r>
            <a:r>
              <a:rPr lang="en-US" dirty="0"/>
              <a:t>, or Linux. </a:t>
            </a:r>
          </a:p>
          <a:p>
            <a:pPr marL="171450" indent="-171450">
              <a:buFont typeface="Arial" panose="020B0604020202020204" pitchFamily="34" charset="0"/>
              <a:buChar char="•"/>
            </a:pPr>
            <a:r>
              <a:rPr lang="en-US" dirty="0"/>
              <a:t>A modern browser like Microsoft Edge, Internet Explorer 11, Google Chrome, Safari, or Mozilla Firefox (v55.0 and later).</a:t>
            </a:r>
          </a:p>
          <a:p>
            <a:pPr marL="171450" indent="-171450">
              <a:buFont typeface="Arial" panose="020B0604020202020204" pitchFamily="34" charset="0"/>
              <a:buChar char="•"/>
            </a:pPr>
            <a:r>
              <a:rPr lang="en-US" dirty="0"/>
              <a:t>The URL your admin sent you.</a:t>
            </a:r>
          </a:p>
          <a:p>
            <a:pPr marL="171450" indent="-171450">
              <a:buFont typeface="Arial" panose="020B0604020202020204" pitchFamily="34" charset="0"/>
              <a:buChar char="•"/>
            </a:pPr>
            <a:endParaRPr lang="en-US" dirty="0"/>
          </a:p>
          <a:p>
            <a:pPr algn="l"/>
            <a:r>
              <a:rPr lang="en-US" b="1" i="0" dirty="0">
                <a:solidFill>
                  <a:srgbClr val="204262"/>
                </a:solidFill>
                <a:effectLst/>
                <a:latin typeface="Times New Roman" panose="02020603050405020304" pitchFamily="18" charset="0"/>
              </a:rPr>
              <a:t>Using the Remote Desktop client</a:t>
            </a:r>
          </a:p>
          <a:p>
            <a:pPr algn="l"/>
            <a:r>
              <a:rPr lang="en-US" b="0" i="0" dirty="0">
                <a:solidFill>
                  <a:srgbClr val="000000"/>
                </a:solidFill>
                <a:effectLst/>
                <a:latin typeface="Times New Roman" panose="02020603050405020304" pitchFamily="18" charset="0"/>
              </a:rPr>
              <a:t>To sign into the client, go to the URL your admin sent you. At the sign in page, enter your domain and user name in the format DOMAIN\username, enter your password, and then select </a:t>
            </a:r>
            <a:r>
              <a:rPr lang="en-US" b="1" i="0" dirty="0">
                <a:solidFill>
                  <a:srgbClr val="000000"/>
                </a:solidFill>
                <a:effectLst/>
                <a:latin typeface="Times New Roman" panose="02020603050405020304" pitchFamily="18" charset="0"/>
              </a:rPr>
              <a:t>Sign in</a:t>
            </a:r>
            <a:r>
              <a:rPr lang="en-US" b="0" i="0" dirty="0">
                <a:solidFill>
                  <a:srgbClr val="000000"/>
                </a:solidFill>
                <a:effectLst/>
                <a:latin typeface="Times New Roman" panose="02020603050405020304" pitchFamily="18" charset="0"/>
              </a:rPr>
              <a: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you sign in, the client will take you to the </a:t>
            </a:r>
            <a:r>
              <a:rPr lang="en-US" b="1" i="0" dirty="0">
                <a:solidFill>
                  <a:srgbClr val="000000"/>
                </a:solidFill>
                <a:effectLst/>
                <a:latin typeface="Times New Roman" panose="02020603050405020304" pitchFamily="18" charset="0"/>
              </a:rPr>
              <a:t>All Resources</a:t>
            </a:r>
            <a:r>
              <a:rPr lang="en-US" b="0" i="0" dirty="0">
                <a:solidFill>
                  <a:srgbClr val="000000"/>
                </a:solidFill>
                <a:effectLst/>
                <a:latin typeface="Times New Roman" panose="02020603050405020304" pitchFamily="18" charset="0"/>
              </a:rPr>
              <a:t> tab, which contains all items published to you under one or more collapsible groups, such as the "Work Resources" group. You'll see several icons representing the apps, desktops, or folders containing more apps or desktops that the admin has made available to the work group. You can come back to this tab at any time to launch additional resources.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start using an app or desktop, select the item you want to use, enter the same user name and password you used to sign in to the web client if prompted, and then select </a:t>
            </a:r>
            <a:r>
              <a:rPr lang="en-US" b="1" i="0" dirty="0">
                <a:solidFill>
                  <a:srgbClr val="000000"/>
                </a:solidFill>
                <a:effectLst/>
                <a:latin typeface="Times New Roman" panose="02020603050405020304" pitchFamily="18" charset="0"/>
              </a:rPr>
              <a:t>Submit</a:t>
            </a:r>
            <a:r>
              <a:rPr lang="en-US" b="0" i="0" dirty="0">
                <a:solidFill>
                  <a:srgbClr val="000000"/>
                </a:solidFill>
                <a:effectLst/>
                <a:latin typeface="Times New Roman" panose="02020603050405020304" pitchFamily="18" charset="0"/>
              </a:rPr>
              <a: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might also be shown a consent dialog to access local resources, like clipboard and printer. You can choose to not redirect either of these, or select </a:t>
            </a:r>
            <a:r>
              <a:rPr lang="en-US" b="1" i="0" dirty="0">
                <a:solidFill>
                  <a:srgbClr val="000000"/>
                </a:solidFill>
                <a:effectLst/>
                <a:latin typeface="Times New Roman" panose="02020603050405020304" pitchFamily="18" charset="0"/>
              </a:rPr>
              <a:t>Allow</a:t>
            </a:r>
            <a:r>
              <a:rPr lang="en-US" b="0" i="0" dirty="0">
                <a:solidFill>
                  <a:srgbClr val="000000"/>
                </a:solidFill>
                <a:effectLst/>
                <a:latin typeface="Times New Roman" panose="02020603050405020304" pitchFamily="18" charset="0"/>
              </a:rPr>
              <a:t> to use the default settings.</a:t>
            </a:r>
          </a:p>
          <a:p>
            <a:pPr algn="l"/>
            <a:r>
              <a:rPr lang="en-US" b="0" i="0" dirty="0">
                <a:solidFill>
                  <a:srgbClr val="000000"/>
                </a:solidFill>
                <a:effectLst/>
                <a:latin typeface="Times New Roman" panose="02020603050405020304" pitchFamily="18" charset="0"/>
              </a:rPr>
              <a:t>Wait for the web client to establish the connection, and then start using the resource as you would normally.</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96500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Your users can install the client directly after downloading it. If you're deploying to multiple devices, you may want to also deploy the client to them through other means. Deploying using group policies or the Microsoft Endpoint Configuration Manager lets you run the installer silently using a command line. Run the following commands to deploy the client per-device or per-user.</a:t>
            </a:r>
          </a:p>
          <a:p>
            <a:br>
              <a:rPr lang="en-US" dirty="0"/>
            </a:br>
            <a:r>
              <a:rPr lang="en-US" b="1" i="0" dirty="0">
                <a:solidFill>
                  <a:srgbClr val="204262"/>
                </a:solidFill>
                <a:effectLst/>
                <a:latin typeface="Times New Roman" panose="02020603050405020304" pitchFamily="18" charset="0"/>
              </a:rPr>
              <a:t>Configure update notifications</a:t>
            </a:r>
          </a:p>
          <a:p>
            <a:pPr algn="l"/>
            <a:r>
              <a:rPr lang="en-US" b="0" i="0" dirty="0">
                <a:solidFill>
                  <a:srgbClr val="000000"/>
                </a:solidFill>
                <a:effectLst/>
                <a:latin typeface="Times New Roman" panose="02020603050405020304" pitchFamily="18" charset="0"/>
              </a:rPr>
              <a:t>The client notifies you whenever there's an update and automatically updates itself when the client is closed and has no active connections. Even with no active connections, the msrdc.exe process runs in the background to allow you to reconnect quickly when you reopen the client. You can stop </a:t>
            </a:r>
            <a:r>
              <a:rPr lang="en-US" b="1" i="0" dirty="0">
                <a:solidFill>
                  <a:srgbClr val="000000"/>
                </a:solidFill>
                <a:effectLst/>
                <a:latin typeface="Times New Roman" panose="02020603050405020304" pitchFamily="18" charset="0"/>
              </a:rPr>
              <a:t>msrdc.exe</a:t>
            </a:r>
            <a:r>
              <a:rPr lang="en-US" b="0" i="0" dirty="0">
                <a:solidFill>
                  <a:srgbClr val="000000"/>
                </a:solidFill>
                <a:effectLst/>
                <a:latin typeface="Times New Roman" panose="02020603050405020304" pitchFamily="18" charset="0"/>
              </a:rPr>
              <a:t> by right-clicking on the Azure Virtual Desktop icon in the system tray area and selecting </a:t>
            </a:r>
            <a:r>
              <a:rPr lang="en-US" b="1" i="0" dirty="0">
                <a:solidFill>
                  <a:srgbClr val="000000"/>
                </a:solidFill>
                <a:effectLst/>
                <a:latin typeface="Times New Roman" panose="02020603050405020304" pitchFamily="18" charset="0"/>
              </a:rPr>
              <a:t>Disconnect all sessions</a:t>
            </a:r>
            <a:r>
              <a:rPr lang="en-US" b="0" i="0" dirty="0">
                <a:solidFill>
                  <a:srgbClr val="000000"/>
                </a:solidFill>
                <a:effectLst/>
                <a:latin typeface="Times New Roman" panose="02020603050405020304" pitchFamily="18" charset="0"/>
              </a:rPr>
              <a:t> in the drop-down menu.</a:t>
            </a:r>
          </a:p>
          <a:p>
            <a:pPr algn="l"/>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Insider group</a:t>
            </a:r>
          </a:p>
          <a:p>
            <a:pPr algn="l"/>
            <a:r>
              <a:rPr lang="en-US" b="0" i="0" dirty="0">
                <a:solidFill>
                  <a:srgbClr val="000000"/>
                </a:solidFill>
                <a:effectLst/>
                <a:latin typeface="Times New Roman" panose="02020603050405020304" pitchFamily="18" charset="0"/>
              </a:rPr>
              <a:t>The Insider group is for early validation, and consists of admins and their selected users. The Insider group serves as a test run to detect any issues in the update that can impact performance before it's released to the Public group.</a:t>
            </a:r>
          </a:p>
          <a:p>
            <a:pPr algn="l"/>
            <a:r>
              <a:rPr lang="en-US" b="0" i="0" dirty="0">
                <a:solidFill>
                  <a:srgbClr val="000000"/>
                </a:solidFill>
                <a:effectLst/>
                <a:latin typeface="Times New Roman" panose="02020603050405020304" pitchFamily="18" charset="0"/>
              </a:rPr>
              <a:t>It’s a good idea for each organization to have some users in the Insider group to test updates and catch issues early.</a:t>
            </a:r>
          </a:p>
          <a:p>
            <a:pPr algn="l"/>
            <a:r>
              <a:rPr lang="en-US" b="0" i="0" dirty="0">
                <a:solidFill>
                  <a:srgbClr val="000000"/>
                </a:solidFill>
                <a:effectLst/>
                <a:latin typeface="Times New Roman" panose="02020603050405020304" pitchFamily="18" charset="0"/>
              </a:rPr>
              <a:t>In the Insider group, a new version of the client is released to the users on the second Tuesday of each month for early validation. If the update doesn't have issues, it gets released to the Public group two weeks later. Users in the Insider group will receive update notifications automatically whenever updates are ready.</a:t>
            </a:r>
          </a:p>
          <a:p>
            <a:pPr algn="l"/>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Public group</a:t>
            </a:r>
          </a:p>
          <a:p>
            <a:pPr algn="l"/>
            <a:r>
              <a:rPr lang="en-US" b="0" i="0" dirty="0">
                <a:solidFill>
                  <a:srgbClr val="000000"/>
                </a:solidFill>
                <a:effectLst/>
                <a:latin typeface="Times New Roman" panose="02020603050405020304" pitchFamily="18" charset="0"/>
              </a:rPr>
              <a:t>This group is for all users and is the most stable version. You don't need to do anything to configure this group.</a:t>
            </a:r>
          </a:p>
          <a:p>
            <a:pPr algn="l"/>
            <a:r>
              <a:rPr lang="en-US" b="0" i="0" dirty="0">
                <a:solidFill>
                  <a:srgbClr val="000000"/>
                </a:solidFill>
                <a:effectLst/>
                <a:latin typeface="Times New Roman" panose="02020603050405020304" pitchFamily="18" charset="0"/>
              </a:rPr>
              <a:t>The Public group receives the version of the client that was tested by the Insider group every fourth Tuesday of each month. All users in the Public group will receive an update notification if that setting is enabled.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61593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650410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434518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ctive-directory/hybrid/whatis-phs" TargetMode="External"/><Relationship Id="rId7" Type="http://schemas.openxmlformats.org/officeDocument/2006/relationships/hyperlink" Target="https://docs.microsoft.com/en-us/azure/active-directory/hybrid/whatis-hybrid-identity-health" TargetMode="External"/><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hyperlink" Target="https://docs.microsoft.com/en-us/azure/active-directory/hybrid/how-to-connect-sync-whatis" TargetMode="External"/><Relationship Id="rId5" Type="http://schemas.openxmlformats.org/officeDocument/2006/relationships/hyperlink" Target="https://docs.microsoft.com/en-us/azure/active-directory/hybrid/how-to-connect-fed-whatis" TargetMode="External"/><Relationship Id="rId4" Type="http://schemas.openxmlformats.org/officeDocument/2006/relationships/hyperlink" Target="https://docs.microsoft.com/en-us/azure/active-directory/hybrid/how-to-connect-pt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hyperlink" Target="https://azure.com/e/716b129b7146456b9a0ba263f810691a" TargetMode="External"/><Relationship Id="rId13" Type="http://schemas.openxmlformats.org/officeDocument/2006/relationships/hyperlink" Target="https://azure.com/e/61a376d5f5a641e8ac31d1884ade9e55" TargetMode="External"/><Relationship Id="rId3" Type="http://schemas.openxmlformats.org/officeDocument/2006/relationships/hyperlink" Target="https://azure.com/e/edffc3f6089c476da7f831a0a2be091e" TargetMode="External"/><Relationship Id="rId7" Type="http://schemas.openxmlformats.org/officeDocument/2006/relationships/hyperlink" Target="https://azure.com/e/e189a5d5838a461e87b11040caea2cc0" TargetMode="External"/><Relationship Id="rId12" Type="http://schemas.openxmlformats.org/officeDocument/2006/relationships/hyperlink" Target="https://azure.com/e/448606254c9a44f88798892bb8e0ef3c"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azure.com/e/93718747a47940aea8342fee8a1698c1" TargetMode="External"/><Relationship Id="rId11" Type="http://schemas.openxmlformats.org/officeDocument/2006/relationships/hyperlink" Target="https://azure.com/e/89053d1e3c22433f9b6b3d0e2c638bfe" TargetMode="External"/><Relationship Id="rId5" Type="http://schemas.openxmlformats.org/officeDocument/2006/relationships/hyperlink" Target="https://azure.com/e/163992f834fe48daa775a33833aeaf35" TargetMode="External"/><Relationship Id="rId10" Type="http://schemas.openxmlformats.org/officeDocument/2006/relationships/hyperlink" Target="https://azure.com/e/1e5e9030e3d346f5a790f61fac23f564" TargetMode="External"/><Relationship Id="rId4" Type="http://schemas.openxmlformats.org/officeDocument/2006/relationships/hyperlink" Target="https://azure.com/e/124d1bb62ed74937b829c0275908809c" TargetMode="External"/><Relationship Id="rId9" Type="http://schemas.openxmlformats.org/officeDocument/2006/relationships/hyperlink" Target="https://azure.com/e/52767a77946244469c83491d8ff76932" TargetMode="External"/><Relationship Id="rId14" Type="http://schemas.openxmlformats.org/officeDocument/2006/relationships/hyperlink" Target="https://azure.com/e/7cf555068922461587d0aa99a476f926"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Designing</a:t>
            </a:r>
            <a:r>
              <a:rPr lang="fr-FR">
                <a:solidFill>
                  <a:schemeClr val="tx1"/>
                </a:solidFill>
              </a:rPr>
              <a:t> Azure </a:t>
            </a:r>
            <a:r>
              <a:rPr lang="fr-FR" dirty="0">
                <a:solidFill>
                  <a:schemeClr val="tx1"/>
                </a:solidFill>
              </a:rPr>
              <a:t>Infrastructure Solutions</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Plan for a Desktop client deployment</a:t>
            </a:r>
          </a:p>
        </p:txBody>
      </p:sp>
      <p:pic>
        <p:nvPicPr>
          <p:cNvPr id="6" name="Picture Placeholder 6">
            <a:extLst>
              <a:ext uri="{FF2B5EF4-FFF2-40B4-BE49-F238E27FC236}">
                <a16:creationId xmlns:a16="http://schemas.microsoft.com/office/drawing/2014/main" id="{CEA18195-24C2-456D-BB9C-C148B799A41D}"/>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a:xfrm>
            <a:off x="10098361" y="2777952"/>
            <a:ext cx="1281254" cy="1281436"/>
          </a:xfrm>
        </p:spPr>
      </p:pic>
    </p:spTree>
    <p:extLst>
      <p:ext uri="{BB962C8B-B14F-4D97-AF65-F5344CB8AC3E}">
        <p14:creationId xmlns:p14="http://schemas.microsoft.com/office/powerpoint/2010/main" val="14117743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372995-08D4-424A-A2FC-AF22F47484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4776B83-EE5B-4F95-B862-E9B450B6C18E}"/>
              </a:ext>
            </a:extLst>
          </p:cNvPr>
          <p:cNvSpPr txBox="1"/>
          <p:nvPr/>
        </p:nvSpPr>
        <p:spPr>
          <a:xfrm>
            <a:off x="5881060" y="1226743"/>
            <a:ext cx="4833186" cy="1015663"/>
          </a:xfrm>
          <a:prstGeom prst="rect">
            <a:avLst/>
          </a:prstGeom>
          <a:noFill/>
        </p:spPr>
        <p:txBody>
          <a:bodyPr wrap="square">
            <a:spAutoFit/>
          </a:bodyPr>
          <a:lstStyle/>
          <a:p>
            <a:r>
              <a:rPr lang="en-US" sz="2000" dirty="0"/>
              <a:t>The diagram below shows an Azure Virtual Desktop workspace with two host pools:</a:t>
            </a:r>
          </a:p>
        </p:txBody>
      </p:sp>
      <p:sp>
        <p:nvSpPr>
          <p:cNvPr id="9" name="TextBox 8">
            <a:extLst>
              <a:ext uri="{FF2B5EF4-FFF2-40B4-BE49-F238E27FC236}">
                <a16:creationId xmlns:a16="http://schemas.microsoft.com/office/drawing/2014/main" id="{1C078861-C573-4160-8AD6-BE7F4ADEF75D}"/>
              </a:ext>
            </a:extLst>
          </p:cNvPr>
          <p:cNvSpPr txBox="1"/>
          <p:nvPr/>
        </p:nvSpPr>
        <p:spPr>
          <a:xfrm>
            <a:off x="5975653" y="2464049"/>
            <a:ext cx="5480254" cy="2708434"/>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b="1" dirty="0"/>
              <a:t>Host pool A </a:t>
            </a:r>
            <a:r>
              <a:rPr lang="en-US" sz="2000" dirty="0"/>
              <a:t>has two application groups: Desktop and RemoteApp. These resources are shared (pooled) across the sales team.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Host pool B</a:t>
            </a:r>
            <a:r>
              <a:rPr lang="en-US" sz="2000" dirty="0"/>
              <a:t> has a Desktop application group with personal desktops available to an engineering team.</a:t>
            </a:r>
          </a:p>
          <a:p>
            <a:pPr marL="342900" indent="-342900">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39AB675F-4EAE-4849-832E-6EF1FEED6477}"/>
              </a:ext>
            </a:extLst>
          </p:cNvPr>
          <p:cNvPicPr>
            <a:picLocks noChangeAspect="1"/>
          </p:cNvPicPr>
          <p:nvPr/>
        </p:nvPicPr>
        <p:blipFill>
          <a:blip r:embed="rId3"/>
          <a:stretch>
            <a:fillRect/>
          </a:stretch>
        </p:blipFill>
        <p:spPr>
          <a:xfrm>
            <a:off x="509255" y="887655"/>
            <a:ext cx="4672965" cy="4531749"/>
          </a:xfrm>
          <a:prstGeom prst="rect">
            <a:avLst/>
          </a:prstGeom>
        </p:spPr>
      </p:pic>
    </p:spTree>
    <p:extLst>
      <p:ext uri="{BB962C8B-B14F-4D97-AF65-F5344CB8AC3E}">
        <p14:creationId xmlns:p14="http://schemas.microsoft.com/office/powerpoint/2010/main" val="39161630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Plan for Azure Virtual Desktop client deployment - Remote Desktop Protocol (RDP)</a:t>
            </a:r>
          </a:p>
        </p:txBody>
      </p:sp>
      <p:grpSp>
        <p:nvGrpSpPr>
          <p:cNvPr id="7" name="Group 6" descr="Icon of a bulb">
            <a:extLst>
              <a:ext uri="{FF2B5EF4-FFF2-40B4-BE49-F238E27FC236}">
                <a16:creationId xmlns:a16="http://schemas.microsoft.com/office/drawing/2014/main" id="{88551775-4155-46D6-A125-A8CBB7F159DB}"/>
              </a:ext>
            </a:extLst>
          </p:cNvPr>
          <p:cNvGrpSpPr/>
          <p:nvPr/>
        </p:nvGrpSpPr>
        <p:grpSpPr>
          <a:xfrm>
            <a:off x="10116908" y="2777870"/>
            <a:ext cx="1281600" cy="1281600"/>
            <a:chOff x="3031669" y="4181240"/>
            <a:chExt cx="702132" cy="702231"/>
          </a:xfrm>
        </p:grpSpPr>
        <p:grpSp>
          <p:nvGrpSpPr>
            <p:cNvPr id="8" name="Group 7">
              <a:extLst>
                <a:ext uri="{FF2B5EF4-FFF2-40B4-BE49-F238E27FC236}">
                  <a16:creationId xmlns:a16="http://schemas.microsoft.com/office/drawing/2014/main" id="{CCF8803E-8972-4B50-B1BD-D87257083DB0}"/>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10" name="Freeform 5">
                <a:extLst>
                  <a:ext uri="{FF2B5EF4-FFF2-40B4-BE49-F238E27FC236}">
                    <a16:creationId xmlns:a16="http://schemas.microsoft.com/office/drawing/2014/main" id="{85EE7FD9-3968-47C4-8FCD-B3F7FE44D09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 name="Freeform 6">
                <a:extLst>
                  <a:ext uri="{FF2B5EF4-FFF2-40B4-BE49-F238E27FC236}">
                    <a16:creationId xmlns:a16="http://schemas.microsoft.com/office/drawing/2014/main" id="{4BEB249F-E27A-4E5D-9D66-399AE0F22D1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a bulb">
              <a:extLst>
                <a:ext uri="{FF2B5EF4-FFF2-40B4-BE49-F238E27FC236}">
                  <a16:creationId xmlns:a16="http://schemas.microsoft.com/office/drawing/2014/main" id="{49E4177D-2808-4C6F-B6CE-D968EADDB3EC}"/>
                </a:ext>
              </a:extLst>
            </p:cNvPr>
            <p:cNvPicPr>
              <a:picLocks noChangeAspect="1"/>
            </p:cNvPicPr>
            <p:nvPr/>
          </p:nvPicPr>
          <p:blipFill>
            <a:blip r:embed="rId2"/>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39198778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372995-08D4-424A-A2FC-AF22F47484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4F22E87-7A94-4755-BC40-1FAD75852405}"/>
              </a:ext>
            </a:extLst>
          </p:cNvPr>
          <p:cNvSpPr txBox="1"/>
          <p:nvPr/>
        </p:nvSpPr>
        <p:spPr>
          <a:xfrm>
            <a:off x="494192" y="1987098"/>
            <a:ext cx="3414131" cy="3323987"/>
          </a:xfrm>
          <a:prstGeom prst="rect">
            <a:avLst/>
          </a:prstGeom>
          <a:noFill/>
        </p:spPr>
        <p:txBody>
          <a:bodyPr wrap="square">
            <a:spAutoFit/>
          </a:bodyPr>
          <a:lstStyle/>
          <a:p>
            <a:pPr>
              <a:spcAft>
                <a:spcPts val="1200"/>
              </a:spcAft>
            </a:pPr>
            <a:r>
              <a:rPr lang="en-US" sz="2000" dirty="0"/>
              <a:t>For access to remote apps and desktops, users need:</a:t>
            </a:r>
          </a:p>
          <a:p>
            <a:pPr marL="285750" indent="-285750">
              <a:spcAft>
                <a:spcPts val="1200"/>
              </a:spcAft>
              <a:buFont typeface="Arial" panose="020B0604020202020204" pitchFamily="34" charset="0"/>
              <a:buChar char="•"/>
            </a:pPr>
            <a:r>
              <a:rPr lang="en-US" sz="2000" dirty="0"/>
              <a:t>A domain</a:t>
            </a:r>
          </a:p>
          <a:p>
            <a:pPr marL="285750" indent="-285750">
              <a:spcAft>
                <a:spcPts val="1200"/>
              </a:spcAft>
              <a:buFont typeface="Arial" panose="020B0604020202020204" pitchFamily="34" charset="0"/>
              <a:buChar char="•"/>
            </a:pPr>
            <a:r>
              <a:rPr lang="en-US" sz="2000" dirty="0"/>
              <a:t>Username</a:t>
            </a:r>
          </a:p>
          <a:p>
            <a:pPr marL="285750" indent="-285750">
              <a:spcAft>
                <a:spcPts val="1200"/>
              </a:spcAft>
              <a:buFont typeface="Arial" panose="020B0604020202020204" pitchFamily="34" charset="0"/>
              <a:buChar char="•"/>
            </a:pPr>
            <a:r>
              <a:rPr lang="en-US" sz="2000" dirty="0"/>
              <a:t>Password</a:t>
            </a:r>
          </a:p>
          <a:p>
            <a:pPr marL="285750" indent="-285750">
              <a:spcAft>
                <a:spcPts val="1200"/>
              </a:spcAft>
              <a:buFont typeface="Arial" panose="020B0604020202020204" pitchFamily="34" charset="0"/>
              <a:buChar char="•"/>
            </a:pPr>
            <a:r>
              <a:rPr lang="en-US" sz="2000" dirty="0"/>
              <a:t>URL (provided by the admin)</a:t>
            </a:r>
          </a:p>
          <a:p>
            <a:pPr marL="285750" indent="-285750">
              <a:spcAft>
                <a:spcPts val="1200"/>
              </a:spcAft>
              <a:buFont typeface="Arial" panose="020B0604020202020204" pitchFamily="34" charset="0"/>
              <a:buChar char="•"/>
            </a:pPr>
            <a:r>
              <a:rPr lang="en-US" sz="2000" dirty="0"/>
              <a:t>A supported web browser</a:t>
            </a:r>
          </a:p>
        </p:txBody>
      </p:sp>
      <p:sp>
        <p:nvSpPr>
          <p:cNvPr id="7" name="TextBox 6">
            <a:extLst>
              <a:ext uri="{FF2B5EF4-FFF2-40B4-BE49-F238E27FC236}">
                <a16:creationId xmlns:a16="http://schemas.microsoft.com/office/drawing/2014/main" id="{1DA2890F-0BE0-4211-AD48-F456492EC7F3}"/>
              </a:ext>
            </a:extLst>
          </p:cNvPr>
          <p:cNvSpPr txBox="1"/>
          <p:nvPr/>
        </p:nvSpPr>
        <p:spPr>
          <a:xfrm>
            <a:off x="494192" y="578051"/>
            <a:ext cx="10227887" cy="830997"/>
          </a:xfrm>
          <a:prstGeom prst="rect">
            <a:avLst/>
          </a:prstGeom>
          <a:noFill/>
        </p:spPr>
        <p:txBody>
          <a:bodyPr wrap="square">
            <a:spAutoFit/>
          </a:bodyPr>
          <a:lstStyle/>
          <a:p>
            <a:r>
              <a:rPr lang="en-US" sz="2400" dirty="0">
                <a:solidFill>
                  <a:schemeClr val="tx2">
                    <a:lumMod val="75000"/>
                  </a:schemeClr>
                </a:solidFill>
              </a:rPr>
              <a:t>Remote Desktop web client uses a compatible web browser to access remote resources (apps and desktops) published to you by your admin. </a:t>
            </a:r>
          </a:p>
        </p:txBody>
      </p:sp>
      <p:graphicFrame>
        <p:nvGraphicFramePr>
          <p:cNvPr id="3" name="Object 2">
            <a:extLst>
              <a:ext uri="{FF2B5EF4-FFF2-40B4-BE49-F238E27FC236}">
                <a16:creationId xmlns:a16="http://schemas.microsoft.com/office/drawing/2014/main" id="{105035DF-0178-D030-3AD7-99CF57F7D56B}"/>
              </a:ext>
            </a:extLst>
          </p:cNvPr>
          <p:cNvGraphicFramePr>
            <a:graphicFrameLocks noChangeAspect="1"/>
          </p:cNvGraphicFramePr>
          <p:nvPr>
            <p:extLst>
              <p:ext uri="{D42A27DB-BD31-4B8C-83A1-F6EECF244321}">
                <p14:modId xmlns:p14="http://schemas.microsoft.com/office/powerpoint/2010/main" val="2422293912"/>
              </p:ext>
            </p:extLst>
          </p:nvPr>
        </p:nvGraphicFramePr>
        <p:xfrm>
          <a:off x="4394835" y="1987098"/>
          <a:ext cx="6656338" cy="3678977"/>
        </p:xfrm>
        <a:graphic>
          <a:graphicData uri="http://schemas.openxmlformats.org/presentationml/2006/ole">
            <mc:AlternateContent xmlns:mc="http://schemas.openxmlformats.org/markup-compatibility/2006">
              <mc:Choice xmlns:v="urn:schemas-microsoft-com:vml" Requires="v">
                <p:oleObj name="Bitmap Image" r:id="rId3" imgW="3524400" imgH="1947960" progId="Paint.Picture">
                  <p:embed/>
                </p:oleObj>
              </mc:Choice>
              <mc:Fallback>
                <p:oleObj name="Bitmap Image" r:id="rId3" imgW="3524400" imgH="1947960" progId="Paint.Picture">
                  <p:embed/>
                  <p:pic>
                    <p:nvPicPr>
                      <p:cNvPr id="0" name=""/>
                      <p:cNvPicPr/>
                      <p:nvPr/>
                    </p:nvPicPr>
                    <p:blipFill>
                      <a:blip r:embed="rId4"/>
                      <a:stretch>
                        <a:fillRect/>
                      </a:stretch>
                    </p:blipFill>
                    <p:spPr>
                      <a:xfrm>
                        <a:off x="4394835" y="1987098"/>
                        <a:ext cx="6656338" cy="3678977"/>
                      </a:xfrm>
                      <a:prstGeom prst="rect">
                        <a:avLst/>
                      </a:prstGeom>
                    </p:spPr>
                  </p:pic>
                </p:oleObj>
              </mc:Fallback>
            </mc:AlternateContent>
          </a:graphicData>
        </a:graphic>
      </p:graphicFrame>
    </p:spTree>
    <p:extLst>
      <p:ext uri="{BB962C8B-B14F-4D97-AF65-F5344CB8AC3E}">
        <p14:creationId xmlns:p14="http://schemas.microsoft.com/office/powerpoint/2010/main" val="27735947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Windows Desktop client to multiple devices</a:t>
            </a:r>
          </a:p>
        </p:txBody>
      </p:sp>
      <p:pic>
        <p:nvPicPr>
          <p:cNvPr id="7" name="Picture Placeholder 5">
            <a:extLst>
              <a:ext uri="{FF2B5EF4-FFF2-40B4-BE49-F238E27FC236}">
                <a16:creationId xmlns:a16="http://schemas.microsoft.com/office/drawing/2014/main" id="{F05D9503-39E7-4E5F-97A8-C48580BB2DC0}"/>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257432-4A76-4B05-A155-F0465AA7AD7B}"/>
              </a:ext>
            </a:extLst>
          </p:cNvPr>
          <p:cNvSpPr/>
          <p:nvPr/>
        </p:nvSpPr>
        <p:spPr bwMode="auto">
          <a:xfrm>
            <a:off x="596881" y="4651875"/>
            <a:ext cx="11228439" cy="9832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A285CCB-1A19-49A4-A2A4-E4E9C0E4AFD5}"/>
              </a:ext>
            </a:extLst>
          </p:cNvPr>
          <p:cNvSpPr/>
          <p:nvPr/>
        </p:nvSpPr>
        <p:spPr bwMode="auto">
          <a:xfrm>
            <a:off x="561025" y="2710456"/>
            <a:ext cx="11272684" cy="9832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17372995-08D4-424A-A2FC-AF22F47484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99C9E0D-D7F5-4A61-AC6F-248B25BFE58E}"/>
              </a:ext>
            </a:extLst>
          </p:cNvPr>
          <p:cNvSpPr txBox="1"/>
          <p:nvPr/>
        </p:nvSpPr>
        <p:spPr>
          <a:xfrm>
            <a:off x="425366" y="842702"/>
            <a:ext cx="10758828" cy="830997"/>
          </a:xfrm>
          <a:prstGeom prst="rect">
            <a:avLst/>
          </a:prstGeom>
          <a:noFill/>
        </p:spPr>
        <p:txBody>
          <a:bodyPr wrap="square">
            <a:spAutoFit/>
          </a:bodyPr>
          <a:lstStyle/>
          <a:p>
            <a:r>
              <a:rPr lang="en-US" sz="2400" dirty="0">
                <a:solidFill>
                  <a:schemeClr val="tx2">
                    <a:lumMod val="75000"/>
                  </a:schemeClr>
                </a:solidFill>
              </a:rPr>
              <a:t>Deploying using group policies or the Microsoft Endpoint Configuration Manager lets you run the installer silently using a command line. </a:t>
            </a:r>
          </a:p>
        </p:txBody>
      </p:sp>
      <p:sp>
        <p:nvSpPr>
          <p:cNvPr id="3" name="Rectangle 1">
            <a:extLst>
              <a:ext uri="{FF2B5EF4-FFF2-40B4-BE49-F238E27FC236}">
                <a16:creationId xmlns:a16="http://schemas.microsoft.com/office/drawing/2014/main" id="{F9929304-CD94-4D1C-9A49-2A7EF91F42A1}"/>
              </a:ext>
            </a:extLst>
          </p:cNvPr>
          <p:cNvSpPr>
            <a:spLocks noChangeArrowheads="1"/>
          </p:cNvSpPr>
          <p:nvPr/>
        </p:nvSpPr>
        <p:spPr bwMode="auto">
          <a:xfrm>
            <a:off x="919903" y="3039746"/>
            <a:ext cx="7796981" cy="35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onsolas" panose="020B0609020204030204" pitchFamily="49" charset="0"/>
              </a:rPr>
              <a:t>msiexec.exe /</a:t>
            </a:r>
            <a:r>
              <a:rPr kumimoji="0" lang="en-US" altLang="en-US" sz="2000" b="0" i="0" u="none" strike="noStrike" cap="none" normalizeH="0" baseline="0">
                <a:ln>
                  <a:noFill/>
                </a:ln>
                <a:solidFill>
                  <a:schemeClr val="bg1"/>
                </a:solidFill>
                <a:effectLst/>
                <a:latin typeface="Consolas" panose="020B0609020204030204" pitchFamily="49" charset="0"/>
              </a:rPr>
              <a:t>i </a:t>
            </a:r>
            <a:r>
              <a:rPr kumimoji="0" lang="en-US" altLang="en-US" sz="2000" b="0" i="0" u="none" strike="noStrike" cap="none" normalizeH="0" baseline="0" dirty="0">
                <a:ln>
                  <a:noFill/>
                </a:ln>
                <a:solidFill>
                  <a:schemeClr val="bg1"/>
                </a:solidFill>
                <a:effectLst/>
                <a:latin typeface="Consolas" panose="020B0609020204030204" pitchFamily="49" charset="0"/>
              </a:rPr>
              <a:t>&lt;path to the MSI&gt; /</a:t>
            </a:r>
            <a:r>
              <a:rPr kumimoji="0" lang="en-US" altLang="en-US" sz="2000" b="0" i="0" u="none" strike="noStrike" cap="none" normalizeH="0" baseline="0" dirty="0" err="1">
                <a:ln>
                  <a:noFill/>
                </a:ln>
                <a:solidFill>
                  <a:schemeClr val="bg1"/>
                </a:solidFill>
                <a:effectLst/>
                <a:latin typeface="Consolas" panose="020B0609020204030204" pitchFamily="49" charset="0"/>
              </a:rPr>
              <a:t>qn</a:t>
            </a:r>
            <a:r>
              <a:rPr kumimoji="0" lang="en-US" altLang="en-US" sz="2000" b="0" i="0" u="none" strike="noStrike" cap="none" normalizeH="0" baseline="0" dirty="0">
                <a:ln>
                  <a:noFill/>
                </a:ln>
                <a:solidFill>
                  <a:schemeClr val="bg1"/>
                </a:solidFill>
                <a:effectLst/>
                <a:latin typeface="Consolas" panose="020B0609020204030204" pitchFamily="49" charset="0"/>
              </a:rPr>
              <a:t> ALLUSERS=1</a:t>
            </a:r>
            <a:r>
              <a:rPr kumimoji="0" lang="en-US" altLang="en-US" sz="1050" b="0" i="0" u="none" strike="noStrike" cap="none" normalizeH="0" baseline="0" dirty="0">
                <a:ln>
                  <a:noFill/>
                </a:ln>
                <a:solidFill>
                  <a:schemeClr val="bg1"/>
                </a:solidFill>
                <a:effectLst/>
                <a:latin typeface="Consolas" panose="020B0609020204030204" pitchFamily="49" charset="0"/>
              </a:rPr>
              <a:t> </a:t>
            </a:r>
            <a:endParaRPr kumimoji="0" lang="en-US" altLang="en-US" sz="4400" b="0" i="0" u="none" strike="noStrike" cap="none" normalizeH="0" baseline="0" dirty="0">
              <a:ln>
                <a:noFill/>
              </a:ln>
              <a:solidFill>
                <a:schemeClr val="bg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3BA50744-B4E2-4BD7-958E-ABEE1A9A4C5E}"/>
              </a:ext>
            </a:extLst>
          </p:cNvPr>
          <p:cNvSpPr txBox="1"/>
          <p:nvPr/>
        </p:nvSpPr>
        <p:spPr>
          <a:xfrm>
            <a:off x="498345" y="2028128"/>
            <a:ext cx="6560574" cy="430887"/>
          </a:xfrm>
          <a:prstGeom prst="rect">
            <a:avLst/>
          </a:prstGeom>
          <a:noFill/>
        </p:spPr>
        <p:txBody>
          <a:bodyPr wrap="square">
            <a:spAutoFit/>
          </a:bodyPr>
          <a:lstStyle/>
          <a:p>
            <a:r>
              <a:rPr lang="en-US" sz="2200" dirty="0"/>
              <a:t>Per-device installation, run:</a:t>
            </a:r>
          </a:p>
        </p:txBody>
      </p:sp>
      <p:sp>
        <p:nvSpPr>
          <p:cNvPr id="9" name="TextBox 8">
            <a:extLst>
              <a:ext uri="{FF2B5EF4-FFF2-40B4-BE49-F238E27FC236}">
                <a16:creationId xmlns:a16="http://schemas.microsoft.com/office/drawing/2014/main" id="{8E3EE86D-D9C9-4DCE-A719-B74CDF3EA5D2}"/>
              </a:ext>
            </a:extLst>
          </p:cNvPr>
          <p:cNvSpPr txBox="1"/>
          <p:nvPr/>
        </p:nvSpPr>
        <p:spPr>
          <a:xfrm>
            <a:off x="489956" y="4068562"/>
            <a:ext cx="6560574" cy="430887"/>
          </a:xfrm>
          <a:prstGeom prst="rect">
            <a:avLst/>
          </a:prstGeom>
          <a:noFill/>
        </p:spPr>
        <p:txBody>
          <a:bodyPr wrap="square">
            <a:spAutoFit/>
          </a:bodyPr>
          <a:lstStyle/>
          <a:p>
            <a:r>
              <a:rPr lang="en-US" sz="2200" dirty="0"/>
              <a:t>Per-user installation, run:</a:t>
            </a:r>
          </a:p>
        </p:txBody>
      </p:sp>
      <p:sp>
        <p:nvSpPr>
          <p:cNvPr id="11" name="TextBox 10">
            <a:extLst>
              <a:ext uri="{FF2B5EF4-FFF2-40B4-BE49-F238E27FC236}">
                <a16:creationId xmlns:a16="http://schemas.microsoft.com/office/drawing/2014/main" id="{1371B3DE-674F-40ED-AC69-167F1C5AF929}"/>
              </a:ext>
            </a:extLst>
          </p:cNvPr>
          <p:cNvSpPr txBox="1"/>
          <p:nvPr/>
        </p:nvSpPr>
        <p:spPr>
          <a:xfrm>
            <a:off x="808274" y="4943433"/>
            <a:ext cx="10495935" cy="400110"/>
          </a:xfrm>
          <a:prstGeom prst="rect">
            <a:avLst/>
          </a:prstGeom>
          <a:noFill/>
        </p:spPr>
        <p:txBody>
          <a:bodyPr wrap="square">
            <a:spAutoFit/>
          </a:bodyPr>
          <a:lstStyle/>
          <a:p>
            <a:r>
              <a:rPr lang="en-US" sz="2000" dirty="0">
                <a:solidFill>
                  <a:schemeClr val="bg1"/>
                </a:solidFill>
                <a:latin typeface="Consolas" panose="020B0609020204030204" pitchFamily="49" charset="0"/>
              </a:rPr>
              <a:t>msiexec.exe /</a:t>
            </a:r>
            <a:r>
              <a:rPr lang="en-US" sz="2000" dirty="0" err="1">
                <a:solidFill>
                  <a:schemeClr val="bg1"/>
                </a:solidFill>
                <a:latin typeface="Consolas" panose="020B0609020204030204" pitchFamily="49" charset="0"/>
              </a:rPr>
              <a:t>i</a:t>
            </a:r>
            <a:r>
              <a:rPr lang="en-US" sz="2000" dirty="0">
                <a:solidFill>
                  <a:schemeClr val="bg1"/>
                </a:solidFill>
                <a:latin typeface="Consolas" panose="020B0609020204030204" pitchFamily="49" charset="0"/>
              </a:rPr>
              <a:t> `&lt;path to the MSI&gt;` /</a:t>
            </a:r>
            <a:r>
              <a:rPr lang="en-US" sz="2000" dirty="0" err="1">
                <a:solidFill>
                  <a:schemeClr val="bg1"/>
                </a:solidFill>
                <a:latin typeface="Consolas" panose="020B0609020204030204" pitchFamily="49" charset="0"/>
              </a:rPr>
              <a:t>qn</a:t>
            </a:r>
            <a:r>
              <a:rPr lang="en-US" sz="2000" dirty="0">
                <a:solidFill>
                  <a:schemeClr val="bg1"/>
                </a:solidFill>
                <a:latin typeface="Consolas" panose="020B0609020204030204" pitchFamily="49" charset="0"/>
              </a:rPr>
              <a:t> ALLUSERS=2 MSIINSTALLPERUSER=1</a:t>
            </a:r>
          </a:p>
        </p:txBody>
      </p:sp>
    </p:spTree>
    <p:extLst>
      <p:ext uri="{BB962C8B-B14F-4D97-AF65-F5344CB8AC3E}">
        <p14:creationId xmlns:p14="http://schemas.microsoft.com/office/powerpoint/2010/main" val="28286368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dirty="0"/>
              <a:t>Hybrid Identity with Azure Active Directory</a:t>
            </a:r>
          </a:p>
        </p:txBody>
      </p:sp>
      <p:pic>
        <p:nvPicPr>
          <p:cNvPr id="4" name="Picture Placeholder 6">
            <a:extLst>
              <a:ext uri="{FF2B5EF4-FFF2-40B4-BE49-F238E27FC236}">
                <a16:creationId xmlns:a16="http://schemas.microsoft.com/office/drawing/2014/main" id="{7FC205CE-67D7-4C4A-A1E2-EC49A8824A3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324904"/>
            <a:ext cx="11341268" cy="680196"/>
          </a:xfrm>
        </p:spPr>
        <p:txBody>
          <a:bodyPr/>
          <a:lstStyle/>
          <a:p>
            <a:r>
              <a:rPr lang="en-US" dirty="0">
                <a:latin typeface="+mn-lt"/>
                <a:cs typeface="Segoe UI Light" panose="020B0502040204020203" pitchFamily="34" charset="0"/>
              </a:rPr>
              <a:t>Hybrid Identity with Azure Active Directory</a:t>
            </a:r>
          </a:p>
        </p:txBody>
      </p:sp>
      <p:sp>
        <p:nvSpPr>
          <p:cNvPr id="2" name="Rectangle 1">
            <a:extLst>
              <a:ext uri="{FF2B5EF4-FFF2-40B4-BE49-F238E27FC236}">
                <a16:creationId xmlns:a16="http://schemas.microsoft.com/office/drawing/2014/main" id="{17372995-08D4-424A-A2FC-AF22F47484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 Placeholder 14">
            <a:extLst>
              <a:ext uri="{FF2B5EF4-FFF2-40B4-BE49-F238E27FC236}">
                <a16:creationId xmlns:a16="http://schemas.microsoft.com/office/drawing/2014/main" id="{3D76E33F-101F-4149-AC10-376393214558}"/>
              </a:ext>
            </a:extLst>
          </p:cNvPr>
          <p:cNvSpPr txBox="1">
            <a:spLocks/>
          </p:cNvSpPr>
          <p:nvPr/>
        </p:nvSpPr>
        <p:spPr>
          <a:xfrm>
            <a:off x="519904" y="1696916"/>
            <a:ext cx="11032397" cy="3552126"/>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ts val="2353"/>
              </a:lnSpc>
              <a:spcBef>
                <a:spcPts val="0"/>
              </a:spcBef>
              <a:spcAft>
                <a:spcPts val="1176"/>
              </a:spcAft>
              <a:buClrTx/>
              <a:buSzPct val="90000"/>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You can use the following authentication methods to implement hybrid identity with Azure AD</a:t>
            </a:r>
          </a:p>
          <a:p>
            <a:pPr marL="560241" marR="0" lvl="1" indent="-336145" algn="l" defTabSz="914367" rtl="0" eaLnBrk="1" fontAlgn="auto" latinLnBrk="0" hangingPunct="1">
              <a:lnSpc>
                <a:spcPct val="100000"/>
              </a:lnSpc>
              <a:spcBef>
                <a:spcPts val="0"/>
              </a:spcBef>
              <a:spcAft>
                <a:spcPts val="1176"/>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Password hash synchronization (PHS)</a:t>
            </a:r>
          </a:p>
          <a:p>
            <a:pPr marL="560241" marR="0" lvl="1" indent="-336145" algn="l" defTabSz="914367" rtl="0" eaLnBrk="1" fontAlgn="auto" latinLnBrk="0" hangingPunct="1">
              <a:lnSpc>
                <a:spcPct val="100000"/>
              </a:lnSpc>
              <a:spcBef>
                <a:spcPts val="0"/>
              </a:spcBef>
              <a:spcAft>
                <a:spcPts val="1176"/>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Pass-through authentication (PTA)</a:t>
            </a:r>
          </a:p>
          <a:p>
            <a:pPr marL="560241" marR="0" lvl="1" indent="-336145" algn="l" defTabSz="914367" rtl="0" eaLnBrk="1" fontAlgn="auto" latinLnBrk="0" hangingPunct="1">
              <a:lnSpc>
                <a:spcPct val="100000"/>
              </a:lnSpc>
              <a:spcBef>
                <a:spcPts val="0"/>
              </a:spcBef>
              <a:spcAft>
                <a:spcPts val="1176"/>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Federation (AD FS)</a:t>
            </a:r>
          </a:p>
          <a:p>
            <a:pPr marL="224097" marR="0" lvl="1" indent="0" algn="l" defTabSz="914367" rtl="0" eaLnBrk="1" fontAlgn="auto" latinLnBrk="0" hangingPunct="1">
              <a:lnSpc>
                <a:spcPct val="100000"/>
              </a:lnSpc>
              <a:spcBef>
                <a:spcPts val="0"/>
              </a:spcBef>
              <a:spcAft>
                <a:spcPts val="1176"/>
              </a:spcAft>
              <a:buClrTx/>
              <a:buSzPct val="90000"/>
              <a:buFontTx/>
              <a:buNone/>
              <a:tabLst/>
              <a:defRPr/>
            </a:pPr>
            <a:endParaRPr kumimoji="0" lang="en-US" sz="1961" b="0" i="0" u="none" strike="noStrike" kern="1200" cap="none" spc="0" normalizeH="0" baseline="0" noProof="0" dirty="0">
              <a:ln>
                <a:noFill/>
              </a:ln>
              <a:solidFill>
                <a:srgbClr val="000000"/>
              </a:solidFill>
              <a:effectLst/>
              <a:uLnTx/>
              <a:uFillTx/>
              <a:latin typeface="Segoe UI"/>
              <a:ea typeface="+mn-ea"/>
              <a:cs typeface="+mn-cs"/>
            </a:endParaRPr>
          </a:p>
          <a:p>
            <a:pPr marL="224097" marR="0" lvl="1" indent="0" algn="l" defTabSz="914367" rtl="0" eaLnBrk="1" fontAlgn="auto" latinLnBrk="0" hangingPunct="1">
              <a:lnSpc>
                <a:spcPct val="100000"/>
              </a:lnSpc>
              <a:spcBef>
                <a:spcPts val="0"/>
              </a:spcBef>
              <a:spcAft>
                <a:spcPts val="1176"/>
              </a:spcAft>
              <a:buClrTx/>
              <a:buSzPct val="90000"/>
              <a:buFontTx/>
              <a:buNone/>
              <a:tabLst/>
              <a:defRPr/>
            </a:pPr>
            <a:endParaRPr kumimoji="0" lang="en-US" sz="1961" b="0" i="0" u="none" strike="noStrike" kern="1200" cap="none" spc="0" normalizeH="0" baseline="0" noProof="0" dirty="0">
              <a:ln>
                <a:noFill/>
              </a:ln>
              <a:solidFill>
                <a:srgbClr val="000000"/>
              </a:solidFill>
              <a:effectLst/>
              <a:uLnTx/>
              <a:uFillTx/>
              <a:latin typeface="Segoe UI"/>
              <a:ea typeface="+mn-ea"/>
              <a:cs typeface="+mn-cs"/>
            </a:endParaRPr>
          </a:p>
          <a:p>
            <a:pPr marL="224097" marR="0" lvl="1" indent="0" algn="l" defTabSz="914367" rtl="0" eaLnBrk="1" fontAlgn="auto" latinLnBrk="0" hangingPunct="1">
              <a:lnSpc>
                <a:spcPct val="100000"/>
              </a:lnSpc>
              <a:spcBef>
                <a:spcPts val="0"/>
              </a:spcBef>
              <a:spcAft>
                <a:spcPts val="1176"/>
              </a:spcAft>
              <a:buClrTx/>
              <a:buSzPct val="90000"/>
              <a:buFontTx/>
              <a:buNone/>
              <a:tabLst/>
              <a:defRPr/>
            </a:pPr>
            <a:endParaRPr kumimoji="0" lang="en-US" sz="1961"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3" name="Graphic 5" descr="Azure Active Directory logo">
            <a:extLst>
              <a:ext uri="{FF2B5EF4-FFF2-40B4-BE49-F238E27FC236}">
                <a16:creationId xmlns:a16="http://schemas.microsoft.com/office/drawing/2014/main" id="{090E8921-E826-4BBD-A2DB-1373772DB7C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349506" y="5149654"/>
            <a:ext cx="1254963" cy="1254963"/>
          </a:xfrm>
          <a:prstGeom prst="rect">
            <a:avLst/>
          </a:prstGeom>
        </p:spPr>
      </p:pic>
    </p:spTree>
    <p:extLst>
      <p:ext uri="{BB962C8B-B14F-4D97-AF65-F5344CB8AC3E}">
        <p14:creationId xmlns:p14="http://schemas.microsoft.com/office/powerpoint/2010/main" val="24976366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372995-08D4-424A-A2FC-AF22F47484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E8D3FE2-164C-4F5A-B609-E63C353DC3D1}"/>
              </a:ext>
            </a:extLst>
          </p:cNvPr>
          <p:cNvSpPr txBox="1"/>
          <p:nvPr/>
        </p:nvSpPr>
        <p:spPr>
          <a:xfrm>
            <a:off x="404769" y="2020686"/>
            <a:ext cx="2623657" cy="2246769"/>
          </a:xfrm>
          <a:prstGeom prst="rect">
            <a:avLst/>
          </a:prstGeom>
          <a:noFill/>
        </p:spPr>
        <p:txBody>
          <a:bodyPr wrap="square">
            <a:spAutoFit/>
          </a:bodyPr>
          <a:lstStyle/>
          <a:p>
            <a:r>
              <a:rPr lang="en-US" sz="2000" dirty="0">
                <a:solidFill>
                  <a:schemeClr val="tx2">
                    <a:lumMod val="75000"/>
                  </a:schemeClr>
                </a:solidFill>
              </a:rPr>
              <a:t>Common hybrid identity and access management scenarios with recommendations for hybrid identity options.</a:t>
            </a:r>
          </a:p>
        </p:txBody>
      </p:sp>
      <p:graphicFrame>
        <p:nvGraphicFramePr>
          <p:cNvPr id="6" name="Table 5">
            <a:extLst>
              <a:ext uri="{FF2B5EF4-FFF2-40B4-BE49-F238E27FC236}">
                <a16:creationId xmlns:a16="http://schemas.microsoft.com/office/drawing/2014/main" id="{794DCF1C-DAC8-1908-FCC3-CD62BED7A8C1}"/>
              </a:ext>
            </a:extLst>
          </p:cNvPr>
          <p:cNvGraphicFramePr>
            <a:graphicFrameLocks noGrp="1"/>
          </p:cNvGraphicFramePr>
          <p:nvPr>
            <p:extLst>
              <p:ext uri="{D42A27DB-BD31-4B8C-83A1-F6EECF244321}">
                <p14:modId xmlns:p14="http://schemas.microsoft.com/office/powerpoint/2010/main" val="3096325292"/>
              </p:ext>
            </p:extLst>
          </p:nvPr>
        </p:nvGraphicFramePr>
        <p:xfrm>
          <a:off x="3360567" y="513807"/>
          <a:ext cx="8258720" cy="5944830"/>
        </p:xfrm>
        <a:graphic>
          <a:graphicData uri="http://schemas.openxmlformats.org/drawingml/2006/table">
            <a:tbl>
              <a:tblPr/>
              <a:tblGrid>
                <a:gridCol w="5187687">
                  <a:extLst>
                    <a:ext uri="{9D8B030D-6E8A-4147-A177-3AD203B41FA5}">
                      <a16:colId xmlns:a16="http://schemas.microsoft.com/office/drawing/2014/main" val="1370099704"/>
                    </a:ext>
                  </a:extLst>
                </a:gridCol>
                <a:gridCol w="974462">
                  <a:extLst>
                    <a:ext uri="{9D8B030D-6E8A-4147-A177-3AD203B41FA5}">
                      <a16:colId xmlns:a16="http://schemas.microsoft.com/office/drawing/2014/main" val="2742176486"/>
                    </a:ext>
                  </a:extLst>
                </a:gridCol>
                <a:gridCol w="962651">
                  <a:extLst>
                    <a:ext uri="{9D8B030D-6E8A-4147-A177-3AD203B41FA5}">
                      <a16:colId xmlns:a16="http://schemas.microsoft.com/office/drawing/2014/main" val="115617264"/>
                    </a:ext>
                  </a:extLst>
                </a:gridCol>
                <a:gridCol w="1133920">
                  <a:extLst>
                    <a:ext uri="{9D8B030D-6E8A-4147-A177-3AD203B41FA5}">
                      <a16:colId xmlns:a16="http://schemas.microsoft.com/office/drawing/2014/main" val="1448218854"/>
                    </a:ext>
                  </a:extLst>
                </a:gridCol>
              </a:tblGrid>
              <a:tr h="178276">
                <a:tc>
                  <a:txBody>
                    <a:bodyPr/>
                    <a:lstStyle/>
                    <a:p>
                      <a:r>
                        <a:rPr lang="en-US" sz="1400" b="1">
                          <a:effectLst/>
                        </a:rPr>
                        <a:t>I need to:</a:t>
                      </a:r>
                      <a:endParaRPr lang="en-US" sz="1400">
                        <a:effectLst/>
                      </a:endParaRP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dirty="0">
                          <a:effectLst/>
                        </a:rPr>
                        <a:t>PHS and SSO1</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dirty="0">
                          <a:effectLst/>
                        </a:rPr>
                        <a:t>PTA and SSO2</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dirty="0">
                          <a:effectLst/>
                        </a:rPr>
                        <a:t>AD FS3</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520895650"/>
                  </a:ext>
                </a:extLst>
              </a:tr>
              <a:tr h="1115220">
                <a:tc>
                  <a:txBody>
                    <a:bodyPr/>
                    <a:lstStyle/>
                    <a:p>
                      <a:r>
                        <a:rPr lang="en-US" sz="1400">
                          <a:effectLst/>
                        </a:rPr>
                        <a:t>Sync new user, contact, and group accounts created in my on-premises Active Directory to the cloud automatically.</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2154205158"/>
                  </a:ext>
                </a:extLst>
              </a:tr>
              <a:tr h="412513">
                <a:tc>
                  <a:txBody>
                    <a:bodyPr/>
                    <a:lstStyle/>
                    <a:p>
                      <a:r>
                        <a:rPr lang="en-US" sz="1400">
                          <a:effectLst/>
                        </a:rPr>
                        <a:t>Set up my tenant for Office 365 hybrid scenarios.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3273719093"/>
                  </a:ext>
                </a:extLst>
              </a:tr>
              <a:tr h="802904">
                <a:tc>
                  <a:txBody>
                    <a:bodyPr/>
                    <a:lstStyle/>
                    <a:p>
                      <a:r>
                        <a:rPr lang="en-US" sz="1400">
                          <a:effectLst/>
                        </a:rPr>
                        <a:t>Enable my users to sign in and access cloud services using their on-premises password.</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222696968"/>
                  </a:ext>
                </a:extLst>
              </a:tr>
              <a:tr h="412513">
                <a:tc>
                  <a:txBody>
                    <a:bodyPr/>
                    <a:lstStyle/>
                    <a:p>
                      <a:r>
                        <a:rPr lang="en-US" sz="1400">
                          <a:effectLst/>
                        </a:rPr>
                        <a:t>Implement single sign-on using corporate credentials.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862593754"/>
                  </a:ext>
                </a:extLst>
              </a:tr>
              <a:tr h="412513">
                <a:tc>
                  <a:txBody>
                    <a:bodyPr/>
                    <a:lstStyle/>
                    <a:p>
                      <a:r>
                        <a:rPr lang="en-US" sz="1400">
                          <a:effectLst/>
                        </a:rPr>
                        <a:t>Ensure no password hashes are stored in the cloud.</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a:effectLst/>
                        </a:rPr>
                        <a:t> </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71314003"/>
                  </a:ext>
                </a:extLst>
              </a:tr>
              <a:tr h="568667">
                <a:tc>
                  <a:txBody>
                    <a:bodyPr/>
                    <a:lstStyle/>
                    <a:p>
                      <a:r>
                        <a:rPr lang="en-US" sz="1400">
                          <a:effectLst/>
                        </a:rPr>
                        <a:t>Enable cloud-based multifactor authentication solutions.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633110791"/>
                  </a:ext>
                </a:extLst>
              </a:tr>
              <a:tr h="490590">
                <a:tc>
                  <a:txBody>
                    <a:bodyPr/>
                    <a:lstStyle/>
                    <a:p>
                      <a:r>
                        <a:rPr lang="en-US" sz="1400">
                          <a:effectLst/>
                        </a:rPr>
                        <a:t>Enable on-premises multifactor authentication solutions.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a:effectLst/>
                        </a:rPr>
                        <a:t> </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a:effectLst/>
                        </a:rPr>
                        <a:t> </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4149754199"/>
                  </a:ext>
                </a:extLst>
              </a:tr>
              <a:tr h="412513">
                <a:tc>
                  <a:txBody>
                    <a:bodyPr/>
                    <a:lstStyle/>
                    <a:p>
                      <a:r>
                        <a:rPr lang="en-US" sz="1400" dirty="0">
                          <a:effectLst/>
                        </a:rPr>
                        <a:t>Support smartcard authentication for my users.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a:effectLst/>
                        </a:rPr>
                        <a:t> </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a:effectLst/>
                        </a:rPr>
                        <a:t> </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2484345837"/>
                  </a:ext>
                </a:extLst>
              </a:tr>
              <a:tr h="880983">
                <a:tc>
                  <a:txBody>
                    <a:bodyPr/>
                    <a:lstStyle/>
                    <a:p>
                      <a:r>
                        <a:rPr lang="en-US" sz="1400">
                          <a:effectLst/>
                        </a:rPr>
                        <a:t>Display password expiry notifications in the Office Portal and on the Windows 10 desktop.</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a:effectLst/>
                        </a:rPr>
                        <a:t> </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a:effectLst/>
                        </a:rPr>
                        <a:t> </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tc>
                  <a:txBody>
                    <a:bodyPr/>
                    <a:lstStyle/>
                    <a:p>
                      <a:r>
                        <a:rPr lang="en-US" sz="1400" b="1" dirty="0">
                          <a:effectLst/>
                        </a:rPr>
                        <a:t>Yes</a:t>
                      </a:r>
                    </a:p>
                  </a:txBody>
                  <a:tcPr marL="4847" marR="4847" marT="4847" marB="4847" anchor="ctr">
                    <a:lnL w="4763" cap="flat" cmpd="sng" algn="ctr">
                      <a:solidFill>
                        <a:srgbClr val="D3D3D3"/>
                      </a:solidFill>
                      <a:prstDash val="solid"/>
                      <a:round/>
                      <a:headEnd type="none" w="med" len="med"/>
                      <a:tailEnd type="none" w="med" len="med"/>
                    </a:lnL>
                    <a:lnR w="4763" cap="flat" cmpd="sng" algn="ctr">
                      <a:solidFill>
                        <a:srgbClr val="D3D3D3"/>
                      </a:solidFill>
                      <a:prstDash val="solid"/>
                      <a:round/>
                      <a:headEnd type="none" w="med" len="med"/>
                      <a:tailEnd type="none" w="med" len="med"/>
                    </a:lnR>
                    <a:lnT w="4763" cap="flat" cmpd="sng" algn="ctr">
                      <a:solidFill>
                        <a:srgbClr val="D3D3D3"/>
                      </a:solidFill>
                      <a:prstDash val="solid"/>
                      <a:round/>
                      <a:headEnd type="none" w="med" len="med"/>
                      <a:tailEnd type="none" w="med" len="med"/>
                    </a:lnT>
                    <a:lnB w="4763"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3492088555"/>
                  </a:ext>
                </a:extLst>
              </a:tr>
            </a:tbl>
          </a:graphicData>
        </a:graphic>
      </p:graphicFrame>
    </p:spTree>
    <p:extLst>
      <p:ext uri="{BB962C8B-B14F-4D97-AF65-F5344CB8AC3E}">
        <p14:creationId xmlns:p14="http://schemas.microsoft.com/office/powerpoint/2010/main" val="9374408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dirty="0"/>
              <a:t>Plan for Azure AD Connect for user identities</a:t>
            </a:r>
          </a:p>
        </p:txBody>
      </p:sp>
      <p:pic>
        <p:nvPicPr>
          <p:cNvPr id="5" name="Graphic 5" descr="Azure Active Directory logo">
            <a:extLst>
              <a:ext uri="{FF2B5EF4-FFF2-40B4-BE49-F238E27FC236}">
                <a16:creationId xmlns:a16="http://schemas.microsoft.com/office/drawing/2014/main" id="{CD877401-532D-4BF6-B006-4BA57C95B1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130846" y="2726523"/>
            <a:ext cx="1254963" cy="1254963"/>
          </a:xfrm>
          <a:prstGeom prst="rect">
            <a:avLst/>
          </a:prstGeom>
        </p:spPr>
      </p:pic>
    </p:spTree>
    <p:extLst>
      <p:ext uri="{BB962C8B-B14F-4D97-AF65-F5344CB8AC3E}">
        <p14:creationId xmlns:p14="http://schemas.microsoft.com/office/powerpoint/2010/main" val="3509306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for user identities and profiles</a:t>
            </a:r>
            <a:endParaRPr lang="en-US" dirty="0"/>
          </a:p>
        </p:txBody>
      </p:sp>
      <p:pic>
        <p:nvPicPr>
          <p:cNvPr id="6" name="Picture Placeholder 5">
            <a:extLst>
              <a:ext uri="{FF2B5EF4-FFF2-40B4-BE49-F238E27FC236}">
                <a16:creationId xmlns:a16="http://schemas.microsoft.com/office/drawing/2014/main" id="{279D2E7D-CA5E-4C7E-9CE6-D34DEB91C179}"/>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05B051-9850-4592-AA93-BEC4F44F0350}"/>
              </a:ext>
            </a:extLst>
          </p:cNvPr>
          <p:cNvPicPr>
            <a:picLocks noChangeAspect="1"/>
          </p:cNvPicPr>
          <p:nvPr/>
        </p:nvPicPr>
        <p:blipFill>
          <a:blip r:embed="rId3"/>
          <a:stretch>
            <a:fillRect/>
          </a:stretch>
        </p:blipFill>
        <p:spPr>
          <a:xfrm>
            <a:off x="6371773" y="1796789"/>
            <a:ext cx="5621296" cy="3428514"/>
          </a:xfrm>
          <a:prstGeom prst="rect">
            <a:avLst/>
          </a:prstGeom>
        </p:spPr>
      </p:pic>
      <p:sp>
        <p:nvSpPr>
          <p:cNvPr id="11" name="TextBox 10">
            <a:extLst>
              <a:ext uri="{FF2B5EF4-FFF2-40B4-BE49-F238E27FC236}">
                <a16:creationId xmlns:a16="http://schemas.microsoft.com/office/drawing/2014/main" id="{D0A1E5A6-4FDD-4F71-B7F9-3445C8BB1EBF}"/>
              </a:ext>
            </a:extLst>
          </p:cNvPr>
          <p:cNvSpPr txBox="1"/>
          <p:nvPr/>
        </p:nvSpPr>
        <p:spPr>
          <a:xfrm>
            <a:off x="449165" y="1946844"/>
            <a:ext cx="5589214" cy="3894912"/>
          </a:xfrm>
          <a:prstGeom prst="rect">
            <a:avLst/>
          </a:prstGeom>
          <a:noFill/>
        </p:spPr>
        <p:txBody>
          <a:bodyPr wrap="square">
            <a:spAutoFit/>
          </a:bodyPr>
          <a:lstStyle/>
          <a:p>
            <a:pPr algn="l"/>
            <a:r>
              <a:rPr lang="en-US" sz="1765" dirty="0">
                <a:latin typeface="Segoe UI" panose="020B0502040204020203" pitchFamily="34" charset="0"/>
              </a:rPr>
              <a:t>Integrating on-premises directories with Azure AD provides a common identity for accessing both cloud and on-premises resources. </a:t>
            </a:r>
          </a:p>
          <a:p>
            <a:pPr algn="l"/>
            <a:endParaRPr lang="en-US" sz="1765" dirty="0">
              <a:latin typeface="Segoe UI" panose="020B0502040204020203" pitchFamily="34" charset="0"/>
            </a:endParaRPr>
          </a:p>
          <a:p>
            <a:pPr marL="280121" indent="-280121">
              <a:buFont typeface="Arial" panose="020B0604020202020204" pitchFamily="34" charset="0"/>
              <a:buChar char="•"/>
            </a:pPr>
            <a:r>
              <a:rPr lang="en-US" sz="1765" dirty="0">
                <a:latin typeface="Segoe UI" panose="020B0502040204020203" pitchFamily="34" charset="0"/>
              </a:rPr>
              <a:t>Users can use a single identity to access on-premises applications and cloud services such as Office 365.</a:t>
            </a:r>
          </a:p>
          <a:p>
            <a:pPr marL="280121" indent="-280121">
              <a:buFont typeface="Arial" panose="020B0604020202020204" pitchFamily="34" charset="0"/>
              <a:buChar char="•"/>
            </a:pPr>
            <a:endParaRPr lang="en-US" sz="1765" dirty="0">
              <a:latin typeface="Segoe UI" panose="020B0502040204020203" pitchFamily="34" charset="0"/>
            </a:endParaRPr>
          </a:p>
          <a:p>
            <a:pPr marL="280121" indent="-280121">
              <a:buFont typeface="Arial" panose="020B0604020202020204" pitchFamily="34" charset="0"/>
              <a:buChar char="•"/>
            </a:pPr>
            <a:r>
              <a:rPr lang="en-US" sz="1765" dirty="0">
                <a:latin typeface="Segoe UI" panose="020B0502040204020203" pitchFamily="34" charset="0"/>
              </a:rPr>
              <a:t>Single tool to provide an easy deployment experience for synchronization and sign-in.</a:t>
            </a:r>
          </a:p>
          <a:p>
            <a:pPr marL="280121" indent="-280121">
              <a:buFont typeface="Arial" panose="020B0604020202020204" pitchFamily="34" charset="0"/>
              <a:buChar char="•"/>
            </a:pPr>
            <a:endParaRPr lang="en-US" sz="1765" dirty="0">
              <a:latin typeface="Segoe UI" panose="020B0502040204020203" pitchFamily="34" charset="0"/>
            </a:endParaRPr>
          </a:p>
          <a:p>
            <a:pPr marL="280121" indent="-280121">
              <a:buFont typeface="Arial" panose="020B0604020202020204" pitchFamily="34" charset="0"/>
              <a:buChar char="•"/>
            </a:pPr>
            <a:r>
              <a:rPr lang="en-US" sz="1765" dirty="0">
                <a:latin typeface="Segoe UI" panose="020B0502040204020203" pitchFamily="34" charset="0"/>
              </a:rPr>
              <a:t>Azure AD Connect replaces older versions of identity integration tools such as DirSync and Azure AD Sync.</a:t>
            </a:r>
          </a:p>
        </p:txBody>
      </p:sp>
      <p:sp>
        <p:nvSpPr>
          <p:cNvPr id="9" name="Title 13">
            <a:extLst>
              <a:ext uri="{FF2B5EF4-FFF2-40B4-BE49-F238E27FC236}">
                <a16:creationId xmlns:a16="http://schemas.microsoft.com/office/drawing/2014/main" id="{6A0C5913-EFC4-4E30-BC06-43810B82DA3D}"/>
              </a:ext>
            </a:extLst>
          </p:cNvPr>
          <p:cNvSpPr>
            <a:spLocks noGrp="1"/>
          </p:cNvSpPr>
          <p:nvPr>
            <p:ph type="title"/>
          </p:nvPr>
        </p:nvSpPr>
        <p:spPr>
          <a:xfrm>
            <a:off x="367745" y="718799"/>
            <a:ext cx="11341268" cy="397545"/>
          </a:xfrm>
        </p:spPr>
        <p:txBody>
          <a:bodyPr/>
          <a:lstStyle/>
          <a:p>
            <a:r>
              <a:rPr lang="en-US" dirty="0">
                <a:latin typeface="+mn-lt"/>
                <a:cs typeface="Segoe UI Light" panose="020B0502040204020203" pitchFamily="34" charset="0"/>
              </a:rPr>
              <a:t>Plan for Azure AD Connect for user identities</a:t>
            </a:r>
          </a:p>
        </p:txBody>
      </p:sp>
    </p:spTree>
    <p:extLst>
      <p:ext uri="{BB962C8B-B14F-4D97-AF65-F5344CB8AC3E}">
        <p14:creationId xmlns:p14="http://schemas.microsoft.com/office/powerpoint/2010/main" val="232892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5" descr="Azure Active Directory logo">
            <a:extLst>
              <a:ext uri="{FF2B5EF4-FFF2-40B4-BE49-F238E27FC236}">
                <a16:creationId xmlns:a16="http://schemas.microsoft.com/office/drawing/2014/main" id="{20A2F06D-7383-4296-B1E4-C97831322D0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665419" y="5216504"/>
            <a:ext cx="1254963" cy="1254963"/>
          </a:xfrm>
          <a:prstGeom prst="rect">
            <a:avLst/>
          </a:prstGeom>
        </p:spPr>
      </p:pic>
      <p:sp>
        <p:nvSpPr>
          <p:cNvPr id="8" name="TextBox 7">
            <a:extLst>
              <a:ext uri="{FF2B5EF4-FFF2-40B4-BE49-F238E27FC236}">
                <a16:creationId xmlns:a16="http://schemas.microsoft.com/office/drawing/2014/main" id="{DE8F1B45-9D59-4E7B-A4A5-5942B6281F84}"/>
              </a:ext>
            </a:extLst>
          </p:cNvPr>
          <p:cNvSpPr txBox="1"/>
          <p:nvPr/>
        </p:nvSpPr>
        <p:spPr>
          <a:xfrm>
            <a:off x="353986" y="1165035"/>
            <a:ext cx="10311432" cy="4767276"/>
          </a:xfrm>
          <a:prstGeom prst="rect">
            <a:avLst/>
          </a:prstGeom>
          <a:noFill/>
        </p:spPr>
        <p:txBody>
          <a:bodyPr wrap="square">
            <a:spAutoFit/>
          </a:bodyPr>
          <a:lstStyle/>
          <a:p>
            <a:pPr>
              <a:spcAft>
                <a:spcPts val="588"/>
              </a:spcAft>
            </a:pPr>
            <a:r>
              <a:rPr lang="en-US" sz="1765" dirty="0">
                <a:latin typeface="Segoe UI" panose="020B0502040204020203" pitchFamily="34" charset="0"/>
                <a:hlinkClick r:id="rId3"/>
              </a:rPr>
              <a:t>Password hash synchronization</a:t>
            </a:r>
            <a:r>
              <a:rPr lang="en-US" sz="1765" dirty="0">
                <a:latin typeface="Segoe UI" panose="020B0502040204020203" pitchFamily="34" charset="0"/>
              </a:rPr>
              <a:t>  - A sign-in method that synchronizes a hash of a users on-premises AD password with Azure AD.</a:t>
            </a:r>
          </a:p>
          <a:p>
            <a:pPr>
              <a:spcAft>
                <a:spcPts val="588"/>
              </a:spcAft>
            </a:pPr>
            <a:endParaRPr lang="en-US" sz="1765" dirty="0">
              <a:latin typeface="Segoe UI" panose="020B0502040204020203" pitchFamily="34" charset="0"/>
            </a:endParaRPr>
          </a:p>
          <a:p>
            <a:pPr>
              <a:spcAft>
                <a:spcPts val="588"/>
              </a:spcAft>
            </a:pPr>
            <a:r>
              <a:rPr lang="en-US" sz="1765" dirty="0">
                <a:latin typeface="Segoe UI" panose="020B0502040204020203" pitchFamily="34" charset="0"/>
                <a:hlinkClick r:id="rId4"/>
              </a:rPr>
              <a:t>Pass-through authentication</a:t>
            </a:r>
            <a:r>
              <a:rPr lang="en-US" sz="1765" dirty="0">
                <a:latin typeface="Segoe UI" panose="020B0502040204020203" pitchFamily="34" charset="0"/>
              </a:rPr>
              <a:t>  - A sign-in method that allows users to use the same password on-premises and in the cloud but doesn't require the additional infrastructure of a federated environment.</a:t>
            </a:r>
          </a:p>
          <a:p>
            <a:pPr>
              <a:spcAft>
                <a:spcPts val="588"/>
              </a:spcAft>
            </a:pPr>
            <a:endParaRPr lang="en-US" sz="1765" dirty="0">
              <a:latin typeface="Segoe UI" panose="020B0502040204020203" pitchFamily="34" charset="0"/>
            </a:endParaRPr>
          </a:p>
          <a:p>
            <a:pPr>
              <a:spcAft>
                <a:spcPts val="588"/>
              </a:spcAft>
            </a:pPr>
            <a:r>
              <a:rPr lang="en-US" sz="1765" dirty="0">
                <a:latin typeface="Segoe UI" panose="020B0502040204020203" pitchFamily="34" charset="0"/>
                <a:hlinkClick r:id="rId5"/>
              </a:rPr>
              <a:t>Federation integration</a:t>
            </a:r>
            <a:r>
              <a:rPr lang="en-US" sz="1765" dirty="0">
                <a:latin typeface="Segoe UI" panose="020B0502040204020203" pitchFamily="34" charset="0"/>
              </a:rPr>
              <a:t>  - Is used to configure a hybrid environment using an on-premises AD FS infrastructure. It also provides AD FS management capabilities such as certificate renewal and additional AD FS server deployments.</a:t>
            </a:r>
          </a:p>
          <a:p>
            <a:pPr>
              <a:spcAft>
                <a:spcPts val="588"/>
              </a:spcAft>
            </a:pPr>
            <a:endParaRPr lang="en-US" sz="1765" dirty="0">
              <a:latin typeface="Segoe UI" panose="020B0502040204020203" pitchFamily="34" charset="0"/>
            </a:endParaRPr>
          </a:p>
          <a:p>
            <a:pPr>
              <a:spcAft>
                <a:spcPts val="588"/>
              </a:spcAft>
            </a:pPr>
            <a:r>
              <a:rPr lang="en-US" sz="1765" dirty="0">
                <a:latin typeface="Segoe UI" panose="020B0502040204020203" pitchFamily="34" charset="0"/>
                <a:hlinkClick r:id="rId6"/>
              </a:rPr>
              <a:t>Synchronization</a:t>
            </a:r>
            <a:r>
              <a:rPr lang="en-US" sz="1765" dirty="0">
                <a:latin typeface="Segoe UI" panose="020B0502040204020203" pitchFamily="34" charset="0"/>
              </a:rPr>
              <a:t>  - Responsible for creating users, groups, and other objects. As well as, making sure identity information for your on-premises users and groups is matching the cloud. </a:t>
            </a:r>
          </a:p>
          <a:p>
            <a:pPr>
              <a:spcAft>
                <a:spcPts val="588"/>
              </a:spcAft>
            </a:pPr>
            <a:endParaRPr lang="en-US" sz="1765" dirty="0">
              <a:latin typeface="Segoe UI" panose="020B0502040204020203" pitchFamily="34" charset="0"/>
            </a:endParaRPr>
          </a:p>
          <a:p>
            <a:pPr>
              <a:spcAft>
                <a:spcPts val="588"/>
              </a:spcAft>
            </a:pPr>
            <a:r>
              <a:rPr lang="en-US" sz="1765" dirty="0">
                <a:latin typeface="Segoe UI" panose="020B0502040204020203" pitchFamily="34" charset="0"/>
                <a:hlinkClick r:id="rId7"/>
              </a:rPr>
              <a:t>Health Monitoring</a:t>
            </a:r>
            <a:r>
              <a:rPr lang="en-US" sz="1765" dirty="0">
                <a:latin typeface="Segoe UI" panose="020B0502040204020203" pitchFamily="34" charset="0"/>
              </a:rPr>
              <a:t>  - Azure AD Connect Health can provide robust monitoring and provide a central location in the Azure portal to view this activity.</a:t>
            </a:r>
          </a:p>
        </p:txBody>
      </p:sp>
      <p:sp>
        <p:nvSpPr>
          <p:cNvPr id="5" name="Title 13">
            <a:extLst>
              <a:ext uri="{FF2B5EF4-FFF2-40B4-BE49-F238E27FC236}">
                <a16:creationId xmlns:a16="http://schemas.microsoft.com/office/drawing/2014/main" id="{0F649989-4616-499F-AB53-D853F59C3D76}"/>
              </a:ext>
            </a:extLst>
          </p:cNvPr>
          <p:cNvSpPr txBox="1">
            <a:spLocks/>
          </p:cNvSpPr>
          <p:nvPr/>
        </p:nvSpPr>
        <p:spPr>
          <a:xfrm>
            <a:off x="475594" y="528144"/>
            <a:ext cx="11341268" cy="397545"/>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dirty="0">
                <a:latin typeface="+mn-lt"/>
                <a:cs typeface="Segoe UI Light" panose="020B0502040204020203" pitchFamily="34" charset="0"/>
              </a:rPr>
              <a:t>Plan for Azure AD Connect for user identities (</a:t>
            </a:r>
            <a:r>
              <a:rPr lang="en-US" dirty="0" err="1">
                <a:latin typeface="+mn-lt"/>
                <a:cs typeface="Segoe UI Light" panose="020B0502040204020203" pitchFamily="34" charset="0"/>
              </a:rPr>
              <a:t>Cont</a:t>
            </a:r>
            <a:r>
              <a:rPr lang="en-US" dirty="0">
                <a:latin typeface="+mn-lt"/>
                <a:cs typeface="Segoe UI Light" panose="020B0502040204020203" pitchFamily="34" charset="0"/>
              </a:rPr>
              <a:t>)</a:t>
            </a:r>
          </a:p>
        </p:txBody>
      </p:sp>
    </p:spTree>
    <p:extLst>
      <p:ext uri="{BB962C8B-B14F-4D97-AF65-F5344CB8AC3E}">
        <p14:creationId xmlns:p14="http://schemas.microsoft.com/office/powerpoint/2010/main" val="21546837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760333"/>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Select a licensing model for Azure Virtual Desktop.</a:t>
            </a:r>
          </a:p>
          <a:p>
            <a:pPr marL="285750" lvl="1" indent="-285750">
              <a:spcBef>
                <a:spcPts val="1176"/>
              </a:spcBef>
              <a:buFont typeface="Arial" panose="020B0604020202020204" pitchFamily="34" charset="0"/>
              <a:buChar char="•"/>
            </a:pPr>
            <a:r>
              <a:rPr lang="en-US" sz="1730" dirty="0">
                <a:solidFill>
                  <a:schemeClr val="tx1"/>
                </a:solidFill>
              </a:rPr>
              <a:t>Describe personal and multi-session desktop scenarios.</a:t>
            </a:r>
          </a:p>
          <a:p>
            <a:pPr marL="285750" lvl="1" indent="-285750">
              <a:spcBef>
                <a:spcPts val="1176"/>
              </a:spcBef>
              <a:buFont typeface="Arial" panose="020B0604020202020204" pitchFamily="34" charset="0"/>
              <a:buChar char="•"/>
            </a:pPr>
            <a:r>
              <a:rPr lang="en-US" sz="1730" dirty="0">
                <a:solidFill>
                  <a:schemeClr val="tx1"/>
                </a:solidFill>
              </a:rPr>
              <a:t>Plan a storage solution storing </a:t>
            </a:r>
            <a:r>
              <a:rPr lang="en-US" sz="1730" dirty="0" err="1">
                <a:solidFill>
                  <a:schemeClr val="tx1"/>
                </a:solidFill>
              </a:rPr>
              <a:t>FSLogix</a:t>
            </a:r>
            <a:r>
              <a:rPr lang="en-US" sz="1730" dirty="0">
                <a:solidFill>
                  <a:schemeClr val="tx1"/>
                </a:solidFill>
              </a:rPr>
              <a:t> profile containers</a:t>
            </a:r>
          </a:p>
          <a:p>
            <a:pPr marL="285750" lvl="1" indent="-285750">
              <a:spcBef>
                <a:spcPts val="1176"/>
              </a:spcBef>
              <a:buFont typeface="Arial" panose="020B0604020202020204" pitchFamily="34" charset="0"/>
              <a:buChar char="•"/>
            </a:pPr>
            <a:r>
              <a:rPr lang="en-US" sz="1730" dirty="0">
                <a:solidFill>
                  <a:schemeClr val="tx1"/>
                </a:solidFill>
              </a:rPr>
              <a:t>Plan for a Desktop client deployment</a:t>
            </a:r>
          </a:p>
          <a:p>
            <a:pPr marL="285750" lvl="1" indent="-285750">
              <a:spcBef>
                <a:spcPts val="1176"/>
              </a:spcBef>
              <a:buFont typeface="Arial" panose="020B0604020202020204" pitchFamily="34" charset="0"/>
              <a:buChar char="•"/>
            </a:pPr>
            <a:r>
              <a:rPr lang="en-US" sz="1730" dirty="0">
                <a:solidFill>
                  <a:schemeClr val="tx1"/>
                </a:solidFill>
              </a:rPr>
              <a:t>Deploy Windows Desktop client to multiple devices.</a:t>
            </a:r>
          </a:p>
          <a:p>
            <a:pPr marL="285750" lvl="1" indent="-285750">
              <a:spcBef>
                <a:spcPts val="1176"/>
              </a:spcBef>
              <a:buFont typeface="Arial" panose="020B0604020202020204" pitchFamily="34" charset="0"/>
              <a:buChar char="•"/>
            </a:pPr>
            <a:r>
              <a:rPr lang="en-US" sz="1730" dirty="0">
                <a:solidFill>
                  <a:schemeClr val="tx1"/>
                </a:solidFill>
              </a:rPr>
              <a:t>Describe Hybrid Identity for Azure Virtual Desktop.</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1920" y="1281651"/>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Select an appropriate licensing model for Azure Virtual Desktop based on requirements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Personal and multi-session desktop scenarios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Recommend an appropriate storage solution</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Plan for a Desktop client deployment</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Plan for Azure Virtual Desktop client deployment - Remote Desktop Protocol (RDP)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Windows Desktop client to multiple devices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Hybrid Identity with Azure Active Directory</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Plan for Azure AD Connect for user identities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Knowledge check and 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4336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Plan an Azure Virtual Desktop architecture (</a:t>
            </a:r>
            <a:r>
              <a:rPr lang="en-US" sz="1800" dirty="0">
                <a:solidFill>
                  <a:schemeClr val="tx2">
                    <a:lumMod val="50000"/>
                  </a:schemeClr>
                </a:solidFill>
                <a:ea typeface="Times New Roman" panose="02020603050405020304" pitchFamily="18" charset="0"/>
                <a:cs typeface="Times New Roman" panose="02020603050405020304" pitchFamily="18" charset="0"/>
              </a:rPr>
              <a:t>10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-15%)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the Azure Virtual Desktop architecture</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Select an appropriate licensing model for Azure Virtual Desktop based on requirements</a:t>
            </a:r>
          </a:p>
        </p:txBody>
      </p:sp>
      <p:pic>
        <p:nvPicPr>
          <p:cNvPr id="7" name="Picture 6">
            <a:extLst>
              <a:ext uri="{FF2B5EF4-FFF2-40B4-BE49-F238E27FC236}">
                <a16:creationId xmlns:a16="http://schemas.microsoft.com/office/drawing/2014/main" id="{B0C6BAE6-D4ED-48DD-84F2-A6F051E1FBF5}"/>
              </a:ext>
            </a:extLst>
          </p:cNvPr>
          <p:cNvPicPr>
            <a:picLocks noChangeAspect="1"/>
          </p:cNvPicPr>
          <p:nvPr/>
        </p:nvPicPr>
        <p:blipFill>
          <a:blip r:embed="rId2"/>
          <a:stretch>
            <a:fillRect/>
          </a:stretch>
        </p:blipFill>
        <p:spPr>
          <a:xfrm>
            <a:off x="10022274" y="2722462"/>
            <a:ext cx="1365523" cy="1340466"/>
          </a:xfrm>
          <a:prstGeom prst="rect">
            <a:avLst/>
          </a:prstGeom>
        </p:spPr>
      </p:pic>
    </p:spTree>
    <p:extLst>
      <p:ext uri="{BB962C8B-B14F-4D97-AF65-F5344CB8AC3E}">
        <p14:creationId xmlns:p14="http://schemas.microsoft.com/office/powerpoint/2010/main" val="34278869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6" y="443626"/>
            <a:ext cx="11306469" cy="403079"/>
          </a:xfrm>
        </p:spPr>
        <p:txBody>
          <a:bodyPr/>
          <a:lstStyle/>
          <a:p>
            <a:r>
              <a:rPr lang="en-US" dirty="0">
                <a:latin typeface="+mn-lt"/>
                <a:cs typeface="Segoe UI Light" panose="020B0502040204020203" pitchFamily="34" charset="0"/>
              </a:rPr>
              <a:t>Licensing for Azure Virtual Desktop</a:t>
            </a:r>
          </a:p>
        </p:txBody>
      </p:sp>
      <p:sp>
        <p:nvSpPr>
          <p:cNvPr id="2" name="Rectangle 1">
            <a:extLst>
              <a:ext uri="{FF2B5EF4-FFF2-40B4-BE49-F238E27FC236}">
                <a16:creationId xmlns:a16="http://schemas.microsoft.com/office/drawing/2014/main" id="{8218B6D5-8C7B-4CD1-B5C3-1F188B45876E}"/>
              </a:ext>
            </a:extLst>
          </p:cNvPr>
          <p:cNvSpPr>
            <a:spLocks noChangeArrowheads="1"/>
          </p:cNvSpPr>
          <p:nvPr/>
        </p:nvSpPr>
        <p:spPr bwMode="auto">
          <a:xfrm>
            <a:off x="311158" y="1265507"/>
            <a:ext cx="1045629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Segoe UI VSS (Regular)"/>
              </a:rPr>
              <a:t>Access Windows 10 Enterprise and Windows 7 Enterprise desktops and apps at no additional cost if you have an eligible Windows or Microsoft 365 license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Segoe UI VSS (Regular)"/>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Segoe UI VSS (Regular)"/>
              </a:rPr>
              <a:t>Access to desktops powered by Windows Server Remote Desktop Services desktops and apps at no additional cost if you are an eligible Microsoft RDS</a:t>
            </a:r>
            <a:r>
              <a:rPr lang="en-US" altLang="en-US" sz="2000" dirty="0">
                <a:latin typeface="Segoe UI VSS (Regular)"/>
              </a:rPr>
              <a:t> and</a:t>
            </a:r>
            <a:r>
              <a:rPr kumimoji="0" lang="en-US" altLang="en-US" sz="2000" b="0" i="0" u="none" strike="noStrike" cap="none" normalizeH="0" baseline="0" dirty="0">
                <a:ln>
                  <a:noFill/>
                </a:ln>
                <a:solidFill>
                  <a:schemeClr val="tx1"/>
                </a:solidFill>
                <a:effectLst/>
                <a:latin typeface="Segoe UI VSS (Regular)"/>
              </a:rPr>
              <a:t> Client Access License (CAL) customer</a:t>
            </a:r>
            <a:endParaRPr kumimoji="0" lang="en-US" altLang="en-US" sz="1050" b="0" i="0" u="none" strike="noStrike" cap="none" normalizeH="0" baseline="0" dirty="0">
              <a:ln>
                <a:noFill/>
              </a:ln>
              <a:solidFill>
                <a:schemeClr val="tx1"/>
              </a:solidFill>
              <a:effectLst/>
            </a:endParaRPr>
          </a:p>
        </p:txBody>
      </p:sp>
      <p:graphicFrame>
        <p:nvGraphicFramePr>
          <p:cNvPr id="4" name="Table 3">
            <a:extLst>
              <a:ext uri="{FF2B5EF4-FFF2-40B4-BE49-F238E27FC236}">
                <a16:creationId xmlns:a16="http://schemas.microsoft.com/office/drawing/2014/main" id="{F89A3001-7C00-4331-BC76-BE1A4AE8A026}"/>
              </a:ext>
            </a:extLst>
          </p:cNvPr>
          <p:cNvGraphicFramePr/>
          <p:nvPr>
            <p:extLst>
              <p:ext uri="{D42A27DB-BD31-4B8C-83A1-F6EECF244321}">
                <p14:modId xmlns:p14="http://schemas.microsoft.com/office/powerpoint/2010/main" val="1958841477"/>
              </p:ext>
            </p:extLst>
          </p:nvPr>
        </p:nvGraphicFramePr>
        <p:xfrm>
          <a:off x="561427" y="3312909"/>
          <a:ext cx="11069145" cy="2791072"/>
        </p:xfrm>
        <a:graphic>
          <a:graphicData uri="http://schemas.openxmlformats.org/drawingml/2006/table">
            <a:tbl>
              <a:tblPr/>
              <a:tblGrid>
                <a:gridCol w="1751985">
                  <a:extLst>
                    <a:ext uri="{9D8B030D-6E8A-4147-A177-3AD203B41FA5}">
                      <a16:colId xmlns:a16="http://schemas.microsoft.com/office/drawing/2014/main" val="3298791700"/>
                    </a:ext>
                  </a:extLst>
                </a:gridCol>
                <a:gridCol w="4405946">
                  <a:extLst>
                    <a:ext uri="{9D8B030D-6E8A-4147-A177-3AD203B41FA5}">
                      <a16:colId xmlns:a16="http://schemas.microsoft.com/office/drawing/2014/main" val="364137512"/>
                    </a:ext>
                  </a:extLst>
                </a:gridCol>
                <a:gridCol w="4911214">
                  <a:extLst>
                    <a:ext uri="{9D8B030D-6E8A-4147-A177-3AD203B41FA5}">
                      <a16:colId xmlns:a16="http://schemas.microsoft.com/office/drawing/2014/main" val="1311060758"/>
                    </a:ext>
                  </a:extLst>
                </a:gridCol>
              </a:tblGrid>
              <a:tr h="118538">
                <a:tc>
                  <a:txBody>
                    <a:bodyPr/>
                    <a:lstStyle/>
                    <a:p>
                      <a:pPr algn="l" fontAlgn="ctr">
                        <a:spcBef>
                          <a:spcPts val="0"/>
                        </a:spcBef>
                        <a:spcAft>
                          <a:spcPts val="0"/>
                        </a:spcAft>
                      </a:pPr>
                      <a:r>
                        <a:rPr lang="en-US" sz="900" b="1" i="0" u="none" strike="noStrike">
                          <a:solidFill>
                            <a:schemeClr val="bg1"/>
                          </a:solidFill>
                          <a:effectLst/>
                          <a:latin typeface="Arial" panose="020B0604020202020204" pitchFamily="34" charset="0"/>
                        </a:rPr>
                        <a:t>TYPE</a:t>
                      </a:r>
                      <a:endParaRPr lang="en-US" sz="900" b="0" i="0" u="none" strike="noStrike">
                        <a:solidFill>
                          <a:schemeClr val="bg1"/>
                        </a:solidFill>
                        <a:effectLst/>
                        <a:latin typeface="Arial" panose="020B0604020202020204" pitchFamily="34" charset="0"/>
                      </a:endParaRPr>
                    </a:p>
                  </a:txBody>
                  <a:tcPr marL="15611" marR="15611" marT="18446" marB="1844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ctr">
                        <a:spcBef>
                          <a:spcPts val="0"/>
                        </a:spcBef>
                        <a:spcAft>
                          <a:spcPts val="0"/>
                        </a:spcAft>
                      </a:pPr>
                      <a:r>
                        <a:rPr lang="en-US" sz="900" b="1" i="0" u="none" strike="noStrike" dirty="0">
                          <a:solidFill>
                            <a:schemeClr val="bg1"/>
                          </a:solidFill>
                          <a:effectLst/>
                          <a:latin typeface="Arial" panose="020B0604020202020204" pitchFamily="34" charset="0"/>
                        </a:rPr>
                        <a:t>DESCRIPTION</a:t>
                      </a:r>
                      <a:endParaRPr lang="en-US" sz="900" b="0" i="0" u="none" strike="noStrike" dirty="0">
                        <a:solidFill>
                          <a:schemeClr val="bg1"/>
                        </a:solidFill>
                        <a:effectLst/>
                        <a:latin typeface="Arial" panose="020B0604020202020204" pitchFamily="34" charset="0"/>
                      </a:endParaRPr>
                    </a:p>
                  </a:txBody>
                  <a:tcPr marL="15611" marR="15611" marT="18446" marB="18446">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ctr">
                        <a:spcBef>
                          <a:spcPts val="0"/>
                        </a:spcBef>
                        <a:spcAft>
                          <a:spcPts val="0"/>
                        </a:spcAft>
                      </a:pPr>
                      <a:r>
                        <a:rPr lang="en-US" sz="900" b="1" i="0" u="none" strike="noStrike" dirty="0">
                          <a:solidFill>
                            <a:schemeClr val="bg1"/>
                          </a:solidFill>
                          <a:effectLst/>
                          <a:latin typeface="Arial" panose="020B0604020202020204" pitchFamily="34" charset="0"/>
                        </a:rPr>
                        <a:t>ELIGIBILITY</a:t>
                      </a:r>
                      <a:endParaRPr lang="en-US" sz="900" b="0" i="0" u="none" strike="noStrike" dirty="0">
                        <a:solidFill>
                          <a:schemeClr val="bg1"/>
                        </a:solidFill>
                        <a:effectLst/>
                        <a:latin typeface="Arial" panose="020B0604020202020204" pitchFamily="34" charset="0"/>
                      </a:endParaRPr>
                    </a:p>
                  </a:txBody>
                  <a:tcPr marL="15611" marR="15611" marT="18446" marB="1844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953778117"/>
                  </a:ext>
                </a:extLst>
              </a:tr>
              <a:tr h="1089751">
                <a:tc>
                  <a:txBody>
                    <a:bodyPr/>
                    <a:lstStyle/>
                    <a:p>
                      <a:pPr algn="l" fontAlgn="ctr">
                        <a:spcBef>
                          <a:spcPts val="0"/>
                        </a:spcBef>
                        <a:spcAft>
                          <a:spcPts val="0"/>
                        </a:spcAft>
                      </a:pPr>
                      <a:r>
                        <a:rPr lang="en-US" sz="1200" b="0" i="0" u="none" strike="noStrike">
                          <a:effectLst/>
                          <a:latin typeface="Arial" panose="020B0604020202020204" pitchFamily="34" charset="0"/>
                        </a:rPr>
                        <a:t>Virtualize Windows 10 and Windows 7</a:t>
                      </a:r>
                    </a:p>
                  </a:txBody>
                  <a:tcPr marL="18446" marR="18446" marT="14175" marB="14175">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ctr">
                        <a:spcBef>
                          <a:spcPts val="0"/>
                        </a:spcBef>
                        <a:spcAft>
                          <a:spcPts val="0"/>
                        </a:spcAft>
                      </a:pPr>
                      <a:r>
                        <a:rPr lang="en-US" sz="1200" b="0" i="0" u="none" strike="noStrike" dirty="0">
                          <a:effectLst/>
                          <a:latin typeface="Arial" panose="020B0604020202020204" pitchFamily="34" charset="0"/>
                        </a:rPr>
                        <a:t>Access Windows 10 Enterprise and Windows 7 Enterprise desktops and apps at no additional cost if you have an eligible Windows or Microsoft 365 license. </a:t>
                      </a:r>
                    </a:p>
                    <a:p>
                      <a:pPr algn="l" fontAlgn="ctr">
                        <a:spcBef>
                          <a:spcPts val="0"/>
                        </a:spcBef>
                        <a:spcAft>
                          <a:spcPts val="0"/>
                        </a:spcAft>
                      </a:pPr>
                      <a:endParaRPr lang="en-US" sz="1200" b="0" i="0" u="none" strike="noStrike" dirty="0">
                        <a:effectLst/>
                        <a:latin typeface="Arial" panose="020B0604020202020204" pitchFamily="34" charset="0"/>
                      </a:endParaRPr>
                    </a:p>
                    <a:p>
                      <a:pPr algn="l" fontAlgn="ctr">
                        <a:spcBef>
                          <a:spcPts val="0"/>
                        </a:spcBef>
                        <a:spcAft>
                          <a:spcPts val="0"/>
                        </a:spcAft>
                      </a:pPr>
                      <a:r>
                        <a:rPr lang="en-US" sz="1200" b="0" i="0" u="none" strike="noStrike" dirty="0">
                          <a:effectLst/>
                          <a:latin typeface="Arial" panose="020B0604020202020204" pitchFamily="34" charset="0"/>
                        </a:rPr>
                        <a:t>Get free Extended Security Updates until January 2023 for your Windows 7 virtual desktop—offering more options to support legacy apps while you transition to Windows 10.</a:t>
                      </a:r>
                    </a:p>
                  </a:txBody>
                  <a:tcPr marL="18446" marR="18446" marT="14175" marB="14175">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ctr">
                        <a:spcBef>
                          <a:spcPts val="0"/>
                        </a:spcBef>
                        <a:spcAft>
                          <a:spcPts val="0"/>
                        </a:spcAft>
                      </a:pPr>
                      <a:r>
                        <a:rPr lang="en-US" sz="1200" b="0" i="0" u="none" strike="noStrike" dirty="0">
                          <a:effectLst/>
                          <a:latin typeface="Arial" panose="020B0604020202020204" pitchFamily="34" charset="0"/>
                        </a:rPr>
                        <a:t>You are eligible to access Windows 10 and Windows 7 with Azure Virtual Desktop if you have one of the following per user licenses:</a:t>
                      </a:r>
                      <a:br>
                        <a:rPr lang="en-US" sz="1200" b="0" i="0" u="none" strike="noStrike" dirty="0">
                          <a:effectLst/>
                          <a:latin typeface="Arial" panose="020B0604020202020204" pitchFamily="34" charset="0"/>
                        </a:rPr>
                      </a:br>
                      <a:br>
                        <a:rPr lang="en-US" sz="1200" b="0" i="0" u="none" strike="noStrike" dirty="0">
                          <a:effectLst/>
                          <a:latin typeface="Arial" panose="020B0604020202020204" pitchFamily="34" charset="0"/>
                        </a:rPr>
                      </a:br>
                      <a:r>
                        <a:rPr lang="en-US" sz="1200" b="0" i="0" u="none" strike="noStrike" dirty="0">
                          <a:effectLst/>
                          <a:latin typeface="Arial" panose="020B0604020202020204" pitchFamily="34" charset="0"/>
                        </a:rPr>
                        <a:t>Microsoft 365 E3/E5</a:t>
                      </a:r>
                      <a:br>
                        <a:rPr lang="en-US" sz="1200" b="0" i="0" u="none" strike="noStrike" dirty="0">
                          <a:effectLst/>
                          <a:latin typeface="Arial" panose="020B0604020202020204" pitchFamily="34" charset="0"/>
                        </a:rPr>
                      </a:br>
                      <a:r>
                        <a:rPr lang="en-US" sz="1200" b="0" i="0" u="none" strike="noStrike" dirty="0">
                          <a:effectLst/>
                          <a:latin typeface="Arial" panose="020B0604020202020204" pitchFamily="34" charset="0"/>
                        </a:rPr>
                        <a:t>Microsoft 365 A3/A5/Student Use Benefits</a:t>
                      </a:r>
                      <a:br>
                        <a:rPr lang="en-US" sz="1200" b="0" i="0" u="none" strike="noStrike" dirty="0">
                          <a:effectLst/>
                          <a:latin typeface="Arial" panose="020B0604020202020204" pitchFamily="34" charset="0"/>
                        </a:rPr>
                      </a:br>
                      <a:r>
                        <a:rPr lang="en-US" sz="1200" b="0" i="0" u="none" strike="noStrike" dirty="0">
                          <a:effectLst/>
                          <a:latin typeface="Arial" panose="020B0604020202020204" pitchFamily="34" charset="0"/>
                        </a:rPr>
                        <a:t>Microsoft 365 F3</a:t>
                      </a:r>
                      <a:br>
                        <a:rPr lang="en-US" sz="1200" b="0" i="0" u="none" strike="noStrike" dirty="0">
                          <a:effectLst/>
                          <a:latin typeface="Arial" panose="020B0604020202020204" pitchFamily="34" charset="0"/>
                        </a:rPr>
                      </a:br>
                      <a:r>
                        <a:rPr lang="en-US" sz="1200" b="0" i="0" u="none" strike="noStrike" dirty="0">
                          <a:effectLst/>
                          <a:latin typeface="Arial" panose="020B0604020202020204" pitchFamily="34" charset="0"/>
                        </a:rPr>
                        <a:t>Microsoft 365 Business Premium**</a:t>
                      </a:r>
                      <a:br>
                        <a:rPr lang="en-US" sz="1200" b="0" i="0" u="none" strike="noStrike" dirty="0">
                          <a:effectLst/>
                          <a:latin typeface="Arial" panose="020B0604020202020204" pitchFamily="34" charset="0"/>
                        </a:rPr>
                      </a:br>
                      <a:r>
                        <a:rPr lang="en-US" sz="1200" b="0" i="0" u="none" strike="noStrike" dirty="0">
                          <a:effectLst/>
                          <a:latin typeface="Arial" panose="020B0604020202020204" pitchFamily="34" charset="0"/>
                        </a:rPr>
                        <a:t>Windows 10 Enterprise E3/E5</a:t>
                      </a:r>
                      <a:br>
                        <a:rPr lang="en-US" sz="1200" b="0" i="0" u="none" strike="noStrike" dirty="0">
                          <a:effectLst/>
                          <a:latin typeface="Arial" panose="020B0604020202020204" pitchFamily="34" charset="0"/>
                        </a:rPr>
                      </a:br>
                      <a:r>
                        <a:rPr lang="en-US" sz="1200" b="0" i="0" u="none" strike="noStrike" dirty="0">
                          <a:effectLst/>
                          <a:latin typeface="Arial" panose="020B0604020202020204" pitchFamily="34" charset="0"/>
                        </a:rPr>
                        <a:t>Windows 10 Education A3/A5</a:t>
                      </a:r>
                      <a:br>
                        <a:rPr lang="en-US" sz="1200" b="0" i="0" u="none" strike="noStrike" dirty="0">
                          <a:effectLst/>
                          <a:latin typeface="Arial" panose="020B0604020202020204" pitchFamily="34" charset="0"/>
                        </a:rPr>
                      </a:br>
                      <a:r>
                        <a:rPr lang="en-US" sz="1200" b="0" i="0" u="none" strike="noStrike" dirty="0">
                          <a:effectLst/>
                          <a:latin typeface="Arial" panose="020B0604020202020204" pitchFamily="34" charset="0"/>
                        </a:rPr>
                        <a:t>Windows 10 VDA per user</a:t>
                      </a:r>
                    </a:p>
                  </a:txBody>
                  <a:tcPr marL="18446" marR="18446" marT="14175" marB="1417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128938667"/>
                  </a:ext>
                </a:extLst>
              </a:tr>
              <a:tr h="599873">
                <a:tc>
                  <a:txBody>
                    <a:bodyPr/>
                    <a:lstStyle/>
                    <a:p>
                      <a:pPr algn="l" fontAlgn="ctr">
                        <a:spcBef>
                          <a:spcPts val="0"/>
                        </a:spcBef>
                        <a:spcAft>
                          <a:spcPts val="0"/>
                        </a:spcAft>
                      </a:pPr>
                      <a:r>
                        <a:rPr lang="en-US" sz="1200" b="0" i="0" u="none" strike="noStrike">
                          <a:effectLst/>
                          <a:latin typeface="Arial" panose="020B0604020202020204" pitchFamily="34" charset="0"/>
                        </a:rPr>
                        <a:t>Virtualize Windows Server</a:t>
                      </a:r>
                    </a:p>
                  </a:txBody>
                  <a:tcPr marL="18446" marR="18446" marT="14175" marB="14175">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spcBef>
                          <a:spcPts val="0"/>
                        </a:spcBef>
                        <a:spcAft>
                          <a:spcPts val="0"/>
                        </a:spcAft>
                      </a:pPr>
                      <a:r>
                        <a:rPr lang="en-US" sz="1200" b="0" i="0" u="none" strike="noStrike" dirty="0">
                          <a:effectLst/>
                          <a:latin typeface="Arial" panose="020B0604020202020204" pitchFamily="34" charset="0"/>
                        </a:rPr>
                        <a:t>Access desktops powered by Windows Server Remote Desktop Services desktops and apps at no additional cost if you are an eligible Microsoft Remote Desktop Services (RDS) Client Access License (CAL) customer.</a:t>
                      </a:r>
                    </a:p>
                  </a:txBody>
                  <a:tcPr marL="18446" marR="18446" marT="14175" marB="14175">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spcBef>
                          <a:spcPts val="0"/>
                        </a:spcBef>
                        <a:spcAft>
                          <a:spcPts val="0"/>
                        </a:spcAft>
                      </a:pPr>
                      <a:r>
                        <a:rPr lang="en-US" sz="1200" b="0" i="0" u="none" strike="noStrike" dirty="0">
                          <a:effectLst/>
                          <a:latin typeface="Arial" panose="020B0604020202020204" pitchFamily="34" charset="0"/>
                        </a:rPr>
                        <a:t>You are eligible to access Windows Server 2012 R2 and newer desktops and apps if you have a per-user or per-device RDS CAL license with active Software Assurance (SA).</a:t>
                      </a:r>
                    </a:p>
                  </a:txBody>
                  <a:tcPr marL="18446" marR="18446" marT="14175" marB="14175">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0670761"/>
                  </a:ext>
                </a:extLst>
              </a:tr>
            </a:tbl>
          </a:graphicData>
        </a:graphic>
      </p:graphicFrame>
    </p:spTree>
    <p:extLst>
      <p:ext uri="{BB962C8B-B14F-4D97-AF65-F5344CB8AC3E}">
        <p14:creationId xmlns:p14="http://schemas.microsoft.com/office/powerpoint/2010/main" val="38839931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Personal and multi-session desktop scenarios</a:t>
            </a:r>
          </a:p>
        </p:txBody>
      </p:sp>
      <p:pic>
        <p:nvPicPr>
          <p:cNvPr id="8" name="Picture Placeholder 6">
            <a:extLst>
              <a:ext uri="{FF2B5EF4-FFF2-40B4-BE49-F238E27FC236}">
                <a16:creationId xmlns:a16="http://schemas.microsoft.com/office/drawing/2014/main" id="{D6F80750-0391-42E9-A8D9-7BCD132902D9}"/>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372995-08D4-424A-A2FC-AF22F47484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F892F27E-02A5-47DB-B72E-8F2A0DA45CC9}"/>
              </a:ext>
            </a:extLst>
          </p:cNvPr>
          <p:cNvGraphicFramePr/>
          <p:nvPr>
            <p:extLst>
              <p:ext uri="{D42A27DB-BD31-4B8C-83A1-F6EECF244321}">
                <p14:modId xmlns:p14="http://schemas.microsoft.com/office/powerpoint/2010/main" val="741569267"/>
              </p:ext>
            </p:extLst>
          </p:nvPr>
        </p:nvGraphicFramePr>
        <p:xfrm>
          <a:off x="495811" y="981080"/>
          <a:ext cx="10968602" cy="2108413"/>
        </p:xfrm>
        <a:graphic>
          <a:graphicData uri="http://schemas.openxmlformats.org/drawingml/2006/table">
            <a:tbl>
              <a:tblPr/>
              <a:tblGrid>
                <a:gridCol w="1309624">
                  <a:extLst>
                    <a:ext uri="{9D8B030D-6E8A-4147-A177-3AD203B41FA5}">
                      <a16:colId xmlns:a16="http://schemas.microsoft.com/office/drawing/2014/main" val="842122943"/>
                    </a:ext>
                  </a:extLst>
                </a:gridCol>
                <a:gridCol w="1070503">
                  <a:extLst>
                    <a:ext uri="{9D8B030D-6E8A-4147-A177-3AD203B41FA5}">
                      <a16:colId xmlns:a16="http://schemas.microsoft.com/office/drawing/2014/main" val="2060350835"/>
                    </a:ext>
                  </a:extLst>
                </a:gridCol>
                <a:gridCol w="2851355">
                  <a:extLst>
                    <a:ext uri="{9D8B030D-6E8A-4147-A177-3AD203B41FA5}">
                      <a16:colId xmlns:a16="http://schemas.microsoft.com/office/drawing/2014/main" val="2101485415"/>
                    </a:ext>
                  </a:extLst>
                </a:gridCol>
                <a:gridCol w="904565">
                  <a:extLst>
                    <a:ext uri="{9D8B030D-6E8A-4147-A177-3AD203B41FA5}">
                      <a16:colId xmlns:a16="http://schemas.microsoft.com/office/drawing/2014/main" val="4088981095"/>
                    </a:ext>
                  </a:extLst>
                </a:gridCol>
                <a:gridCol w="1012723">
                  <a:extLst>
                    <a:ext uri="{9D8B030D-6E8A-4147-A177-3AD203B41FA5}">
                      <a16:colId xmlns:a16="http://schemas.microsoft.com/office/drawing/2014/main" val="711615981"/>
                    </a:ext>
                  </a:extLst>
                </a:gridCol>
                <a:gridCol w="1233948">
                  <a:extLst>
                    <a:ext uri="{9D8B030D-6E8A-4147-A177-3AD203B41FA5}">
                      <a16:colId xmlns:a16="http://schemas.microsoft.com/office/drawing/2014/main" val="2181082836"/>
                    </a:ext>
                  </a:extLst>
                </a:gridCol>
                <a:gridCol w="1283110">
                  <a:extLst>
                    <a:ext uri="{9D8B030D-6E8A-4147-A177-3AD203B41FA5}">
                      <a16:colId xmlns:a16="http://schemas.microsoft.com/office/drawing/2014/main" val="2472292701"/>
                    </a:ext>
                  </a:extLst>
                </a:gridCol>
                <a:gridCol w="1302774">
                  <a:extLst>
                    <a:ext uri="{9D8B030D-6E8A-4147-A177-3AD203B41FA5}">
                      <a16:colId xmlns:a16="http://schemas.microsoft.com/office/drawing/2014/main" val="3085708025"/>
                    </a:ext>
                  </a:extLst>
                </a:gridCol>
              </a:tblGrid>
              <a:tr h="381571">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EXAMPLE WORKLOADS</a:t>
                      </a:r>
                      <a:endParaRPr lang="en-US" sz="1200" b="0" i="0" u="none" strike="noStrike" dirty="0">
                        <a:solidFill>
                          <a:schemeClr val="bg1"/>
                        </a:solidFill>
                        <a:effectLst/>
                        <a:latin typeface="Arial" panose="020B0604020202020204" pitchFamily="34" charset="0"/>
                      </a:endParaRPr>
                    </a:p>
                  </a:txBody>
                  <a:tcPr marL="11862" marR="11862" marT="14016" marB="1401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NUMBER OF USERS IN SCENARIO</a:t>
                      </a:r>
                      <a:endParaRPr lang="en-US" sz="1200" b="0" i="0" u="none" strike="noStrike" dirty="0">
                        <a:solidFill>
                          <a:schemeClr val="bg1"/>
                        </a:solidFill>
                        <a:effectLst/>
                        <a:latin typeface="Arial" panose="020B0604020202020204" pitchFamily="34" charset="0"/>
                      </a:endParaRPr>
                    </a:p>
                  </a:txBody>
                  <a:tcPr marL="11862" marR="11862" marT="14016" marB="14016">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TYPE OF USER</a:t>
                      </a:r>
                      <a:endParaRPr lang="en-US" sz="1200" b="0" i="0" u="none" strike="noStrike" dirty="0">
                        <a:solidFill>
                          <a:schemeClr val="bg1"/>
                        </a:solidFill>
                        <a:effectLst/>
                        <a:latin typeface="Arial" panose="020B0604020202020204" pitchFamily="34" charset="0"/>
                      </a:endParaRPr>
                    </a:p>
                  </a:txBody>
                  <a:tcPr marL="11862" marR="11862" marT="14016" marB="14016">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VCPUS</a:t>
                      </a:r>
                      <a:endParaRPr lang="en-US" sz="1200" b="0" i="0" u="none" strike="noStrike" dirty="0">
                        <a:solidFill>
                          <a:schemeClr val="bg1"/>
                        </a:solidFill>
                        <a:effectLst/>
                        <a:latin typeface="Arial" panose="020B0604020202020204" pitchFamily="34" charset="0"/>
                      </a:endParaRPr>
                    </a:p>
                  </a:txBody>
                  <a:tcPr marL="11862" marR="11862" marT="14016" marB="14016">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RAM</a:t>
                      </a:r>
                      <a:endParaRPr lang="en-US" sz="1200" b="0" i="0" u="none" strike="noStrike" dirty="0">
                        <a:solidFill>
                          <a:schemeClr val="bg1"/>
                        </a:solidFill>
                        <a:effectLst/>
                        <a:latin typeface="Arial" panose="020B0604020202020204" pitchFamily="34" charset="0"/>
                      </a:endParaRPr>
                    </a:p>
                  </a:txBody>
                  <a:tcPr marL="11862" marR="11862" marT="14016" marB="14016">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EAST US PRICING</a:t>
                      </a:r>
                      <a:endParaRPr lang="en-US" sz="1200" b="0" i="0" u="none" strike="noStrike" dirty="0">
                        <a:solidFill>
                          <a:schemeClr val="bg1"/>
                        </a:solidFill>
                        <a:effectLst/>
                        <a:latin typeface="Arial" panose="020B0604020202020204" pitchFamily="34" charset="0"/>
                      </a:endParaRPr>
                    </a:p>
                  </a:txBody>
                  <a:tcPr marL="11862" marR="11862" marT="14016" marB="14016">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WEST EUROPE PRICING</a:t>
                      </a:r>
                      <a:endParaRPr lang="en-US" sz="1200" b="0" i="0" u="none" strike="noStrike" dirty="0">
                        <a:solidFill>
                          <a:schemeClr val="bg1"/>
                        </a:solidFill>
                        <a:effectLst/>
                        <a:latin typeface="Arial" panose="020B0604020202020204" pitchFamily="34" charset="0"/>
                      </a:endParaRPr>
                    </a:p>
                  </a:txBody>
                  <a:tcPr marL="11862" marR="11862" marT="14016" marB="14016">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SOUTHEAST ASIA PRICING</a:t>
                      </a:r>
                      <a:endParaRPr lang="en-US" sz="1200" b="0" i="0" u="none" strike="noStrike" dirty="0">
                        <a:solidFill>
                          <a:schemeClr val="bg1"/>
                        </a:solidFill>
                        <a:effectLst/>
                        <a:latin typeface="Arial" panose="020B0604020202020204" pitchFamily="34" charset="0"/>
                      </a:endParaRPr>
                    </a:p>
                  </a:txBody>
                  <a:tcPr marL="11862" marR="11862" marT="14016" marB="1401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2183582959"/>
                  </a:ext>
                </a:extLst>
              </a:tr>
              <a:tr h="890066">
                <a:tc>
                  <a:txBody>
                    <a:bodyPr/>
                    <a:lstStyle/>
                    <a:p>
                      <a:pPr algn="l" fontAlgn="ctr">
                        <a:spcBef>
                          <a:spcPts val="0"/>
                        </a:spcBef>
                        <a:spcAft>
                          <a:spcPts val="0"/>
                        </a:spcAft>
                      </a:pPr>
                      <a:r>
                        <a:rPr lang="en-US" sz="1200" b="0" i="0" u="none" strike="noStrike" dirty="0">
                          <a:effectLst/>
                          <a:latin typeface="Arial" panose="020B0604020202020204" pitchFamily="34" charset="0"/>
                        </a:rPr>
                        <a:t>Graphics Workstation</a:t>
                      </a:r>
                    </a:p>
                  </a:txBody>
                  <a:tcPr marL="14016" marR="14016" marT="10770" marB="10770">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100</a:t>
                      </a:r>
                    </a:p>
                  </a:txBody>
                  <a:tcPr marL="14016" marR="14016" marT="10770" marB="10770">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Engineers and graphic designers with 3D modeling, simulations, and CAD workloads. Users spend 5-6 hours a day requiring workstation capability.</a:t>
                      </a:r>
                    </a:p>
                  </a:txBody>
                  <a:tcPr marL="14016" marR="14016" marT="10770" marB="10770">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12</a:t>
                      </a:r>
                    </a:p>
                  </a:txBody>
                  <a:tcPr marL="14016" marR="14016" marT="10770" marB="10770">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112 GB</a:t>
                      </a:r>
                    </a:p>
                  </a:txBody>
                  <a:tcPr marL="14016" marR="14016" marT="10770" marB="10770">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3"/>
                        </a:rPr>
                        <a:t>See estimate</a:t>
                      </a:r>
                      <a:r>
                        <a:rPr lang="en-US" sz="1200" b="0" i="0" u="none" strike="noStrike" dirty="0">
                          <a:effectLst/>
                          <a:latin typeface="Arial" panose="020B0604020202020204" pitchFamily="34" charset="0"/>
                        </a:rPr>
                        <a:t> </a:t>
                      </a:r>
                    </a:p>
                  </a:txBody>
                  <a:tcPr marL="14016" marR="14016" marT="10770" marB="10770">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4"/>
                        </a:rPr>
                        <a:t>See estimate</a:t>
                      </a:r>
                      <a:r>
                        <a:rPr lang="en-US" sz="1200" b="0" i="0" u="none" strike="noStrike" dirty="0">
                          <a:effectLst/>
                          <a:latin typeface="Arial" panose="020B0604020202020204" pitchFamily="34" charset="0"/>
                        </a:rPr>
                        <a:t> </a:t>
                      </a:r>
                    </a:p>
                  </a:txBody>
                  <a:tcPr marL="14016" marR="14016" marT="10770" marB="10770">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5"/>
                        </a:rPr>
                        <a:t>See estimate</a:t>
                      </a:r>
                      <a:r>
                        <a:rPr lang="en-US" sz="1200" b="0" i="0" u="none" strike="noStrike" dirty="0">
                          <a:effectLst/>
                          <a:latin typeface="Arial" panose="020B0604020202020204" pitchFamily="34" charset="0"/>
                        </a:rPr>
                        <a:t> </a:t>
                      </a:r>
                    </a:p>
                  </a:txBody>
                  <a:tcPr marL="14016" marR="14016" marT="10770" marB="1077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51567272"/>
                  </a:ext>
                </a:extLst>
              </a:tr>
              <a:tr h="641675">
                <a:tc>
                  <a:txBody>
                    <a:bodyPr/>
                    <a:lstStyle/>
                    <a:p>
                      <a:pPr algn="l" fontAlgn="ctr">
                        <a:spcBef>
                          <a:spcPts val="0"/>
                        </a:spcBef>
                        <a:spcAft>
                          <a:spcPts val="0"/>
                        </a:spcAft>
                      </a:pPr>
                      <a:r>
                        <a:rPr lang="en-US" sz="1200" b="0" i="0" u="none" strike="noStrike" dirty="0">
                          <a:effectLst/>
                          <a:latin typeface="Arial" panose="020B0604020202020204" pitchFamily="34" charset="0"/>
                        </a:rPr>
                        <a:t>Microsoft Office</a:t>
                      </a:r>
                    </a:p>
                  </a:txBody>
                  <a:tcPr marL="14016" marR="14016" marT="10770" marB="1077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1000</a:t>
                      </a:r>
                    </a:p>
                  </a:txBody>
                  <a:tcPr marL="14016" marR="14016" marT="10770" marB="10770">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Standard knowledge workers making use of Microsoft Office products. Users work 8-10 hour days.</a:t>
                      </a:r>
                    </a:p>
                  </a:txBody>
                  <a:tcPr marL="14016" marR="14016" marT="10770" marB="10770">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2</a:t>
                      </a:r>
                    </a:p>
                  </a:txBody>
                  <a:tcPr marL="14016" marR="14016" marT="10770" marB="10770">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4 GB</a:t>
                      </a:r>
                    </a:p>
                  </a:txBody>
                  <a:tcPr marL="14016" marR="14016" marT="10770" marB="10770">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6"/>
                        </a:rPr>
                        <a:t>See estimate</a:t>
                      </a:r>
                      <a:r>
                        <a:rPr lang="en-US" sz="1200" b="0" i="0" u="none" strike="noStrike" dirty="0">
                          <a:effectLst/>
                          <a:latin typeface="Arial" panose="020B0604020202020204" pitchFamily="34" charset="0"/>
                        </a:rPr>
                        <a:t> </a:t>
                      </a:r>
                    </a:p>
                  </a:txBody>
                  <a:tcPr marL="14016" marR="14016" marT="10770" marB="10770">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7"/>
                        </a:rPr>
                        <a:t>See estimate</a:t>
                      </a:r>
                      <a:r>
                        <a:rPr lang="en-US" sz="1200" b="0" i="0" u="none" strike="noStrike" dirty="0">
                          <a:effectLst/>
                          <a:latin typeface="Arial" panose="020B0604020202020204" pitchFamily="34" charset="0"/>
                        </a:rPr>
                        <a:t> </a:t>
                      </a:r>
                    </a:p>
                  </a:txBody>
                  <a:tcPr marL="14016" marR="14016" marT="10770" marB="10770">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8"/>
                        </a:rPr>
                        <a:t>See estimate</a:t>
                      </a:r>
                      <a:r>
                        <a:rPr lang="en-US" sz="1200" b="0" i="0" u="none" strike="noStrike" dirty="0">
                          <a:effectLst/>
                          <a:latin typeface="Arial" panose="020B0604020202020204" pitchFamily="34" charset="0"/>
                        </a:rPr>
                        <a:t> </a:t>
                      </a:r>
                    </a:p>
                  </a:txBody>
                  <a:tcPr marL="14016" marR="14016" marT="10770" marB="1077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413534"/>
                  </a:ext>
                </a:extLst>
              </a:tr>
            </a:tbl>
          </a:graphicData>
        </a:graphic>
      </p:graphicFrame>
      <p:sp>
        <p:nvSpPr>
          <p:cNvPr id="6" name="TextBox 5">
            <a:extLst>
              <a:ext uri="{FF2B5EF4-FFF2-40B4-BE49-F238E27FC236}">
                <a16:creationId xmlns:a16="http://schemas.microsoft.com/office/drawing/2014/main" id="{70350FDE-5E3E-463D-8A42-DDE95D4EEBD1}"/>
              </a:ext>
            </a:extLst>
          </p:cNvPr>
          <p:cNvSpPr txBox="1"/>
          <p:nvPr/>
        </p:nvSpPr>
        <p:spPr>
          <a:xfrm>
            <a:off x="392570" y="580970"/>
            <a:ext cx="9297121" cy="400110"/>
          </a:xfrm>
          <a:prstGeom prst="rect">
            <a:avLst/>
          </a:prstGeom>
          <a:noFill/>
        </p:spPr>
        <p:txBody>
          <a:bodyPr wrap="square">
            <a:spAutoFit/>
          </a:bodyPr>
          <a:lstStyle/>
          <a:p>
            <a:r>
              <a:rPr lang="en-US" sz="2000" dirty="0">
                <a:latin typeface="Segoe UI" panose="020B0502040204020203" pitchFamily="34" charset="0"/>
              </a:rPr>
              <a:t>U</a:t>
            </a:r>
            <a:r>
              <a:rPr lang="en-US" sz="2000" b="0" i="0" dirty="0">
                <a:effectLst/>
                <a:latin typeface="Segoe UI" panose="020B0502040204020203" pitchFamily="34" charset="0"/>
              </a:rPr>
              <a:t>se case scenarios for single users accessing a persistent virtual desktop:</a:t>
            </a:r>
            <a:endParaRPr lang="en-US" sz="2000" dirty="0"/>
          </a:p>
        </p:txBody>
      </p:sp>
      <p:graphicFrame>
        <p:nvGraphicFramePr>
          <p:cNvPr id="5" name="Table 4">
            <a:extLst>
              <a:ext uri="{FF2B5EF4-FFF2-40B4-BE49-F238E27FC236}">
                <a16:creationId xmlns:a16="http://schemas.microsoft.com/office/drawing/2014/main" id="{9A017A43-369C-4940-AA4A-993E4D03D1F8}"/>
              </a:ext>
            </a:extLst>
          </p:cNvPr>
          <p:cNvGraphicFramePr/>
          <p:nvPr>
            <p:extLst>
              <p:ext uri="{D42A27DB-BD31-4B8C-83A1-F6EECF244321}">
                <p14:modId xmlns:p14="http://schemas.microsoft.com/office/powerpoint/2010/main" val="364312535"/>
              </p:ext>
            </p:extLst>
          </p:nvPr>
        </p:nvGraphicFramePr>
        <p:xfrm>
          <a:off x="495811" y="3753029"/>
          <a:ext cx="10894860" cy="2068131"/>
        </p:xfrm>
        <a:graphic>
          <a:graphicData uri="http://schemas.openxmlformats.org/drawingml/2006/table">
            <a:tbl>
              <a:tblPr/>
              <a:tblGrid>
                <a:gridCol w="1163921">
                  <a:extLst>
                    <a:ext uri="{9D8B030D-6E8A-4147-A177-3AD203B41FA5}">
                      <a16:colId xmlns:a16="http://schemas.microsoft.com/office/drawing/2014/main" val="2479308553"/>
                    </a:ext>
                  </a:extLst>
                </a:gridCol>
                <a:gridCol w="1196539">
                  <a:extLst>
                    <a:ext uri="{9D8B030D-6E8A-4147-A177-3AD203B41FA5}">
                      <a16:colId xmlns:a16="http://schemas.microsoft.com/office/drawing/2014/main" val="1438853433"/>
                    </a:ext>
                  </a:extLst>
                </a:gridCol>
                <a:gridCol w="3623187">
                  <a:extLst>
                    <a:ext uri="{9D8B030D-6E8A-4147-A177-3AD203B41FA5}">
                      <a16:colId xmlns:a16="http://schemas.microsoft.com/office/drawing/2014/main" val="36149570"/>
                    </a:ext>
                  </a:extLst>
                </a:gridCol>
                <a:gridCol w="1238865">
                  <a:extLst>
                    <a:ext uri="{9D8B030D-6E8A-4147-A177-3AD203B41FA5}">
                      <a16:colId xmlns:a16="http://schemas.microsoft.com/office/drawing/2014/main" val="2468684489"/>
                    </a:ext>
                  </a:extLst>
                </a:gridCol>
                <a:gridCol w="1224116">
                  <a:extLst>
                    <a:ext uri="{9D8B030D-6E8A-4147-A177-3AD203B41FA5}">
                      <a16:colId xmlns:a16="http://schemas.microsoft.com/office/drawing/2014/main" val="2514127907"/>
                    </a:ext>
                  </a:extLst>
                </a:gridCol>
                <a:gridCol w="1238864">
                  <a:extLst>
                    <a:ext uri="{9D8B030D-6E8A-4147-A177-3AD203B41FA5}">
                      <a16:colId xmlns:a16="http://schemas.microsoft.com/office/drawing/2014/main" val="2421852329"/>
                    </a:ext>
                  </a:extLst>
                </a:gridCol>
                <a:gridCol w="1209368">
                  <a:extLst>
                    <a:ext uri="{9D8B030D-6E8A-4147-A177-3AD203B41FA5}">
                      <a16:colId xmlns:a16="http://schemas.microsoft.com/office/drawing/2014/main" val="2718556225"/>
                    </a:ext>
                  </a:extLst>
                </a:gridCol>
              </a:tblGrid>
              <a:tr h="109074">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EXAMPLE WORKLOADS</a:t>
                      </a:r>
                      <a:endParaRPr lang="en-US" sz="1200" b="0" i="0" u="none" strike="noStrike" dirty="0">
                        <a:solidFill>
                          <a:schemeClr val="bg1"/>
                        </a:solidFill>
                        <a:effectLst/>
                        <a:latin typeface="Arial" panose="020B0604020202020204" pitchFamily="34" charset="0"/>
                      </a:endParaRPr>
                    </a:p>
                  </a:txBody>
                  <a:tcPr marL="10322" marR="10322" marT="12197" marB="12197">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NUMBER OF USERS IN SCENARIO</a:t>
                      </a:r>
                      <a:endParaRPr lang="en-US" sz="1200" b="0" i="0" u="none" strike="noStrike" dirty="0">
                        <a:solidFill>
                          <a:schemeClr val="bg1"/>
                        </a:solidFill>
                        <a:effectLst/>
                        <a:latin typeface="Arial" panose="020B0604020202020204" pitchFamily="34" charset="0"/>
                      </a:endParaRPr>
                    </a:p>
                  </a:txBody>
                  <a:tcPr marL="10322" marR="10322" marT="12197" marB="12197">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TYPE OF USER</a:t>
                      </a:r>
                      <a:endParaRPr lang="en-US" sz="1200" b="0" i="0" u="none" strike="noStrike" dirty="0">
                        <a:solidFill>
                          <a:schemeClr val="bg1"/>
                        </a:solidFill>
                        <a:effectLst/>
                        <a:latin typeface="Arial" panose="020B0604020202020204" pitchFamily="34" charset="0"/>
                      </a:endParaRPr>
                    </a:p>
                  </a:txBody>
                  <a:tcPr marL="10322" marR="10322" marT="12197" marB="12197">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USER DENSITY</a:t>
                      </a:r>
                      <a:endParaRPr lang="en-US" sz="1200" b="0" i="0" u="none" strike="noStrike" dirty="0">
                        <a:solidFill>
                          <a:schemeClr val="bg1"/>
                        </a:solidFill>
                        <a:effectLst/>
                        <a:latin typeface="Arial" panose="020B0604020202020204" pitchFamily="34" charset="0"/>
                      </a:endParaRPr>
                    </a:p>
                  </a:txBody>
                  <a:tcPr marL="10322" marR="10322" marT="12197" marB="12197">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EAST US PRICING</a:t>
                      </a:r>
                      <a:endParaRPr lang="en-US" sz="1200" b="0" i="0" u="none" strike="noStrike" dirty="0">
                        <a:solidFill>
                          <a:schemeClr val="bg1"/>
                        </a:solidFill>
                        <a:effectLst/>
                        <a:latin typeface="Arial" panose="020B0604020202020204" pitchFamily="34" charset="0"/>
                      </a:endParaRPr>
                    </a:p>
                  </a:txBody>
                  <a:tcPr marL="10322" marR="10322" marT="12197" marB="12197">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WEST EUROPE PRICING</a:t>
                      </a:r>
                      <a:endParaRPr lang="en-US" sz="1200" b="0" i="0" u="none" strike="noStrike" dirty="0">
                        <a:solidFill>
                          <a:schemeClr val="bg1"/>
                        </a:solidFill>
                        <a:effectLst/>
                        <a:latin typeface="Arial" panose="020B0604020202020204" pitchFamily="34" charset="0"/>
                      </a:endParaRPr>
                    </a:p>
                  </a:txBody>
                  <a:tcPr marL="10322" marR="10322" marT="12197" marB="12197">
                    <a:lnL>
                      <a:noFill/>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200" b="1" i="0" u="none" strike="noStrike" dirty="0">
                          <a:solidFill>
                            <a:schemeClr val="bg1"/>
                          </a:solidFill>
                          <a:effectLst/>
                          <a:latin typeface="Arial" panose="020B0604020202020204" pitchFamily="34" charset="0"/>
                        </a:rPr>
                        <a:t>SOUTHEAST ASIA PRICING</a:t>
                      </a:r>
                      <a:endParaRPr lang="en-US" sz="1200" b="0" i="0" u="none" strike="noStrike" dirty="0">
                        <a:solidFill>
                          <a:schemeClr val="bg1"/>
                        </a:solidFill>
                        <a:effectLst/>
                        <a:latin typeface="Arial" panose="020B0604020202020204" pitchFamily="34" charset="0"/>
                      </a:endParaRPr>
                    </a:p>
                  </a:txBody>
                  <a:tcPr marL="10322" marR="10322" marT="12197" marB="12197">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4243614424"/>
                  </a:ext>
                </a:extLst>
              </a:tr>
              <a:tr h="666570">
                <a:tc>
                  <a:txBody>
                    <a:bodyPr/>
                    <a:lstStyle/>
                    <a:p>
                      <a:pPr algn="l" fontAlgn="ctr">
                        <a:spcBef>
                          <a:spcPts val="0"/>
                        </a:spcBef>
                        <a:spcAft>
                          <a:spcPts val="0"/>
                        </a:spcAft>
                      </a:pPr>
                      <a:r>
                        <a:rPr lang="en-US" sz="1200" b="0" i="0" u="none" strike="noStrike" dirty="0">
                          <a:effectLst/>
                          <a:latin typeface="Arial" panose="020B0604020202020204" pitchFamily="34" charset="0"/>
                        </a:rPr>
                        <a:t>Microsoft Office</a:t>
                      </a:r>
                    </a:p>
                  </a:txBody>
                  <a:tcPr marL="12197" marR="12197" marT="9372" marB="9372">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1000</a:t>
                      </a:r>
                    </a:p>
                  </a:txBody>
                  <a:tcPr marL="12197" marR="12197" marT="9372" marB="9372">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Standard knowledge workers making use of Microsoft Office products. 24/7 RI is used to avoid need for management of virtual machines.</a:t>
                      </a:r>
                    </a:p>
                  </a:txBody>
                  <a:tcPr marL="12197" marR="12197" marT="9372" marB="9372">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2 per vCPU</a:t>
                      </a:r>
                    </a:p>
                  </a:txBody>
                  <a:tcPr marL="12197" marR="12197" marT="9372" marB="9372">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9"/>
                        </a:rPr>
                        <a:t>See estimate</a:t>
                      </a:r>
                      <a:r>
                        <a:rPr lang="en-US" sz="1200" b="0" i="0" u="none" strike="noStrike" dirty="0">
                          <a:effectLst/>
                          <a:latin typeface="Arial" panose="020B0604020202020204" pitchFamily="34" charset="0"/>
                        </a:rPr>
                        <a:t> </a:t>
                      </a:r>
                    </a:p>
                  </a:txBody>
                  <a:tcPr marL="12197" marR="12197" marT="9372" marB="9372">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10"/>
                        </a:rPr>
                        <a:t>See estimate</a:t>
                      </a:r>
                      <a:r>
                        <a:rPr lang="en-US" sz="1200" b="0" i="0" u="none" strike="noStrike" dirty="0">
                          <a:effectLst/>
                          <a:latin typeface="Arial" panose="020B0604020202020204" pitchFamily="34" charset="0"/>
                        </a:rPr>
                        <a:t> </a:t>
                      </a:r>
                    </a:p>
                  </a:txBody>
                  <a:tcPr marL="12197" marR="12197" marT="9372" marB="9372">
                    <a:lnL>
                      <a:noFill/>
                    </a:lnL>
                    <a:lnR>
                      <a:noFill/>
                    </a:lnR>
                    <a:lnT>
                      <a:noFill/>
                    </a:lnT>
                    <a:lnB>
                      <a:noFill/>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11"/>
                        </a:rPr>
                        <a:t>See estimate</a:t>
                      </a:r>
                      <a:r>
                        <a:rPr lang="en-US" sz="1200" b="0" i="0" u="none" strike="noStrike" dirty="0">
                          <a:effectLst/>
                          <a:latin typeface="Arial" panose="020B0604020202020204" pitchFamily="34" charset="0"/>
                        </a:rPr>
                        <a:t> </a:t>
                      </a:r>
                    </a:p>
                  </a:txBody>
                  <a:tcPr marL="12197" marR="12197" marT="9372" marB="9372">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88320284"/>
                  </a:ext>
                </a:extLst>
              </a:tr>
              <a:tr h="828527">
                <a:tc>
                  <a:txBody>
                    <a:bodyPr/>
                    <a:lstStyle/>
                    <a:p>
                      <a:pPr algn="l" fontAlgn="ctr">
                        <a:spcBef>
                          <a:spcPts val="0"/>
                        </a:spcBef>
                        <a:spcAft>
                          <a:spcPts val="0"/>
                        </a:spcAft>
                      </a:pPr>
                      <a:r>
                        <a:rPr lang="en-US" sz="1200" b="0" i="0" u="none" strike="noStrike" dirty="0">
                          <a:effectLst/>
                          <a:latin typeface="Arial" panose="020B0604020202020204" pitchFamily="34" charset="0"/>
                        </a:rPr>
                        <a:t>Call center/data entry</a:t>
                      </a:r>
                    </a:p>
                  </a:txBody>
                  <a:tcPr marL="12197" marR="12197" marT="9372" marB="9372">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1000</a:t>
                      </a:r>
                    </a:p>
                  </a:txBody>
                  <a:tcPr marL="12197" marR="12197" marT="9372" marB="9372">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Call center users with low intensity workloads, primarily engaged in data entry. Users operate in three 8-hour shifts, making a 24/7 RI instance the most cost effective option.</a:t>
                      </a:r>
                    </a:p>
                  </a:txBody>
                  <a:tcPr marL="12197" marR="12197" marT="9372" marB="9372">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6 per vCPU</a:t>
                      </a:r>
                    </a:p>
                  </a:txBody>
                  <a:tcPr marL="12197" marR="12197" marT="9372" marB="9372">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12"/>
                        </a:rPr>
                        <a:t>See estimate</a:t>
                      </a:r>
                      <a:r>
                        <a:rPr lang="en-US" sz="1200" b="0" i="0" u="none" strike="noStrike" dirty="0">
                          <a:effectLst/>
                          <a:latin typeface="Arial" panose="020B0604020202020204" pitchFamily="34" charset="0"/>
                        </a:rPr>
                        <a:t> </a:t>
                      </a:r>
                    </a:p>
                  </a:txBody>
                  <a:tcPr marL="12197" marR="12197" marT="9372" marB="9372">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13"/>
                        </a:rPr>
                        <a:t>See estimate</a:t>
                      </a:r>
                      <a:r>
                        <a:rPr lang="en-US" sz="1200" b="0" i="0" u="none" strike="noStrike" dirty="0">
                          <a:effectLst/>
                          <a:latin typeface="Arial" panose="020B0604020202020204" pitchFamily="34" charset="0"/>
                        </a:rPr>
                        <a:t> </a:t>
                      </a:r>
                    </a:p>
                  </a:txBody>
                  <a:tcPr marL="12197" marR="12197" marT="9372" marB="9372">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hlinkClick r:id="rId14"/>
                        </a:rPr>
                        <a:t>See estimate</a:t>
                      </a:r>
                      <a:r>
                        <a:rPr lang="en-US" sz="1200" b="0" i="0" u="none" strike="noStrike" dirty="0">
                          <a:effectLst/>
                          <a:latin typeface="Arial" panose="020B0604020202020204" pitchFamily="34" charset="0"/>
                        </a:rPr>
                        <a:t> </a:t>
                      </a:r>
                    </a:p>
                  </a:txBody>
                  <a:tcPr marL="12197" marR="12197" marT="9372" marB="9372">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0101437"/>
                  </a:ext>
                </a:extLst>
              </a:tr>
            </a:tbl>
          </a:graphicData>
        </a:graphic>
      </p:graphicFrame>
      <p:sp>
        <p:nvSpPr>
          <p:cNvPr id="3" name="TextBox 2">
            <a:extLst>
              <a:ext uri="{FF2B5EF4-FFF2-40B4-BE49-F238E27FC236}">
                <a16:creationId xmlns:a16="http://schemas.microsoft.com/office/drawing/2014/main" id="{C1C127EB-D4D2-45FB-8D98-BE18370F25E3}"/>
              </a:ext>
            </a:extLst>
          </p:cNvPr>
          <p:cNvSpPr txBox="1"/>
          <p:nvPr/>
        </p:nvSpPr>
        <p:spPr>
          <a:xfrm>
            <a:off x="392570" y="3289548"/>
            <a:ext cx="11260993" cy="400110"/>
          </a:xfrm>
          <a:prstGeom prst="rect">
            <a:avLst/>
          </a:prstGeom>
          <a:noFill/>
        </p:spPr>
        <p:txBody>
          <a:bodyPr wrap="square">
            <a:spAutoFit/>
          </a:bodyPr>
          <a:lstStyle/>
          <a:p>
            <a:r>
              <a:rPr lang="en-US" sz="2000" dirty="0">
                <a:latin typeface="Segoe UI" panose="020B0502040204020203" pitchFamily="34" charset="0"/>
              </a:rPr>
              <a:t>Use case scenarios for multiple users sharing a pooled (non-persistent) virtual desktop:</a:t>
            </a:r>
            <a:endParaRPr lang="en-US" sz="2000" dirty="0"/>
          </a:p>
        </p:txBody>
      </p:sp>
    </p:spTree>
    <p:extLst>
      <p:ext uri="{BB962C8B-B14F-4D97-AF65-F5344CB8AC3E}">
        <p14:creationId xmlns:p14="http://schemas.microsoft.com/office/powerpoint/2010/main" val="33367709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4B1E8-1A36-448C-96CC-D152A30F3B7A}"/>
              </a:ext>
            </a:extLst>
          </p:cNvPr>
          <p:cNvSpPr>
            <a:spLocks noGrp="1"/>
          </p:cNvSpPr>
          <p:nvPr>
            <p:ph type="title"/>
          </p:nvPr>
        </p:nvSpPr>
        <p:spPr/>
        <p:txBody>
          <a:bodyPr/>
          <a:lstStyle/>
          <a:p>
            <a:r>
              <a:rPr lang="en-US" dirty="0"/>
              <a:t>Recommend an appropriate storage solution</a:t>
            </a:r>
          </a:p>
        </p:txBody>
      </p:sp>
      <p:pic>
        <p:nvPicPr>
          <p:cNvPr id="4" name="Picture 3" descr="Icon of three concentric arcs">
            <a:extLst>
              <a:ext uri="{FF2B5EF4-FFF2-40B4-BE49-F238E27FC236}">
                <a16:creationId xmlns:a16="http://schemas.microsoft.com/office/drawing/2014/main" id="{D1DB79D2-F3C0-4A9C-8731-252BEF33A3D7}"/>
              </a:ext>
            </a:extLst>
          </p:cNvPr>
          <p:cNvPicPr>
            <a:picLocks noChangeAspect="1"/>
          </p:cNvPicPr>
          <p:nvPr/>
        </p:nvPicPr>
        <p:blipFill>
          <a:blip r:embed="rId2"/>
          <a:stretch>
            <a:fillRect/>
          </a:stretch>
        </p:blipFill>
        <p:spPr>
          <a:xfrm>
            <a:off x="10155615" y="2777952"/>
            <a:ext cx="1224000" cy="1224000"/>
          </a:xfrm>
          <a:prstGeom prst="rect">
            <a:avLst/>
          </a:prstGeom>
        </p:spPr>
      </p:pic>
    </p:spTree>
    <p:extLst>
      <p:ext uri="{BB962C8B-B14F-4D97-AF65-F5344CB8AC3E}">
        <p14:creationId xmlns:p14="http://schemas.microsoft.com/office/powerpoint/2010/main" val="362006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372995-08D4-424A-A2FC-AF22F47484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3A2C79E-8062-4CBA-84B5-8E74EC5A5D88}"/>
              </a:ext>
            </a:extLst>
          </p:cNvPr>
          <p:cNvSpPr txBox="1"/>
          <p:nvPr/>
        </p:nvSpPr>
        <p:spPr>
          <a:xfrm>
            <a:off x="425365" y="1131042"/>
            <a:ext cx="5006957" cy="3477875"/>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FSLogix is designed to roam profiles in remote computing environments, such as Azure Virtual Desktop</a:t>
            </a:r>
          </a:p>
          <a:p>
            <a:pPr marL="285750" indent="-285750">
              <a:spcAft>
                <a:spcPts val="1200"/>
              </a:spcAft>
              <a:buFont typeface="Arial" panose="020B0604020202020204" pitchFamily="34" charset="0"/>
              <a:buChar char="•"/>
            </a:pPr>
            <a:r>
              <a:rPr lang="en-US" sz="2000" dirty="0"/>
              <a:t>At sign-in, a container is dynamically attached to the computing environment using a natively supported VHD and a VHDX </a:t>
            </a:r>
          </a:p>
          <a:p>
            <a:pPr marL="285750" indent="-285750">
              <a:spcAft>
                <a:spcPts val="1200"/>
              </a:spcAft>
              <a:buFont typeface="Arial" panose="020B0604020202020204" pitchFamily="34" charset="0"/>
              <a:buChar char="•"/>
            </a:pPr>
            <a:r>
              <a:rPr lang="en-US" sz="2000" dirty="0"/>
              <a:t>The user profile is immediately available and appears in the system exactly like a native user profile</a:t>
            </a:r>
          </a:p>
        </p:txBody>
      </p:sp>
      <p:pic>
        <p:nvPicPr>
          <p:cNvPr id="5" name="Picture 4">
            <a:extLst>
              <a:ext uri="{FF2B5EF4-FFF2-40B4-BE49-F238E27FC236}">
                <a16:creationId xmlns:a16="http://schemas.microsoft.com/office/drawing/2014/main" id="{657A2037-7A4F-42F1-B255-51D2C3090210}"/>
              </a:ext>
            </a:extLst>
          </p:cNvPr>
          <p:cNvPicPr>
            <a:picLocks noChangeAspect="1"/>
          </p:cNvPicPr>
          <p:nvPr/>
        </p:nvPicPr>
        <p:blipFill>
          <a:blip r:embed="rId3"/>
          <a:stretch>
            <a:fillRect/>
          </a:stretch>
        </p:blipFill>
        <p:spPr>
          <a:xfrm>
            <a:off x="5607786" y="1096719"/>
            <a:ext cx="6516227" cy="3885026"/>
          </a:xfrm>
          <a:prstGeom prst="rect">
            <a:avLst/>
          </a:prstGeom>
        </p:spPr>
      </p:pic>
    </p:spTree>
    <p:extLst>
      <p:ext uri="{BB962C8B-B14F-4D97-AF65-F5344CB8AC3E}">
        <p14:creationId xmlns:p14="http://schemas.microsoft.com/office/powerpoint/2010/main" val="162404239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3447</Words>
  <Application>Microsoft Office PowerPoint</Application>
  <PresentationFormat>Widescreen</PresentationFormat>
  <Paragraphs>355</Paragraphs>
  <Slides>23</Slides>
  <Notes>13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Arial</vt:lpstr>
      <vt:lpstr>Calibri</vt:lpstr>
      <vt:lpstr>Consolas</vt:lpstr>
      <vt:lpstr>Segoe UI</vt:lpstr>
      <vt:lpstr>Segoe UI Light</vt:lpstr>
      <vt:lpstr>Segoe UI Semibold</vt:lpstr>
      <vt:lpstr>Segoe UI VSS (Regular)</vt:lpstr>
      <vt:lpstr>Symbol</vt:lpstr>
      <vt:lpstr>Times New Roman</vt:lpstr>
      <vt:lpstr>Wingdings</vt:lpstr>
      <vt:lpstr>Microsoft Power Platform Template</vt:lpstr>
      <vt:lpstr>Bitmap Image</vt:lpstr>
      <vt:lpstr>AZ-140T00A Designing Azure Infrastructure Solutions</vt:lpstr>
      <vt:lpstr>Design for user identities and profiles</vt:lpstr>
      <vt:lpstr>Introduction</vt:lpstr>
      <vt:lpstr>Select an appropriate licensing model for Azure Virtual Desktop based on requirements</vt:lpstr>
      <vt:lpstr>Licensing for Azure Virtual Desktop</vt:lpstr>
      <vt:lpstr>Personal and multi-session desktop scenarios</vt:lpstr>
      <vt:lpstr>PowerPoint Presentation</vt:lpstr>
      <vt:lpstr>Recommend an appropriate storage solution</vt:lpstr>
      <vt:lpstr>PowerPoint Presentation</vt:lpstr>
      <vt:lpstr>Plan for a Desktop client deployment</vt:lpstr>
      <vt:lpstr>PowerPoint Presentation</vt:lpstr>
      <vt:lpstr>Plan for Azure Virtual Desktop client deployment - Remote Desktop Protocol (RDP)</vt:lpstr>
      <vt:lpstr>PowerPoint Presentation</vt:lpstr>
      <vt:lpstr>Windows Desktop client to multiple devices</vt:lpstr>
      <vt:lpstr>PowerPoint Presentation</vt:lpstr>
      <vt:lpstr>Hybrid Identity with Azure Active Directory</vt:lpstr>
      <vt:lpstr>Hybrid Identity with Azure Active Directory</vt:lpstr>
      <vt:lpstr>PowerPoint Presentation</vt:lpstr>
      <vt:lpstr>Plan for Azure AD Connect for user identities</vt:lpstr>
      <vt:lpstr>Plan for Azure AD Connect for user identities</vt:lpstr>
      <vt:lpstr>PowerPoint Presentation</vt:lpstr>
      <vt:lpstr>Knowledge check and Summary</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2022-11-30T19:37:14Z</dcterms:modified>
</cp:coreProperties>
</file>