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8"/>
  </p:notesMasterIdLst>
  <p:handoutMasterIdLst>
    <p:handoutMasterId r:id="rId29"/>
  </p:handoutMasterIdLst>
  <p:sldIdLst>
    <p:sldId id="2076138182" r:id="rId2"/>
    <p:sldId id="1684" r:id="rId3"/>
    <p:sldId id="1811" r:id="rId4"/>
    <p:sldId id="2076138173" r:id="rId5"/>
    <p:sldId id="1755" r:id="rId6"/>
    <p:sldId id="2076138158" r:id="rId7"/>
    <p:sldId id="1756" r:id="rId8"/>
    <p:sldId id="2076138175" r:id="rId9"/>
    <p:sldId id="2553" r:id="rId10"/>
    <p:sldId id="2076138181" r:id="rId11"/>
    <p:sldId id="2076138176" r:id="rId12"/>
    <p:sldId id="2076138180" r:id="rId13"/>
    <p:sldId id="2076138178" r:id="rId14"/>
    <p:sldId id="1759" r:id="rId15"/>
    <p:sldId id="2076138177" r:id="rId16"/>
    <p:sldId id="1760" r:id="rId17"/>
    <p:sldId id="2076138183" r:id="rId18"/>
    <p:sldId id="2076138190" r:id="rId19"/>
    <p:sldId id="2076138185" r:id="rId20"/>
    <p:sldId id="2076138186" r:id="rId21"/>
    <p:sldId id="2076138187" r:id="rId22"/>
    <p:sldId id="2076138188" r:id="rId23"/>
    <p:sldId id="2076138189" r:id="rId24"/>
    <p:sldId id="2076138184" r:id="rId25"/>
    <p:sldId id="2241" r:id="rId26"/>
    <p:sldId id="1891"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67B71B-C40A-48A3-85AE-07EBB1D4F134}" v="15" dt="2021-11-23T01:25:24.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03" autoAdjust="0"/>
    <p:restoredTop sz="77988" autoAdjust="0"/>
  </p:normalViewPr>
  <p:slideViewPr>
    <p:cSldViewPr snapToGrid="0">
      <p:cViewPr varScale="1">
        <p:scale>
          <a:sx n="78" d="100"/>
          <a:sy n="78" d="100"/>
        </p:scale>
        <p:origin x="23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FFC27-E57A-4A18-B57A-7AE32FC0AAC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D7361F-D3AB-47B6-93FD-D49467A64177}">
      <dgm:prSet/>
      <dgm:spPr/>
      <dgm:t>
        <a:bodyPr/>
        <a:lstStyle/>
        <a:p>
          <a:pPr>
            <a:lnSpc>
              <a:spcPct val="100000"/>
            </a:lnSpc>
          </a:pPr>
          <a:r>
            <a:rPr lang="en-US" b="1" i="0"/>
            <a:t>Through a virtual network</a:t>
          </a:r>
          <a:r>
            <a:rPr lang="en-US" b="0" i="0"/>
            <a:t>: Deploy VMs, and several other types of Azure resources to a virtual network</a:t>
          </a:r>
          <a:endParaRPr lang="en-US"/>
        </a:p>
      </dgm:t>
    </dgm:pt>
    <dgm:pt modelId="{0AA431CF-CB48-4075-89CD-8FB66E977A0F}" type="parTrans" cxnId="{3D4880AC-8C2D-44A8-8103-0E4509A53682}">
      <dgm:prSet/>
      <dgm:spPr/>
      <dgm:t>
        <a:bodyPr/>
        <a:lstStyle/>
        <a:p>
          <a:endParaRPr lang="en-US"/>
        </a:p>
      </dgm:t>
    </dgm:pt>
    <dgm:pt modelId="{7B98FA77-5FF4-437C-A38C-078BD586BD0E}" type="sibTrans" cxnId="{3D4880AC-8C2D-44A8-8103-0E4509A53682}">
      <dgm:prSet/>
      <dgm:spPr/>
      <dgm:t>
        <a:bodyPr/>
        <a:lstStyle/>
        <a:p>
          <a:endParaRPr lang="en-US"/>
        </a:p>
      </dgm:t>
    </dgm:pt>
    <dgm:pt modelId="{E8A57CEF-A652-44FC-B947-3B895B619A4A}">
      <dgm:prSet/>
      <dgm:spPr/>
      <dgm:t>
        <a:bodyPr/>
        <a:lstStyle/>
        <a:p>
          <a:pPr>
            <a:lnSpc>
              <a:spcPct val="100000"/>
            </a:lnSpc>
          </a:pPr>
          <a:r>
            <a:rPr lang="en-US" b="1"/>
            <a:t>Through a virtual network service endpoint: </a:t>
          </a:r>
          <a:r>
            <a:rPr lang="en-US" b="0" i="0"/>
            <a:t>Extend your virtual network private address space and the identity of your virtual network to Azure service resources over a direct connection.</a:t>
          </a:r>
          <a:endParaRPr lang="en-US"/>
        </a:p>
      </dgm:t>
    </dgm:pt>
    <dgm:pt modelId="{DECC2BC8-3624-4512-8B42-2EAA685D21D8}" type="parTrans" cxnId="{E6F0E878-629E-4854-8ED7-247DDFEB3689}">
      <dgm:prSet/>
      <dgm:spPr/>
      <dgm:t>
        <a:bodyPr/>
        <a:lstStyle/>
        <a:p>
          <a:endParaRPr lang="en-US"/>
        </a:p>
      </dgm:t>
    </dgm:pt>
    <dgm:pt modelId="{CD8DA878-CA89-40AF-AC19-79F28A5B8889}" type="sibTrans" cxnId="{E6F0E878-629E-4854-8ED7-247DDFEB3689}">
      <dgm:prSet/>
      <dgm:spPr/>
      <dgm:t>
        <a:bodyPr/>
        <a:lstStyle/>
        <a:p>
          <a:endParaRPr lang="en-US"/>
        </a:p>
      </dgm:t>
    </dgm:pt>
    <dgm:pt modelId="{2312C132-5069-45DA-BE64-9D44D5F4FF0D}">
      <dgm:prSet/>
      <dgm:spPr/>
      <dgm:t>
        <a:bodyPr/>
        <a:lstStyle/>
        <a:p>
          <a:pPr>
            <a:lnSpc>
              <a:spcPct val="100000"/>
            </a:lnSpc>
          </a:pPr>
          <a:r>
            <a:rPr lang="en-US" b="1"/>
            <a:t>Through VNet Peering: </a:t>
          </a:r>
          <a:r>
            <a:rPr lang="en-US"/>
            <a:t>C</a:t>
          </a:r>
          <a:r>
            <a:rPr lang="en-US" b="0" i="0"/>
            <a:t>onnect virtual networks to each other, enabling resources in either virtual network to communicate with each other, using virtual network peering</a:t>
          </a:r>
          <a:endParaRPr lang="en-US"/>
        </a:p>
      </dgm:t>
    </dgm:pt>
    <dgm:pt modelId="{21E1AFC4-4C34-4180-A39F-34979CB51CEE}" type="parTrans" cxnId="{8525CD88-F3D7-4B3C-BF3C-DBC074ADBC90}">
      <dgm:prSet/>
      <dgm:spPr/>
      <dgm:t>
        <a:bodyPr/>
        <a:lstStyle/>
        <a:p>
          <a:endParaRPr lang="en-US"/>
        </a:p>
      </dgm:t>
    </dgm:pt>
    <dgm:pt modelId="{CA58F2D2-2223-4103-A1B2-E098060FC7A6}" type="sibTrans" cxnId="{8525CD88-F3D7-4B3C-BF3C-DBC074ADBC90}">
      <dgm:prSet/>
      <dgm:spPr/>
      <dgm:t>
        <a:bodyPr/>
        <a:lstStyle/>
        <a:p>
          <a:endParaRPr lang="en-US"/>
        </a:p>
      </dgm:t>
    </dgm:pt>
    <dgm:pt modelId="{6C9993D4-D4B8-4D0C-BE64-3EAF52F2BC53}" type="pres">
      <dgm:prSet presAssocID="{603FFC27-E57A-4A18-B57A-7AE32FC0AAC5}" presName="root" presStyleCnt="0">
        <dgm:presLayoutVars>
          <dgm:dir/>
          <dgm:resizeHandles val="exact"/>
        </dgm:presLayoutVars>
      </dgm:prSet>
      <dgm:spPr/>
    </dgm:pt>
    <dgm:pt modelId="{7CFBF9DB-48B3-43A9-807D-715635F4768B}" type="pres">
      <dgm:prSet presAssocID="{D0D7361F-D3AB-47B6-93FD-D49467A64177}" presName="compNode" presStyleCnt="0"/>
      <dgm:spPr/>
    </dgm:pt>
    <dgm:pt modelId="{643C5206-4D9F-4AD2-92BB-2CE76FC5B745}" type="pres">
      <dgm:prSet presAssocID="{D0D7361F-D3AB-47B6-93FD-D49467A641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l="3247" r="3247"/>
          </a:stretch>
        </a:blipFill>
      </dgm:spPr>
      <dgm:extLst>
        <a:ext uri="{E40237B7-FDA0-4F09-8148-C483321AD2D9}">
          <dgm14:cNvPr xmlns:dgm14="http://schemas.microsoft.com/office/drawing/2010/diagram" id="0" name="" descr="network"/>
        </a:ext>
      </dgm:extLst>
    </dgm:pt>
    <dgm:pt modelId="{9BE66E0D-A5C3-4059-B926-6EE0B2C0E44A}" type="pres">
      <dgm:prSet presAssocID="{D0D7361F-D3AB-47B6-93FD-D49467A64177}" presName="spaceRect" presStyleCnt="0"/>
      <dgm:spPr/>
    </dgm:pt>
    <dgm:pt modelId="{E75275E5-E1B0-420B-B9E9-480419F0AD78}" type="pres">
      <dgm:prSet presAssocID="{D0D7361F-D3AB-47B6-93FD-D49467A64177}" presName="textRect" presStyleLbl="revTx" presStyleIdx="0" presStyleCnt="3">
        <dgm:presLayoutVars>
          <dgm:chMax val="1"/>
          <dgm:chPref val="1"/>
        </dgm:presLayoutVars>
      </dgm:prSet>
      <dgm:spPr/>
    </dgm:pt>
    <dgm:pt modelId="{49406B60-4E4A-4641-99FC-C340A2B63D78}" type="pres">
      <dgm:prSet presAssocID="{7B98FA77-5FF4-437C-A38C-078BD586BD0E}" presName="sibTrans" presStyleCnt="0"/>
      <dgm:spPr/>
    </dgm:pt>
    <dgm:pt modelId="{6908C465-73DF-434B-9449-C83464693671}" type="pres">
      <dgm:prSet presAssocID="{E8A57CEF-A652-44FC-B947-3B895B619A4A}" presName="compNode" presStyleCnt="0"/>
      <dgm:spPr/>
    </dgm:pt>
    <dgm:pt modelId="{809E9BEE-9E06-442F-AC84-7247848CF00D}" type="pres">
      <dgm:prSet presAssocID="{E8A57CEF-A652-44FC-B947-3B895B619A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l="4110" r="4110"/>
          </a:stretch>
        </a:blipFill>
      </dgm:spPr>
      <dgm:extLst>
        <a:ext uri="{E40237B7-FDA0-4F09-8148-C483321AD2D9}">
          <dgm14:cNvPr xmlns:dgm14="http://schemas.microsoft.com/office/drawing/2010/diagram" id="0" name="" descr="network_3"/>
        </a:ext>
      </dgm:extLst>
    </dgm:pt>
    <dgm:pt modelId="{E987AD0A-A1AE-4A31-8414-7113F2351141}" type="pres">
      <dgm:prSet presAssocID="{E8A57CEF-A652-44FC-B947-3B895B619A4A}" presName="spaceRect" presStyleCnt="0"/>
      <dgm:spPr/>
    </dgm:pt>
    <dgm:pt modelId="{46829A33-CECD-4DE4-BFC2-F4AC54ACBB58}" type="pres">
      <dgm:prSet presAssocID="{E8A57CEF-A652-44FC-B947-3B895B619A4A}" presName="textRect" presStyleLbl="revTx" presStyleIdx="1" presStyleCnt="3">
        <dgm:presLayoutVars>
          <dgm:chMax val="1"/>
          <dgm:chPref val="1"/>
        </dgm:presLayoutVars>
      </dgm:prSet>
      <dgm:spPr/>
    </dgm:pt>
    <dgm:pt modelId="{996BA176-9382-4BDA-9E22-63FE598A13DB}" type="pres">
      <dgm:prSet presAssocID="{CD8DA878-CA89-40AF-AC19-79F28A5B8889}" presName="sibTrans" presStyleCnt="0"/>
      <dgm:spPr/>
    </dgm:pt>
    <dgm:pt modelId="{947E1BD2-D6D6-4690-8176-11251AE8126F}" type="pres">
      <dgm:prSet presAssocID="{2312C132-5069-45DA-BE64-9D44D5F4FF0D}" presName="compNode" presStyleCnt="0"/>
      <dgm:spPr/>
    </dgm:pt>
    <dgm:pt modelId="{F7D3175E-6794-4D91-B125-C990FEC8BFFA}" type="pres">
      <dgm:prSet presAssocID="{2312C132-5069-45DA-BE64-9D44D5F4FF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t="3125" b="3125"/>
          </a:stretch>
        </a:blipFill>
      </dgm:spPr>
      <dgm:extLst>
        <a:ext uri="{E40237B7-FDA0-4F09-8148-C483321AD2D9}">
          <dgm14:cNvPr xmlns:dgm14="http://schemas.microsoft.com/office/drawing/2010/diagram" id="0" name="" descr="Relationship_F003"/>
        </a:ext>
      </dgm:extLst>
    </dgm:pt>
    <dgm:pt modelId="{EF85311C-3F23-414E-A26E-5E6C2FEB026C}" type="pres">
      <dgm:prSet presAssocID="{2312C132-5069-45DA-BE64-9D44D5F4FF0D}" presName="spaceRect" presStyleCnt="0"/>
      <dgm:spPr/>
    </dgm:pt>
    <dgm:pt modelId="{58BE0A89-7EA0-4350-B8F3-FD3B8F9882D3}" type="pres">
      <dgm:prSet presAssocID="{2312C132-5069-45DA-BE64-9D44D5F4FF0D}" presName="textRect" presStyleLbl="revTx" presStyleIdx="2" presStyleCnt="3">
        <dgm:presLayoutVars>
          <dgm:chMax val="1"/>
          <dgm:chPref val="1"/>
        </dgm:presLayoutVars>
      </dgm:prSet>
      <dgm:spPr/>
    </dgm:pt>
  </dgm:ptLst>
  <dgm:cxnLst>
    <dgm:cxn modelId="{2D1A7702-8E77-4C6C-BB27-59234296A971}" type="presOf" srcId="{603FFC27-E57A-4A18-B57A-7AE32FC0AAC5}" destId="{6C9993D4-D4B8-4D0C-BE64-3EAF52F2BC53}" srcOrd="0" destOrd="0" presId="urn:microsoft.com/office/officeart/2018/2/layout/IconLabelList"/>
    <dgm:cxn modelId="{3342AA13-756D-4751-826E-6ED7E6790599}" type="presOf" srcId="{2312C132-5069-45DA-BE64-9D44D5F4FF0D}" destId="{58BE0A89-7EA0-4350-B8F3-FD3B8F9882D3}" srcOrd="0" destOrd="0" presId="urn:microsoft.com/office/officeart/2018/2/layout/IconLabelList"/>
    <dgm:cxn modelId="{E6F0E878-629E-4854-8ED7-247DDFEB3689}" srcId="{603FFC27-E57A-4A18-B57A-7AE32FC0AAC5}" destId="{E8A57CEF-A652-44FC-B947-3B895B619A4A}" srcOrd="1" destOrd="0" parTransId="{DECC2BC8-3624-4512-8B42-2EAA685D21D8}" sibTransId="{CD8DA878-CA89-40AF-AC19-79F28A5B8889}"/>
    <dgm:cxn modelId="{8525CD88-F3D7-4B3C-BF3C-DBC074ADBC90}" srcId="{603FFC27-E57A-4A18-B57A-7AE32FC0AAC5}" destId="{2312C132-5069-45DA-BE64-9D44D5F4FF0D}" srcOrd="2" destOrd="0" parTransId="{21E1AFC4-4C34-4180-A39F-34979CB51CEE}" sibTransId="{CA58F2D2-2223-4103-A1B2-E098060FC7A6}"/>
    <dgm:cxn modelId="{2ABA9A9D-0A6B-4B2A-B651-849F37337165}" type="presOf" srcId="{E8A57CEF-A652-44FC-B947-3B895B619A4A}" destId="{46829A33-CECD-4DE4-BFC2-F4AC54ACBB58}" srcOrd="0" destOrd="0" presId="urn:microsoft.com/office/officeart/2018/2/layout/IconLabelList"/>
    <dgm:cxn modelId="{3D4880AC-8C2D-44A8-8103-0E4509A53682}" srcId="{603FFC27-E57A-4A18-B57A-7AE32FC0AAC5}" destId="{D0D7361F-D3AB-47B6-93FD-D49467A64177}" srcOrd="0" destOrd="0" parTransId="{0AA431CF-CB48-4075-89CD-8FB66E977A0F}" sibTransId="{7B98FA77-5FF4-437C-A38C-078BD586BD0E}"/>
    <dgm:cxn modelId="{0AF559EB-1BF9-4B3D-9F70-2A2F7E2DBCA8}" type="presOf" srcId="{D0D7361F-D3AB-47B6-93FD-D49467A64177}" destId="{E75275E5-E1B0-420B-B9E9-480419F0AD78}" srcOrd="0" destOrd="0" presId="urn:microsoft.com/office/officeart/2018/2/layout/IconLabelList"/>
    <dgm:cxn modelId="{09EDF448-DD70-4A06-B9ED-D66E22BCCA8D}" type="presParOf" srcId="{6C9993D4-D4B8-4D0C-BE64-3EAF52F2BC53}" destId="{7CFBF9DB-48B3-43A9-807D-715635F4768B}" srcOrd="0" destOrd="0" presId="urn:microsoft.com/office/officeart/2018/2/layout/IconLabelList"/>
    <dgm:cxn modelId="{7C944C47-B605-42A8-BDC0-6DD84FA05FE0}" type="presParOf" srcId="{7CFBF9DB-48B3-43A9-807D-715635F4768B}" destId="{643C5206-4D9F-4AD2-92BB-2CE76FC5B745}" srcOrd="0" destOrd="0" presId="urn:microsoft.com/office/officeart/2018/2/layout/IconLabelList"/>
    <dgm:cxn modelId="{A6D89595-9A94-4BDD-90AA-1B3D15B2E49A}" type="presParOf" srcId="{7CFBF9DB-48B3-43A9-807D-715635F4768B}" destId="{9BE66E0D-A5C3-4059-B926-6EE0B2C0E44A}" srcOrd="1" destOrd="0" presId="urn:microsoft.com/office/officeart/2018/2/layout/IconLabelList"/>
    <dgm:cxn modelId="{AA76AE4F-C9DA-4AC3-9581-BC0949F891B2}" type="presParOf" srcId="{7CFBF9DB-48B3-43A9-807D-715635F4768B}" destId="{E75275E5-E1B0-420B-B9E9-480419F0AD78}" srcOrd="2" destOrd="0" presId="urn:microsoft.com/office/officeart/2018/2/layout/IconLabelList"/>
    <dgm:cxn modelId="{EDCA8BA3-1292-45F3-90B2-5ECF66899541}" type="presParOf" srcId="{6C9993D4-D4B8-4D0C-BE64-3EAF52F2BC53}" destId="{49406B60-4E4A-4641-99FC-C340A2B63D78}" srcOrd="1" destOrd="0" presId="urn:microsoft.com/office/officeart/2018/2/layout/IconLabelList"/>
    <dgm:cxn modelId="{41C28109-3E56-4FAE-B2CC-4A627B39016B}" type="presParOf" srcId="{6C9993D4-D4B8-4D0C-BE64-3EAF52F2BC53}" destId="{6908C465-73DF-434B-9449-C83464693671}" srcOrd="2" destOrd="0" presId="urn:microsoft.com/office/officeart/2018/2/layout/IconLabelList"/>
    <dgm:cxn modelId="{7133C3F2-2740-4D56-A42A-8137BBC5D97C}" type="presParOf" srcId="{6908C465-73DF-434B-9449-C83464693671}" destId="{809E9BEE-9E06-442F-AC84-7247848CF00D}" srcOrd="0" destOrd="0" presId="urn:microsoft.com/office/officeart/2018/2/layout/IconLabelList"/>
    <dgm:cxn modelId="{0C3C22DE-8022-4166-A7AF-8F81949C2186}" type="presParOf" srcId="{6908C465-73DF-434B-9449-C83464693671}" destId="{E987AD0A-A1AE-4A31-8414-7113F2351141}" srcOrd="1" destOrd="0" presId="urn:microsoft.com/office/officeart/2018/2/layout/IconLabelList"/>
    <dgm:cxn modelId="{5F4338B2-A1F3-46E8-8116-80716B9A48C0}" type="presParOf" srcId="{6908C465-73DF-434B-9449-C83464693671}" destId="{46829A33-CECD-4DE4-BFC2-F4AC54ACBB58}" srcOrd="2" destOrd="0" presId="urn:microsoft.com/office/officeart/2018/2/layout/IconLabelList"/>
    <dgm:cxn modelId="{23604909-F454-4E0E-877F-E2F7BEEDE592}" type="presParOf" srcId="{6C9993D4-D4B8-4D0C-BE64-3EAF52F2BC53}" destId="{996BA176-9382-4BDA-9E22-63FE598A13DB}" srcOrd="3" destOrd="0" presId="urn:microsoft.com/office/officeart/2018/2/layout/IconLabelList"/>
    <dgm:cxn modelId="{0D9D8264-D066-4864-9AF2-8369BAE119F4}" type="presParOf" srcId="{6C9993D4-D4B8-4D0C-BE64-3EAF52F2BC53}" destId="{947E1BD2-D6D6-4690-8176-11251AE8126F}" srcOrd="4" destOrd="0" presId="urn:microsoft.com/office/officeart/2018/2/layout/IconLabelList"/>
    <dgm:cxn modelId="{A416D27C-2D21-43A8-9899-B2C53B88DB9F}" type="presParOf" srcId="{947E1BD2-D6D6-4690-8176-11251AE8126F}" destId="{F7D3175E-6794-4D91-B125-C990FEC8BFFA}" srcOrd="0" destOrd="0" presId="urn:microsoft.com/office/officeart/2018/2/layout/IconLabelList"/>
    <dgm:cxn modelId="{297A6DF1-AC6A-4FD5-BA48-123D72F5D648}" type="presParOf" srcId="{947E1BD2-D6D6-4690-8176-11251AE8126F}" destId="{EF85311C-3F23-414E-A26E-5E6C2FEB026C}" srcOrd="1" destOrd="0" presId="urn:microsoft.com/office/officeart/2018/2/layout/IconLabelList"/>
    <dgm:cxn modelId="{08FAD154-802E-4F62-B466-5EC765D1883C}" type="presParOf" srcId="{947E1BD2-D6D6-4690-8176-11251AE8126F}" destId="{58BE0A89-7EA0-4350-B8F3-FD3B8F9882D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9A238-6D67-4F75-BAEE-048519230A6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41E9F14-07BE-46B9-A9C9-DD1330B93594}">
      <dgm:prSet/>
      <dgm:spPr/>
      <dgm:t>
        <a:bodyPr/>
        <a:lstStyle/>
        <a:p>
          <a:r>
            <a:rPr lang="en-US" i="0" baseline="0"/>
            <a:t>1. When authenticated in Azure Active Directory, a token is returned to the Remote Desktop Services client.</a:t>
          </a:r>
          <a:endParaRPr lang="en-US"/>
        </a:p>
      </dgm:t>
    </dgm:pt>
    <dgm:pt modelId="{43F55C29-D5B1-4181-951C-4DFF71A748E6}" type="parTrans" cxnId="{F8359E93-B407-4EAC-98F2-1B94E8E7D01E}">
      <dgm:prSet/>
      <dgm:spPr/>
      <dgm:t>
        <a:bodyPr/>
        <a:lstStyle/>
        <a:p>
          <a:endParaRPr lang="en-US"/>
        </a:p>
      </dgm:t>
    </dgm:pt>
    <dgm:pt modelId="{E929BFC0-F1E4-4492-ABD8-63295312692C}" type="sibTrans" cxnId="{F8359E93-B407-4EAC-98F2-1B94E8E7D01E}">
      <dgm:prSet/>
      <dgm:spPr/>
      <dgm:t>
        <a:bodyPr/>
        <a:lstStyle/>
        <a:p>
          <a:endParaRPr lang="en-US"/>
        </a:p>
      </dgm:t>
    </dgm:pt>
    <dgm:pt modelId="{6D03FCE7-D894-40FC-9CE7-6E0C14FB68CD}">
      <dgm:prSet/>
      <dgm:spPr/>
      <dgm:t>
        <a:bodyPr/>
        <a:lstStyle/>
        <a:p>
          <a:r>
            <a:rPr lang="en-US" i="0" baseline="0"/>
            <a:t>2. The gateway checks the token with the connection broker.</a:t>
          </a:r>
          <a:endParaRPr lang="en-US"/>
        </a:p>
      </dgm:t>
    </dgm:pt>
    <dgm:pt modelId="{CC2D963E-1DD7-4235-BA83-8C17F4BE007A}" type="parTrans" cxnId="{ADE89BB6-1D53-4A42-9806-F3E546B01424}">
      <dgm:prSet/>
      <dgm:spPr/>
      <dgm:t>
        <a:bodyPr/>
        <a:lstStyle/>
        <a:p>
          <a:endParaRPr lang="en-US"/>
        </a:p>
      </dgm:t>
    </dgm:pt>
    <dgm:pt modelId="{13C45A1C-D5A5-4A3A-9746-9F2E73C7EF60}" type="sibTrans" cxnId="{ADE89BB6-1D53-4A42-9806-F3E546B01424}">
      <dgm:prSet/>
      <dgm:spPr/>
      <dgm:t>
        <a:bodyPr/>
        <a:lstStyle/>
        <a:p>
          <a:endParaRPr lang="en-US"/>
        </a:p>
      </dgm:t>
    </dgm:pt>
    <dgm:pt modelId="{9476E1E8-1773-4C63-A8E3-4432D4AD3052}">
      <dgm:prSet/>
      <dgm:spPr/>
      <dgm:t>
        <a:bodyPr/>
        <a:lstStyle/>
        <a:p>
          <a:r>
            <a:rPr lang="en-US" i="0" baseline="0"/>
            <a:t>3. The broker queries the Azure SQL database for resources assigned to the user.</a:t>
          </a:r>
          <a:endParaRPr lang="en-US"/>
        </a:p>
      </dgm:t>
    </dgm:pt>
    <dgm:pt modelId="{392E6F28-A6BC-4B7E-AC0E-B630D14925C3}" type="parTrans" cxnId="{A432FEC2-C39E-4424-834A-2C373C0D3224}">
      <dgm:prSet/>
      <dgm:spPr/>
      <dgm:t>
        <a:bodyPr/>
        <a:lstStyle/>
        <a:p>
          <a:endParaRPr lang="en-US"/>
        </a:p>
      </dgm:t>
    </dgm:pt>
    <dgm:pt modelId="{529DB014-BEE9-4C7E-8788-07DE07A18392}" type="sibTrans" cxnId="{A432FEC2-C39E-4424-834A-2C373C0D3224}">
      <dgm:prSet/>
      <dgm:spPr/>
      <dgm:t>
        <a:bodyPr/>
        <a:lstStyle/>
        <a:p>
          <a:endParaRPr lang="en-US"/>
        </a:p>
      </dgm:t>
    </dgm:pt>
    <dgm:pt modelId="{B472D3DB-F5B4-458E-B794-CEC245992724}">
      <dgm:prSet/>
      <dgm:spPr/>
      <dgm:t>
        <a:bodyPr/>
        <a:lstStyle/>
        <a:p>
          <a:r>
            <a:rPr lang="en-US" i="0" baseline="0"/>
            <a:t>4. The gateway and the broker select the session host for the connected client.</a:t>
          </a:r>
          <a:endParaRPr lang="en-US"/>
        </a:p>
      </dgm:t>
    </dgm:pt>
    <dgm:pt modelId="{71D915BF-B399-4042-992E-8CA1D8815EB1}" type="parTrans" cxnId="{010904F1-F3E4-49DE-B4D2-38B10F24A3CD}">
      <dgm:prSet/>
      <dgm:spPr/>
      <dgm:t>
        <a:bodyPr/>
        <a:lstStyle/>
        <a:p>
          <a:endParaRPr lang="en-US"/>
        </a:p>
      </dgm:t>
    </dgm:pt>
    <dgm:pt modelId="{8F3561E3-55B8-4756-A32F-4955E658E4CB}" type="sibTrans" cxnId="{010904F1-F3E4-49DE-B4D2-38B10F24A3CD}">
      <dgm:prSet/>
      <dgm:spPr/>
      <dgm:t>
        <a:bodyPr/>
        <a:lstStyle/>
        <a:p>
          <a:endParaRPr lang="en-US"/>
        </a:p>
      </dgm:t>
    </dgm:pt>
    <dgm:pt modelId="{D47C4B1B-1956-4631-8618-CBD258446705}">
      <dgm:prSet/>
      <dgm:spPr/>
      <dgm:t>
        <a:bodyPr/>
        <a:lstStyle/>
        <a:p>
          <a:r>
            <a:rPr lang="en-US" i="0" baseline="0"/>
            <a:t>5. The session host creates a reverse connection to the client by using the Azure Virtual Desktop gateway.</a:t>
          </a:r>
          <a:endParaRPr lang="en-US"/>
        </a:p>
      </dgm:t>
    </dgm:pt>
    <dgm:pt modelId="{CD4E70DB-9C77-4AE1-83DE-77FDE0699877}" type="parTrans" cxnId="{E304C007-2C16-49E3-A703-B9D5A23F2AB9}">
      <dgm:prSet/>
      <dgm:spPr/>
      <dgm:t>
        <a:bodyPr/>
        <a:lstStyle/>
        <a:p>
          <a:endParaRPr lang="en-US"/>
        </a:p>
      </dgm:t>
    </dgm:pt>
    <dgm:pt modelId="{F2F83E19-9FB4-479F-B3E1-4594D2F027EB}" type="sibTrans" cxnId="{E304C007-2C16-49E3-A703-B9D5A23F2AB9}">
      <dgm:prSet/>
      <dgm:spPr/>
      <dgm:t>
        <a:bodyPr/>
        <a:lstStyle/>
        <a:p>
          <a:endParaRPr lang="en-US"/>
        </a:p>
      </dgm:t>
    </dgm:pt>
    <dgm:pt modelId="{7C22F7C4-4C10-4E9E-B0BA-375C926C6E3D}" type="pres">
      <dgm:prSet presAssocID="{79A9A238-6D67-4F75-BAEE-048519230A67}" presName="vert0" presStyleCnt="0">
        <dgm:presLayoutVars>
          <dgm:dir/>
          <dgm:animOne val="branch"/>
          <dgm:animLvl val="lvl"/>
        </dgm:presLayoutVars>
      </dgm:prSet>
      <dgm:spPr/>
    </dgm:pt>
    <dgm:pt modelId="{AC4244CC-5C64-4940-9393-75219CE8DC21}" type="pres">
      <dgm:prSet presAssocID="{641E9F14-07BE-46B9-A9C9-DD1330B93594}" presName="thickLine" presStyleLbl="alignNode1" presStyleIdx="0" presStyleCnt="5"/>
      <dgm:spPr/>
    </dgm:pt>
    <dgm:pt modelId="{D6C062BE-69D2-4DB9-82E4-53AF11B3C195}" type="pres">
      <dgm:prSet presAssocID="{641E9F14-07BE-46B9-A9C9-DD1330B93594}" presName="horz1" presStyleCnt="0"/>
      <dgm:spPr/>
    </dgm:pt>
    <dgm:pt modelId="{55E0EA10-EB4E-44D5-9561-7DDB082757FD}" type="pres">
      <dgm:prSet presAssocID="{641E9F14-07BE-46B9-A9C9-DD1330B93594}" presName="tx1" presStyleLbl="revTx" presStyleIdx="0" presStyleCnt="5"/>
      <dgm:spPr/>
    </dgm:pt>
    <dgm:pt modelId="{700DF526-7851-4FE6-9693-A720C9B75DEF}" type="pres">
      <dgm:prSet presAssocID="{641E9F14-07BE-46B9-A9C9-DD1330B93594}" presName="vert1" presStyleCnt="0"/>
      <dgm:spPr/>
    </dgm:pt>
    <dgm:pt modelId="{FFED33DE-5B86-4080-82AD-66CDAAA7FD29}" type="pres">
      <dgm:prSet presAssocID="{6D03FCE7-D894-40FC-9CE7-6E0C14FB68CD}" presName="thickLine" presStyleLbl="alignNode1" presStyleIdx="1" presStyleCnt="5"/>
      <dgm:spPr/>
    </dgm:pt>
    <dgm:pt modelId="{F4BE2CFB-DD7B-4D3B-9159-F4783F84FE16}" type="pres">
      <dgm:prSet presAssocID="{6D03FCE7-D894-40FC-9CE7-6E0C14FB68CD}" presName="horz1" presStyleCnt="0"/>
      <dgm:spPr/>
    </dgm:pt>
    <dgm:pt modelId="{C8772995-8F95-4B96-8E6B-7D1846DED455}" type="pres">
      <dgm:prSet presAssocID="{6D03FCE7-D894-40FC-9CE7-6E0C14FB68CD}" presName="tx1" presStyleLbl="revTx" presStyleIdx="1" presStyleCnt="5"/>
      <dgm:spPr/>
    </dgm:pt>
    <dgm:pt modelId="{A4D5C1C6-FE85-4934-80BE-1190C9B49D9A}" type="pres">
      <dgm:prSet presAssocID="{6D03FCE7-D894-40FC-9CE7-6E0C14FB68CD}" presName="vert1" presStyleCnt="0"/>
      <dgm:spPr/>
    </dgm:pt>
    <dgm:pt modelId="{E473579C-9DDA-445D-BC4C-E46FA634EA77}" type="pres">
      <dgm:prSet presAssocID="{9476E1E8-1773-4C63-A8E3-4432D4AD3052}" presName="thickLine" presStyleLbl="alignNode1" presStyleIdx="2" presStyleCnt="5"/>
      <dgm:spPr/>
    </dgm:pt>
    <dgm:pt modelId="{C9F6711C-1F1F-48A9-B5EA-3BEF46E88650}" type="pres">
      <dgm:prSet presAssocID="{9476E1E8-1773-4C63-A8E3-4432D4AD3052}" presName="horz1" presStyleCnt="0"/>
      <dgm:spPr/>
    </dgm:pt>
    <dgm:pt modelId="{5C94ED6B-814A-4164-9FEE-5F4AD936EC32}" type="pres">
      <dgm:prSet presAssocID="{9476E1E8-1773-4C63-A8E3-4432D4AD3052}" presName="tx1" presStyleLbl="revTx" presStyleIdx="2" presStyleCnt="5"/>
      <dgm:spPr/>
    </dgm:pt>
    <dgm:pt modelId="{75AA1531-F022-4986-8C36-E7F01D246BCE}" type="pres">
      <dgm:prSet presAssocID="{9476E1E8-1773-4C63-A8E3-4432D4AD3052}" presName="vert1" presStyleCnt="0"/>
      <dgm:spPr/>
    </dgm:pt>
    <dgm:pt modelId="{1D848395-30AE-4D89-870E-D1FC192243EF}" type="pres">
      <dgm:prSet presAssocID="{B472D3DB-F5B4-458E-B794-CEC245992724}" presName="thickLine" presStyleLbl="alignNode1" presStyleIdx="3" presStyleCnt="5"/>
      <dgm:spPr/>
    </dgm:pt>
    <dgm:pt modelId="{1AF1B856-FA8F-4A8D-A347-D2694EAD6F81}" type="pres">
      <dgm:prSet presAssocID="{B472D3DB-F5B4-458E-B794-CEC245992724}" presName="horz1" presStyleCnt="0"/>
      <dgm:spPr/>
    </dgm:pt>
    <dgm:pt modelId="{BD97A427-613B-400A-BE76-A988D9C1D595}" type="pres">
      <dgm:prSet presAssocID="{B472D3DB-F5B4-458E-B794-CEC245992724}" presName="tx1" presStyleLbl="revTx" presStyleIdx="3" presStyleCnt="5"/>
      <dgm:spPr/>
    </dgm:pt>
    <dgm:pt modelId="{7E674481-14D5-4A26-92B3-02174FE7AC7C}" type="pres">
      <dgm:prSet presAssocID="{B472D3DB-F5B4-458E-B794-CEC245992724}" presName="vert1" presStyleCnt="0"/>
      <dgm:spPr/>
    </dgm:pt>
    <dgm:pt modelId="{23985ED9-2267-4EFB-8CC5-83CDD18C6EDE}" type="pres">
      <dgm:prSet presAssocID="{D47C4B1B-1956-4631-8618-CBD258446705}" presName="thickLine" presStyleLbl="alignNode1" presStyleIdx="4" presStyleCnt="5"/>
      <dgm:spPr/>
    </dgm:pt>
    <dgm:pt modelId="{30521884-8BFF-4DA1-99C0-F03C246791B9}" type="pres">
      <dgm:prSet presAssocID="{D47C4B1B-1956-4631-8618-CBD258446705}" presName="horz1" presStyleCnt="0"/>
      <dgm:spPr/>
    </dgm:pt>
    <dgm:pt modelId="{630F5871-2BBA-4ED8-B54D-03DB533FA8C3}" type="pres">
      <dgm:prSet presAssocID="{D47C4B1B-1956-4631-8618-CBD258446705}" presName="tx1" presStyleLbl="revTx" presStyleIdx="4" presStyleCnt="5"/>
      <dgm:spPr/>
    </dgm:pt>
    <dgm:pt modelId="{B39E6AA6-D538-4F8A-9E86-D7E1C2475D86}" type="pres">
      <dgm:prSet presAssocID="{D47C4B1B-1956-4631-8618-CBD258446705}" presName="vert1" presStyleCnt="0"/>
      <dgm:spPr/>
    </dgm:pt>
  </dgm:ptLst>
  <dgm:cxnLst>
    <dgm:cxn modelId="{E304C007-2C16-49E3-A703-B9D5A23F2AB9}" srcId="{79A9A238-6D67-4F75-BAEE-048519230A67}" destId="{D47C4B1B-1956-4631-8618-CBD258446705}" srcOrd="4" destOrd="0" parTransId="{CD4E70DB-9C77-4AE1-83DE-77FDE0699877}" sibTransId="{F2F83E19-9FB4-479F-B3E1-4594D2F027EB}"/>
    <dgm:cxn modelId="{43F40233-A454-40C4-930C-A262E3923AEF}" type="presOf" srcId="{79A9A238-6D67-4F75-BAEE-048519230A67}" destId="{7C22F7C4-4C10-4E9E-B0BA-375C926C6E3D}" srcOrd="0" destOrd="0" presId="urn:microsoft.com/office/officeart/2008/layout/LinedList"/>
    <dgm:cxn modelId="{B3C06845-B753-41FC-8D93-2C5084E83946}" type="presOf" srcId="{D47C4B1B-1956-4631-8618-CBD258446705}" destId="{630F5871-2BBA-4ED8-B54D-03DB533FA8C3}" srcOrd="0" destOrd="0" presId="urn:microsoft.com/office/officeart/2008/layout/LinedList"/>
    <dgm:cxn modelId="{7D157C8C-DE38-4C1F-A350-64D559FE401F}" type="presOf" srcId="{6D03FCE7-D894-40FC-9CE7-6E0C14FB68CD}" destId="{C8772995-8F95-4B96-8E6B-7D1846DED455}" srcOrd="0" destOrd="0" presId="urn:microsoft.com/office/officeart/2008/layout/LinedList"/>
    <dgm:cxn modelId="{0B002091-0D12-4665-AE1C-6ADD9D98857D}" type="presOf" srcId="{B472D3DB-F5B4-458E-B794-CEC245992724}" destId="{BD97A427-613B-400A-BE76-A988D9C1D595}" srcOrd="0" destOrd="0" presId="urn:microsoft.com/office/officeart/2008/layout/LinedList"/>
    <dgm:cxn modelId="{F8359E93-B407-4EAC-98F2-1B94E8E7D01E}" srcId="{79A9A238-6D67-4F75-BAEE-048519230A67}" destId="{641E9F14-07BE-46B9-A9C9-DD1330B93594}" srcOrd="0" destOrd="0" parTransId="{43F55C29-D5B1-4181-951C-4DFF71A748E6}" sibTransId="{E929BFC0-F1E4-4492-ABD8-63295312692C}"/>
    <dgm:cxn modelId="{95D595B2-3017-4B59-81CB-E26B62F04033}" type="presOf" srcId="{641E9F14-07BE-46B9-A9C9-DD1330B93594}" destId="{55E0EA10-EB4E-44D5-9561-7DDB082757FD}" srcOrd="0" destOrd="0" presId="urn:microsoft.com/office/officeart/2008/layout/LinedList"/>
    <dgm:cxn modelId="{ADE89BB6-1D53-4A42-9806-F3E546B01424}" srcId="{79A9A238-6D67-4F75-BAEE-048519230A67}" destId="{6D03FCE7-D894-40FC-9CE7-6E0C14FB68CD}" srcOrd="1" destOrd="0" parTransId="{CC2D963E-1DD7-4235-BA83-8C17F4BE007A}" sibTransId="{13C45A1C-D5A5-4A3A-9746-9F2E73C7EF60}"/>
    <dgm:cxn modelId="{BB0103BB-54EA-4558-872A-5315D2456ECF}" type="presOf" srcId="{9476E1E8-1773-4C63-A8E3-4432D4AD3052}" destId="{5C94ED6B-814A-4164-9FEE-5F4AD936EC32}" srcOrd="0" destOrd="0" presId="urn:microsoft.com/office/officeart/2008/layout/LinedList"/>
    <dgm:cxn modelId="{A432FEC2-C39E-4424-834A-2C373C0D3224}" srcId="{79A9A238-6D67-4F75-BAEE-048519230A67}" destId="{9476E1E8-1773-4C63-A8E3-4432D4AD3052}" srcOrd="2" destOrd="0" parTransId="{392E6F28-A6BC-4B7E-AC0E-B630D14925C3}" sibTransId="{529DB014-BEE9-4C7E-8788-07DE07A18392}"/>
    <dgm:cxn modelId="{010904F1-F3E4-49DE-B4D2-38B10F24A3CD}" srcId="{79A9A238-6D67-4F75-BAEE-048519230A67}" destId="{B472D3DB-F5B4-458E-B794-CEC245992724}" srcOrd="3" destOrd="0" parTransId="{71D915BF-B399-4042-992E-8CA1D8815EB1}" sibTransId="{8F3561E3-55B8-4756-A32F-4955E658E4CB}"/>
    <dgm:cxn modelId="{D34C39A9-8004-4473-BF85-CC1B6B468C1E}" type="presParOf" srcId="{7C22F7C4-4C10-4E9E-B0BA-375C926C6E3D}" destId="{AC4244CC-5C64-4940-9393-75219CE8DC21}" srcOrd="0" destOrd="0" presId="urn:microsoft.com/office/officeart/2008/layout/LinedList"/>
    <dgm:cxn modelId="{A7F446C6-7C77-44D4-97BB-64F13CEA2459}" type="presParOf" srcId="{7C22F7C4-4C10-4E9E-B0BA-375C926C6E3D}" destId="{D6C062BE-69D2-4DB9-82E4-53AF11B3C195}" srcOrd="1" destOrd="0" presId="urn:microsoft.com/office/officeart/2008/layout/LinedList"/>
    <dgm:cxn modelId="{212EA89E-B4A9-4D3A-AFD6-755F242A2C24}" type="presParOf" srcId="{D6C062BE-69D2-4DB9-82E4-53AF11B3C195}" destId="{55E0EA10-EB4E-44D5-9561-7DDB082757FD}" srcOrd="0" destOrd="0" presId="urn:microsoft.com/office/officeart/2008/layout/LinedList"/>
    <dgm:cxn modelId="{927F2DB1-6CD7-4C0D-8D53-B0D5A4AE1AA6}" type="presParOf" srcId="{D6C062BE-69D2-4DB9-82E4-53AF11B3C195}" destId="{700DF526-7851-4FE6-9693-A720C9B75DEF}" srcOrd="1" destOrd="0" presId="urn:microsoft.com/office/officeart/2008/layout/LinedList"/>
    <dgm:cxn modelId="{8602674F-7BF3-4246-99B3-4DFB38E3BB68}" type="presParOf" srcId="{7C22F7C4-4C10-4E9E-B0BA-375C926C6E3D}" destId="{FFED33DE-5B86-4080-82AD-66CDAAA7FD29}" srcOrd="2" destOrd="0" presId="urn:microsoft.com/office/officeart/2008/layout/LinedList"/>
    <dgm:cxn modelId="{066A9E92-ABB1-4BDC-8CF5-4904FBB6DBFD}" type="presParOf" srcId="{7C22F7C4-4C10-4E9E-B0BA-375C926C6E3D}" destId="{F4BE2CFB-DD7B-4D3B-9159-F4783F84FE16}" srcOrd="3" destOrd="0" presId="urn:microsoft.com/office/officeart/2008/layout/LinedList"/>
    <dgm:cxn modelId="{0FE1FB9F-0C91-4FF7-8DC3-65672156ADF8}" type="presParOf" srcId="{F4BE2CFB-DD7B-4D3B-9159-F4783F84FE16}" destId="{C8772995-8F95-4B96-8E6B-7D1846DED455}" srcOrd="0" destOrd="0" presId="urn:microsoft.com/office/officeart/2008/layout/LinedList"/>
    <dgm:cxn modelId="{63BBBAFF-36DA-43CD-AD78-351F7BE9986E}" type="presParOf" srcId="{F4BE2CFB-DD7B-4D3B-9159-F4783F84FE16}" destId="{A4D5C1C6-FE85-4934-80BE-1190C9B49D9A}" srcOrd="1" destOrd="0" presId="urn:microsoft.com/office/officeart/2008/layout/LinedList"/>
    <dgm:cxn modelId="{8E7FC235-AD24-4AE7-A2E8-9F1485C4DCA1}" type="presParOf" srcId="{7C22F7C4-4C10-4E9E-B0BA-375C926C6E3D}" destId="{E473579C-9DDA-445D-BC4C-E46FA634EA77}" srcOrd="4" destOrd="0" presId="urn:microsoft.com/office/officeart/2008/layout/LinedList"/>
    <dgm:cxn modelId="{C88A9106-B8B4-415C-8101-891A6E987455}" type="presParOf" srcId="{7C22F7C4-4C10-4E9E-B0BA-375C926C6E3D}" destId="{C9F6711C-1F1F-48A9-B5EA-3BEF46E88650}" srcOrd="5" destOrd="0" presId="urn:microsoft.com/office/officeart/2008/layout/LinedList"/>
    <dgm:cxn modelId="{1599F0BF-06F4-43E8-A003-6F4075F2EC35}" type="presParOf" srcId="{C9F6711C-1F1F-48A9-B5EA-3BEF46E88650}" destId="{5C94ED6B-814A-4164-9FEE-5F4AD936EC32}" srcOrd="0" destOrd="0" presId="urn:microsoft.com/office/officeart/2008/layout/LinedList"/>
    <dgm:cxn modelId="{9F180FDC-5CFD-44EE-A4B0-D2C732873815}" type="presParOf" srcId="{C9F6711C-1F1F-48A9-B5EA-3BEF46E88650}" destId="{75AA1531-F022-4986-8C36-E7F01D246BCE}" srcOrd="1" destOrd="0" presId="urn:microsoft.com/office/officeart/2008/layout/LinedList"/>
    <dgm:cxn modelId="{78425379-98EF-4F91-A5D6-E347ED554422}" type="presParOf" srcId="{7C22F7C4-4C10-4E9E-B0BA-375C926C6E3D}" destId="{1D848395-30AE-4D89-870E-D1FC192243EF}" srcOrd="6" destOrd="0" presId="urn:microsoft.com/office/officeart/2008/layout/LinedList"/>
    <dgm:cxn modelId="{6E47E7DC-C5E9-4310-8D15-50ACED3907B9}" type="presParOf" srcId="{7C22F7C4-4C10-4E9E-B0BA-375C926C6E3D}" destId="{1AF1B856-FA8F-4A8D-A347-D2694EAD6F81}" srcOrd="7" destOrd="0" presId="urn:microsoft.com/office/officeart/2008/layout/LinedList"/>
    <dgm:cxn modelId="{5D555DCA-CDAE-407E-9136-59D7C2AB8A45}" type="presParOf" srcId="{1AF1B856-FA8F-4A8D-A347-D2694EAD6F81}" destId="{BD97A427-613B-400A-BE76-A988D9C1D595}" srcOrd="0" destOrd="0" presId="urn:microsoft.com/office/officeart/2008/layout/LinedList"/>
    <dgm:cxn modelId="{F46C5B39-81C5-430C-9CBA-C99A0B962167}" type="presParOf" srcId="{1AF1B856-FA8F-4A8D-A347-D2694EAD6F81}" destId="{7E674481-14D5-4A26-92B3-02174FE7AC7C}" srcOrd="1" destOrd="0" presId="urn:microsoft.com/office/officeart/2008/layout/LinedList"/>
    <dgm:cxn modelId="{D9EC2A35-0D36-46A6-A612-80424C719079}" type="presParOf" srcId="{7C22F7C4-4C10-4E9E-B0BA-375C926C6E3D}" destId="{23985ED9-2267-4EFB-8CC5-83CDD18C6EDE}" srcOrd="8" destOrd="0" presId="urn:microsoft.com/office/officeart/2008/layout/LinedList"/>
    <dgm:cxn modelId="{F940CE01-9CD6-4013-947E-11A059FD0D63}" type="presParOf" srcId="{7C22F7C4-4C10-4E9E-B0BA-375C926C6E3D}" destId="{30521884-8BFF-4DA1-99C0-F03C246791B9}" srcOrd="9" destOrd="0" presId="urn:microsoft.com/office/officeart/2008/layout/LinedList"/>
    <dgm:cxn modelId="{FE7E5E30-F8E7-430E-BB57-F443B845162A}" type="presParOf" srcId="{30521884-8BFF-4DA1-99C0-F03C246791B9}" destId="{630F5871-2BBA-4ED8-B54D-03DB533FA8C3}" srcOrd="0" destOrd="0" presId="urn:microsoft.com/office/officeart/2008/layout/LinedList"/>
    <dgm:cxn modelId="{F73A8A8B-AA53-45FE-8127-98A590F0F34E}" type="presParOf" srcId="{30521884-8BFF-4DA1-99C0-F03C246791B9}" destId="{B39E6AA6-D538-4F8A-9E86-D7E1C2475D8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C5206-4D9F-4AD2-92BB-2CE76FC5B745}">
      <dsp:nvSpPr>
        <dsp:cNvPr id="0" name=""/>
        <dsp:cNvSpPr/>
      </dsp:nvSpPr>
      <dsp:spPr>
        <a:xfrm>
          <a:off x="343720" y="1055886"/>
          <a:ext cx="561621" cy="5616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l="3247" r="3247"/>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275E5-E1B0-420B-B9E9-480419F0AD78}">
      <dsp:nvSpPr>
        <dsp:cNvPr id="0" name=""/>
        <dsp:cNvSpPr/>
      </dsp:nvSpPr>
      <dsp:spPr>
        <a:xfrm>
          <a:off x="507" y="1900944"/>
          <a:ext cx="1248046" cy="1044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Through a virtual network</a:t>
          </a:r>
          <a:r>
            <a:rPr lang="en-US" sz="1100" b="0" i="0" kern="1200"/>
            <a:t>: Deploy VMs, and several other types of Azure resources to a virtual network</a:t>
          </a:r>
          <a:endParaRPr lang="en-US" sz="1100" kern="1200"/>
        </a:p>
      </dsp:txBody>
      <dsp:txXfrm>
        <a:off x="507" y="1900944"/>
        <a:ext cx="1248046" cy="1044264"/>
      </dsp:txXfrm>
    </dsp:sp>
    <dsp:sp modelId="{809E9BEE-9E06-442F-AC84-7247848CF00D}">
      <dsp:nvSpPr>
        <dsp:cNvPr id="0" name=""/>
        <dsp:cNvSpPr/>
      </dsp:nvSpPr>
      <dsp:spPr>
        <a:xfrm>
          <a:off x="1810175" y="1055886"/>
          <a:ext cx="561621" cy="5616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l="4110" r="411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29A33-CECD-4DE4-BFC2-F4AC54ACBB58}">
      <dsp:nvSpPr>
        <dsp:cNvPr id="0" name=""/>
        <dsp:cNvSpPr/>
      </dsp:nvSpPr>
      <dsp:spPr>
        <a:xfrm>
          <a:off x="1466963" y="1900944"/>
          <a:ext cx="1248046" cy="1044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Through a virtual network service endpoint: </a:t>
          </a:r>
          <a:r>
            <a:rPr lang="en-US" sz="1100" b="0" i="0" kern="1200"/>
            <a:t>Extend your virtual network private address space and the identity of your virtual network to Azure service resources over a direct connection.</a:t>
          </a:r>
          <a:endParaRPr lang="en-US" sz="1100" kern="1200"/>
        </a:p>
      </dsp:txBody>
      <dsp:txXfrm>
        <a:off x="1466963" y="1900944"/>
        <a:ext cx="1248046" cy="1044264"/>
      </dsp:txXfrm>
    </dsp:sp>
    <dsp:sp modelId="{F7D3175E-6794-4D91-B125-C990FEC8BFFA}">
      <dsp:nvSpPr>
        <dsp:cNvPr id="0" name=""/>
        <dsp:cNvSpPr/>
      </dsp:nvSpPr>
      <dsp:spPr>
        <a:xfrm>
          <a:off x="3276631" y="1055886"/>
          <a:ext cx="561621" cy="5616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t="3125" b="3125"/>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E0A89-7EA0-4350-B8F3-FD3B8F9882D3}">
      <dsp:nvSpPr>
        <dsp:cNvPr id="0" name=""/>
        <dsp:cNvSpPr/>
      </dsp:nvSpPr>
      <dsp:spPr>
        <a:xfrm>
          <a:off x="2933418" y="1900944"/>
          <a:ext cx="1248046" cy="1044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Through VNet Peering: </a:t>
          </a:r>
          <a:r>
            <a:rPr lang="en-US" sz="1100" kern="1200"/>
            <a:t>C</a:t>
          </a:r>
          <a:r>
            <a:rPr lang="en-US" sz="1100" b="0" i="0" kern="1200"/>
            <a:t>onnect virtual networks to each other, enabling resources in either virtual network to communicate with each other, using virtual network peering</a:t>
          </a:r>
          <a:endParaRPr lang="en-US" sz="1100" kern="1200"/>
        </a:p>
      </dsp:txBody>
      <dsp:txXfrm>
        <a:off x="2933418" y="1900944"/>
        <a:ext cx="1248046" cy="1044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244CC-5C64-4940-9393-75219CE8DC21}">
      <dsp:nvSpPr>
        <dsp:cNvPr id="0" name=""/>
        <dsp:cNvSpPr/>
      </dsp:nvSpPr>
      <dsp:spPr>
        <a:xfrm>
          <a:off x="0" y="206"/>
          <a:ext cx="1115355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0EA10-EB4E-44D5-9561-7DDB082757FD}">
      <dsp:nvSpPr>
        <dsp:cNvPr id="0" name=""/>
        <dsp:cNvSpPr/>
      </dsp:nvSpPr>
      <dsp:spPr>
        <a:xfrm>
          <a:off x="0" y="206"/>
          <a:ext cx="11153553" cy="337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0" kern="1200" baseline="0"/>
            <a:t>1. When authenticated in Azure Active Directory, a token is returned to the Remote Desktop Services client.</a:t>
          </a:r>
          <a:endParaRPr lang="en-US" sz="1400" kern="1200"/>
        </a:p>
      </dsp:txBody>
      <dsp:txXfrm>
        <a:off x="0" y="206"/>
        <a:ext cx="11153553" cy="337988"/>
      </dsp:txXfrm>
    </dsp:sp>
    <dsp:sp modelId="{FFED33DE-5B86-4080-82AD-66CDAAA7FD29}">
      <dsp:nvSpPr>
        <dsp:cNvPr id="0" name=""/>
        <dsp:cNvSpPr/>
      </dsp:nvSpPr>
      <dsp:spPr>
        <a:xfrm>
          <a:off x="0" y="338194"/>
          <a:ext cx="1115355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72995-8F95-4B96-8E6B-7D1846DED455}">
      <dsp:nvSpPr>
        <dsp:cNvPr id="0" name=""/>
        <dsp:cNvSpPr/>
      </dsp:nvSpPr>
      <dsp:spPr>
        <a:xfrm>
          <a:off x="0" y="338194"/>
          <a:ext cx="11153553" cy="337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0" kern="1200" baseline="0"/>
            <a:t>2. The gateway checks the token with the connection broker.</a:t>
          </a:r>
          <a:endParaRPr lang="en-US" sz="1400" kern="1200"/>
        </a:p>
      </dsp:txBody>
      <dsp:txXfrm>
        <a:off x="0" y="338194"/>
        <a:ext cx="11153553" cy="337988"/>
      </dsp:txXfrm>
    </dsp:sp>
    <dsp:sp modelId="{E473579C-9DDA-445D-BC4C-E46FA634EA77}">
      <dsp:nvSpPr>
        <dsp:cNvPr id="0" name=""/>
        <dsp:cNvSpPr/>
      </dsp:nvSpPr>
      <dsp:spPr>
        <a:xfrm>
          <a:off x="0" y="676183"/>
          <a:ext cx="1115355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4ED6B-814A-4164-9FEE-5F4AD936EC32}">
      <dsp:nvSpPr>
        <dsp:cNvPr id="0" name=""/>
        <dsp:cNvSpPr/>
      </dsp:nvSpPr>
      <dsp:spPr>
        <a:xfrm>
          <a:off x="0" y="676183"/>
          <a:ext cx="11153553" cy="337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0" kern="1200" baseline="0"/>
            <a:t>3. The broker queries the Azure SQL database for resources assigned to the user.</a:t>
          </a:r>
          <a:endParaRPr lang="en-US" sz="1400" kern="1200"/>
        </a:p>
      </dsp:txBody>
      <dsp:txXfrm>
        <a:off x="0" y="676183"/>
        <a:ext cx="11153553" cy="337988"/>
      </dsp:txXfrm>
    </dsp:sp>
    <dsp:sp modelId="{1D848395-30AE-4D89-870E-D1FC192243EF}">
      <dsp:nvSpPr>
        <dsp:cNvPr id="0" name=""/>
        <dsp:cNvSpPr/>
      </dsp:nvSpPr>
      <dsp:spPr>
        <a:xfrm>
          <a:off x="0" y="1014171"/>
          <a:ext cx="1115355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97A427-613B-400A-BE76-A988D9C1D595}">
      <dsp:nvSpPr>
        <dsp:cNvPr id="0" name=""/>
        <dsp:cNvSpPr/>
      </dsp:nvSpPr>
      <dsp:spPr>
        <a:xfrm>
          <a:off x="0" y="1014171"/>
          <a:ext cx="11153553" cy="337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0" kern="1200" baseline="0"/>
            <a:t>4. The gateway and the broker select the session host for the connected client.</a:t>
          </a:r>
          <a:endParaRPr lang="en-US" sz="1400" kern="1200"/>
        </a:p>
      </dsp:txBody>
      <dsp:txXfrm>
        <a:off x="0" y="1014171"/>
        <a:ext cx="11153553" cy="337988"/>
      </dsp:txXfrm>
    </dsp:sp>
    <dsp:sp modelId="{23985ED9-2267-4EFB-8CC5-83CDD18C6EDE}">
      <dsp:nvSpPr>
        <dsp:cNvPr id="0" name=""/>
        <dsp:cNvSpPr/>
      </dsp:nvSpPr>
      <dsp:spPr>
        <a:xfrm>
          <a:off x="0" y="1352160"/>
          <a:ext cx="1115355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0F5871-2BBA-4ED8-B54D-03DB533FA8C3}">
      <dsp:nvSpPr>
        <dsp:cNvPr id="0" name=""/>
        <dsp:cNvSpPr/>
      </dsp:nvSpPr>
      <dsp:spPr>
        <a:xfrm>
          <a:off x="0" y="1352160"/>
          <a:ext cx="11153553" cy="337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0" kern="1200" baseline="0"/>
            <a:t>5. The session host creates a reverse connection to the client by using the Azure Virtual Desktop gateway.</a:t>
          </a:r>
          <a:endParaRPr lang="en-US" sz="1400" kern="1200"/>
        </a:p>
      </dsp:txBody>
      <dsp:txXfrm>
        <a:off x="0" y="1352160"/>
        <a:ext cx="11153553" cy="3379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azure/network-watch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ka.ms/avdgp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icrosoft.com/en-us/research/publication/urcp-universal-rate-control-protocol-for-real-time-communication-application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microsoft.com/en-us/azure/virtual-desktop/rdp-bandwidth#limit-network-bandwidth-use-with-throttle-rate" TargetMode="External"/><Relationship Id="rId4" Type="http://schemas.openxmlformats.org/officeDocument/2006/relationships/hyperlink" Target="https://docs.microsoft.com/en-us/azure/virtual-desktop/rdp-quality-of-service-qo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Microsoft Bastion provides secure connectivity to all VMs in a virtual network in which it is provisioned. Using Azure Bastion protects your virtual machines from exposing RDP/SSH ports to the outside world, while still providing secure access using RDP/SSH.</a:t>
            </a:r>
          </a:p>
          <a:p>
            <a:pPr algn="l"/>
            <a:r>
              <a:rPr lang="en-US" b="0" i="0" dirty="0">
                <a:solidFill>
                  <a:srgbClr val="000000"/>
                </a:solidFill>
                <a:effectLst/>
                <a:latin typeface="Times New Roman" panose="02020603050405020304" pitchFamily="18" charset="0"/>
              </a:rPr>
              <a:t>Before you begin, verify that you have met the following criteria:</a:t>
            </a:r>
          </a:p>
          <a:p>
            <a:pPr algn="l"/>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0" i="0" dirty="0" err="1">
                <a:solidFill>
                  <a:srgbClr val="000000"/>
                </a:solidFill>
                <a:effectLst/>
                <a:latin typeface="Times New Roman" panose="02020603050405020304" pitchFamily="18" charset="0"/>
              </a:rPr>
              <a:t>VNet</a:t>
            </a:r>
            <a:r>
              <a:rPr lang="en-US" b="0" i="0" dirty="0">
                <a:solidFill>
                  <a:srgbClr val="000000"/>
                </a:solidFill>
                <a:effectLst/>
                <a:latin typeface="Times New Roman" panose="02020603050405020304" pitchFamily="18" charset="0"/>
              </a:rPr>
              <a:t> with the Bastion host already installed. Make sure that you have set up an Azure Bastion host for the virtual network in which the VM is located. Once the Bastion service is provisioned and deployed in your virtual network, you can use it to connect to any VM in the virtual network.</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Windows virtual machine in the virtual network.</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following required roles: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Reader role on the virtual machine.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Reader role on the NIC with private IP of the virtual machine.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Reader role on the Azure Bastion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hlinkClick r:id="rId3"/>
              </a:rPr>
              <a:t>Azure Network Watcher</a:t>
            </a:r>
            <a:r>
              <a:rPr lang="en-US" b="0" i="0" dirty="0">
                <a:solidFill>
                  <a:srgbClr val="000000"/>
                </a:solidFill>
                <a:effectLst/>
                <a:latin typeface="Times New Roman" panose="02020603050405020304" pitchFamily="18" charset="0"/>
              </a:rPr>
              <a:t> provides tools to monitor, diagnose, view metrics, and enable or disable logs for resources in an Azure virtual network.</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Network Watcher is designed to monitor and repair the network health of IaaS (Infrastructure-as-a-Service) including virtual machines, virtual networks, application gateways, and load balancers.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Monitor communication between a virtual machine and an endpoint</a:t>
            </a:r>
          </a:p>
          <a:p>
            <a:pPr algn="l"/>
            <a:r>
              <a:rPr lang="en-US" b="0" i="0" dirty="0">
                <a:solidFill>
                  <a:srgbClr val="000000"/>
                </a:solidFill>
                <a:effectLst/>
                <a:latin typeface="Times New Roman" panose="02020603050405020304" pitchFamily="18" charset="0"/>
              </a:rPr>
              <a:t>Endpoints can be another virtual machine (VM), a fully qualified domain name (FQDN), a uniform resource identifier (URI), or IPv4 address.</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Connection Monitor 2.0</a:t>
            </a:r>
            <a:r>
              <a:rPr lang="en-US" b="0" i="0" dirty="0">
                <a:solidFill>
                  <a:srgbClr val="000000"/>
                </a:solidFill>
                <a:effectLst/>
                <a:latin typeface="Times New Roman" panose="02020603050405020304" pitchFamily="18" charset="0"/>
              </a:rPr>
              <a:t> monitors for availability, latency, and network topology changes between the virtual machine and the endpoint.</a:t>
            </a:r>
          </a:p>
          <a:p>
            <a:pPr algn="l"/>
            <a:r>
              <a:rPr lang="en-US" b="0" i="0" dirty="0">
                <a:solidFill>
                  <a:srgbClr val="000000"/>
                </a:solidFill>
                <a:effectLst/>
                <a:latin typeface="Times New Roman" panose="02020603050405020304" pitchFamily="18" charset="0"/>
              </a:rPr>
              <a:t>If an endpoint becomes unreachable, Connection Monitor informs you. Potential issues are DNS name resolution problems, CPU, memory, or firewall within the operating system of a virtual machine.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After establishing the reverse connect transport, the client and session host starts the RDP connection and negotiates the multi-transport capabilities.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session host negotiates multi-transport capabilities:</a:t>
            </a:r>
          </a:p>
          <a:p>
            <a:pPr algn="l">
              <a:buFont typeface="+mj-lt"/>
              <a:buAutoNum type="arabicPeriod"/>
            </a:pPr>
            <a:r>
              <a:rPr lang="en-US" b="0" i="0" dirty="0">
                <a:solidFill>
                  <a:srgbClr val="000000"/>
                </a:solidFill>
                <a:effectLst/>
                <a:latin typeface="Times New Roman" panose="02020603050405020304" pitchFamily="18" charset="0"/>
              </a:rPr>
              <a:t>The session host sends the list of its private and public IPv4 and IPv6 addresses to the client.</a:t>
            </a:r>
          </a:p>
          <a:p>
            <a:pPr algn="l">
              <a:buFont typeface="+mj-lt"/>
              <a:buAutoNum type="arabicPeriod"/>
            </a:pPr>
            <a:r>
              <a:rPr lang="en-US" b="0" i="0" dirty="0">
                <a:solidFill>
                  <a:srgbClr val="000000"/>
                </a:solidFill>
                <a:effectLst/>
                <a:latin typeface="Times New Roman" panose="02020603050405020304" pitchFamily="18" charset="0"/>
              </a:rPr>
              <a:t>The client starts the background thread to establish a parallel UDP-based transport directly to one of the host's IP addresses.</a:t>
            </a:r>
          </a:p>
          <a:p>
            <a:pPr algn="l">
              <a:buFont typeface="+mj-lt"/>
              <a:buAutoNum type="arabicPeriod"/>
            </a:pPr>
            <a:r>
              <a:rPr lang="en-US" b="0" i="0" dirty="0">
                <a:solidFill>
                  <a:srgbClr val="000000"/>
                </a:solidFill>
                <a:effectLst/>
                <a:latin typeface="Times New Roman" panose="02020603050405020304" pitchFamily="18" charset="0"/>
              </a:rPr>
              <a:t>While the client is probing the provided IP addresses, it continues the initial connection establishment over the reverse connect transport to ensure no delay in the user connection.</a:t>
            </a:r>
          </a:p>
          <a:p>
            <a:pPr algn="l">
              <a:buFont typeface="+mj-lt"/>
              <a:buAutoNum type="arabicPeriod"/>
            </a:pPr>
            <a:r>
              <a:rPr lang="en-US" b="0" i="0" dirty="0">
                <a:solidFill>
                  <a:srgbClr val="000000"/>
                </a:solidFill>
                <a:effectLst/>
                <a:latin typeface="Times New Roman" panose="02020603050405020304" pitchFamily="18" charset="0"/>
              </a:rPr>
              <a:t>If the client has a direct line of sight, the client establishes a secure TLS connection with the session host.</a:t>
            </a:r>
          </a:p>
          <a:p>
            <a:pPr algn="l">
              <a:buFont typeface="+mj-lt"/>
              <a:buAutoNum type="arabicPeriod"/>
            </a:pPr>
            <a:r>
              <a:rPr lang="en-US" b="0" i="0" dirty="0">
                <a:solidFill>
                  <a:srgbClr val="000000"/>
                </a:solidFill>
                <a:effectLst/>
                <a:latin typeface="Times New Roman" panose="02020603050405020304" pitchFamily="18" charset="0"/>
              </a:rPr>
              <a:t>After establishing the </a:t>
            </a:r>
            <a:r>
              <a:rPr lang="en-US" b="0" i="0" dirty="0" err="1">
                <a:solidFill>
                  <a:srgbClr val="000000"/>
                </a:solidFill>
                <a:effectLst/>
                <a:latin typeface="Times New Roman" panose="02020603050405020304" pitchFamily="18" charset="0"/>
              </a:rPr>
              <a:t>Shortpath</a:t>
            </a:r>
            <a:r>
              <a:rPr lang="en-US" b="0" i="0" dirty="0">
                <a:solidFill>
                  <a:srgbClr val="000000"/>
                </a:solidFill>
                <a:effectLst/>
                <a:latin typeface="Times New Roman" panose="02020603050405020304" pitchFamily="18" charset="0"/>
              </a:rPr>
              <a:t> transport, RDP moves all Dynamic Virtual Channels (DVCs), including remote graphics, input, and device redirection, to the new transport.</a:t>
            </a:r>
          </a:p>
          <a:p>
            <a:pPr algn="l">
              <a:buFont typeface="+mj-lt"/>
              <a:buAutoNum type="arabicPeriod"/>
            </a:pPr>
            <a:r>
              <a:rPr lang="en-US" b="0" i="0" dirty="0">
                <a:solidFill>
                  <a:srgbClr val="000000"/>
                </a:solidFill>
                <a:effectLst/>
                <a:latin typeface="Times New Roman" panose="02020603050405020304" pitchFamily="18" charset="0"/>
              </a:rPr>
              <a:t>If a firewall or network topology prevents the client from establishing direct UDP connectivity, RDP continues with a reverse connect transport.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76888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To enable the RDP </a:t>
            </a:r>
            <a:r>
              <a:rPr lang="en-US" b="0" i="0" dirty="0" err="1">
                <a:solidFill>
                  <a:srgbClr val="000000"/>
                </a:solidFill>
                <a:effectLst/>
                <a:latin typeface="Times New Roman" panose="02020603050405020304" pitchFamily="18" charset="0"/>
              </a:rPr>
              <a:t>Shortpath</a:t>
            </a:r>
            <a:r>
              <a:rPr lang="en-US" b="0" i="0" dirty="0">
                <a:solidFill>
                  <a:srgbClr val="000000"/>
                </a:solidFill>
                <a:effectLst/>
                <a:latin typeface="Times New Roman" panose="02020603050405020304" pitchFamily="18" charset="0"/>
              </a:rPr>
              <a:t> listener:</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 Install administrative templates that add rules and settings for Azure Virtual Desktop. Download the </a:t>
            </a:r>
            <a:r>
              <a:rPr lang="en-US" b="0" i="0" dirty="0">
                <a:solidFill>
                  <a:srgbClr val="000000"/>
                </a:solidFill>
                <a:effectLst/>
                <a:latin typeface="Times New Roman" panose="02020603050405020304" pitchFamily="18" charset="0"/>
                <a:hlinkClick r:id="rId3"/>
              </a:rPr>
              <a:t>Azure Virtual Desktop policy templates file</a:t>
            </a: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AVDGPTemplate.cab</a:t>
            </a:r>
            <a:r>
              <a:rPr lang="en-US" b="0" i="0" dirty="0">
                <a:solidFill>
                  <a:srgbClr val="000000"/>
                </a:solidFill>
                <a:effectLst/>
                <a:latin typeface="Times New Roman" panose="02020603050405020304" pitchFamily="18" charset="0"/>
              </a:rPr>
              <a:t>) and extract the contents of the .cab file and .zip archive.</a:t>
            </a:r>
          </a:p>
          <a:p>
            <a:pPr algn="l">
              <a:buFont typeface="+mj-lt"/>
              <a:buAutoNum type="arabicPeriod"/>
            </a:pPr>
            <a:r>
              <a:rPr lang="en-US" b="0" i="0" dirty="0">
                <a:solidFill>
                  <a:srgbClr val="000000"/>
                </a:solidFill>
                <a:effectLst/>
                <a:latin typeface="Times New Roman" panose="02020603050405020304" pitchFamily="18" charset="0"/>
              </a:rPr>
              <a:t> Copy the</a:t>
            </a:r>
            <a:r>
              <a:rPr lang="en-US" b="1" i="0" dirty="0">
                <a:solidFill>
                  <a:srgbClr val="000000"/>
                </a:solidFill>
                <a:effectLst/>
                <a:latin typeface="Times New Roman" panose="02020603050405020304" pitchFamily="18" charset="0"/>
              </a:rPr>
              <a:t> </a:t>
            </a:r>
            <a:r>
              <a:rPr lang="en-US" b="1" i="0" dirty="0" err="1">
                <a:solidFill>
                  <a:srgbClr val="000000"/>
                </a:solidFill>
                <a:effectLst/>
                <a:latin typeface="Times New Roman" panose="02020603050405020304" pitchFamily="18" charset="0"/>
              </a:rPr>
              <a:t>terminalserver-avd.admx</a:t>
            </a:r>
            <a:r>
              <a:rPr lang="en-US" b="0" i="0" dirty="0">
                <a:solidFill>
                  <a:srgbClr val="000000"/>
                </a:solidFill>
                <a:effectLst/>
                <a:latin typeface="Times New Roman" panose="02020603050405020304" pitchFamily="18" charset="0"/>
              </a:rPr>
              <a:t> file, then paste it into the</a:t>
            </a:r>
            <a:r>
              <a:rPr lang="en-US" b="0" i="1" dirty="0">
                <a:solidFill>
                  <a:srgbClr val="000000"/>
                </a:solidFill>
                <a:effectLst/>
                <a:latin typeface="Times New Roman" panose="02020603050405020304" pitchFamily="18" charset="0"/>
              </a:rPr>
              <a:t> %</a:t>
            </a:r>
            <a:r>
              <a:rPr lang="en-US" b="0" i="1" dirty="0" err="1">
                <a:solidFill>
                  <a:srgbClr val="000000"/>
                </a:solidFill>
                <a:effectLst/>
                <a:latin typeface="Times New Roman" panose="02020603050405020304" pitchFamily="18" charset="0"/>
              </a:rPr>
              <a:t>windir</a:t>
            </a:r>
            <a:r>
              <a:rPr lang="en-US" b="0" i="1" dirty="0">
                <a:solidFill>
                  <a:srgbClr val="000000"/>
                </a:solidFill>
                <a:effectLst/>
                <a:latin typeface="Times New Roman" panose="02020603050405020304" pitchFamily="18" charset="0"/>
              </a:rPr>
              <a:t>%\</a:t>
            </a:r>
            <a:r>
              <a:rPr lang="en-US" b="0" i="1" dirty="0" err="1">
                <a:solidFill>
                  <a:srgbClr val="000000"/>
                </a:solidFill>
                <a:effectLst/>
                <a:latin typeface="Times New Roman" panose="02020603050405020304" pitchFamily="18" charset="0"/>
              </a:rPr>
              <a:t>PolicyDefinitions</a:t>
            </a:r>
            <a:r>
              <a:rPr lang="en-US" b="0" i="0" dirty="0">
                <a:solidFill>
                  <a:srgbClr val="000000"/>
                </a:solidFill>
                <a:effectLst/>
                <a:latin typeface="Times New Roman" panose="02020603050405020304" pitchFamily="18" charset="0"/>
              </a:rPr>
              <a:t> folder.</a:t>
            </a:r>
          </a:p>
          <a:p>
            <a:pPr algn="l">
              <a:buFont typeface="+mj-lt"/>
              <a:buAutoNum type="arabicPeriod"/>
            </a:pPr>
            <a:r>
              <a:rPr lang="en-US" b="0" i="0" dirty="0">
                <a:solidFill>
                  <a:srgbClr val="000000"/>
                </a:solidFill>
                <a:effectLst/>
                <a:latin typeface="Times New Roman" panose="02020603050405020304" pitchFamily="18" charset="0"/>
              </a:rPr>
              <a:t> Copy the </a:t>
            </a:r>
            <a:r>
              <a:rPr lang="en-US" b="0" i="0" dirty="0" err="1">
                <a:solidFill>
                  <a:srgbClr val="000000"/>
                </a:solidFill>
                <a:effectLst/>
                <a:latin typeface="Times New Roman" panose="02020603050405020304" pitchFamily="18" charset="0"/>
              </a:rPr>
              <a:t>en</a:t>
            </a:r>
            <a:r>
              <a:rPr lang="en-US" b="0" i="0" dirty="0">
                <a:solidFill>
                  <a:srgbClr val="000000"/>
                </a:solidFill>
                <a:effectLst/>
                <a:latin typeface="Times New Roman" panose="02020603050405020304" pitchFamily="18" charset="0"/>
              </a:rPr>
              <a:t>-us\</a:t>
            </a:r>
            <a:r>
              <a:rPr lang="en-US" b="0" i="0" dirty="0" err="1">
                <a:solidFill>
                  <a:srgbClr val="000000"/>
                </a:solidFill>
                <a:effectLst/>
                <a:latin typeface="Times New Roman" panose="02020603050405020304" pitchFamily="18" charset="0"/>
              </a:rPr>
              <a:t>terminalserver-avd.adml</a:t>
            </a: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file, then paste it into the %</a:t>
            </a:r>
            <a:r>
              <a:rPr lang="en-US" b="0" i="0" dirty="0" err="1">
                <a:solidFill>
                  <a:srgbClr val="000000"/>
                </a:solidFill>
                <a:effectLst/>
                <a:latin typeface="Times New Roman" panose="02020603050405020304" pitchFamily="18" charset="0"/>
              </a:rPr>
              <a:t>windir</a:t>
            </a:r>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PolicyDefinitions</a:t>
            </a:r>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en</a:t>
            </a:r>
            <a:r>
              <a:rPr lang="en-US" b="0" i="0" dirty="0">
                <a:solidFill>
                  <a:srgbClr val="000000"/>
                </a:solidFill>
                <a:effectLst/>
                <a:latin typeface="Times New Roman" panose="02020603050405020304" pitchFamily="18" charset="0"/>
              </a:rPr>
              <a:t>-us folder.</a:t>
            </a:r>
          </a:p>
          <a:p>
            <a:pPr algn="l">
              <a:buFont typeface="+mj-lt"/>
              <a:buAutoNum type="arabicPeriod"/>
            </a:pPr>
            <a:r>
              <a:rPr lang="en-US" b="0" i="0" dirty="0">
                <a:solidFill>
                  <a:srgbClr val="000000"/>
                </a:solidFill>
                <a:effectLst/>
                <a:latin typeface="Times New Roman" panose="02020603050405020304" pitchFamily="18" charset="0"/>
              </a:rPr>
              <a:t> To confirm the files copied correctly, open the Group Policy Editor and go to</a:t>
            </a:r>
            <a:r>
              <a:rPr lang="en-US" b="1" i="0" dirty="0">
                <a:solidFill>
                  <a:srgbClr val="000000"/>
                </a:solidFill>
                <a:effectLst/>
                <a:latin typeface="Times New Roman" panose="02020603050405020304" pitchFamily="18" charset="0"/>
              </a:rPr>
              <a:t> Computer Configuration, </a:t>
            </a:r>
            <a:r>
              <a:rPr lang="en-US" b="0" i="0" dirty="0">
                <a:solidFill>
                  <a:srgbClr val="000000"/>
                </a:solidFill>
                <a:effectLst/>
                <a:latin typeface="Times New Roman" panose="02020603050405020304" pitchFamily="18" charset="0"/>
              </a:rPr>
              <a:t>select </a:t>
            </a:r>
            <a:r>
              <a:rPr lang="en-US" b="1" i="0" dirty="0">
                <a:solidFill>
                  <a:srgbClr val="000000"/>
                </a:solidFill>
                <a:effectLst/>
                <a:latin typeface="Times New Roman" panose="02020603050405020304" pitchFamily="18" charset="0"/>
              </a:rPr>
              <a:t>Administrative Templates, </a:t>
            </a:r>
            <a:r>
              <a:rPr lang="en-US" b="0" i="0" dirty="0">
                <a:solidFill>
                  <a:srgbClr val="000000"/>
                </a:solidFill>
                <a:effectLst/>
                <a:latin typeface="Times New Roman" panose="02020603050405020304" pitchFamily="18" charset="0"/>
              </a:rPr>
              <a:t>select</a:t>
            </a:r>
            <a:r>
              <a:rPr lang="en-US" b="1" i="0" dirty="0">
                <a:solidFill>
                  <a:srgbClr val="000000"/>
                </a:solidFill>
                <a:effectLst/>
                <a:latin typeface="Times New Roman" panose="02020603050405020304" pitchFamily="18" charset="0"/>
              </a:rPr>
              <a:t> Windows Components, </a:t>
            </a:r>
            <a:r>
              <a:rPr lang="en-US" b="0" i="0" dirty="0">
                <a:solidFill>
                  <a:srgbClr val="000000"/>
                </a:solidFill>
                <a:effectLst/>
                <a:latin typeface="Times New Roman" panose="02020603050405020304" pitchFamily="18" charset="0"/>
              </a:rPr>
              <a:t>select </a:t>
            </a:r>
            <a:r>
              <a:rPr lang="en-US" b="1" i="0" dirty="0">
                <a:solidFill>
                  <a:srgbClr val="000000"/>
                </a:solidFill>
                <a:effectLst/>
                <a:latin typeface="Times New Roman" panose="02020603050405020304" pitchFamily="18" charset="0"/>
              </a:rPr>
              <a:t>Remote Desktop Services,</a:t>
            </a:r>
            <a:r>
              <a:rPr lang="en-US" b="0" i="0" dirty="0">
                <a:solidFill>
                  <a:srgbClr val="000000"/>
                </a:solidFill>
                <a:effectLst/>
                <a:latin typeface="Times New Roman" panose="02020603050405020304" pitchFamily="18" charset="0"/>
              </a:rPr>
              <a:t> select</a:t>
            </a:r>
            <a:r>
              <a:rPr lang="en-US" b="1" i="0" dirty="0">
                <a:solidFill>
                  <a:srgbClr val="000000"/>
                </a:solidFill>
                <a:effectLst/>
                <a:latin typeface="Times New Roman" panose="02020603050405020304" pitchFamily="18" charset="0"/>
              </a:rPr>
              <a:t> Remote Desktop Session Host, </a:t>
            </a:r>
            <a:r>
              <a:rPr lang="en-US" b="0" i="0" dirty="0">
                <a:solidFill>
                  <a:srgbClr val="000000"/>
                </a:solidFill>
                <a:effectLst/>
                <a:latin typeface="Times New Roman" panose="02020603050405020304" pitchFamily="18" charset="0"/>
              </a:rPr>
              <a:t>and select </a:t>
            </a:r>
            <a:r>
              <a:rPr lang="en-US" b="1" i="0" dirty="0">
                <a:solidFill>
                  <a:srgbClr val="000000"/>
                </a:solidFill>
                <a:effectLst/>
                <a:latin typeface="Times New Roman" panose="02020603050405020304" pitchFamily="18" charset="0"/>
              </a:rPr>
              <a:t>Azure Virtual Desktop</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You should see one or more Azure Virtual Desktop policies.</a:t>
            </a:r>
          </a:p>
          <a:p>
            <a:pPr algn="l">
              <a:buFont typeface="+mj-lt"/>
              <a:buAutoNum type="arabicPeriod" startAt="6"/>
            </a:pPr>
            <a:r>
              <a:rPr lang="en-US" b="0" i="0" dirty="0">
                <a:solidFill>
                  <a:srgbClr val="000000"/>
                </a:solidFill>
                <a:effectLst/>
                <a:latin typeface="Times New Roman" panose="02020603050405020304" pitchFamily="18" charset="0"/>
              </a:rPr>
              <a:t> Open the </a:t>
            </a:r>
            <a:r>
              <a:rPr lang="en-US" b="1" i="0" dirty="0">
                <a:solidFill>
                  <a:srgbClr val="000000"/>
                </a:solidFill>
                <a:effectLst/>
                <a:latin typeface="Times New Roman" panose="02020603050405020304" pitchFamily="18" charset="0"/>
              </a:rPr>
              <a:t>Enable RDP </a:t>
            </a:r>
            <a:r>
              <a:rPr lang="en-US" b="1" i="0" dirty="0" err="1">
                <a:solidFill>
                  <a:srgbClr val="000000"/>
                </a:solidFill>
                <a:effectLst/>
                <a:latin typeface="Times New Roman" panose="02020603050405020304" pitchFamily="18" charset="0"/>
              </a:rPr>
              <a:t>Shortpath</a:t>
            </a:r>
            <a:r>
              <a:rPr lang="en-US" b="1" i="0" dirty="0">
                <a:solidFill>
                  <a:srgbClr val="000000"/>
                </a:solidFill>
                <a:effectLst/>
                <a:latin typeface="Times New Roman" panose="02020603050405020304" pitchFamily="18" charset="0"/>
              </a:rPr>
              <a:t> for managed networks</a:t>
            </a:r>
            <a:r>
              <a:rPr lang="en-US" b="0" i="0" dirty="0">
                <a:solidFill>
                  <a:srgbClr val="000000"/>
                </a:solidFill>
                <a:effectLst/>
                <a:latin typeface="Times New Roman" panose="02020603050405020304" pitchFamily="18" charset="0"/>
              </a:rPr>
              <a:t> policy and set it to </a:t>
            </a:r>
            <a:r>
              <a:rPr lang="en-US" b="1" i="0" dirty="0">
                <a:solidFill>
                  <a:srgbClr val="000000"/>
                </a:solidFill>
                <a:effectLst/>
                <a:latin typeface="Times New Roman" panose="02020603050405020304" pitchFamily="18" charset="0"/>
              </a:rPr>
              <a:t>Enabled</a:t>
            </a:r>
            <a:r>
              <a:rPr lang="en-US" b="0" i="0" dirty="0">
                <a:solidFill>
                  <a:srgbClr val="000000"/>
                </a:solidFill>
                <a:effectLst/>
                <a:latin typeface="Times New Roman" panose="02020603050405020304" pitchFamily="18" charset="0"/>
              </a:rPr>
              <a:t>. If you enable this policy setting, you can also configure the port number that the Azure Virtual Desktop session host will use to listen for incoming connections. The default port is </a:t>
            </a:r>
            <a:r>
              <a:rPr lang="en-US" b="1" i="0" dirty="0">
                <a:solidFill>
                  <a:srgbClr val="000000"/>
                </a:solidFill>
                <a:effectLst/>
                <a:latin typeface="Times New Roman" panose="02020603050405020304" pitchFamily="18" charset="0"/>
              </a:rPr>
              <a:t>3390</a:t>
            </a:r>
            <a:r>
              <a:rPr lang="en-US" b="0" i="0" dirty="0">
                <a:solidFill>
                  <a:srgbClr val="000000"/>
                </a:solidFill>
                <a:effectLst/>
                <a:latin typeface="Times New Roman" panose="02020603050405020304" pitchFamily="18" charset="0"/>
              </a:rPr>
              <a:t>.</a:t>
            </a:r>
          </a:p>
          <a:p>
            <a:pPr algn="l">
              <a:buFont typeface="+mj-lt"/>
              <a:buAutoNum type="arabicPeriod" startAt="6"/>
            </a:pPr>
            <a:r>
              <a:rPr lang="en-US" b="0" i="0" dirty="0">
                <a:solidFill>
                  <a:srgbClr val="000000"/>
                </a:solidFill>
                <a:effectLst/>
                <a:latin typeface="Times New Roman" panose="02020603050405020304" pitchFamily="18" charset="0"/>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4394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To allow inbound network traffic for RDP </a:t>
            </a:r>
            <a:r>
              <a:rPr lang="en-US" b="0" i="0" dirty="0" err="1">
                <a:solidFill>
                  <a:srgbClr val="000000"/>
                </a:solidFill>
                <a:effectLst/>
                <a:latin typeface="Times New Roman" panose="02020603050405020304" pitchFamily="18" charset="0"/>
              </a:rPr>
              <a:t>Shortpath</a:t>
            </a:r>
            <a:r>
              <a:rPr lang="en-US" b="0" i="0" dirty="0">
                <a:solidFill>
                  <a:srgbClr val="000000"/>
                </a:solidFill>
                <a:effectLst/>
                <a:latin typeface="Times New Roman" panose="02020603050405020304" pitchFamily="18" charset="0"/>
              </a:rPr>
              <a:t>, use the Microsoft Defender Firewall with Advanced Security node in the Group Policy Management MMC snap-in to create firewall rules.</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 Open the Group Policy Management Console to Microsoft Defender Firewall with Advanced Security.</a:t>
            </a:r>
          </a:p>
          <a:p>
            <a:pPr algn="l">
              <a:buFont typeface="+mj-lt"/>
              <a:buAutoNum type="arabicPeriod"/>
            </a:pPr>
            <a:r>
              <a:rPr lang="en-US" b="0" i="0" dirty="0">
                <a:solidFill>
                  <a:srgbClr val="000000"/>
                </a:solidFill>
                <a:effectLst/>
                <a:latin typeface="Times New Roman" panose="02020603050405020304" pitchFamily="18" charset="0"/>
              </a:rPr>
              <a:t> In the navigation pane, select</a:t>
            </a:r>
            <a:r>
              <a:rPr lang="en-US" b="1" i="0" dirty="0">
                <a:solidFill>
                  <a:srgbClr val="000000"/>
                </a:solidFill>
                <a:effectLst/>
                <a:latin typeface="Times New Roman" panose="02020603050405020304" pitchFamily="18" charset="0"/>
              </a:rPr>
              <a:t> Inbound Rules</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Select </a:t>
            </a:r>
            <a:r>
              <a:rPr lang="en-US" b="1" i="0" dirty="0">
                <a:solidFill>
                  <a:srgbClr val="000000"/>
                </a:solidFill>
                <a:effectLst/>
                <a:latin typeface="Times New Roman" panose="02020603050405020304" pitchFamily="18" charset="0"/>
              </a:rPr>
              <a:t>Action</a:t>
            </a:r>
            <a:r>
              <a:rPr lang="en-US" b="0" i="0" dirty="0">
                <a:solidFill>
                  <a:srgbClr val="000000"/>
                </a:solidFill>
                <a:effectLst/>
                <a:latin typeface="Times New Roman" panose="02020603050405020304" pitchFamily="18" charset="0"/>
              </a:rPr>
              <a:t>, and then select</a:t>
            </a:r>
            <a:r>
              <a:rPr lang="en-US" b="1" i="0" dirty="0">
                <a:solidFill>
                  <a:srgbClr val="000000"/>
                </a:solidFill>
                <a:effectLst/>
                <a:latin typeface="Times New Roman" panose="02020603050405020304" pitchFamily="18" charset="0"/>
              </a:rPr>
              <a:t> New rule</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Rule Type</a:t>
            </a:r>
            <a:r>
              <a:rPr lang="en-US" b="0" i="0" dirty="0">
                <a:solidFill>
                  <a:srgbClr val="000000"/>
                </a:solidFill>
                <a:effectLst/>
                <a:latin typeface="Times New Roman" panose="02020603050405020304" pitchFamily="18" charset="0"/>
              </a:rPr>
              <a:t> page of the New Inbound Rule Wizard, select </a:t>
            </a:r>
            <a:r>
              <a:rPr lang="en-US" b="1" i="0" dirty="0">
                <a:solidFill>
                  <a:srgbClr val="000000"/>
                </a:solidFill>
                <a:effectLst/>
                <a:latin typeface="Times New Roman" panose="02020603050405020304" pitchFamily="18" charset="0"/>
              </a:rPr>
              <a:t>Custom</a:t>
            </a:r>
            <a:r>
              <a:rPr lang="en-US" b="0" i="0" dirty="0">
                <a:solidFill>
                  <a:srgbClr val="000000"/>
                </a:solidFill>
                <a:effectLst/>
                <a:latin typeface="Times New Roman" panose="02020603050405020304" pitchFamily="18" charset="0"/>
              </a:rPr>
              <a:t>, and then select </a:t>
            </a:r>
            <a:r>
              <a:rPr lang="en-US" b="1" i="0" dirty="0">
                <a:solidFill>
                  <a:srgbClr val="000000"/>
                </a:solidFill>
                <a:effectLst/>
                <a:latin typeface="Times New Roman" panose="02020603050405020304" pitchFamily="18" charset="0"/>
              </a:rPr>
              <a:t>Next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Program </a:t>
            </a:r>
            <a:r>
              <a:rPr lang="en-US" b="0" i="0" dirty="0">
                <a:solidFill>
                  <a:srgbClr val="000000"/>
                </a:solidFill>
                <a:effectLst/>
                <a:latin typeface="Times New Roman" panose="02020603050405020304" pitchFamily="18" charset="0"/>
              </a:rPr>
              <a:t>page, select This program path, enter </a:t>
            </a:r>
            <a:r>
              <a:rPr lang="en-US" b="1" i="0" dirty="0">
                <a:solidFill>
                  <a:srgbClr val="000000"/>
                </a:solidFill>
                <a:effectLst/>
                <a:latin typeface="Times New Roman" panose="02020603050405020304" pitchFamily="18" charset="0"/>
              </a:rPr>
              <a:t>%</a:t>
            </a:r>
            <a:r>
              <a:rPr lang="en-US" b="1" i="0" dirty="0" err="1">
                <a:solidFill>
                  <a:srgbClr val="000000"/>
                </a:solidFill>
                <a:effectLst/>
                <a:latin typeface="Times New Roman" panose="02020603050405020304" pitchFamily="18" charset="0"/>
              </a:rPr>
              <a:t>SystemRoot</a:t>
            </a:r>
            <a:r>
              <a:rPr lang="en-US" b="1" i="0" dirty="0">
                <a:solidFill>
                  <a:srgbClr val="000000"/>
                </a:solidFill>
                <a:effectLst/>
                <a:latin typeface="Times New Roman" panose="02020603050405020304" pitchFamily="18" charset="0"/>
              </a:rPr>
              <a:t>%\system32\svchost.exe</a:t>
            </a:r>
            <a:r>
              <a:rPr lang="en-US" b="0" i="0" dirty="0">
                <a:solidFill>
                  <a:srgbClr val="000000"/>
                </a:solidFill>
                <a:effectLst/>
                <a:latin typeface="Times New Roman" panose="02020603050405020304" pitchFamily="18" charset="0"/>
              </a:rPr>
              <a:t>, then select </a:t>
            </a:r>
            <a:r>
              <a:rPr lang="en-US" b="1" i="0" dirty="0">
                <a:solidFill>
                  <a:srgbClr val="000000"/>
                </a:solidFill>
                <a:effectLst/>
                <a:latin typeface="Times New Roman" panose="02020603050405020304" pitchFamily="18" charset="0"/>
              </a:rPr>
              <a:t>Next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Protocol and Ports</a:t>
            </a:r>
            <a:r>
              <a:rPr lang="en-US" b="0" i="0" dirty="0">
                <a:solidFill>
                  <a:srgbClr val="000000"/>
                </a:solidFill>
                <a:effectLst/>
                <a:latin typeface="Times New Roman" panose="02020603050405020304" pitchFamily="18" charset="0"/>
              </a:rPr>
              <a:t> page, select the UDP protocol type. In the </a:t>
            </a:r>
            <a:r>
              <a:rPr lang="en-US" b="1" i="0" dirty="0">
                <a:solidFill>
                  <a:srgbClr val="000000"/>
                </a:solidFill>
                <a:effectLst/>
                <a:latin typeface="Times New Roman" panose="02020603050405020304" pitchFamily="18" charset="0"/>
              </a:rPr>
              <a:t>Local por</a:t>
            </a:r>
            <a:r>
              <a:rPr lang="en-US" b="0" i="0" dirty="0">
                <a:solidFill>
                  <a:srgbClr val="000000"/>
                </a:solidFill>
                <a:effectLst/>
                <a:latin typeface="Times New Roman" panose="02020603050405020304" pitchFamily="18" charset="0"/>
              </a:rPr>
              <a:t>t, select </a:t>
            </a:r>
            <a:r>
              <a:rPr lang="en-US" b="1" i="0" dirty="0">
                <a:solidFill>
                  <a:srgbClr val="000000"/>
                </a:solidFill>
                <a:effectLst/>
                <a:latin typeface="Times New Roman" panose="02020603050405020304" pitchFamily="18" charset="0"/>
              </a:rPr>
              <a:t>Specific ports</a:t>
            </a:r>
            <a:r>
              <a:rPr lang="en-US" b="0" i="0" dirty="0">
                <a:solidFill>
                  <a:srgbClr val="000000"/>
                </a:solidFill>
                <a:effectLst/>
                <a:latin typeface="Times New Roman" panose="02020603050405020304" pitchFamily="18" charset="0"/>
              </a:rPr>
              <a:t> and enter the configured UDP port. If you've left the default settings on, the port number will be </a:t>
            </a:r>
            <a:r>
              <a:rPr lang="en-US" b="1" i="0" dirty="0">
                <a:solidFill>
                  <a:srgbClr val="000000"/>
                </a:solidFill>
                <a:effectLst/>
                <a:latin typeface="Times New Roman" panose="02020603050405020304" pitchFamily="18" charset="0"/>
              </a:rPr>
              <a:t>3390</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Scope</a:t>
            </a:r>
            <a:r>
              <a:rPr lang="en-US" b="0" i="0" dirty="0">
                <a:solidFill>
                  <a:srgbClr val="000000"/>
                </a:solidFill>
                <a:effectLst/>
                <a:latin typeface="Times New Roman" panose="02020603050405020304" pitchFamily="18" charset="0"/>
              </a:rPr>
              <a:t> page, you can specify that the rule applies only to network traffic to or from the IP addresses entered on this page. Configure as appropriate for your design, and then select </a:t>
            </a:r>
            <a:r>
              <a:rPr lang="en-US" b="1" i="0" dirty="0">
                <a:solidFill>
                  <a:srgbClr val="000000"/>
                </a:solidFill>
                <a:effectLst/>
                <a:latin typeface="Times New Roman" panose="02020603050405020304" pitchFamily="18" charset="0"/>
              </a:rPr>
              <a:t>Next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Action </a:t>
            </a:r>
            <a:r>
              <a:rPr lang="en-US" b="0" i="0" dirty="0">
                <a:solidFill>
                  <a:srgbClr val="000000"/>
                </a:solidFill>
                <a:effectLst/>
                <a:latin typeface="Times New Roman" panose="02020603050405020304" pitchFamily="18" charset="0"/>
              </a:rPr>
              <a:t>page, select </a:t>
            </a:r>
            <a:r>
              <a:rPr lang="en-US" b="1" i="0" dirty="0">
                <a:solidFill>
                  <a:srgbClr val="000000"/>
                </a:solidFill>
                <a:effectLst/>
                <a:latin typeface="Times New Roman" panose="02020603050405020304" pitchFamily="18" charset="0"/>
              </a:rPr>
              <a:t>Allow the connection</a:t>
            </a:r>
            <a:r>
              <a:rPr lang="en-US" b="0" i="0" dirty="0">
                <a:solidFill>
                  <a:srgbClr val="000000"/>
                </a:solidFill>
                <a:effectLst/>
                <a:latin typeface="Times New Roman" panose="02020603050405020304" pitchFamily="18" charset="0"/>
              </a:rPr>
              <a:t>, and then select </a:t>
            </a:r>
            <a:r>
              <a:rPr lang="en-US" b="1" i="0" dirty="0">
                <a:solidFill>
                  <a:srgbClr val="000000"/>
                </a:solidFill>
                <a:effectLst/>
                <a:latin typeface="Times New Roman" panose="02020603050405020304" pitchFamily="18" charset="0"/>
              </a:rPr>
              <a:t>Next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Profile </a:t>
            </a:r>
            <a:r>
              <a:rPr lang="en-US" b="0" i="0" dirty="0">
                <a:solidFill>
                  <a:srgbClr val="000000"/>
                </a:solidFill>
                <a:effectLst/>
                <a:latin typeface="Times New Roman" panose="02020603050405020304" pitchFamily="18" charset="0"/>
              </a:rPr>
              <a:t>page, select the network location types to which this rule applies, and then select </a:t>
            </a:r>
            <a:r>
              <a:rPr lang="en-US" b="1" i="0" dirty="0">
                <a:solidFill>
                  <a:srgbClr val="000000"/>
                </a:solidFill>
                <a:effectLst/>
                <a:latin typeface="Times New Roman" panose="02020603050405020304" pitchFamily="18" charset="0"/>
              </a:rPr>
              <a:t>Next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 On the </a:t>
            </a:r>
            <a:r>
              <a:rPr lang="en-US" b="1" i="0" dirty="0">
                <a:solidFill>
                  <a:srgbClr val="000000"/>
                </a:solidFill>
                <a:effectLst/>
                <a:latin typeface="Times New Roman" panose="02020603050405020304" pitchFamily="18" charset="0"/>
              </a:rPr>
              <a:t>Name </a:t>
            </a:r>
            <a:r>
              <a:rPr lang="en-US" b="0" i="0" dirty="0">
                <a:solidFill>
                  <a:srgbClr val="000000"/>
                </a:solidFill>
                <a:effectLst/>
                <a:latin typeface="Times New Roman" panose="02020603050405020304" pitchFamily="18" charset="0"/>
              </a:rPr>
              <a:t>page, enter a name and description for your rule, then select </a:t>
            </a:r>
            <a:r>
              <a:rPr lang="en-US" b="1" i="0" dirty="0">
                <a:solidFill>
                  <a:srgbClr val="000000"/>
                </a:solidFill>
                <a:effectLst/>
                <a:latin typeface="Times New Roman" panose="02020603050405020304" pitchFamily="18" charset="0"/>
              </a:rPr>
              <a:t>Finish</a:t>
            </a:r>
            <a:r>
              <a:rPr lang="en-US" b="0" i="0" dirty="0">
                <a:solidFill>
                  <a:srgbClr val="000000"/>
                </a:solidFill>
                <a:effectLst/>
                <a:latin typeface="Times New Roman" panose="02020603050405020304" pitchFamily="18"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4694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97461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4262"/>
                </a:solidFill>
                <a:effectLst/>
                <a:latin typeface="Times New Roman" panose="02020603050405020304" pitchFamily="18" charset="0"/>
              </a:rPr>
              <a:t>Quality of Service implementation checklist</a:t>
            </a:r>
          </a:p>
          <a:p>
            <a:pPr algn="l"/>
            <a:r>
              <a:rPr lang="en-US" b="0" i="0" dirty="0">
                <a:solidFill>
                  <a:srgbClr val="000000"/>
                </a:solidFill>
                <a:effectLst/>
                <a:latin typeface="Times New Roman" panose="02020603050405020304" pitchFamily="18" charset="0"/>
              </a:rPr>
              <a:t>At a high level, do the steps listed to implement QoS:</a:t>
            </a:r>
          </a:p>
          <a:p>
            <a:pPr algn="l">
              <a:buFont typeface="+mj-lt"/>
              <a:buAutoNum type="arabicPeriod"/>
            </a:pPr>
            <a:r>
              <a:rPr lang="en-US" b="0" i="0" dirty="0">
                <a:solidFill>
                  <a:srgbClr val="000000"/>
                </a:solidFill>
                <a:effectLst/>
                <a:latin typeface="Times New Roman" panose="02020603050405020304" pitchFamily="18" charset="0"/>
              </a:rPr>
              <a:t> Make sure your network is ready.</a:t>
            </a:r>
          </a:p>
          <a:p>
            <a:pPr algn="l">
              <a:buFont typeface="+mj-lt"/>
              <a:buAutoNum type="arabicPeriod"/>
            </a:pPr>
            <a:r>
              <a:rPr lang="en-US" b="0" i="0" dirty="0">
                <a:solidFill>
                  <a:srgbClr val="000000"/>
                </a:solidFill>
                <a:effectLst/>
                <a:latin typeface="Times New Roman" panose="02020603050405020304" pitchFamily="18" charset="0"/>
              </a:rPr>
              <a:t> Make sure that RDP </a:t>
            </a:r>
            <a:r>
              <a:rPr lang="en-US" b="0" i="0" dirty="0" err="1">
                <a:solidFill>
                  <a:srgbClr val="000000"/>
                </a:solidFill>
                <a:effectLst/>
                <a:latin typeface="Times New Roman" panose="02020603050405020304" pitchFamily="18" charset="0"/>
              </a:rPr>
              <a:t>Shortpath</a:t>
            </a:r>
            <a:r>
              <a:rPr lang="en-US" b="0" i="0" dirty="0">
                <a:solidFill>
                  <a:srgbClr val="000000"/>
                </a:solidFill>
                <a:effectLst/>
                <a:latin typeface="Times New Roman" panose="02020603050405020304" pitchFamily="18" charset="0"/>
              </a:rPr>
              <a:t> for managed networks is enabled - QoS policies aren't supported for reverse connect transport.</a:t>
            </a:r>
          </a:p>
          <a:p>
            <a:pPr algn="l">
              <a:buFont typeface="+mj-lt"/>
              <a:buAutoNum type="arabicPeriod"/>
            </a:pPr>
            <a:r>
              <a:rPr lang="en-US" b="0" i="0" dirty="0">
                <a:solidFill>
                  <a:srgbClr val="000000"/>
                </a:solidFill>
                <a:effectLst/>
                <a:latin typeface="Times New Roman" panose="02020603050405020304" pitchFamily="18" charset="0"/>
              </a:rPr>
              <a:t> Implement insertion of DSCP markers on session hosts.</a:t>
            </a:r>
          </a:p>
          <a:p>
            <a:pPr algn="l"/>
            <a:r>
              <a:rPr lang="en-US" b="0" i="0">
                <a:solidFill>
                  <a:srgbClr val="000000"/>
                </a:solidFill>
                <a:effectLst/>
                <a:latin typeface="Times New Roman" panose="02020603050405020304" pitchFamily="18" charset="0"/>
              </a:rPr>
              <a:t> </a:t>
            </a:r>
          </a:p>
          <a:p>
            <a:pPr algn="l"/>
            <a:r>
              <a:rPr lang="en-US" b="0" i="0">
                <a:solidFill>
                  <a:srgbClr val="000000"/>
                </a:solidFill>
                <a:effectLst/>
                <a:latin typeface="Times New Roman" panose="02020603050405020304" pitchFamily="18" charset="0"/>
              </a:rPr>
              <a:t>As </a:t>
            </a:r>
            <a:r>
              <a:rPr lang="en-US" b="0" i="0" dirty="0">
                <a:solidFill>
                  <a:srgbClr val="000000"/>
                </a:solidFill>
                <a:effectLst/>
                <a:latin typeface="Times New Roman" panose="02020603050405020304" pitchFamily="18" charset="0"/>
              </a:rPr>
              <a:t>you prepare to implement QoS, keep the guidelines listed below in mind: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shortest path to session host is best.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Any obstacles in between, such as proxies or packet inspection devices, aren't recommended.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994185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a solution for Azure Virtual Desktop network connectivity.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Implement Azure virtual network connectivity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network security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Azure Virtual Desktop session hosts using Microsoft Bastion.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Monitor communication between a virtual machine and an endpoint.</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Organizations want to monitor and repair health of their Azure Virtual Desktop including virtual machines, virtual networks, application gateways, and load balancers.</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a solution for Azure Virtual Desktop network connectivity.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Implement Azure virtual network connectivity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network security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Azure Virtual Desktop session hosts using Microsoft Bastion.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Monitor communication between a virtual machine and an endpoint.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enterprise networking.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software defined networking and hybrid connectivity.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Organizations want to monitor and repair health of their Azure Virtual Desktop including virtual machines, virtual networks, application gateways, and load balancers.</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a solution for Azure Virtual Desktop network connectivity.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Implement Azure virtual network connectivity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network security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Azure Virtual Desktop session hosts using Microsoft Bastion.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Monitor communication between a virtual machine and an endpoint.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enterprise networking.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software defined networking and hybrid connectivity.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30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network enables Azure resources to securely communicate with each other, the internet, and on-premises networks.</a:t>
            </a:r>
          </a:p>
          <a:p>
            <a:pPr algn="l"/>
            <a:r>
              <a:rPr lang="en-US" b="0" i="0" dirty="0">
                <a:solidFill>
                  <a:srgbClr val="000000"/>
                </a:solidFill>
                <a:effectLst/>
                <a:latin typeface="Times New Roman" panose="02020603050405020304" pitchFamily="18" charset="0"/>
              </a:rPr>
              <a:t>Key scenarios that you can accomplish using a virtual network include:</a:t>
            </a:r>
          </a:p>
          <a:p>
            <a:pPr algn="l"/>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Communication of Azure resources with the internet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Communication between Azure resources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Communication with on-premises resources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Filtering network traffic</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Routing network traffic</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Integration with Azure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Communicate with the internet</a:t>
            </a:r>
          </a:p>
          <a:p>
            <a:pPr algn="l"/>
            <a:r>
              <a:rPr lang="en-US" b="0" i="0" dirty="0">
                <a:solidFill>
                  <a:srgbClr val="000000"/>
                </a:solidFill>
                <a:effectLst/>
                <a:latin typeface="Times New Roman" panose="02020603050405020304" pitchFamily="18" charset="0"/>
              </a:rPr>
              <a:t>Resources in a </a:t>
            </a:r>
            <a:r>
              <a:rPr lang="en-US" b="0" i="0" dirty="0" err="1">
                <a:solidFill>
                  <a:srgbClr val="000000"/>
                </a:solidFill>
                <a:effectLst/>
                <a:latin typeface="Times New Roman" panose="02020603050405020304" pitchFamily="18" charset="0"/>
              </a:rPr>
              <a:t>VNet</a:t>
            </a:r>
            <a:r>
              <a:rPr lang="en-US" b="0" i="0" dirty="0">
                <a:solidFill>
                  <a:srgbClr val="000000"/>
                </a:solidFill>
                <a:effectLst/>
                <a:latin typeface="Times New Roman" panose="02020603050405020304" pitchFamily="18" charset="0"/>
              </a:rPr>
              <a:t> can communicate outbound to the internet, by default. You can communicate inbound to a resource by assigning a public IP address or a public Load Balancer. You can also use public IP or public Load Balancer to manage outbound connections.</a:t>
            </a:r>
          </a:p>
          <a:p>
            <a:pPr algn="l"/>
            <a:r>
              <a:rPr lang="en-US" b="0" i="0" dirty="0">
                <a:solidFill>
                  <a:srgbClr val="000000"/>
                </a:solidFill>
                <a:effectLst/>
                <a:latin typeface="Times New Roman" panose="02020603050405020304" pitchFamily="18" charset="0"/>
              </a:rPr>
              <a:t>When using only an internal Standard Load Balancer, outbound connectivity is not available until you define how you want outbound connections to work with an instance-level public IP or a public Load Balancer.</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Communicate between Azure resources</a:t>
            </a:r>
          </a:p>
          <a:p>
            <a:pPr algn="l"/>
            <a:r>
              <a:rPr lang="en-US" b="0" i="0" dirty="0">
                <a:solidFill>
                  <a:srgbClr val="000000"/>
                </a:solidFill>
                <a:effectLst/>
                <a:latin typeface="Times New Roman" panose="02020603050405020304" pitchFamily="18" charset="0"/>
              </a:rPr>
              <a:t>Azure resources communicate securely with each other in one of the following ways: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Through a virtual network</a:t>
            </a:r>
            <a:r>
              <a:rPr lang="en-US" b="0" i="0" dirty="0">
                <a:solidFill>
                  <a:srgbClr val="000000"/>
                </a:solidFill>
                <a:effectLst/>
                <a:latin typeface="Times New Roman" panose="02020603050405020304" pitchFamily="18" charset="0"/>
              </a:rPr>
              <a:t>: You can deploy VMs, and several other types of Azure resources to a virtual network, such as Azure App Service Environments, the Azure Kubernetes Service (AKS), and Azure Virtual Machine Scale Sets.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Through a virtual network service endpoint</a:t>
            </a:r>
            <a:r>
              <a:rPr lang="en-US" b="0" i="0" dirty="0">
                <a:solidFill>
                  <a:srgbClr val="000000"/>
                </a:solidFill>
                <a:effectLst/>
                <a:latin typeface="Times New Roman" panose="02020603050405020304" pitchFamily="18" charset="0"/>
              </a:rPr>
              <a:t>: Extend your virtual network private address space and the identity of your virtual network to Azure service resources, such as Azure Storage accounts and Azure SQL Database, over a direct connection. Service endpoints allow you to secure your critical Azure service resources to only a virtual network.</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Through </a:t>
            </a:r>
            <a:r>
              <a:rPr lang="en-US" b="1" i="0" dirty="0" err="1">
                <a:solidFill>
                  <a:srgbClr val="000000"/>
                </a:solidFill>
                <a:effectLst/>
                <a:latin typeface="Times New Roman" panose="02020603050405020304" pitchFamily="18" charset="0"/>
              </a:rPr>
              <a:t>VNet</a:t>
            </a:r>
            <a:r>
              <a:rPr lang="en-US" b="1" i="0" dirty="0">
                <a:solidFill>
                  <a:srgbClr val="000000"/>
                </a:solidFill>
                <a:effectLst/>
                <a:latin typeface="Times New Roman" panose="02020603050405020304" pitchFamily="18" charset="0"/>
              </a:rPr>
              <a:t> Peering</a:t>
            </a:r>
            <a:r>
              <a:rPr lang="en-US" b="0" i="0" dirty="0">
                <a:solidFill>
                  <a:srgbClr val="000000"/>
                </a:solidFill>
                <a:effectLst/>
                <a:latin typeface="Times New Roman" panose="02020603050405020304" pitchFamily="18" charset="0"/>
              </a:rPr>
              <a:t>: You can connect virtual networks to each other, enabling resources in either virtual network to communicate with each other, using virtual network peering. The virtual networks you connect can be in the same, or different, Azure regions.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Filter network traffic</a:t>
            </a:r>
          </a:p>
          <a:p>
            <a:pPr algn="l"/>
            <a:r>
              <a:rPr lang="en-US" b="0" i="0" dirty="0">
                <a:solidFill>
                  <a:srgbClr val="000000"/>
                </a:solidFill>
                <a:effectLst/>
                <a:latin typeface="Times New Roman" panose="02020603050405020304" pitchFamily="18" charset="0"/>
              </a:rPr>
              <a:t>You can filter network traffic between subnets using either or both of the following options: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Network security groups (NSGs)</a:t>
            </a:r>
            <a:r>
              <a:rPr lang="en-US" b="0" i="0" dirty="0">
                <a:solidFill>
                  <a:srgbClr val="000000"/>
                </a:solidFill>
                <a:effectLst/>
                <a:latin typeface="Times New Roman" panose="02020603050405020304" pitchFamily="18" charset="0"/>
              </a:rPr>
              <a:t>: Network security groups and application security groups can contain multiple inbound and outbound security rules that enable you to filter traffic to and from resources by source and destination IP address, port, and protocol.</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Network virtual appliance (NVA)</a:t>
            </a:r>
            <a:r>
              <a:rPr lang="en-US" b="0" i="0" dirty="0">
                <a:solidFill>
                  <a:srgbClr val="000000"/>
                </a:solidFill>
                <a:effectLst/>
                <a:latin typeface="Times New Roman" panose="02020603050405020304" pitchFamily="18" charset="0"/>
              </a:rPr>
              <a:t>: A network virtual appliance is a VM that performs a network function, such as a firewall, WAN optimization, or other network function.</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Route network traffic</a:t>
            </a:r>
          </a:p>
          <a:p>
            <a:pPr algn="l"/>
            <a:r>
              <a:rPr lang="en-US" b="0" i="0" dirty="0">
                <a:solidFill>
                  <a:srgbClr val="000000"/>
                </a:solidFill>
                <a:effectLst/>
                <a:latin typeface="Times New Roman" panose="02020603050405020304" pitchFamily="18" charset="0"/>
              </a:rPr>
              <a:t>Azure routes traffic between subnets, connected virtual networks, on-premises networks, and the Internet, by default. You can implement either or both of the following options to override the default routes Azure creates: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Route tables</a:t>
            </a:r>
            <a:r>
              <a:rPr lang="en-US" b="0" i="0" dirty="0">
                <a:solidFill>
                  <a:srgbClr val="000000"/>
                </a:solidFill>
                <a:effectLst/>
                <a:latin typeface="Times New Roman" panose="02020603050405020304" pitchFamily="18" charset="0"/>
              </a:rPr>
              <a:t>: You can create custom route tables with routes that control where traffic is routed to for each subnet.</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Border gateway protocol (BGP) routes</a:t>
            </a:r>
            <a:r>
              <a:rPr lang="en-US" b="0" i="0" dirty="0">
                <a:solidFill>
                  <a:srgbClr val="000000"/>
                </a:solidFill>
                <a:effectLst/>
                <a:latin typeface="Times New Roman" panose="02020603050405020304" pitchFamily="18" charset="0"/>
              </a:rPr>
              <a:t>: If you connect your virtual network to your on-premises network using an Azure VPN Gateway or ExpressRoute connection, you can propagate your on-premises BGP routes to your virtual networks.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Virtual network integration for Azure services</a:t>
            </a:r>
          </a:p>
          <a:p>
            <a:pPr algn="l"/>
            <a:r>
              <a:rPr lang="en-US" b="0" i="0" dirty="0">
                <a:solidFill>
                  <a:srgbClr val="000000"/>
                </a:solidFill>
                <a:effectLst/>
                <a:latin typeface="Times New Roman" panose="02020603050405020304" pitchFamily="18" charset="0"/>
              </a:rPr>
              <a:t>Integrating Azure services to an Azure virtual network enables private access to the service from virtual machines or compute resources in the virtual network. You can integrate Azure services in your virtual network with the following options: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Deploying dedicated instances of the service into a virtual network. The services can then be privately accessed within the virtual network and from on-premises networks.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Using Private Link to access privately a specific instance of the service from your virtual network and from on-premises networks.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also access the service using public endpoints by extending a virtual network to the service, through service endpoints. Service endpoints allow service resources to be secured to the virtual network.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Azure Virtual Desktop uses Remote Desktop Protocol (RDP) to provide remote display and input capabilities over network connections.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connection data flow for Azure Virtual Desktop starts with a DNS lookup for the closest Azure datacenter.</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image above shows the five-step connection process for Azure Virtual Desktop running in Azure.</a:t>
            </a:r>
          </a:p>
          <a:p>
            <a:endParaRPr lang="en-US" dirty="0"/>
          </a:p>
          <a:p>
            <a:pPr algn="l"/>
            <a:r>
              <a:rPr lang="en-US" b="0" i="0" dirty="0">
                <a:solidFill>
                  <a:srgbClr val="000000"/>
                </a:solidFill>
                <a:effectLst/>
                <a:latin typeface="Times New Roman" panose="02020603050405020304" pitchFamily="18" charset="0"/>
              </a:rPr>
              <a:t>The inbound ports are not opened and the gateway is acting as an intelligent reverse proxy. The gateway manages all session connectivity.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Azure Virtual Desktop hosts the client on the session hosts running on Azure. Microsoft manages portions of the services on the customer's behalf and provides secure endpoints for connecting clients and session hosts. The diagram below gives a high-level overview of the network connections used by Azure Virtual Desktop.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RDP </a:t>
            </a:r>
            <a:r>
              <a:rPr lang="en-US" dirty="0" err="1"/>
              <a:t>Shortpath</a:t>
            </a:r>
            <a:r>
              <a:rPr lang="en-US" dirty="0"/>
              <a:t> for managed networks is a feature of Azure Virtual Desktop that establishes a direct UDP-based transport between Remote Desktop Client and Session host. RDP uses this transport to deliver Remote Desktop and RemoteApp while offering better reliability and consistent latency.</a:t>
            </a:r>
          </a:p>
          <a:p>
            <a:pPr algn="l"/>
            <a:endParaRPr lang="en-US" dirty="0"/>
          </a:p>
          <a:p>
            <a:pPr>
              <a:buFont typeface="Arial" panose="020B0604020202020204" pitchFamily="34" charset="0"/>
              <a:buChar char="•"/>
            </a:pPr>
            <a:r>
              <a:rPr lang="en-US" dirty="0"/>
              <a:t>RDP </a:t>
            </a:r>
            <a:r>
              <a:rPr lang="en-US" dirty="0" err="1"/>
              <a:t>Shortpath</a:t>
            </a:r>
            <a:r>
              <a:rPr lang="en-US" dirty="0"/>
              <a:t> transport is based on the </a:t>
            </a:r>
            <a:r>
              <a:rPr lang="en-US" dirty="0">
                <a:hlinkClick r:id="rId3"/>
              </a:rPr>
              <a:t>Universal Rate Control Protocol (URCP)</a:t>
            </a:r>
            <a:r>
              <a:rPr lang="en-US" dirty="0"/>
              <a:t>. URCP enhances UDP with active monitoring of the network conditions and provides fair and full link utilization. URCP operates at low delay and loss levels as needed by Remote Desktop. URCP achieves the best performance by dynamically learning network parameters and providing protocol with a rate control mechanism.</a:t>
            </a:r>
          </a:p>
          <a:p>
            <a:pPr>
              <a:buFont typeface="Arial" panose="020B0604020202020204" pitchFamily="34" charset="0"/>
              <a:buChar char="•"/>
            </a:pPr>
            <a:r>
              <a:rPr lang="en-US" dirty="0"/>
              <a:t>RDP </a:t>
            </a:r>
            <a:r>
              <a:rPr lang="en-US" dirty="0" err="1"/>
              <a:t>Shortpath</a:t>
            </a:r>
            <a:r>
              <a:rPr lang="en-US" dirty="0"/>
              <a:t> establishes the direct connectivity between the Remote Desktop client and the session host. Direct connectivity reduces dependency on the Azure Virtual Desktop gateways, improves the connection's reliability, and increases available bandwidth for each user session.</a:t>
            </a:r>
          </a:p>
          <a:p>
            <a:pPr>
              <a:buFont typeface="Arial" panose="020B0604020202020204" pitchFamily="34" charset="0"/>
              <a:buChar char="•"/>
            </a:pPr>
            <a:r>
              <a:rPr lang="en-US" dirty="0"/>
              <a:t>The removal of extra relay reduces round-trip time, which improves user experience with latency-sensitive applications and input methods.</a:t>
            </a:r>
          </a:p>
          <a:p>
            <a:pPr>
              <a:buFont typeface="Arial" panose="020B0604020202020204" pitchFamily="34" charset="0"/>
              <a:buChar char="•"/>
            </a:pPr>
            <a:r>
              <a:rPr lang="en-US" dirty="0"/>
              <a:t>RDP </a:t>
            </a:r>
            <a:r>
              <a:rPr lang="en-US" dirty="0" err="1"/>
              <a:t>Shortpath</a:t>
            </a:r>
            <a:r>
              <a:rPr lang="en-US" dirty="0"/>
              <a:t> brings support for </a:t>
            </a:r>
            <a:r>
              <a:rPr lang="en-US" dirty="0">
                <a:hlinkClick r:id="rId4"/>
              </a:rPr>
              <a:t>configuring Quality of Service (QoS)</a:t>
            </a:r>
            <a:r>
              <a:rPr lang="en-US" dirty="0"/>
              <a:t> priority for RDP connections through Differentiated Services Code Point (DSCP) marks</a:t>
            </a:r>
          </a:p>
          <a:p>
            <a:pPr>
              <a:buFont typeface="Arial" panose="020B0604020202020204" pitchFamily="34" charset="0"/>
              <a:buChar char="•"/>
            </a:pPr>
            <a:r>
              <a:rPr lang="en-US" dirty="0"/>
              <a:t>RDP </a:t>
            </a:r>
            <a:r>
              <a:rPr lang="en-US" dirty="0" err="1"/>
              <a:t>Shortpath</a:t>
            </a:r>
            <a:r>
              <a:rPr lang="en-US" dirty="0"/>
              <a:t> transport allows </a:t>
            </a:r>
            <a:r>
              <a:rPr lang="en-US" dirty="0">
                <a:hlinkClick r:id="rId5"/>
              </a:rPr>
              <a:t>limiting outbound network traffic</a:t>
            </a:r>
            <a:r>
              <a:rPr lang="en-US" dirty="0"/>
              <a:t> by specifying a throttle rate for each session.</a:t>
            </a:r>
          </a:p>
          <a:p>
            <a:pPr algn="l"/>
            <a:endParaRPr lang="en-US" dirty="0"/>
          </a:p>
          <a:p>
            <a:r>
              <a:rPr lang="en-US" dirty="0"/>
              <a:t>Here's how the session host negotiates multi-transport capabilities:</a:t>
            </a:r>
          </a:p>
          <a:p>
            <a:endParaRPr lang="en-US" dirty="0"/>
          </a:p>
          <a:p>
            <a:pPr marL="342900" indent="-342900">
              <a:buFont typeface="+mj-lt"/>
              <a:buAutoNum type="arabicPeriod"/>
            </a:pPr>
            <a:r>
              <a:rPr lang="en-US" sz="900" dirty="0"/>
              <a:t>The session host sends the list of its private and public IPv4 and IPv6 addresses to the client.</a:t>
            </a:r>
          </a:p>
          <a:p>
            <a:pPr marL="342900" indent="-342900">
              <a:buFont typeface="+mj-lt"/>
              <a:buAutoNum type="arabicPeriod"/>
            </a:pPr>
            <a:r>
              <a:rPr lang="en-US" sz="900" dirty="0"/>
              <a:t>The client starts the background thread to establish a parallel UDP-based transport directly to one of the host's IP addresses.</a:t>
            </a:r>
          </a:p>
          <a:p>
            <a:pPr marL="342900" indent="-342900">
              <a:buFont typeface="+mj-lt"/>
              <a:buAutoNum type="arabicPeriod"/>
            </a:pPr>
            <a:r>
              <a:rPr lang="en-US" sz="900" dirty="0"/>
              <a:t>While the client is probing the provided IP addresses, it continues the initial connection establishment over the reverse connect transport to ensure no delay in the user connection.</a:t>
            </a:r>
          </a:p>
          <a:p>
            <a:pPr marL="342900" indent="-342900">
              <a:buFont typeface="+mj-lt"/>
              <a:buAutoNum type="arabicPeriod"/>
            </a:pPr>
            <a:r>
              <a:rPr lang="en-US" sz="900" dirty="0"/>
              <a:t>If the client has a direct line of sight, the client establishes a secure TLS connection with the session host.</a:t>
            </a:r>
          </a:p>
          <a:p>
            <a:pPr marL="342900" indent="-342900">
              <a:buFont typeface="+mj-lt"/>
              <a:buAutoNum type="arabicPeriod"/>
            </a:pPr>
            <a:r>
              <a:rPr lang="en-US" sz="900" dirty="0"/>
              <a:t>After establishing the </a:t>
            </a:r>
            <a:r>
              <a:rPr lang="en-US" sz="900" dirty="0" err="1"/>
              <a:t>Shortpath</a:t>
            </a:r>
            <a:r>
              <a:rPr lang="en-US" sz="900" dirty="0"/>
              <a:t> transport, RDP moves all Dynamic Virtual Channels (DVCs), including remote graphics, input, and device redirection, to the new transport.</a:t>
            </a:r>
          </a:p>
          <a:p>
            <a:pPr marL="342900" indent="-342900">
              <a:buFont typeface="+mj-lt"/>
              <a:buAutoNum type="arabicPeriod"/>
            </a:pPr>
            <a:r>
              <a:rPr lang="en-US" sz="900" dirty="0"/>
              <a:t>If a firewall or network topology prevents the client from establishing direct UDP connectivity, RDP continues with a reverse connect transport.</a:t>
            </a:r>
          </a:p>
          <a:p>
            <a:pPr algn="l"/>
            <a:endParaRPr lang="en-US" dirty="0"/>
          </a:p>
          <a:p>
            <a:pPr algn="l"/>
            <a:endParaRPr lang="en-US" dirty="0"/>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397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Azure virtual machines you create for Azure Virtual Desktop must have access to several Fully Qualified Domain Names (FQDNs) to function properly. Azure Firewall provides an Azure Virtual Desktop FQDN Tag to simplify this configuration. Use the following steps to allow outbound Azure Virtual Desktop platform traffic:</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Deploy Azure Firewall and configure your Azure Virtual Desktop host pool subnet User Defined Route (UDR) to route all traffic via the Azure Firewall. Your default route now points to the firewall.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an application rule collection and add a rule to enable the </a:t>
            </a:r>
            <a:r>
              <a:rPr lang="en-US" b="0" i="1" dirty="0" err="1">
                <a:solidFill>
                  <a:srgbClr val="000000"/>
                </a:solidFill>
                <a:effectLst/>
                <a:latin typeface="Times New Roman" panose="02020603050405020304" pitchFamily="18" charset="0"/>
              </a:rPr>
              <a:t>WindowsVirtualDesktop</a:t>
            </a:r>
            <a:r>
              <a:rPr lang="en-US" b="0" i="0" dirty="0">
                <a:solidFill>
                  <a:srgbClr val="000000"/>
                </a:solidFill>
                <a:effectLst/>
                <a:latin typeface="Times New Roman" panose="02020603050405020304" pitchFamily="18" charset="0"/>
              </a:rPr>
              <a:t> FQDN tag. The source IP address range is the host pool virtual network, the protocol is </a:t>
            </a:r>
            <a:r>
              <a:rPr lang="en-US" b="1" i="0" dirty="0">
                <a:solidFill>
                  <a:srgbClr val="000000"/>
                </a:solidFill>
                <a:effectLst/>
                <a:latin typeface="Times New Roman" panose="02020603050405020304" pitchFamily="18" charset="0"/>
              </a:rPr>
              <a:t>https</a:t>
            </a:r>
            <a:r>
              <a:rPr lang="en-US" b="0" i="0" dirty="0">
                <a:solidFill>
                  <a:srgbClr val="000000"/>
                </a:solidFill>
                <a:effectLst/>
                <a:latin typeface="Times New Roman" panose="02020603050405020304" pitchFamily="18" charset="0"/>
              </a:rPr>
              <a:t>, and the destination is </a:t>
            </a:r>
            <a:r>
              <a:rPr lang="en-US" b="1" i="0" dirty="0" err="1">
                <a:solidFill>
                  <a:srgbClr val="000000"/>
                </a:solidFill>
                <a:effectLst/>
                <a:latin typeface="Times New Roman" panose="02020603050405020304" pitchFamily="18" charset="0"/>
              </a:rPr>
              <a:t>WindowsVirtualDesktop</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set of required storage and service bus accounts for your Azure Virtual Desktop host pool is deployment-specific. It isn't captured in the </a:t>
            </a:r>
            <a:r>
              <a:rPr lang="en-US" b="0" i="0" dirty="0" err="1">
                <a:solidFill>
                  <a:srgbClr val="000000"/>
                </a:solidFill>
                <a:effectLst/>
                <a:latin typeface="Times New Roman" panose="02020603050405020304" pitchFamily="18" charset="0"/>
              </a:rPr>
              <a:t>WindowsVirtualDesktop</a:t>
            </a:r>
            <a:r>
              <a:rPr lang="en-US" b="0" i="0" dirty="0">
                <a:solidFill>
                  <a:srgbClr val="000000"/>
                </a:solidFill>
                <a:effectLst/>
                <a:latin typeface="Times New Roman" panose="02020603050405020304" pitchFamily="18" charset="0"/>
              </a:rPr>
              <a:t> FQDN tag.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network rule collection add the following rules: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Allow DNS – allow traffic from your ADDS private IP address to * for TCP and UDP ports 53.</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Allow KMS – allow traffic from your Azure Virtual Desktop virtual machines to Windows Activation Service TCP port 1688.</a:t>
            </a:r>
          </a:p>
          <a:p>
            <a:pPr algn="l"/>
            <a:r>
              <a:rPr lang="en-US" b="0" i="0" dirty="0">
                <a:solidFill>
                  <a:srgbClr val="000000"/>
                </a:solidFill>
                <a:effectLst/>
                <a:latin typeface="Times New Roman" panose="02020603050405020304" pitchFamily="18" charset="0"/>
              </a:rPr>
              <a:t>Some deployments may not need DNS rules, for example Azure Active Directory Domain controllers forward DNS queries to Azure DNS at 168.63.129.16.</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8501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62065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65336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6" r:id="rId10"/>
    <p:sldLayoutId id="2147484707"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17223265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863EF-9D93-AA8C-9CF1-404807041080}"/>
              </a:ext>
            </a:extLst>
          </p:cNvPr>
          <p:cNvSpPr txBox="1"/>
          <p:nvPr/>
        </p:nvSpPr>
        <p:spPr>
          <a:xfrm>
            <a:off x="441124" y="368022"/>
            <a:ext cx="9981606" cy="461665"/>
          </a:xfrm>
          <a:prstGeom prst="rect">
            <a:avLst/>
          </a:prstGeom>
          <a:noFill/>
        </p:spPr>
        <p:txBody>
          <a:bodyPr wrap="square">
            <a:spAutoFit/>
          </a:bodyPr>
          <a:lstStyle/>
          <a:p>
            <a:r>
              <a:rPr lang="en-US" sz="2400" dirty="0"/>
              <a:t>Azure Virtual Desktop RDP </a:t>
            </a:r>
            <a:r>
              <a:rPr lang="en-US" sz="2400" dirty="0" err="1"/>
              <a:t>Shortpath</a:t>
            </a:r>
            <a:r>
              <a:rPr lang="en-US" sz="2400" dirty="0"/>
              <a:t> for managed networks</a:t>
            </a:r>
          </a:p>
        </p:txBody>
      </p:sp>
      <p:pic>
        <p:nvPicPr>
          <p:cNvPr id="14" name="Picture 13">
            <a:extLst>
              <a:ext uri="{FF2B5EF4-FFF2-40B4-BE49-F238E27FC236}">
                <a16:creationId xmlns:a16="http://schemas.microsoft.com/office/drawing/2014/main" id="{F61A0D6D-38A5-6D4F-641C-55B23BAA8CCD}"/>
              </a:ext>
            </a:extLst>
          </p:cNvPr>
          <p:cNvPicPr>
            <a:picLocks noChangeAspect="1"/>
          </p:cNvPicPr>
          <p:nvPr/>
        </p:nvPicPr>
        <p:blipFill>
          <a:blip r:embed="rId3"/>
          <a:stretch>
            <a:fillRect/>
          </a:stretch>
        </p:blipFill>
        <p:spPr>
          <a:xfrm>
            <a:off x="530106" y="930873"/>
            <a:ext cx="9803641" cy="5677096"/>
          </a:xfrm>
          <a:prstGeom prst="rect">
            <a:avLst/>
          </a:prstGeom>
        </p:spPr>
      </p:pic>
    </p:spTree>
    <p:extLst>
      <p:ext uri="{BB962C8B-B14F-4D97-AF65-F5344CB8AC3E}">
        <p14:creationId xmlns:p14="http://schemas.microsoft.com/office/powerpoint/2010/main" val="1151255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Implement and manage network security</a:t>
            </a:r>
          </a:p>
        </p:txBody>
      </p:sp>
      <p:pic>
        <p:nvPicPr>
          <p:cNvPr id="6" name="Picture Placeholder 6">
            <a:extLst>
              <a:ext uri="{FF2B5EF4-FFF2-40B4-BE49-F238E27FC236}">
                <a16:creationId xmlns:a16="http://schemas.microsoft.com/office/drawing/2014/main" id="{CEA18195-24C2-456D-BB9C-C148B799A41D}"/>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D6755-A464-4745-9E3E-D48A227A0863}"/>
              </a:ext>
            </a:extLst>
          </p:cNvPr>
          <p:cNvPicPr>
            <a:picLocks noChangeAspect="1"/>
          </p:cNvPicPr>
          <p:nvPr/>
        </p:nvPicPr>
        <p:blipFill>
          <a:blip r:embed="rId3"/>
          <a:stretch>
            <a:fillRect/>
          </a:stretch>
        </p:blipFill>
        <p:spPr>
          <a:xfrm>
            <a:off x="1225960" y="75861"/>
            <a:ext cx="9448869" cy="4348194"/>
          </a:xfrm>
          <a:prstGeom prst="rect">
            <a:avLst/>
          </a:prstGeom>
        </p:spPr>
      </p:pic>
      <p:sp>
        <p:nvSpPr>
          <p:cNvPr id="13" name="TextBox 12">
            <a:extLst>
              <a:ext uri="{FF2B5EF4-FFF2-40B4-BE49-F238E27FC236}">
                <a16:creationId xmlns:a16="http://schemas.microsoft.com/office/drawing/2014/main" id="{1218477E-3F1C-4A69-B0F1-334CEDC53C61}"/>
              </a:ext>
            </a:extLst>
          </p:cNvPr>
          <p:cNvSpPr txBox="1"/>
          <p:nvPr/>
        </p:nvSpPr>
        <p:spPr>
          <a:xfrm>
            <a:off x="812441" y="4558752"/>
            <a:ext cx="11303324" cy="1477328"/>
          </a:xfrm>
          <a:prstGeom prst="rect">
            <a:avLst/>
          </a:prstGeom>
          <a:noFill/>
        </p:spPr>
        <p:txBody>
          <a:bodyPr wrap="square">
            <a:spAutoFit/>
          </a:bodyPr>
          <a:lstStyle/>
          <a:p>
            <a:pPr marL="342900" indent="-342900" algn="l">
              <a:buFont typeface="Arial" panose="020B0604020202020204" pitchFamily="34" charset="0"/>
              <a:buChar char="•"/>
            </a:pPr>
            <a:r>
              <a:rPr lang="en-US" sz="1800" dirty="0"/>
              <a:t>A host pool is a collection of Azure virtual machines that register to Azure Virtual Desktop as session hosts.</a:t>
            </a:r>
          </a:p>
          <a:p>
            <a:pPr marL="342900" indent="-342900" algn="l">
              <a:buFont typeface="Arial" panose="020B0604020202020204" pitchFamily="34" charset="0"/>
              <a:buChar char="•"/>
            </a:pPr>
            <a:r>
              <a:rPr lang="en-US" sz="1800" dirty="0"/>
              <a:t>These virtual machines run in your virtual network and are subject to the virtual network security controls.</a:t>
            </a:r>
          </a:p>
          <a:p>
            <a:pPr marL="342900" indent="-342900" algn="l">
              <a:buFont typeface="Arial" panose="020B0604020202020204" pitchFamily="34" charset="0"/>
              <a:buChar char="•"/>
            </a:pPr>
            <a:r>
              <a:rPr lang="en-US" sz="1800" dirty="0"/>
              <a:t>They need outbound Internet access to the Azure Virtual Desktop service to operate properly and might also need outbound Internet access for end users.</a:t>
            </a:r>
          </a:p>
          <a:p>
            <a:pPr marL="342900" indent="-342900" algn="l">
              <a:buFont typeface="Arial" panose="020B0604020202020204" pitchFamily="34" charset="0"/>
              <a:buChar char="•"/>
            </a:pPr>
            <a:r>
              <a:rPr lang="en-US" sz="1800" dirty="0"/>
              <a:t>Azure Firewall can help you lock down your environment and filter outbound traffic.</a:t>
            </a:r>
          </a:p>
        </p:txBody>
      </p:sp>
    </p:spTree>
    <p:extLst>
      <p:ext uri="{BB962C8B-B14F-4D97-AF65-F5344CB8AC3E}">
        <p14:creationId xmlns:p14="http://schemas.microsoft.com/office/powerpoint/2010/main" val="472821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Azure Virtual Desktop session hosts using Azure Bastion</a:t>
            </a:r>
          </a:p>
        </p:txBody>
      </p:sp>
      <p:grpSp>
        <p:nvGrpSpPr>
          <p:cNvPr id="7" name="Group 6" descr="Icon of a bulb">
            <a:extLst>
              <a:ext uri="{FF2B5EF4-FFF2-40B4-BE49-F238E27FC236}">
                <a16:creationId xmlns:a16="http://schemas.microsoft.com/office/drawing/2014/main" id="{88551775-4155-46D6-A125-A8CBB7F159DB}"/>
              </a:ext>
            </a:extLst>
          </p:cNvPr>
          <p:cNvGrpSpPr/>
          <p:nvPr/>
        </p:nvGrpSpPr>
        <p:grpSpPr>
          <a:xfrm>
            <a:off x="10116908" y="2777870"/>
            <a:ext cx="1281600" cy="1281600"/>
            <a:chOff x="3031669" y="4181240"/>
            <a:chExt cx="702132" cy="702231"/>
          </a:xfrm>
        </p:grpSpPr>
        <p:grpSp>
          <p:nvGrpSpPr>
            <p:cNvPr id="8" name="Group 7">
              <a:extLst>
                <a:ext uri="{FF2B5EF4-FFF2-40B4-BE49-F238E27FC236}">
                  <a16:creationId xmlns:a16="http://schemas.microsoft.com/office/drawing/2014/main" id="{CCF8803E-8972-4B50-B1BD-D87257083DB0}"/>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0" name="Freeform 5">
                <a:extLst>
                  <a:ext uri="{FF2B5EF4-FFF2-40B4-BE49-F238E27FC236}">
                    <a16:creationId xmlns:a16="http://schemas.microsoft.com/office/drawing/2014/main" id="{85EE7FD9-3968-47C4-8FCD-B3F7FE44D09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4BEB249F-E27A-4E5D-9D66-399AE0F22D1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bulb">
              <a:extLst>
                <a:ext uri="{FF2B5EF4-FFF2-40B4-BE49-F238E27FC236}">
                  <a16:creationId xmlns:a16="http://schemas.microsoft.com/office/drawing/2014/main" id="{49E4177D-2808-4C6F-B6CE-D968EADDB3EC}"/>
                </a:ext>
              </a:extLst>
            </p:cNvPr>
            <p:cNvPicPr>
              <a:picLocks noChangeAspect="1"/>
            </p:cNvPicPr>
            <p:nvPr/>
          </p:nvPicPr>
          <p:blipFill>
            <a:blip r:embed="rId2"/>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39198778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5C2B60-BDB0-41BE-8F21-35242B47B60B}"/>
              </a:ext>
            </a:extLst>
          </p:cNvPr>
          <p:cNvSpPr txBox="1"/>
          <p:nvPr/>
        </p:nvSpPr>
        <p:spPr>
          <a:xfrm>
            <a:off x="331134" y="1611130"/>
            <a:ext cx="3963366" cy="3477875"/>
          </a:xfrm>
          <a:prstGeom prst="rect">
            <a:avLst/>
          </a:prstGeom>
          <a:noFill/>
        </p:spPr>
        <p:txBody>
          <a:bodyPr wrap="square">
            <a:spAutoFit/>
          </a:bodyPr>
          <a:lstStyle/>
          <a:p>
            <a:r>
              <a:rPr lang="en-US" sz="2000" dirty="0"/>
              <a:t>Microsoft Bastion provides secure connectivity to all VMs in a virtual network in which it is provisioned. </a:t>
            </a:r>
          </a:p>
          <a:p>
            <a:endParaRPr lang="en-US" sz="2000" dirty="0"/>
          </a:p>
          <a:p>
            <a:r>
              <a:rPr lang="en-US" sz="2000" dirty="0"/>
              <a:t>Using Microsoft Bastion protects your virtual machines from exposing RDP/SSH ports to the outside world, while still providing secure access using RDP/SSH.</a:t>
            </a:r>
          </a:p>
        </p:txBody>
      </p:sp>
      <p:pic>
        <p:nvPicPr>
          <p:cNvPr id="4" name="Picture 3">
            <a:extLst>
              <a:ext uri="{FF2B5EF4-FFF2-40B4-BE49-F238E27FC236}">
                <a16:creationId xmlns:a16="http://schemas.microsoft.com/office/drawing/2014/main" id="{22609883-9947-4C06-AD18-4EF5C6C0247F}"/>
              </a:ext>
            </a:extLst>
          </p:cNvPr>
          <p:cNvPicPr>
            <a:picLocks noChangeAspect="1"/>
          </p:cNvPicPr>
          <p:nvPr/>
        </p:nvPicPr>
        <p:blipFill>
          <a:blip r:embed="rId3"/>
          <a:stretch>
            <a:fillRect/>
          </a:stretch>
        </p:blipFill>
        <p:spPr>
          <a:xfrm>
            <a:off x="4743645" y="1062933"/>
            <a:ext cx="7448355" cy="5236858"/>
          </a:xfrm>
          <a:prstGeom prst="rect">
            <a:avLst/>
          </a:prstGeom>
        </p:spPr>
      </p:pic>
    </p:spTree>
    <p:extLst>
      <p:ext uri="{BB962C8B-B14F-4D97-AF65-F5344CB8AC3E}">
        <p14:creationId xmlns:p14="http://schemas.microsoft.com/office/powerpoint/2010/main" val="3129127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Azure Network Watcher</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9451" y="558881"/>
            <a:ext cx="10463185" cy="891118"/>
          </a:xfrm>
        </p:spPr>
        <p:txBody>
          <a:bodyPr/>
          <a:lstStyle/>
          <a:p>
            <a:pPr>
              <a:spcBef>
                <a:spcPts val="0"/>
              </a:spcBef>
              <a:spcAft>
                <a:spcPts val="1200"/>
              </a:spcAft>
            </a:pPr>
            <a:r>
              <a:rPr lang="en-US" sz="2000" dirty="0">
                <a:latin typeface="Segoe UI" panose="020B0502040204020203" pitchFamily="34" charset="0"/>
                <a:cs typeface="Segoe UI" panose="020B0502040204020203" pitchFamily="34" charset="0"/>
              </a:rPr>
              <a:t>Azure Network Watcher  provides tools to monitor, diagnose, view metrics, and enable or disable logs for resources in an Azure virtual network.</a:t>
            </a:r>
          </a:p>
        </p:txBody>
      </p:sp>
      <p:sp>
        <p:nvSpPr>
          <p:cNvPr id="9" name="TextBox 8">
            <a:extLst>
              <a:ext uri="{FF2B5EF4-FFF2-40B4-BE49-F238E27FC236}">
                <a16:creationId xmlns:a16="http://schemas.microsoft.com/office/drawing/2014/main" id="{5C1CC2E1-C1A1-4950-BB08-5A30D9F41ECB}"/>
              </a:ext>
            </a:extLst>
          </p:cNvPr>
          <p:cNvSpPr txBox="1"/>
          <p:nvPr/>
        </p:nvSpPr>
        <p:spPr>
          <a:xfrm>
            <a:off x="425366" y="2021776"/>
            <a:ext cx="3960564" cy="2862322"/>
          </a:xfrm>
          <a:prstGeom prst="rect">
            <a:avLst/>
          </a:prstGeom>
          <a:noFill/>
        </p:spPr>
        <p:txBody>
          <a:bodyPr wrap="square">
            <a:spAutoFit/>
          </a:bodyPr>
          <a:lstStyle/>
          <a:p>
            <a:r>
              <a:rPr lang="en-US" dirty="0"/>
              <a:t>Connection Monitor 2.0 monitors communication at a regular interval and informs you of reachability, latency, and network topology changes between the VM and the endpoint.</a:t>
            </a:r>
          </a:p>
          <a:p>
            <a:endParaRPr lang="en-US" dirty="0"/>
          </a:p>
          <a:p>
            <a:r>
              <a:rPr lang="en-US" dirty="0"/>
              <a:t>If an endpoint becomes unreachable, connection troubleshoot informs you of the reason. </a:t>
            </a:r>
          </a:p>
        </p:txBody>
      </p:sp>
      <p:pic>
        <p:nvPicPr>
          <p:cNvPr id="4" name="Picture 3">
            <a:extLst>
              <a:ext uri="{FF2B5EF4-FFF2-40B4-BE49-F238E27FC236}">
                <a16:creationId xmlns:a16="http://schemas.microsoft.com/office/drawing/2014/main" id="{9B9DF654-7A72-4557-8D7B-EFA1342B5E6E}"/>
              </a:ext>
            </a:extLst>
          </p:cNvPr>
          <p:cNvPicPr>
            <a:picLocks noChangeAspect="1"/>
          </p:cNvPicPr>
          <p:nvPr/>
        </p:nvPicPr>
        <p:blipFill>
          <a:blip r:embed="rId3"/>
          <a:stretch>
            <a:fillRect/>
          </a:stretch>
        </p:blipFill>
        <p:spPr>
          <a:xfrm>
            <a:off x="4385930" y="1211019"/>
            <a:ext cx="7502967" cy="4498601"/>
          </a:xfrm>
          <a:prstGeom prst="rect">
            <a:avLst/>
          </a:prstGeom>
        </p:spPr>
      </p:pic>
      <p:sp>
        <p:nvSpPr>
          <p:cNvPr id="3" name="TextBox 2">
            <a:extLst>
              <a:ext uri="{FF2B5EF4-FFF2-40B4-BE49-F238E27FC236}">
                <a16:creationId xmlns:a16="http://schemas.microsoft.com/office/drawing/2014/main" id="{C6B718D1-E31E-508B-5FB3-EF6EF8CCD774}"/>
              </a:ext>
            </a:extLst>
          </p:cNvPr>
          <p:cNvSpPr txBox="1"/>
          <p:nvPr/>
        </p:nvSpPr>
        <p:spPr>
          <a:xfrm>
            <a:off x="3048595" y="3247027"/>
            <a:ext cx="6097190" cy="363946"/>
          </a:xfrm>
          <a:prstGeom prst="rect">
            <a:avLst/>
          </a:prstGeom>
          <a:noFill/>
        </p:spPr>
        <p:txBody>
          <a:bodyPr wrap="square">
            <a:spAutoFit/>
          </a:bodyPr>
          <a:lstStyle/>
          <a:p>
            <a:r>
              <a:rPr lang="en-US" b="0" i="0" dirty="0">
                <a:solidFill>
                  <a:srgbClr val="000000"/>
                </a:solidFill>
                <a:effectLst/>
                <a:latin typeface="Segoe UI VSS (Regular)"/>
              </a:rPr>
              <a:t>Hi Ashlee, looks great. Thanks</a:t>
            </a:r>
            <a:endParaRPr lang="en-US" dirty="0"/>
          </a:p>
        </p:txBody>
      </p:sp>
    </p:spTree>
    <p:extLst>
      <p:ext uri="{BB962C8B-B14F-4D97-AF65-F5344CB8AC3E}">
        <p14:creationId xmlns:p14="http://schemas.microsoft.com/office/powerpoint/2010/main" val="3038697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Plan and implement Remote Desktop Protocol Short path</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9440833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1CC2E1-C1A1-4950-BB08-5A30D9F41ECB}"/>
              </a:ext>
            </a:extLst>
          </p:cNvPr>
          <p:cNvSpPr txBox="1"/>
          <p:nvPr/>
        </p:nvSpPr>
        <p:spPr>
          <a:xfrm>
            <a:off x="210192" y="624040"/>
            <a:ext cx="4276083" cy="5796202"/>
          </a:xfrm>
          <a:prstGeom prst="rect">
            <a:avLst/>
          </a:prstGeom>
          <a:noFill/>
        </p:spPr>
        <p:txBody>
          <a:bodyPr wrap="square">
            <a:spAutoFit/>
          </a:bodyPr>
          <a:lstStyle/>
          <a:p>
            <a:pPr marL="342900" indent="-342900">
              <a:buFont typeface="+mj-lt"/>
              <a:buAutoNum type="arabicPeriod"/>
            </a:pPr>
            <a:r>
              <a:rPr lang="en-US" dirty="0"/>
              <a:t>The session host sends the list of its private and public IPv4 and IPv6 addresses to the client.</a:t>
            </a:r>
          </a:p>
          <a:p>
            <a:pPr marL="342900" indent="-342900">
              <a:buFont typeface="+mj-lt"/>
              <a:buAutoNum type="arabicPeriod"/>
            </a:pPr>
            <a:r>
              <a:rPr lang="en-US" dirty="0"/>
              <a:t>The client starts the background thread to establish a parallel UDP-based transport directly to one of the host's IP addresses.</a:t>
            </a:r>
          </a:p>
          <a:p>
            <a:pPr marL="342900" indent="-342900">
              <a:buFont typeface="+mj-lt"/>
              <a:buAutoNum type="arabicPeriod"/>
            </a:pPr>
            <a:r>
              <a:rPr lang="en-US" dirty="0"/>
              <a:t>Initial connection establishment over the reverse connect transport to ensure no delay in the user connection.</a:t>
            </a:r>
          </a:p>
          <a:p>
            <a:pPr marL="342900" indent="-342900">
              <a:buFont typeface="+mj-lt"/>
              <a:buAutoNum type="arabicPeriod"/>
            </a:pPr>
            <a:r>
              <a:rPr lang="en-US" dirty="0"/>
              <a:t>If the client has a direct line of sight, the client establishes a secure TLS connection with the session host.</a:t>
            </a:r>
          </a:p>
          <a:p>
            <a:pPr marL="342900" indent="-342900">
              <a:buFont typeface="+mj-lt"/>
              <a:buAutoNum type="arabicPeriod"/>
            </a:pPr>
            <a:r>
              <a:rPr lang="en-US" dirty="0"/>
              <a:t>RDP moves all Dynamic Virtual Channels (DVCs).</a:t>
            </a:r>
          </a:p>
          <a:p>
            <a:pPr marL="342900" indent="-342900">
              <a:buFont typeface="+mj-lt"/>
              <a:buAutoNum type="arabicPeriod"/>
            </a:pPr>
            <a:r>
              <a:rPr lang="en-US" dirty="0"/>
              <a:t>If a firewall or network topology prevents the client from establishing direct UDP connectivity, RDP continues with a reverse connect transport.</a:t>
            </a:r>
          </a:p>
        </p:txBody>
      </p:sp>
      <p:pic>
        <p:nvPicPr>
          <p:cNvPr id="5" name="Picture 4">
            <a:extLst>
              <a:ext uri="{FF2B5EF4-FFF2-40B4-BE49-F238E27FC236}">
                <a16:creationId xmlns:a16="http://schemas.microsoft.com/office/drawing/2014/main" id="{6562FA74-6984-B00F-DF20-869808A82481}"/>
              </a:ext>
            </a:extLst>
          </p:cNvPr>
          <p:cNvPicPr>
            <a:picLocks noChangeAspect="1"/>
          </p:cNvPicPr>
          <p:nvPr/>
        </p:nvPicPr>
        <p:blipFill>
          <a:blip r:embed="rId3"/>
          <a:stretch>
            <a:fillRect/>
          </a:stretch>
        </p:blipFill>
        <p:spPr>
          <a:xfrm>
            <a:off x="4711176" y="565745"/>
            <a:ext cx="7270632" cy="5408001"/>
          </a:xfrm>
          <a:prstGeom prst="rect">
            <a:avLst/>
          </a:prstGeom>
        </p:spPr>
      </p:pic>
    </p:spTree>
    <p:extLst>
      <p:ext uri="{BB962C8B-B14F-4D97-AF65-F5344CB8AC3E}">
        <p14:creationId xmlns:p14="http://schemas.microsoft.com/office/powerpoint/2010/main" val="1302293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Remote Desktop Protocol </a:t>
            </a:r>
            <a:r>
              <a:rPr lang="en-US" dirty="0" err="1"/>
              <a:t>Shortpath</a:t>
            </a:r>
            <a:r>
              <a:rPr lang="en-US" dirty="0"/>
              <a:t> for managed networks</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2066022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Implement and manage networking for Azure Virtual Desktop</a:t>
            </a:r>
            <a:endParaRPr lang="en-US" dirty="0"/>
          </a:p>
        </p:txBody>
      </p:sp>
      <p:pic>
        <p:nvPicPr>
          <p:cNvPr id="6" name="Picture Placeholder 5">
            <a:extLst>
              <a:ext uri="{FF2B5EF4-FFF2-40B4-BE49-F238E27FC236}">
                <a16:creationId xmlns:a16="http://schemas.microsoft.com/office/drawing/2014/main" id="{279D2E7D-CA5E-4C7E-9CE6-D34DEB91C179}"/>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4173" y="382409"/>
            <a:ext cx="10463185" cy="923330"/>
          </a:xfrm>
        </p:spPr>
        <p:txBody>
          <a:bodyPr/>
          <a:lstStyle/>
          <a:p>
            <a:pPr>
              <a:spcBef>
                <a:spcPts val="0"/>
              </a:spcBef>
              <a:spcAft>
                <a:spcPts val="1200"/>
              </a:spcAft>
            </a:pPr>
            <a:r>
              <a:rPr lang="en-US" dirty="0">
                <a:latin typeface="Segoe UI" panose="020B0502040204020203" pitchFamily="34" charset="0"/>
                <a:cs typeface="Segoe UI" panose="020B0502040204020203" pitchFamily="34" charset="0"/>
              </a:rPr>
              <a:t>To enable RDP </a:t>
            </a:r>
            <a:r>
              <a:rPr lang="en-US" dirty="0" err="1">
                <a:latin typeface="Segoe UI" panose="020B0502040204020203" pitchFamily="34" charset="0"/>
                <a:cs typeface="Segoe UI" panose="020B0502040204020203" pitchFamily="34" charset="0"/>
              </a:rPr>
              <a:t>Shortpath</a:t>
            </a:r>
            <a:r>
              <a:rPr lang="en-US" dirty="0">
                <a:latin typeface="Segoe UI" panose="020B0502040204020203" pitchFamily="34" charset="0"/>
                <a:cs typeface="Segoe UI" panose="020B0502040204020203" pitchFamily="34" charset="0"/>
              </a:rPr>
              <a:t> for managed networks, you enable the RDP </a:t>
            </a:r>
            <a:r>
              <a:rPr lang="en-US" dirty="0" err="1">
                <a:latin typeface="Segoe UI" panose="020B0502040204020203" pitchFamily="34" charset="0"/>
                <a:cs typeface="Segoe UI" panose="020B0502040204020203" pitchFamily="34" charset="0"/>
              </a:rPr>
              <a:t>Shortpath</a:t>
            </a:r>
            <a:r>
              <a:rPr lang="en-US" dirty="0">
                <a:latin typeface="Segoe UI" panose="020B0502040204020203" pitchFamily="34" charset="0"/>
                <a:cs typeface="Segoe UI" panose="020B0502040204020203" pitchFamily="34" charset="0"/>
              </a:rPr>
              <a:t> listener on the session host. </a:t>
            </a:r>
          </a:p>
        </p:txBody>
      </p:sp>
      <p:pic>
        <p:nvPicPr>
          <p:cNvPr id="5" name="Picture 4">
            <a:extLst>
              <a:ext uri="{FF2B5EF4-FFF2-40B4-BE49-F238E27FC236}">
                <a16:creationId xmlns:a16="http://schemas.microsoft.com/office/drawing/2014/main" id="{FBBDEACF-6030-FDD1-D529-3B721415CF72}"/>
              </a:ext>
            </a:extLst>
          </p:cNvPr>
          <p:cNvPicPr>
            <a:picLocks noChangeAspect="1"/>
          </p:cNvPicPr>
          <p:nvPr/>
        </p:nvPicPr>
        <p:blipFill>
          <a:blip r:embed="rId3"/>
          <a:stretch>
            <a:fillRect/>
          </a:stretch>
        </p:blipFill>
        <p:spPr>
          <a:xfrm>
            <a:off x="720507" y="1503925"/>
            <a:ext cx="9277079" cy="4960435"/>
          </a:xfrm>
          <a:prstGeom prst="rect">
            <a:avLst/>
          </a:prstGeom>
        </p:spPr>
      </p:pic>
    </p:spTree>
    <p:extLst>
      <p:ext uri="{BB962C8B-B14F-4D97-AF65-F5344CB8AC3E}">
        <p14:creationId xmlns:p14="http://schemas.microsoft.com/office/powerpoint/2010/main" val="3353769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Windows Defender Firewall with Advanced Security for RDP Short path</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5350565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0243" y="337831"/>
            <a:ext cx="10463185" cy="800219"/>
          </a:xfrm>
        </p:spPr>
        <p:txBody>
          <a:bodyPr/>
          <a:lstStyle/>
          <a:p>
            <a:pPr>
              <a:spcBef>
                <a:spcPts val="0"/>
              </a:spcBef>
              <a:spcAft>
                <a:spcPts val="1200"/>
              </a:spcAft>
            </a:pPr>
            <a:r>
              <a:rPr lang="en-US" sz="2000" dirty="0">
                <a:latin typeface="Segoe UI" panose="020B0502040204020203" pitchFamily="34" charset="0"/>
                <a:cs typeface="Segoe UI" panose="020B0502040204020203" pitchFamily="34" charset="0"/>
              </a:rPr>
              <a:t>To allow inbound network traffic for RDP </a:t>
            </a:r>
            <a:r>
              <a:rPr lang="en-US" sz="2000" dirty="0" err="1">
                <a:latin typeface="Segoe UI" panose="020B0502040204020203" pitchFamily="34" charset="0"/>
                <a:cs typeface="Segoe UI" panose="020B0502040204020203" pitchFamily="34" charset="0"/>
              </a:rPr>
              <a:t>Shortpath</a:t>
            </a:r>
            <a:r>
              <a:rPr lang="en-US" sz="2000" dirty="0">
                <a:latin typeface="Segoe UI" panose="020B0502040204020203" pitchFamily="34" charset="0"/>
                <a:cs typeface="Segoe UI" panose="020B0502040204020203" pitchFamily="34" charset="0"/>
              </a:rPr>
              <a:t>, use the Microsoft Defender Firewall with Advanced Security node in the Group Policy Management MMC snap-in to create firewall rules.</a:t>
            </a:r>
          </a:p>
        </p:txBody>
      </p:sp>
      <p:pic>
        <p:nvPicPr>
          <p:cNvPr id="5" name="Picture 4">
            <a:extLst>
              <a:ext uri="{FF2B5EF4-FFF2-40B4-BE49-F238E27FC236}">
                <a16:creationId xmlns:a16="http://schemas.microsoft.com/office/drawing/2014/main" id="{584600E1-AE01-E84E-8EA1-924AEC3394BF}"/>
              </a:ext>
            </a:extLst>
          </p:cNvPr>
          <p:cNvPicPr>
            <a:picLocks noChangeAspect="1"/>
          </p:cNvPicPr>
          <p:nvPr/>
        </p:nvPicPr>
        <p:blipFill>
          <a:blip r:embed="rId3"/>
          <a:stretch>
            <a:fillRect/>
          </a:stretch>
        </p:blipFill>
        <p:spPr>
          <a:xfrm>
            <a:off x="1897631" y="1285031"/>
            <a:ext cx="4199053" cy="4042517"/>
          </a:xfrm>
          <a:prstGeom prst="rect">
            <a:avLst/>
          </a:prstGeom>
        </p:spPr>
      </p:pic>
      <p:pic>
        <p:nvPicPr>
          <p:cNvPr id="7" name="Picture 6">
            <a:extLst>
              <a:ext uri="{FF2B5EF4-FFF2-40B4-BE49-F238E27FC236}">
                <a16:creationId xmlns:a16="http://schemas.microsoft.com/office/drawing/2014/main" id="{C9B5502B-65E4-26ED-4455-0A9929AAC3A6}"/>
              </a:ext>
            </a:extLst>
          </p:cNvPr>
          <p:cNvPicPr>
            <a:picLocks noChangeAspect="1"/>
          </p:cNvPicPr>
          <p:nvPr/>
        </p:nvPicPr>
        <p:blipFill>
          <a:blip r:embed="rId4"/>
          <a:stretch>
            <a:fillRect/>
          </a:stretch>
        </p:blipFill>
        <p:spPr>
          <a:xfrm>
            <a:off x="5347449" y="1786720"/>
            <a:ext cx="4781738" cy="4409076"/>
          </a:xfrm>
          <a:prstGeom prst="rect">
            <a:avLst/>
          </a:prstGeom>
        </p:spPr>
      </p:pic>
    </p:spTree>
    <p:extLst>
      <p:ext uri="{BB962C8B-B14F-4D97-AF65-F5344CB8AC3E}">
        <p14:creationId xmlns:p14="http://schemas.microsoft.com/office/powerpoint/2010/main" val="3196235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Plan and implement Quality of Service for Azure Virtual Desktop</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15296394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13860" y="865502"/>
            <a:ext cx="4712970" cy="2339102"/>
          </a:xfrm>
        </p:spPr>
        <p:txBody>
          <a:bodyPr/>
          <a:lstStyle/>
          <a:p>
            <a:pPr>
              <a:spcBef>
                <a:spcPts val="0"/>
              </a:spcBef>
              <a:spcAft>
                <a:spcPts val="1200"/>
              </a:spcAft>
            </a:pPr>
            <a:r>
              <a:rPr lang="en-US" sz="2000" dirty="0">
                <a:latin typeface="Segoe UI" panose="020B0502040204020203" pitchFamily="34" charset="0"/>
                <a:cs typeface="Segoe UI" panose="020B0502040204020203" pitchFamily="34" charset="0"/>
              </a:rPr>
              <a:t> RDP </a:t>
            </a:r>
            <a:r>
              <a:rPr lang="en-US" sz="2000" dirty="0" err="1">
                <a:latin typeface="Segoe UI" panose="020B0502040204020203" pitchFamily="34" charset="0"/>
                <a:cs typeface="Segoe UI" panose="020B0502040204020203" pitchFamily="34" charset="0"/>
              </a:rPr>
              <a:t>Shortpath</a:t>
            </a:r>
            <a:r>
              <a:rPr lang="en-US" sz="2000" dirty="0">
                <a:latin typeface="Segoe UI" panose="020B0502040204020203" pitchFamily="34" charset="0"/>
                <a:cs typeface="Segoe UI" panose="020B0502040204020203" pitchFamily="34" charset="0"/>
              </a:rPr>
              <a:t> for managed networks enables configuration of Quality of Service (QoS) policies for the RDP data.</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QoS in Azure Virtual Desktop allows real-time RDP traffic that's sensitive to network delays to "cut in line" in front of traffic that's less sensitive. </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QoS uses Windows Group Policy Objects to identify and mark all packets in real-time streams and help your network to give RDP traffic a dedicated portion of bandwidth.</a:t>
            </a:r>
          </a:p>
        </p:txBody>
      </p:sp>
      <p:sp>
        <p:nvSpPr>
          <p:cNvPr id="9" name="TextBox 8">
            <a:extLst>
              <a:ext uri="{FF2B5EF4-FFF2-40B4-BE49-F238E27FC236}">
                <a16:creationId xmlns:a16="http://schemas.microsoft.com/office/drawing/2014/main" id="{5C1CC2E1-C1A1-4950-BB08-5A30D9F41ECB}"/>
              </a:ext>
            </a:extLst>
          </p:cNvPr>
          <p:cNvSpPr txBox="1"/>
          <p:nvPr/>
        </p:nvSpPr>
        <p:spPr>
          <a:xfrm>
            <a:off x="5746587" y="1012986"/>
            <a:ext cx="6299896" cy="3554819"/>
          </a:xfrm>
          <a:prstGeom prst="rect">
            <a:avLst/>
          </a:prstGeom>
          <a:noFill/>
        </p:spPr>
        <p:txBody>
          <a:bodyPr wrap="square">
            <a:spAutoFit/>
          </a:bodyPr>
          <a:lstStyle/>
          <a:p>
            <a:pPr>
              <a:spcAft>
                <a:spcPts val="600"/>
              </a:spcAft>
            </a:pPr>
            <a:r>
              <a:rPr lang="en-US" sz="2000" spc="-49" dirty="0">
                <a:solidFill>
                  <a:srgbClr val="000000"/>
                </a:solidFill>
                <a:latin typeface="Segoe UI" panose="020B0502040204020203" pitchFamily="34" charset="0"/>
                <a:cs typeface="Segoe UI" panose="020B0502040204020203" pitchFamily="34" charset="0"/>
              </a:rPr>
              <a:t>Without some form of QoS, you might see the following issues:</a:t>
            </a:r>
          </a:p>
          <a:p>
            <a:pPr marL="285750" indent="-285750">
              <a:spcAft>
                <a:spcPts val="1200"/>
              </a:spcAft>
              <a:buFont typeface="Arial" panose="020B0604020202020204" pitchFamily="34" charset="0"/>
              <a:buChar char="•"/>
            </a:pPr>
            <a:r>
              <a:rPr lang="en-US" sz="2000" b="1" spc="-49" dirty="0">
                <a:solidFill>
                  <a:srgbClr val="000000"/>
                </a:solidFill>
                <a:latin typeface="Segoe UI" panose="020B0502040204020203" pitchFamily="34" charset="0"/>
                <a:cs typeface="Segoe UI" panose="020B0502040204020203" pitchFamily="34" charset="0"/>
              </a:rPr>
              <a:t>Jitter</a:t>
            </a:r>
            <a:r>
              <a:rPr lang="en-US" sz="2000" spc="-49" dirty="0">
                <a:solidFill>
                  <a:srgbClr val="000000"/>
                </a:solidFill>
                <a:latin typeface="Segoe UI" panose="020B0502040204020203" pitchFamily="34" charset="0"/>
                <a:cs typeface="Segoe UI" panose="020B0502040204020203" pitchFamily="34" charset="0"/>
              </a:rPr>
              <a:t> – RDP packets arriving at different rates, which can result in visual and audio glitches.</a:t>
            </a:r>
          </a:p>
          <a:p>
            <a:pPr marL="285750" indent="-285750">
              <a:spcAft>
                <a:spcPts val="1200"/>
              </a:spcAft>
              <a:buFont typeface="Arial" panose="020B0604020202020204" pitchFamily="34" charset="0"/>
              <a:buChar char="•"/>
            </a:pPr>
            <a:r>
              <a:rPr lang="en-US" sz="2000" b="1" spc="-49" dirty="0">
                <a:solidFill>
                  <a:srgbClr val="000000"/>
                </a:solidFill>
                <a:latin typeface="Segoe UI" panose="020B0502040204020203" pitchFamily="34" charset="0"/>
                <a:cs typeface="Segoe UI" panose="020B0502040204020203" pitchFamily="34" charset="0"/>
              </a:rPr>
              <a:t>Packet loss</a:t>
            </a:r>
            <a:r>
              <a:rPr lang="en-US" sz="2000" spc="-49" dirty="0">
                <a:solidFill>
                  <a:srgbClr val="000000"/>
                </a:solidFill>
                <a:latin typeface="Segoe UI" panose="020B0502040204020203" pitchFamily="34" charset="0"/>
                <a:cs typeface="Segoe UI" panose="020B0502040204020203" pitchFamily="34" charset="0"/>
              </a:rPr>
              <a:t> – packets dropped, which results in retransmission that requires another time.</a:t>
            </a:r>
          </a:p>
          <a:p>
            <a:pPr marL="285750" indent="-285750">
              <a:spcAft>
                <a:spcPts val="1200"/>
              </a:spcAft>
              <a:buFont typeface="Arial" panose="020B0604020202020204" pitchFamily="34" charset="0"/>
              <a:buChar char="•"/>
            </a:pPr>
            <a:r>
              <a:rPr lang="en-US" sz="2000" b="1" spc="-49" dirty="0">
                <a:solidFill>
                  <a:srgbClr val="000000"/>
                </a:solidFill>
                <a:latin typeface="Segoe UI" panose="020B0502040204020203" pitchFamily="34" charset="0"/>
                <a:cs typeface="Segoe UI" panose="020B0502040204020203" pitchFamily="34" charset="0"/>
              </a:rPr>
              <a:t>Delayed round-trip time (RTT)</a:t>
            </a:r>
            <a:r>
              <a:rPr lang="en-US" sz="2000" spc="-49" dirty="0">
                <a:solidFill>
                  <a:srgbClr val="000000"/>
                </a:solidFill>
                <a:latin typeface="Segoe UI" panose="020B0502040204020203" pitchFamily="34" charset="0"/>
                <a:cs typeface="Segoe UI" panose="020B0502040204020203" pitchFamily="34" charset="0"/>
              </a:rPr>
              <a:t> – RDP packets taking a long time to reach their destinations, which result in noticeable delays between input and reaction from the remote application.</a:t>
            </a:r>
          </a:p>
        </p:txBody>
      </p:sp>
      <p:cxnSp>
        <p:nvCxnSpPr>
          <p:cNvPr id="5" name="Straight Connector 4">
            <a:extLst>
              <a:ext uri="{FF2B5EF4-FFF2-40B4-BE49-F238E27FC236}">
                <a16:creationId xmlns:a16="http://schemas.microsoft.com/office/drawing/2014/main" id="{D7C8E271-E244-805E-E4D5-41E2319C5731}"/>
              </a:ext>
            </a:extLst>
          </p:cNvPr>
          <p:cNvCxnSpPr/>
          <p:nvPr/>
        </p:nvCxnSpPr>
        <p:spPr>
          <a:xfrm>
            <a:off x="5574890" y="365760"/>
            <a:ext cx="0" cy="5362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01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Recommend a solution for Azure Virtual Desktop network connectivity.</a:t>
            </a:r>
          </a:p>
          <a:p>
            <a:pPr marL="285750" lvl="1" indent="-285750">
              <a:spcBef>
                <a:spcPts val="1176"/>
              </a:spcBef>
              <a:buFont typeface="Arial" panose="020B0604020202020204" pitchFamily="34" charset="0"/>
              <a:buChar char="•"/>
            </a:pPr>
            <a:r>
              <a:rPr lang="en-US" sz="1730" dirty="0">
                <a:solidFill>
                  <a:schemeClr val="tx1"/>
                </a:solidFill>
              </a:rPr>
              <a:t>Implement Azure virtual network connectivity for Azure Virtual Desktop.</a:t>
            </a:r>
          </a:p>
          <a:p>
            <a:pPr marL="285750" lvl="1" indent="-285750">
              <a:spcBef>
                <a:spcPts val="1176"/>
              </a:spcBef>
              <a:buFont typeface="Arial" panose="020B0604020202020204" pitchFamily="34" charset="0"/>
              <a:buChar char="•"/>
            </a:pPr>
            <a:r>
              <a:rPr lang="en-US" sz="1730" dirty="0">
                <a:solidFill>
                  <a:schemeClr val="tx1"/>
                </a:solidFill>
              </a:rPr>
              <a:t>Describe network security for Azure Virtual Desktop.</a:t>
            </a:r>
          </a:p>
          <a:p>
            <a:pPr marL="285750" lvl="1" indent="-285750">
              <a:spcBef>
                <a:spcPts val="1176"/>
              </a:spcBef>
              <a:buFont typeface="Arial" panose="020B0604020202020204" pitchFamily="34" charset="0"/>
              <a:buChar char="•"/>
            </a:pPr>
            <a:r>
              <a:rPr lang="en-US" sz="1730" dirty="0">
                <a:solidFill>
                  <a:schemeClr val="tx1"/>
                </a:solidFill>
              </a:rPr>
              <a:t>Configure Azure Virtual Desktop session hosts using Microsoft Bastion.</a:t>
            </a:r>
          </a:p>
          <a:p>
            <a:pPr marL="285750" lvl="1" indent="-285750">
              <a:spcBef>
                <a:spcPts val="1176"/>
              </a:spcBef>
              <a:buFont typeface="Arial" panose="020B0604020202020204" pitchFamily="34" charset="0"/>
              <a:buChar char="•"/>
            </a:pPr>
            <a:r>
              <a:rPr lang="en-US" sz="1730" dirty="0">
                <a:solidFill>
                  <a:schemeClr val="tx1"/>
                </a:solidFill>
              </a:rPr>
              <a:t>Monitor communication between a virtual machine and an endpoint.</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281651"/>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Implement Azure virtual network connectivity</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Manage connectivity to the internet and on-premises networks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Understanding Azure Virtual Desktop network connectivity</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Implement and manage network security</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Azure Virtual Desktop session hosts using Azure Bastion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Azure Network Watcher</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Knowledge check and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83257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Implement an Azure Virtual Desktop infrastructure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Implement and manage networking for Azure Virtual Desktop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Implement Azure virtual network connectivity</a:t>
            </a:r>
          </a:p>
        </p:txBody>
      </p:sp>
      <p:pic>
        <p:nvPicPr>
          <p:cNvPr id="4" name="Picture Placeholder 11" descr="Icon of a gear inside a circle">
            <a:extLst>
              <a:ext uri="{FF2B5EF4-FFF2-40B4-BE49-F238E27FC236}">
                <a16:creationId xmlns:a16="http://schemas.microsoft.com/office/drawing/2014/main" id="{1DB50736-CC56-4950-AC3E-6E94689E907E}"/>
              </a:ext>
            </a:extLst>
          </p:cNvPr>
          <p:cNvPicPr>
            <a:picLocks noGrp="1" noChangeAspect="1"/>
          </p:cNvPicPr>
          <p:nvPr>
            <p:ph type="pic" sz="quarter" idx="10"/>
          </p:nvPr>
        </p:nvPicPr>
        <p:blipFill rotWithShape="1">
          <a:blip r:embed="rId3"/>
          <a:srcRect l="37" r="37"/>
          <a:stretch/>
        </p:blipFill>
        <p:spPr>
          <a:xfrm>
            <a:off x="10098361" y="2777952"/>
            <a:ext cx="1281254" cy="1281436"/>
          </a:xfrm>
          <a:prstGeom prst="rect">
            <a:avLst/>
          </a:prstGeom>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162244-BFDE-4343-B262-077A8775537B}"/>
              </a:ext>
            </a:extLst>
          </p:cNvPr>
          <p:cNvSpPr txBox="1"/>
          <p:nvPr/>
        </p:nvSpPr>
        <p:spPr>
          <a:xfrm>
            <a:off x="257545" y="408724"/>
            <a:ext cx="8594060" cy="400110"/>
          </a:xfrm>
          <a:prstGeom prst="rect">
            <a:avLst/>
          </a:prstGeom>
          <a:noFill/>
        </p:spPr>
        <p:txBody>
          <a:bodyPr wrap="square">
            <a:spAutoFit/>
          </a:bodyPr>
          <a:lstStyle/>
          <a:p>
            <a:pPr>
              <a:spcAft>
                <a:spcPts val="1200"/>
              </a:spcAft>
            </a:pPr>
            <a:r>
              <a:rPr lang="en-US" sz="2000" dirty="0"/>
              <a:t>Communication between Azure resources is done by one of the following:</a:t>
            </a:r>
            <a:endParaRPr lang="en-US" dirty="0"/>
          </a:p>
        </p:txBody>
      </p:sp>
      <p:pic>
        <p:nvPicPr>
          <p:cNvPr id="4" name="Picture 3" descr="Graphical user interface, diagram, application&#10;&#10;Description automatically generated">
            <a:extLst>
              <a:ext uri="{FF2B5EF4-FFF2-40B4-BE49-F238E27FC236}">
                <a16:creationId xmlns:a16="http://schemas.microsoft.com/office/drawing/2014/main" id="{4DC6E9AC-39DE-43DF-A7ED-8040EC70A145}"/>
              </a:ext>
            </a:extLst>
          </p:cNvPr>
          <p:cNvPicPr>
            <a:picLocks noChangeAspect="1"/>
          </p:cNvPicPr>
          <p:nvPr/>
        </p:nvPicPr>
        <p:blipFill>
          <a:blip r:embed="rId3"/>
          <a:stretch>
            <a:fillRect/>
          </a:stretch>
        </p:blipFill>
        <p:spPr>
          <a:xfrm>
            <a:off x="4713701" y="1103261"/>
            <a:ext cx="7121420" cy="4545419"/>
          </a:xfrm>
          <a:prstGeom prst="rect">
            <a:avLst/>
          </a:prstGeom>
        </p:spPr>
      </p:pic>
      <p:graphicFrame>
        <p:nvGraphicFramePr>
          <p:cNvPr id="16" name="TextBox 6">
            <a:extLst>
              <a:ext uri="{FF2B5EF4-FFF2-40B4-BE49-F238E27FC236}">
                <a16:creationId xmlns:a16="http://schemas.microsoft.com/office/drawing/2014/main" id="{15691543-FF41-4C3B-BB1D-6536829F305E}"/>
              </a:ext>
            </a:extLst>
          </p:cNvPr>
          <p:cNvGraphicFramePr/>
          <p:nvPr>
            <p:extLst>
              <p:ext uri="{D42A27DB-BD31-4B8C-83A1-F6EECF244321}">
                <p14:modId xmlns:p14="http://schemas.microsoft.com/office/powerpoint/2010/main" val="3668176031"/>
              </p:ext>
            </p:extLst>
          </p:nvPr>
        </p:nvGraphicFramePr>
        <p:xfrm>
          <a:off x="304966" y="1278062"/>
          <a:ext cx="4181973" cy="4001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4234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Manage connectivity to the internet and on-premises networks</a:t>
            </a:r>
          </a:p>
        </p:txBody>
      </p:sp>
      <p:pic>
        <p:nvPicPr>
          <p:cNvPr id="6" name="Picture Placeholder 2" descr="Remote work with solid fill">
            <a:extLst>
              <a:ext uri="{FF2B5EF4-FFF2-40B4-BE49-F238E27FC236}">
                <a16:creationId xmlns:a16="http://schemas.microsoft.com/office/drawing/2014/main" id="{EF5D0467-9D7D-455B-9B33-B936682F1184}"/>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B4093C9-B9CC-4A61-8DF5-637B49826F5D}"/>
              </a:ext>
            </a:extLst>
          </p:cNvPr>
          <p:cNvSpPr txBox="1"/>
          <p:nvPr/>
        </p:nvSpPr>
        <p:spPr>
          <a:xfrm>
            <a:off x="339335" y="634985"/>
            <a:ext cx="11341268" cy="5324535"/>
          </a:xfrm>
          <a:prstGeom prst="rect">
            <a:avLst/>
          </a:prstGeom>
          <a:noFill/>
        </p:spPr>
        <p:txBody>
          <a:bodyPr wrap="square">
            <a:spAutoFit/>
          </a:bodyPr>
          <a:lstStyle/>
          <a:p>
            <a:pPr algn="l">
              <a:spcAft>
                <a:spcPts val="600"/>
              </a:spcAft>
            </a:pPr>
            <a:r>
              <a:rPr lang="en-US" sz="2000" b="1" i="0" dirty="0">
                <a:effectLst/>
                <a:latin typeface="+mj-lt"/>
              </a:rPr>
              <a:t>Point-to-site virtual private network (VPN)</a:t>
            </a:r>
            <a:r>
              <a:rPr lang="en-US" sz="2000" b="0" i="0" dirty="0">
                <a:effectLst/>
                <a:latin typeface="+mj-lt"/>
              </a:rPr>
              <a:t>:</a:t>
            </a:r>
            <a:endParaRPr lang="en-US" sz="2000" b="0" i="0" dirty="0">
              <a:effectLst/>
              <a:latin typeface="Segoe UI" panose="020B0502040204020203" pitchFamily="34" charset="0"/>
            </a:endParaRPr>
          </a:p>
          <a:p>
            <a:pPr marL="742950" lvl="1" indent="-285750" algn="l">
              <a:spcAft>
                <a:spcPts val="600"/>
              </a:spcAft>
              <a:buFont typeface="Arial" panose="020B0604020202020204" pitchFamily="34" charset="0"/>
              <a:buChar char="•"/>
            </a:pPr>
            <a:r>
              <a:rPr lang="en-US" sz="2000" b="0" i="0" dirty="0">
                <a:effectLst/>
                <a:latin typeface="Segoe UI" panose="020B0502040204020203" pitchFamily="34" charset="0"/>
              </a:rPr>
              <a:t>Each computer that wants to establish connectivity with a virtual network must configure its connection.</a:t>
            </a:r>
          </a:p>
          <a:p>
            <a:pPr marL="742950" lvl="1" indent="-285750" algn="l">
              <a:spcAft>
                <a:spcPts val="1800"/>
              </a:spcAft>
              <a:buFont typeface="Arial" panose="020B0604020202020204" pitchFamily="34" charset="0"/>
              <a:buChar char="•"/>
            </a:pPr>
            <a:r>
              <a:rPr lang="en-US" sz="2000" b="0" i="0" dirty="0">
                <a:effectLst/>
                <a:latin typeface="Segoe UI" panose="020B0502040204020203" pitchFamily="34" charset="0"/>
              </a:rPr>
              <a:t>The communication between a computer and a virtual network is sent through an encrypted tunnel over the internet.</a:t>
            </a:r>
          </a:p>
          <a:p>
            <a:pPr algn="l">
              <a:spcAft>
                <a:spcPts val="600"/>
              </a:spcAft>
            </a:pPr>
            <a:r>
              <a:rPr lang="en-US" sz="2000" b="1" dirty="0">
                <a:latin typeface="+mj-lt"/>
              </a:rPr>
              <a:t>Site-to-site VPN: </a:t>
            </a:r>
            <a:r>
              <a:rPr lang="en-US" sz="2000" b="0" i="0" dirty="0">
                <a:effectLst/>
                <a:latin typeface="Segoe UI" panose="020B0502040204020203" pitchFamily="34" charset="0"/>
              </a:rPr>
              <a:t>Established between on-premises VPN device and an Azure VPN Gateway that is deployed in a virtual network.</a:t>
            </a:r>
          </a:p>
          <a:p>
            <a:pPr marL="742950" lvl="1" indent="-285750" algn="l">
              <a:spcAft>
                <a:spcPts val="600"/>
              </a:spcAft>
              <a:buFont typeface="Arial" panose="020B0604020202020204" pitchFamily="34" charset="0"/>
              <a:buChar char="•"/>
            </a:pPr>
            <a:r>
              <a:rPr lang="en-US" sz="2000" b="0" i="0" dirty="0">
                <a:effectLst/>
                <a:latin typeface="Segoe UI" panose="020B0502040204020203" pitchFamily="34" charset="0"/>
              </a:rPr>
              <a:t>Enables any on-premises resource that you authorize to access a virtual network.</a:t>
            </a:r>
          </a:p>
          <a:p>
            <a:pPr marL="742950" lvl="1" indent="-285750" algn="l">
              <a:spcAft>
                <a:spcPts val="1800"/>
              </a:spcAft>
              <a:buFont typeface="Arial" panose="020B0604020202020204" pitchFamily="34" charset="0"/>
              <a:buChar char="•"/>
            </a:pPr>
            <a:r>
              <a:rPr lang="en-US" sz="2000" b="0" i="0" dirty="0">
                <a:effectLst/>
                <a:latin typeface="Segoe UI" panose="020B0502040204020203" pitchFamily="34" charset="0"/>
              </a:rPr>
              <a:t>The communication between an on-premises VPN device and an Azure VPN gateway is sent through an encrypted tunnel over the internet.</a:t>
            </a:r>
          </a:p>
          <a:p>
            <a:pPr algn="l">
              <a:spcAft>
                <a:spcPts val="600"/>
              </a:spcAft>
            </a:pPr>
            <a:r>
              <a:rPr lang="en-US" sz="2000" b="1" dirty="0">
                <a:latin typeface="+mj-lt"/>
              </a:rPr>
              <a:t>Azure ExpressRoute:</a:t>
            </a:r>
            <a:r>
              <a:rPr lang="en-US" sz="2000" b="0" i="0" dirty="0">
                <a:effectLst/>
                <a:latin typeface="Segoe UI" panose="020B0502040204020203" pitchFamily="34" charset="0"/>
              </a:rPr>
              <a:t> Established between your network and Azure, through an ExpressRoute partner.</a:t>
            </a:r>
          </a:p>
          <a:p>
            <a:pPr marL="742950" lvl="1" indent="-285750" algn="l">
              <a:spcAft>
                <a:spcPts val="600"/>
              </a:spcAft>
              <a:buFont typeface="Arial" panose="020B0604020202020204" pitchFamily="34" charset="0"/>
              <a:buChar char="•"/>
            </a:pPr>
            <a:r>
              <a:rPr lang="en-US" sz="2000" b="0" i="0" dirty="0">
                <a:effectLst/>
                <a:latin typeface="Segoe UI" panose="020B0502040204020203" pitchFamily="34" charset="0"/>
              </a:rPr>
              <a:t>This connection is private. </a:t>
            </a:r>
          </a:p>
          <a:p>
            <a:pPr marL="742950" lvl="1" indent="-285750" algn="l">
              <a:spcAft>
                <a:spcPts val="600"/>
              </a:spcAft>
              <a:buFont typeface="Arial" panose="020B0604020202020204" pitchFamily="34" charset="0"/>
              <a:buChar char="•"/>
            </a:pPr>
            <a:r>
              <a:rPr lang="en-US" sz="2000" b="0" i="0" dirty="0">
                <a:effectLst/>
                <a:latin typeface="Segoe UI" panose="020B0502040204020203" pitchFamily="34" charset="0"/>
              </a:rPr>
              <a:t>Traffic does not go over the internet.</a:t>
            </a:r>
          </a:p>
        </p:txBody>
      </p:sp>
      <p:pic>
        <p:nvPicPr>
          <p:cNvPr id="3" name="Picture 2">
            <a:extLst>
              <a:ext uri="{FF2B5EF4-FFF2-40B4-BE49-F238E27FC236}">
                <a16:creationId xmlns:a16="http://schemas.microsoft.com/office/drawing/2014/main" id="{FA97A083-0E5B-44D7-926F-388FB63BF5B1}"/>
              </a:ext>
            </a:extLst>
          </p:cNvPr>
          <p:cNvPicPr>
            <a:picLocks noChangeAspect="1"/>
          </p:cNvPicPr>
          <p:nvPr/>
        </p:nvPicPr>
        <p:blipFill>
          <a:blip r:embed="rId3"/>
          <a:stretch>
            <a:fillRect/>
          </a:stretch>
        </p:blipFill>
        <p:spPr>
          <a:xfrm>
            <a:off x="10651581" y="5225901"/>
            <a:ext cx="1385073" cy="1467238"/>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Understanding Azure Virtual Desktop network connectivity</a:t>
            </a:r>
          </a:p>
        </p:txBody>
      </p:sp>
      <p:pic>
        <p:nvPicPr>
          <p:cNvPr id="4" name="Picture 3" descr="Icon of three concentric arcs">
            <a:extLst>
              <a:ext uri="{FF2B5EF4-FFF2-40B4-BE49-F238E27FC236}">
                <a16:creationId xmlns:a16="http://schemas.microsoft.com/office/drawing/2014/main" id="{D1DB79D2-F3C0-4A9C-8731-252BEF33A3D7}"/>
              </a:ext>
            </a:extLst>
          </p:cNvPr>
          <p:cNvPicPr>
            <a:picLocks noChangeAspect="1"/>
          </p:cNvPicPr>
          <p:nvPr/>
        </p:nvPicPr>
        <p:blipFill>
          <a:blip r:embed="rId2"/>
          <a:stretch>
            <a:fillRect/>
          </a:stretch>
        </p:blipFill>
        <p:spPr>
          <a:xfrm>
            <a:off x="10155615" y="2777952"/>
            <a:ext cx="1224000" cy="1224000"/>
          </a:xfrm>
          <a:prstGeom prst="rect">
            <a:avLst/>
          </a:prstGeom>
        </p:spPr>
      </p:pic>
    </p:spTree>
    <p:extLst>
      <p:ext uri="{BB962C8B-B14F-4D97-AF65-F5344CB8AC3E}">
        <p14:creationId xmlns:p14="http://schemas.microsoft.com/office/powerpoint/2010/main" val="362006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6B232-7FA4-49BC-89DA-CE82F8F281CF}"/>
              </a:ext>
            </a:extLst>
          </p:cNvPr>
          <p:cNvPicPr>
            <a:picLocks noChangeAspect="1"/>
          </p:cNvPicPr>
          <p:nvPr/>
        </p:nvPicPr>
        <p:blipFill>
          <a:blip r:embed="rId3"/>
          <a:stretch>
            <a:fillRect/>
          </a:stretch>
        </p:blipFill>
        <p:spPr>
          <a:xfrm>
            <a:off x="1454511" y="2324983"/>
            <a:ext cx="8728651" cy="3882852"/>
          </a:xfrm>
          <a:prstGeom prst="rect">
            <a:avLst/>
          </a:prstGeom>
        </p:spPr>
      </p:pic>
      <p:graphicFrame>
        <p:nvGraphicFramePr>
          <p:cNvPr id="17" name="Text Placeholder 14">
            <a:extLst>
              <a:ext uri="{FF2B5EF4-FFF2-40B4-BE49-F238E27FC236}">
                <a16:creationId xmlns:a16="http://schemas.microsoft.com/office/drawing/2014/main" id="{0A64122D-1805-4CB5-91E0-6024B5AE174D}"/>
              </a:ext>
            </a:extLst>
          </p:cNvPr>
          <p:cNvGraphicFramePr/>
          <p:nvPr/>
        </p:nvGraphicFramePr>
        <p:xfrm>
          <a:off x="358398" y="596434"/>
          <a:ext cx="11153553" cy="16903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05001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3803</Words>
  <Application>Microsoft Office PowerPoint</Application>
  <PresentationFormat>Widescreen</PresentationFormat>
  <Paragraphs>275</Paragraphs>
  <Slides>26</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Implement and manage networking for Azure Virtual Desktop</vt:lpstr>
      <vt:lpstr>Introduction</vt:lpstr>
      <vt:lpstr>Implement Azure virtual network connectivity</vt:lpstr>
      <vt:lpstr>PowerPoint Presentation</vt:lpstr>
      <vt:lpstr>Manage connectivity to the internet and on-premises networks</vt:lpstr>
      <vt:lpstr>PowerPoint Presentation</vt:lpstr>
      <vt:lpstr>Understanding Azure Virtual Desktop network connectivity</vt:lpstr>
      <vt:lpstr>PowerPoint Presentation</vt:lpstr>
      <vt:lpstr>PowerPoint Presentation</vt:lpstr>
      <vt:lpstr>Implement and manage network security</vt:lpstr>
      <vt:lpstr>PowerPoint Presentation</vt:lpstr>
      <vt:lpstr>Configure Azure Virtual Desktop session hosts using Azure Bastion</vt:lpstr>
      <vt:lpstr>PowerPoint Presentation</vt:lpstr>
      <vt:lpstr>Azure Network Watcher</vt:lpstr>
      <vt:lpstr>PowerPoint Presentation</vt:lpstr>
      <vt:lpstr>Plan and implement Remote Desktop Protocol Short path</vt:lpstr>
      <vt:lpstr>PowerPoint Presentation</vt:lpstr>
      <vt:lpstr>Configure Remote Desktop Protocol Shortpath for managed networks</vt:lpstr>
      <vt:lpstr>PowerPoint Presentation</vt:lpstr>
      <vt:lpstr>Configure Windows Defender Firewall with Advanced Security for RDP Short path</vt:lpstr>
      <vt:lpstr>PowerPoint Presentation</vt:lpstr>
      <vt:lpstr>Plan and implement Quality of Service for Azure Virtual Desktop</vt:lpstr>
      <vt:lpstr>PowerPoint Presentation</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2022-11-30T19:38:08Z</dcterms:modified>
</cp:coreProperties>
</file>