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0"/>
  </p:notesMasterIdLst>
  <p:handoutMasterIdLst>
    <p:handoutMasterId r:id="rId21"/>
  </p:handoutMasterIdLst>
  <p:sldIdLst>
    <p:sldId id="1810" r:id="rId2"/>
    <p:sldId id="1684" r:id="rId3"/>
    <p:sldId id="1811" r:id="rId4"/>
    <p:sldId id="2076138173" r:id="rId5"/>
    <p:sldId id="2555" r:id="rId6"/>
    <p:sldId id="1927" r:id="rId7"/>
    <p:sldId id="2076138158" r:id="rId8"/>
    <p:sldId id="1699" r:id="rId9"/>
    <p:sldId id="2076138176" r:id="rId10"/>
    <p:sldId id="1762" r:id="rId11"/>
    <p:sldId id="2076138177" r:id="rId12"/>
    <p:sldId id="1936" r:id="rId13"/>
    <p:sldId id="2076138178" r:id="rId14"/>
    <p:sldId id="1763" r:id="rId15"/>
    <p:sldId id="2241" r:id="rId16"/>
    <p:sldId id="1954" r:id="rId17"/>
    <p:sldId id="1955" r:id="rId18"/>
    <p:sldId id="1891"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17E21-9D4A-4726-A742-6DD47EF667EB}" v="15" dt="2021-11-23T13:35:05.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03" autoAdjust="0"/>
    <p:restoredTop sz="57671" autoAdjust="0"/>
  </p:normalViewPr>
  <p:slideViewPr>
    <p:cSldViewPr snapToGrid="0">
      <p:cViewPr varScale="1">
        <p:scale>
          <a:sx n="57" d="100"/>
          <a:sy n="57" d="100"/>
        </p:scale>
        <p:origin x="1035"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hyperlink" Target="https://go.microsoft.com/fwlink/?linkid=2084562"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o.microsoft.com/fwlink/?linkid=208456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DA651-EE40-48D5-A197-BA1497AB463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D0EA1A1-D6C1-4649-8693-F50BF08476D7}">
      <dgm:prSet custT="1"/>
      <dgm:spPr/>
      <dgm:t>
        <a:bodyPr/>
        <a:lstStyle/>
        <a:p>
          <a:r>
            <a:rPr lang="en-US" sz="2000" b="0" i="0" dirty="0"/>
            <a:t>To configure the virtual machines with the </a:t>
          </a:r>
          <a:r>
            <a:rPr lang="en-US" sz="2000" b="0" i="0" dirty="0" err="1"/>
            <a:t>FSLogix</a:t>
          </a:r>
          <a:r>
            <a:rPr lang="en-US" sz="2000" b="0" i="0" dirty="0"/>
            <a:t> software, do the following on each machine registered to the host pool:</a:t>
          </a:r>
          <a:endParaRPr lang="en-US" sz="2000" dirty="0"/>
        </a:p>
      </dgm:t>
    </dgm:pt>
    <dgm:pt modelId="{DE45BF46-CD69-4153-AC4D-976F32E20AAF}" type="parTrans" cxnId="{E24EB2B3-BB96-491A-9382-D75369E867B2}">
      <dgm:prSet/>
      <dgm:spPr/>
      <dgm:t>
        <a:bodyPr/>
        <a:lstStyle/>
        <a:p>
          <a:endParaRPr lang="en-US"/>
        </a:p>
      </dgm:t>
    </dgm:pt>
    <dgm:pt modelId="{CEEA11A1-9244-4E6B-84D1-4716F0A3EA53}" type="sibTrans" cxnId="{E24EB2B3-BB96-491A-9382-D75369E867B2}">
      <dgm:prSet/>
      <dgm:spPr/>
      <dgm:t>
        <a:bodyPr/>
        <a:lstStyle/>
        <a:p>
          <a:endParaRPr lang="en-US"/>
        </a:p>
      </dgm:t>
    </dgm:pt>
    <dgm:pt modelId="{B423A6F4-ED60-4EED-ACFC-9F5898C78DA5}">
      <dgm:prSet custT="1"/>
      <dgm:spPr/>
      <dgm:t>
        <a:bodyPr/>
        <a:lstStyle/>
        <a:p>
          <a:r>
            <a:rPr lang="en-US" sz="1400" b="0" i="0"/>
            <a:t>Connect to the virtual machine with the credentials you provided when creating the virtual machine.</a:t>
          </a:r>
          <a:endParaRPr lang="en-US" sz="1400"/>
        </a:p>
      </dgm:t>
    </dgm:pt>
    <dgm:pt modelId="{45D0A43D-FC76-4101-8F2A-51CDC7397AD5}" type="parTrans" cxnId="{05D1DF9C-1B60-48AB-B0AE-6788D656DCF4}">
      <dgm:prSet/>
      <dgm:spPr/>
      <dgm:t>
        <a:bodyPr/>
        <a:lstStyle/>
        <a:p>
          <a:endParaRPr lang="en-US"/>
        </a:p>
      </dgm:t>
    </dgm:pt>
    <dgm:pt modelId="{EC297889-DF5A-4AF1-9A47-BF062DF295C1}" type="sibTrans" cxnId="{05D1DF9C-1B60-48AB-B0AE-6788D656DCF4}">
      <dgm:prSet/>
      <dgm:spPr/>
      <dgm:t>
        <a:bodyPr/>
        <a:lstStyle/>
        <a:p>
          <a:endParaRPr lang="en-US"/>
        </a:p>
      </dgm:t>
    </dgm:pt>
    <dgm:pt modelId="{492A7302-1023-4250-868B-3A2F7E4E62AD}">
      <dgm:prSet custT="1"/>
      <dgm:spPr/>
      <dgm:t>
        <a:bodyPr/>
        <a:lstStyle/>
        <a:p>
          <a:r>
            <a:rPr lang="en-US" sz="1400" b="0" i="0" dirty="0"/>
            <a:t>Launch an internet browser and navigate to </a:t>
          </a:r>
          <a:r>
            <a:rPr lang="en-US" sz="1400" b="0" i="0" dirty="0">
              <a:hlinkClick xmlns:r="http://schemas.openxmlformats.org/officeDocument/2006/relationships" r:id="rId1"/>
            </a:rPr>
            <a:t>download the </a:t>
          </a:r>
          <a:r>
            <a:rPr lang="en-US" sz="1400" b="0" i="0" dirty="0" err="1">
              <a:hlinkClick xmlns:r="http://schemas.openxmlformats.org/officeDocument/2006/relationships" r:id="rId1"/>
            </a:rPr>
            <a:t>FSLogix</a:t>
          </a:r>
          <a:r>
            <a:rPr lang="en-US" sz="1400" b="0" i="0" dirty="0">
              <a:hlinkClick xmlns:r="http://schemas.openxmlformats.org/officeDocument/2006/relationships" r:id="rId1"/>
            </a:rPr>
            <a:t> agent</a:t>
          </a:r>
          <a:r>
            <a:rPr lang="en-US" sz="1400" b="0" i="0" dirty="0"/>
            <a:t>.</a:t>
          </a:r>
          <a:endParaRPr lang="en-US" sz="1400" dirty="0"/>
        </a:p>
      </dgm:t>
    </dgm:pt>
    <dgm:pt modelId="{21E9800F-1668-4815-BAEE-BAE287023120}" type="parTrans" cxnId="{012E2593-B7FF-4D9E-BC72-B5A8A31D6E63}">
      <dgm:prSet/>
      <dgm:spPr/>
      <dgm:t>
        <a:bodyPr/>
        <a:lstStyle/>
        <a:p>
          <a:endParaRPr lang="en-US"/>
        </a:p>
      </dgm:t>
    </dgm:pt>
    <dgm:pt modelId="{783810E9-9697-4504-9C67-85223A3F70E2}" type="sibTrans" cxnId="{012E2593-B7FF-4D9E-BC72-B5A8A31D6E63}">
      <dgm:prSet/>
      <dgm:spPr/>
      <dgm:t>
        <a:bodyPr/>
        <a:lstStyle/>
        <a:p>
          <a:endParaRPr lang="en-US"/>
        </a:p>
      </dgm:t>
    </dgm:pt>
    <dgm:pt modelId="{CA0EC3C6-B34A-46D5-9F38-4CECF0C17A30}">
      <dgm:prSet custT="1"/>
      <dgm:spPr/>
      <dgm:t>
        <a:bodyPr/>
        <a:lstStyle/>
        <a:p>
          <a:r>
            <a:rPr lang="en-US" sz="1400" b="0" i="0" dirty="0"/>
            <a:t>Navigate to either </a:t>
          </a:r>
          <a:r>
            <a:rPr lang="en-US" sz="1400" b="0" i="1" dirty="0"/>
            <a:t>\Win32\Release</a:t>
          </a:r>
          <a:r>
            <a:rPr lang="en-US" sz="1400" b="0" i="0" dirty="0"/>
            <a:t> or </a:t>
          </a:r>
          <a:r>
            <a:rPr lang="en-US" sz="1400" b="0" i="1" dirty="0"/>
            <a:t>\X64\Release</a:t>
          </a:r>
          <a:r>
            <a:rPr lang="en-US" sz="1400" b="0" i="0" dirty="0"/>
            <a:t> in the .zip file and run </a:t>
          </a:r>
          <a:r>
            <a:rPr lang="en-US" sz="1400" b="1" i="0" dirty="0" err="1"/>
            <a:t>FSLogixAppsSetup</a:t>
          </a:r>
          <a:r>
            <a:rPr lang="en-US" sz="1400" b="0" i="0" dirty="0"/>
            <a:t> to install the </a:t>
          </a:r>
          <a:r>
            <a:rPr lang="en-US" sz="1400" b="0" i="0" dirty="0" err="1"/>
            <a:t>FSLogix</a:t>
          </a:r>
          <a:r>
            <a:rPr lang="en-US" sz="1400" b="0" i="0" dirty="0"/>
            <a:t> agent.</a:t>
          </a:r>
          <a:endParaRPr lang="en-US" sz="1400" dirty="0"/>
        </a:p>
      </dgm:t>
    </dgm:pt>
    <dgm:pt modelId="{B82AA326-F7B9-4132-90F7-BA152E8FAB39}" type="parTrans" cxnId="{1308F4F7-168C-4147-BF96-80FC7264341C}">
      <dgm:prSet/>
      <dgm:spPr/>
      <dgm:t>
        <a:bodyPr/>
        <a:lstStyle/>
        <a:p>
          <a:endParaRPr lang="en-US"/>
        </a:p>
      </dgm:t>
    </dgm:pt>
    <dgm:pt modelId="{EE7B2FF6-E161-4CA8-96EC-8A7B79BB7C89}" type="sibTrans" cxnId="{1308F4F7-168C-4147-BF96-80FC7264341C}">
      <dgm:prSet/>
      <dgm:spPr/>
      <dgm:t>
        <a:bodyPr/>
        <a:lstStyle/>
        <a:p>
          <a:endParaRPr lang="en-US"/>
        </a:p>
      </dgm:t>
    </dgm:pt>
    <dgm:pt modelId="{6BF9614E-4139-4E82-8588-D62765291BF2}" type="pres">
      <dgm:prSet presAssocID="{D90DA651-EE40-48D5-A197-BA1497AB463B}" presName="outerComposite" presStyleCnt="0">
        <dgm:presLayoutVars>
          <dgm:chMax val="5"/>
          <dgm:dir/>
          <dgm:resizeHandles val="exact"/>
        </dgm:presLayoutVars>
      </dgm:prSet>
      <dgm:spPr/>
    </dgm:pt>
    <dgm:pt modelId="{0BD38178-0E3F-457F-BF33-B5E6B4B0BD78}" type="pres">
      <dgm:prSet presAssocID="{D90DA651-EE40-48D5-A197-BA1497AB463B}" presName="dummyMaxCanvas" presStyleCnt="0">
        <dgm:presLayoutVars/>
      </dgm:prSet>
      <dgm:spPr/>
    </dgm:pt>
    <dgm:pt modelId="{7EA8D9E2-5AF2-4CB4-8FD6-2D01B0AD2A86}" type="pres">
      <dgm:prSet presAssocID="{D90DA651-EE40-48D5-A197-BA1497AB463B}" presName="OneNode_1" presStyleLbl="node1" presStyleIdx="0" presStyleCnt="1" custScaleY="180958">
        <dgm:presLayoutVars>
          <dgm:bulletEnabled val="1"/>
        </dgm:presLayoutVars>
      </dgm:prSet>
      <dgm:spPr/>
    </dgm:pt>
  </dgm:ptLst>
  <dgm:cxnLst>
    <dgm:cxn modelId="{4F7A4320-B1EF-42EE-A803-89A6716474FA}" type="presOf" srcId="{CA0EC3C6-B34A-46D5-9F38-4CECF0C17A30}" destId="{7EA8D9E2-5AF2-4CB4-8FD6-2D01B0AD2A86}" srcOrd="0" destOrd="3" presId="urn:microsoft.com/office/officeart/2005/8/layout/vProcess5"/>
    <dgm:cxn modelId="{F643553A-2241-4101-B048-8C8B321A1ACA}" type="presOf" srcId="{D90DA651-EE40-48D5-A197-BA1497AB463B}" destId="{6BF9614E-4139-4E82-8588-D62765291BF2}" srcOrd="0" destOrd="0" presId="urn:microsoft.com/office/officeart/2005/8/layout/vProcess5"/>
    <dgm:cxn modelId="{8A339B91-24D5-478C-AE6D-7F73C033CE84}" type="presOf" srcId="{492A7302-1023-4250-868B-3A2F7E4E62AD}" destId="{7EA8D9E2-5AF2-4CB4-8FD6-2D01B0AD2A86}" srcOrd="0" destOrd="2" presId="urn:microsoft.com/office/officeart/2005/8/layout/vProcess5"/>
    <dgm:cxn modelId="{012E2593-B7FF-4D9E-BC72-B5A8A31D6E63}" srcId="{8D0EA1A1-D6C1-4649-8693-F50BF08476D7}" destId="{492A7302-1023-4250-868B-3A2F7E4E62AD}" srcOrd="1" destOrd="0" parTransId="{21E9800F-1668-4815-BAEE-BAE287023120}" sibTransId="{783810E9-9697-4504-9C67-85223A3F70E2}"/>
    <dgm:cxn modelId="{7E330794-957A-424F-900C-1236467F53FC}" type="presOf" srcId="{B423A6F4-ED60-4EED-ACFC-9F5898C78DA5}" destId="{7EA8D9E2-5AF2-4CB4-8FD6-2D01B0AD2A86}" srcOrd="0" destOrd="1" presId="urn:microsoft.com/office/officeart/2005/8/layout/vProcess5"/>
    <dgm:cxn modelId="{05D1DF9C-1B60-48AB-B0AE-6788D656DCF4}" srcId="{8D0EA1A1-D6C1-4649-8693-F50BF08476D7}" destId="{B423A6F4-ED60-4EED-ACFC-9F5898C78DA5}" srcOrd="0" destOrd="0" parTransId="{45D0A43D-FC76-4101-8F2A-51CDC7397AD5}" sibTransId="{EC297889-DF5A-4AF1-9A47-BF062DF295C1}"/>
    <dgm:cxn modelId="{B76529B0-DCFF-4539-A4A5-812BCA451360}" type="presOf" srcId="{8D0EA1A1-D6C1-4649-8693-F50BF08476D7}" destId="{7EA8D9E2-5AF2-4CB4-8FD6-2D01B0AD2A86}" srcOrd="0" destOrd="0" presId="urn:microsoft.com/office/officeart/2005/8/layout/vProcess5"/>
    <dgm:cxn modelId="{E24EB2B3-BB96-491A-9382-D75369E867B2}" srcId="{D90DA651-EE40-48D5-A197-BA1497AB463B}" destId="{8D0EA1A1-D6C1-4649-8693-F50BF08476D7}" srcOrd="0" destOrd="0" parTransId="{DE45BF46-CD69-4153-AC4D-976F32E20AAF}" sibTransId="{CEEA11A1-9244-4E6B-84D1-4716F0A3EA53}"/>
    <dgm:cxn modelId="{1308F4F7-168C-4147-BF96-80FC7264341C}" srcId="{8D0EA1A1-D6C1-4649-8693-F50BF08476D7}" destId="{CA0EC3C6-B34A-46D5-9F38-4CECF0C17A30}" srcOrd="2" destOrd="0" parTransId="{B82AA326-F7B9-4132-90F7-BA152E8FAB39}" sibTransId="{EE7B2FF6-E161-4CA8-96EC-8A7B79BB7C89}"/>
    <dgm:cxn modelId="{1D4E8BB0-3569-4340-9E46-402628620031}" type="presParOf" srcId="{6BF9614E-4139-4E82-8588-D62765291BF2}" destId="{0BD38178-0E3F-457F-BF33-B5E6B4B0BD78}" srcOrd="0" destOrd="0" presId="urn:microsoft.com/office/officeart/2005/8/layout/vProcess5"/>
    <dgm:cxn modelId="{8CBC8AA0-B107-4DC4-A6F4-D10E7DCC4330}" type="presParOf" srcId="{6BF9614E-4139-4E82-8588-D62765291BF2}" destId="{7EA8D9E2-5AF2-4CB4-8FD6-2D01B0AD2A86}"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97C6A9-C4E2-44F6-89AF-2480F02FC3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9CB25D2-5734-4448-A3D0-F0EBEF5CC9FC}">
      <dgm:prSet/>
      <dgm:spPr/>
      <dgm:t>
        <a:bodyPr/>
        <a:lstStyle/>
        <a:p>
          <a:r>
            <a:rPr lang="en-US" b="0" i="0"/>
            <a:t>Once you've created a storage account, all that is left is to create your file share. </a:t>
          </a:r>
          <a:endParaRPr lang="en-US"/>
        </a:p>
      </dgm:t>
    </dgm:pt>
    <dgm:pt modelId="{26CC3A51-BF70-4CBD-852E-AAC5BE626EA6}" type="parTrans" cxnId="{71570B7B-B09D-4D33-BF0F-904C13FEE599}">
      <dgm:prSet/>
      <dgm:spPr/>
      <dgm:t>
        <a:bodyPr/>
        <a:lstStyle/>
        <a:p>
          <a:endParaRPr lang="en-US"/>
        </a:p>
      </dgm:t>
    </dgm:pt>
    <dgm:pt modelId="{608530D3-F745-4E48-8C87-D90EC4E9EF5F}" type="sibTrans" cxnId="{71570B7B-B09D-4D33-BF0F-904C13FEE599}">
      <dgm:prSet/>
      <dgm:spPr/>
      <dgm:t>
        <a:bodyPr/>
        <a:lstStyle/>
        <a:p>
          <a:endParaRPr lang="en-US"/>
        </a:p>
      </dgm:t>
    </dgm:pt>
    <dgm:pt modelId="{1FFEC3F6-3EC1-4D86-A6A9-B0DB1EC9E368}">
      <dgm:prSet/>
      <dgm:spPr/>
      <dgm:t>
        <a:bodyPr/>
        <a:lstStyle/>
        <a:p>
          <a:r>
            <a:rPr lang="en-US" b="0" i="0"/>
            <a:t>The process is the same for a premium file share or a standard file share. </a:t>
          </a:r>
          <a:endParaRPr lang="en-US"/>
        </a:p>
      </dgm:t>
    </dgm:pt>
    <dgm:pt modelId="{0E51B7E3-915D-49C9-B943-C7E9059F1EC0}" type="parTrans" cxnId="{37D8ED8A-715C-4B23-9654-B4CD284A6A9E}">
      <dgm:prSet/>
      <dgm:spPr/>
      <dgm:t>
        <a:bodyPr/>
        <a:lstStyle/>
        <a:p>
          <a:endParaRPr lang="en-US"/>
        </a:p>
      </dgm:t>
    </dgm:pt>
    <dgm:pt modelId="{87CA1E3B-925E-4A14-A56E-8BCF521D2F70}" type="sibTrans" cxnId="{37D8ED8A-715C-4B23-9654-B4CD284A6A9E}">
      <dgm:prSet/>
      <dgm:spPr/>
      <dgm:t>
        <a:bodyPr/>
        <a:lstStyle/>
        <a:p>
          <a:endParaRPr lang="en-US"/>
        </a:p>
      </dgm:t>
    </dgm:pt>
    <dgm:pt modelId="{93DF7DDC-DC3A-4AB3-A20B-ADB1CE23E157}">
      <dgm:prSet/>
      <dgm:spPr/>
      <dgm:t>
        <a:bodyPr/>
        <a:lstStyle/>
        <a:p>
          <a:r>
            <a:rPr lang="en-US" b="0" i="0" dirty="0"/>
            <a:t>You should consider the following differences:</a:t>
          </a:r>
          <a:endParaRPr lang="en-US" dirty="0"/>
        </a:p>
      </dgm:t>
    </dgm:pt>
    <dgm:pt modelId="{ACB80079-F211-4F52-A87E-D5D66E2BE47A}" type="parTrans" cxnId="{F4ABABC5-0ADF-490B-9C31-D0A91DA6B082}">
      <dgm:prSet/>
      <dgm:spPr/>
      <dgm:t>
        <a:bodyPr/>
        <a:lstStyle/>
        <a:p>
          <a:endParaRPr lang="en-US"/>
        </a:p>
      </dgm:t>
    </dgm:pt>
    <dgm:pt modelId="{B04D072A-D4D4-4093-9C4D-B6DC5E0C77B2}" type="sibTrans" cxnId="{F4ABABC5-0ADF-490B-9C31-D0A91DA6B082}">
      <dgm:prSet/>
      <dgm:spPr/>
      <dgm:t>
        <a:bodyPr/>
        <a:lstStyle/>
        <a:p>
          <a:endParaRPr lang="en-US"/>
        </a:p>
      </dgm:t>
    </dgm:pt>
    <dgm:pt modelId="{D2C35CDB-7237-48E8-B684-84C9020333ED}">
      <dgm:prSet custT="1"/>
      <dgm:spPr/>
      <dgm:t>
        <a:bodyPr/>
        <a:lstStyle/>
        <a:p>
          <a:r>
            <a:rPr lang="en-US" sz="1800" b="0" i="0" dirty="0"/>
            <a:t>Standard file shares may be deployed into one of the standard tiers: </a:t>
          </a:r>
          <a:endParaRPr lang="en-US" sz="1800" dirty="0"/>
        </a:p>
      </dgm:t>
    </dgm:pt>
    <dgm:pt modelId="{702C1778-C53E-4DBA-8E30-1D43FA8A61BD}" type="parTrans" cxnId="{B2A8D450-BF68-4001-9BC9-04F0A88D9429}">
      <dgm:prSet/>
      <dgm:spPr/>
      <dgm:t>
        <a:bodyPr/>
        <a:lstStyle/>
        <a:p>
          <a:endParaRPr lang="en-US"/>
        </a:p>
      </dgm:t>
    </dgm:pt>
    <dgm:pt modelId="{F92AA62B-DF12-4BD3-8C8D-20E73DBDAD9E}" type="sibTrans" cxnId="{B2A8D450-BF68-4001-9BC9-04F0A88D9429}">
      <dgm:prSet/>
      <dgm:spPr/>
      <dgm:t>
        <a:bodyPr/>
        <a:lstStyle/>
        <a:p>
          <a:endParaRPr lang="en-US"/>
        </a:p>
      </dgm:t>
    </dgm:pt>
    <dgm:pt modelId="{69537504-71D8-41DA-B94B-1BED17C62A25}">
      <dgm:prSet custT="1"/>
      <dgm:spPr/>
      <dgm:t>
        <a:bodyPr/>
        <a:lstStyle/>
        <a:p>
          <a:r>
            <a:rPr lang="en-US" sz="1800" b="0" i="0" dirty="0"/>
            <a:t>transaction optimized (default)</a:t>
          </a:r>
          <a:endParaRPr lang="en-US" sz="1800" dirty="0"/>
        </a:p>
      </dgm:t>
    </dgm:pt>
    <dgm:pt modelId="{80A80FAC-1E46-41D8-857A-76DAACE69F8E}" type="parTrans" cxnId="{63705F08-3963-4F26-A5A5-D5C4E1A3981B}">
      <dgm:prSet/>
      <dgm:spPr/>
      <dgm:t>
        <a:bodyPr/>
        <a:lstStyle/>
        <a:p>
          <a:endParaRPr lang="en-US"/>
        </a:p>
      </dgm:t>
    </dgm:pt>
    <dgm:pt modelId="{C9388C8C-996C-4454-AC7F-98EB0A7BD82A}" type="sibTrans" cxnId="{63705F08-3963-4F26-A5A5-D5C4E1A3981B}">
      <dgm:prSet/>
      <dgm:spPr/>
      <dgm:t>
        <a:bodyPr/>
        <a:lstStyle/>
        <a:p>
          <a:endParaRPr lang="en-US"/>
        </a:p>
      </dgm:t>
    </dgm:pt>
    <dgm:pt modelId="{343B10AF-8FDF-4FE9-986D-131D8ACF0751}">
      <dgm:prSet custT="1"/>
      <dgm:spPr/>
      <dgm:t>
        <a:bodyPr/>
        <a:lstStyle/>
        <a:p>
          <a:r>
            <a:rPr lang="en-US" sz="1800" b="0" i="0"/>
            <a:t>Hot</a:t>
          </a:r>
          <a:endParaRPr lang="en-US" sz="1800"/>
        </a:p>
      </dgm:t>
    </dgm:pt>
    <dgm:pt modelId="{57A457AB-1315-4008-8596-892B724F6B72}" type="parTrans" cxnId="{F3402C99-70E6-432F-BE54-EBB85ECDDFB2}">
      <dgm:prSet/>
      <dgm:spPr/>
      <dgm:t>
        <a:bodyPr/>
        <a:lstStyle/>
        <a:p>
          <a:endParaRPr lang="en-US"/>
        </a:p>
      </dgm:t>
    </dgm:pt>
    <dgm:pt modelId="{9D098A75-60D0-4491-BD40-74B8F79CFC8A}" type="sibTrans" cxnId="{F3402C99-70E6-432F-BE54-EBB85ECDDFB2}">
      <dgm:prSet/>
      <dgm:spPr/>
      <dgm:t>
        <a:bodyPr/>
        <a:lstStyle/>
        <a:p>
          <a:endParaRPr lang="en-US"/>
        </a:p>
      </dgm:t>
    </dgm:pt>
    <dgm:pt modelId="{2AB87F07-14B2-4534-91AE-E285C94FAFE6}">
      <dgm:prSet custT="1"/>
      <dgm:spPr/>
      <dgm:t>
        <a:bodyPr/>
        <a:lstStyle/>
        <a:p>
          <a:r>
            <a:rPr lang="en-US" sz="1800" dirty="0"/>
            <a:t>C</a:t>
          </a:r>
          <a:r>
            <a:rPr lang="en-US" sz="1800" b="0" i="0" dirty="0"/>
            <a:t>ool</a:t>
          </a:r>
          <a:endParaRPr lang="en-US" sz="1800" dirty="0"/>
        </a:p>
      </dgm:t>
    </dgm:pt>
    <dgm:pt modelId="{20DBDC49-34E8-4682-AC62-C834F3E53DD9}" type="parTrans" cxnId="{294595CE-A510-4707-AE40-CB92D134ECB4}">
      <dgm:prSet/>
      <dgm:spPr/>
      <dgm:t>
        <a:bodyPr/>
        <a:lstStyle/>
        <a:p>
          <a:endParaRPr lang="en-US"/>
        </a:p>
      </dgm:t>
    </dgm:pt>
    <dgm:pt modelId="{3BB6D51E-0BE4-4885-8165-976645B6041A}" type="sibTrans" cxnId="{294595CE-A510-4707-AE40-CB92D134ECB4}">
      <dgm:prSet/>
      <dgm:spPr/>
      <dgm:t>
        <a:bodyPr/>
        <a:lstStyle/>
        <a:p>
          <a:endParaRPr lang="en-US"/>
        </a:p>
      </dgm:t>
    </dgm:pt>
    <dgm:pt modelId="{1BA22C7C-C467-49F5-85F4-7872B218BAAF}">
      <dgm:prSet custT="1"/>
      <dgm:spPr/>
      <dgm:t>
        <a:bodyPr/>
        <a:lstStyle/>
        <a:p>
          <a:r>
            <a:rPr lang="en-US" sz="1800" b="0" i="0" dirty="0"/>
            <a:t>This is a per file share tier that is not affected by the </a:t>
          </a:r>
          <a:r>
            <a:rPr lang="en-US" sz="1800" b="1" i="0" dirty="0"/>
            <a:t>blob access tier</a:t>
          </a:r>
          <a:r>
            <a:rPr lang="en-US" sz="1800" b="0" i="0" dirty="0"/>
            <a:t> of the storage account.</a:t>
          </a:r>
          <a:endParaRPr lang="en-US" sz="1800" dirty="0"/>
        </a:p>
      </dgm:t>
    </dgm:pt>
    <dgm:pt modelId="{E5A5F220-B476-4726-8F81-626B5B942156}" type="parTrans" cxnId="{6C88373A-D9D7-435E-B6D7-1C74664DECEF}">
      <dgm:prSet/>
      <dgm:spPr/>
      <dgm:t>
        <a:bodyPr/>
        <a:lstStyle/>
        <a:p>
          <a:endParaRPr lang="en-US"/>
        </a:p>
      </dgm:t>
    </dgm:pt>
    <dgm:pt modelId="{E2C81B56-66EF-46F4-8EE7-96F5E08219F5}" type="sibTrans" cxnId="{6C88373A-D9D7-435E-B6D7-1C74664DECEF}">
      <dgm:prSet/>
      <dgm:spPr/>
      <dgm:t>
        <a:bodyPr/>
        <a:lstStyle/>
        <a:p>
          <a:endParaRPr lang="en-US"/>
        </a:p>
      </dgm:t>
    </dgm:pt>
    <dgm:pt modelId="{0E5964AC-0DCD-4198-995E-B37F3F1414E7}">
      <dgm:prSet custT="1"/>
      <dgm:spPr/>
      <dgm:t>
        <a:bodyPr/>
        <a:lstStyle/>
        <a:p>
          <a:r>
            <a:rPr lang="en-US" sz="1800" b="0" i="0" dirty="0"/>
            <a:t>You can change the tier of the share at any time after it has been deployed. </a:t>
          </a:r>
          <a:endParaRPr lang="en-US" sz="1800" dirty="0"/>
        </a:p>
      </dgm:t>
    </dgm:pt>
    <dgm:pt modelId="{CACB8B64-701F-4477-B782-22F14F93B668}" type="parTrans" cxnId="{E1333E8F-905F-40ED-A316-E765F54DF1A1}">
      <dgm:prSet/>
      <dgm:spPr/>
      <dgm:t>
        <a:bodyPr/>
        <a:lstStyle/>
        <a:p>
          <a:endParaRPr lang="en-US"/>
        </a:p>
      </dgm:t>
    </dgm:pt>
    <dgm:pt modelId="{F110FA9F-3D16-46DB-9165-51C47D13BA94}" type="sibTrans" cxnId="{E1333E8F-905F-40ED-A316-E765F54DF1A1}">
      <dgm:prSet/>
      <dgm:spPr/>
      <dgm:t>
        <a:bodyPr/>
        <a:lstStyle/>
        <a:p>
          <a:endParaRPr lang="en-US"/>
        </a:p>
      </dgm:t>
    </dgm:pt>
    <dgm:pt modelId="{85C1A3A7-BFD8-4A89-A1BA-72225E8C4024}">
      <dgm:prSet custT="1"/>
      <dgm:spPr/>
      <dgm:t>
        <a:bodyPr/>
        <a:lstStyle/>
        <a:p>
          <a:r>
            <a:rPr lang="en-US" sz="1800" b="0" i="0" dirty="0"/>
            <a:t>Premium file shares cannot be directly converted to standard file shares in any standard tier.</a:t>
          </a:r>
          <a:endParaRPr lang="en-US" sz="1800" dirty="0"/>
        </a:p>
      </dgm:t>
    </dgm:pt>
    <dgm:pt modelId="{BB9C545F-5B1F-418E-BB90-E1B2A6ACEDDF}" type="parTrans" cxnId="{2565ED57-4600-4B0C-921C-2202BCCFC6A5}">
      <dgm:prSet/>
      <dgm:spPr/>
      <dgm:t>
        <a:bodyPr/>
        <a:lstStyle/>
        <a:p>
          <a:endParaRPr lang="en-US"/>
        </a:p>
      </dgm:t>
    </dgm:pt>
    <dgm:pt modelId="{91DDF261-BCDB-4907-B375-786CF8F07FBC}" type="sibTrans" cxnId="{2565ED57-4600-4B0C-921C-2202BCCFC6A5}">
      <dgm:prSet/>
      <dgm:spPr/>
      <dgm:t>
        <a:bodyPr/>
        <a:lstStyle/>
        <a:p>
          <a:endParaRPr lang="en-US"/>
        </a:p>
      </dgm:t>
    </dgm:pt>
    <dgm:pt modelId="{EEABC0E0-C688-409B-B2CC-2F2E561F4063}">
      <dgm:prSet custT="1"/>
      <dgm:spPr/>
      <dgm:t>
        <a:bodyPr/>
        <a:lstStyle/>
        <a:p>
          <a:r>
            <a:rPr lang="en-US" sz="1800" b="0" i="0" dirty="0"/>
            <a:t>You can move file shares between tiers within GPv2 storage account types (transaction optimized, hot, and cool).</a:t>
          </a:r>
          <a:endParaRPr lang="en-US" sz="1800" dirty="0"/>
        </a:p>
      </dgm:t>
    </dgm:pt>
    <dgm:pt modelId="{05CB4424-A346-444F-A18C-7E9E6140BE2C}" type="parTrans" cxnId="{31EE016F-A082-487E-9395-B5EF23416AC9}">
      <dgm:prSet/>
      <dgm:spPr/>
      <dgm:t>
        <a:bodyPr/>
        <a:lstStyle/>
        <a:p>
          <a:endParaRPr lang="en-US"/>
        </a:p>
      </dgm:t>
    </dgm:pt>
    <dgm:pt modelId="{CBD065F3-3864-416F-AB0C-30B780A2438E}" type="sibTrans" cxnId="{31EE016F-A082-487E-9395-B5EF23416AC9}">
      <dgm:prSet/>
      <dgm:spPr/>
      <dgm:t>
        <a:bodyPr/>
        <a:lstStyle/>
        <a:p>
          <a:endParaRPr lang="en-US"/>
        </a:p>
      </dgm:t>
    </dgm:pt>
    <dgm:pt modelId="{0E8AB651-E69C-4B56-B47F-25DE384D10EA}">
      <dgm:prSet/>
      <dgm:spPr/>
      <dgm:t>
        <a:bodyPr/>
        <a:lstStyle/>
        <a:p>
          <a:endParaRPr lang="en-US" sz="1600" dirty="0"/>
        </a:p>
      </dgm:t>
    </dgm:pt>
    <dgm:pt modelId="{C6DF1A21-C559-4A93-9641-8C8200DEE27C}" type="parTrans" cxnId="{E096DD53-BF88-4EA5-A81A-C1141BA82A44}">
      <dgm:prSet/>
      <dgm:spPr/>
      <dgm:t>
        <a:bodyPr/>
        <a:lstStyle/>
        <a:p>
          <a:endParaRPr lang="en-US"/>
        </a:p>
      </dgm:t>
    </dgm:pt>
    <dgm:pt modelId="{EE4EA15C-5B58-4A23-BC68-5B99CF6A61C3}" type="sibTrans" cxnId="{E096DD53-BF88-4EA5-A81A-C1141BA82A44}">
      <dgm:prSet/>
      <dgm:spPr/>
      <dgm:t>
        <a:bodyPr/>
        <a:lstStyle/>
        <a:p>
          <a:endParaRPr lang="en-US"/>
        </a:p>
      </dgm:t>
    </dgm:pt>
    <dgm:pt modelId="{0466D4E8-A4CE-44D2-9502-C74F8EE4BAAC}" type="pres">
      <dgm:prSet presAssocID="{E197C6A9-C4E2-44F6-89AF-2480F02FC331}" presName="linear" presStyleCnt="0">
        <dgm:presLayoutVars>
          <dgm:animLvl val="lvl"/>
          <dgm:resizeHandles val="exact"/>
        </dgm:presLayoutVars>
      </dgm:prSet>
      <dgm:spPr/>
    </dgm:pt>
    <dgm:pt modelId="{D1A0EB09-B586-4F81-A11A-08F515FBB85A}" type="pres">
      <dgm:prSet presAssocID="{B9CB25D2-5734-4448-A3D0-F0EBEF5CC9FC}" presName="parentText" presStyleLbl="node1" presStyleIdx="0" presStyleCnt="3">
        <dgm:presLayoutVars>
          <dgm:chMax val="0"/>
          <dgm:bulletEnabled val="1"/>
        </dgm:presLayoutVars>
      </dgm:prSet>
      <dgm:spPr/>
    </dgm:pt>
    <dgm:pt modelId="{6CB0BE6B-97C4-421E-AE35-B344B3FDC0C6}" type="pres">
      <dgm:prSet presAssocID="{608530D3-F745-4E48-8C87-D90EC4E9EF5F}" presName="spacer" presStyleCnt="0"/>
      <dgm:spPr/>
    </dgm:pt>
    <dgm:pt modelId="{D8A08649-8176-4541-B752-C259BF21857F}" type="pres">
      <dgm:prSet presAssocID="{1FFEC3F6-3EC1-4D86-A6A9-B0DB1EC9E368}" presName="parentText" presStyleLbl="node1" presStyleIdx="1" presStyleCnt="3">
        <dgm:presLayoutVars>
          <dgm:chMax val="0"/>
          <dgm:bulletEnabled val="1"/>
        </dgm:presLayoutVars>
      </dgm:prSet>
      <dgm:spPr/>
    </dgm:pt>
    <dgm:pt modelId="{C4F644E6-BF5F-4D89-AFB5-7F82EAB44571}" type="pres">
      <dgm:prSet presAssocID="{87CA1E3B-925E-4A14-A56E-8BCF521D2F70}" presName="spacer" presStyleCnt="0"/>
      <dgm:spPr/>
    </dgm:pt>
    <dgm:pt modelId="{EA7830F0-2C1C-4A9C-BBDC-414FB88566C3}" type="pres">
      <dgm:prSet presAssocID="{93DF7DDC-DC3A-4AB3-A20B-ADB1CE23E157}" presName="parentText" presStyleLbl="node1" presStyleIdx="2" presStyleCnt="3">
        <dgm:presLayoutVars>
          <dgm:chMax val="0"/>
          <dgm:bulletEnabled val="1"/>
        </dgm:presLayoutVars>
      </dgm:prSet>
      <dgm:spPr/>
    </dgm:pt>
    <dgm:pt modelId="{B74B25C5-5451-4FE9-BD7B-EA53988B95FF}" type="pres">
      <dgm:prSet presAssocID="{93DF7DDC-DC3A-4AB3-A20B-ADB1CE23E157}" presName="childText" presStyleLbl="revTx" presStyleIdx="0" presStyleCnt="1" custLinFactNeighborY="34917">
        <dgm:presLayoutVars>
          <dgm:bulletEnabled val="1"/>
        </dgm:presLayoutVars>
      </dgm:prSet>
      <dgm:spPr/>
    </dgm:pt>
  </dgm:ptLst>
  <dgm:cxnLst>
    <dgm:cxn modelId="{EE1BC703-132B-46A1-B9BB-D76EC8AEB1FB}" type="presOf" srcId="{85C1A3A7-BFD8-4A89-A1BA-72225E8C4024}" destId="{B74B25C5-5451-4FE9-BD7B-EA53988B95FF}" srcOrd="0" destOrd="7" presId="urn:microsoft.com/office/officeart/2005/8/layout/vList2"/>
    <dgm:cxn modelId="{63705F08-3963-4F26-A5A5-D5C4E1A3981B}" srcId="{D2C35CDB-7237-48E8-B684-84C9020333ED}" destId="{69537504-71D8-41DA-B94B-1BED17C62A25}" srcOrd="0" destOrd="0" parTransId="{80A80FAC-1E46-41D8-857A-76DAACE69F8E}" sibTransId="{C9388C8C-996C-4454-AC7F-98EB0A7BD82A}"/>
    <dgm:cxn modelId="{6C88373A-D9D7-435E-B6D7-1C74664DECEF}" srcId="{93DF7DDC-DC3A-4AB3-A20B-ADB1CE23E157}" destId="{1BA22C7C-C467-49F5-85F4-7872B218BAAF}" srcOrd="2" destOrd="0" parTransId="{E5A5F220-B476-4726-8F81-626B5B942156}" sibTransId="{E2C81B56-66EF-46F4-8EE7-96F5E08219F5}"/>
    <dgm:cxn modelId="{46ECB43F-28A6-4211-BB20-79EA36B7CF2B}" type="presOf" srcId="{B9CB25D2-5734-4448-A3D0-F0EBEF5CC9FC}" destId="{D1A0EB09-B586-4F81-A11A-08F515FBB85A}" srcOrd="0" destOrd="0" presId="urn:microsoft.com/office/officeart/2005/8/layout/vList2"/>
    <dgm:cxn modelId="{029CF65B-C4A4-4704-A5E6-30498CA9DDB0}" type="presOf" srcId="{0E5964AC-0DCD-4198-995E-B37F3F1414E7}" destId="{B74B25C5-5451-4FE9-BD7B-EA53988B95FF}" srcOrd="0" destOrd="6" presId="urn:microsoft.com/office/officeart/2005/8/layout/vList2"/>
    <dgm:cxn modelId="{DF92FB49-478E-4608-B2B2-6F762D5A0140}" type="presOf" srcId="{2AB87F07-14B2-4534-91AE-E285C94FAFE6}" destId="{B74B25C5-5451-4FE9-BD7B-EA53988B95FF}" srcOrd="0" destOrd="4" presId="urn:microsoft.com/office/officeart/2005/8/layout/vList2"/>
    <dgm:cxn modelId="{31EE016F-A082-487E-9395-B5EF23416AC9}" srcId="{93DF7DDC-DC3A-4AB3-A20B-ADB1CE23E157}" destId="{EEABC0E0-C688-409B-B2CC-2F2E561F4063}" srcOrd="5" destOrd="0" parTransId="{05CB4424-A346-444F-A18C-7E9E6140BE2C}" sibTransId="{CBD065F3-3864-416F-AB0C-30B780A2438E}"/>
    <dgm:cxn modelId="{B2A8D450-BF68-4001-9BC9-04F0A88D9429}" srcId="{93DF7DDC-DC3A-4AB3-A20B-ADB1CE23E157}" destId="{D2C35CDB-7237-48E8-B684-84C9020333ED}" srcOrd="1" destOrd="0" parTransId="{702C1778-C53E-4DBA-8E30-1D43FA8A61BD}" sibTransId="{F92AA62B-DF12-4BD3-8C8D-20E73DBDAD9E}"/>
    <dgm:cxn modelId="{DCCE2971-68AF-4571-A8C9-E676363BD14E}" type="presOf" srcId="{343B10AF-8FDF-4FE9-986D-131D8ACF0751}" destId="{B74B25C5-5451-4FE9-BD7B-EA53988B95FF}" srcOrd="0" destOrd="3" presId="urn:microsoft.com/office/officeart/2005/8/layout/vList2"/>
    <dgm:cxn modelId="{E096DD53-BF88-4EA5-A81A-C1141BA82A44}" srcId="{93DF7DDC-DC3A-4AB3-A20B-ADB1CE23E157}" destId="{0E8AB651-E69C-4B56-B47F-25DE384D10EA}" srcOrd="0" destOrd="0" parTransId="{C6DF1A21-C559-4A93-9641-8C8200DEE27C}" sibTransId="{EE4EA15C-5B58-4A23-BC68-5B99CF6A61C3}"/>
    <dgm:cxn modelId="{2565ED57-4600-4B0C-921C-2202BCCFC6A5}" srcId="{93DF7DDC-DC3A-4AB3-A20B-ADB1CE23E157}" destId="{85C1A3A7-BFD8-4A89-A1BA-72225E8C4024}" srcOrd="4" destOrd="0" parTransId="{BB9C545F-5B1F-418E-BB90-E1B2A6ACEDDF}" sibTransId="{91DDF261-BCDB-4907-B375-786CF8F07FBC}"/>
    <dgm:cxn modelId="{71570B7B-B09D-4D33-BF0F-904C13FEE599}" srcId="{E197C6A9-C4E2-44F6-89AF-2480F02FC331}" destId="{B9CB25D2-5734-4448-A3D0-F0EBEF5CC9FC}" srcOrd="0" destOrd="0" parTransId="{26CC3A51-BF70-4CBD-852E-AAC5BE626EA6}" sibTransId="{608530D3-F745-4E48-8C87-D90EC4E9EF5F}"/>
    <dgm:cxn modelId="{3A235D85-AF02-4719-8730-0D1614646003}" type="presOf" srcId="{1BA22C7C-C467-49F5-85F4-7872B218BAAF}" destId="{B74B25C5-5451-4FE9-BD7B-EA53988B95FF}" srcOrd="0" destOrd="5" presId="urn:microsoft.com/office/officeart/2005/8/layout/vList2"/>
    <dgm:cxn modelId="{37D8ED8A-715C-4B23-9654-B4CD284A6A9E}" srcId="{E197C6A9-C4E2-44F6-89AF-2480F02FC331}" destId="{1FFEC3F6-3EC1-4D86-A6A9-B0DB1EC9E368}" srcOrd="1" destOrd="0" parTransId="{0E51B7E3-915D-49C9-B943-C7E9059F1EC0}" sibTransId="{87CA1E3B-925E-4A14-A56E-8BCF521D2F70}"/>
    <dgm:cxn modelId="{E1333E8F-905F-40ED-A316-E765F54DF1A1}" srcId="{93DF7DDC-DC3A-4AB3-A20B-ADB1CE23E157}" destId="{0E5964AC-0DCD-4198-995E-B37F3F1414E7}" srcOrd="3" destOrd="0" parTransId="{CACB8B64-701F-4477-B782-22F14F93B668}" sibTransId="{F110FA9F-3D16-46DB-9165-51C47D13BA94}"/>
    <dgm:cxn modelId="{33D74892-D844-4747-AD49-61F711C75377}" type="presOf" srcId="{EEABC0E0-C688-409B-B2CC-2F2E561F4063}" destId="{B74B25C5-5451-4FE9-BD7B-EA53988B95FF}" srcOrd="0" destOrd="8" presId="urn:microsoft.com/office/officeart/2005/8/layout/vList2"/>
    <dgm:cxn modelId="{F3402C99-70E6-432F-BE54-EBB85ECDDFB2}" srcId="{D2C35CDB-7237-48E8-B684-84C9020333ED}" destId="{343B10AF-8FDF-4FE9-986D-131D8ACF0751}" srcOrd="1" destOrd="0" parTransId="{57A457AB-1315-4008-8596-892B724F6B72}" sibTransId="{9D098A75-60D0-4491-BD40-74B8F79CFC8A}"/>
    <dgm:cxn modelId="{C1B71EA0-8074-4091-9EBD-FFD5B81E474F}" type="presOf" srcId="{D2C35CDB-7237-48E8-B684-84C9020333ED}" destId="{B74B25C5-5451-4FE9-BD7B-EA53988B95FF}" srcOrd="0" destOrd="1" presId="urn:microsoft.com/office/officeart/2005/8/layout/vList2"/>
    <dgm:cxn modelId="{F4ABABC5-0ADF-490B-9C31-D0A91DA6B082}" srcId="{E197C6A9-C4E2-44F6-89AF-2480F02FC331}" destId="{93DF7DDC-DC3A-4AB3-A20B-ADB1CE23E157}" srcOrd="2" destOrd="0" parTransId="{ACB80079-F211-4F52-A87E-D5D66E2BE47A}" sibTransId="{B04D072A-D4D4-4093-9C4D-B6DC5E0C77B2}"/>
    <dgm:cxn modelId="{8C893EC9-ED14-4886-8991-1068A8055C19}" type="presOf" srcId="{93DF7DDC-DC3A-4AB3-A20B-ADB1CE23E157}" destId="{EA7830F0-2C1C-4A9C-BBDC-414FB88566C3}" srcOrd="0" destOrd="0" presId="urn:microsoft.com/office/officeart/2005/8/layout/vList2"/>
    <dgm:cxn modelId="{46C01ECE-BD62-46FC-B1FB-016C6DFFA101}" type="presOf" srcId="{0E8AB651-E69C-4B56-B47F-25DE384D10EA}" destId="{B74B25C5-5451-4FE9-BD7B-EA53988B95FF}" srcOrd="0" destOrd="0" presId="urn:microsoft.com/office/officeart/2005/8/layout/vList2"/>
    <dgm:cxn modelId="{294595CE-A510-4707-AE40-CB92D134ECB4}" srcId="{D2C35CDB-7237-48E8-B684-84C9020333ED}" destId="{2AB87F07-14B2-4534-91AE-E285C94FAFE6}" srcOrd="2" destOrd="0" parTransId="{20DBDC49-34E8-4682-AC62-C834F3E53DD9}" sibTransId="{3BB6D51E-0BE4-4885-8165-976645B6041A}"/>
    <dgm:cxn modelId="{2BECF5D1-E332-4E69-9344-BCA2F40F1349}" type="presOf" srcId="{69537504-71D8-41DA-B94B-1BED17C62A25}" destId="{B74B25C5-5451-4FE9-BD7B-EA53988B95FF}" srcOrd="0" destOrd="2" presId="urn:microsoft.com/office/officeart/2005/8/layout/vList2"/>
    <dgm:cxn modelId="{45238FDD-B913-496C-BC56-E1558D7B785A}" type="presOf" srcId="{E197C6A9-C4E2-44F6-89AF-2480F02FC331}" destId="{0466D4E8-A4CE-44D2-9502-C74F8EE4BAAC}" srcOrd="0" destOrd="0" presId="urn:microsoft.com/office/officeart/2005/8/layout/vList2"/>
    <dgm:cxn modelId="{9B1F1EE4-622E-4279-B485-19A2CF190410}" type="presOf" srcId="{1FFEC3F6-3EC1-4D86-A6A9-B0DB1EC9E368}" destId="{D8A08649-8176-4541-B752-C259BF21857F}" srcOrd="0" destOrd="0" presId="urn:microsoft.com/office/officeart/2005/8/layout/vList2"/>
    <dgm:cxn modelId="{B7114CEC-4485-4B4D-A90F-2F03E129005E}" type="presParOf" srcId="{0466D4E8-A4CE-44D2-9502-C74F8EE4BAAC}" destId="{D1A0EB09-B586-4F81-A11A-08F515FBB85A}" srcOrd="0" destOrd="0" presId="urn:microsoft.com/office/officeart/2005/8/layout/vList2"/>
    <dgm:cxn modelId="{002F736A-5B00-4583-BF78-6F7E37776C71}" type="presParOf" srcId="{0466D4E8-A4CE-44D2-9502-C74F8EE4BAAC}" destId="{6CB0BE6B-97C4-421E-AE35-B344B3FDC0C6}" srcOrd="1" destOrd="0" presId="urn:microsoft.com/office/officeart/2005/8/layout/vList2"/>
    <dgm:cxn modelId="{9002087B-2179-41E2-87FA-31AAEDBD9C4E}" type="presParOf" srcId="{0466D4E8-A4CE-44D2-9502-C74F8EE4BAAC}" destId="{D8A08649-8176-4541-B752-C259BF21857F}" srcOrd="2" destOrd="0" presId="urn:microsoft.com/office/officeart/2005/8/layout/vList2"/>
    <dgm:cxn modelId="{47E496DE-954F-425F-8CE6-ABF49A4E57AB}" type="presParOf" srcId="{0466D4E8-A4CE-44D2-9502-C74F8EE4BAAC}" destId="{C4F644E6-BF5F-4D89-AFB5-7F82EAB44571}" srcOrd="3" destOrd="0" presId="urn:microsoft.com/office/officeart/2005/8/layout/vList2"/>
    <dgm:cxn modelId="{D6776A50-D940-458F-A9A6-B2F278B701E0}" type="presParOf" srcId="{0466D4E8-A4CE-44D2-9502-C74F8EE4BAAC}" destId="{EA7830F0-2C1C-4A9C-BBDC-414FB88566C3}" srcOrd="4" destOrd="0" presId="urn:microsoft.com/office/officeart/2005/8/layout/vList2"/>
    <dgm:cxn modelId="{58AAA707-3F4B-4FB2-A50F-6D48FB55317B}" type="presParOf" srcId="{0466D4E8-A4CE-44D2-9502-C74F8EE4BAAC}" destId="{B74B25C5-5451-4FE9-BD7B-EA53988B95F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F905A-E74A-418C-809F-B49E95DDE8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600F55-96D1-4AFF-9C25-4C911A5C1DDF}">
      <dgm:prSet/>
      <dgm:spPr/>
      <dgm:t>
        <a:bodyPr/>
        <a:lstStyle/>
        <a:p>
          <a:r>
            <a:rPr lang="en-US" b="1" i="0"/>
            <a:t>Add a data disk</a:t>
          </a:r>
          <a:endParaRPr lang="en-US"/>
        </a:p>
      </dgm:t>
    </dgm:pt>
    <dgm:pt modelId="{0B25AAF3-1197-42F7-BBF4-5138E21D2A76}" type="parTrans" cxnId="{1FA3D93F-A7E0-4AA0-9439-3AD512E3783D}">
      <dgm:prSet/>
      <dgm:spPr/>
      <dgm:t>
        <a:bodyPr/>
        <a:lstStyle/>
        <a:p>
          <a:endParaRPr lang="en-US"/>
        </a:p>
      </dgm:t>
    </dgm:pt>
    <dgm:pt modelId="{82C5DE44-D69C-42AF-968B-85F61B8B6A2D}" type="sibTrans" cxnId="{1FA3D93F-A7E0-4AA0-9439-3AD512E3783D}">
      <dgm:prSet/>
      <dgm:spPr/>
      <dgm:t>
        <a:bodyPr/>
        <a:lstStyle/>
        <a:p>
          <a:endParaRPr lang="en-US"/>
        </a:p>
      </dgm:t>
    </dgm:pt>
    <dgm:pt modelId="{71C4B913-7457-4482-B9AB-9A2272495A29}">
      <dgm:prSet custT="1"/>
      <dgm:spPr/>
      <dgm:t>
        <a:bodyPr/>
        <a:lstStyle/>
        <a:p>
          <a:r>
            <a:rPr lang="en-US" sz="1600" b="0" i="0" dirty="0"/>
            <a:t>Go to the Azure portal to add a data disk. Search for and select </a:t>
          </a:r>
          <a:r>
            <a:rPr lang="en-US" sz="1600" b="1" i="0" dirty="0"/>
            <a:t>Virtual machines</a:t>
          </a:r>
          <a:r>
            <a:rPr lang="en-US" sz="1600" b="0" i="0" dirty="0"/>
            <a:t>.</a:t>
          </a:r>
          <a:endParaRPr lang="en-US" sz="1600" dirty="0"/>
        </a:p>
      </dgm:t>
    </dgm:pt>
    <dgm:pt modelId="{DAD81732-F36E-4472-AB98-43F094A542D1}" type="parTrans" cxnId="{128EE0F4-A8C8-43D7-88C5-E3B54E62C191}">
      <dgm:prSet/>
      <dgm:spPr/>
      <dgm:t>
        <a:bodyPr/>
        <a:lstStyle/>
        <a:p>
          <a:endParaRPr lang="en-US"/>
        </a:p>
      </dgm:t>
    </dgm:pt>
    <dgm:pt modelId="{E2B39957-96DF-49CF-8563-3F3A452678EC}" type="sibTrans" cxnId="{128EE0F4-A8C8-43D7-88C5-E3B54E62C191}">
      <dgm:prSet/>
      <dgm:spPr/>
      <dgm:t>
        <a:bodyPr/>
        <a:lstStyle/>
        <a:p>
          <a:endParaRPr lang="en-US"/>
        </a:p>
      </dgm:t>
    </dgm:pt>
    <dgm:pt modelId="{45697D24-FADA-447E-B34B-B083465C157C}">
      <dgm:prSet custT="1"/>
      <dgm:spPr/>
      <dgm:t>
        <a:bodyPr/>
        <a:lstStyle/>
        <a:p>
          <a:r>
            <a:rPr lang="en-US" sz="1600" b="0" i="0"/>
            <a:t>Select a virtual machine from the list.</a:t>
          </a:r>
          <a:endParaRPr lang="en-US" sz="1600"/>
        </a:p>
      </dgm:t>
    </dgm:pt>
    <dgm:pt modelId="{6EDC41FE-7AB2-4781-BBCA-611091CE17B3}" type="parTrans" cxnId="{CBF62D10-357B-4E47-A4AB-B63857029C5D}">
      <dgm:prSet/>
      <dgm:spPr/>
      <dgm:t>
        <a:bodyPr/>
        <a:lstStyle/>
        <a:p>
          <a:endParaRPr lang="en-US"/>
        </a:p>
      </dgm:t>
    </dgm:pt>
    <dgm:pt modelId="{165C1AE7-459E-4EC9-94E0-5AEE4EF3CFC4}" type="sibTrans" cxnId="{CBF62D10-357B-4E47-A4AB-B63857029C5D}">
      <dgm:prSet/>
      <dgm:spPr/>
      <dgm:t>
        <a:bodyPr/>
        <a:lstStyle/>
        <a:p>
          <a:endParaRPr lang="en-US"/>
        </a:p>
      </dgm:t>
    </dgm:pt>
    <dgm:pt modelId="{385364EA-D411-4B81-AF57-0AFBD1B1F5A0}">
      <dgm:prSet custT="1"/>
      <dgm:spPr/>
      <dgm:t>
        <a:bodyPr/>
        <a:lstStyle/>
        <a:p>
          <a:r>
            <a:rPr lang="en-US" sz="1600" b="0" i="0"/>
            <a:t>On the </a:t>
          </a:r>
          <a:r>
            <a:rPr lang="en-US" sz="1600" b="1" i="0"/>
            <a:t>Virtual machine</a:t>
          </a:r>
          <a:r>
            <a:rPr lang="en-US" sz="1600" b="0" i="0"/>
            <a:t> page, select </a:t>
          </a:r>
          <a:r>
            <a:rPr lang="en-US" sz="1600" b="1" i="0"/>
            <a:t>Disks</a:t>
          </a:r>
          <a:r>
            <a:rPr lang="en-US" sz="1600" b="0" i="0"/>
            <a:t>.</a:t>
          </a:r>
          <a:endParaRPr lang="en-US" sz="1600"/>
        </a:p>
      </dgm:t>
    </dgm:pt>
    <dgm:pt modelId="{6EF2DEB5-37BB-42E6-9BA8-A8E53E2C5CB4}" type="parTrans" cxnId="{84B85107-D896-4562-9AAA-3312FCEFF6D3}">
      <dgm:prSet/>
      <dgm:spPr/>
      <dgm:t>
        <a:bodyPr/>
        <a:lstStyle/>
        <a:p>
          <a:endParaRPr lang="en-US"/>
        </a:p>
      </dgm:t>
    </dgm:pt>
    <dgm:pt modelId="{89C03D84-1447-4A7E-9123-53FD1FAD243A}" type="sibTrans" cxnId="{84B85107-D896-4562-9AAA-3312FCEFF6D3}">
      <dgm:prSet/>
      <dgm:spPr/>
      <dgm:t>
        <a:bodyPr/>
        <a:lstStyle/>
        <a:p>
          <a:endParaRPr lang="en-US"/>
        </a:p>
      </dgm:t>
    </dgm:pt>
    <dgm:pt modelId="{404CA50F-DC3F-4E66-B9E8-9B515227DF7C}">
      <dgm:prSet custT="1"/>
      <dgm:spPr/>
      <dgm:t>
        <a:bodyPr/>
        <a:lstStyle/>
        <a:p>
          <a:r>
            <a:rPr lang="en-US" sz="1600" b="0" i="0"/>
            <a:t>On the </a:t>
          </a:r>
          <a:r>
            <a:rPr lang="en-US" sz="1600" b="1" i="0"/>
            <a:t>Disks</a:t>
          </a:r>
          <a:r>
            <a:rPr lang="en-US" sz="1600" b="0" i="0"/>
            <a:t> page, select </a:t>
          </a:r>
          <a:r>
            <a:rPr lang="en-US" sz="1600" b="1" i="0"/>
            <a:t>Add data disk</a:t>
          </a:r>
          <a:r>
            <a:rPr lang="en-US" sz="1600" b="0" i="0"/>
            <a:t>.</a:t>
          </a:r>
          <a:endParaRPr lang="en-US" sz="1600"/>
        </a:p>
      </dgm:t>
    </dgm:pt>
    <dgm:pt modelId="{078B5773-C617-4F8C-926C-0AD4919FAE71}" type="parTrans" cxnId="{6D62482D-598D-4722-9646-1273AC3191D5}">
      <dgm:prSet/>
      <dgm:spPr/>
      <dgm:t>
        <a:bodyPr/>
        <a:lstStyle/>
        <a:p>
          <a:endParaRPr lang="en-US"/>
        </a:p>
      </dgm:t>
    </dgm:pt>
    <dgm:pt modelId="{4172E481-91D5-49AD-B8E8-406AD37FFE76}" type="sibTrans" cxnId="{6D62482D-598D-4722-9646-1273AC3191D5}">
      <dgm:prSet/>
      <dgm:spPr/>
      <dgm:t>
        <a:bodyPr/>
        <a:lstStyle/>
        <a:p>
          <a:endParaRPr lang="en-US"/>
        </a:p>
      </dgm:t>
    </dgm:pt>
    <dgm:pt modelId="{C67E6FF0-A0CA-4A5B-8E45-F4C9AA9CAFEE}">
      <dgm:prSet custT="1"/>
      <dgm:spPr/>
      <dgm:t>
        <a:bodyPr/>
        <a:lstStyle/>
        <a:p>
          <a:r>
            <a:rPr lang="en-US" sz="1600" b="0" i="0" dirty="0"/>
            <a:t>In the drop-down for the new disk, select </a:t>
          </a:r>
          <a:r>
            <a:rPr lang="en-US" sz="1600" b="1" i="0" dirty="0"/>
            <a:t>Create disk</a:t>
          </a:r>
          <a:r>
            <a:rPr lang="en-US" sz="1600" b="0" i="0" dirty="0"/>
            <a:t>.</a:t>
          </a:r>
          <a:endParaRPr lang="en-US" sz="1600" dirty="0"/>
        </a:p>
      </dgm:t>
    </dgm:pt>
    <dgm:pt modelId="{620B425A-1869-4FCE-8DD5-6CC671D4F47E}" type="parTrans" cxnId="{A0E1800A-A679-4A78-9E01-1380A2B84950}">
      <dgm:prSet/>
      <dgm:spPr/>
      <dgm:t>
        <a:bodyPr/>
        <a:lstStyle/>
        <a:p>
          <a:endParaRPr lang="en-US"/>
        </a:p>
      </dgm:t>
    </dgm:pt>
    <dgm:pt modelId="{703CACE9-4AB9-4B2B-AC42-14796F9B8A1D}" type="sibTrans" cxnId="{A0E1800A-A679-4A78-9E01-1380A2B84950}">
      <dgm:prSet/>
      <dgm:spPr/>
      <dgm:t>
        <a:bodyPr/>
        <a:lstStyle/>
        <a:p>
          <a:endParaRPr lang="en-US"/>
        </a:p>
      </dgm:t>
    </dgm:pt>
    <dgm:pt modelId="{96922153-5D15-488E-932F-C42A719EB9BD}">
      <dgm:prSet custT="1"/>
      <dgm:spPr/>
      <dgm:t>
        <a:bodyPr/>
        <a:lstStyle/>
        <a:p>
          <a:r>
            <a:rPr lang="en-US" sz="1600" b="0" i="0" dirty="0"/>
            <a:t>In the </a:t>
          </a:r>
          <a:r>
            <a:rPr lang="en-US" sz="1600" b="1" i="0" dirty="0"/>
            <a:t>Create managed disk</a:t>
          </a:r>
          <a:r>
            <a:rPr lang="en-US" sz="1600" b="0" i="0" dirty="0"/>
            <a:t> page, type in a name for the disk and adjust the other settings as necessary. When you're done, select </a:t>
          </a:r>
          <a:r>
            <a:rPr lang="en-US" sz="1600" b="1" i="0" dirty="0"/>
            <a:t>Create</a:t>
          </a:r>
          <a:r>
            <a:rPr lang="en-US" sz="1600" b="0" i="0" dirty="0"/>
            <a:t>.</a:t>
          </a:r>
          <a:endParaRPr lang="en-US" sz="1600" dirty="0"/>
        </a:p>
      </dgm:t>
    </dgm:pt>
    <dgm:pt modelId="{3452FDF8-A46B-40C4-93F1-E70F211F6B73}" type="parTrans" cxnId="{07784D6D-4225-4405-BD04-B0E12A680656}">
      <dgm:prSet/>
      <dgm:spPr/>
      <dgm:t>
        <a:bodyPr/>
        <a:lstStyle/>
        <a:p>
          <a:endParaRPr lang="en-US"/>
        </a:p>
      </dgm:t>
    </dgm:pt>
    <dgm:pt modelId="{72AE65E5-7257-4A12-927A-166FF1B7142C}" type="sibTrans" cxnId="{07784D6D-4225-4405-BD04-B0E12A680656}">
      <dgm:prSet/>
      <dgm:spPr/>
      <dgm:t>
        <a:bodyPr/>
        <a:lstStyle/>
        <a:p>
          <a:endParaRPr lang="en-US"/>
        </a:p>
      </dgm:t>
    </dgm:pt>
    <dgm:pt modelId="{52509846-4D11-4C42-A5F2-C46022881692}">
      <dgm:prSet custT="1"/>
      <dgm:spPr/>
      <dgm:t>
        <a:bodyPr/>
        <a:lstStyle/>
        <a:p>
          <a:r>
            <a:rPr lang="en-US" sz="1600" b="0" i="0"/>
            <a:t>In the </a:t>
          </a:r>
          <a:r>
            <a:rPr lang="en-US" sz="1600" b="1" i="0"/>
            <a:t>Disks</a:t>
          </a:r>
          <a:r>
            <a:rPr lang="en-US" sz="1600" b="0" i="0"/>
            <a:t> page, select </a:t>
          </a:r>
          <a:r>
            <a:rPr lang="en-US" sz="1600" b="1" i="0"/>
            <a:t>Save</a:t>
          </a:r>
          <a:r>
            <a:rPr lang="en-US" sz="1600" b="0" i="0"/>
            <a:t> to save the new disk configuration for the VM.</a:t>
          </a:r>
          <a:endParaRPr lang="en-US" sz="1600"/>
        </a:p>
      </dgm:t>
    </dgm:pt>
    <dgm:pt modelId="{12B255BE-3C83-454A-A3B7-8C980032F0F5}" type="parTrans" cxnId="{A8C35796-B69E-416F-B5EE-0B4F1454177A}">
      <dgm:prSet/>
      <dgm:spPr/>
      <dgm:t>
        <a:bodyPr/>
        <a:lstStyle/>
        <a:p>
          <a:endParaRPr lang="en-US"/>
        </a:p>
      </dgm:t>
    </dgm:pt>
    <dgm:pt modelId="{27D3427C-3564-400A-AB90-5B76D58643F9}" type="sibTrans" cxnId="{A8C35796-B69E-416F-B5EE-0B4F1454177A}">
      <dgm:prSet/>
      <dgm:spPr/>
      <dgm:t>
        <a:bodyPr/>
        <a:lstStyle/>
        <a:p>
          <a:endParaRPr lang="en-US"/>
        </a:p>
      </dgm:t>
    </dgm:pt>
    <dgm:pt modelId="{74371ACC-DA3C-40AE-9C75-1AFAA62C8D6E}">
      <dgm:prSet custT="1"/>
      <dgm:spPr/>
      <dgm:t>
        <a:bodyPr/>
        <a:lstStyle/>
        <a:p>
          <a:r>
            <a:rPr lang="en-US" sz="1600" b="0" i="0" dirty="0"/>
            <a:t>After Azure creates the disk and attaches it to the virtual machine, the new disk is listed in the virtual machine's disk settings under </a:t>
          </a:r>
          <a:r>
            <a:rPr lang="en-US" sz="1600" b="1" i="0" dirty="0"/>
            <a:t>Data disks</a:t>
          </a:r>
          <a:r>
            <a:rPr lang="en-US" sz="1600" b="0" i="0" dirty="0"/>
            <a:t>.</a:t>
          </a:r>
          <a:endParaRPr lang="en-US" sz="1600" dirty="0"/>
        </a:p>
      </dgm:t>
    </dgm:pt>
    <dgm:pt modelId="{E0ADBE1E-C980-48F7-85B9-07B171773725}" type="parTrans" cxnId="{36ED06B2-95CB-4242-BE59-BEE06DC64C46}">
      <dgm:prSet/>
      <dgm:spPr/>
      <dgm:t>
        <a:bodyPr/>
        <a:lstStyle/>
        <a:p>
          <a:endParaRPr lang="en-US"/>
        </a:p>
      </dgm:t>
    </dgm:pt>
    <dgm:pt modelId="{EC4C41F2-B505-4A5B-9645-61322953B4F2}" type="sibTrans" cxnId="{36ED06B2-95CB-4242-BE59-BEE06DC64C46}">
      <dgm:prSet/>
      <dgm:spPr/>
      <dgm:t>
        <a:bodyPr/>
        <a:lstStyle/>
        <a:p>
          <a:endParaRPr lang="en-US"/>
        </a:p>
      </dgm:t>
    </dgm:pt>
    <dgm:pt modelId="{40DB6AFD-920E-4B73-A448-342D9BD7E55A}" type="pres">
      <dgm:prSet presAssocID="{1B0F905A-E74A-418C-809F-B49E95DDE86D}" presName="linear" presStyleCnt="0">
        <dgm:presLayoutVars>
          <dgm:animLvl val="lvl"/>
          <dgm:resizeHandles val="exact"/>
        </dgm:presLayoutVars>
      </dgm:prSet>
      <dgm:spPr/>
    </dgm:pt>
    <dgm:pt modelId="{13E2AA45-F0C6-4967-AD32-45746B7D1316}" type="pres">
      <dgm:prSet presAssocID="{4C600F55-96D1-4AFF-9C25-4C911A5C1DDF}" presName="parentText" presStyleLbl="node1" presStyleIdx="0" presStyleCnt="1">
        <dgm:presLayoutVars>
          <dgm:chMax val="0"/>
          <dgm:bulletEnabled val="1"/>
        </dgm:presLayoutVars>
      </dgm:prSet>
      <dgm:spPr/>
    </dgm:pt>
    <dgm:pt modelId="{39FA3DD8-3AB6-448C-B476-0BF02BB0A38C}" type="pres">
      <dgm:prSet presAssocID="{4C600F55-96D1-4AFF-9C25-4C911A5C1DDF}" presName="childText" presStyleLbl="revTx" presStyleIdx="0" presStyleCnt="1" custLinFactNeighborX="1774" custLinFactNeighborY="93485">
        <dgm:presLayoutVars>
          <dgm:bulletEnabled val="1"/>
        </dgm:presLayoutVars>
      </dgm:prSet>
      <dgm:spPr/>
    </dgm:pt>
  </dgm:ptLst>
  <dgm:cxnLst>
    <dgm:cxn modelId="{84B85107-D896-4562-9AAA-3312FCEFF6D3}" srcId="{4C600F55-96D1-4AFF-9C25-4C911A5C1DDF}" destId="{385364EA-D411-4B81-AF57-0AFBD1B1F5A0}" srcOrd="2" destOrd="0" parTransId="{6EF2DEB5-37BB-42E6-9BA8-A8E53E2C5CB4}" sibTransId="{89C03D84-1447-4A7E-9123-53FD1FAD243A}"/>
    <dgm:cxn modelId="{A0E1800A-A679-4A78-9E01-1380A2B84950}" srcId="{4C600F55-96D1-4AFF-9C25-4C911A5C1DDF}" destId="{C67E6FF0-A0CA-4A5B-8E45-F4C9AA9CAFEE}" srcOrd="4" destOrd="0" parTransId="{620B425A-1869-4FCE-8DD5-6CC671D4F47E}" sibTransId="{703CACE9-4AB9-4B2B-AC42-14796F9B8A1D}"/>
    <dgm:cxn modelId="{CBF62D10-357B-4E47-A4AB-B63857029C5D}" srcId="{4C600F55-96D1-4AFF-9C25-4C911A5C1DDF}" destId="{45697D24-FADA-447E-B34B-B083465C157C}" srcOrd="1" destOrd="0" parTransId="{6EDC41FE-7AB2-4781-BBCA-611091CE17B3}" sibTransId="{165C1AE7-459E-4EC9-94E0-5AEE4EF3CFC4}"/>
    <dgm:cxn modelId="{368C702B-FBB9-4944-B1CF-92F05DF74622}" type="presOf" srcId="{45697D24-FADA-447E-B34B-B083465C157C}" destId="{39FA3DD8-3AB6-448C-B476-0BF02BB0A38C}" srcOrd="0" destOrd="1" presId="urn:microsoft.com/office/officeart/2005/8/layout/vList2"/>
    <dgm:cxn modelId="{F018162D-3335-4682-9DCD-D90E2D20A163}" type="presOf" srcId="{52509846-4D11-4C42-A5F2-C46022881692}" destId="{39FA3DD8-3AB6-448C-B476-0BF02BB0A38C}" srcOrd="0" destOrd="6" presId="urn:microsoft.com/office/officeart/2005/8/layout/vList2"/>
    <dgm:cxn modelId="{6D62482D-598D-4722-9646-1273AC3191D5}" srcId="{4C600F55-96D1-4AFF-9C25-4C911A5C1DDF}" destId="{404CA50F-DC3F-4E66-B9E8-9B515227DF7C}" srcOrd="3" destOrd="0" parTransId="{078B5773-C617-4F8C-926C-0AD4919FAE71}" sibTransId="{4172E481-91D5-49AD-B8E8-406AD37FFE76}"/>
    <dgm:cxn modelId="{D5613333-44F3-43CD-BF62-62C9E472F7CA}" type="presOf" srcId="{C67E6FF0-A0CA-4A5B-8E45-F4C9AA9CAFEE}" destId="{39FA3DD8-3AB6-448C-B476-0BF02BB0A38C}" srcOrd="0" destOrd="4" presId="urn:microsoft.com/office/officeart/2005/8/layout/vList2"/>
    <dgm:cxn modelId="{1FA3D93F-A7E0-4AA0-9439-3AD512E3783D}" srcId="{1B0F905A-E74A-418C-809F-B49E95DDE86D}" destId="{4C600F55-96D1-4AFF-9C25-4C911A5C1DDF}" srcOrd="0" destOrd="0" parTransId="{0B25AAF3-1197-42F7-BBF4-5138E21D2A76}" sibTransId="{82C5DE44-D69C-42AF-968B-85F61B8B6A2D}"/>
    <dgm:cxn modelId="{B6253B64-99C1-4CB0-943D-34A64698C1D2}" type="presOf" srcId="{385364EA-D411-4B81-AF57-0AFBD1B1F5A0}" destId="{39FA3DD8-3AB6-448C-B476-0BF02BB0A38C}" srcOrd="0" destOrd="2" presId="urn:microsoft.com/office/officeart/2005/8/layout/vList2"/>
    <dgm:cxn modelId="{BA62CD68-8D1D-4479-8C49-3A1C927C407C}" type="presOf" srcId="{71C4B913-7457-4482-B9AB-9A2272495A29}" destId="{39FA3DD8-3AB6-448C-B476-0BF02BB0A38C}" srcOrd="0" destOrd="0" presId="urn:microsoft.com/office/officeart/2005/8/layout/vList2"/>
    <dgm:cxn modelId="{07784D6D-4225-4405-BD04-B0E12A680656}" srcId="{4C600F55-96D1-4AFF-9C25-4C911A5C1DDF}" destId="{96922153-5D15-488E-932F-C42A719EB9BD}" srcOrd="5" destOrd="0" parTransId="{3452FDF8-A46B-40C4-93F1-E70F211F6B73}" sibTransId="{72AE65E5-7257-4A12-927A-166FF1B7142C}"/>
    <dgm:cxn modelId="{54737656-4BC3-4800-95B7-4C3D013F7C78}" type="presOf" srcId="{404CA50F-DC3F-4E66-B9E8-9B515227DF7C}" destId="{39FA3DD8-3AB6-448C-B476-0BF02BB0A38C}" srcOrd="0" destOrd="3" presId="urn:microsoft.com/office/officeart/2005/8/layout/vList2"/>
    <dgm:cxn modelId="{A8C35796-B69E-416F-B5EE-0B4F1454177A}" srcId="{4C600F55-96D1-4AFF-9C25-4C911A5C1DDF}" destId="{52509846-4D11-4C42-A5F2-C46022881692}" srcOrd="6" destOrd="0" parTransId="{12B255BE-3C83-454A-A3B7-8C980032F0F5}" sibTransId="{27D3427C-3564-400A-AB90-5B76D58643F9}"/>
    <dgm:cxn modelId="{36ED06B2-95CB-4242-BE59-BEE06DC64C46}" srcId="{4C600F55-96D1-4AFF-9C25-4C911A5C1DDF}" destId="{74371ACC-DA3C-40AE-9C75-1AFAA62C8D6E}" srcOrd="7" destOrd="0" parTransId="{E0ADBE1E-C980-48F7-85B9-07B171773725}" sibTransId="{EC4C41F2-B505-4A5B-9645-61322953B4F2}"/>
    <dgm:cxn modelId="{2787B8B3-AB30-413E-BDB2-FE81C49D154C}" type="presOf" srcId="{74371ACC-DA3C-40AE-9C75-1AFAA62C8D6E}" destId="{39FA3DD8-3AB6-448C-B476-0BF02BB0A38C}" srcOrd="0" destOrd="7" presId="urn:microsoft.com/office/officeart/2005/8/layout/vList2"/>
    <dgm:cxn modelId="{335529B7-E605-41B1-BE86-197C8AA28FA7}" type="presOf" srcId="{4C600F55-96D1-4AFF-9C25-4C911A5C1DDF}" destId="{13E2AA45-F0C6-4967-AD32-45746B7D1316}" srcOrd="0" destOrd="0" presId="urn:microsoft.com/office/officeart/2005/8/layout/vList2"/>
    <dgm:cxn modelId="{48E039C1-5CD2-458D-AD6D-C7D1A71DBE5F}" type="presOf" srcId="{1B0F905A-E74A-418C-809F-B49E95DDE86D}" destId="{40DB6AFD-920E-4B73-A448-342D9BD7E55A}" srcOrd="0" destOrd="0" presId="urn:microsoft.com/office/officeart/2005/8/layout/vList2"/>
    <dgm:cxn modelId="{E76E15DB-B817-4C39-825A-8A1E0CEF3FF9}" type="presOf" srcId="{96922153-5D15-488E-932F-C42A719EB9BD}" destId="{39FA3DD8-3AB6-448C-B476-0BF02BB0A38C}" srcOrd="0" destOrd="5" presId="urn:microsoft.com/office/officeart/2005/8/layout/vList2"/>
    <dgm:cxn modelId="{128EE0F4-A8C8-43D7-88C5-E3B54E62C191}" srcId="{4C600F55-96D1-4AFF-9C25-4C911A5C1DDF}" destId="{71C4B913-7457-4482-B9AB-9A2272495A29}" srcOrd="0" destOrd="0" parTransId="{DAD81732-F36E-4472-AB98-43F094A542D1}" sibTransId="{E2B39957-96DF-49CF-8563-3F3A452678EC}"/>
    <dgm:cxn modelId="{F42C8D1D-A77F-47A1-8F2E-658D6A143DDA}" type="presParOf" srcId="{40DB6AFD-920E-4B73-A448-342D9BD7E55A}" destId="{13E2AA45-F0C6-4967-AD32-45746B7D1316}" srcOrd="0" destOrd="0" presId="urn:microsoft.com/office/officeart/2005/8/layout/vList2"/>
    <dgm:cxn modelId="{1C031D4B-714F-43F0-A1C5-DB4B454553DC}" type="presParOf" srcId="{40DB6AFD-920E-4B73-A448-342D9BD7E55A}" destId="{39FA3DD8-3AB6-448C-B476-0BF02BB0A38C}"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8D9E2-5AF2-4CB4-8FD6-2D01B0AD2A86}">
      <dsp:nvSpPr>
        <dsp:cNvPr id="0" name=""/>
        <dsp:cNvSpPr/>
      </dsp:nvSpPr>
      <dsp:spPr>
        <a:xfrm>
          <a:off x="0" y="94503"/>
          <a:ext cx="11184129" cy="179615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To configure the virtual machines with the </a:t>
          </a:r>
          <a:r>
            <a:rPr lang="en-US" sz="2000" b="0" i="0" kern="1200" dirty="0" err="1"/>
            <a:t>FSLogix</a:t>
          </a:r>
          <a:r>
            <a:rPr lang="en-US" sz="2000" b="0" i="0" kern="1200" dirty="0"/>
            <a:t> software, do the following on each machine registered to the host pool:</a:t>
          </a:r>
          <a:endParaRPr lang="en-US" sz="2000" kern="1200" dirty="0"/>
        </a:p>
        <a:p>
          <a:pPr marL="114300" lvl="1" indent="-114300" algn="l" defTabSz="622300">
            <a:lnSpc>
              <a:spcPct val="90000"/>
            </a:lnSpc>
            <a:spcBef>
              <a:spcPct val="0"/>
            </a:spcBef>
            <a:spcAft>
              <a:spcPct val="15000"/>
            </a:spcAft>
            <a:buChar char="•"/>
          </a:pPr>
          <a:r>
            <a:rPr lang="en-US" sz="1400" b="0" i="0" kern="1200"/>
            <a:t>Connect to the virtual machine with the credentials you provided when creating the virtual machine.</a:t>
          </a:r>
          <a:endParaRPr lang="en-US" sz="1400" kern="1200"/>
        </a:p>
        <a:p>
          <a:pPr marL="114300" lvl="1" indent="-114300" algn="l" defTabSz="622300">
            <a:lnSpc>
              <a:spcPct val="90000"/>
            </a:lnSpc>
            <a:spcBef>
              <a:spcPct val="0"/>
            </a:spcBef>
            <a:spcAft>
              <a:spcPct val="15000"/>
            </a:spcAft>
            <a:buChar char="•"/>
          </a:pPr>
          <a:r>
            <a:rPr lang="en-US" sz="1400" b="0" i="0" kern="1200" dirty="0"/>
            <a:t>Launch an internet browser and navigate to </a:t>
          </a:r>
          <a:r>
            <a:rPr lang="en-US" sz="1400" b="0" i="0" kern="1200" dirty="0">
              <a:hlinkClick xmlns:r="http://schemas.openxmlformats.org/officeDocument/2006/relationships" r:id="rId1"/>
            </a:rPr>
            <a:t>download the </a:t>
          </a:r>
          <a:r>
            <a:rPr lang="en-US" sz="1400" b="0" i="0" kern="1200" dirty="0" err="1">
              <a:hlinkClick xmlns:r="http://schemas.openxmlformats.org/officeDocument/2006/relationships" r:id="rId1"/>
            </a:rPr>
            <a:t>FSLogix</a:t>
          </a:r>
          <a:r>
            <a:rPr lang="en-US" sz="1400" b="0" i="0" kern="1200" dirty="0">
              <a:hlinkClick xmlns:r="http://schemas.openxmlformats.org/officeDocument/2006/relationships" r:id="rId1"/>
            </a:rPr>
            <a:t> agent</a:t>
          </a:r>
          <a:r>
            <a:rPr lang="en-US" sz="1400" b="0" i="0" kern="1200" dirty="0"/>
            <a:t>.</a:t>
          </a:r>
          <a:endParaRPr lang="en-US" sz="1400" kern="1200" dirty="0"/>
        </a:p>
        <a:p>
          <a:pPr marL="114300" lvl="1" indent="-114300" algn="l" defTabSz="622300">
            <a:lnSpc>
              <a:spcPct val="90000"/>
            </a:lnSpc>
            <a:spcBef>
              <a:spcPct val="0"/>
            </a:spcBef>
            <a:spcAft>
              <a:spcPct val="15000"/>
            </a:spcAft>
            <a:buChar char="•"/>
          </a:pPr>
          <a:r>
            <a:rPr lang="en-US" sz="1400" b="0" i="0" kern="1200" dirty="0"/>
            <a:t>Navigate to either </a:t>
          </a:r>
          <a:r>
            <a:rPr lang="en-US" sz="1400" b="0" i="1" kern="1200" dirty="0"/>
            <a:t>\Win32\Release</a:t>
          </a:r>
          <a:r>
            <a:rPr lang="en-US" sz="1400" b="0" i="0" kern="1200" dirty="0"/>
            <a:t> or </a:t>
          </a:r>
          <a:r>
            <a:rPr lang="en-US" sz="1400" b="0" i="1" kern="1200" dirty="0"/>
            <a:t>\X64\Release</a:t>
          </a:r>
          <a:r>
            <a:rPr lang="en-US" sz="1400" b="0" i="0" kern="1200" dirty="0"/>
            <a:t> in the .zip file and run </a:t>
          </a:r>
          <a:r>
            <a:rPr lang="en-US" sz="1400" b="1" i="0" kern="1200" dirty="0" err="1"/>
            <a:t>FSLogixAppsSetup</a:t>
          </a:r>
          <a:r>
            <a:rPr lang="en-US" sz="1400" b="0" i="0" kern="1200" dirty="0"/>
            <a:t> to install the </a:t>
          </a:r>
          <a:r>
            <a:rPr lang="en-US" sz="1400" b="0" i="0" kern="1200" dirty="0" err="1"/>
            <a:t>FSLogix</a:t>
          </a:r>
          <a:r>
            <a:rPr lang="en-US" sz="1400" b="0" i="0" kern="1200" dirty="0"/>
            <a:t> agent.</a:t>
          </a:r>
          <a:endParaRPr lang="en-US" sz="1400" kern="1200" dirty="0"/>
        </a:p>
      </dsp:txBody>
      <dsp:txXfrm>
        <a:off x="52607" y="147110"/>
        <a:ext cx="11078915" cy="1690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0EB09-B586-4F81-A11A-08F515FBB85A}">
      <dsp:nvSpPr>
        <dsp:cNvPr id="0" name=""/>
        <dsp:cNvSpPr/>
      </dsp:nvSpPr>
      <dsp:spPr>
        <a:xfrm>
          <a:off x="0" y="45174"/>
          <a:ext cx="10802238"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Once you've created a storage account, all that is left is to create your file share. </a:t>
          </a:r>
          <a:endParaRPr lang="en-US" sz="1800" kern="1200"/>
        </a:p>
      </dsp:txBody>
      <dsp:txXfrm>
        <a:off x="22617" y="67791"/>
        <a:ext cx="10757004" cy="418086"/>
      </dsp:txXfrm>
    </dsp:sp>
    <dsp:sp modelId="{D8A08649-8176-4541-B752-C259BF21857F}">
      <dsp:nvSpPr>
        <dsp:cNvPr id="0" name=""/>
        <dsp:cNvSpPr/>
      </dsp:nvSpPr>
      <dsp:spPr>
        <a:xfrm>
          <a:off x="0" y="560334"/>
          <a:ext cx="10802238"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process is the same for a premium file share or a standard file share. </a:t>
          </a:r>
          <a:endParaRPr lang="en-US" sz="1800" kern="1200"/>
        </a:p>
      </dsp:txBody>
      <dsp:txXfrm>
        <a:off x="22617" y="582951"/>
        <a:ext cx="10757004" cy="418086"/>
      </dsp:txXfrm>
    </dsp:sp>
    <dsp:sp modelId="{EA7830F0-2C1C-4A9C-BBDC-414FB88566C3}">
      <dsp:nvSpPr>
        <dsp:cNvPr id="0" name=""/>
        <dsp:cNvSpPr/>
      </dsp:nvSpPr>
      <dsp:spPr>
        <a:xfrm>
          <a:off x="0" y="1075494"/>
          <a:ext cx="10802238"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You should consider the following differences:</a:t>
          </a:r>
          <a:endParaRPr lang="en-US" sz="1800" kern="1200" dirty="0"/>
        </a:p>
      </dsp:txBody>
      <dsp:txXfrm>
        <a:off x="22617" y="1098111"/>
        <a:ext cx="10757004" cy="418086"/>
      </dsp:txXfrm>
    </dsp:sp>
    <dsp:sp modelId="{B74B25C5-5451-4FE9-BD7B-EA53988B95FF}">
      <dsp:nvSpPr>
        <dsp:cNvPr id="0" name=""/>
        <dsp:cNvSpPr/>
      </dsp:nvSpPr>
      <dsp:spPr>
        <a:xfrm>
          <a:off x="0" y="1583989"/>
          <a:ext cx="10802238" cy="32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71" tIns="22860" rIns="128016" bIns="2286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800100">
            <a:lnSpc>
              <a:spcPct val="90000"/>
            </a:lnSpc>
            <a:spcBef>
              <a:spcPct val="0"/>
            </a:spcBef>
            <a:spcAft>
              <a:spcPct val="20000"/>
            </a:spcAft>
            <a:buChar char="•"/>
          </a:pPr>
          <a:r>
            <a:rPr lang="en-US" sz="1800" b="0" i="0" kern="1200" dirty="0"/>
            <a:t>Standard file shares may be deployed into one of the standard tiers: </a:t>
          </a:r>
          <a:endParaRPr lang="en-US" sz="1800" kern="1200" dirty="0"/>
        </a:p>
        <a:p>
          <a:pPr marL="342900" lvl="2" indent="-171450" algn="l" defTabSz="800100">
            <a:lnSpc>
              <a:spcPct val="90000"/>
            </a:lnSpc>
            <a:spcBef>
              <a:spcPct val="0"/>
            </a:spcBef>
            <a:spcAft>
              <a:spcPct val="20000"/>
            </a:spcAft>
            <a:buChar char="•"/>
          </a:pPr>
          <a:r>
            <a:rPr lang="en-US" sz="1800" b="0" i="0" kern="1200" dirty="0"/>
            <a:t>transaction optimized (default)</a:t>
          </a:r>
          <a:endParaRPr lang="en-US" sz="1800" kern="1200" dirty="0"/>
        </a:p>
        <a:p>
          <a:pPr marL="342900" lvl="2" indent="-171450" algn="l" defTabSz="800100">
            <a:lnSpc>
              <a:spcPct val="90000"/>
            </a:lnSpc>
            <a:spcBef>
              <a:spcPct val="0"/>
            </a:spcBef>
            <a:spcAft>
              <a:spcPct val="20000"/>
            </a:spcAft>
            <a:buChar char="•"/>
          </a:pPr>
          <a:r>
            <a:rPr lang="en-US" sz="1800" b="0" i="0" kern="1200"/>
            <a:t>Hot</a:t>
          </a:r>
          <a:endParaRPr lang="en-US" sz="1800" kern="1200"/>
        </a:p>
        <a:p>
          <a:pPr marL="342900" lvl="2" indent="-171450" algn="l" defTabSz="800100">
            <a:lnSpc>
              <a:spcPct val="90000"/>
            </a:lnSpc>
            <a:spcBef>
              <a:spcPct val="0"/>
            </a:spcBef>
            <a:spcAft>
              <a:spcPct val="20000"/>
            </a:spcAft>
            <a:buChar char="•"/>
          </a:pPr>
          <a:r>
            <a:rPr lang="en-US" sz="1800" kern="1200" dirty="0"/>
            <a:t>C</a:t>
          </a:r>
          <a:r>
            <a:rPr lang="en-US" sz="1800" b="0" i="0" kern="1200" dirty="0"/>
            <a:t>ool</a:t>
          </a:r>
          <a:endParaRPr lang="en-US" sz="1800" kern="1200" dirty="0"/>
        </a:p>
        <a:p>
          <a:pPr marL="171450" lvl="1" indent="-171450" algn="l" defTabSz="800100">
            <a:lnSpc>
              <a:spcPct val="90000"/>
            </a:lnSpc>
            <a:spcBef>
              <a:spcPct val="0"/>
            </a:spcBef>
            <a:spcAft>
              <a:spcPct val="20000"/>
            </a:spcAft>
            <a:buChar char="•"/>
          </a:pPr>
          <a:r>
            <a:rPr lang="en-US" sz="1800" b="0" i="0" kern="1200" dirty="0"/>
            <a:t>This is a per file share tier that is not affected by the </a:t>
          </a:r>
          <a:r>
            <a:rPr lang="en-US" sz="1800" b="1" i="0" kern="1200" dirty="0"/>
            <a:t>blob access tier</a:t>
          </a:r>
          <a:r>
            <a:rPr lang="en-US" sz="1800" b="0" i="0" kern="1200" dirty="0"/>
            <a:t> of the storage account.</a:t>
          </a:r>
          <a:endParaRPr lang="en-US" sz="1800" kern="1200" dirty="0"/>
        </a:p>
        <a:p>
          <a:pPr marL="171450" lvl="1" indent="-171450" algn="l" defTabSz="800100">
            <a:lnSpc>
              <a:spcPct val="90000"/>
            </a:lnSpc>
            <a:spcBef>
              <a:spcPct val="0"/>
            </a:spcBef>
            <a:spcAft>
              <a:spcPct val="20000"/>
            </a:spcAft>
            <a:buChar char="•"/>
          </a:pPr>
          <a:r>
            <a:rPr lang="en-US" sz="1800" b="0" i="0" kern="1200" dirty="0"/>
            <a:t>You can change the tier of the share at any time after it has been deployed. </a:t>
          </a:r>
          <a:endParaRPr lang="en-US" sz="1800" kern="1200" dirty="0"/>
        </a:p>
        <a:p>
          <a:pPr marL="171450" lvl="1" indent="-171450" algn="l" defTabSz="800100">
            <a:lnSpc>
              <a:spcPct val="90000"/>
            </a:lnSpc>
            <a:spcBef>
              <a:spcPct val="0"/>
            </a:spcBef>
            <a:spcAft>
              <a:spcPct val="20000"/>
            </a:spcAft>
            <a:buChar char="•"/>
          </a:pPr>
          <a:r>
            <a:rPr lang="en-US" sz="1800" b="0" i="0" kern="1200" dirty="0"/>
            <a:t>Premium file shares cannot be directly converted to standard file shares in any standard tier.</a:t>
          </a:r>
          <a:endParaRPr lang="en-US" sz="1800" kern="1200" dirty="0"/>
        </a:p>
        <a:p>
          <a:pPr marL="171450" lvl="1" indent="-171450" algn="l" defTabSz="800100">
            <a:lnSpc>
              <a:spcPct val="90000"/>
            </a:lnSpc>
            <a:spcBef>
              <a:spcPct val="0"/>
            </a:spcBef>
            <a:spcAft>
              <a:spcPct val="20000"/>
            </a:spcAft>
            <a:buChar char="•"/>
          </a:pPr>
          <a:r>
            <a:rPr lang="en-US" sz="1800" b="0" i="0" kern="1200" dirty="0"/>
            <a:t>You can move file shares between tiers within GPv2 storage account types (transaction optimized, hot, and cool).</a:t>
          </a:r>
          <a:endParaRPr lang="en-US" sz="1800" kern="1200" dirty="0"/>
        </a:p>
      </dsp:txBody>
      <dsp:txXfrm>
        <a:off x="0" y="1583989"/>
        <a:ext cx="10802238" cy="327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2AA45-F0C6-4967-AD32-45746B7D1316}">
      <dsp:nvSpPr>
        <dsp:cNvPr id="0" name=""/>
        <dsp:cNvSpPr/>
      </dsp:nvSpPr>
      <dsp:spPr>
        <a:xfrm>
          <a:off x="0" y="3245"/>
          <a:ext cx="5153307" cy="489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Add a data disk</a:t>
          </a:r>
          <a:endParaRPr lang="en-US" sz="1900" kern="1200"/>
        </a:p>
      </dsp:txBody>
      <dsp:txXfrm>
        <a:off x="23874" y="27119"/>
        <a:ext cx="5105559" cy="441312"/>
      </dsp:txXfrm>
    </dsp:sp>
    <dsp:sp modelId="{39FA3DD8-3AB6-448C-B476-0BF02BB0A38C}">
      <dsp:nvSpPr>
        <dsp:cNvPr id="0" name=""/>
        <dsp:cNvSpPr/>
      </dsp:nvSpPr>
      <dsp:spPr>
        <a:xfrm>
          <a:off x="0" y="495551"/>
          <a:ext cx="5153307" cy="409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61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Go to the Azure portal to add a data disk. Search for and select </a:t>
          </a:r>
          <a:r>
            <a:rPr lang="en-US" sz="1600" b="1" i="0" kern="1200" dirty="0"/>
            <a:t>Virtual machines</a:t>
          </a:r>
          <a:r>
            <a:rPr lang="en-US" sz="1600" b="0" i="0" kern="1200" dirty="0"/>
            <a:t>.</a:t>
          </a:r>
          <a:endParaRPr lang="en-US" sz="1600" kern="1200" dirty="0"/>
        </a:p>
        <a:p>
          <a:pPr marL="171450" lvl="1" indent="-171450" algn="l" defTabSz="711200">
            <a:lnSpc>
              <a:spcPct val="90000"/>
            </a:lnSpc>
            <a:spcBef>
              <a:spcPct val="0"/>
            </a:spcBef>
            <a:spcAft>
              <a:spcPct val="20000"/>
            </a:spcAft>
            <a:buChar char="•"/>
          </a:pPr>
          <a:r>
            <a:rPr lang="en-US" sz="1600" b="0" i="0" kern="1200"/>
            <a:t>Select a virtual machine from the list.</a:t>
          </a:r>
          <a:endParaRPr lang="en-US" sz="1600" kern="1200"/>
        </a:p>
        <a:p>
          <a:pPr marL="171450" lvl="1" indent="-171450" algn="l" defTabSz="711200">
            <a:lnSpc>
              <a:spcPct val="90000"/>
            </a:lnSpc>
            <a:spcBef>
              <a:spcPct val="0"/>
            </a:spcBef>
            <a:spcAft>
              <a:spcPct val="20000"/>
            </a:spcAft>
            <a:buChar char="•"/>
          </a:pPr>
          <a:r>
            <a:rPr lang="en-US" sz="1600" b="0" i="0" kern="1200"/>
            <a:t>On the </a:t>
          </a:r>
          <a:r>
            <a:rPr lang="en-US" sz="1600" b="1" i="0" kern="1200"/>
            <a:t>Virtual machine</a:t>
          </a:r>
          <a:r>
            <a:rPr lang="en-US" sz="1600" b="0" i="0" kern="1200"/>
            <a:t> page, select </a:t>
          </a:r>
          <a:r>
            <a:rPr lang="en-US" sz="1600" b="1" i="0" kern="1200"/>
            <a:t>Disks</a:t>
          </a:r>
          <a:r>
            <a:rPr lang="en-US" sz="1600" b="0" i="0" kern="1200"/>
            <a:t>.</a:t>
          </a:r>
          <a:endParaRPr lang="en-US" sz="1600" kern="1200"/>
        </a:p>
        <a:p>
          <a:pPr marL="171450" lvl="1" indent="-171450" algn="l" defTabSz="711200">
            <a:lnSpc>
              <a:spcPct val="90000"/>
            </a:lnSpc>
            <a:spcBef>
              <a:spcPct val="0"/>
            </a:spcBef>
            <a:spcAft>
              <a:spcPct val="20000"/>
            </a:spcAft>
            <a:buChar char="•"/>
          </a:pPr>
          <a:r>
            <a:rPr lang="en-US" sz="1600" b="0" i="0" kern="1200"/>
            <a:t>On the </a:t>
          </a:r>
          <a:r>
            <a:rPr lang="en-US" sz="1600" b="1" i="0" kern="1200"/>
            <a:t>Disks</a:t>
          </a:r>
          <a:r>
            <a:rPr lang="en-US" sz="1600" b="0" i="0" kern="1200"/>
            <a:t> page, select </a:t>
          </a:r>
          <a:r>
            <a:rPr lang="en-US" sz="1600" b="1" i="0" kern="1200"/>
            <a:t>Add data disk</a:t>
          </a:r>
          <a:r>
            <a:rPr lang="en-US" sz="1600" b="0" i="0" kern="1200"/>
            <a:t>.</a:t>
          </a:r>
          <a:endParaRPr lang="en-US" sz="1600" kern="1200"/>
        </a:p>
        <a:p>
          <a:pPr marL="171450" lvl="1" indent="-171450" algn="l" defTabSz="711200">
            <a:lnSpc>
              <a:spcPct val="90000"/>
            </a:lnSpc>
            <a:spcBef>
              <a:spcPct val="0"/>
            </a:spcBef>
            <a:spcAft>
              <a:spcPct val="20000"/>
            </a:spcAft>
            <a:buChar char="•"/>
          </a:pPr>
          <a:r>
            <a:rPr lang="en-US" sz="1600" b="0" i="0" kern="1200" dirty="0"/>
            <a:t>In the drop-down for the new disk, select </a:t>
          </a:r>
          <a:r>
            <a:rPr lang="en-US" sz="1600" b="1" i="0" kern="1200" dirty="0"/>
            <a:t>Create disk</a:t>
          </a:r>
          <a:r>
            <a:rPr lang="en-US" sz="1600" b="0" i="0" kern="1200" dirty="0"/>
            <a:t>.</a:t>
          </a:r>
          <a:endParaRPr lang="en-US" sz="1600" kern="1200" dirty="0"/>
        </a:p>
        <a:p>
          <a:pPr marL="171450" lvl="1" indent="-171450" algn="l" defTabSz="711200">
            <a:lnSpc>
              <a:spcPct val="90000"/>
            </a:lnSpc>
            <a:spcBef>
              <a:spcPct val="0"/>
            </a:spcBef>
            <a:spcAft>
              <a:spcPct val="20000"/>
            </a:spcAft>
            <a:buChar char="•"/>
          </a:pPr>
          <a:r>
            <a:rPr lang="en-US" sz="1600" b="0" i="0" kern="1200" dirty="0"/>
            <a:t>In the </a:t>
          </a:r>
          <a:r>
            <a:rPr lang="en-US" sz="1600" b="1" i="0" kern="1200" dirty="0"/>
            <a:t>Create managed disk</a:t>
          </a:r>
          <a:r>
            <a:rPr lang="en-US" sz="1600" b="0" i="0" kern="1200" dirty="0"/>
            <a:t> page, type in a name for the disk and adjust the other settings as necessary. When you're done, select </a:t>
          </a:r>
          <a:r>
            <a:rPr lang="en-US" sz="1600" b="1" i="0" kern="1200" dirty="0"/>
            <a:t>Create</a:t>
          </a:r>
          <a:r>
            <a:rPr lang="en-US" sz="1600" b="0" i="0" kern="1200" dirty="0"/>
            <a:t>.</a:t>
          </a:r>
          <a:endParaRPr lang="en-US" sz="1600" kern="1200" dirty="0"/>
        </a:p>
        <a:p>
          <a:pPr marL="171450" lvl="1" indent="-171450" algn="l" defTabSz="711200">
            <a:lnSpc>
              <a:spcPct val="90000"/>
            </a:lnSpc>
            <a:spcBef>
              <a:spcPct val="0"/>
            </a:spcBef>
            <a:spcAft>
              <a:spcPct val="20000"/>
            </a:spcAft>
            <a:buChar char="•"/>
          </a:pPr>
          <a:r>
            <a:rPr lang="en-US" sz="1600" b="0" i="0" kern="1200"/>
            <a:t>In the </a:t>
          </a:r>
          <a:r>
            <a:rPr lang="en-US" sz="1600" b="1" i="0" kern="1200"/>
            <a:t>Disks</a:t>
          </a:r>
          <a:r>
            <a:rPr lang="en-US" sz="1600" b="0" i="0" kern="1200"/>
            <a:t> page, select </a:t>
          </a:r>
          <a:r>
            <a:rPr lang="en-US" sz="1600" b="1" i="0" kern="1200"/>
            <a:t>Save</a:t>
          </a:r>
          <a:r>
            <a:rPr lang="en-US" sz="1600" b="0" i="0" kern="1200"/>
            <a:t> to save the new disk configuration for the VM.</a:t>
          </a:r>
          <a:endParaRPr lang="en-US" sz="1600" kern="1200"/>
        </a:p>
        <a:p>
          <a:pPr marL="171450" lvl="1" indent="-171450" algn="l" defTabSz="711200">
            <a:lnSpc>
              <a:spcPct val="90000"/>
            </a:lnSpc>
            <a:spcBef>
              <a:spcPct val="0"/>
            </a:spcBef>
            <a:spcAft>
              <a:spcPct val="20000"/>
            </a:spcAft>
            <a:buChar char="•"/>
          </a:pPr>
          <a:r>
            <a:rPr lang="en-US" sz="1600" b="0" i="0" kern="1200" dirty="0"/>
            <a:t>After Azure creates the disk and attaches it to the virtual machine, the new disk is listed in the virtual machine's disk settings under </a:t>
          </a:r>
          <a:r>
            <a:rPr lang="en-US" sz="1600" b="1" i="0" kern="1200" dirty="0"/>
            <a:t>Data disks</a:t>
          </a:r>
          <a:r>
            <a:rPr lang="en-US" sz="1600" b="0" i="0" kern="1200" dirty="0"/>
            <a:t>.</a:t>
          </a:r>
          <a:endParaRPr lang="en-US" sz="1600" kern="1200" dirty="0"/>
        </a:p>
      </dsp:txBody>
      <dsp:txXfrm>
        <a:off x="0" y="495551"/>
        <a:ext cx="5153307" cy="40903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learned:</a:t>
            </a:r>
          </a:p>
          <a:p>
            <a:pPr marL="228600" marR="0">
              <a:lnSpc>
                <a:spcPct val="107000"/>
              </a:lnSpc>
              <a:spcBef>
                <a:spcPts val="0"/>
              </a:spcBef>
              <a:spcAft>
                <a:spcPts val="800"/>
              </a:spcAft>
            </a:pPr>
            <a:endPar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Choose appropriate storage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storage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storage accounts for Azure Files.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 new managed data disk to a Windows virtual machine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file shares for a storages account for Azure Virtual Desktop.</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service recommends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 as a user profile solution.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roams profiles in remote computing environments, such as Azure Virtual Desktop. You set up a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 share for a host pool using a virtual machine-based file share.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Choose appropriate storage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storage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storage accounts for Azure Files.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 new managed data disk to a Windows virtual machine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file shares for a storages account for Azure Virtual Desktop.</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storage accounts, blobs, files, disks, and data protection.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creating and securing storage systems. </a:t>
            </a:r>
          </a:p>
          <a:p>
            <a:pPr algn="l"/>
            <a:r>
              <a:rPr lang="en-US" b="0" i="0" dirty="0">
                <a:solidFill>
                  <a:srgbClr val="000000"/>
                </a:solidFill>
                <a:effectLst/>
                <a:latin typeface="Times New Roman" panose="02020603050405020304" pitchFamily="18" charset="0"/>
              </a:rPr>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VSS (Regular)"/>
              </a:rPr>
              <a:t>Azure Virtual Desktop service recommends </a:t>
            </a:r>
            <a:r>
              <a:rPr lang="en-US" b="0" i="0" dirty="0" err="1">
                <a:effectLst/>
                <a:latin typeface="Segoe UI VSS (Regular)"/>
              </a:rPr>
              <a:t>FSLogix</a:t>
            </a:r>
            <a:r>
              <a:rPr lang="en-US" b="0" i="0" dirty="0">
                <a:effectLst/>
                <a:latin typeface="Segoe UI VSS (Regular)"/>
              </a:rPr>
              <a:t> profile containers as a user profile solution. </a:t>
            </a:r>
            <a:r>
              <a:rPr lang="en-US" b="0" i="0" dirty="0" err="1">
                <a:effectLst/>
                <a:latin typeface="Segoe UI VSS (Regular)"/>
              </a:rPr>
              <a:t>FSLogix</a:t>
            </a:r>
            <a:r>
              <a:rPr lang="en-US" b="0" i="0" dirty="0">
                <a:effectLst/>
                <a:latin typeface="Segoe UI VSS (Regular)"/>
              </a:rPr>
              <a:t> is designed to roam profiles in remote computing environments, such as Azure Virtual Desktop. It stores a complete user profile in a single container. </a:t>
            </a:r>
          </a:p>
          <a:p>
            <a:pPr algn="l"/>
            <a:endParaRPr lang="en-US" b="0" i="0" dirty="0">
              <a:effectLst/>
              <a:latin typeface="Segoe UI VSS (Regular)"/>
            </a:endParaRPr>
          </a:p>
          <a:p>
            <a:pPr algn="l"/>
            <a:r>
              <a:rPr lang="en-US" b="0" i="0" dirty="0">
                <a:effectLst/>
                <a:latin typeface="Segoe UI VSS (Regular)"/>
              </a:rPr>
              <a:t>At sign in, this container is dynamically attached to the computing environment using natively supported Virtual Hard Disk (VHD) and Hyper-V Virtual Hard disk (VHDX).</a:t>
            </a:r>
          </a:p>
          <a:p>
            <a:pPr algn="l"/>
            <a:endParaRPr lang="en-US" b="0" i="0" dirty="0">
              <a:effectLst/>
              <a:latin typeface="Segoe UI VSS (Regular)"/>
            </a:endParaRPr>
          </a:p>
          <a:p>
            <a:pPr algn="l"/>
            <a:r>
              <a:rPr lang="en-US" b="0" i="0" dirty="0">
                <a:effectLst/>
                <a:latin typeface="Segoe UI VSS (Regular)"/>
              </a:rPr>
              <a:t>The VHD or VHDX files are stored to this location and attached to users the next time they sign in.</a:t>
            </a:r>
          </a:p>
          <a:p>
            <a:pPr algn="l"/>
            <a:endParaRPr lang="en-US" b="0" i="0" dirty="0">
              <a:effectLst/>
              <a:latin typeface="Segoe UI VSS (Regular)"/>
            </a:endParaRPr>
          </a:p>
          <a:p>
            <a:pPr algn="l"/>
            <a:r>
              <a:rPr lang="en-US" b="0" i="0" dirty="0">
                <a:effectLst/>
                <a:latin typeface="Segoe UI VSS (Regular)"/>
              </a:rPr>
              <a:t>The following diagram shows the process of getting the user profile after a user signs into the Remote Desktop client.</a:t>
            </a:r>
          </a:p>
          <a:p>
            <a:endParaRPr lang="en-US" dirty="0"/>
          </a:p>
          <a:p>
            <a:pPr marL="228600" indent="-228600" algn="l">
              <a:buFont typeface="+mj-lt"/>
              <a:buAutoNum type="arabicPeriod"/>
            </a:pPr>
            <a:r>
              <a:rPr lang="en-US" b="0" i="0" dirty="0">
                <a:effectLst/>
                <a:latin typeface="Segoe UI VSS (Regular)"/>
              </a:rPr>
              <a:t>User signs into the Remote Desktop client</a:t>
            </a:r>
          </a:p>
          <a:p>
            <a:pPr marL="228600" indent="-228600" algn="l">
              <a:buFont typeface="+mj-lt"/>
              <a:buAutoNum type="arabicPeriod"/>
            </a:pPr>
            <a:r>
              <a:rPr lang="en-US" b="0" i="0" dirty="0">
                <a:effectLst/>
                <a:latin typeface="Segoe UI VSS (Regular)"/>
              </a:rPr>
              <a:t>User gets assigned to a session host virtual machine (VM)</a:t>
            </a:r>
          </a:p>
          <a:p>
            <a:pPr marL="228600" indent="-228600" algn="l">
              <a:buFont typeface="+mj-lt"/>
              <a:buAutoNum type="arabicPeriod"/>
            </a:pPr>
            <a:r>
              <a:rPr lang="en-US" b="0" i="0" dirty="0">
                <a:effectLst/>
                <a:latin typeface="Segoe UI VSS (Regular)"/>
              </a:rPr>
              <a:t>VM gets the user profile from the Azure file share</a:t>
            </a:r>
          </a:p>
          <a:p>
            <a:pPr marL="228600" indent="-228600" algn="l">
              <a:buFont typeface="+mj-lt"/>
              <a:buAutoNum type="arabicPeriod"/>
            </a:pPr>
            <a:r>
              <a:rPr lang="en-US" b="0" i="0" dirty="0">
                <a:effectLst/>
                <a:latin typeface="Segoe UI VSS (Regular)"/>
              </a:rPr>
              <a:t>(Preview) If you have MSIX app attach configured, apps are dynamically delivered to the session host VM. MSIX app attach uses </a:t>
            </a:r>
            <a:r>
              <a:rPr lang="en-US" b="0" i="0" dirty="0" err="1">
                <a:effectLst/>
                <a:latin typeface="Segoe UI VSS (Regular)"/>
              </a:rPr>
              <a:t>FSLogix</a:t>
            </a:r>
            <a:r>
              <a:rPr lang="en-US" b="0" i="0" dirty="0">
                <a:effectLst/>
                <a:latin typeface="Segoe UI VSS (Regular)"/>
              </a:rPr>
              <a:t> storage concepts, but for applications</a:t>
            </a:r>
          </a:p>
          <a:p>
            <a:pPr marL="228600" indent="-228600" algn="l">
              <a:buFont typeface="+mj-lt"/>
              <a:buAutoNum type="arabicPeriod"/>
            </a:pPr>
            <a:r>
              <a:rPr lang="en-US" b="0" i="0" dirty="0">
                <a:effectLst/>
                <a:latin typeface="Segoe UI VSS (Regular)"/>
              </a:rPr>
              <a:t>User gets their Azure Virtual Desktop workspace populated with their assigned app(s) or session desktop</a:t>
            </a:r>
          </a:p>
          <a:p>
            <a:pPr algn="l"/>
            <a:endParaRPr lang="en-US" b="0" i="0" dirty="0">
              <a:effectLst/>
              <a:latin typeface="Segoe UI VSS (Regular)"/>
            </a:endParaRPr>
          </a:p>
          <a:p>
            <a:pPr algn="l"/>
            <a:r>
              <a:rPr lang="en-US" b="0" i="0" dirty="0">
                <a:effectLst/>
                <a:latin typeface="Segoe UI VSS (Regular)"/>
              </a:rPr>
              <a:t>The user profile is immediately available and appears in the system exactly like a native user profile.</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4262"/>
                </a:solidFill>
                <a:effectLst/>
                <a:latin typeface="Times New Roman" panose="02020603050405020304" pitchFamily="18" charset="0"/>
              </a:rPr>
              <a:t>User profiles</a:t>
            </a:r>
          </a:p>
          <a:p>
            <a:pPr algn="l"/>
            <a:r>
              <a:rPr lang="en-US" b="0" i="0" dirty="0">
                <a:solidFill>
                  <a:srgbClr val="000000"/>
                </a:solidFill>
                <a:effectLst/>
                <a:latin typeface="Times New Roman" panose="02020603050405020304" pitchFamily="18" charset="0"/>
              </a:rPr>
              <a:t>A user profile contains data elements including desktop settings, persistent network connections, and application settings. By default, Windows creates a local user profile that is tightly integrated with the operating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remote user profile provides a partition between user data and the operating system. It allows the operating system to be replaced or changed without affecting the user data. In Remote Desktop Session Host (RDSH) and Virtual Desktop Infrastructures (VDI), the operating system may be replaced for the following reasons: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upgrade of the operating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replacement of an existing Virtual Machine (VM)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user being part of a pooled (non-persistent) RDSH or VDI environment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Microsoft products operate with several technologies for remote user profiles, including these technologies: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Roaming user profiles (RUP)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 profile disks (UPD)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Enterprise state roaming (ESR)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UPD and RUP are the most widely used technologies for user profiles in Remote Desktop Session Host (RDSH) and Virtual Hard Disk (VHD) environments.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Azure Virtual Desktop service offers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 as the recommended user profile solution. We don't recommend using the User Profile Disk (UPD) solution, which will be deprecated in future versions of Azure Virtual Desktop.</a:t>
            </a:r>
          </a:p>
          <a:p>
            <a:endParaRPr lang="en-US" b="0" i="0" dirty="0">
              <a:solidFill>
                <a:srgbClr val="000000"/>
              </a:solidFill>
              <a:effectLst/>
              <a:latin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6907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There are two primary types of storage accounts for Azure Files. Which storage account type you need to create depends on whether you want to create a standard file share or a premium file share:</a:t>
            </a:r>
          </a:p>
          <a:p>
            <a:pPr algn="l"/>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General purpose version 2 (GPv2) storage accounts</a:t>
            </a:r>
            <a:r>
              <a:rPr lang="en-US" b="0" i="0" dirty="0">
                <a:solidFill>
                  <a:srgbClr val="000000"/>
                </a:solidFill>
                <a:effectLst/>
                <a:latin typeface="Times New Roman" panose="02020603050405020304" pitchFamily="18" charset="0"/>
              </a:rPr>
              <a:t>: GPv2 storage accounts allow you to deploy Azure file shares on standard/hard disk-based (HDD-based) hardware. GPv2 storage accounts can store other storage resources such as blob containers, queues, or tables. File shares can be deployed into the transaction optimized (default), hot, or cool tiers.</a:t>
            </a:r>
          </a:p>
          <a:p>
            <a:pPr algn="l">
              <a:buFont typeface="Arial" panose="020B0604020202020204" pitchFamily="34" charset="0"/>
              <a:buChar char="•"/>
            </a:pPr>
            <a:r>
              <a:rPr lang="en-US" b="1" i="0" dirty="0" err="1">
                <a:solidFill>
                  <a:srgbClr val="000000"/>
                </a:solidFill>
                <a:effectLst/>
                <a:latin typeface="Times New Roman" panose="02020603050405020304" pitchFamily="18" charset="0"/>
              </a:rPr>
              <a:t>FileStorage</a:t>
            </a:r>
            <a:r>
              <a:rPr lang="en-US" b="1" i="0" dirty="0">
                <a:solidFill>
                  <a:srgbClr val="000000"/>
                </a:solidFill>
                <a:effectLst/>
                <a:latin typeface="Times New Roman" panose="02020603050405020304" pitchFamily="18" charset="0"/>
              </a:rPr>
              <a:t> storage accounts</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FileStorage</a:t>
            </a:r>
            <a:r>
              <a:rPr lang="en-US" b="0" i="0" dirty="0">
                <a:solidFill>
                  <a:srgbClr val="000000"/>
                </a:solidFill>
                <a:effectLst/>
                <a:latin typeface="Times New Roman" panose="02020603050405020304" pitchFamily="18" charset="0"/>
              </a:rPr>
              <a:t> storage accounts allow you to deploy Azure file shares on premium/solid-state disk-based (SSD-based) hardware. </a:t>
            </a:r>
            <a:r>
              <a:rPr lang="en-US" b="0" i="0" dirty="0" err="1">
                <a:solidFill>
                  <a:srgbClr val="000000"/>
                </a:solidFill>
                <a:effectLst/>
                <a:latin typeface="Times New Roman" panose="02020603050405020304" pitchFamily="18" charset="0"/>
              </a:rPr>
              <a:t>FileStorage</a:t>
            </a:r>
            <a:r>
              <a:rPr lang="en-US" b="0" i="0" dirty="0">
                <a:solidFill>
                  <a:srgbClr val="000000"/>
                </a:solidFill>
                <a:effectLst/>
                <a:latin typeface="Times New Roman" panose="02020603050405020304" pitchFamily="18" charset="0"/>
              </a:rPr>
              <a:t> accounts store Azure file shares. Storage resources, such as blob containers or queues, cannot be deployed in a </a:t>
            </a:r>
            <a:r>
              <a:rPr lang="en-US" b="0" i="0" dirty="0" err="1">
                <a:solidFill>
                  <a:srgbClr val="000000"/>
                </a:solidFill>
                <a:effectLst/>
                <a:latin typeface="Times New Roman" panose="02020603050405020304" pitchFamily="18" charset="0"/>
              </a:rPr>
              <a:t>FileStorage</a:t>
            </a:r>
            <a:r>
              <a:rPr lang="en-US" b="0" i="0" dirty="0">
                <a:solidFill>
                  <a:srgbClr val="000000"/>
                </a:solidFill>
                <a:effectLst/>
                <a:latin typeface="Times New Roman" panose="02020603050405020304" pitchFamily="18" charset="0"/>
              </a:rPr>
              <a:t>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Once you've created a storage account, you can create a file share. Standard file shares may be deployed into one of the standard tiers: transaction optimized (default), hot, or cool. This is a per file share tier that is not affected by the blob access tier of the storage account.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change the tier of the share at any time after it has been deployed. Premium file shares cannot be directly converted to standard file shares in any standard tier.</a:t>
            </a:r>
          </a:p>
          <a:p>
            <a:pPr algn="l"/>
            <a:r>
              <a:rPr lang="en-US" b="0" i="0" dirty="0">
                <a:solidFill>
                  <a:srgbClr val="000000"/>
                </a:solidFill>
                <a:effectLst/>
                <a:latin typeface="Times New Roman" panose="02020603050405020304" pitchFamily="18" charset="0"/>
              </a:rPr>
              <a:t>You can move file shares between tiers within GPv2 storage account types (transaction optimized, hot, and cool).</a:t>
            </a:r>
          </a:p>
          <a:p>
            <a:pPr>
              <a:lnSpc>
                <a:spcPct val="100000"/>
              </a:lnSpc>
              <a:spcAft>
                <a:spcPts val="600"/>
              </a:spcAft>
            </a:pPr>
            <a:endParaRPr lang="en-US" dirty="0"/>
          </a:p>
          <a:p>
            <a:pPr algn="l"/>
            <a:r>
              <a:rPr lang="en-US" b="1" i="0" dirty="0">
                <a:solidFill>
                  <a:srgbClr val="000000"/>
                </a:solidFill>
                <a:effectLst/>
                <a:latin typeface="Times New Roman" panose="02020603050405020304" pitchFamily="18" charset="0"/>
              </a:rPr>
              <a:t>quota</a:t>
            </a:r>
            <a:r>
              <a:rPr lang="en-US" b="0" i="0" dirty="0">
                <a:solidFill>
                  <a:srgbClr val="000000"/>
                </a:solidFill>
                <a:effectLst/>
                <a:latin typeface="Times New Roman" panose="02020603050405020304" pitchFamily="18" charset="0"/>
              </a:rPr>
              <a:t> means something slightly different between premium and standard file shares: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standard file shares, it's an upper boundary of the Azure file share. The primary purpose for quota for a standard file share is budgetary: "I don't want this file share to grow beyond this point."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If a quota is not specified, standard file share can span up to 100 TiB.</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premium file shares, quota is overloaded to mean provisioned size. The provisioned size is the amount that you will be billed. Consider the following when configuring a premium file share: </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future growth of the share from a space utilization perspective</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IOPS required for your workload. Every provisioned GiB allows  reserved and burst IOPS.</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62107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5196150"/>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077476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82000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18122613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 id="2147484708"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Z-140_02_Lab_03"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AZ-140_02_Lab_04"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Designing</a:t>
            </a:r>
            <a:r>
              <a:rPr lang="fr-FR">
                <a:solidFill>
                  <a:schemeClr val="tx1"/>
                </a:solidFill>
              </a:rPr>
              <a:t> Azure </a:t>
            </a:r>
            <a:r>
              <a:rPr lang="fr-FR" dirty="0">
                <a:solidFill>
                  <a:schemeClr val="tx1"/>
                </a:solidFill>
              </a:rPr>
              <a:t>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5D388EB-BF6F-42E6-8061-36BEBA3B1AA8}"/>
              </a:ext>
            </a:extLst>
          </p:cNvPr>
          <p:cNvSpPr txBox="1"/>
          <p:nvPr/>
        </p:nvSpPr>
        <p:spPr>
          <a:xfrm>
            <a:off x="376126" y="612072"/>
            <a:ext cx="10740214" cy="1323439"/>
          </a:xfrm>
          <a:prstGeom prst="rect">
            <a:avLst/>
          </a:prstGeom>
          <a:noFill/>
        </p:spPr>
        <p:txBody>
          <a:bodyPr wrap="square">
            <a:spAutoFit/>
          </a:bodyPr>
          <a:lstStyle/>
          <a:p>
            <a:r>
              <a:rPr lang="en-US" sz="2000" b="0" i="0" dirty="0">
                <a:effectLst/>
                <a:latin typeface="Segoe UI" panose="020B0502040204020203" pitchFamily="34" charset="0"/>
              </a:rPr>
              <a:t>Azure supports multiple types of storage accounts for different storage scenarios. </a:t>
            </a:r>
          </a:p>
          <a:p>
            <a:endParaRPr lang="en-US" sz="2000" dirty="0">
              <a:latin typeface="Segoe UI" panose="020B0502040204020203" pitchFamily="34" charset="0"/>
            </a:endParaRPr>
          </a:p>
          <a:p>
            <a:r>
              <a:rPr lang="en-US" sz="2000" b="0" i="0" dirty="0">
                <a:effectLst/>
                <a:latin typeface="Segoe UI" panose="020B0502040204020203" pitchFamily="34" charset="0"/>
              </a:rPr>
              <a:t>There are two main types of storage accounts for Azure Files. </a:t>
            </a:r>
          </a:p>
          <a:p>
            <a:endParaRPr lang="en-US" sz="2000" b="0" i="0" dirty="0">
              <a:effectLst/>
              <a:latin typeface="Segoe UI" panose="020B0502040204020203" pitchFamily="34" charset="0"/>
            </a:endParaRPr>
          </a:p>
        </p:txBody>
      </p:sp>
      <p:sp>
        <p:nvSpPr>
          <p:cNvPr id="13" name="TextBox 12">
            <a:extLst>
              <a:ext uri="{FF2B5EF4-FFF2-40B4-BE49-F238E27FC236}">
                <a16:creationId xmlns:a16="http://schemas.microsoft.com/office/drawing/2014/main" id="{1CA7B6E1-A2DA-4D5F-83DC-A1978EBEA839}"/>
              </a:ext>
            </a:extLst>
          </p:cNvPr>
          <p:cNvSpPr txBox="1"/>
          <p:nvPr/>
        </p:nvSpPr>
        <p:spPr>
          <a:xfrm>
            <a:off x="376126" y="1722724"/>
            <a:ext cx="11265132" cy="1604285"/>
          </a:xfrm>
          <a:prstGeom prst="rect">
            <a:avLst/>
          </a:prstGeom>
          <a:noFill/>
        </p:spPr>
        <p:txBody>
          <a:bodyPr wrap="square">
            <a:spAutoFit/>
          </a:bodyPr>
          <a:lstStyle/>
          <a:p>
            <a:pPr algn="l">
              <a:spcAft>
                <a:spcPts val="600"/>
              </a:spcAft>
            </a:pPr>
            <a:r>
              <a:rPr lang="en-US" b="1" i="0" dirty="0">
                <a:effectLst/>
                <a:latin typeface="+mj-lt"/>
              </a:rPr>
              <a:t>General purpose version 2 (GPv2) storage accounts</a:t>
            </a:r>
            <a:r>
              <a:rPr lang="en-US" b="0" i="0" dirty="0">
                <a:effectLst/>
                <a:latin typeface="+mj-lt"/>
              </a:rPr>
              <a:t>:</a:t>
            </a:r>
            <a:r>
              <a:rPr lang="en-US" b="0" i="0" dirty="0">
                <a:effectLst/>
                <a:latin typeface="Segoe UI" panose="020B0502040204020203" pitchFamily="34" charset="0"/>
              </a:rPr>
              <a:t> Allow you to deploy Azure file shares on standard/hard disk-based (HDD-based) hardware. </a:t>
            </a:r>
            <a:endParaRPr lang="en-US" dirty="0">
              <a:latin typeface="Segoe UI" panose="020B0502040204020203" pitchFamily="34" charset="0"/>
            </a:endParaRPr>
          </a:p>
          <a:p>
            <a:pPr marL="742950" lvl="1" indent="-285750">
              <a:spcAft>
                <a:spcPts val="600"/>
              </a:spcAft>
              <a:buFont typeface="Arial" panose="020B0604020202020204" pitchFamily="34" charset="0"/>
              <a:buChar char="•"/>
            </a:pPr>
            <a:r>
              <a:rPr lang="en-US" b="0" i="0" dirty="0">
                <a:effectLst/>
                <a:latin typeface="Segoe UI" panose="020B0502040204020203" pitchFamily="34" charset="0"/>
              </a:rPr>
              <a:t>In addition to storing Azure file shares, GPv2 storage accounts can store other storage resources such as blob containers, queues, or tables. </a:t>
            </a:r>
          </a:p>
          <a:p>
            <a:pPr marL="742950" lvl="1" indent="-285750">
              <a:spcAft>
                <a:spcPts val="600"/>
              </a:spcAft>
              <a:buFont typeface="Arial" panose="020B0604020202020204" pitchFamily="34" charset="0"/>
              <a:buChar char="•"/>
            </a:pPr>
            <a:r>
              <a:rPr lang="en-US" b="0" i="0" dirty="0">
                <a:effectLst/>
                <a:latin typeface="Segoe UI" panose="020B0502040204020203" pitchFamily="34" charset="0"/>
              </a:rPr>
              <a:t>File shares can be deployed into the transaction optimized (default), hot, or cool tiers.</a:t>
            </a:r>
          </a:p>
        </p:txBody>
      </p:sp>
      <p:pic>
        <p:nvPicPr>
          <p:cNvPr id="6" name="Picture 5">
            <a:extLst>
              <a:ext uri="{FF2B5EF4-FFF2-40B4-BE49-F238E27FC236}">
                <a16:creationId xmlns:a16="http://schemas.microsoft.com/office/drawing/2014/main" id="{1F2BC76A-68FD-44A9-AB08-FA70E75990C8}"/>
              </a:ext>
            </a:extLst>
          </p:cNvPr>
          <p:cNvPicPr>
            <a:picLocks noChangeAspect="1"/>
          </p:cNvPicPr>
          <p:nvPr/>
        </p:nvPicPr>
        <p:blipFill>
          <a:blip r:embed="rId3"/>
          <a:stretch>
            <a:fillRect/>
          </a:stretch>
        </p:blipFill>
        <p:spPr>
          <a:xfrm>
            <a:off x="7116009" y="3429000"/>
            <a:ext cx="4525249" cy="2856006"/>
          </a:xfrm>
          <a:prstGeom prst="rect">
            <a:avLst/>
          </a:prstGeom>
        </p:spPr>
      </p:pic>
      <p:sp>
        <p:nvSpPr>
          <p:cNvPr id="11" name="TextBox 10">
            <a:extLst>
              <a:ext uri="{FF2B5EF4-FFF2-40B4-BE49-F238E27FC236}">
                <a16:creationId xmlns:a16="http://schemas.microsoft.com/office/drawing/2014/main" id="{CCBB3DA8-DA2B-4045-B6DD-3DE8639121CF}"/>
              </a:ext>
            </a:extLst>
          </p:cNvPr>
          <p:cNvSpPr txBox="1"/>
          <p:nvPr/>
        </p:nvSpPr>
        <p:spPr>
          <a:xfrm>
            <a:off x="376126" y="3429000"/>
            <a:ext cx="6094826" cy="2070567"/>
          </a:xfrm>
          <a:prstGeom prst="rect">
            <a:avLst/>
          </a:prstGeom>
          <a:noFill/>
        </p:spPr>
        <p:txBody>
          <a:bodyPr wrap="square">
            <a:spAutoFit/>
          </a:bodyPr>
          <a:lstStyle/>
          <a:p>
            <a:pPr algn="l">
              <a:spcAft>
                <a:spcPts val="600"/>
              </a:spcAft>
            </a:pPr>
            <a:r>
              <a:rPr lang="en-US" b="1" i="0" dirty="0" err="1">
                <a:effectLst/>
                <a:latin typeface="+mj-lt"/>
              </a:rPr>
              <a:t>FileStorage</a:t>
            </a:r>
            <a:r>
              <a:rPr lang="en-US" b="1" i="0" dirty="0">
                <a:effectLst/>
                <a:latin typeface="+mj-lt"/>
              </a:rPr>
              <a:t> storage accounts</a:t>
            </a:r>
            <a:r>
              <a:rPr lang="en-US" b="0" i="0" dirty="0">
                <a:effectLst/>
                <a:latin typeface="+mj-lt"/>
              </a:rPr>
              <a:t>:</a:t>
            </a:r>
            <a:r>
              <a:rPr lang="en-US" dirty="0">
                <a:latin typeface="Segoe UI" panose="020B0502040204020203" pitchFamily="34" charset="0"/>
              </a:rPr>
              <a:t> </a:t>
            </a:r>
            <a:r>
              <a:rPr lang="en-US" b="0" i="0" dirty="0" err="1">
                <a:effectLst/>
                <a:latin typeface="Segoe UI" panose="020B0502040204020203" pitchFamily="34" charset="0"/>
              </a:rPr>
              <a:t>FileStorage</a:t>
            </a:r>
            <a:r>
              <a:rPr lang="en-US" b="0" i="0" dirty="0">
                <a:effectLst/>
                <a:latin typeface="Segoe UI" panose="020B0502040204020203" pitchFamily="34" charset="0"/>
              </a:rPr>
              <a:t> storage accounts allow you to deploy Azure file shares on premium/solid-state disk-based (SSD-based) hardware. </a:t>
            </a:r>
          </a:p>
          <a:p>
            <a:pPr marL="742950" lvl="1" indent="-285750">
              <a:spcAft>
                <a:spcPts val="600"/>
              </a:spcAft>
              <a:buFont typeface="Arial" panose="020B0604020202020204" pitchFamily="34" charset="0"/>
              <a:buChar char="•"/>
            </a:pPr>
            <a:r>
              <a:rPr lang="en-US" b="0" i="0" dirty="0" err="1">
                <a:effectLst/>
                <a:latin typeface="Segoe UI" panose="020B0502040204020203" pitchFamily="34" charset="0"/>
              </a:rPr>
              <a:t>FileStorage</a:t>
            </a:r>
            <a:r>
              <a:rPr lang="en-US" b="0" i="0" dirty="0">
                <a:effectLst/>
                <a:latin typeface="Segoe UI" panose="020B0502040204020203" pitchFamily="34" charset="0"/>
              </a:rPr>
              <a:t> accounts can only be used to store Azure file shares; no other storage resources (blob containers, queues, tables, etc.) can be deployed in a </a:t>
            </a:r>
            <a:r>
              <a:rPr lang="en-US" b="0" i="0" dirty="0" err="1">
                <a:effectLst/>
                <a:latin typeface="Segoe UI" panose="020B0502040204020203" pitchFamily="34" charset="0"/>
              </a:rPr>
              <a:t>FileStorage</a:t>
            </a:r>
            <a:r>
              <a:rPr lang="en-US" b="0" i="0" dirty="0">
                <a:effectLst/>
                <a:latin typeface="Segoe UI" panose="020B0502040204020203" pitchFamily="34" charset="0"/>
              </a:rPr>
              <a:t> account.</a:t>
            </a:r>
          </a:p>
        </p:txBody>
      </p:sp>
    </p:spTree>
    <p:extLst>
      <p:ext uri="{BB962C8B-B14F-4D97-AF65-F5344CB8AC3E}">
        <p14:creationId xmlns:p14="http://schemas.microsoft.com/office/powerpoint/2010/main" val="4010260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file shares</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lowchart of two virtual networks and an on-premises network doing DNS resolution between virtual networks.">
            <a:extLst>
              <a:ext uri="{FF2B5EF4-FFF2-40B4-BE49-F238E27FC236}">
                <a16:creationId xmlns:a16="http://schemas.microsoft.com/office/drawing/2014/main" id="{6732FB97-F2AC-4A60-98A5-51CC9000CB99}"/>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4" name="Picture 3">
            <a:extLst>
              <a:ext uri="{FF2B5EF4-FFF2-40B4-BE49-F238E27FC236}">
                <a16:creationId xmlns:a16="http://schemas.microsoft.com/office/drawing/2014/main" id="{6D0B705F-E864-49BE-B79E-B1FC81C9C92E}"/>
              </a:ext>
            </a:extLst>
          </p:cNvPr>
          <p:cNvPicPr>
            <a:picLocks noChangeAspect="1"/>
          </p:cNvPicPr>
          <p:nvPr/>
        </p:nvPicPr>
        <p:blipFill>
          <a:blip r:embed="rId3"/>
          <a:stretch>
            <a:fillRect/>
          </a:stretch>
        </p:blipFill>
        <p:spPr>
          <a:xfrm>
            <a:off x="10814824" y="5372100"/>
            <a:ext cx="1377176" cy="1485900"/>
          </a:xfrm>
          <a:prstGeom prst="rect">
            <a:avLst/>
          </a:prstGeom>
        </p:spPr>
      </p:pic>
      <p:graphicFrame>
        <p:nvGraphicFramePr>
          <p:cNvPr id="13" name="TextBox 10">
            <a:extLst>
              <a:ext uri="{FF2B5EF4-FFF2-40B4-BE49-F238E27FC236}">
                <a16:creationId xmlns:a16="http://schemas.microsoft.com/office/drawing/2014/main" id="{935DF3FB-7F99-4088-8D9F-EDFA78E34431}"/>
              </a:ext>
            </a:extLst>
          </p:cNvPr>
          <p:cNvGraphicFramePr/>
          <p:nvPr>
            <p:extLst>
              <p:ext uri="{D42A27DB-BD31-4B8C-83A1-F6EECF244321}">
                <p14:modId xmlns:p14="http://schemas.microsoft.com/office/powerpoint/2010/main" val="1561806217"/>
              </p:ext>
            </p:extLst>
          </p:nvPr>
        </p:nvGraphicFramePr>
        <p:xfrm>
          <a:off x="478683" y="726033"/>
          <a:ext cx="10802238" cy="48628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23483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disks</a:t>
            </a:r>
          </a:p>
        </p:txBody>
      </p:sp>
      <p:grpSp>
        <p:nvGrpSpPr>
          <p:cNvPr id="7" name="Group 6" descr="Icon of a bulb">
            <a:extLst>
              <a:ext uri="{FF2B5EF4-FFF2-40B4-BE49-F238E27FC236}">
                <a16:creationId xmlns:a16="http://schemas.microsoft.com/office/drawing/2014/main" id="{88551775-4155-46D6-A125-A8CBB7F159DB}"/>
              </a:ext>
            </a:extLst>
          </p:cNvPr>
          <p:cNvGrpSpPr/>
          <p:nvPr/>
        </p:nvGrpSpPr>
        <p:grpSpPr>
          <a:xfrm>
            <a:off x="10116908" y="2777870"/>
            <a:ext cx="1281600" cy="1281600"/>
            <a:chOff x="3031669" y="4181240"/>
            <a:chExt cx="702132" cy="702231"/>
          </a:xfrm>
        </p:grpSpPr>
        <p:grpSp>
          <p:nvGrpSpPr>
            <p:cNvPr id="8" name="Group 7">
              <a:extLst>
                <a:ext uri="{FF2B5EF4-FFF2-40B4-BE49-F238E27FC236}">
                  <a16:creationId xmlns:a16="http://schemas.microsoft.com/office/drawing/2014/main" id="{CCF8803E-8972-4B50-B1BD-D87257083DB0}"/>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0" name="Freeform 5">
                <a:extLst>
                  <a:ext uri="{FF2B5EF4-FFF2-40B4-BE49-F238E27FC236}">
                    <a16:creationId xmlns:a16="http://schemas.microsoft.com/office/drawing/2014/main" id="{85EE7FD9-3968-47C4-8FCD-B3F7FE44D09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4BEB249F-E27A-4E5D-9D66-399AE0F22D1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bulb">
              <a:extLst>
                <a:ext uri="{FF2B5EF4-FFF2-40B4-BE49-F238E27FC236}">
                  <a16:creationId xmlns:a16="http://schemas.microsoft.com/office/drawing/2014/main" id="{49E4177D-2808-4C6F-B6CE-D968EADDB3EC}"/>
                </a:ext>
              </a:extLst>
            </p:cNvPr>
            <p:cNvPicPr>
              <a:picLocks noChangeAspect="1"/>
            </p:cNvPicPr>
            <p:nvPr/>
          </p:nvPicPr>
          <p:blipFill>
            <a:blip r:embed="rId2"/>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39198778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lowchart of two virtual networks and an on-premises network doing DNS resolution between virtual networks.">
            <a:extLst>
              <a:ext uri="{FF2B5EF4-FFF2-40B4-BE49-F238E27FC236}">
                <a16:creationId xmlns:a16="http://schemas.microsoft.com/office/drawing/2014/main" id="{6732FB97-F2AC-4A60-98A5-51CC9000CB99}"/>
              </a:ext>
            </a:extLst>
          </p:cNvPr>
          <p:cNvSpPr>
            <a:spLocks noChangeAspect="1" noChangeArrowheads="1"/>
          </p:cNvSpPr>
          <p:nvPr/>
        </p:nvSpPr>
        <p:spPr bwMode="auto">
          <a:xfrm>
            <a:off x="5946597" y="2337054"/>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7" name="Picture 6">
            <a:extLst>
              <a:ext uri="{FF2B5EF4-FFF2-40B4-BE49-F238E27FC236}">
                <a16:creationId xmlns:a16="http://schemas.microsoft.com/office/drawing/2014/main" id="{BF82890A-66AC-40D8-9E01-6AE9FE77FD53}"/>
              </a:ext>
            </a:extLst>
          </p:cNvPr>
          <p:cNvPicPr>
            <a:picLocks noChangeAspect="1"/>
          </p:cNvPicPr>
          <p:nvPr/>
        </p:nvPicPr>
        <p:blipFill>
          <a:blip r:embed="rId3"/>
          <a:stretch>
            <a:fillRect/>
          </a:stretch>
        </p:blipFill>
        <p:spPr>
          <a:xfrm>
            <a:off x="6461855" y="1202245"/>
            <a:ext cx="5639627" cy="3468757"/>
          </a:xfrm>
          <a:prstGeom prst="rect">
            <a:avLst/>
          </a:prstGeom>
        </p:spPr>
      </p:pic>
      <p:graphicFrame>
        <p:nvGraphicFramePr>
          <p:cNvPr id="18" name="TextBox 15">
            <a:extLst>
              <a:ext uri="{FF2B5EF4-FFF2-40B4-BE49-F238E27FC236}">
                <a16:creationId xmlns:a16="http://schemas.microsoft.com/office/drawing/2014/main" id="{BE0CA070-2807-4369-A82A-E383D046BD3D}"/>
              </a:ext>
            </a:extLst>
          </p:cNvPr>
          <p:cNvGraphicFramePr/>
          <p:nvPr>
            <p:extLst>
              <p:ext uri="{D42A27DB-BD31-4B8C-83A1-F6EECF244321}">
                <p14:modId xmlns:p14="http://schemas.microsoft.com/office/powerpoint/2010/main" val="953707549"/>
              </p:ext>
            </p:extLst>
          </p:nvPr>
        </p:nvGraphicFramePr>
        <p:xfrm>
          <a:off x="418643" y="803625"/>
          <a:ext cx="5153308" cy="45858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06084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Choose appropriate storage for </a:t>
            </a:r>
            <a:r>
              <a:rPr lang="en-US" sz="1730" dirty="0" err="1">
                <a:solidFill>
                  <a:schemeClr val="tx1"/>
                </a:solidFill>
              </a:rPr>
              <a:t>FSLogix</a:t>
            </a:r>
            <a:r>
              <a:rPr lang="en-US" sz="1730" dirty="0">
                <a:solidFill>
                  <a:schemeClr val="tx1"/>
                </a:solidFill>
              </a:rPr>
              <a:t> components.</a:t>
            </a:r>
          </a:p>
          <a:p>
            <a:pPr marL="285750" lvl="1" indent="-285750">
              <a:spcBef>
                <a:spcPts val="1176"/>
              </a:spcBef>
              <a:buFont typeface="Arial" panose="020B0604020202020204" pitchFamily="34" charset="0"/>
              <a:buChar char="•"/>
            </a:pPr>
            <a:r>
              <a:rPr lang="en-US" sz="1730" dirty="0">
                <a:solidFill>
                  <a:schemeClr val="tx1"/>
                </a:solidFill>
              </a:rPr>
              <a:t>Configure storage for </a:t>
            </a:r>
            <a:r>
              <a:rPr lang="en-US" sz="1730" dirty="0" err="1">
                <a:solidFill>
                  <a:schemeClr val="tx1"/>
                </a:solidFill>
              </a:rPr>
              <a:t>FSLogix</a:t>
            </a:r>
            <a:r>
              <a:rPr lang="en-US" sz="1730" dirty="0">
                <a:solidFill>
                  <a:schemeClr val="tx1"/>
                </a:solidFill>
              </a:rPr>
              <a:t> components.</a:t>
            </a:r>
          </a:p>
          <a:p>
            <a:pPr marL="285750" lvl="1" indent="-285750">
              <a:spcBef>
                <a:spcPts val="1176"/>
              </a:spcBef>
              <a:buFont typeface="Arial" panose="020B0604020202020204" pitchFamily="34" charset="0"/>
              <a:buChar char="•"/>
            </a:pPr>
            <a:r>
              <a:rPr lang="en-US" sz="1730" dirty="0">
                <a:solidFill>
                  <a:schemeClr val="tx1"/>
                </a:solidFill>
              </a:rPr>
              <a:t>Configure storage accounts for Azure Files.</a:t>
            </a:r>
          </a:p>
          <a:p>
            <a:pPr marL="285750" lvl="1" indent="-285750">
              <a:spcBef>
                <a:spcPts val="1176"/>
              </a:spcBef>
              <a:buFont typeface="Arial" panose="020B0604020202020204" pitchFamily="34" charset="0"/>
              <a:buChar char="•"/>
            </a:pPr>
            <a:r>
              <a:rPr lang="en-US" sz="1730" dirty="0">
                <a:solidFill>
                  <a:schemeClr val="tx1"/>
                </a:solidFill>
              </a:rPr>
              <a:t>Configure a new managed data disk to a Windows virtual machine for Azure Virtual Desktop.</a:t>
            </a:r>
          </a:p>
          <a:p>
            <a:pPr marL="285750" lvl="1" indent="-285750">
              <a:spcBef>
                <a:spcPts val="1176"/>
              </a:spcBef>
              <a:buFont typeface="Arial" panose="020B0604020202020204" pitchFamily="34" charset="0"/>
              <a:buChar char="•"/>
            </a:pPr>
            <a:r>
              <a:rPr lang="en-US" sz="1730" dirty="0">
                <a:solidFill>
                  <a:schemeClr val="tx1"/>
                </a:solidFill>
              </a:rPr>
              <a:t>Create file shares for a storages account for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0910" y="1186826"/>
            <a:ext cx="5428936" cy="1793104"/>
          </a:xfrm>
        </p:spPr>
        <p:txBody>
          <a:bodyPr wrap="square" anchor="t">
            <a:normAutofit/>
          </a:bodyPr>
          <a:lstStyle/>
          <a:p>
            <a:r>
              <a:rPr lang="en-US" dirty="0">
                <a:latin typeface="+mn-lt"/>
              </a:rPr>
              <a:t>Lab - </a:t>
            </a:r>
            <a:r>
              <a:rPr lang="en-US" i="0" dirty="0">
                <a:effectLst/>
                <a:latin typeface="+mn-lt"/>
              </a:rPr>
              <a:t>Implement and manage storage for AVD (Azure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81" y="5206587"/>
            <a:ext cx="5413394" cy="307777"/>
          </a:xfrm>
        </p:spPr>
        <p:txBody>
          <a:bodyPr/>
          <a:lstStyle/>
          <a:p>
            <a:r>
              <a:rPr lang="en-US" sz="1400" dirty="0">
                <a:latin typeface="+mn-lt"/>
              </a:rPr>
              <a:t>Estimated time:  30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6735B45-C0C5-41EA-AA79-DE474106AA70}"/>
              </a:ext>
            </a:extLst>
          </p:cNvPr>
          <p:cNvSpPr txBox="1"/>
          <p:nvPr/>
        </p:nvSpPr>
        <p:spPr>
          <a:xfrm>
            <a:off x="428682" y="5575919"/>
            <a:ext cx="4590128" cy="584775"/>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Implement and manage storage for AVD (Azure AD DS)</a:t>
            </a:r>
            <a:endParaRPr lang="en-US" sz="1600" dirty="0"/>
          </a:p>
        </p:txBody>
      </p:sp>
      <p:sp>
        <p:nvSpPr>
          <p:cNvPr id="9" name="TextBox 8">
            <a:extLst>
              <a:ext uri="{FF2B5EF4-FFF2-40B4-BE49-F238E27FC236}">
                <a16:creationId xmlns:a16="http://schemas.microsoft.com/office/drawing/2014/main" id="{C5BEABD8-A99B-49E4-99C4-B6A75B6D0DE9}"/>
              </a:ext>
            </a:extLst>
          </p:cNvPr>
          <p:cNvSpPr txBox="1"/>
          <p:nvPr/>
        </p:nvSpPr>
        <p:spPr>
          <a:xfrm>
            <a:off x="353535" y="3041485"/>
            <a:ext cx="5413394" cy="1600438"/>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Global Administrator role in the Azure AD tenant associated with the Azure subscription and with the Owner or Contributor role in the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(Azure AD DS)</a:t>
            </a:r>
            <a:r>
              <a:rPr lang="en-US" sz="1400" dirty="0"/>
              <a:t>.</a:t>
            </a:r>
          </a:p>
        </p:txBody>
      </p:sp>
    </p:spTree>
    <p:extLst>
      <p:ext uri="{BB962C8B-B14F-4D97-AF65-F5344CB8AC3E}">
        <p14:creationId xmlns:p14="http://schemas.microsoft.com/office/powerpoint/2010/main" val="4030877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681" y="1065007"/>
            <a:ext cx="5428936" cy="1793104"/>
          </a:xfrm>
        </p:spPr>
        <p:txBody>
          <a:bodyPr wrap="square" anchor="t">
            <a:normAutofit/>
          </a:bodyPr>
          <a:lstStyle/>
          <a:p>
            <a:r>
              <a:rPr lang="en-US" dirty="0">
                <a:latin typeface="+mn-lt"/>
              </a:rPr>
              <a:t>Lab - </a:t>
            </a:r>
            <a:r>
              <a:rPr lang="en-US" i="0" dirty="0">
                <a:effectLst/>
                <a:latin typeface="+mn-lt"/>
              </a:rPr>
              <a:t>Implement and manage storage for AVD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81" y="5320399"/>
            <a:ext cx="5413394" cy="307777"/>
          </a:xfrm>
        </p:spPr>
        <p:txBody>
          <a:bodyPr/>
          <a:lstStyle/>
          <a:p>
            <a:r>
              <a:rPr lang="en-US" sz="1400" dirty="0">
                <a:latin typeface="+mn-lt"/>
              </a:rPr>
              <a:t>Estimated time:  30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4CD1CBE7-123B-4FA9-BE69-22EA9986BFEA}"/>
              </a:ext>
            </a:extLst>
          </p:cNvPr>
          <p:cNvSpPr txBox="1"/>
          <p:nvPr/>
        </p:nvSpPr>
        <p:spPr>
          <a:xfrm>
            <a:off x="357620" y="5678693"/>
            <a:ext cx="6096866" cy="338554"/>
          </a:xfrm>
          <a:prstGeom prst="rect">
            <a:avLst/>
          </a:prstGeom>
          <a:noFill/>
        </p:spPr>
        <p:txBody>
          <a:bodyPr wrap="square">
            <a:spAutoFit/>
          </a:bodyPr>
          <a:lstStyle/>
          <a:p>
            <a:r>
              <a:rPr lang="en-US" sz="1600" b="0" i="0" dirty="0">
                <a:effectLst/>
                <a:latin typeface="Segoe UI" panose="020B0502040204020203" pitchFamily="34" charset="0"/>
              </a:rPr>
              <a:t> </a:t>
            </a:r>
            <a:r>
              <a:rPr lang="en-US" sz="1600" b="0" i="0" u="none" strike="noStrike" dirty="0">
                <a:effectLst/>
                <a:latin typeface="Segoe UI" panose="020B0502040204020203" pitchFamily="34" charset="0"/>
                <a:hlinkClick r:id="rId3"/>
              </a:rPr>
              <a:t>Lab - Implement and manage storage for AVD (AD DS)</a:t>
            </a:r>
            <a:endParaRPr lang="en-US" sz="1600" dirty="0"/>
          </a:p>
        </p:txBody>
      </p:sp>
      <p:sp>
        <p:nvSpPr>
          <p:cNvPr id="10" name="TextBox 9">
            <a:extLst>
              <a:ext uri="{FF2B5EF4-FFF2-40B4-BE49-F238E27FC236}">
                <a16:creationId xmlns:a16="http://schemas.microsoft.com/office/drawing/2014/main" id="{8F702ABA-105A-429A-BDA8-D60658F38B61}"/>
              </a:ext>
            </a:extLst>
          </p:cNvPr>
          <p:cNvSpPr txBox="1"/>
          <p:nvPr/>
        </p:nvSpPr>
        <p:spPr>
          <a:xfrm>
            <a:off x="428681" y="2908628"/>
            <a:ext cx="4279450" cy="2031325"/>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(AD DS)</a:t>
            </a:r>
            <a:r>
              <a:rPr lang="en-US" sz="1400" dirty="0"/>
              <a:t>.</a:t>
            </a:r>
          </a:p>
        </p:txBody>
      </p:sp>
    </p:spTree>
    <p:extLst>
      <p:ext uri="{BB962C8B-B14F-4D97-AF65-F5344CB8AC3E}">
        <p14:creationId xmlns:p14="http://schemas.microsoft.com/office/powerpoint/2010/main" val="3612009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Implement and manage storage for Azure Virtual Desktop</a:t>
            </a:r>
            <a:endParaRPr lang="en-US" dirty="0"/>
          </a:p>
        </p:txBody>
      </p:sp>
      <p:pic>
        <p:nvPicPr>
          <p:cNvPr id="6" name="Picture Placeholder 5">
            <a:extLst>
              <a:ext uri="{FF2B5EF4-FFF2-40B4-BE49-F238E27FC236}">
                <a16:creationId xmlns:a16="http://schemas.microsoft.com/office/drawing/2014/main" id="{279D2E7D-CA5E-4C7E-9CE6-D34DEB91C179}"/>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517427" y="1574296"/>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Storage for </a:t>
            </a:r>
            <a:r>
              <a:rPr lang="en-US" sz="1800" dirty="0" err="1">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components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storage for </a:t>
            </a:r>
            <a:r>
              <a:rPr lang="en-US" sz="1800" dirty="0" err="1">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components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storage accounts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disks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Create file shares</a:t>
            </a:r>
            <a:endParaRPr lang="en-US" dirty="0"/>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83257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Implement an Azure Virtual Desktop infrastructure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Implement and manage networking for Azure Virtual Desktop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Storage for </a:t>
            </a:r>
            <a:r>
              <a:rPr lang="en-US" dirty="0" err="1"/>
              <a:t>FSLogix</a:t>
            </a:r>
            <a:r>
              <a:rPr lang="en-US" dirty="0"/>
              <a:t> components</a:t>
            </a:r>
          </a:p>
        </p:txBody>
      </p:sp>
      <p:pic>
        <p:nvPicPr>
          <p:cNvPr id="4" name="Picture Placeholder 11" descr="Icon of a gear inside a circle">
            <a:extLst>
              <a:ext uri="{FF2B5EF4-FFF2-40B4-BE49-F238E27FC236}">
                <a16:creationId xmlns:a16="http://schemas.microsoft.com/office/drawing/2014/main" id="{1DB50736-CC56-4950-AC3E-6E94689E907E}"/>
              </a:ext>
            </a:extLst>
          </p:cNvPr>
          <p:cNvPicPr>
            <a:picLocks noGrp="1" noChangeAspect="1"/>
          </p:cNvPicPr>
          <p:nvPr>
            <p:ph type="pic" sz="quarter" idx="10"/>
          </p:nvPr>
        </p:nvPicPr>
        <p:blipFill rotWithShape="1">
          <a:blip r:embed="rId2"/>
          <a:srcRect l="37" r="37"/>
          <a:stretch/>
        </p:blipFill>
        <p:spPr>
          <a:xfrm>
            <a:off x="10098361" y="2777952"/>
            <a:ext cx="1281254" cy="1281436"/>
          </a:xfrm>
          <a:prstGeom prst="rect">
            <a:avLst/>
          </a:prstGeom>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F85E0ED-4A0E-45A3-821D-BA42C78B78AD}"/>
              </a:ext>
            </a:extLst>
          </p:cNvPr>
          <p:cNvSpPr txBox="1"/>
          <p:nvPr/>
        </p:nvSpPr>
        <p:spPr>
          <a:xfrm>
            <a:off x="585813" y="696937"/>
            <a:ext cx="10465527" cy="461665"/>
          </a:xfrm>
          <a:prstGeom prst="rect">
            <a:avLst/>
          </a:prstGeom>
          <a:noFill/>
        </p:spPr>
        <p:txBody>
          <a:bodyPr wrap="square">
            <a:spAutoFit/>
          </a:bodyPr>
          <a:lstStyle/>
          <a:p>
            <a:pPr algn="l"/>
            <a:r>
              <a:rPr lang="en-US" sz="2400" dirty="0">
                <a:latin typeface="Segoe UI VSS (Regular)"/>
              </a:rPr>
              <a:t>T</a:t>
            </a:r>
            <a:r>
              <a:rPr lang="en-US" sz="2400" b="0" i="0" dirty="0">
                <a:effectLst/>
                <a:latin typeface="Segoe UI VSS (Regular)"/>
              </a:rPr>
              <a:t>he process of accessing a user profile after signing into a RD client</a:t>
            </a:r>
            <a:endParaRPr lang="en-US" sz="2200" b="0" i="0" dirty="0">
              <a:effectLst/>
              <a:latin typeface="Segoe UI" panose="020B0502040204020203" pitchFamily="34" charset="0"/>
            </a:endParaRPr>
          </a:p>
        </p:txBody>
      </p:sp>
      <p:pic>
        <p:nvPicPr>
          <p:cNvPr id="5" name="Picture 4">
            <a:extLst>
              <a:ext uri="{FF2B5EF4-FFF2-40B4-BE49-F238E27FC236}">
                <a16:creationId xmlns:a16="http://schemas.microsoft.com/office/drawing/2014/main" id="{6D7456CF-02EC-41B7-BEE7-E1FAF9F93F9A}"/>
              </a:ext>
            </a:extLst>
          </p:cNvPr>
          <p:cNvPicPr>
            <a:picLocks noChangeAspect="1"/>
          </p:cNvPicPr>
          <p:nvPr/>
        </p:nvPicPr>
        <p:blipFill>
          <a:blip r:embed="rId3"/>
          <a:stretch>
            <a:fillRect/>
          </a:stretch>
        </p:blipFill>
        <p:spPr>
          <a:xfrm>
            <a:off x="1778628" y="3737753"/>
            <a:ext cx="7638951" cy="2317201"/>
          </a:xfrm>
          <a:prstGeom prst="rect">
            <a:avLst/>
          </a:prstGeom>
        </p:spPr>
      </p:pic>
      <p:sp>
        <p:nvSpPr>
          <p:cNvPr id="9" name="TextBox 8">
            <a:extLst>
              <a:ext uri="{FF2B5EF4-FFF2-40B4-BE49-F238E27FC236}">
                <a16:creationId xmlns:a16="http://schemas.microsoft.com/office/drawing/2014/main" id="{13E8A048-2C10-48F2-B572-78C03765B1A2}"/>
              </a:ext>
            </a:extLst>
          </p:cNvPr>
          <p:cNvSpPr txBox="1"/>
          <p:nvPr/>
        </p:nvSpPr>
        <p:spPr>
          <a:xfrm>
            <a:off x="742754" y="1341672"/>
            <a:ext cx="10636415" cy="2492990"/>
          </a:xfrm>
          <a:prstGeom prst="rect">
            <a:avLst/>
          </a:prstGeom>
          <a:noFill/>
        </p:spPr>
        <p:txBody>
          <a:bodyPr wrap="square">
            <a:spAutoFit/>
          </a:bodyPr>
          <a:lstStyle/>
          <a:p>
            <a:pPr marL="342900" indent="-342900" algn="l">
              <a:spcAft>
                <a:spcPts val="900"/>
              </a:spcAft>
              <a:buFont typeface="+mj-lt"/>
              <a:buAutoNum type="arabicPeriod"/>
            </a:pPr>
            <a:r>
              <a:rPr lang="en-US" b="0" i="0" dirty="0">
                <a:effectLst/>
                <a:latin typeface="Segoe UI VSS (Regular)"/>
              </a:rPr>
              <a:t>User signs into the Remote Desktop client</a:t>
            </a:r>
          </a:p>
          <a:p>
            <a:pPr marL="342900" indent="-342900" algn="l">
              <a:spcAft>
                <a:spcPts val="900"/>
              </a:spcAft>
              <a:buFont typeface="+mj-lt"/>
              <a:buAutoNum type="arabicPeriod"/>
            </a:pPr>
            <a:r>
              <a:rPr lang="en-US" b="0" i="0" dirty="0">
                <a:effectLst/>
                <a:latin typeface="Segoe UI VSS (Regular)"/>
              </a:rPr>
              <a:t>User gets assigned to a session host virtual machine (VM)</a:t>
            </a:r>
          </a:p>
          <a:p>
            <a:pPr marL="342900" indent="-342900" algn="l">
              <a:spcAft>
                <a:spcPts val="900"/>
              </a:spcAft>
              <a:buFont typeface="+mj-lt"/>
              <a:buAutoNum type="arabicPeriod"/>
            </a:pPr>
            <a:r>
              <a:rPr lang="en-US" b="0" i="0" dirty="0">
                <a:effectLst/>
                <a:latin typeface="Segoe UI VSS (Regular)"/>
              </a:rPr>
              <a:t>VM gets the user profile from the Azure file share</a:t>
            </a:r>
          </a:p>
          <a:p>
            <a:pPr marL="342900" indent="-342900" algn="l">
              <a:spcAft>
                <a:spcPts val="900"/>
              </a:spcAft>
              <a:buFont typeface="+mj-lt"/>
              <a:buAutoNum type="arabicPeriod"/>
            </a:pPr>
            <a:r>
              <a:rPr lang="en-US" b="0" i="0" dirty="0">
                <a:effectLst/>
                <a:latin typeface="Segoe UI VSS (Regular)"/>
              </a:rPr>
              <a:t>If MSIX app attach configured, apps are dynamically delivered to the session host VM. MSIX app attach uses </a:t>
            </a:r>
            <a:r>
              <a:rPr lang="en-US" b="0" i="0" dirty="0" err="1">
                <a:effectLst/>
                <a:latin typeface="Segoe UI VSS (Regular)"/>
              </a:rPr>
              <a:t>FSLogix</a:t>
            </a:r>
            <a:r>
              <a:rPr lang="en-US" b="0" i="0" dirty="0">
                <a:effectLst/>
                <a:latin typeface="Segoe UI VSS (Regular)"/>
              </a:rPr>
              <a:t> storage concepts, but for applications</a:t>
            </a:r>
          </a:p>
          <a:p>
            <a:pPr marL="342900" indent="-342900" algn="l">
              <a:spcAft>
                <a:spcPts val="900"/>
              </a:spcAft>
              <a:buFont typeface="+mj-lt"/>
              <a:buAutoNum type="arabicPeriod"/>
            </a:pPr>
            <a:r>
              <a:rPr lang="en-US" b="0" i="0" dirty="0">
                <a:effectLst/>
                <a:latin typeface="Segoe UI VSS (Regular)"/>
              </a:rPr>
              <a:t>User gets their Azure Virtual Desktop workspace populated with their assigned app(s) or session desktop</a:t>
            </a:r>
          </a:p>
        </p:txBody>
      </p:sp>
    </p:spTree>
    <p:extLst>
      <p:ext uri="{BB962C8B-B14F-4D97-AF65-F5344CB8AC3E}">
        <p14:creationId xmlns:p14="http://schemas.microsoft.com/office/powerpoint/2010/main" val="10798421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356255" y="340099"/>
            <a:ext cx="11341268" cy="680196"/>
          </a:xfrm>
        </p:spPr>
        <p:txBody>
          <a:bodyPr/>
          <a:lstStyle/>
          <a:p>
            <a:r>
              <a:rPr lang="en-US" dirty="0">
                <a:latin typeface="+mn-lt"/>
              </a:rPr>
              <a:t>User Profiles and </a:t>
            </a:r>
            <a:r>
              <a:rPr lang="en-US" dirty="0" err="1">
                <a:latin typeface="+mn-lt"/>
              </a:rPr>
              <a:t>FSLogix</a:t>
            </a:r>
            <a:r>
              <a:rPr lang="en-US" dirty="0">
                <a:latin typeface="+mn-lt"/>
              </a:rPr>
              <a:t> components</a:t>
            </a:r>
          </a:p>
        </p:txBody>
      </p:sp>
      <p:sp>
        <p:nvSpPr>
          <p:cNvPr id="19" name="TextBox 18">
            <a:extLst>
              <a:ext uri="{FF2B5EF4-FFF2-40B4-BE49-F238E27FC236}">
                <a16:creationId xmlns:a16="http://schemas.microsoft.com/office/drawing/2014/main" id="{17FB586F-D054-4A7C-9FAD-2CDA871F9344}"/>
              </a:ext>
            </a:extLst>
          </p:cNvPr>
          <p:cNvSpPr txBox="1"/>
          <p:nvPr/>
        </p:nvSpPr>
        <p:spPr>
          <a:xfrm>
            <a:off x="275120" y="1642337"/>
            <a:ext cx="4105496" cy="4632037"/>
          </a:xfrm>
          <a:prstGeom prst="rect">
            <a:avLst/>
          </a:prstGeom>
          <a:noFill/>
        </p:spPr>
        <p:txBody>
          <a:bodyPr wrap="square">
            <a:spAutoFit/>
          </a:bodyPr>
          <a:lstStyle/>
          <a:p>
            <a:pPr marL="285750" indent="-285750" algn="l">
              <a:spcAft>
                <a:spcPts val="600"/>
              </a:spcAft>
              <a:buFont typeface="Arial" panose="020B0604020202020204" pitchFamily="34" charset="0"/>
              <a:buChar char="•"/>
            </a:pPr>
            <a:r>
              <a:rPr lang="en-US" sz="2000" b="0" i="0" dirty="0" err="1">
                <a:effectLst/>
                <a:latin typeface="Segoe UI" panose="020B0502040204020203" pitchFamily="34" charset="0"/>
              </a:rPr>
              <a:t>FSLogix</a:t>
            </a:r>
            <a:r>
              <a:rPr lang="en-US" sz="2000" b="0" i="0" dirty="0">
                <a:effectLst/>
                <a:latin typeface="Segoe UI" panose="020B0502040204020203" pitchFamily="34" charset="0"/>
              </a:rPr>
              <a:t> is designed to roam profiles in remote computing environments</a:t>
            </a:r>
            <a:r>
              <a:rPr lang="en-US" sz="2000" dirty="0">
                <a:latin typeface="Segoe UI" panose="020B0502040204020203" pitchFamily="34" charset="0"/>
              </a:rPr>
              <a:t>.</a:t>
            </a:r>
            <a:endParaRPr lang="en-US" sz="2000" b="0" i="0" dirty="0">
              <a:effectLst/>
              <a:latin typeface="Segoe UI" panose="020B0502040204020203" pitchFamily="34" charset="0"/>
            </a:endParaRPr>
          </a:p>
          <a:p>
            <a:pPr marL="285750" indent="-285750" algn="l">
              <a:spcAft>
                <a:spcPts val="600"/>
              </a:spcAft>
              <a:buFont typeface="Arial" panose="020B0604020202020204" pitchFamily="34" charset="0"/>
              <a:buChar char="•"/>
            </a:pPr>
            <a:r>
              <a:rPr lang="en-US" sz="2000" b="0" i="0" dirty="0">
                <a:effectLst/>
                <a:latin typeface="Segoe UI" panose="020B0502040204020203" pitchFamily="34" charset="0"/>
              </a:rPr>
              <a:t>It stores a complete user profile in a single container. </a:t>
            </a:r>
          </a:p>
          <a:p>
            <a:pPr marL="285750" indent="-285750" algn="l">
              <a:spcAft>
                <a:spcPts val="600"/>
              </a:spcAft>
              <a:buFont typeface="Arial" panose="020B0604020202020204" pitchFamily="34" charset="0"/>
              <a:buChar char="•"/>
            </a:pPr>
            <a:r>
              <a:rPr lang="en-US" sz="2000" b="0" i="0" dirty="0">
                <a:effectLst/>
                <a:latin typeface="Segoe UI" panose="020B0502040204020203" pitchFamily="34" charset="0"/>
              </a:rPr>
              <a:t>At sign in, this container is dynamically attached to the computing environment using natively supported VHD and VHDX.</a:t>
            </a:r>
          </a:p>
          <a:p>
            <a:pPr marL="285750" indent="-285750" algn="l">
              <a:spcAft>
                <a:spcPts val="600"/>
              </a:spcAft>
              <a:buFont typeface="Arial" panose="020B0604020202020204" pitchFamily="34" charset="0"/>
              <a:buChar char="•"/>
            </a:pPr>
            <a:r>
              <a:rPr lang="en-US" sz="2000" b="0" i="0" dirty="0">
                <a:effectLst/>
                <a:latin typeface="Segoe UI" panose="020B0502040204020203" pitchFamily="34" charset="0"/>
              </a:rPr>
              <a:t>The VHD or VHDX files are stored to this location and attached to users the next time they sign in.</a:t>
            </a:r>
            <a:endParaRPr lang="en-US" sz="2000" dirty="0"/>
          </a:p>
        </p:txBody>
      </p:sp>
      <p:sp>
        <p:nvSpPr>
          <p:cNvPr id="21" name="TextBox 20">
            <a:extLst>
              <a:ext uri="{FF2B5EF4-FFF2-40B4-BE49-F238E27FC236}">
                <a16:creationId xmlns:a16="http://schemas.microsoft.com/office/drawing/2014/main" id="{6F85E0ED-4A0E-45A3-821D-BA42C78B78AD}"/>
              </a:ext>
            </a:extLst>
          </p:cNvPr>
          <p:cNvSpPr txBox="1"/>
          <p:nvPr/>
        </p:nvSpPr>
        <p:spPr>
          <a:xfrm>
            <a:off x="275120" y="925428"/>
            <a:ext cx="7678034" cy="769441"/>
          </a:xfrm>
          <a:prstGeom prst="rect">
            <a:avLst/>
          </a:prstGeom>
          <a:noFill/>
        </p:spPr>
        <p:txBody>
          <a:bodyPr wrap="square">
            <a:spAutoFit/>
          </a:bodyPr>
          <a:lstStyle/>
          <a:p>
            <a:pPr algn="l"/>
            <a:r>
              <a:rPr lang="en-US" sz="2200" b="0" i="0" dirty="0" err="1">
                <a:effectLst/>
                <a:latin typeface="Segoe UI" panose="020B0502040204020203" pitchFamily="34" charset="0"/>
              </a:rPr>
              <a:t>FSLogix</a:t>
            </a:r>
            <a:r>
              <a:rPr lang="en-US" sz="2200" b="0" i="0" dirty="0">
                <a:effectLst/>
                <a:latin typeface="Segoe UI" panose="020B0502040204020203" pitchFamily="34" charset="0"/>
              </a:rPr>
              <a:t> profile containers are the Azure Virtual Desktop user profile solution.</a:t>
            </a:r>
          </a:p>
        </p:txBody>
      </p:sp>
      <p:pic>
        <p:nvPicPr>
          <p:cNvPr id="4" name="Picture 3">
            <a:extLst>
              <a:ext uri="{FF2B5EF4-FFF2-40B4-BE49-F238E27FC236}">
                <a16:creationId xmlns:a16="http://schemas.microsoft.com/office/drawing/2014/main" id="{461E5205-8F0C-412A-9F75-A922C99B24AA}"/>
              </a:ext>
            </a:extLst>
          </p:cNvPr>
          <p:cNvPicPr>
            <a:picLocks noChangeAspect="1"/>
          </p:cNvPicPr>
          <p:nvPr/>
        </p:nvPicPr>
        <p:blipFill>
          <a:blip r:embed="rId3"/>
          <a:stretch>
            <a:fillRect/>
          </a:stretch>
        </p:blipFill>
        <p:spPr>
          <a:xfrm>
            <a:off x="4634045" y="1761830"/>
            <a:ext cx="7474897" cy="4393050"/>
          </a:xfrm>
          <a:prstGeom prst="rect">
            <a:avLst/>
          </a:prstGeom>
        </p:spPr>
      </p:pic>
    </p:spTree>
    <p:extLst>
      <p:ext uri="{BB962C8B-B14F-4D97-AF65-F5344CB8AC3E}">
        <p14:creationId xmlns:p14="http://schemas.microsoft.com/office/powerpoint/2010/main" val="6627919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fr-FR" dirty="0"/>
              <a:t>Configure </a:t>
            </a:r>
            <a:r>
              <a:rPr lang="fr-FR" dirty="0" err="1"/>
              <a:t>storage</a:t>
            </a:r>
            <a:r>
              <a:rPr lang="fr-FR" dirty="0"/>
              <a:t> for </a:t>
            </a:r>
            <a:r>
              <a:rPr lang="fr-FR" dirty="0" err="1"/>
              <a:t>FSLogix</a:t>
            </a:r>
            <a:r>
              <a:rPr lang="fr-FR" dirty="0"/>
              <a:t> components</a:t>
            </a:r>
            <a:endParaRPr lang="en-US" dirty="0"/>
          </a:p>
        </p:txBody>
      </p:sp>
      <p:pic>
        <p:nvPicPr>
          <p:cNvPr id="6" name="Picture Placeholder 2" descr="Remote work with solid fill">
            <a:extLst>
              <a:ext uri="{FF2B5EF4-FFF2-40B4-BE49-F238E27FC236}">
                <a16:creationId xmlns:a16="http://schemas.microsoft.com/office/drawing/2014/main" id="{EF5D0467-9D7D-455B-9B33-B936682F1184}"/>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1FD94-8451-4802-B61E-211F81B6B4FF}"/>
              </a:ext>
            </a:extLst>
          </p:cNvPr>
          <p:cNvSpPr txBox="1"/>
          <p:nvPr/>
        </p:nvSpPr>
        <p:spPr>
          <a:xfrm>
            <a:off x="384093" y="2661803"/>
            <a:ext cx="6624102" cy="2262158"/>
          </a:xfrm>
          <a:prstGeom prst="rect">
            <a:avLst/>
          </a:prstGeom>
          <a:noFill/>
        </p:spPr>
        <p:txBody>
          <a:bodyPr wrap="square">
            <a:spAutoFit/>
          </a:bodyPr>
          <a:lstStyle/>
          <a:p>
            <a:pPr marL="457200" indent="-457200" algn="l">
              <a:spcAft>
                <a:spcPts val="600"/>
              </a:spcAft>
              <a:buFont typeface="+mj-lt"/>
              <a:buAutoNum type="arabicPeriod" startAt="4"/>
            </a:pPr>
            <a:r>
              <a:rPr lang="en-US" b="0" i="0" dirty="0">
                <a:effectLst/>
                <a:latin typeface="Segoe UI" panose="020B0502040204020203" pitchFamily="34" charset="0"/>
              </a:rPr>
              <a:t>Navigate to </a:t>
            </a:r>
            <a:r>
              <a:rPr lang="en-US" b="1" i="0" dirty="0">
                <a:effectLst/>
                <a:latin typeface="Segoe UI" panose="020B0502040204020203" pitchFamily="34" charset="0"/>
              </a:rPr>
              <a:t>Program Files &gt; </a:t>
            </a:r>
            <a:r>
              <a:rPr lang="en-US" b="1" i="0" dirty="0" err="1">
                <a:effectLst/>
                <a:latin typeface="Segoe UI" panose="020B0502040204020203" pitchFamily="34" charset="0"/>
              </a:rPr>
              <a:t>FSLogix</a:t>
            </a:r>
            <a:r>
              <a:rPr lang="en-US" b="1" i="0" dirty="0">
                <a:effectLst/>
                <a:latin typeface="Segoe UI" panose="020B0502040204020203" pitchFamily="34" charset="0"/>
              </a:rPr>
              <a:t> &gt; Apps</a:t>
            </a:r>
            <a:r>
              <a:rPr lang="en-US" b="0" i="0" dirty="0">
                <a:effectLst/>
                <a:latin typeface="Segoe UI" panose="020B0502040204020203" pitchFamily="34" charset="0"/>
              </a:rPr>
              <a:t> to confirm the agent installed.</a:t>
            </a:r>
          </a:p>
          <a:p>
            <a:pPr marL="457200" indent="-457200" algn="l">
              <a:spcAft>
                <a:spcPts val="600"/>
              </a:spcAft>
              <a:buFont typeface="+mj-lt"/>
              <a:buAutoNum type="arabicPeriod" startAt="4"/>
            </a:pPr>
            <a:r>
              <a:rPr lang="en-US" b="0" i="0" dirty="0">
                <a:effectLst/>
                <a:latin typeface="Segoe UI" panose="020B0502040204020203" pitchFamily="34" charset="0"/>
              </a:rPr>
              <a:t>From the start menu, run </a:t>
            </a:r>
            <a:r>
              <a:rPr lang="en-US" b="1" i="0" dirty="0" err="1">
                <a:effectLst/>
                <a:latin typeface="Segoe UI" panose="020B0502040204020203" pitchFamily="34" charset="0"/>
              </a:rPr>
              <a:t>RegEdit</a:t>
            </a:r>
            <a:r>
              <a:rPr lang="en-US" b="0" i="0" dirty="0">
                <a:effectLst/>
                <a:latin typeface="Segoe UI" panose="020B0502040204020203" pitchFamily="34" charset="0"/>
              </a:rPr>
              <a:t> as an administrator. Navigate to </a:t>
            </a:r>
            <a:r>
              <a:rPr lang="en-US" b="1" i="0" dirty="0">
                <a:effectLst/>
                <a:latin typeface="Segoe UI" panose="020B0502040204020203" pitchFamily="34" charset="0"/>
              </a:rPr>
              <a:t>Computer\HKEY_LOCAL_MACHINE\software\</a:t>
            </a:r>
            <a:r>
              <a:rPr lang="en-US" b="1" i="0" dirty="0" err="1">
                <a:effectLst/>
                <a:latin typeface="Segoe UI" panose="020B0502040204020203" pitchFamily="34" charset="0"/>
              </a:rPr>
              <a:t>FSLogix</a:t>
            </a:r>
            <a:endParaRPr lang="en-US" b="0" i="0" dirty="0">
              <a:effectLst/>
              <a:latin typeface="Segoe UI" panose="020B0502040204020203" pitchFamily="34" charset="0"/>
            </a:endParaRPr>
          </a:p>
          <a:p>
            <a:pPr marL="457200" indent="-457200" algn="l">
              <a:spcAft>
                <a:spcPts val="600"/>
              </a:spcAft>
              <a:buFont typeface="+mj-lt"/>
              <a:buAutoNum type="arabicPeriod" startAt="4"/>
            </a:pPr>
            <a:r>
              <a:rPr lang="en-US" b="0" i="0" dirty="0">
                <a:effectLst/>
                <a:latin typeface="Segoe UI" panose="020B0502040204020203" pitchFamily="34" charset="0"/>
              </a:rPr>
              <a:t>Create a key named </a:t>
            </a:r>
            <a:r>
              <a:rPr lang="en-US" b="1" i="0" dirty="0">
                <a:effectLst/>
                <a:latin typeface="Segoe UI" panose="020B0502040204020203" pitchFamily="34" charset="0"/>
              </a:rPr>
              <a:t>Profiles</a:t>
            </a:r>
            <a:r>
              <a:rPr lang="en-US" b="0" i="0" dirty="0">
                <a:effectLst/>
                <a:latin typeface="Segoe UI" panose="020B0502040204020203" pitchFamily="34" charset="0"/>
              </a:rPr>
              <a:t>.</a:t>
            </a:r>
          </a:p>
          <a:p>
            <a:pPr marL="457200" indent="-457200" algn="l">
              <a:spcAft>
                <a:spcPts val="600"/>
              </a:spcAft>
              <a:buFont typeface="+mj-lt"/>
              <a:buAutoNum type="arabicPeriod" startAt="4"/>
            </a:pPr>
            <a:r>
              <a:rPr lang="en-US" b="0" i="0" dirty="0">
                <a:effectLst/>
                <a:latin typeface="Segoe UI" panose="020B0502040204020203" pitchFamily="34" charset="0"/>
              </a:rPr>
              <a:t>Create the following values for the Profiles key:</a:t>
            </a:r>
          </a:p>
        </p:txBody>
      </p:sp>
      <p:sp>
        <p:nvSpPr>
          <p:cNvPr id="3" name="Rectangle 1">
            <a:extLst>
              <a:ext uri="{FF2B5EF4-FFF2-40B4-BE49-F238E27FC236}">
                <a16:creationId xmlns:a16="http://schemas.microsoft.com/office/drawing/2014/main" id="{35847A0C-95E4-4E01-88C0-D5214DD7841F}"/>
              </a:ext>
            </a:extLst>
          </p:cNvPr>
          <p:cNvSpPr>
            <a:spLocks noChangeArrowheads="1"/>
          </p:cNvSpPr>
          <p:nvPr/>
        </p:nvSpPr>
        <p:spPr bwMode="auto">
          <a:xfrm>
            <a:off x="276447" y="161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2C39E4F-F0DF-405C-B646-7B7541A83892}"/>
              </a:ext>
            </a:extLst>
          </p:cNvPr>
          <p:cNvSpPr>
            <a:spLocks noChangeArrowheads="1"/>
          </p:cNvSpPr>
          <p:nvPr/>
        </p:nvSpPr>
        <p:spPr bwMode="auto">
          <a:xfrm>
            <a:off x="0" y="-329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F5627C51-224A-412B-A2AE-3E4E989DDCE9}"/>
              </a:ext>
            </a:extLst>
          </p:cNvPr>
          <p:cNvPicPr>
            <a:picLocks noChangeAspect="1"/>
          </p:cNvPicPr>
          <p:nvPr/>
        </p:nvPicPr>
        <p:blipFill>
          <a:blip r:embed="rId3"/>
          <a:stretch>
            <a:fillRect/>
          </a:stretch>
        </p:blipFill>
        <p:spPr>
          <a:xfrm>
            <a:off x="7310304" y="2987419"/>
            <a:ext cx="4881696" cy="2908005"/>
          </a:xfrm>
          <a:prstGeom prst="rect">
            <a:avLst/>
          </a:prstGeom>
        </p:spPr>
      </p:pic>
      <p:graphicFrame>
        <p:nvGraphicFramePr>
          <p:cNvPr id="14" name="Table 14">
            <a:extLst>
              <a:ext uri="{FF2B5EF4-FFF2-40B4-BE49-F238E27FC236}">
                <a16:creationId xmlns:a16="http://schemas.microsoft.com/office/drawing/2014/main" id="{9B83FA57-BB22-4F71-BD03-5C44C1BA0AFC}"/>
              </a:ext>
            </a:extLst>
          </p:cNvPr>
          <p:cNvGraphicFramePr>
            <a:graphicFrameLocks noGrp="1"/>
          </p:cNvGraphicFramePr>
          <p:nvPr>
            <p:extLst>
              <p:ext uri="{D42A27DB-BD31-4B8C-83A1-F6EECF244321}">
                <p14:modId xmlns:p14="http://schemas.microsoft.com/office/powerpoint/2010/main" val="2176051477"/>
              </p:ext>
            </p:extLst>
          </p:nvPr>
        </p:nvGraphicFramePr>
        <p:xfrm>
          <a:off x="505110" y="5018468"/>
          <a:ext cx="5768100" cy="1112520"/>
        </p:xfrm>
        <a:graphic>
          <a:graphicData uri="http://schemas.openxmlformats.org/drawingml/2006/table">
            <a:tbl>
              <a:tblPr firstRow="1" bandRow="1">
                <a:tableStyleId>{5C22544A-7EE6-4342-B048-85BDC9FD1C3A}</a:tableStyleId>
              </a:tblPr>
              <a:tblGrid>
                <a:gridCol w="1472546">
                  <a:extLst>
                    <a:ext uri="{9D8B030D-6E8A-4147-A177-3AD203B41FA5}">
                      <a16:colId xmlns:a16="http://schemas.microsoft.com/office/drawing/2014/main" val="3751608017"/>
                    </a:ext>
                  </a:extLst>
                </a:gridCol>
                <a:gridCol w="1743739">
                  <a:extLst>
                    <a:ext uri="{9D8B030D-6E8A-4147-A177-3AD203B41FA5}">
                      <a16:colId xmlns:a16="http://schemas.microsoft.com/office/drawing/2014/main" val="184117297"/>
                    </a:ext>
                  </a:extLst>
                </a:gridCol>
                <a:gridCol w="2551815">
                  <a:extLst>
                    <a:ext uri="{9D8B030D-6E8A-4147-A177-3AD203B41FA5}">
                      <a16:colId xmlns:a16="http://schemas.microsoft.com/office/drawing/2014/main" val="1153518117"/>
                    </a:ext>
                  </a:extLst>
                </a:gridCol>
              </a:tblGrid>
              <a:tr h="370840">
                <a:tc>
                  <a:txBody>
                    <a:bodyPr/>
                    <a:lstStyle/>
                    <a:p>
                      <a:pPr algn="l"/>
                      <a:r>
                        <a:rPr lang="en-US" sz="1400" b="1">
                          <a:effectLst/>
                        </a:rPr>
                        <a:t>Name</a:t>
                      </a:r>
                    </a:p>
                  </a:txBody>
                  <a:tcPr marL="52388" marR="52388" marT="61913" marB="61913"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en-US" sz="1400" b="1" dirty="0">
                          <a:effectLst/>
                        </a:rPr>
                        <a:t>Type</a:t>
                      </a:r>
                    </a:p>
                  </a:txBody>
                  <a:tcPr marL="52388" marR="52388" marT="61913" marB="61913" anchor="ctr">
                    <a:lnT w="12700" cap="flat" cmpd="sng" algn="ctr">
                      <a:solidFill>
                        <a:schemeClr val="tx1"/>
                      </a:solidFill>
                      <a:prstDash val="solid"/>
                      <a:round/>
                      <a:headEnd type="none" w="med" len="med"/>
                      <a:tailEnd type="none" w="med" len="med"/>
                    </a:lnT>
                  </a:tcPr>
                </a:tc>
                <a:tc>
                  <a:txBody>
                    <a:bodyPr/>
                    <a:lstStyle/>
                    <a:p>
                      <a:pPr algn="l"/>
                      <a:r>
                        <a:rPr lang="en-US" sz="1400" b="1">
                          <a:effectLst/>
                        </a:rPr>
                        <a:t>Data/Value</a:t>
                      </a:r>
                    </a:p>
                  </a:txBody>
                  <a:tcPr marL="52388" marR="52388" marT="61913" marB="61913"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08106741"/>
                  </a:ext>
                </a:extLst>
              </a:tr>
              <a:tr h="370840">
                <a:tc>
                  <a:txBody>
                    <a:bodyPr/>
                    <a:lstStyle/>
                    <a:p>
                      <a:pPr algn="l"/>
                      <a:r>
                        <a:rPr lang="en-US" sz="1400">
                          <a:effectLst/>
                        </a:rPr>
                        <a:t>Enabled</a:t>
                      </a:r>
                    </a:p>
                  </a:txBody>
                  <a:tcPr marL="61913" marR="61913" marT="47625" marB="47625" anchor="ctr">
                    <a:lnL w="12700" cap="flat" cmpd="sng" algn="ctr">
                      <a:solidFill>
                        <a:schemeClr val="tx1"/>
                      </a:solidFill>
                      <a:prstDash val="solid"/>
                      <a:round/>
                      <a:headEnd type="none" w="med" len="med"/>
                      <a:tailEnd type="none" w="med" len="med"/>
                    </a:lnL>
                    <a:noFill/>
                  </a:tcPr>
                </a:tc>
                <a:tc>
                  <a:txBody>
                    <a:bodyPr/>
                    <a:lstStyle/>
                    <a:p>
                      <a:pPr algn="l"/>
                      <a:r>
                        <a:rPr lang="en-US" sz="1400" dirty="0">
                          <a:effectLst/>
                        </a:rPr>
                        <a:t>DWORD</a:t>
                      </a:r>
                    </a:p>
                  </a:txBody>
                  <a:tcPr marL="61913" marR="61913" marT="47625" marB="47625" anchor="ctr">
                    <a:noFill/>
                  </a:tcPr>
                </a:tc>
                <a:tc>
                  <a:txBody>
                    <a:bodyPr/>
                    <a:lstStyle/>
                    <a:p>
                      <a:pPr algn="l"/>
                      <a:r>
                        <a:rPr lang="en-US" sz="1400">
                          <a:effectLst/>
                        </a:rPr>
                        <a:t>1</a:t>
                      </a:r>
                    </a:p>
                  </a:txBody>
                  <a:tcPr marL="61913" marR="61913" marT="47625" marB="47625"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2222266"/>
                  </a:ext>
                </a:extLst>
              </a:tr>
              <a:tr h="370840">
                <a:tc>
                  <a:txBody>
                    <a:bodyPr/>
                    <a:lstStyle/>
                    <a:p>
                      <a:pPr algn="l"/>
                      <a:r>
                        <a:rPr lang="en-US" sz="1400">
                          <a:effectLst/>
                        </a:rPr>
                        <a:t>VHDLocations</a:t>
                      </a:r>
                    </a:p>
                  </a:txBody>
                  <a:tcPr marL="61913" marR="61913" marT="47625" marB="4762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l"/>
                      <a:r>
                        <a:rPr lang="en-US" sz="1400">
                          <a:effectLst/>
                        </a:rPr>
                        <a:t>Multi-String Value</a:t>
                      </a:r>
                    </a:p>
                  </a:txBody>
                  <a:tcPr marL="61913" marR="61913" marT="47625" marB="47625" anchor="ctr">
                    <a:lnB w="12700" cap="flat" cmpd="sng" algn="ctr">
                      <a:solidFill>
                        <a:schemeClr val="tx1"/>
                      </a:solidFill>
                      <a:prstDash val="solid"/>
                      <a:round/>
                      <a:headEnd type="none" w="med" len="med"/>
                      <a:tailEnd type="none" w="med" len="med"/>
                    </a:lnB>
                    <a:noFill/>
                  </a:tcPr>
                </a:tc>
                <a:tc>
                  <a:txBody>
                    <a:bodyPr/>
                    <a:lstStyle/>
                    <a:p>
                      <a:pPr algn="l"/>
                      <a:r>
                        <a:rPr lang="en-US" sz="1400" dirty="0">
                          <a:effectLst/>
                        </a:rPr>
                        <a:t>"Network path for file share"</a:t>
                      </a:r>
                    </a:p>
                  </a:txBody>
                  <a:tcPr marL="61913" marR="61913" marT="47625" marB="47625"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305383"/>
                  </a:ext>
                </a:extLst>
              </a:tr>
            </a:tbl>
          </a:graphicData>
        </a:graphic>
      </p:graphicFrame>
      <p:graphicFrame>
        <p:nvGraphicFramePr>
          <p:cNvPr id="16" name="TextBox 12">
            <a:extLst>
              <a:ext uri="{FF2B5EF4-FFF2-40B4-BE49-F238E27FC236}">
                <a16:creationId xmlns:a16="http://schemas.microsoft.com/office/drawing/2014/main" id="{B2892B05-0C59-4D56-A0F1-16EA7E7F6D76}"/>
              </a:ext>
            </a:extLst>
          </p:cNvPr>
          <p:cNvGraphicFramePr/>
          <p:nvPr>
            <p:extLst>
              <p:ext uri="{D42A27DB-BD31-4B8C-83A1-F6EECF244321}">
                <p14:modId xmlns:p14="http://schemas.microsoft.com/office/powerpoint/2010/main" val="1054224207"/>
              </p:ext>
            </p:extLst>
          </p:nvPr>
        </p:nvGraphicFramePr>
        <p:xfrm>
          <a:off x="384093" y="519392"/>
          <a:ext cx="11184130" cy="19851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Configure storage accounts</a:t>
            </a:r>
          </a:p>
        </p:txBody>
      </p:sp>
      <p:pic>
        <p:nvPicPr>
          <p:cNvPr id="6" name="Picture Placeholder 6">
            <a:extLst>
              <a:ext uri="{FF2B5EF4-FFF2-40B4-BE49-F238E27FC236}">
                <a16:creationId xmlns:a16="http://schemas.microsoft.com/office/drawing/2014/main" id="{CEA18195-24C2-456D-BB9C-C148B799A41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2167</Words>
  <Application>Microsoft Office PowerPoint</Application>
  <PresentationFormat>Widescreen</PresentationFormat>
  <Paragraphs>192</Paragraphs>
  <Slides>18</Slides>
  <Notes>12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Designing Azure Infrastructure Solutions</vt:lpstr>
      <vt:lpstr>Implement and manage storage for Azure Virtual Desktop</vt:lpstr>
      <vt:lpstr>Introduction</vt:lpstr>
      <vt:lpstr>Storage for FSLogix components</vt:lpstr>
      <vt:lpstr>PowerPoint Presentation</vt:lpstr>
      <vt:lpstr>User Profiles and FSLogix components</vt:lpstr>
      <vt:lpstr>Configure storage for FSLogix components</vt:lpstr>
      <vt:lpstr>PowerPoint Presentation</vt:lpstr>
      <vt:lpstr>Configure storage accounts</vt:lpstr>
      <vt:lpstr>PowerPoint Presentation</vt:lpstr>
      <vt:lpstr>Create file shares</vt:lpstr>
      <vt:lpstr>PowerPoint Presentation</vt:lpstr>
      <vt:lpstr>Configure disks</vt:lpstr>
      <vt:lpstr>PowerPoint Presentation</vt:lpstr>
      <vt:lpstr>Knowledge check and Summary</vt:lpstr>
      <vt:lpstr>Lab - Implement and manage storage for AVD (Azure AD DS)</vt:lpstr>
      <vt:lpstr>Lab - Implement and manage storage for AVD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2022-11-30T19:38:41Z</dcterms:modified>
</cp:coreProperties>
</file>