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2"/>
  </p:notesMasterIdLst>
  <p:handoutMasterIdLst>
    <p:handoutMasterId r:id="rId23"/>
  </p:handoutMasterIdLst>
  <p:sldIdLst>
    <p:sldId id="2076138181" r:id="rId2"/>
    <p:sldId id="1684" r:id="rId3"/>
    <p:sldId id="1811" r:id="rId4"/>
    <p:sldId id="2076138158" r:id="rId5"/>
    <p:sldId id="1786" r:id="rId6"/>
    <p:sldId id="2076138173" r:id="rId7"/>
    <p:sldId id="1767" r:id="rId8"/>
    <p:sldId id="2076138176" r:id="rId9"/>
    <p:sldId id="1787" r:id="rId10"/>
    <p:sldId id="2076138177" r:id="rId11"/>
    <p:sldId id="1958" r:id="rId12"/>
    <p:sldId id="2076138179" r:id="rId13"/>
    <p:sldId id="2076138180" r:id="rId14"/>
    <p:sldId id="2241" r:id="rId15"/>
    <p:sldId id="1952" r:id="rId16"/>
    <p:sldId id="1953" r:id="rId17"/>
    <p:sldId id="1956" r:id="rId18"/>
    <p:sldId id="1966" r:id="rId19"/>
    <p:sldId id="1967" r:id="rId20"/>
    <p:sldId id="1891"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8DB6A4-B1A4-4AEE-B504-2990AF7B44C5}" v="12" dt="2021-11-23T14:17:06.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29" autoAdjust="0"/>
    <p:restoredTop sz="61115" autoAdjust="0"/>
  </p:normalViewPr>
  <p:slideViewPr>
    <p:cSldViewPr snapToGrid="0">
      <p:cViewPr varScale="1">
        <p:scale>
          <a:sx n="61" d="100"/>
          <a:sy n="61" d="100"/>
        </p:scale>
        <p:origin x="1338" y="3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E181FA-49BC-48E5-849F-27F099AEE6B1}"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4F008C53-B19C-40CB-89CF-CC296AF584A0}">
      <dgm:prSet/>
      <dgm:spPr/>
      <dgm:t>
        <a:bodyPr/>
        <a:lstStyle/>
        <a:p>
          <a:r>
            <a:rPr lang="en-US"/>
            <a:t>Create</a:t>
          </a:r>
        </a:p>
      </dgm:t>
    </dgm:pt>
    <dgm:pt modelId="{1959906D-D435-499F-890D-5D5414879DAA}" type="parTrans" cxnId="{DC97E7FA-EAD5-458A-ADE7-E162D53BA927}">
      <dgm:prSet/>
      <dgm:spPr/>
      <dgm:t>
        <a:bodyPr/>
        <a:lstStyle/>
        <a:p>
          <a:endParaRPr lang="en-US"/>
        </a:p>
      </dgm:t>
    </dgm:pt>
    <dgm:pt modelId="{9BFF296B-19D5-4EAC-856D-2BB2A834232F}" type="sibTrans" cxnId="{DC97E7FA-EAD5-458A-ADE7-E162D53BA927}">
      <dgm:prSet/>
      <dgm:spPr/>
      <dgm:t>
        <a:bodyPr/>
        <a:lstStyle/>
        <a:p>
          <a:endParaRPr lang="en-US"/>
        </a:p>
      </dgm:t>
    </dgm:pt>
    <dgm:pt modelId="{BD4E2928-0E8B-4794-B9EE-4F54F9FC1F38}">
      <dgm:prSet/>
      <dgm:spPr/>
      <dgm:t>
        <a:bodyPr/>
        <a:lstStyle/>
        <a:p>
          <a:r>
            <a:rPr lang="en-US"/>
            <a:t>You can create a host pool and its session host virtual machines using the Azure Marketplace offering . </a:t>
          </a:r>
        </a:p>
      </dgm:t>
    </dgm:pt>
    <dgm:pt modelId="{BC9441CC-468A-48F4-8F40-D1E3999A6BF1}" type="parTrans" cxnId="{1514C12C-CF75-4D3B-A816-7569BCF60CF7}">
      <dgm:prSet/>
      <dgm:spPr/>
      <dgm:t>
        <a:bodyPr/>
        <a:lstStyle/>
        <a:p>
          <a:endParaRPr lang="en-US"/>
        </a:p>
      </dgm:t>
    </dgm:pt>
    <dgm:pt modelId="{F8033603-F279-4955-8C41-8C179D4E8D7B}" type="sibTrans" cxnId="{1514C12C-CF75-4D3B-A816-7569BCF60CF7}">
      <dgm:prSet/>
      <dgm:spPr/>
      <dgm:t>
        <a:bodyPr/>
        <a:lstStyle/>
        <a:p>
          <a:endParaRPr lang="en-US"/>
        </a:p>
      </dgm:t>
    </dgm:pt>
    <dgm:pt modelId="{EF8F098C-F915-4FA6-84F3-782AC624F8E7}">
      <dgm:prSet/>
      <dgm:spPr/>
      <dgm:t>
        <a:bodyPr/>
        <a:lstStyle/>
        <a:p>
          <a:r>
            <a:rPr lang="en-US"/>
            <a:t>Virtual machines created this way automatically have the license applied.</a:t>
          </a:r>
        </a:p>
      </dgm:t>
    </dgm:pt>
    <dgm:pt modelId="{96E5A256-37EE-41FF-8D1F-AFDB4E6C7FFA}" type="parTrans" cxnId="{7A4EA658-6085-4A48-A544-35D82BE209B2}">
      <dgm:prSet/>
      <dgm:spPr/>
      <dgm:t>
        <a:bodyPr/>
        <a:lstStyle/>
        <a:p>
          <a:endParaRPr lang="en-US"/>
        </a:p>
      </dgm:t>
    </dgm:pt>
    <dgm:pt modelId="{05CBFD90-82AE-4586-8983-676A81FE9A76}" type="sibTrans" cxnId="{7A4EA658-6085-4A48-A544-35D82BE209B2}">
      <dgm:prSet/>
      <dgm:spPr/>
      <dgm:t>
        <a:bodyPr/>
        <a:lstStyle/>
        <a:p>
          <a:endParaRPr lang="en-US"/>
        </a:p>
      </dgm:t>
    </dgm:pt>
    <dgm:pt modelId="{A552CC0C-493C-4C67-868E-CA99342CC28A}">
      <dgm:prSet/>
      <dgm:spPr/>
      <dgm:t>
        <a:bodyPr/>
        <a:lstStyle/>
        <a:p>
          <a:r>
            <a:rPr lang="en-US"/>
            <a:t>Create</a:t>
          </a:r>
        </a:p>
      </dgm:t>
    </dgm:pt>
    <dgm:pt modelId="{94665663-4224-4DF3-A68D-8007002BA8B3}" type="parTrans" cxnId="{8D1F5BF0-5AFE-4522-B14D-1134A72D1E8D}">
      <dgm:prSet/>
      <dgm:spPr/>
      <dgm:t>
        <a:bodyPr/>
        <a:lstStyle/>
        <a:p>
          <a:endParaRPr lang="en-US"/>
        </a:p>
      </dgm:t>
    </dgm:pt>
    <dgm:pt modelId="{E4D4763D-4AF6-43C0-B86C-A9DC22719658}" type="sibTrans" cxnId="{8D1F5BF0-5AFE-4522-B14D-1134A72D1E8D}">
      <dgm:prSet/>
      <dgm:spPr/>
      <dgm:t>
        <a:bodyPr/>
        <a:lstStyle/>
        <a:p>
          <a:endParaRPr lang="en-US"/>
        </a:p>
      </dgm:t>
    </dgm:pt>
    <dgm:pt modelId="{375630CD-4028-4FF3-BFBC-3C25F5C48D6A}">
      <dgm:prSet/>
      <dgm:spPr/>
      <dgm:t>
        <a:bodyPr/>
        <a:lstStyle/>
        <a:p>
          <a:r>
            <a:rPr lang="en-US"/>
            <a:t>You can create a host pool and its session host virtual machines using the GitHub Azure Resource Manager template . </a:t>
          </a:r>
        </a:p>
      </dgm:t>
    </dgm:pt>
    <dgm:pt modelId="{19E0EAD7-5BAA-4F4F-941B-055345A351FE}" type="parTrans" cxnId="{A9084ECA-474B-4E7C-83F5-083C6BB6C508}">
      <dgm:prSet/>
      <dgm:spPr/>
      <dgm:t>
        <a:bodyPr/>
        <a:lstStyle/>
        <a:p>
          <a:endParaRPr lang="en-US"/>
        </a:p>
      </dgm:t>
    </dgm:pt>
    <dgm:pt modelId="{8CC602DF-FB1A-4544-A589-CBFA9FBF9E66}" type="sibTrans" cxnId="{A9084ECA-474B-4E7C-83F5-083C6BB6C508}">
      <dgm:prSet/>
      <dgm:spPr/>
      <dgm:t>
        <a:bodyPr/>
        <a:lstStyle/>
        <a:p>
          <a:endParaRPr lang="en-US"/>
        </a:p>
      </dgm:t>
    </dgm:pt>
    <dgm:pt modelId="{2CF54A40-F893-43DF-8998-1D97696C5276}">
      <dgm:prSet/>
      <dgm:spPr/>
      <dgm:t>
        <a:bodyPr/>
        <a:lstStyle/>
        <a:p>
          <a:r>
            <a:rPr lang="en-US"/>
            <a:t>Virtual machines created this way automatically have the license applied.</a:t>
          </a:r>
        </a:p>
      </dgm:t>
    </dgm:pt>
    <dgm:pt modelId="{D85EB5B9-4D1A-4B9D-A299-91D62716C950}" type="parTrans" cxnId="{10EC8564-47F6-4F26-9C7D-CCFCA1B66CB8}">
      <dgm:prSet/>
      <dgm:spPr/>
      <dgm:t>
        <a:bodyPr/>
        <a:lstStyle/>
        <a:p>
          <a:endParaRPr lang="en-US"/>
        </a:p>
      </dgm:t>
    </dgm:pt>
    <dgm:pt modelId="{2977CBD0-82E5-4C49-8CCA-38B6578E5028}" type="sibTrans" cxnId="{10EC8564-47F6-4F26-9C7D-CCFCA1B66CB8}">
      <dgm:prSet/>
      <dgm:spPr/>
      <dgm:t>
        <a:bodyPr/>
        <a:lstStyle/>
        <a:p>
          <a:endParaRPr lang="en-US"/>
        </a:p>
      </dgm:t>
    </dgm:pt>
    <dgm:pt modelId="{9B760DCB-5F9C-4491-B642-A834FC40DACC}">
      <dgm:prSet/>
      <dgm:spPr/>
      <dgm:t>
        <a:bodyPr/>
        <a:lstStyle/>
        <a:p>
          <a:r>
            <a:rPr lang="en-US"/>
            <a:t>Apply</a:t>
          </a:r>
        </a:p>
      </dgm:t>
    </dgm:pt>
    <dgm:pt modelId="{8F95192C-602F-47AB-97D9-BE3D3471DFDD}" type="parTrans" cxnId="{DAE10277-017A-47FD-BC9C-E3A169C55634}">
      <dgm:prSet/>
      <dgm:spPr/>
      <dgm:t>
        <a:bodyPr/>
        <a:lstStyle/>
        <a:p>
          <a:endParaRPr lang="en-US"/>
        </a:p>
      </dgm:t>
    </dgm:pt>
    <dgm:pt modelId="{20B507E9-AC62-48D0-80AD-6D0F2C2430DC}" type="sibTrans" cxnId="{DAE10277-017A-47FD-BC9C-E3A169C55634}">
      <dgm:prSet/>
      <dgm:spPr/>
      <dgm:t>
        <a:bodyPr/>
        <a:lstStyle/>
        <a:p>
          <a:endParaRPr lang="en-US"/>
        </a:p>
      </dgm:t>
    </dgm:pt>
    <dgm:pt modelId="{EC24BCE5-416B-4C55-92E8-51B5DCF319B5}">
      <dgm:prSet/>
      <dgm:spPr/>
      <dgm:t>
        <a:bodyPr/>
        <a:lstStyle/>
        <a:p>
          <a:r>
            <a:rPr lang="en-US"/>
            <a:t>You can apply a license to an existing session host virtual machine. </a:t>
          </a:r>
        </a:p>
      </dgm:t>
    </dgm:pt>
    <dgm:pt modelId="{646D19D2-EEF9-4CA9-B722-5D77684BBE9E}" type="parTrans" cxnId="{A7D63A49-1578-4589-B457-D60B0E6DBAFC}">
      <dgm:prSet/>
      <dgm:spPr/>
      <dgm:t>
        <a:bodyPr/>
        <a:lstStyle/>
        <a:p>
          <a:endParaRPr lang="en-US"/>
        </a:p>
      </dgm:t>
    </dgm:pt>
    <dgm:pt modelId="{E0A84527-05FF-40BC-A934-620FAE4CC612}" type="sibTrans" cxnId="{A7D63A49-1578-4589-B457-D60B0E6DBAFC}">
      <dgm:prSet/>
      <dgm:spPr/>
      <dgm:t>
        <a:bodyPr/>
        <a:lstStyle/>
        <a:p>
          <a:endParaRPr lang="en-US"/>
        </a:p>
      </dgm:t>
    </dgm:pt>
    <dgm:pt modelId="{40C5C8C2-4A10-4392-8ADD-CB28038E5768}" type="pres">
      <dgm:prSet presAssocID="{51E181FA-49BC-48E5-849F-27F099AEE6B1}" presName="Name0" presStyleCnt="0">
        <dgm:presLayoutVars>
          <dgm:dir/>
          <dgm:animLvl val="lvl"/>
          <dgm:resizeHandles val="exact"/>
        </dgm:presLayoutVars>
      </dgm:prSet>
      <dgm:spPr/>
    </dgm:pt>
    <dgm:pt modelId="{61DAA48D-23E0-4AC0-9EFA-91B9645BD7C9}" type="pres">
      <dgm:prSet presAssocID="{4F008C53-B19C-40CB-89CF-CC296AF584A0}" presName="linNode" presStyleCnt="0"/>
      <dgm:spPr/>
    </dgm:pt>
    <dgm:pt modelId="{7E21274E-76D6-4A27-80A5-0BA8801786D4}" type="pres">
      <dgm:prSet presAssocID="{4F008C53-B19C-40CB-89CF-CC296AF584A0}" presName="parentText" presStyleLbl="solidFgAcc1" presStyleIdx="0" presStyleCnt="3">
        <dgm:presLayoutVars>
          <dgm:chMax val="1"/>
          <dgm:bulletEnabled/>
        </dgm:presLayoutVars>
      </dgm:prSet>
      <dgm:spPr/>
    </dgm:pt>
    <dgm:pt modelId="{E2BBBD06-123D-46B4-A364-582F6F97A638}" type="pres">
      <dgm:prSet presAssocID="{4F008C53-B19C-40CB-89CF-CC296AF584A0}" presName="descendantText" presStyleLbl="alignNode1" presStyleIdx="0" presStyleCnt="3">
        <dgm:presLayoutVars>
          <dgm:bulletEnabled/>
        </dgm:presLayoutVars>
      </dgm:prSet>
      <dgm:spPr/>
    </dgm:pt>
    <dgm:pt modelId="{8CC3D87E-4A1B-4701-BEA4-8F33D78F0992}" type="pres">
      <dgm:prSet presAssocID="{9BFF296B-19D5-4EAC-856D-2BB2A834232F}" presName="sp" presStyleCnt="0"/>
      <dgm:spPr/>
    </dgm:pt>
    <dgm:pt modelId="{4FE19F6D-1DDD-4FE3-98C8-DB02FBA1160D}" type="pres">
      <dgm:prSet presAssocID="{A552CC0C-493C-4C67-868E-CA99342CC28A}" presName="linNode" presStyleCnt="0"/>
      <dgm:spPr/>
    </dgm:pt>
    <dgm:pt modelId="{3D3E29D9-C00C-4DBB-940A-9F71AE725711}" type="pres">
      <dgm:prSet presAssocID="{A552CC0C-493C-4C67-868E-CA99342CC28A}" presName="parentText" presStyleLbl="solidFgAcc1" presStyleIdx="1" presStyleCnt="3">
        <dgm:presLayoutVars>
          <dgm:chMax val="1"/>
          <dgm:bulletEnabled/>
        </dgm:presLayoutVars>
      </dgm:prSet>
      <dgm:spPr/>
    </dgm:pt>
    <dgm:pt modelId="{6A267993-5ABC-450C-90A0-1BEA90BB54DF}" type="pres">
      <dgm:prSet presAssocID="{A552CC0C-493C-4C67-868E-CA99342CC28A}" presName="descendantText" presStyleLbl="alignNode1" presStyleIdx="1" presStyleCnt="3">
        <dgm:presLayoutVars>
          <dgm:bulletEnabled/>
        </dgm:presLayoutVars>
      </dgm:prSet>
      <dgm:spPr/>
    </dgm:pt>
    <dgm:pt modelId="{AC3F45F5-64AF-4273-B449-10F1E991D4E6}" type="pres">
      <dgm:prSet presAssocID="{E4D4763D-4AF6-43C0-B86C-A9DC22719658}" presName="sp" presStyleCnt="0"/>
      <dgm:spPr/>
    </dgm:pt>
    <dgm:pt modelId="{1FA2D84C-E711-4CA0-AFA6-6361DFE390C4}" type="pres">
      <dgm:prSet presAssocID="{9B760DCB-5F9C-4491-B642-A834FC40DACC}" presName="linNode" presStyleCnt="0"/>
      <dgm:spPr/>
    </dgm:pt>
    <dgm:pt modelId="{053E09A0-6BB0-4EC1-BF32-CF2A6E58DE90}" type="pres">
      <dgm:prSet presAssocID="{9B760DCB-5F9C-4491-B642-A834FC40DACC}" presName="parentText" presStyleLbl="solidFgAcc1" presStyleIdx="2" presStyleCnt="3">
        <dgm:presLayoutVars>
          <dgm:chMax val="1"/>
          <dgm:bulletEnabled/>
        </dgm:presLayoutVars>
      </dgm:prSet>
      <dgm:spPr/>
    </dgm:pt>
    <dgm:pt modelId="{C9916399-08A5-4546-BB98-974A9A1C87E0}" type="pres">
      <dgm:prSet presAssocID="{9B760DCB-5F9C-4491-B642-A834FC40DACC}" presName="descendantText" presStyleLbl="alignNode1" presStyleIdx="2" presStyleCnt="3">
        <dgm:presLayoutVars>
          <dgm:bulletEnabled/>
        </dgm:presLayoutVars>
      </dgm:prSet>
      <dgm:spPr/>
    </dgm:pt>
  </dgm:ptLst>
  <dgm:cxnLst>
    <dgm:cxn modelId="{CBA34906-B6F6-4AE8-8D2E-8D35B8FD38F5}" type="presOf" srcId="{A552CC0C-493C-4C67-868E-CA99342CC28A}" destId="{3D3E29D9-C00C-4DBB-940A-9F71AE725711}" srcOrd="0" destOrd="0" presId="urn:microsoft.com/office/officeart/2016/7/layout/VerticalHollowActionList"/>
    <dgm:cxn modelId="{4411A91D-1A2B-4539-87EA-2709066B8CE0}" type="presOf" srcId="{4F008C53-B19C-40CB-89CF-CC296AF584A0}" destId="{7E21274E-76D6-4A27-80A5-0BA8801786D4}" srcOrd="0" destOrd="0" presId="urn:microsoft.com/office/officeart/2016/7/layout/VerticalHollowActionList"/>
    <dgm:cxn modelId="{1514C12C-CF75-4D3B-A816-7569BCF60CF7}" srcId="{4F008C53-B19C-40CB-89CF-CC296AF584A0}" destId="{BD4E2928-0E8B-4794-B9EE-4F54F9FC1F38}" srcOrd="0" destOrd="0" parTransId="{BC9441CC-468A-48F4-8F40-D1E3999A6BF1}" sibTransId="{F8033603-F279-4955-8C41-8C179D4E8D7B}"/>
    <dgm:cxn modelId="{28704E38-044B-4961-A5DF-8410B6AE4F74}" type="presOf" srcId="{9B760DCB-5F9C-4491-B642-A834FC40DACC}" destId="{053E09A0-6BB0-4EC1-BF32-CF2A6E58DE90}" srcOrd="0" destOrd="0" presId="urn:microsoft.com/office/officeart/2016/7/layout/VerticalHollowActionList"/>
    <dgm:cxn modelId="{2415095F-39D8-42EA-99DD-053827070E55}" type="presOf" srcId="{BD4E2928-0E8B-4794-B9EE-4F54F9FC1F38}" destId="{E2BBBD06-123D-46B4-A364-582F6F97A638}" srcOrd="0" destOrd="0" presId="urn:microsoft.com/office/officeart/2016/7/layout/VerticalHollowActionList"/>
    <dgm:cxn modelId="{10EC8564-47F6-4F26-9C7D-CCFCA1B66CB8}" srcId="{375630CD-4028-4FF3-BFBC-3C25F5C48D6A}" destId="{2CF54A40-F893-43DF-8998-1D97696C5276}" srcOrd="0" destOrd="0" parTransId="{D85EB5B9-4D1A-4B9D-A299-91D62716C950}" sibTransId="{2977CBD0-82E5-4C49-8CCA-38B6578E5028}"/>
    <dgm:cxn modelId="{9CF3D944-39F6-4AD0-82F0-3C9BF6172044}" type="presOf" srcId="{51E181FA-49BC-48E5-849F-27F099AEE6B1}" destId="{40C5C8C2-4A10-4392-8ADD-CB28038E5768}" srcOrd="0" destOrd="0" presId="urn:microsoft.com/office/officeart/2016/7/layout/VerticalHollowActionList"/>
    <dgm:cxn modelId="{174EA545-897D-4DE9-8C12-68FAA9E337BB}" type="presOf" srcId="{EC24BCE5-416B-4C55-92E8-51B5DCF319B5}" destId="{C9916399-08A5-4546-BB98-974A9A1C87E0}" srcOrd="0" destOrd="0" presId="urn:microsoft.com/office/officeart/2016/7/layout/VerticalHollowActionList"/>
    <dgm:cxn modelId="{A7D63A49-1578-4589-B457-D60B0E6DBAFC}" srcId="{9B760DCB-5F9C-4491-B642-A834FC40DACC}" destId="{EC24BCE5-416B-4C55-92E8-51B5DCF319B5}" srcOrd="0" destOrd="0" parTransId="{646D19D2-EEF9-4CA9-B722-5D77684BBE9E}" sibTransId="{E0A84527-05FF-40BC-A934-620FAE4CC612}"/>
    <dgm:cxn modelId="{3EC5CB69-8FA0-4C74-90DD-06B03022A7A8}" type="presOf" srcId="{2CF54A40-F893-43DF-8998-1D97696C5276}" destId="{6A267993-5ABC-450C-90A0-1BEA90BB54DF}" srcOrd="0" destOrd="1" presId="urn:microsoft.com/office/officeart/2016/7/layout/VerticalHollowActionList"/>
    <dgm:cxn modelId="{DAE10277-017A-47FD-BC9C-E3A169C55634}" srcId="{51E181FA-49BC-48E5-849F-27F099AEE6B1}" destId="{9B760DCB-5F9C-4491-B642-A834FC40DACC}" srcOrd="2" destOrd="0" parTransId="{8F95192C-602F-47AB-97D9-BE3D3471DFDD}" sibTransId="{20B507E9-AC62-48D0-80AD-6D0F2C2430DC}"/>
    <dgm:cxn modelId="{7A4EA658-6085-4A48-A544-35D82BE209B2}" srcId="{BD4E2928-0E8B-4794-B9EE-4F54F9FC1F38}" destId="{EF8F098C-F915-4FA6-84F3-782AC624F8E7}" srcOrd="0" destOrd="0" parTransId="{96E5A256-37EE-41FF-8D1F-AFDB4E6C7FFA}" sibTransId="{05CBFD90-82AE-4586-8983-676A81FE9A76}"/>
    <dgm:cxn modelId="{7077AD79-47C9-4E59-9E65-E89FCD4ED6A3}" type="presOf" srcId="{EF8F098C-F915-4FA6-84F3-782AC624F8E7}" destId="{E2BBBD06-123D-46B4-A364-582F6F97A638}" srcOrd="0" destOrd="1" presId="urn:microsoft.com/office/officeart/2016/7/layout/VerticalHollowActionList"/>
    <dgm:cxn modelId="{F94506BE-AFE1-4ACD-888F-B8BC3E8FAAAB}" type="presOf" srcId="{375630CD-4028-4FF3-BFBC-3C25F5C48D6A}" destId="{6A267993-5ABC-450C-90A0-1BEA90BB54DF}" srcOrd="0" destOrd="0" presId="urn:microsoft.com/office/officeart/2016/7/layout/VerticalHollowActionList"/>
    <dgm:cxn modelId="{A9084ECA-474B-4E7C-83F5-083C6BB6C508}" srcId="{A552CC0C-493C-4C67-868E-CA99342CC28A}" destId="{375630CD-4028-4FF3-BFBC-3C25F5C48D6A}" srcOrd="0" destOrd="0" parTransId="{19E0EAD7-5BAA-4F4F-941B-055345A351FE}" sibTransId="{8CC602DF-FB1A-4544-A589-CBFA9FBF9E66}"/>
    <dgm:cxn modelId="{8D1F5BF0-5AFE-4522-B14D-1134A72D1E8D}" srcId="{51E181FA-49BC-48E5-849F-27F099AEE6B1}" destId="{A552CC0C-493C-4C67-868E-CA99342CC28A}" srcOrd="1" destOrd="0" parTransId="{94665663-4224-4DF3-A68D-8007002BA8B3}" sibTransId="{E4D4763D-4AF6-43C0-B86C-A9DC22719658}"/>
    <dgm:cxn modelId="{DC97E7FA-EAD5-458A-ADE7-E162D53BA927}" srcId="{51E181FA-49BC-48E5-849F-27F099AEE6B1}" destId="{4F008C53-B19C-40CB-89CF-CC296AF584A0}" srcOrd="0" destOrd="0" parTransId="{1959906D-D435-499F-890D-5D5414879DAA}" sibTransId="{9BFF296B-19D5-4EAC-856D-2BB2A834232F}"/>
    <dgm:cxn modelId="{6CE4FFB0-C63E-4725-8F75-AF0708779A1F}" type="presParOf" srcId="{40C5C8C2-4A10-4392-8ADD-CB28038E5768}" destId="{61DAA48D-23E0-4AC0-9EFA-91B9645BD7C9}" srcOrd="0" destOrd="0" presId="urn:microsoft.com/office/officeart/2016/7/layout/VerticalHollowActionList"/>
    <dgm:cxn modelId="{223D7B3C-ADB5-441C-BAEA-4E09D7735512}" type="presParOf" srcId="{61DAA48D-23E0-4AC0-9EFA-91B9645BD7C9}" destId="{7E21274E-76D6-4A27-80A5-0BA8801786D4}" srcOrd="0" destOrd="0" presId="urn:microsoft.com/office/officeart/2016/7/layout/VerticalHollowActionList"/>
    <dgm:cxn modelId="{C9998352-9920-471F-B6CB-D85E151A0C83}" type="presParOf" srcId="{61DAA48D-23E0-4AC0-9EFA-91B9645BD7C9}" destId="{E2BBBD06-123D-46B4-A364-582F6F97A638}" srcOrd="1" destOrd="0" presId="urn:microsoft.com/office/officeart/2016/7/layout/VerticalHollowActionList"/>
    <dgm:cxn modelId="{07EB3EB4-EE39-4E95-8B23-BA3C20B8E8F1}" type="presParOf" srcId="{40C5C8C2-4A10-4392-8ADD-CB28038E5768}" destId="{8CC3D87E-4A1B-4701-BEA4-8F33D78F0992}" srcOrd="1" destOrd="0" presId="urn:microsoft.com/office/officeart/2016/7/layout/VerticalHollowActionList"/>
    <dgm:cxn modelId="{8020471E-E9C6-4340-B6E4-9E687F6C65F3}" type="presParOf" srcId="{40C5C8C2-4A10-4392-8ADD-CB28038E5768}" destId="{4FE19F6D-1DDD-4FE3-98C8-DB02FBA1160D}" srcOrd="2" destOrd="0" presId="urn:microsoft.com/office/officeart/2016/7/layout/VerticalHollowActionList"/>
    <dgm:cxn modelId="{DCAF633B-CCCF-40AC-B33A-AFAFC75D2A1E}" type="presParOf" srcId="{4FE19F6D-1DDD-4FE3-98C8-DB02FBA1160D}" destId="{3D3E29D9-C00C-4DBB-940A-9F71AE725711}" srcOrd="0" destOrd="0" presId="urn:microsoft.com/office/officeart/2016/7/layout/VerticalHollowActionList"/>
    <dgm:cxn modelId="{24726916-3FB9-4A37-97DD-6A4E48745D47}" type="presParOf" srcId="{4FE19F6D-1DDD-4FE3-98C8-DB02FBA1160D}" destId="{6A267993-5ABC-450C-90A0-1BEA90BB54DF}" srcOrd="1" destOrd="0" presId="urn:microsoft.com/office/officeart/2016/7/layout/VerticalHollowActionList"/>
    <dgm:cxn modelId="{662D8D17-FEA1-4001-99E5-F569418F5F07}" type="presParOf" srcId="{40C5C8C2-4A10-4392-8ADD-CB28038E5768}" destId="{AC3F45F5-64AF-4273-B449-10F1E991D4E6}" srcOrd="3" destOrd="0" presId="urn:microsoft.com/office/officeart/2016/7/layout/VerticalHollowActionList"/>
    <dgm:cxn modelId="{1B384092-8C08-415D-BDC5-8899D69A0C40}" type="presParOf" srcId="{40C5C8C2-4A10-4392-8ADD-CB28038E5768}" destId="{1FA2D84C-E711-4CA0-AFA6-6361DFE390C4}" srcOrd="4" destOrd="0" presId="urn:microsoft.com/office/officeart/2016/7/layout/VerticalHollowActionList"/>
    <dgm:cxn modelId="{0DBF4109-C7D4-4614-AB63-2B80291909B4}" type="presParOf" srcId="{1FA2D84C-E711-4CA0-AFA6-6361DFE390C4}" destId="{053E09A0-6BB0-4EC1-BF32-CF2A6E58DE90}" srcOrd="0" destOrd="0" presId="urn:microsoft.com/office/officeart/2016/7/layout/VerticalHollowActionList"/>
    <dgm:cxn modelId="{DB843EA9-B29C-4891-90E3-9E141134FA0F}" type="presParOf" srcId="{1FA2D84C-E711-4CA0-AFA6-6361DFE390C4}" destId="{C9916399-08A5-4546-BB98-974A9A1C87E0}"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A8082-8F19-43F9-BE6E-0808D8E30FE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C4AA1FB-69FB-4F82-BDEF-53881B8D19EF}">
      <dgm:prSet/>
      <dgm:spPr/>
      <dgm:t>
        <a:bodyPr/>
        <a:lstStyle/>
        <a:p>
          <a:r>
            <a:rPr lang="en-US" b="0" i="0"/>
            <a:t>The configurations supported with Azure AD-joined VMs:</a:t>
          </a:r>
          <a:endParaRPr lang="en-US"/>
        </a:p>
      </dgm:t>
    </dgm:pt>
    <dgm:pt modelId="{CD9A7024-ED24-45EC-B6DF-D3693F92BFBD}" type="parTrans" cxnId="{23D54C7F-673D-4EB9-B0AA-13BB16641163}">
      <dgm:prSet/>
      <dgm:spPr/>
      <dgm:t>
        <a:bodyPr/>
        <a:lstStyle/>
        <a:p>
          <a:endParaRPr lang="en-US"/>
        </a:p>
      </dgm:t>
    </dgm:pt>
    <dgm:pt modelId="{829FBCC1-ACDC-4F41-AC6F-C47982179632}" type="sibTrans" cxnId="{23D54C7F-673D-4EB9-B0AA-13BB16641163}">
      <dgm:prSet/>
      <dgm:spPr/>
      <dgm:t>
        <a:bodyPr/>
        <a:lstStyle/>
        <a:p>
          <a:endParaRPr lang="en-US"/>
        </a:p>
      </dgm:t>
    </dgm:pt>
    <dgm:pt modelId="{BC3C37DD-80CE-4AA9-9B0A-67F7C0B3CECF}">
      <dgm:prSet/>
      <dgm:spPr/>
      <dgm:t>
        <a:bodyPr/>
        <a:lstStyle/>
        <a:p>
          <a:r>
            <a:rPr lang="en-US" b="0" i="0"/>
            <a:t>Personal desktops with local user profiles.</a:t>
          </a:r>
          <a:endParaRPr lang="en-US"/>
        </a:p>
      </dgm:t>
    </dgm:pt>
    <dgm:pt modelId="{8F6E03A2-13A8-44D6-87AC-6B23B56CE048}" type="parTrans" cxnId="{77B13518-5A83-4752-A9F0-843FAB65B3EC}">
      <dgm:prSet/>
      <dgm:spPr/>
      <dgm:t>
        <a:bodyPr/>
        <a:lstStyle/>
        <a:p>
          <a:endParaRPr lang="en-US"/>
        </a:p>
      </dgm:t>
    </dgm:pt>
    <dgm:pt modelId="{3F03AD61-7F72-4DC3-8257-70EA69C98911}" type="sibTrans" cxnId="{77B13518-5A83-4752-A9F0-843FAB65B3EC}">
      <dgm:prSet/>
      <dgm:spPr/>
      <dgm:t>
        <a:bodyPr/>
        <a:lstStyle/>
        <a:p>
          <a:endParaRPr lang="en-US"/>
        </a:p>
      </dgm:t>
    </dgm:pt>
    <dgm:pt modelId="{85442F2D-5193-4B9D-B891-4701E07C6729}">
      <dgm:prSet/>
      <dgm:spPr/>
      <dgm:t>
        <a:bodyPr/>
        <a:lstStyle/>
        <a:p>
          <a:r>
            <a:rPr lang="en-US" b="0" i="0"/>
            <a:t>Pooled desktops used as a jump box. In this configuration, users first access the Azure Virtual Desktop VM before connecting to a different PC on the network. Users shouldn't save data on the VM.</a:t>
          </a:r>
          <a:endParaRPr lang="en-US"/>
        </a:p>
      </dgm:t>
    </dgm:pt>
    <dgm:pt modelId="{E5643D3A-4B71-4D9C-8C48-89370E464555}" type="parTrans" cxnId="{CA4B87BB-56D1-4300-B3BD-FB0C59594E62}">
      <dgm:prSet/>
      <dgm:spPr/>
      <dgm:t>
        <a:bodyPr/>
        <a:lstStyle/>
        <a:p>
          <a:endParaRPr lang="en-US"/>
        </a:p>
      </dgm:t>
    </dgm:pt>
    <dgm:pt modelId="{FD1A256C-F23C-4C0F-B11C-752670869134}" type="sibTrans" cxnId="{CA4B87BB-56D1-4300-B3BD-FB0C59594E62}">
      <dgm:prSet/>
      <dgm:spPr/>
      <dgm:t>
        <a:bodyPr/>
        <a:lstStyle/>
        <a:p>
          <a:endParaRPr lang="en-US"/>
        </a:p>
      </dgm:t>
    </dgm:pt>
    <dgm:pt modelId="{7B9F9DED-8243-43B2-9ACB-EB74E9202065}">
      <dgm:prSet/>
      <dgm:spPr/>
      <dgm:t>
        <a:bodyPr/>
        <a:lstStyle/>
        <a:p>
          <a:r>
            <a:rPr lang="en-US" b="0" i="0"/>
            <a:t>Pooled desktops or apps where users don't need to save data on the VM.</a:t>
          </a:r>
          <a:endParaRPr lang="en-US"/>
        </a:p>
      </dgm:t>
    </dgm:pt>
    <dgm:pt modelId="{D5F283A2-419F-4433-91D7-EA809C130753}" type="parTrans" cxnId="{C1DB5BDD-2BE0-4B61-B4FF-FD61FF9EE508}">
      <dgm:prSet/>
      <dgm:spPr/>
      <dgm:t>
        <a:bodyPr/>
        <a:lstStyle/>
        <a:p>
          <a:endParaRPr lang="en-US"/>
        </a:p>
      </dgm:t>
    </dgm:pt>
    <dgm:pt modelId="{DF8A5FA0-671B-41EC-8969-6EBACFCA95D9}" type="sibTrans" cxnId="{C1DB5BDD-2BE0-4B61-B4FF-FD61FF9EE508}">
      <dgm:prSet/>
      <dgm:spPr/>
      <dgm:t>
        <a:bodyPr/>
        <a:lstStyle/>
        <a:p>
          <a:endParaRPr lang="en-US"/>
        </a:p>
      </dgm:t>
    </dgm:pt>
    <dgm:pt modelId="{893C64A3-DC38-4736-AF4F-A06B610F0BF9}" type="pres">
      <dgm:prSet presAssocID="{250A8082-8F19-43F9-BE6E-0808D8E30FEF}" presName="linear" presStyleCnt="0">
        <dgm:presLayoutVars>
          <dgm:animLvl val="lvl"/>
          <dgm:resizeHandles val="exact"/>
        </dgm:presLayoutVars>
      </dgm:prSet>
      <dgm:spPr/>
    </dgm:pt>
    <dgm:pt modelId="{750008BC-FD10-470B-B518-1E2917251908}" type="pres">
      <dgm:prSet presAssocID="{FC4AA1FB-69FB-4F82-BDEF-53881B8D19EF}" presName="parentText" presStyleLbl="node1" presStyleIdx="0" presStyleCnt="1">
        <dgm:presLayoutVars>
          <dgm:chMax val="0"/>
          <dgm:bulletEnabled val="1"/>
        </dgm:presLayoutVars>
      </dgm:prSet>
      <dgm:spPr/>
    </dgm:pt>
    <dgm:pt modelId="{26F75005-BCCA-4037-A70D-1B22057DA7AD}" type="pres">
      <dgm:prSet presAssocID="{FC4AA1FB-69FB-4F82-BDEF-53881B8D19EF}" presName="childText" presStyleLbl="revTx" presStyleIdx="0" presStyleCnt="1">
        <dgm:presLayoutVars>
          <dgm:bulletEnabled val="1"/>
        </dgm:presLayoutVars>
      </dgm:prSet>
      <dgm:spPr/>
    </dgm:pt>
  </dgm:ptLst>
  <dgm:cxnLst>
    <dgm:cxn modelId="{77B13518-5A83-4752-A9F0-843FAB65B3EC}" srcId="{FC4AA1FB-69FB-4F82-BDEF-53881B8D19EF}" destId="{BC3C37DD-80CE-4AA9-9B0A-67F7C0B3CECF}" srcOrd="0" destOrd="0" parTransId="{8F6E03A2-13A8-44D6-87AC-6B23B56CE048}" sibTransId="{3F03AD61-7F72-4DC3-8257-70EA69C98911}"/>
    <dgm:cxn modelId="{23D54C7F-673D-4EB9-B0AA-13BB16641163}" srcId="{250A8082-8F19-43F9-BE6E-0808D8E30FEF}" destId="{FC4AA1FB-69FB-4F82-BDEF-53881B8D19EF}" srcOrd="0" destOrd="0" parTransId="{CD9A7024-ED24-45EC-B6DF-D3693F92BFBD}" sibTransId="{829FBCC1-ACDC-4F41-AC6F-C47982179632}"/>
    <dgm:cxn modelId="{969C98AA-8E13-4B7E-AE5D-255C5DC5E9D1}" type="presOf" srcId="{FC4AA1FB-69FB-4F82-BDEF-53881B8D19EF}" destId="{750008BC-FD10-470B-B518-1E2917251908}" srcOrd="0" destOrd="0" presId="urn:microsoft.com/office/officeart/2005/8/layout/vList2"/>
    <dgm:cxn modelId="{C80D4EB0-3EE5-4C97-AC0A-43DAFD637EC7}" type="presOf" srcId="{250A8082-8F19-43F9-BE6E-0808D8E30FEF}" destId="{893C64A3-DC38-4736-AF4F-A06B610F0BF9}" srcOrd="0" destOrd="0" presId="urn:microsoft.com/office/officeart/2005/8/layout/vList2"/>
    <dgm:cxn modelId="{7C9CAFB5-9227-4FDD-B34A-8620E9C77CD8}" type="presOf" srcId="{7B9F9DED-8243-43B2-9ACB-EB74E9202065}" destId="{26F75005-BCCA-4037-A70D-1B22057DA7AD}" srcOrd="0" destOrd="2" presId="urn:microsoft.com/office/officeart/2005/8/layout/vList2"/>
    <dgm:cxn modelId="{CA4B87BB-56D1-4300-B3BD-FB0C59594E62}" srcId="{FC4AA1FB-69FB-4F82-BDEF-53881B8D19EF}" destId="{85442F2D-5193-4B9D-B891-4701E07C6729}" srcOrd="1" destOrd="0" parTransId="{E5643D3A-4B71-4D9C-8C48-89370E464555}" sibTransId="{FD1A256C-F23C-4C0F-B11C-752670869134}"/>
    <dgm:cxn modelId="{AA4167D2-AED1-4345-8B37-4BC6C4047675}" type="presOf" srcId="{85442F2D-5193-4B9D-B891-4701E07C6729}" destId="{26F75005-BCCA-4037-A70D-1B22057DA7AD}" srcOrd="0" destOrd="1" presId="urn:microsoft.com/office/officeart/2005/8/layout/vList2"/>
    <dgm:cxn modelId="{C1DB5BDD-2BE0-4B61-B4FF-FD61FF9EE508}" srcId="{FC4AA1FB-69FB-4F82-BDEF-53881B8D19EF}" destId="{7B9F9DED-8243-43B2-9ACB-EB74E9202065}" srcOrd="2" destOrd="0" parTransId="{D5F283A2-419F-4433-91D7-EA809C130753}" sibTransId="{DF8A5FA0-671B-41EC-8969-6EBACFCA95D9}"/>
    <dgm:cxn modelId="{D4CEA4E5-0DFB-4268-8F33-7DDDC86B395B}" type="presOf" srcId="{BC3C37DD-80CE-4AA9-9B0A-67F7C0B3CECF}" destId="{26F75005-BCCA-4037-A70D-1B22057DA7AD}" srcOrd="0" destOrd="0" presId="urn:microsoft.com/office/officeart/2005/8/layout/vList2"/>
    <dgm:cxn modelId="{7B7DB5BE-3E41-463F-9503-77360083B3C9}" type="presParOf" srcId="{893C64A3-DC38-4736-AF4F-A06B610F0BF9}" destId="{750008BC-FD10-470B-B518-1E2917251908}" srcOrd="0" destOrd="0" presId="urn:microsoft.com/office/officeart/2005/8/layout/vList2"/>
    <dgm:cxn modelId="{893194FF-69C1-469E-9864-1B50C4FEFA65}" type="presParOf" srcId="{893C64A3-DC38-4736-AF4F-A06B610F0BF9}" destId="{26F75005-BCCA-4037-A70D-1B22057DA7A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BBD06-123D-46B4-A364-582F6F97A638}">
      <dsp:nvSpPr>
        <dsp:cNvPr id="0" name=""/>
        <dsp:cNvSpPr/>
      </dsp:nvSpPr>
      <dsp:spPr>
        <a:xfrm>
          <a:off x="2256823" y="846"/>
          <a:ext cx="9027295" cy="86754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155" tIns="220356" rIns="175155" bIns="220356" numCol="1" spcCol="1270" anchor="t" anchorCtr="0">
          <a:noAutofit/>
        </a:bodyPr>
        <a:lstStyle/>
        <a:p>
          <a:pPr marL="0" lvl="0" indent="0" algn="l" defTabSz="577850">
            <a:lnSpc>
              <a:spcPct val="90000"/>
            </a:lnSpc>
            <a:spcBef>
              <a:spcPct val="0"/>
            </a:spcBef>
            <a:spcAft>
              <a:spcPct val="35000"/>
            </a:spcAft>
            <a:buNone/>
          </a:pPr>
          <a:r>
            <a:rPr lang="en-US" sz="1300" kern="1200"/>
            <a:t>You can create a host pool and its session host virtual machines using the Azure Marketplace offering . </a:t>
          </a:r>
        </a:p>
        <a:p>
          <a:pPr marL="57150" lvl="1" indent="-57150" algn="l" defTabSz="444500">
            <a:lnSpc>
              <a:spcPct val="90000"/>
            </a:lnSpc>
            <a:spcBef>
              <a:spcPct val="0"/>
            </a:spcBef>
            <a:spcAft>
              <a:spcPct val="15000"/>
            </a:spcAft>
            <a:buChar char="•"/>
          </a:pPr>
          <a:r>
            <a:rPr lang="en-US" sz="1000" kern="1200"/>
            <a:t>Virtual machines created this way automatically have the license applied.</a:t>
          </a:r>
        </a:p>
      </dsp:txBody>
      <dsp:txXfrm>
        <a:off x="2256823" y="846"/>
        <a:ext cx="9027295" cy="867545"/>
      </dsp:txXfrm>
    </dsp:sp>
    <dsp:sp modelId="{7E21274E-76D6-4A27-80A5-0BA8801786D4}">
      <dsp:nvSpPr>
        <dsp:cNvPr id="0" name=""/>
        <dsp:cNvSpPr/>
      </dsp:nvSpPr>
      <dsp:spPr>
        <a:xfrm>
          <a:off x="0" y="846"/>
          <a:ext cx="2256823" cy="867545"/>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424" tIns="85694" rIns="119424" bIns="85694" numCol="1" spcCol="1270" anchor="ctr" anchorCtr="0">
          <a:noAutofit/>
        </a:bodyPr>
        <a:lstStyle/>
        <a:p>
          <a:pPr marL="0" lvl="0" indent="0" algn="ctr" defTabSz="755650">
            <a:lnSpc>
              <a:spcPct val="90000"/>
            </a:lnSpc>
            <a:spcBef>
              <a:spcPct val="0"/>
            </a:spcBef>
            <a:spcAft>
              <a:spcPct val="35000"/>
            </a:spcAft>
            <a:buNone/>
          </a:pPr>
          <a:r>
            <a:rPr lang="en-US" sz="1700" kern="1200"/>
            <a:t>Create</a:t>
          </a:r>
        </a:p>
      </dsp:txBody>
      <dsp:txXfrm>
        <a:off x="0" y="846"/>
        <a:ext cx="2256823" cy="867545"/>
      </dsp:txXfrm>
    </dsp:sp>
    <dsp:sp modelId="{6A267993-5ABC-450C-90A0-1BEA90BB54DF}">
      <dsp:nvSpPr>
        <dsp:cNvPr id="0" name=""/>
        <dsp:cNvSpPr/>
      </dsp:nvSpPr>
      <dsp:spPr>
        <a:xfrm>
          <a:off x="2256823" y="920444"/>
          <a:ext cx="9027295" cy="86754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155" tIns="220356" rIns="175155" bIns="220356" numCol="1" spcCol="1270" anchor="t" anchorCtr="0">
          <a:noAutofit/>
        </a:bodyPr>
        <a:lstStyle/>
        <a:p>
          <a:pPr marL="0" lvl="0" indent="0" algn="l" defTabSz="577850">
            <a:lnSpc>
              <a:spcPct val="90000"/>
            </a:lnSpc>
            <a:spcBef>
              <a:spcPct val="0"/>
            </a:spcBef>
            <a:spcAft>
              <a:spcPct val="35000"/>
            </a:spcAft>
            <a:buNone/>
          </a:pPr>
          <a:r>
            <a:rPr lang="en-US" sz="1300" kern="1200"/>
            <a:t>You can create a host pool and its session host virtual machines using the GitHub Azure Resource Manager template . </a:t>
          </a:r>
        </a:p>
        <a:p>
          <a:pPr marL="57150" lvl="1" indent="-57150" algn="l" defTabSz="444500">
            <a:lnSpc>
              <a:spcPct val="90000"/>
            </a:lnSpc>
            <a:spcBef>
              <a:spcPct val="0"/>
            </a:spcBef>
            <a:spcAft>
              <a:spcPct val="15000"/>
            </a:spcAft>
            <a:buChar char="•"/>
          </a:pPr>
          <a:r>
            <a:rPr lang="en-US" sz="1000" kern="1200"/>
            <a:t>Virtual machines created this way automatically have the license applied.</a:t>
          </a:r>
        </a:p>
      </dsp:txBody>
      <dsp:txXfrm>
        <a:off x="2256823" y="920444"/>
        <a:ext cx="9027295" cy="867545"/>
      </dsp:txXfrm>
    </dsp:sp>
    <dsp:sp modelId="{3D3E29D9-C00C-4DBB-940A-9F71AE725711}">
      <dsp:nvSpPr>
        <dsp:cNvPr id="0" name=""/>
        <dsp:cNvSpPr/>
      </dsp:nvSpPr>
      <dsp:spPr>
        <a:xfrm>
          <a:off x="0" y="920444"/>
          <a:ext cx="2256823" cy="867545"/>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424" tIns="85694" rIns="119424" bIns="85694" numCol="1" spcCol="1270" anchor="ctr" anchorCtr="0">
          <a:noAutofit/>
        </a:bodyPr>
        <a:lstStyle/>
        <a:p>
          <a:pPr marL="0" lvl="0" indent="0" algn="ctr" defTabSz="755650">
            <a:lnSpc>
              <a:spcPct val="90000"/>
            </a:lnSpc>
            <a:spcBef>
              <a:spcPct val="0"/>
            </a:spcBef>
            <a:spcAft>
              <a:spcPct val="35000"/>
            </a:spcAft>
            <a:buNone/>
          </a:pPr>
          <a:r>
            <a:rPr lang="en-US" sz="1700" kern="1200"/>
            <a:t>Create</a:t>
          </a:r>
        </a:p>
      </dsp:txBody>
      <dsp:txXfrm>
        <a:off x="0" y="920444"/>
        <a:ext cx="2256823" cy="867545"/>
      </dsp:txXfrm>
    </dsp:sp>
    <dsp:sp modelId="{C9916399-08A5-4546-BB98-974A9A1C87E0}">
      <dsp:nvSpPr>
        <dsp:cNvPr id="0" name=""/>
        <dsp:cNvSpPr/>
      </dsp:nvSpPr>
      <dsp:spPr>
        <a:xfrm>
          <a:off x="2256823" y="1840042"/>
          <a:ext cx="9027295" cy="867545"/>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155" tIns="220356" rIns="175155" bIns="220356" numCol="1" spcCol="1270" anchor="ctr" anchorCtr="0">
          <a:noAutofit/>
        </a:bodyPr>
        <a:lstStyle/>
        <a:p>
          <a:pPr marL="0" lvl="0" indent="0" algn="l" defTabSz="577850">
            <a:lnSpc>
              <a:spcPct val="90000"/>
            </a:lnSpc>
            <a:spcBef>
              <a:spcPct val="0"/>
            </a:spcBef>
            <a:spcAft>
              <a:spcPct val="35000"/>
            </a:spcAft>
            <a:buNone/>
          </a:pPr>
          <a:r>
            <a:rPr lang="en-US" sz="1300" kern="1200"/>
            <a:t>You can apply a license to an existing session host virtual machine. </a:t>
          </a:r>
        </a:p>
      </dsp:txBody>
      <dsp:txXfrm>
        <a:off x="2256823" y="1840042"/>
        <a:ext cx="9027295" cy="867545"/>
      </dsp:txXfrm>
    </dsp:sp>
    <dsp:sp modelId="{053E09A0-6BB0-4EC1-BF32-CF2A6E58DE90}">
      <dsp:nvSpPr>
        <dsp:cNvPr id="0" name=""/>
        <dsp:cNvSpPr/>
      </dsp:nvSpPr>
      <dsp:spPr>
        <a:xfrm>
          <a:off x="0" y="1840042"/>
          <a:ext cx="2256823" cy="867545"/>
        </a:xfrm>
        <a:prstGeom prst="rect">
          <a:avLst/>
        </a:prstGeom>
        <a:solidFill>
          <a:schemeClr val="l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9424" tIns="85694" rIns="119424" bIns="85694" numCol="1" spcCol="1270" anchor="ctr" anchorCtr="0">
          <a:noAutofit/>
        </a:bodyPr>
        <a:lstStyle/>
        <a:p>
          <a:pPr marL="0" lvl="0" indent="0" algn="ctr" defTabSz="755650">
            <a:lnSpc>
              <a:spcPct val="90000"/>
            </a:lnSpc>
            <a:spcBef>
              <a:spcPct val="0"/>
            </a:spcBef>
            <a:spcAft>
              <a:spcPct val="35000"/>
            </a:spcAft>
            <a:buNone/>
          </a:pPr>
          <a:r>
            <a:rPr lang="en-US" sz="1700" kern="1200"/>
            <a:t>Apply</a:t>
          </a:r>
        </a:p>
      </dsp:txBody>
      <dsp:txXfrm>
        <a:off x="0" y="1840042"/>
        <a:ext cx="2256823" cy="8675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0008BC-FD10-470B-B518-1E2917251908}">
      <dsp:nvSpPr>
        <dsp:cNvPr id="0" name=""/>
        <dsp:cNvSpPr/>
      </dsp:nvSpPr>
      <dsp:spPr>
        <a:xfrm>
          <a:off x="0" y="14020"/>
          <a:ext cx="11284119" cy="61775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The configurations supported with Azure AD-joined VMs:</a:t>
          </a:r>
          <a:endParaRPr lang="en-US" sz="2400" kern="1200"/>
        </a:p>
      </dsp:txBody>
      <dsp:txXfrm>
        <a:off x="30157" y="44177"/>
        <a:ext cx="11223805" cy="557445"/>
      </dsp:txXfrm>
    </dsp:sp>
    <dsp:sp modelId="{26F75005-BCCA-4037-A70D-1B22057DA7AD}">
      <dsp:nvSpPr>
        <dsp:cNvPr id="0" name=""/>
        <dsp:cNvSpPr/>
      </dsp:nvSpPr>
      <dsp:spPr>
        <a:xfrm>
          <a:off x="0" y="631780"/>
          <a:ext cx="11284119" cy="1639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827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b="0" i="0" kern="1200"/>
            <a:t>Personal desktops with local user profiles.</a:t>
          </a:r>
          <a:endParaRPr lang="en-US" sz="1900" kern="1200"/>
        </a:p>
        <a:p>
          <a:pPr marL="171450" lvl="1" indent="-171450" algn="l" defTabSz="844550">
            <a:lnSpc>
              <a:spcPct val="90000"/>
            </a:lnSpc>
            <a:spcBef>
              <a:spcPct val="0"/>
            </a:spcBef>
            <a:spcAft>
              <a:spcPct val="20000"/>
            </a:spcAft>
            <a:buChar char="•"/>
          </a:pPr>
          <a:r>
            <a:rPr lang="en-US" sz="1900" b="0" i="0" kern="1200"/>
            <a:t>Pooled desktops used as a jump box. In this configuration, users first access the Azure Virtual Desktop VM before connecting to a different PC on the network. Users shouldn't save data on the VM.</a:t>
          </a:r>
          <a:endParaRPr lang="en-US" sz="1900" kern="1200"/>
        </a:p>
        <a:p>
          <a:pPr marL="171450" lvl="1" indent="-171450" algn="l" defTabSz="844550">
            <a:lnSpc>
              <a:spcPct val="90000"/>
            </a:lnSpc>
            <a:spcBef>
              <a:spcPct val="0"/>
            </a:spcBef>
            <a:spcAft>
              <a:spcPct val="20000"/>
            </a:spcAft>
            <a:buChar char="•"/>
          </a:pPr>
          <a:r>
            <a:rPr lang="en-US" sz="1900" b="0" i="0" kern="1200"/>
            <a:t>Pooled desktops or apps where users don't need to save data on the VM.</a:t>
          </a:r>
          <a:endParaRPr lang="en-US" sz="1900" kern="1200"/>
        </a:p>
      </dsp:txBody>
      <dsp:txXfrm>
        <a:off x="0" y="631780"/>
        <a:ext cx="11284119" cy="163944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11/30/2022 11:38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11/30/2022 11:38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azure/virtual-desktop/create-host-pools-azure-marketplace"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docs.microsoft.com/azure/virtual-desktop/create-host-pools-powershell" TargetMode="External"/><Relationship Id="rId4" Type="http://schemas.openxmlformats.org/officeDocument/2006/relationships/hyperlink" Target="https://docs.microsoft.com/azure/virtual-desktop/virtual-desktop-fall-2019/create-host-pools-arm-templat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You can configure the assignment type of your personal desktop host pool to adjust your Azure Virtual Desktop environment to better suit your needs. Azure Virtual Desktop licensing allows you to apply a license to any Windows or Windows Server virtual machine that is registered as a session host in a host pool receiving user connections.</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Learning objectives</a:t>
            </a:r>
          </a:p>
          <a:p>
            <a:pPr algn="l"/>
            <a:r>
              <a:rPr lang="en-US" b="0" i="0" dirty="0">
                <a:solidFill>
                  <a:srgbClr val="000000"/>
                </a:solidFill>
                <a:effectLst/>
                <a:latin typeface="Times New Roman" panose="02020603050405020304" pitchFamily="18" charset="0"/>
              </a:rPr>
              <a:t>After completing this section, you'll be able to:</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host pool assignment type.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Automate creation of an Azure Virtual Desktop host pool using PowerShell.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Customize  Remote Desktop Protocol (RDP) properties for a host pool.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Manage licensing for session hosts that run Windows client.</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Prerequisites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Conceptual knowledge of Azure compute solutions. </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Working experience with virtual machines, containers, and app service.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https://docs.microsoft.com/en-us/learn/certifications/exams/az-140</a:t>
            </a:r>
            <a:endParaRPr lang="en-US" b="0" dirty="0">
              <a:solidFill>
                <a:srgbClr val="0000FF"/>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900" dirty="0">
                <a:effectLst/>
                <a:ea typeface="Calibri" panose="020F0502020204030204" pitchFamily="34" charset="0"/>
                <a:cs typeface="Times New Roman" panose="02020603050405020304" pitchFamily="18" charset="0"/>
              </a:rPr>
              <a:t>Working experience with virtual machines, virtual networks, and app service.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04262"/>
                </a:solidFill>
                <a:effectLst/>
                <a:latin typeface="Times New Roman" panose="02020603050405020304" pitchFamily="18" charset="0"/>
              </a:rPr>
              <a:t>Create virtual machines for the host pool</a:t>
            </a:r>
          </a:p>
          <a:p>
            <a:pPr algn="l"/>
            <a:r>
              <a:rPr lang="en-US" b="0" i="0" dirty="0">
                <a:solidFill>
                  <a:srgbClr val="000000"/>
                </a:solidFill>
                <a:effectLst/>
                <a:latin typeface="Times New Roman" panose="02020603050405020304" pitchFamily="18" charset="0"/>
              </a:rPr>
              <a:t>After you have  create an Azure virtual machine that can be joined to your Azure Virtual Desktop host pool.</a:t>
            </a:r>
          </a:p>
          <a:p>
            <a:pPr algn="l"/>
            <a:r>
              <a:rPr lang="en-US" b="0" i="0" dirty="0">
                <a:solidFill>
                  <a:srgbClr val="000000"/>
                </a:solidFill>
                <a:effectLst/>
                <a:latin typeface="Times New Roman" panose="02020603050405020304" pitchFamily="18" charset="0"/>
              </a:rPr>
              <a:t>You can create a virtual machine in multiple ways: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a virtual machine from an Azure Gallery image.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a virtual machine from a managed image.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Create a virtual machine from an unmanaged image.</a:t>
            </a:r>
          </a:p>
          <a:p>
            <a:pPr algn="l"/>
            <a:endParaRPr lang="en-US" b="1" i="0" dirty="0">
              <a:solidFill>
                <a:srgbClr val="204262"/>
              </a:solidFill>
              <a:effectLst/>
              <a:latin typeface="Times New Roman" panose="02020603050405020304" pitchFamily="18" charset="0"/>
            </a:endParaRPr>
          </a:p>
          <a:p>
            <a:pPr algn="l"/>
            <a:r>
              <a:rPr lang="en-US" b="1" i="0" dirty="0">
                <a:solidFill>
                  <a:srgbClr val="204262"/>
                </a:solidFill>
                <a:effectLst/>
                <a:latin typeface="Times New Roman" panose="02020603050405020304" pitchFamily="18" charset="0"/>
              </a:rPr>
              <a:t>Prepare the virtual machines for Azure Virtual Desktop agent installations</a:t>
            </a:r>
          </a:p>
          <a:p>
            <a:pPr algn="l"/>
            <a:r>
              <a:rPr lang="en-US" b="0" i="0" dirty="0">
                <a:solidFill>
                  <a:srgbClr val="000000"/>
                </a:solidFill>
                <a:effectLst/>
                <a:latin typeface="Times New Roman" panose="02020603050405020304" pitchFamily="18" charset="0"/>
              </a:rPr>
              <a:t>Do the following to prepare your virtual machines before you can install the Azure Virtual Desktop agents and register the virtual machines to your Azure Virtual Desktop host pool: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Domain join the virtual machine. This allows incoming Azure Virtual Desktop users to be mapped from their Azure Active Directory account to their Active Directory account and be successfully allowed access to the virtual machine.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Install the Remote Desktop Session Host (RDSH) role if the virtual machine is running a Windows Server OS. The RDSH role allows the Azure Virtual Desktop agents to install properly.</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You can configure the assignment type of your personal desktop host pool to adjust your Azure Virtual Desktop environment to better suit your needs. In this unit, you'll see how to configure automatic or direct assignment for your users.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instructions below apply to personal desktop host pools, not pooled host pools, since users in pooled host pools aren't assigned to specific session hosts. This applies to Azure Virtual Desktop with Azure Resource Manager Azure Virtual Desktop objects.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0390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Customizing a host pool's Remote Desktop Protocol (RDP) properties, such as multi-monitor experience and audio redirection, lets you deliver an optimal experience for your users based on their needs. </a:t>
            </a:r>
          </a:p>
          <a:p>
            <a:endParaRPr lang="en-US" b="0" i="0" dirty="0">
              <a:solidFill>
                <a:srgbClr val="000000"/>
              </a:solidFill>
              <a:effectLst/>
              <a:latin typeface="Times New Roman" panose="02020603050405020304" pitchFamily="18" charset="0"/>
            </a:endParaRPr>
          </a:p>
          <a:p>
            <a:r>
              <a:rPr lang="en-US" b="0" i="0" dirty="0">
                <a:solidFill>
                  <a:srgbClr val="000000"/>
                </a:solidFill>
                <a:effectLst/>
                <a:latin typeface="Times New Roman" panose="02020603050405020304" pitchFamily="18" charset="0"/>
              </a:rPr>
              <a:t>You can customize RDP properties in Azure Virtual Desktop using the </a:t>
            </a:r>
            <a:r>
              <a:rPr lang="en-US" b="1" i="0" dirty="0">
                <a:solidFill>
                  <a:srgbClr val="000000"/>
                </a:solidFill>
                <a:effectLst/>
                <a:latin typeface="Times New Roman" panose="02020603050405020304" pitchFamily="18" charset="0"/>
              </a:rPr>
              <a:t>-</a:t>
            </a:r>
            <a:r>
              <a:rPr lang="en-US" b="1" i="0" dirty="0" err="1">
                <a:solidFill>
                  <a:srgbClr val="000000"/>
                </a:solidFill>
                <a:effectLst/>
                <a:latin typeface="Times New Roman" panose="02020603050405020304" pitchFamily="18" charset="0"/>
              </a:rPr>
              <a:t>CustomRdpProperty</a:t>
            </a:r>
            <a:r>
              <a:rPr lang="en-US" b="0" i="0" dirty="0">
                <a:solidFill>
                  <a:srgbClr val="000000"/>
                </a:solidFill>
                <a:effectLst/>
                <a:latin typeface="Times New Roman" panose="02020603050405020304" pitchFamily="18" charset="0"/>
              </a:rPr>
              <a:t> parameter in the </a:t>
            </a:r>
            <a:r>
              <a:rPr lang="en-US" b="1" i="0" dirty="0">
                <a:solidFill>
                  <a:srgbClr val="000000"/>
                </a:solidFill>
                <a:effectLst/>
                <a:latin typeface="Times New Roman" panose="02020603050405020304" pitchFamily="18" charset="0"/>
              </a:rPr>
              <a:t>Set-</a:t>
            </a:r>
            <a:r>
              <a:rPr lang="en-US" b="1" i="0" dirty="0" err="1">
                <a:solidFill>
                  <a:srgbClr val="000000"/>
                </a:solidFill>
                <a:effectLst/>
                <a:latin typeface="Times New Roman" panose="02020603050405020304" pitchFamily="18" charset="0"/>
              </a:rPr>
              <a:t>RdsHostPool</a:t>
            </a:r>
            <a:r>
              <a:rPr lang="en-US" b="0" i="0" dirty="0">
                <a:solidFill>
                  <a:srgbClr val="000000"/>
                </a:solidFill>
                <a:effectLst/>
                <a:latin typeface="Times New Roman" panose="02020603050405020304" pitchFamily="18" charset="0"/>
              </a:rPr>
              <a:t> cmdlet.</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Azure Virtual Desktop licensing allows you to apply a license to any Windows or Windows Server virtual machine that is registered as a session host in a host pool receiving user connections.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license does not apply to virtual machines are running as file share servers or domain controllers.</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There are a few ways to use the Azure Virtual Desktop license: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can create a host pool and its session host virtual machines using the </a:t>
            </a:r>
            <a:r>
              <a:rPr lang="en-US" b="0" i="0" dirty="0">
                <a:solidFill>
                  <a:srgbClr val="000000"/>
                </a:solidFill>
                <a:effectLst/>
                <a:latin typeface="Times New Roman" panose="02020603050405020304" pitchFamily="18" charset="0"/>
                <a:hlinkClick r:id="rId3"/>
              </a:rPr>
              <a:t>Azure Marketplace offering</a:t>
            </a:r>
            <a:r>
              <a:rPr lang="en-US" b="0" i="0" dirty="0">
                <a:solidFill>
                  <a:srgbClr val="000000"/>
                </a:solidFill>
                <a:effectLst/>
                <a:latin typeface="Times New Roman" panose="02020603050405020304" pitchFamily="18" charset="0"/>
              </a:rPr>
              <a:t>. Virtual machines created this way automatically have the license applied.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can create a host pool and its session host virtual machines using the </a:t>
            </a:r>
            <a:r>
              <a:rPr lang="en-US" b="0" i="0" dirty="0">
                <a:solidFill>
                  <a:srgbClr val="000000"/>
                </a:solidFill>
                <a:effectLst/>
                <a:latin typeface="Times New Roman" panose="02020603050405020304" pitchFamily="18" charset="0"/>
                <a:hlinkClick r:id="rId4"/>
              </a:rPr>
              <a:t>GitHub Azure Resource Manager template</a:t>
            </a:r>
            <a:r>
              <a:rPr lang="en-US" b="0" i="0" dirty="0">
                <a:solidFill>
                  <a:srgbClr val="000000"/>
                </a:solidFill>
                <a:effectLst/>
                <a:latin typeface="Times New Roman" panose="02020603050405020304" pitchFamily="18" charset="0"/>
              </a:rPr>
              <a:t>. Virtual machines created this way automatically have the license applied.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You can apply a license to an existing session host virtual machine. Follow the instructions in </a:t>
            </a:r>
            <a:r>
              <a:rPr lang="en-US" b="0" i="0" dirty="0">
                <a:solidFill>
                  <a:srgbClr val="000000"/>
                </a:solidFill>
                <a:effectLst/>
                <a:latin typeface="Times New Roman" panose="02020603050405020304" pitchFamily="18" charset="0"/>
                <a:hlinkClick r:id="rId5"/>
              </a:rPr>
              <a:t>Create a host pool with PowerShell</a:t>
            </a:r>
            <a:r>
              <a:rPr lang="en-US" b="0" i="0" dirty="0">
                <a:solidFill>
                  <a:srgbClr val="000000"/>
                </a:solidFill>
                <a:effectLst/>
                <a:latin typeface="Times New Roman" panose="02020603050405020304" pitchFamily="18" charset="0"/>
              </a:rPr>
              <a:t> to create a host pool and associated virtual machines.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865787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This unit provides and overview for deploying and accessing Azure AD-joined virtual machines in Azure Virtual Desktop. Azure AD-joined virtual machines remove the need to have line-of-sight from the VM to an on-premises or virtualized Active Directory Domain Controller (DC) or to deploy Azure AD Domain Services (Azure AD DS). In some cases, it can remove the need for a DC entirely, simplifying the deployment and management of the environment. These virtual machines can also be automatically enrolled in Intune for ease of management.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The configurations listed below are supported with Azure AD-joined virtual machines: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Personal desktops with local user profiles.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Pooled desktops used as a jump box. In this configuration, users first access the Azure Virtual Desktop VM before connecting to a different PC on the network. Users shouldn't save data on the VM.</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Pooled desktops or apps where users don't need to save data on the VM. For example, for applications that save data online or connect to a remote database.</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User accounts can be cloud-only or hybrid users from the same Azure AD tenant.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Access to your on-premises or Active Directory domain-joined resources and should be considered when deciding whether Azure AD-joined virtual machines suits your environment. Microsoft recommends Azure AD-joined virtual machines for scenarios where users only need access to cloud-based resources or Azure AD-based authentication.</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Azure Virtual Desktop (classic) doesn't support Azure AD-joined virtual machines.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Azure AD-joined virtual machines don't currently support external users.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Azure AD-joined virtual machines only supports local user profiles at this time.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Azure AD-joined virtual machines can't access Azure Files file shares for </a:t>
            </a:r>
            <a:r>
              <a:rPr lang="en-US" b="0" i="0" dirty="0" err="1">
                <a:solidFill>
                  <a:srgbClr val="000000"/>
                </a:solidFill>
                <a:effectLst/>
                <a:latin typeface="Times New Roman" panose="02020603050405020304" pitchFamily="18" charset="0"/>
              </a:rPr>
              <a:t>FSLogix</a:t>
            </a:r>
            <a:r>
              <a:rPr lang="en-US" b="0" i="0" dirty="0">
                <a:solidFill>
                  <a:srgbClr val="000000"/>
                </a:solidFill>
                <a:effectLst/>
                <a:latin typeface="Times New Roman" panose="02020603050405020304" pitchFamily="18" charset="0"/>
              </a:rPr>
              <a:t> or MSIX app attach. You'll need Kerberos authentication to access either of these features.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The Windows Store client doesn't currently support Azure AD-joined virtual machines.</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Azure Virtual Desktop doesn't currently support single sign-on for Azure AD-joined virtual machines.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136936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nSpc>
                <a:spcPct val="107000"/>
              </a:lnSpc>
              <a:spcBef>
                <a:spcPts val="0"/>
              </a:spcBef>
              <a:spcAft>
                <a:spcPts val="800"/>
              </a:spcAft>
            </a:pPr>
            <a:r>
              <a:rPr lang="en-US" sz="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What you learned:</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Configure host pool assignment type.</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Automate creation of an Azure Virtual Desktop host pool using PowerShell.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Customize  Remote Desktop Protocol (RDP) properties for a host pool.</a:t>
            </a:r>
          </a:p>
          <a:p>
            <a:pPr algn="l">
              <a:buFont typeface="Arial" panose="020B0604020202020204" pitchFamily="34" charset="0"/>
              <a:buChar char="•"/>
            </a:pPr>
            <a:r>
              <a:rPr lang="en-US" b="0" i="0" dirty="0">
                <a:solidFill>
                  <a:srgbClr val="000000"/>
                </a:solidFill>
                <a:effectLst/>
                <a:latin typeface="Times New Roman" panose="02020603050405020304" pitchFamily="18" charset="0"/>
              </a:rPr>
              <a:t>Manage licensing for session hosts that run Windows client.</a:t>
            </a:r>
          </a:p>
          <a:p>
            <a:pPr algn="l">
              <a:buFont typeface="Arial" panose="020B0604020202020204" pitchFamily="34" charset="0"/>
              <a:buChar char="•"/>
            </a:pPr>
            <a:r>
              <a:rPr lang="en-US" dirty="0">
                <a:latin typeface="Segoe UI" panose="020B0502040204020203" pitchFamily="34" charset="0"/>
              </a:rPr>
              <a:t>Azure AD-joined VMs in Azure Virtual Desktop</a:t>
            </a:r>
            <a:endParaRPr lang="en-US" b="0" dirty="0">
              <a:solidFill>
                <a:srgbClr val="000000"/>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2952623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7080648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284223461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 id="2147484706" r:id="rId1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ka.ms/AZ-140_02_Lab_01"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s://aka.ms/AZ-140_02_Lab_02"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https://aka.ms/AZ-140_02_Lab_05"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aka.ms/AZ-140_02_Lab_06" TargetMode="External"/><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aka.ms/AZ-140_02_Lab_07"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AZ-140T00A</a:t>
            </a:r>
            <a:br>
              <a:rPr lang="fr-FR" dirty="0">
                <a:solidFill>
                  <a:schemeClr val="tx1"/>
                </a:solidFill>
              </a:rPr>
            </a:br>
            <a:r>
              <a:rPr lang="en-US" dirty="0">
                <a:solidFill>
                  <a:schemeClr val="tx1"/>
                </a:solidFill>
              </a:rPr>
              <a:t>Configuring and </a:t>
            </a:r>
            <a:r>
              <a:rPr lang="en-US">
                <a:solidFill>
                  <a:schemeClr val="tx1"/>
                </a:solidFill>
              </a:rPr>
              <a:t>Operating Azure </a:t>
            </a:r>
            <a:r>
              <a:rPr lang="en-US" dirty="0">
                <a:solidFill>
                  <a:schemeClr val="tx1"/>
                </a:solidFill>
              </a:rPr>
              <a:t>Virtual Desktop</a:t>
            </a:r>
          </a:p>
        </p:txBody>
      </p:sp>
    </p:spTree>
    <p:extLst>
      <p:ext uri="{BB962C8B-B14F-4D97-AF65-F5344CB8AC3E}">
        <p14:creationId xmlns:p14="http://schemas.microsoft.com/office/powerpoint/2010/main" val="92084806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Manage licensing for session hosts that run Windows client</a:t>
            </a:r>
          </a:p>
        </p:txBody>
      </p:sp>
      <p:pic>
        <p:nvPicPr>
          <p:cNvPr id="7" name="Picture Placeholder 7">
            <a:extLst>
              <a:ext uri="{FF2B5EF4-FFF2-40B4-BE49-F238E27FC236}">
                <a16:creationId xmlns:a16="http://schemas.microsoft.com/office/drawing/2014/main" id="{E158694B-FF09-4DED-96A6-9276F5783C29}"/>
              </a:ext>
              <a:ext uri="{C183D7F6-B498-43B3-948B-1728B52AA6E4}">
                <adec:decorative xmlns:adec="http://schemas.microsoft.com/office/drawing/2017/decorative" val="1"/>
              </a:ext>
            </a:extLst>
          </p:cNvPr>
          <p:cNvPicPr>
            <a:picLocks noGrp="1" noChangeAspect="1"/>
          </p:cNvPicPr>
          <p:nvPr>
            <p:ph type="pic" sz="quarter" idx="10"/>
          </p:nvPr>
        </p:nvPicPr>
        <p:blipFill>
          <a:blip r:embed="rId2"/>
          <a:srcRect l="6751" r="6751"/>
          <a:stretch>
            <a:fillRect/>
          </a:stretch>
        </p:blipFill>
        <p:spPr>
          <a:xfrm>
            <a:off x="10098361" y="2777952"/>
            <a:ext cx="1281254" cy="1281436"/>
          </a:xfrm>
        </p:spPr>
      </p:pic>
    </p:spTree>
    <p:extLst>
      <p:ext uri="{BB962C8B-B14F-4D97-AF65-F5344CB8AC3E}">
        <p14:creationId xmlns:p14="http://schemas.microsoft.com/office/powerpoint/2010/main" val="112418523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A70AB03-957B-4A73-889C-A8E8613FABC5}"/>
              </a:ext>
            </a:extLst>
          </p:cNvPr>
          <p:cNvSpPr txBox="1"/>
          <p:nvPr/>
        </p:nvSpPr>
        <p:spPr>
          <a:xfrm>
            <a:off x="410441" y="695237"/>
            <a:ext cx="11513128" cy="707886"/>
          </a:xfrm>
          <a:prstGeom prst="rect">
            <a:avLst/>
          </a:prstGeom>
          <a:noFill/>
        </p:spPr>
        <p:txBody>
          <a:bodyPr wrap="square">
            <a:spAutoFit/>
          </a:bodyPr>
          <a:lstStyle/>
          <a:p>
            <a:r>
              <a:rPr lang="en-US" sz="2000" dirty="0"/>
              <a:t>Azure Virtual Desktop licensing allows you to apply a license to any Windows or Windows Server virtual machine that is registered as a session host in a host pool and receives user connections. </a:t>
            </a:r>
          </a:p>
        </p:txBody>
      </p:sp>
      <p:sp>
        <p:nvSpPr>
          <p:cNvPr id="8" name="TextBox 7">
            <a:extLst>
              <a:ext uri="{FF2B5EF4-FFF2-40B4-BE49-F238E27FC236}">
                <a16:creationId xmlns:a16="http://schemas.microsoft.com/office/drawing/2014/main" id="{B1734A4F-FCF9-4A64-8A24-955D11FE0DE8}"/>
              </a:ext>
            </a:extLst>
          </p:cNvPr>
          <p:cNvSpPr txBox="1"/>
          <p:nvPr/>
        </p:nvSpPr>
        <p:spPr>
          <a:xfrm>
            <a:off x="876399" y="4328872"/>
            <a:ext cx="9754913" cy="400110"/>
          </a:xfrm>
          <a:prstGeom prst="rect">
            <a:avLst/>
          </a:prstGeom>
          <a:noFill/>
        </p:spPr>
        <p:txBody>
          <a:bodyPr wrap="square">
            <a:spAutoFit/>
          </a:bodyPr>
          <a:lstStyle/>
          <a:p>
            <a:endParaRPr lang="en-US" sz="2000" dirty="0"/>
          </a:p>
        </p:txBody>
      </p:sp>
      <p:sp>
        <p:nvSpPr>
          <p:cNvPr id="9" name="TextBox 8">
            <a:extLst>
              <a:ext uri="{FF2B5EF4-FFF2-40B4-BE49-F238E27FC236}">
                <a16:creationId xmlns:a16="http://schemas.microsoft.com/office/drawing/2014/main" id="{F085948C-A28B-40F6-AF97-822B492B11D6}"/>
              </a:ext>
            </a:extLst>
          </p:cNvPr>
          <p:cNvSpPr txBox="1"/>
          <p:nvPr/>
        </p:nvSpPr>
        <p:spPr>
          <a:xfrm>
            <a:off x="410441" y="4248411"/>
            <a:ext cx="11139990" cy="400110"/>
          </a:xfrm>
          <a:prstGeom prst="rect">
            <a:avLst/>
          </a:prstGeom>
          <a:noFill/>
        </p:spPr>
        <p:txBody>
          <a:bodyPr wrap="square">
            <a:spAutoFit/>
          </a:bodyPr>
          <a:lstStyle/>
          <a:p>
            <a:r>
              <a:rPr lang="en-US" sz="2000" dirty="0"/>
              <a:t>Apply a Windows license to a session host VM, run:</a:t>
            </a:r>
          </a:p>
        </p:txBody>
      </p:sp>
      <p:sp>
        <p:nvSpPr>
          <p:cNvPr id="10" name="Rectangle 9">
            <a:extLst>
              <a:ext uri="{FF2B5EF4-FFF2-40B4-BE49-F238E27FC236}">
                <a16:creationId xmlns:a16="http://schemas.microsoft.com/office/drawing/2014/main" id="{7C6B3F8D-C121-4702-9974-9C8E35CC326B}"/>
              </a:ext>
            </a:extLst>
          </p:cNvPr>
          <p:cNvSpPr/>
          <p:nvPr/>
        </p:nvSpPr>
        <p:spPr bwMode="auto">
          <a:xfrm>
            <a:off x="497470" y="4706068"/>
            <a:ext cx="10661531" cy="86085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vm</a:t>
            </a:r>
            <a:r>
              <a:rPr lang="en-US" sz="1200" b="0" dirty="0">
                <a:solidFill>
                  <a:schemeClr val="bg1"/>
                </a:solidFill>
                <a:effectLst/>
                <a:latin typeface="Consolas" panose="020B0609020204030204" pitchFamily="49" charset="0"/>
              </a:rPr>
              <a:t> = Get-</a:t>
            </a:r>
            <a:r>
              <a:rPr lang="en-US" sz="1200" b="0" dirty="0" err="1">
                <a:solidFill>
                  <a:schemeClr val="bg1"/>
                </a:solidFill>
                <a:effectLst/>
                <a:latin typeface="Consolas" panose="020B0609020204030204" pitchFamily="49" charset="0"/>
              </a:rPr>
              <a:t>AzVM</a:t>
            </a:r>
            <a:r>
              <a:rPr lang="en-US" sz="1200" b="0" dirty="0">
                <a:solidFill>
                  <a:schemeClr val="bg1"/>
                </a:solidFill>
                <a:effectLst/>
                <a:latin typeface="Consolas" panose="020B0609020204030204" pitchFamily="49" charset="0"/>
              </a:rPr>
              <a:t> -</a:t>
            </a:r>
            <a:r>
              <a:rPr lang="en-US" sz="1200" b="0" dirty="0" err="1">
                <a:solidFill>
                  <a:schemeClr val="bg1"/>
                </a:solidFill>
                <a:effectLst/>
                <a:latin typeface="Consolas" panose="020B0609020204030204" pitchFamily="49" charset="0"/>
              </a:rPr>
              <a:t>ResourceGroup</a:t>
            </a:r>
            <a:r>
              <a:rPr lang="en-US" sz="1200" b="0" dirty="0">
                <a:solidFill>
                  <a:schemeClr val="bg1"/>
                </a:solidFill>
                <a:effectLst/>
                <a:latin typeface="Consolas" panose="020B0609020204030204" pitchFamily="49" charset="0"/>
              </a:rPr>
              <a:t> &lt;</a:t>
            </a:r>
            <a:r>
              <a:rPr lang="en-US" sz="1200" b="0" dirty="0" err="1">
                <a:solidFill>
                  <a:schemeClr val="bg1"/>
                </a:solidFill>
                <a:effectLst/>
                <a:latin typeface="Consolas" panose="020B0609020204030204" pitchFamily="49" charset="0"/>
              </a:rPr>
              <a:t>resourceGroupName</a:t>
            </a:r>
            <a:r>
              <a:rPr lang="en-US" sz="1200" b="0" dirty="0">
                <a:solidFill>
                  <a:schemeClr val="bg1"/>
                </a:solidFill>
                <a:effectLst/>
                <a:latin typeface="Consolas" panose="020B0609020204030204" pitchFamily="49" charset="0"/>
              </a:rPr>
              <a:t>&gt; -Name &lt;</a:t>
            </a:r>
            <a:r>
              <a:rPr lang="en-US" sz="1200" b="0" dirty="0" err="1">
                <a:solidFill>
                  <a:schemeClr val="bg1"/>
                </a:solidFill>
                <a:effectLst/>
                <a:latin typeface="Consolas" panose="020B0609020204030204" pitchFamily="49" charset="0"/>
              </a:rPr>
              <a:t>vmName</a:t>
            </a:r>
            <a:r>
              <a:rPr lang="en-US" sz="1200" b="0" dirty="0">
                <a:solidFill>
                  <a:schemeClr val="bg1"/>
                </a:solidFill>
                <a:effectLst/>
                <a:latin typeface="Consolas" panose="020B0609020204030204" pitchFamily="49" charset="0"/>
              </a:rPr>
              <a:t>&gt;</a:t>
            </a:r>
          </a:p>
          <a:p>
            <a:pPr>
              <a:defRPr/>
            </a:pP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vm.LicenseType</a:t>
            </a:r>
            <a:r>
              <a:rPr lang="en-US" sz="1200" b="0" dirty="0">
                <a:solidFill>
                  <a:schemeClr val="bg1"/>
                </a:solidFill>
                <a:effectLst/>
                <a:latin typeface="Consolas" panose="020B0609020204030204" pitchFamily="49" charset="0"/>
              </a:rPr>
              <a:t> = "</a:t>
            </a:r>
            <a:r>
              <a:rPr lang="en-US" sz="1200" b="0" dirty="0" err="1">
                <a:solidFill>
                  <a:schemeClr val="bg1"/>
                </a:solidFill>
                <a:effectLst/>
                <a:latin typeface="Consolas" panose="020B0609020204030204" pitchFamily="49" charset="0"/>
              </a:rPr>
              <a:t>Windows_Client</a:t>
            </a:r>
            <a:r>
              <a:rPr lang="en-US" sz="1200" b="0" dirty="0">
                <a:solidFill>
                  <a:schemeClr val="bg1"/>
                </a:solidFill>
                <a:effectLst/>
                <a:latin typeface="Consolas" panose="020B0609020204030204" pitchFamily="49" charset="0"/>
              </a:rPr>
              <a:t>"</a:t>
            </a:r>
          </a:p>
          <a:p>
            <a:pPr>
              <a:defRPr/>
            </a:pPr>
            <a:r>
              <a:rPr lang="en-US" sz="1200" b="0" dirty="0">
                <a:solidFill>
                  <a:schemeClr val="bg1"/>
                </a:solidFill>
                <a:effectLst/>
                <a:latin typeface="Consolas" panose="020B0609020204030204" pitchFamily="49" charset="0"/>
              </a:rPr>
              <a:t>Update-</a:t>
            </a:r>
            <a:r>
              <a:rPr lang="en-US" sz="1200" b="0" dirty="0" err="1">
                <a:solidFill>
                  <a:schemeClr val="bg1"/>
                </a:solidFill>
                <a:effectLst/>
                <a:latin typeface="Consolas" panose="020B0609020204030204" pitchFamily="49" charset="0"/>
              </a:rPr>
              <a:t>AzVM</a:t>
            </a:r>
            <a:r>
              <a:rPr lang="en-US" sz="1200" b="0" dirty="0">
                <a:solidFill>
                  <a:schemeClr val="bg1"/>
                </a:solidFill>
                <a:effectLst/>
                <a:latin typeface="Consolas" panose="020B0609020204030204" pitchFamily="49" charset="0"/>
              </a:rPr>
              <a:t> -</a:t>
            </a:r>
            <a:r>
              <a:rPr lang="en-US" sz="1200" b="0" dirty="0" err="1">
                <a:solidFill>
                  <a:schemeClr val="bg1"/>
                </a:solidFill>
                <a:effectLst/>
                <a:latin typeface="Consolas" panose="020B0609020204030204" pitchFamily="49" charset="0"/>
              </a:rPr>
              <a:t>ResourceGroupName</a:t>
            </a:r>
            <a:r>
              <a:rPr lang="en-US" sz="1200" b="0" dirty="0">
                <a:solidFill>
                  <a:schemeClr val="bg1"/>
                </a:solidFill>
                <a:effectLst/>
                <a:latin typeface="Consolas" panose="020B0609020204030204" pitchFamily="49" charset="0"/>
              </a:rPr>
              <a:t> &lt;</a:t>
            </a:r>
            <a:r>
              <a:rPr lang="en-US" sz="1200" b="0" dirty="0" err="1">
                <a:solidFill>
                  <a:schemeClr val="bg1"/>
                </a:solidFill>
                <a:effectLst/>
                <a:latin typeface="Consolas" panose="020B0609020204030204" pitchFamily="49" charset="0"/>
              </a:rPr>
              <a:t>resourceGroupName</a:t>
            </a:r>
            <a:r>
              <a:rPr lang="en-US" sz="1200" b="0" dirty="0">
                <a:solidFill>
                  <a:schemeClr val="bg1"/>
                </a:solidFill>
                <a:effectLst/>
                <a:latin typeface="Consolas" panose="020B0609020204030204" pitchFamily="49" charset="0"/>
              </a:rPr>
              <a:t>&gt; -VM $</a:t>
            </a:r>
            <a:r>
              <a:rPr lang="en-US" sz="1200" b="0" dirty="0" err="1">
                <a:solidFill>
                  <a:schemeClr val="bg1"/>
                </a:solidFill>
                <a:effectLst/>
                <a:latin typeface="Consolas" panose="020B0609020204030204" pitchFamily="49" charset="0"/>
              </a:rPr>
              <a:t>vm</a:t>
            </a:r>
            <a:endParaRPr lang="en-US" sz="1200" b="0" dirty="0">
              <a:solidFill>
                <a:schemeClr val="bg1"/>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endParaRPr>
          </a:p>
        </p:txBody>
      </p:sp>
      <p:graphicFrame>
        <p:nvGraphicFramePr>
          <p:cNvPr id="19" name="TextBox 14">
            <a:extLst>
              <a:ext uri="{FF2B5EF4-FFF2-40B4-BE49-F238E27FC236}">
                <a16:creationId xmlns:a16="http://schemas.microsoft.com/office/drawing/2014/main" id="{86B02E89-D2B1-4F74-995F-728AF39839C1}"/>
              </a:ext>
            </a:extLst>
          </p:cNvPr>
          <p:cNvGraphicFramePr/>
          <p:nvPr>
            <p:extLst>
              <p:ext uri="{D42A27DB-BD31-4B8C-83A1-F6EECF244321}">
                <p14:modId xmlns:p14="http://schemas.microsoft.com/office/powerpoint/2010/main" val="431435360"/>
              </p:ext>
            </p:extLst>
          </p:nvPr>
        </p:nvGraphicFramePr>
        <p:xfrm>
          <a:off x="453940" y="1471550"/>
          <a:ext cx="11284119" cy="2708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59002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Deploying Azure AD-joined virtual machines in Azure Virtual Desktop</a:t>
            </a:r>
          </a:p>
        </p:txBody>
      </p:sp>
      <p:pic>
        <p:nvPicPr>
          <p:cNvPr id="6" name="Picture Placeholder 6">
            <a:extLst>
              <a:ext uri="{FF2B5EF4-FFF2-40B4-BE49-F238E27FC236}">
                <a16:creationId xmlns:a16="http://schemas.microsoft.com/office/drawing/2014/main" id="{0A5C986C-42E3-4C98-92A2-6D851BDB7BA3}"/>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6690976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A70AB03-957B-4A73-889C-A8E8613FABC5}"/>
              </a:ext>
            </a:extLst>
          </p:cNvPr>
          <p:cNvSpPr txBox="1"/>
          <p:nvPr/>
        </p:nvSpPr>
        <p:spPr>
          <a:xfrm>
            <a:off x="325610" y="590847"/>
            <a:ext cx="11513128" cy="707886"/>
          </a:xfrm>
          <a:prstGeom prst="rect">
            <a:avLst/>
          </a:prstGeom>
          <a:noFill/>
        </p:spPr>
        <p:txBody>
          <a:bodyPr wrap="square">
            <a:spAutoFit/>
          </a:bodyPr>
          <a:lstStyle/>
          <a:p>
            <a:r>
              <a:rPr lang="en-US" sz="2000"/>
              <a:t>Azure AD-joined VMs eliminate line-of-sight from the VM to an on-premises Active Directory Domain Controller (DC) or deploying Azure AD Domain services (Azure AD DS). </a:t>
            </a:r>
            <a:endParaRPr lang="en-US" sz="2000" dirty="0"/>
          </a:p>
        </p:txBody>
      </p:sp>
      <p:sp>
        <p:nvSpPr>
          <p:cNvPr id="8" name="TextBox 7">
            <a:extLst>
              <a:ext uri="{FF2B5EF4-FFF2-40B4-BE49-F238E27FC236}">
                <a16:creationId xmlns:a16="http://schemas.microsoft.com/office/drawing/2014/main" id="{B1734A4F-FCF9-4A64-8A24-955D11FE0DE8}"/>
              </a:ext>
            </a:extLst>
          </p:cNvPr>
          <p:cNvSpPr txBox="1"/>
          <p:nvPr/>
        </p:nvSpPr>
        <p:spPr>
          <a:xfrm>
            <a:off x="876399" y="4706248"/>
            <a:ext cx="9754913" cy="400110"/>
          </a:xfrm>
          <a:prstGeom prst="rect">
            <a:avLst/>
          </a:prstGeom>
          <a:noFill/>
        </p:spPr>
        <p:txBody>
          <a:bodyPr wrap="square">
            <a:spAutoFit/>
          </a:bodyPr>
          <a:lstStyle/>
          <a:p>
            <a:endParaRPr lang="en-US" sz="2000" dirty="0"/>
          </a:p>
        </p:txBody>
      </p:sp>
      <p:sp>
        <p:nvSpPr>
          <p:cNvPr id="9" name="TextBox 8">
            <a:extLst>
              <a:ext uri="{FF2B5EF4-FFF2-40B4-BE49-F238E27FC236}">
                <a16:creationId xmlns:a16="http://schemas.microsoft.com/office/drawing/2014/main" id="{F085948C-A28B-40F6-AF97-822B492B11D6}"/>
              </a:ext>
            </a:extLst>
          </p:cNvPr>
          <p:cNvSpPr txBox="1"/>
          <p:nvPr/>
        </p:nvSpPr>
        <p:spPr>
          <a:xfrm>
            <a:off x="482505" y="4174466"/>
            <a:ext cx="11139990" cy="1631216"/>
          </a:xfrm>
          <a:prstGeom prst="rect">
            <a:avLst/>
          </a:prstGeom>
          <a:noFill/>
        </p:spPr>
        <p:txBody>
          <a:bodyPr wrap="square">
            <a:spAutoFit/>
          </a:bodyPr>
          <a:lstStyle/>
          <a:p>
            <a:r>
              <a:rPr lang="en-US" sz="2000"/>
              <a:t>Access to on-premises or Active Directory domain-joined resources and should be considered when deciding whether Azure AD-joined VMs suits your environment. </a:t>
            </a:r>
          </a:p>
          <a:p>
            <a:endParaRPr lang="en-US" sz="2000"/>
          </a:p>
          <a:p>
            <a:r>
              <a:rPr lang="en-US" sz="2000"/>
              <a:t>Microsoft recommends Azure AD-joined VMs when users only need access to cloud-based resources or Azure AD-based authentication.</a:t>
            </a:r>
            <a:endParaRPr lang="en-US" sz="2000" dirty="0"/>
          </a:p>
        </p:txBody>
      </p:sp>
      <p:graphicFrame>
        <p:nvGraphicFramePr>
          <p:cNvPr id="17" name="TextBox 14">
            <a:extLst>
              <a:ext uri="{FF2B5EF4-FFF2-40B4-BE49-F238E27FC236}">
                <a16:creationId xmlns:a16="http://schemas.microsoft.com/office/drawing/2014/main" id="{F02D0689-A8E6-400B-AD23-AF5D2557C06A}"/>
              </a:ext>
            </a:extLst>
          </p:cNvPr>
          <p:cNvGraphicFramePr/>
          <p:nvPr>
            <p:extLst>
              <p:ext uri="{D42A27DB-BD31-4B8C-83A1-F6EECF244321}">
                <p14:modId xmlns:p14="http://schemas.microsoft.com/office/powerpoint/2010/main" val="483899128"/>
              </p:ext>
            </p:extLst>
          </p:nvPr>
        </p:nvGraphicFramePr>
        <p:xfrm>
          <a:off x="410441" y="1462965"/>
          <a:ext cx="11284119" cy="22852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810198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Knowledge check and Summary</a:t>
            </a:r>
          </a:p>
        </p:txBody>
      </p:sp>
      <p:sp>
        <p:nvSpPr>
          <p:cNvPr id="6" name="Rectangle 5">
            <a:extLst>
              <a:ext uri="{FF2B5EF4-FFF2-40B4-BE49-F238E27FC236}">
                <a16:creationId xmlns:a16="http://schemas.microsoft.com/office/drawing/2014/main" id="{0B633E83-AF92-4262-B999-10850D32A854}"/>
              </a:ext>
            </a:extLst>
          </p:cNvPr>
          <p:cNvSpPr/>
          <p:nvPr/>
        </p:nvSpPr>
        <p:spPr bwMode="auto">
          <a:xfrm>
            <a:off x="418643" y="1357117"/>
            <a:ext cx="3615267"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pPr algn="ctr"/>
            <a:r>
              <a:rPr lang="en-US" sz="1961" dirty="0">
                <a:solidFill>
                  <a:schemeClr val="bg1"/>
                </a:solidFill>
                <a:latin typeface="+mj-lt"/>
              </a:rPr>
              <a:t>Check your knowledge</a:t>
            </a:r>
          </a:p>
        </p:txBody>
      </p:sp>
      <p:sp>
        <p:nvSpPr>
          <p:cNvPr id="7" name="Rectangle 6">
            <a:extLst>
              <a:ext uri="{FF2B5EF4-FFF2-40B4-BE49-F238E27FC236}">
                <a16:creationId xmlns:a16="http://schemas.microsoft.com/office/drawing/2014/main" id="{E0C55107-420F-4893-A543-BBAE02ADD4F9}"/>
              </a:ext>
            </a:extLst>
          </p:cNvPr>
          <p:cNvSpPr/>
          <p:nvPr/>
        </p:nvSpPr>
        <p:spPr bwMode="auto">
          <a:xfrm>
            <a:off x="4172420" y="1357117"/>
            <a:ext cx="7607491" cy="537855"/>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ctr" anchorCtr="0">
            <a:noAutofit/>
          </a:bodyPr>
          <a:lstStyle/>
          <a:p>
            <a:r>
              <a:rPr lang="en-US" sz="1961" dirty="0">
                <a:solidFill>
                  <a:schemeClr val="bg1"/>
                </a:solidFill>
                <a:latin typeface="+mj-lt"/>
              </a:rPr>
              <a:t>What you learned:</a:t>
            </a:r>
          </a:p>
        </p:txBody>
      </p:sp>
      <p:sp>
        <p:nvSpPr>
          <p:cNvPr id="8" name="Rectangle 7">
            <a:extLst>
              <a:ext uri="{FF2B5EF4-FFF2-40B4-BE49-F238E27FC236}">
                <a16:creationId xmlns:a16="http://schemas.microsoft.com/office/drawing/2014/main" id="{169F3006-8609-4CDD-B431-90D1B3D88F78}"/>
              </a:ext>
            </a:extLst>
          </p:cNvPr>
          <p:cNvSpPr/>
          <p:nvPr/>
        </p:nvSpPr>
        <p:spPr>
          <a:xfrm>
            <a:off x="4199312" y="3429000"/>
            <a:ext cx="7580599" cy="537856"/>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285750" lvl="1" indent="-285750">
              <a:spcBef>
                <a:spcPts val="1176"/>
              </a:spcBef>
              <a:buFont typeface="Arial" panose="020B0604020202020204" pitchFamily="34" charset="0"/>
              <a:buChar char="•"/>
            </a:pPr>
            <a:r>
              <a:rPr lang="en-US" sz="1730" dirty="0">
                <a:solidFill>
                  <a:schemeClr val="tx1"/>
                </a:solidFill>
              </a:rPr>
              <a:t>Configure host pool assignment type.</a:t>
            </a:r>
          </a:p>
          <a:p>
            <a:pPr marL="285750" lvl="1" indent="-285750">
              <a:spcBef>
                <a:spcPts val="1176"/>
              </a:spcBef>
              <a:buFont typeface="Arial" panose="020B0604020202020204" pitchFamily="34" charset="0"/>
              <a:buChar char="•"/>
            </a:pPr>
            <a:r>
              <a:rPr lang="en-US" sz="1730" dirty="0">
                <a:solidFill>
                  <a:schemeClr val="tx1"/>
                </a:solidFill>
              </a:rPr>
              <a:t>Automate creation of an Azure Virtual Desktop host pool using PowerShell.</a:t>
            </a:r>
          </a:p>
          <a:p>
            <a:pPr marL="285750" lvl="1" indent="-285750">
              <a:spcBef>
                <a:spcPts val="1176"/>
              </a:spcBef>
              <a:buFont typeface="Arial" panose="020B0604020202020204" pitchFamily="34" charset="0"/>
              <a:buChar char="•"/>
            </a:pPr>
            <a:r>
              <a:rPr lang="en-US" sz="1730" dirty="0">
                <a:solidFill>
                  <a:schemeClr val="tx1"/>
                </a:solidFill>
              </a:rPr>
              <a:t>Customize  Remote Desktop Protocol (RDP) properties for a host pool.</a:t>
            </a:r>
          </a:p>
          <a:p>
            <a:pPr marL="285750" lvl="1" indent="-285750">
              <a:spcBef>
                <a:spcPts val="1176"/>
              </a:spcBef>
              <a:buFont typeface="Arial" panose="020B0604020202020204" pitchFamily="34" charset="0"/>
              <a:buChar char="•"/>
            </a:pPr>
            <a:r>
              <a:rPr lang="en-US" sz="1730" dirty="0">
                <a:solidFill>
                  <a:schemeClr val="tx1"/>
                </a:solidFill>
              </a:rPr>
              <a:t>Manage licensing for session hosts that run Windows client.</a:t>
            </a:r>
          </a:p>
          <a:p>
            <a:pPr marL="285750" lvl="1" indent="-285750">
              <a:spcBef>
                <a:spcPts val="1176"/>
              </a:spcBef>
              <a:buFont typeface="Arial" panose="020B0604020202020204" pitchFamily="34" charset="0"/>
              <a:buChar char="•"/>
            </a:pPr>
            <a:r>
              <a:rPr lang="en-US" sz="1730" dirty="0">
                <a:solidFill>
                  <a:schemeClr val="tx1"/>
                </a:solidFill>
              </a:rPr>
              <a:t>When to choose Azure AD-joined VMs in Azure Virtual Desktop.</a:t>
            </a:r>
          </a:p>
        </p:txBody>
      </p:sp>
      <p:pic>
        <p:nvPicPr>
          <p:cNvPr id="3" name="Picture 2">
            <a:extLst>
              <a:ext uri="{FF2B5EF4-FFF2-40B4-BE49-F238E27FC236}">
                <a16:creationId xmlns:a16="http://schemas.microsoft.com/office/drawing/2014/main" id="{18CBD089-992F-48CE-89FA-F3AF8370506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493644" y="2450302"/>
            <a:ext cx="1465263" cy="2130976"/>
          </a:xfrm>
          <a:prstGeom prst="rect">
            <a:avLst/>
          </a:prstGeom>
        </p:spPr>
      </p:pic>
    </p:spTree>
    <p:extLst>
      <p:ext uri="{BB962C8B-B14F-4D97-AF65-F5344CB8AC3E}">
        <p14:creationId xmlns:p14="http://schemas.microsoft.com/office/powerpoint/2010/main" val="245363075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506613" y="1136193"/>
            <a:ext cx="5428936" cy="1793104"/>
          </a:xfrm>
        </p:spPr>
        <p:txBody>
          <a:bodyPr wrap="square" anchor="t">
            <a:normAutofit/>
          </a:bodyPr>
          <a:lstStyle/>
          <a:p>
            <a:r>
              <a:rPr lang="en-US" dirty="0">
                <a:latin typeface="+mn-lt"/>
              </a:rPr>
              <a:t>Lab - </a:t>
            </a:r>
            <a:r>
              <a:rPr lang="en-US" i="0" dirty="0">
                <a:effectLst/>
                <a:latin typeface="+mn-lt"/>
              </a:rPr>
              <a:t>Create and configure host pools and session hosts (Azure AD DS)</a:t>
            </a:r>
            <a:endParaRPr lang="en-US" dirty="0">
              <a:latin typeface="+mn-lt"/>
            </a:endParaRP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369122" y="5373474"/>
            <a:ext cx="5413394" cy="307777"/>
          </a:xfrm>
        </p:spPr>
        <p:txBody>
          <a:bodyPr/>
          <a:lstStyle/>
          <a:p>
            <a:r>
              <a:rPr lang="en-US" sz="1400" dirty="0">
                <a:latin typeface="+mn-lt"/>
              </a:rPr>
              <a:t>Estimated time:  60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44CCDA9E-EB60-426F-BEA0-C209496AE7DA}"/>
              </a:ext>
            </a:extLst>
          </p:cNvPr>
          <p:cNvSpPr txBox="1"/>
          <p:nvPr/>
        </p:nvSpPr>
        <p:spPr>
          <a:xfrm>
            <a:off x="369122" y="3187667"/>
            <a:ext cx="5683583" cy="1600438"/>
          </a:xfrm>
          <a:prstGeom prst="rect">
            <a:avLst/>
          </a:prstGeom>
          <a:noFill/>
        </p:spPr>
        <p:txBody>
          <a:bodyPr wrap="square">
            <a:spAutoFit/>
          </a:bodyPr>
          <a:lstStyle/>
          <a:p>
            <a:r>
              <a:rPr lang="en-US" sz="1400" dirty="0"/>
              <a:t>Lab prerequisites:</a:t>
            </a:r>
          </a:p>
          <a:p>
            <a:pPr marL="285750" indent="-285750">
              <a:buFont typeface="Arial" panose="020B0604020202020204" pitchFamily="34" charset="0"/>
              <a:buChar char="•"/>
            </a:pPr>
            <a:r>
              <a:rPr lang="en-US" sz="1400" dirty="0"/>
              <a:t>A Microsoft account or an Azure AD account with the Global Administrator role in the Azure AD tenant associated with the Azure subscription and with the Owner or Contributor role in the Azure subscription</a:t>
            </a:r>
          </a:p>
          <a:p>
            <a:pPr marL="285750" indent="-285750">
              <a:buFont typeface="Arial" panose="020B0604020202020204" pitchFamily="34" charset="0"/>
              <a:buChar char="•"/>
            </a:pPr>
            <a:r>
              <a:rPr lang="en-US" sz="1400" dirty="0"/>
              <a:t>The completed lab </a:t>
            </a:r>
            <a:r>
              <a:rPr lang="en-US" sz="1400" i="1" dirty="0"/>
              <a:t>Prepare for deployment of Azure Virtual Desktop (Azure AD DS)</a:t>
            </a:r>
            <a:r>
              <a:rPr lang="en-US" sz="1400" dirty="0"/>
              <a:t>.</a:t>
            </a:r>
          </a:p>
        </p:txBody>
      </p:sp>
      <p:sp>
        <p:nvSpPr>
          <p:cNvPr id="10" name="TextBox 9">
            <a:extLst>
              <a:ext uri="{FF2B5EF4-FFF2-40B4-BE49-F238E27FC236}">
                <a16:creationId xmlns:a16="http://schemas.microsoft.com/office/drawing/2014/main" id="{7590310E-8147-47B6-8452-0DB5D125659E}"/>
              </a:ext>
            </a:extLst>
          </p:cNvPr>
          <p:cNvSpPr txBox="1"/>
          <p:nvPr/>
        </p:nvSpPr>
        <p:spPr>
          <a:xfrm>
            <a:off x="369122" y="5631844"/>
            <a:ext cx="6096866" cy="584775"/>
          </a:xfrm>
          <a:prstGeom prst="rect">
            <a:avLst/>
          </a:prstGeom>
          <a:noFill/>
        </p:spPr>
        <p:txBody>
          <a:bodyPr wrap="square">
            <a:spAutoFit/>
          </a:bodyPr>
          <a:lstStyle/>
          <a:p>
            <a:r>
              <a:rPr lang="en-US" sz="1600" b="0" i="0" u="none" strike="noStrike" dirty="0">
                <a:effectLst/>
                <a:latin typeface="Segoe UI" panose="020B0502040204020203" pitchFamily="34" charset="0"/>
                <a:hlinkClick r:id="rId3"/>
              </a:rPr>
              <a:t>Lab - Create and configure host pools and session hosts (Azure AD DS).</a:t>
            </a:r>
            <a:endParaRPr lang="en-US" sz="1600" dirty="0"/>
          </a:p>
        </p:txBody>
      </p:sp>
    </p:spTree>
    <p:extLst>
      <p:ext uri="{BB962C8B-B14F-4D97-AF65-F5344CB8AC3E}">
        <p14:creationId xmlns:p14="http://schemas.microsoft.com/office/powerpoint/2010/main" val="159158242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364471" y="1168246"/>
            <a:ext cx="5541813" cy="1793104"/>
          </a:xfrm>
        </p:spPr>
        <p:txBody>
          <a:bodyPr wrap="square" anchor="t">
            <a:normAutofit/>
          </a:bodyPr>
          <a:lstStyle/>
          <a:p>
            <a:r>
              <a:rPr lang="en-US" dirty="0">
                <a:latin typeface="+mn-lt"/>
              </a:rPr>
              <a:t>Lab - </a:t>
            </a:r>
            <a:r>
              <a:rPr lang="en-US" i="0" dirty="0">
                <a:effectLst/>
                <a:latin typeface="+mn-lt"/>
              </a:rPr>
              <a:t>Deploy host pools and session hosts by using the Azure portal (AD DS)</a:t>
            </a:r>
            <a:endParaRPr lang="en-US" dirty="0">
              <a:latin typeface="+mn-lt"/>
            </a:endParaRP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428681" y="5206587"/>
            <a:ext cx="5413394" cy="307777"/>
          </a:xfrm>
        </p:spPr>
        <p:txBody>
          <a:bodyPr/>
          <a:lstStyle/>
          <a:p>
            <a:r>
              <a:rPr lang="en-US" sz="1400" dirty="0">
                <a:latin typeface="+mn-lt"/>
              </a:rPr>
              <a:t>Estimated time:  45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016E2495-6076-41F5-88D4-1C0A5BCC3C43}"/>
              </a:ext>
            </a:extLst>
          </p:cNvPr>
          <p:cNvSpPr txBox="1"/>
          <p:nvPr/>
        </p:nvSpPr>
        <p:spPr>
          <a:xfrm>
            <a:off x="428681" y="5537308"/>
            <a:ext cx="6096866" cy="584775"/>
          </a:xfrm>
          <a:prstGeom prst="rect">
            <a:avLst/>
          </a:prstGeom>
          <a:noFill/>
        </p:spPr>
        <p:txBody>
          <a:bodyPr wrap="square">
            <a:spAutoFit/>
          </a:bodyPr>
          <a:lstStyle/>
          <a:p>
            <a:r>
              <a:rPr lang="en-US" sz="1600" b="0" i="0" u="none" strike="noStrike" dirty="0">
                <a:effectLst/>
                <a:latin typeface="Segoe UI" panose="020B0502040204020203" pitchFamily="34" charset="0"/>
                <a:hlinkClick r:id="rId3"/>
              </a:rPr>
              <a:t>Lab - Deploy host pools and session hosts by using the Azure portal (AD DS)</a:t>
            </a:r>
            <a:endParaRPr lang="en-US" sz="1600" dirty="0"/>
          </a:p>
        </p:txBody>
      </p:sp>
      <p:sp>
        <p:nvSpPr>
          <p:cNvPr id="10" name="TextBox 9">
            <a:extLst>
              <a:ext uri="{FF2B5EF4-FFF2-40B4-BE49-F238E27FC236}">
                <a16:creationId xmlns:a16="http://schemas.microsoft.com/office/drawing/2014/main" id="{8E696902-9BEE-49E3-BAEB-1F91853AE77B}"/>
              </a:ext>
            </a:extLst>
          </p:cNvPr>
          <p:cNvSpPr txBox="1"/>
          <p:nvPr/>
        </p:nvSpPr>
        <p:spPr>
          <a:xfrm>
            <a:off x="428681" y="2956095"/>
            <a:ext cx="4775922" cy="1877437"/>
          </a:xfrm>
          <a:prstGeom prst="rect">
            <a:avLst/>
          </a:prstGeom>
          <a:noFill/>
        </p:spPr>
        <p:txBody>
          <a:bodyPr wrap="square">
            <a:spAutoFit/>
          </a:bodyPr>
          <a:lstStyle/>
          <a:p>
            <a:r>
              <a:rPr lang="en-US" sz="1400" dirty="0"/>
              <a:t>Lab prerequisites:</a:t>
            </a:r>
          </a:p>
          <a:p>
            <a:pPr marL="285750" indent="-285750">
              <a:buFont typeface="Arial" panose="020B0604020202020204" pitchFamily="34" charset="0"/>
              <a:buChar char="•"/>
            </a:pPr>
            <a:r>
              <a:rPr lang="en-US" sz="1400" dirty="0"/>
              <a:t>A Microsoft account or an Azure AD account with the Owner or Contributor role in the Azure subscription you will be using in this lab and with the Global Administrator role in the Azure AD tenant associated with that Azure subscription.</a:t>
            </a:r>
          </a:p>
          <a:p>
            <a:pPr marL="285750" indent="-285750">
              <a:buFont typeface="Arial" panose="020B0604020202020204" pitchFamily="34" charset="0"/>
              <a:buChar char="•"/>
            </a:pPr>
            <a:r>
              <a:rPr lang="en-US" sz="1400" dirty="0"/>
              <a:t>The completed lab </a:t>
            </a:r>
            <a:r>
              <a:rPr lang="en-US" sz="1400" i="1" dirty="0"/>
              <a:t>Prepare for deployment of Azure Virtual Desktop (AD DS).</a:t>
            </a:r>
          </a:p>
        </p:txBody>
      </p:sp>
    </p:spTree>
    <p:extLst>
      <p:ext uri="{BB962C8B-B14F-4D97-AF65-F5344CB8AC3E}">
        <p14:creationId xmlns:p14="http://schemas.microsoft.com/office/powerpoint/2010/main" val="6206314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8680" y="1129666"/>
            <a:ext cx="5428936" cy="1793104"/>
          </a:xfrm>
        </p:spPr>
        <p:txBody>
          <a:bodyPr wrap="square" anchor="t">
            <a:normAutofit fontScale="90000"/>
          </a:bodyPr>
          <a:lstStyle/>
          <a:p>
            <a:r>
              <a:rPr lang="en-US">
                <a:latin typeface="+mn-lt"/>
              </a:rPr>
              <a:t>Lab - Deploy host pools and hosts by using Azure Resource Manager templates</a:t>
            </a:r>
            <a:endParaRPr lang="en-US" dirty="0">
              <a:latin typeface="+mn-lt"/>
            </a:endParaRP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428679" y="5376081"/>
            <a:ext cx="3956284" cy="307777"/>
          </a:xfrm>
        </p:spPr>
        <p:txBody>
          <a:bodyPr/>
          <a:lstStyle/>
          <a:p>
            <a:r>
              <a:rPr lang="en-US" sz="1400" dirty="0">
                <a:latin typeface="+mn-lt"/>
              </a:rPr>
              <a:t>Estimated time:  45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Box 5">
            <a:extLst>
              <a:ext uri="{FF2B5EF4-FFF2-40B4-BE49-F238E27FC236}">
                <a16:creationId xmlns:a16="http://schemas.microsoft.com/office/drawing/2014/main" id="{79C6010E-CA19-437F-986E-078FEE43CA6B}"/>
              </a:ext>
            </a:extLst>
          </p:cNvPr>
          <p:cNvSpPr txBox="1"/>
          <p:nvPr/>
        </p:nvSpPr>
        <p:spPr>
          <a:xfrm>
            <a:off x="428679" y="5666019"/>
            <a:ext cx="4610352" cy="584775"/>
          </a:xfrm>
          <a:prstGeom prst="rect">
            <a:avLst/>
          </a:prstGeom>
          <a:noFill/>
        </p:spPr>
        <p:txBody>
          <a:bodyPr wrap="square">
            <a:spAutoFit/>
          </a:bodyPr>
          <a:lstStyle/>
          <a:p>
            <a:r>
              <a:rPr lang="en-US" sz="1600" b="0" i="0" u="none" strike="noStrike">
                <a:effectLst/>
                <a:latin typeface="Segoe UI" panose="020B0502040204020203" pitchFamily="34" charset="0"/>
                <a:hlinkClick r:id="rId3"/>
              </a:rPr>
              <a:t>Lab - Deploy host pools and hosts by using Azure Resource Manager templates</a:t>
            </a:r>
            <a:endParaRPr lang="en-US" sz="1600" dirty="0"/>
          </a:p>
        </p:txBody>
      </p:sp>
      <p:sp>
        <p:nvSpPr>
          <p:cNvPr id="9" name="TextBox 8">
            <a:extLst>
              <a:ext uri="{FF2B5EF4-FFF2-40B4-BE49-F238E27FC236}">
                <a16:creationId xmlns:a16="http://schemas.microsoft.com/office/drawing/2014/main" id="{9F8953BC-B2E4-42FE-AFC5-3F1D55A7284B}"/>
              </a:ext>
            </a:extLst>
          </p:cNvPr>
          <p:cNvSpPr txBox="1"/>
          <p:nvPr/>
        </p:nvSpPr>
        <p:spPr>
          <a:xfrm>
            <a:off x="428679" y="2662486"/>
            <a:ext cx="5561679" cy="2462213"/>
          </a:xfrm>
          <a:prstGeom prst="rect">
            <a:avLst/>
          </a:prstGeom>
          <a:noFill/>
        </p:spPr>
        <p:txBody>
          <a:bodyPr wrap="square">
            <a:spAutoFit/>
          </a:bodyPr>
          <a:lstStyle/>
          <a:p>
            <a:r>
              <a:rPr lang="en-US" sz="1400" dirty="0"/>
              <a:t>Lab prerequisites:</a:t>
            </a:r>
          </a:p>
          <a:p>
            <a:pPr marL="285750" indent="-285750">
              <a:buFont typeface="Arial" panose="020B0604020202020204" pitchFamily="34" charset="0"/>
              <a:buChar char="•"/>
            </a:pPr>
            <a:r>
              <a:rPr lang="en-US" sz="1400" dirty="0"/>
              <a:t>A Microsoft account or an Azure AD account with the Owner or Contributor role in the Azure subscription you will be using in this lab and with the Global Administrator role in the Azure AD tenant associated with that Azure subscription.</a:t>
            </a:r>
          </a:p>
          <a:p>
            <a:pPr marL="285750" indent="-285750">
              <a:buFont typeface="Arial" panose="020B0604020202020204" pitchFamily="34" charset="0"/>
              <a:buChar char="•"/>
            </a:pPr>
            <a:r>
              <a:rPr lang="en-US" sz="1400" dirty="0"/>
              <a:t>The completed lab </a:t>
            </a:r>
            <a:r>
              <a:rPr lang="en-US" sz="1400" i="1" dirty="0"/>
              <a:t>Prepare for deployment of Azure Virtual Desktop (AD DS)</a:t>
            </a:r>
            <a:r>
              <a:rPr lang="en-US" sz="1400" dirty="0"/>
              <a:t> or </a:t>
            </a:r>
            <a:r>
              <a:rPr lang="en-US" sz="1400" i="1" dirty="0"/>
              <a:t>Prepare for deployment of Azure Virtual Desktop (Azure AD DS)</a:t>
            </a:r>
          </a:p>
          <a:p>
            <a:pPr marL="285750" indent="-285750">
              <a:buFont typeface="Arial" panose="020B0604020202020204" pitchFamily="34" charset="0"/>
              <a:buChar char="•"/>
            </a:pPr>
            <a:r>
              <a:rPr lang="en-US" sz="1400" dirty="0"/>
              <a:t>The completed lab </a:t>
            </a:r>
            <a:r>
              <a:rPr lang="en-US" sz="1400" i="1" dirty="0"/>
              <a:t>Deploy host pools and session hosts by using the Azure portal (AD DS)</a:t>
            </a:r>
            <a:r>
              <a:rPr lang="en-US" sz="1400" dirty="0"/>
              <a:t> or </a:t>
            </a:r>
            <a:r>
              <a:rPr lang="en-US" sz="1400" i="1" dirty="0"/>
              <a:t>Deploy host pools and session hosts by using the Azure portal (Azure AD DS)</a:t>
            </a:r>
          </a:p>
        </p:txBody>
      </p:sp>
    </p:spTree>
    <p:extLst>
      <p:ext uri="{BB962C8B-B14F-4D97-AF65-F5344CB8AC3E}">
        <p14:creationId xmlns:p14="http://schemas.microsoft.com/office/powerpoint/2010/main" val="90321924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8680" y="1129666"/>
            <a:ext cx="5428936" cy="1793104"/>
          </a:xfrm>
        </p:spPr>
        <p:txBody>
          <a:bodyPr wrap="square" anchor="t">
            <a:normAutofit/>
          </a:bodyPr>
          <a:lstStyle/>
          <a:p>
            <a:r>
              <a:rPr lang="en-US" dirty="0">
                <a:latin typeface="+mn-lt"/>
              </a:rPr>
              <a:t>Lab - Deploy and manage host pools and hosts by using PowerShell</a:t>
            </a: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428679" y="5376081"/>
            <a:ext cx="3956284" cy="307777"/>
          </a:xfrm>
        </p:spPr>
        <p:txBody>
          <a:bodyPr/>
          <a:lstStyle/>
          <a:p>
            <a:r>
              <a:rPr lang="en-US" sz="1400" dirty="0">
                <a:latin typeface="+mn-lt"/>
              </a:rPr>
              <a:t>Estimated time:  60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9F8953BC-B2E4-42FE-AFC5-3F1D55A7284B}"/>
              </a:ext>
            </a:extLst>
          </p:cNvPr>
          <p:cNvSpPr txBox="1"/>
          <p:nvPr/>
        </p:nvSpPr>
        <p:spPr>
          <a:xfrm>
            <a:off x="428678" y="3065358"/>
            <a:ext cx="5561679" cy="1815882"/>
          </a:xfrm>
          <a:prstGeom prst="rect">
            <a:avLst/>
          </a:prstGeom>
          <a:noFill/>
        </p:spPr>
        <p:txBody>
          <a:bodyPr wrap="square">
            <a:spAutoFit/>
          </a:bodyPr>
          <a:lstStyle/>
          <a:p>
            <a:r>
              <a:rPr lang="en-US" sz="1400" dirty="0"/>
              <a:t>Lab prerequisites:</a:t>
            </a:r>
          </a:p>
          <a:p>
            <a:pPr marL="285750" indent="-285750">
              <a:buFont typeface="Arial" panose="020B0604020202020204" pitchFamily="34" charset="0"/>
              <a:buChar char="•"/>
            </a:pPr>
            <a:r>
              <a:rPr lang="en-US" sz="1400" dirty="0"/>
              <a:t>A Microsoft account or an Azure AD account with the Owner or Contributor role in the Azure subscription you will be using in this lab and with the Global Administrator role in the Azure AD tenant associated with that Azure subscription.</a:t>
            </a:r>
          </a:p>
          <a:p>
            <a:pPr marL="285750" indent="-285750">
              <a:buFont typeface="Arial" panose="020B0604020202020204" pitchFamily="34" charset="0"/>
              <a:buChar char="•"/>
            </a:pPr>
            <a:r>
              <a:rPr lang="en-US" sz="1400" dirty="0"/>
              <a:t>The completed lab </a:t>
            </a:r>
            <a:r>
              <a:rPr lang="en-US" sz="1400" i="1" dirty="0"/>
              <a:t>Prepare for deployment of Azure Virtual Desktop (AD DS)</a:t>
            </a:r>
            <a:r>
              <a:rPr lang="en-US" sz="1400" dirty="0"/>
              <a:t> or </a:t>
            </a:r>
            <a:r>
              <a:rPr lang="en-US" sz="1400" i="1" dirty="0"/>
              <a:t>Prepare for deployment of Azure Virtual Desktop (Azure AD DS)</a:t>
            </a:r>
          </a:p>
        </p:txBody>
      </p:sp>
      <p:sp>
        <p:nvSpPr>
          <p:cNvPr id="10" name="TextBox 9">
            <a:extLst>
              <a:ext uri="{FF2B5EF4-FFF2-40B4-BE49-F238E27FC236}">
                <a16:creationId xmlns:a16="http://schemas.microsoft.com/office/drawing/2014/main" id="{3A5DEA56-DF66-43F9-AC12-EC108BB3EBA8}"/>
              </a:ext>
            </a:extLst>
          </p:cNvPr>
          <p:cNvSpPr txBox="1"/>
          <p:nvPr/>
        </p:nvSpPr>
        <p:spPr>
          <a:xfrm>
            <a:off x="428678" y="5728334"/>
            <a:ext cx="5307103" cy="584775"/>
          </a:xfrm>
          <a:prstGeom prst="rect">
            <a:avLst/>
          </a:prstGeom>
          <a:noFill/>
        </p:spPr>
        <p:txBody>
          <a:bodyPr wrap="square">
            <a:spAutoFit/>
          </a:bodyPr>
          <a:lstStyle/>
          <a:p>
            <a:r>
              <a:rPr lang="en-US" sz="1600" b="0" i="0" u="none" strike="noStrike" dirty="0">
                <a:effectLst/>
                <a:latin typeface="Segoe UI" panose="020B0502040204020203" pitchFamily="34" charset="0"/>
                <a:hlinkClick r:id="rId3"/>
              </a:rPr>
              <a:t>Lab - Deploy and manage host pools and hosts by using PowerShell</a:t>
            </a:r>
            <a:endParaRPr lang="en-US" sz="1600" dirty="0"/>
          </a:p>
        </p:txBody>
      </p:sp>
    </p:spTree>
    <p:extLst>
      <p:ext uri="{BB962C8B-B14F-4D97-AF65-F5344CB8AC3E}">
        <p14:creationId xmlns:p14="http://schemas.microsoft.com/office/powerpoint/2010/main" val="208446224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28680" y="1129666"/>
            <a:ext cx="5613634" cy="1793104"/>
          </a:xfrm>
        </p:spPr>
        <p:txBody>
          <a:bodyPr wrap="square" anchor="t">
            <a:normAutofit/>
          </a:bodyPr>
          <a:lstStyle/>
          <a:p>
            <a:r>
              <a:rPr lang="en-US" dirty="0">
                <a:latin typeface="+mn-lt"/>
              </a:rPr>
              <a:t>Lab - Create and manage session host images (AD DS)</a:t>
            </a:r>
          </a:p>
        </p:txBody>
      </p:sp>
      <p:sp>
        <p:nvSpPr>
          <p:cNvPr id="7" name="Text Placeholder 6">
            <a:extLst>
              <a:ext uri="{FF2B5EF4-FFF2-40B4-BE49-F238E27FC236}">
                <a16:creationId xmlns:a16="http://schemas.microsoft.com/office/drawing/2014/main" id="{C677491C-CF6E-4948-98F9-130E8D10642D}"/>
              </a:ext>
            </a:extLst>
          </p:cNvPr>
          <p:cNvSpPr>
            <a:spLocks noGrp="1"/>
          </p:cNvSpPr>
          <p:nvPr>
            <p:ph type="body" sz="quarter" idx="15"/>
          </p:nvPr>
        </p:nvSpPr>
        <p:spPr>
          <a:xfrm>
            <a:off x="428679" y="5376081"/>
            <a:ext cx="3956284" cy="307777"/>
          </a:xfrm>
        </p:spPr>
        <p:txBody>
          <a:bodyPr/>
          <a:lstStyle/>
          <a:p>
            <a:r>
              <a:rPr lang="en-US" sz="1400" dirty="0">
                <a:latin typeface="+mn-lt"/>
              </a:rPr>
              <a:t>Estimated time:  60 minutes</a:t>
            </a:r>
          </a:p>
        </p:txBody>
      </p:sp>
      <p:sp>
        <p:nvSpPr>
          <p:cNvPr id="8" name="Rectangle 7">
            <a:extLst>
              <a:ext uri="{FF2B5EF4-FFF2-40B4-BE49-F238E27FC236}">
                <a16:creationId xmlns:a16="http://schemas.microsoft.com/office/drawing/2014/main" id="{6021643B-6057-4008-8778-8F9A45411EAC}"/>
              </a:ext>
            </a:extLst>
          </p:cNvPr>
          <p:cNvSpPr/>
          <p:nvPr/>
        </p:nvSpPr>
        <p:spPr bwMode="auto">
          <a:xfrm>
            <a:off x="311972" y="333487"/>
            <a:ext cx="3049793" cy="73152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9F8953BC-B2E4-42FE-AFC5-3F1D55A7284B}"/>
              </a:ext>
            </a:extLst>
          </p:cNvPr>
          <p:cNvSpPr txBox="1"/>
          <p:nvPr/>
        </p:nvSpPr>
        <p:spPr>
          <a:xfrm>
            <a:off x="428678" y="2810780"/>
            <a:ext cx="5561679" cy="1815882"/>
          </a:xfrm>
          <a:prstGeom prst="rect">
            <a:avLst/>
          </a:prstGeom>
          <a:noFill/>
        </p:spPr>
        <p:txBody>
          <a:bodyPr wrap="square">
            <a:spAutoFit/>
          </a:bodyPr>
          <a:lstStyle/>
          <a:p>
            <a:r>
              <a:rPr lang="en-US" sz="1400" dirty="0"/>
              <a:t>Lab prerequisites:</a:t>
            </a:r>
          </a:p>
          <a:p>
            <a:pPr marL="285750" indent="-285750">
              <a:buFont typeface="Arial" panose="020B0604020202020204" pitchFamily="34" charset="0"/>
              <a:buChar char="•"/>
            </a:pPr>
            <a:r>
              <a:rPr lang="en-US" sz="1400" dirty="0"/>
              <a:t>A Microsoft account or an Azure AD account with the Owner or Contributor role in the Azure subscription you will be using in this lab and with the Global Administrator role in the Azure AD tenant associated with that Azure subscription.</a:t>
            </a:r>
          </a:p>
          <a:p>
            <a:pPr marL="285750" indent="-285750">
              <a:buFont typeface="Arial" panose="020B0604020202020204" pitchFamily="34" charset="0"/>
              <a:buChar char="•"/>
            </a:pPr>
            <a:r>
              <a:rPr lang="en-US" sz="1400" dirty="0"/>
              <a:t>The completed lab </a:t>
            </a:r>
            <a:r>
              <a:rPr lang="en-US" sz="1400" i="1" dirty="0"/>
              <a:t>Prepare for deployment of Azure Virtual Desktop (AD DS)</a:t>
            </a:r>
            <a:r>
              <a:rPr lang="en-US" sz="1400" dirty="0"/>
              <a:t> or </a:t>
            </a:r>
            <a:r>
              <a:rPr lang="en-US" sz="1400" i="1" dirty="0"/>
              <a:t>Prepare for deployment of Azure Virtual Desktop (Azure AD DS)</a:t>
            </a:r>
          </a:p>
        </p:txBody>
      </p:sp>
      <p:sp>
        <p:nvSpPr>
          <p:cNvPr id="10" name="TextBox 9">
            <a:extLst>
              <a:ext uri="{FF2B5EF4-FFF2-40B4-BE49-F238E27FC236}">
                <a16:creationId xmlns:a16="http://schemas.microsoft.com/office/drawing/2014/main" id="{3A5DEA56-DF66-43F9-AC12-EC108BB3EBA8}"/>
              </a:ext>
            </a:extLst>
          </p:cNvPr>
          <p:cNvSpPr txBox="1"/>
          <p:nvPr/>
        </p:nvSpPr>
        <p:spPr>
          <a:xfrm>
            <a:off x="428678" y="5728334"/>
            <a:ext cx="5307103" cy="338554"/>
          </a:xfrm>
          <a:prstGeom prst="rect">
            <a:avLst/>
          </a:prstGeom>
          <a:noFill/>
        </p:spPr>
        <p:txBody>
          <a:bodyPr wrap="square">
            <a:spAutoFit/>
          </a:bodyPr>
          <a:lstStyle/>
          <a:p>
            <a:r>
              <a:rPr lang="en-US" sz="1600" b="0" i="0" u="none" strike="noStrike" dirty="0">
                <a:effectLst/>
                <a:latin typeface="Segoe UI" panose="020B0502040204020203" pitchFamily="34" charset="0"/>
                <a:hlinkClick r:id="rId3"/>
              </a:rPr>
              <a:t>Lab - Create and manage session host images (AD DS)</a:t>
            </a:r>
            <a:endParaRPr lang="en-US" sz="1600" dirty="0"/>
          </a:p>
        </p:txBody>
      </p:sp>
    </p:spTree>
    <p:extLst>
      <p:ext uri="{BB962C8B-B14F-4D97-AF65-F5344CB8AC3E}">
        <p14:creationId xmlns:p14="http://schemas.microsoft.com/office/powerpoint/2010/main" val="192619122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Create and configure host pools and session hosts</a:t>
            </a:r>
            <a:endParaRPr lang="en-US" dirty="0"/>
          </a:p>
        </p:txBody>
      </p:sp>
      <p:pic>
        <p:nvPicPr>
          <p:cNvPr id="8" name="Picture Placeholder 6">
            <a:extLst>
              <a:ext uri="{FF2B5EF4-FFF2-40B4-BE49-F238E27FC236}">
                <a16:creationId xmlns:a16="http://schemas.microsoft.com/office/drawing/2014/main" id="{1510A675-D3C8-4DE4-A132-5E38496883E8}"/>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a:xfrm>
            <a:off x="10098361" y="2777952"/>
            <a:ext cx="1281254" cy="1281436"/>
          </a:xfr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601523" y="426426"/>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99954" y="1632538"/>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Configure host pool assignment type</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Automate creation of an Azure Virtual Desktop host pool using PowerShell</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Customize Remote Desktop Protocol (RDP) properties for a host pool</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Segoe UI" panose="020B0502040204020203" pitchFamily="34" charset="0"/>
                <a:ea typeface="Times New Roman" panose="02020603050405020304" pitchFamily="18" charset="0"/>
                <a:cs typeface="Times New Roman" panose="02020603050405020304" pitchFamily="18" charset="0"/>
              </a:rPr>
              <a:t>Manage licensing for session hosts that run Windows </a:t>
            </a:r>
            <a:r>
              <a:rPr lang="en-US" sz="1800" dirty="0">
                <a:latin typeface="Segoe UI" panose="020B0502040204020203" pitchFamily="34" charset="0"/>
                <a:cs typeface="Times New Roman" panose="02020603050405020304" pitchFamily="18" charset="0"/>
              </a:rPr>
              <a:t>client</a:t>
            </a:r>
          </a:p>
          <a:p>
            <a:pPr marL="285750" marR="0" indent="-285750">
              <a:lnSpc>
                <a:spcPct val="107000"/>
              </a:lnSpc>
              <a:spcBef>
                <a:spcPts val="0"/>
              </a:spcBef>
              <a:spcAft>
                <a:spcPts val="800"/>
              </a:spcAft>
              <a:buFont typeface="Arial" panose="020B0604020202020204" pitchFamily="34" charset="0"/>
              <a:buChar char="•"/>
            </a:pPr>
            <a:r>
              <a:rPr lang="en-US" sz="1800" dirty="0">
                <a:latin typeface="Segoe UI" panose="020B0502040204020203" pitchFamily="34" charset="0"/>
                <a:cs typeface="Times New Roman" panose="02020603050405020304" pitchFamily="18" charset="0"/>
              </a:rPr>
              <a:t>Azure AD-joined VMs in Azure Virtual Desktop</a:t>
            </a:r>
          </a:p>
        </p:txBody>
      </p:sp>
      <p:sp>
        <p:nvSpPr>
          <p:cNvPr id="2" name="TextBox 1">
            <a:extLst>
              <a:ext uri="{FF2B5EF4-FFF2-40B4-BE49-F238E27FC236}">
                <a16:creationId xmlns:a16="http://schemas.microsoft.com/office/drawing/2014/main" id="{48BAEE17-5271-4FBD-8F39-00EA8FF1EA88}"/>
              </a:ext>
            </a:extLst>
          </p:cNvPr>
          <p:cNvSpPr txBox="1"/>
          <p:nvPr/>
        </p:nvSpPr>
        <p:spPr>
          <a:xfrm>
            <a:off x="6437499" y="1688345"/>
            <a:ext cx="5322412" cy="2832570"/>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AZ-140: Implement an Azure Virtual Desktop infrastructure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Create and configure host pools and session hosts </a:t>
            </a:r>
          </a:p>
          <a:p>
            <a:pPr marL="285750" marR="0" indent="-285750">
              <a:lnSpc>
                <a:spcPct val="107000"/>
              </a:lnSpc>
              <a:spcBef>
                <a:spcPts val="0"/>
              </a:spcBef>
              <a:spcAft>
                <a:spcPts val="800"/>
              </a:spcAft>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Conceptual knowledge of Azure compute solutions.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Working experience with virtual machines, virtual networks, and app service.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Automate creation of an Azure Virtual Desktop host pool using PowerShell</a:t>
            </a:r>
          </a:p>
        </p:txBody>
      </p:sp>
      <p:pic>
        <p:nvPicPr>
          <p:cNvPr id="8" name="Picture Placeholder 9">
            <a:extLst>
              <a:ext uri="{FF2B5EF4-FFF2-40B4-BE49-F238E27FC236}">
                <a16:creationId xmlns:a16="http://schemas.microsoft.com/office/drawing/2014/main" id="{F9E0D3A8-C5C4-4EB9-B81D-0CDBB7BABCE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859D507-D0C3-4702-9234-14014B513882}"/>
              </a:ext>
            </a:extLst>
          </p:cNvPr>
          <p:cNvSpPr txBox="1"/>
          <p:nvPr/>
        </p:nvSpPr>
        <p:spPr>
          <a:xfrm>
            <a:off x="474652" y="524973"/>
            <a:ext cx="11139990" cy="707886"/>
          </a:xfrm>
          <a:prstGeom prst="rect">
            <a:avLst/>
          </a:prstGeom>
          <a:noFill/>
        </p:spPr>
        <p:txBody>
          <a:bodyPr wrap="square">
            <a:spAutoFit/>
          </a:bodyPr>
          <a:lstStyle/>
          <a:p>
            <a:r>
              <a:rPr lang="en-US" sz="2000" dirty="0"/>
              <a:t>To create the host pool, workspace, desktop app group, and register the desktop app group to the workspace, run:</a:t>
            </a:r>
          </a:p>
        </p:txBody>
      </p:sp>
      <p:sp>
        <p:nvSpPr>
          <p:cNvPr id="3" name="Rectangle 2">
            <a:extLst>
              <a:ext uri="{FF2B5EF4-FFF2-40B4-BE49-F238E27FC236}">
                <a16:creationId xmlns:a16="http://schemas.microsoft.com/office/drawing/2014/main" id="{102A63E7-9952-49B6-B1BA-19F946D31180}"/>
              </a:ext>
            </a:extLst>
          </p:cNvPr>
          <p:cNvSpPr/>
          <p:nvPr/>
        </p:nvSpPr>
        <p:spPr bwMode="auto">
          <a:xfrm>
            <a:off x="531564" y="1166085"/>
            <a:ext cx="10661531" cy="82699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New-</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AzWVDHostPool</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-Name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hostpoolname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WorkspaceName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workspacename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HostPoolType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Pooled|Personal</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LoadBalancerType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BreadthFirst|DepthFirst|Persistent</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-Location &lt;region&gt;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DesktopAppGroupName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appgroupname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a:t>
            </a:r>
          </a:p>
        </p:txBody>
      </p:sp>
      <p:sp>
        <p:nvSpPr>
          <p:cNvPr id="15" name="TextBox 14">
            <a:extLst>
              <a:ext uri="{FF2B5EF4-FFF2-40B4-BE49-F238E27FC236}">
                <a16:creationId xmlns:a16="http://schemas.microsoft.com/office/drawing/2014/main" id="{21FEFCE9-7F9A-4A13-82CC-93997AB7E86E}"/>
              </a:ext>
            </a:extLst>
          </p:cNvPr>
          <p:cNvSpPr txBox="1"/>
          <p:nvPr/>
        </p:nvSpPr>
        <p:spPr>
          <a:xfrm>
            <a:off x="474652" y="2052630"/>
            <a:ext cx="10755526" cy="707886"/>
          </a:xfrm>
          <a:prstGeom prst="rect">
            <a:avLst/>
          </a:prstGeom>
          <a:noFill/>
        </p:spPr>
        <p:txBody>
          <a:bodyPr wrap="square">
            <a:spAutoFit/>
          </a:bodyPr>
          <a:lstStyle/>
          <a:p>
            <a:r>
              <a:rPr lang="en-US" sz="2000" dirty="0"/>
              <a:t>To create a registration token to authorize a session host to join the host pool and save it to a new file on your local computer, run:</a:t>
            </a:r>
          </a:p>
        </p:txBody>
      </p:sp>
      <p:sp>
        <p:nvSpPr>
          <p:cNvPr id="7" name="Rectangle 6">
            <a:extLst>
              <a:ext uri="{FF2B5EF4-FFF2-40B4-BE49-F238E27FC236}">
                <a16:creationId xmlns:a16="http://schemas.microsoft.com/office/drawing/2014/main" id="{3D1BB045-99C1-4895-AF92-D3D47A3EE1FD}"/>
              </a:ext>
            </a:extLst>
          </p:cNvPr>
          <p:cNvSpPr/>
          <p:nvPr/>
        </p:nvSpPr>
        <p:spPr bwMode="auto">
          <a:xfrm>
            <a:off x="568647" y="2698799"/>
            <a:ext cx="10661531" cy="64950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New-</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AzWVDRegistrationInfo</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HostPoolName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hostpoolname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ExpirationTime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$((get-date).</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ToUniversalTime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AddDays</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(1).</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ToString</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yyyy-MM-ddTHH:mm:ss.fffffffZ</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a:t>
            </a:r>
          </a:p>
        </p:txBody>
      </p:sp>
      <p:sp>
        <p:nvSpPr>
          <p:cNvPr id="18" name="TextBox 17">
            <a:extLst>
              <a:ext uri="{FF2B5EF4-FFF2-40B4-BE49-F238E27FC236}">
                <a16:creationId xmlns:a16="http://schemas.microsoft.com/office/drawing/2014/main" id="{6D793877-B9E7-4553-8DAD-BF152FDC1215}"/>
              </a:ext>
            </a:extLst>
          </p:cNvPr>
          <p:cNvSpPr txBox="1"/>
          <p:nvPr/>
        </p:nvSpPr>
        <p:spPr>
          <a:xfrm>
            <a:off x="474652" y="3432822"/>
            <a:ext cx="10661530" cy="400110"/>
          </a:xfrm>
          <a:prstGeom prst="rect">
            <a:avLst/>
          </a:prstGeom>
          <a:noFill/>
        </p:spPr>
        <p:txBody>
          <a:bodyPr wrap="square">
            <a:spAutoFit/>
          </a:bodyPr>
          <a:lstStyle/>
          <a:p>
            <a:r>
              <a:rPr lang="en-US" sz="2000" dirty="0"/>
              <a:t>To add Azure Active Directory users to the default desktop app group for the host pool, run:</a:t>
            </a:r>
          </a:p>
        </p:txBody>
      </p:sp>
      <p:sp>
        <p:nvSpPr>
          <p:cNvPr id="20" name="Rectangle 19">
            <a:extLst>
              <a:ext uri="{FF2B5EF4-FFF2-40B4-BE49-F238E27FC236}">
                <a16:creationId xmlns:a16="http://schemas.microsoft.com/office/drawing/2014/main" id="{352D44D1-78DE-4274-B0C6-9AA08019BC40}"/>
              </a:ext>
            </a:extLst>
          </p:cNvPr>
          <p:cNvSpPr/>
          <p:nvPr/>
        </p:nvSpPr>
        <p:spPr bwMode="auto">
          <a:xfrm>
            <a:off x="568647" y="3824344"/>
            <a:ext cx="10661531" cy="807575"/>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New-</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AzRoleAssignment</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SignInName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userupn</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RoleDefinitionName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"Desktop Virtualization User"</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hostpoolname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+"-DAG"&gt;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ResourceType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Microsoft.DesktopVirtualization</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applicationGroups</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a:t>
            </a:r>
          </a:p>
        </p:txBody>
      </p:sp>
      <p:sp>
        <p:nvSpPr>
          <p:cNvPr id="24" name="TextBox 23">
            <a:extLst>
              <a:ext uri="{FF2B5EF4-FFF2-40B4-BE49-F238E27FC236}">
                <a16:creationId xmlns:a16="http://schemas.microsoft.com/office/drawing/2014/main" id="{9D28CDE5-6E0D-4721-8B4F-15C4DB65C2BC}"/>
              </a:ext>
            </a:extLst>
          </p:cNvPr>
          <p:cNvSpPr txBox="1"/>
          <p:nvPr/>
        </p:nvSpPr>
        <p:spPr>
          <a:xfrm>
            <a:off x="474652" y="4761380"/>
            <a:ext cx="11405195" cy="400110"/>
          </a:xfrm>
          <a:prstGeom prst="rect">
            <a:avLst/>
          </a:prstGeom>
          <a:noFill/>
        </p:spPr>
        <p:txBody>
          <a:bodyPr wrap="square">
            <a:spAutoFit/>
          </a:bodyPr>
          <a:lstStyle/>
          <a:p>
            <a:r>
              <a:rPr lang="en-US" sz="2000" dirty="0"/>
              <a:t>To add Azure Active Directory user groups to the default desktop app group for the host pool, run:</a:t>
            </a:r>
          </a:p>
        </p:txBody>
      </p:sp>
      <p:sp>
        <p:nvSpPr>
          <p:cNvPr id="26" name="Rectangle 25">
            <a:extLst>
              <a:ext uri="{FF2B5EF4-FFF2-40B4-BE49-F238E27FC236}">
                <a16:creationId xmlns:a16="http://schemas.microsoft.com/office/drawing/2014/main" id="{0BD9EEB1-2745-4DEA-86A9-198B785E7AD5}"/>
              </a:ext>
            </a:extLst>
          </p:cNvPr>
          <p:cNvSpPr/>
          <p:nvPr/>
        </p:nvSpPr>
        <p:spPr bwMode="auto">
          <a:xfrm>
            <a:off x="587919" y="5156579"/>
            <a:ext cx="10661531" cy="807575"/>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New-</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AzRoleAssignment</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ObjectId</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usergroupobjectid</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RoleDefinitionName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"Desktop Virtualization User"</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hostpoolname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+"-DAG"&gt;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ResourceType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Microsoft.DesktopVirtualization</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applicationGroups</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23141071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Configure host pool assignment type</a:t>
            </a:r>
          </a:p>
        </p:txBody>
      </p:sp>
      <p:pic>
        <p:nvPicPr>
          <p:cNvPr id="6" name="Picture Placeholder 10">
            <a:extLst>
              <a:ext uri="{FF2B5EF4-FFF2-40B4-BE49-F238E27FC236}">
                <a16:creationId xmlns:a16="http://schemas.microsoft.com/office/drawing/2014/main" id="{F8B08596-9F87-498C-8AA8-BC87CABA804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342788696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7C33AF9-834A-4D83-A2FF-7F7EFE27E076}"/>
              </a:ext>
            </a:extLst>
          </p:cNvPr>
          <p:cNvSpPr/>
          <p:nvPr/>
        </p:nvSpPr>
        <p:spPr bwMode="auto">
          <a:xfrm>
            <a:off x="529972" y="3708875"/>
            <a:ext cx="10697264" cy="455895"/>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solidFill>
                  <a:srgbClr val="FFFFFF"/>
                </a:solidFill>
                <a:latin typeface="Consolas" panose="020B0609020204030204" pitchFamily="49" charset="0"/>
              </a:rPr>
              <a:t>Update-</a:t>
            </a:r>
            <a:r>
              <a:rPr lang="en-US" sz="1200" dirty="0" err="1">
                <a:solidFill>
                  <a:srgbClr val="FFFFFF"/>
                </a:solidFill>
                <a:latin typeface="Consolas" panose="020B0609020204030204" pitchFamily="49" charset="0"/>
              </a:rPr>
              <a:t>AzWVDHostPool</a:t>
            </a:r>
            <a:r>
              <a:rPr lang="en-US" sz="1200" dirty="0">
                <a:solidFill>
                  <a:srgbClr val="FFFFFF"/>
                </a:solidFill>
                <a:latin typeface="Consolas" panose="020B0609020204030204" pitchFamily="49" charset="0"/>
              </a:rPr>
              <a:t> -</a:t>
            </a:r>
            <a:r>
              <a:rPr lang="en-US" sz="1200" dirty="0" err="1">
                <a:solidFill>
                  <a:srgbClr val="FFFFFF"/>
                </a:solidFill>
                <a:latin typeface="Consolas" panose="020B0609020204030204" pitchFamily="49" charset="0"/>
              </a:rPr>
              <a:t>ResourceGroupName</a:t>
            </a:r>
            <a:r>
              <a:rPr lang="en-US" sz="1200" dirty="0">
                <a:solidFill>
                  <a:srgbClr val="FFFFFF"/>
                </a:solidFill>
                <a:latin typeface="Consolas" panose="020B0609020204030204" pitchFamily="49" charset="0"/>
              </a:rPr>
              <a:t> &lt;</a:t>
            </a:r>
            <a:r>
              <a:rPr lang="en-US" sz="1200" dirty="0" err="1">
                <a:solidFill>
                  <a:srgbClr val="FFFFFF"/>
                </a:solidFill>
                <a:latin typeface="Consolas" panose="020B0609020204030204" pitchFamily="49" charset="0"/>
              </a:rPr>
              <a:t>resourcegroupname</a:t>
            </a:r>
            <a:r>
              <a:rPr lang="en-US" sz="1200" dirty="0">
                <a:solidFill>
                  <a:srgbClr val="FFFFFF"/>
                </a:solidFill>
                <a:latin typeface="Consolas" panose="020B0609020204030204" pitchFamily="49" charset="0"/>
              </a:rPr>
              <a:t>&gt; -Name &lt;</a:t>
            </a:r>
            <a:r>
              <a:rPr lang="en-US" sz="1200" dirty="0" err="1">
                <a:solidFill>
                  <a:srgbClr val="FFFFFF"/>
                </a:solidFill>
                <a:latin typeface="Consolas" panose="020B0609020204030204" pitchFamily="49" charset="0"/>
              </a:rPr>
              <a:t>hostpoolname</a:t>
            </a:r>
            <a:r>
              <a:rPr lang="en-US" sz="1200" dirty="0">
                <a:solidFill>
                  <a:srgbClr val="FFFFFF"/>
                </a:solidFill>
                <a:latin typeface="Consolas" panose="020B0609020204030204" pitchFamily="49" charset="0"/>
              </a:rPr>
              <a:t>&gt; -</a:t>
            </a:r>
            <a:r>
              <a:rPr lang="en-US" sz="1200" dirty="0" err="1">
                <a:solidFill>
                  <a:srgbClr val="FFFFFF"/>
                </a:solidFill>
                <a:latin typeface="Consolas" panose="020B0609020204030204" pitchFamily="49" charset="0"/>
              </a:rPr>
              <a:t>PersonalDesktopAssignmentType</a:t>
            </a:r>
            <a:r>
              <a:rPr lang="en-US" sz="1200" dirty="0">
                <a:solidFill>
                  <a:srgbClr val="FFFFFF"/>
                </a:solidFill>
                <a:latin typeface="Consolas" panose="020B0609020204030204" pitchFamily="49" charset="0"/>
              </a:rPr>
              <a:t> Direct</a:t>
            </a:r>
          </a:p>
        </p:txBody>
      </p:sp>
      <p:sp>
        <p:nvSpPr>
          <p:cNvPr id="4" name="Rectangle 3">
            <a:extLst>
              <a:ext uri="{FF2B5EF4-FFF2-40B4-BE49-F238E27FC236}">
                <a16:creationId xmlns:a16="http://schemas.microsoft.com/office/drawing/2014/main" id="{BC16451C-B461-4747-A199-C123D829DD01}"/>
              </a:ext>
            </a:extLst>
          </p:cNvPr>
          <p:cNvSpPr/>
          <p:nvPr/>
        </p:nvSpPr>
        <p:spPr bwMode="auto">
          <a:xfrm>
            <a:off x="529972" y="2008201"/>
            <a:ext cx="10661531" cy="826992"/>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New-</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AzRoleAssignment</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SignInName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userupn</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RoleDefinitionName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"Desktop Virtualization User"</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appgroupname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ResourceType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Microsoft.DesktopVirtualization</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applicationGroups</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a:t>
            </a:r>
          </a:p>
        </p:txBody>
      </p:sp>
      <p:sp>
        <p:nvSpPr>
          <p:cNvPr id="2" name="Rectangle 1">
            <a:extLst>
              <a:ext uri="{FF2B5EF4-FFF2-40B4-BE49-F238E27FC236}">
                <a16:creationId xmlns:a16="http://schemas.microsoft.com/office/drawing/2014/main" id="{B5812270-679A-4300-A300-73D5CC0E51D0}"/>
              </a:ext>
            </a:extLst>
          </p:cNvPr>
          <p:cNvSpPr>
            <a:spLocks noChangeArrowheads="1"/>
          </p:cNvSpPr>
          <p:nvPr/>
        </p:nvSpPr>
        <p:spPr bwMode="auto">
          <a:xfrm>
            <a:off x="590586" y="892204"/>
            <a:ext cx="10240235" cy="328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mn-lt"/>
                <a:cs typeface="Segoe UI" panose="020B0502040204020203" pitchFamily="34" charset="0"/>
              </a:rPr>
              <a:t>To configure a host pool to automatically assign users to VMs, run the following PowerShell cmdlet:</a:t>
            </a:r>
            <a:endParaRPr kumimoji="0" lang="en-US" altLang="en-US" b="0" i="0" u="none" strike="noStrike" cap="none" normalizeH="0" baseline="0" dirty="0">
              <a:ln>
                <a:noFill/>
              </a:ln>
              <a:solidFill>
                <a:schemeClr val="tx1"/>
              </a:solidFill>
              <a:effectLst/>
              <a:latin typeface="+mn-lt"/>
            </a:endParaRPr>
          </a:p>
        </p:txBody>
      </p:sp>
      <p:sp>
        <p:nvSpPr>
          <p:cNvPr id="12" name="TextBox 11">
            <a:extLst>
              <a:ext uri="{FF2B5EF4-FFF2-40B4-BE49-F238E27FC236}">
                <a16:creationId xmlns:a16="http://schemas.microsoft.com/office/drawing/2014/main" id="{9A3DA6CC-E7EE-44C1-AF6A-5E5F34209688}"/>
              </a:ext>
            </a:extLst>
          </p:cNvPr>
          <p:cNvSpPr txBox="1"/>
          <p:nvPr/>
        </p:nvSpPr>
        <p:spPr>
          <a:xfrm>
            <a:off x="491871" y="3385452"/>
            <a:ext cx="10915650" cy="369332"/>
          </a:xfrm>
          <a:prstGeom prst="rect">
            <a:avLst/>
          </a:prstGeom>
          <a:noFill/>
        </p:spPr>
        <p:txBody>
          <a:bodyPr wrap="square">
            <a:spAutoFit/>
          </a:bodyPr>
          <a:lstStyle/>
          <a:p>
            <a:r>
              <a:rPr lang="en-US" dirty="0">
                <a:cs typeface="Segoe UI" panose="020B0502040204020203" pitchFamily="34" charset="0"/>
              </a:rPr>
              <a:t>To configure a host pool to require direct assignment of users to session hosts, run this PowerShell cmdlet:</a:t>
            </a:r>
            <a:endParaRPr lang="en-US"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71FE25B5-1806-43AD-924A-3D1DD6D47E29}"/>
              </a:ext>
            </a:extLst>
          </p:cNvPr>
          <p:cNvSpPr txBox="1"/>
          <p:nvPr/>
        </p:nvSpPr>
        <p:spPr>
          <a:xfrm>
            <a:off x="491871" y="4237561"/>
            <a:ext cx="10915650" cy="369332"/>
          </a:xfrm>
          <a:prstGeom prst="rect">
            <a:avLst/>
          </a:prstGeom>
          <a:noFill/>
        </p:spPr>
        <p:txBody>
          <a:bodyPr wrap="square">
            <a:spAutoFit/>
          </a:bodyPr>
          <a:lstStyle/>
          <a:p>
            <a:r>
              <a:rPr lang="en-US" dirty="0">
                <a:cs typeface="Segoe UI" panose="020B0502040204020203" pitchFamily="34" charset="0"/>
              </a:rPr>
              <a:t>To assign a user to a specific session host, run the following PowerShell cmdlet:</a:t>
            </a:r>
          </a:p>
        </p:txBody>
      </p:sp>
      <p:sp>
        <p:nvSpPr>
          <p:cNvPr id="16" name="Rectangle 15">
            <a:extLst>
              <a:ext uri="{FF2B5EF4-FFF2-40B4-BE49-F238E27FC236}">
                <a16:creationId xmlns:a16="http://schemas.microsoft.com/office/drawing/2014/main" id="{EB714B75-D6DC-4DD7-A974-3387CB7D7696}"/>
              </a:ext>
            </a:extLst>
          </p:cNvPr>
          <p:cNvSpPr/>
          <p:nvPr/>
        </p:nvSpPr>
        <p:spPr bwMode="auto">
          <a:xfrm>
            <a:off x="540362" y="1158474"/>
            <a:ext cx="10661531" cy="442757"/>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Update-</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AzWVDHostPool</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-Name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hostpoolname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PersonalDesktopAssignmentType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Automatic</a:t>
            </a:r>
          </a:p>
        </p:txBody>
      </p:sp>
      <p:sp>
        <p:nvSpPr>
          <p:cNvPr id="18" name="TextBox 17">
            <a:extLst>
              <a:ext uri="{FF2B5EF4-FFF2-40B4-BE49-F238E27FC236}">
                <a16:creationId xmlns:a16="http://schemas.microsoft.com/office/drawing/2014/main" id="{05EBE158-E812-4C18-960B-558E122E1D3F}"/>
              </a:ext>
            </a:extLst>
          </p:cNvPr>
          <p:cNvSpPr txBox="1"/>
          <p:nvPr/>
        </p:nvSpPr>
        <p:spPr>
          <a:xfrm>
            <a:off x="465896" y="1675820"/>
            <a:ext cx="976271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To assign a user to the personal desktop host pool, run the following PowerShell cmdlet:</a:t>
            </a:r>
          </a:p>
        </p:txBody>
      </p:sp>
      <p:sp>
        <p:nvSpPr>
          <p:cNvPr id="20" name="Rectangle 19">
            <a:extLst>
              <a:ext uri="{FF2B5EF4-FFF2-40B4-BE49-F238E27FC236}">
                <a16:creationId xmlns:a16="http://schemas.microsoft.com/office/drawing/2014/main" id="{C0D15030-E0B1-436E-B0D4-63095367F417}"/>
              </a:ext>
            </a:extLst>
          </p:cNvPr>
          <p:cNvSpPr/>
          <p:nvPr/>
        </p:nvSpPr>
        <p:spPr bwMode="auto">
          <a:xfrm>
            <a:off x="540362" y="4752474"/>
            <a:ext cx="10697264" cy="862463"/>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r>
              <a:rPr lang="en-US" sz="1200" dirty="0">
                <a:solidFill>
                  <a:srgbClr val="FFFFFF"/>
                </a:solidFill>
                <a:latin typeface="Consolas" panose="020B0609020204030204" pitchFamily="49" charset="0"/>
              </a:rPr>
              <a:t>Update-</a:t>
            </a:r>
            <a:r>
              <a:rPr lang="en-US" sz="1200" dirty="0" err="1">
                <a:solidFill>
                  <a:srgbClr val="FFFFFF"/>
                </a:solidFill>
                <a:latin typeface="Consolas" panose="020B0609020204030204" pitchFamily="49" charset="0"/>
              </a:rPr>
              <a:t>AzWvdSessionHost</a:t>
            </a:r>
            <a:r>
              <a:rPr lang="en-US" sz="1200" dirty="0">
                <a:solidFill>
                  <a:srgbClr val="FFFFFF"/>
                </a:solidFill>
                <a:latin typeface="Consolas" panose="020B0609020204030204" pitchFamily="49" charset="0"/>
              </a:rPr>
              <a:t> -</a:t>
            </a:r>
            <a:r>
              <a:rPr lang="en-US" sz="1200" dirty="0" err="1">
                <a:solidFill>
                  <a:srgbClr val="FFFFFF"/>
                </a:solidFill>
                <a:latin typeface="Consolas" panose="020B0609020204030204" pitchFamily="49" charset="0"/>
              </a:rPr>
              <a:t>HostPoolName</a:t>
            </a:r>
            <a:r>
              <a:rPr lang="en-US" sz="1200" dirty="0">
                <a:solidFill>
                  <a:srgbClr val="FFFFFF"/>
                </a:solidFill>
                <a:latin typeface="Consolas" panose="020B0609020204030204" pitchFamily="49" charset="0"/>
              </a:rPr>
              <a:t> &lt;</a:t>
            </a:r>
            <a:r>
              <a:rPr lang="en-US" sz="1200" dirty="0" err="1">
                <a:solidFill>
                  <a:srgbClr val="FFFFFF"/>
                </a:solidFill>
                <a:latin typeface="Consolas" panose="020B0609020204030204" pitchFamily="49" charset="0"/>
              </a:rPr>
              <a:t>hostpoolname</a:t>
            </a:r>
            <a:r>
              <a:rPr lang="en-US" sz="1200" dirty="0">
                <a:solidFill>
                  <a:srgbClr val="FFFFFF"/>
                </a:solidFill>
                <a:latin typeface="Consolas" panose="020B0609020204030204" pitchFamily="49" charset="0"/>
              </a:rPr>
              <a:t>&gt; -Name &lt;</a:t>
            </a:r>
            <a:r>
              <a:rPr lang="en-US" sz="1200" dirty="0" err="1">
                <a:solidFill>
                  <a:srgbClr val="FFFFFF"/>
                </a:solidFill>
                <a:latin typeface="Consolas" panose="020B0609020204030204" pitchFamily="49" charset="0"/>
              </a:rPr>
              <a:t>sessionhostname</a:t>
            </a:r>
            <a:r>
              <a:rPr lang="en-US" sz="1200" dirty="0">
                <a:solidFill>
                  <a:srgbClr val="FFFFFF"/>
                </a:solidFill>
                <a:latin typeface="Consolas" panose="020B0609020204030204" pitchFamily="49" charset="0"/>
              </a:rPr>
              <a:t>&gt; -</a:t>
            </a:r>
            <a:r>
              <a:rPr lang="en-US" sz="1200" dirty="0" err="1">
                <a:solidFill>
                  <a:srgbClr val="FFFFFF"/>
                </a:solidFill>
                <a:latin typeface="Consolas" panose="020B0609020204030204" pitchFamily="49" charset="0"/>
              </a:rPr>
              <a:t>ResourceGroupName</a:t>
            </a:r>
            <a:r>
              <a:rPr lang="en-US" sz="1200" dirty="0">
                <a:solidFill>
                  <a:srgbClr val="FFFFFF"/>
                </a:solidFill>
                <a:latin typeface="Consolas" panose="020B0609020204030204" pitchFamily="49" charset="0"/>
              </a:rPr>
              <a:t> &lt;</a:t>
            </a:r>
            <a:r>
              <a:rPr lang="en-US" sz="1200" dirty="0" err="1">
                <a:solidFill>
                  <a:srgbClr val="FFFFFF"/>
                </a:solidFill>
                <a:latin typeface="Consolas" panose="020B0609020204030204" pitchFamily="49" charset="0"/>
              </a:rPr>
              <a:t>resourcegroupname</a:t>
            </a:r>
            <a:r>
              <a:rPr lang="en-US" sz="1200" dirty="0">
                <a:solidFill>
                  <a:srgbClr val="FFFFFF"/>
                </a:solidFill>
                <a:latin typeface="Consolas" panose="020B0609020204030204" pitchFamily="49" charset="0"/>
              </a:rPr>
              <a:t>&gt; -</a:t>
            </a:r>
            <a:r>
              <a:rPr lang="en-US" sz="1200" dirty="0" err="1">
                <a:solidFill>
                  <a:srgbClr val="FFFFFF"/>
                </a:solidFill>
                <a:latin typeface="Consolas" panose="020B0609020204030204" pitchFamily="49" charset="0"/>
              </a:rPr>
              <a:t>AssignedUser</a:t>
            </a:r>
            <a:r>
              <a:rPr lang="en-US" sz="1200" dirty="0">
                <a:solidFill>
                  <a:srgbClr val="FFFFFF"/>
                </a:solidFill>
                <a:latin typeface="Consolas" panose="020B0609020204030204" pitchFamily="49" charset="0"/>
              </a:rPr>
              <a:t> &lt;</a:t>
            </a:r>
            <a:r>
              <a:rPr lang="en-US" sz="1200" dirty="0" err="1">
                <a:solidFill>
                  <a:srgbClr val="FFFFFF"/>
                </a:solidFill>
                <a:latin typeface="Consolas" panose="020B0609020204030204" pitchFamily="49" charset="0"/>
              </a:rPr>
              <a:t>userupn</a:t>
            </a:r>
            <a:r>
              <a:rPr lang="en-US" sz="1200" dirty="0">
                <a:solidFill>
                  <a:srgbClr val="FFFFFF"/>
                </a:solidFill>
                <a:latin typeface="Consolas" panose="020B0609020204030204" pitchFamily="49" charset="0"/>
              </a:rPr>
              <a:t>&gt;</a:t>
            </a:r>
          </a:p>
        </p:txBody>
      </p:sp>
    </p:spTree>
    <p:extLst>
      <p:ext uri="{BB962C8B-B14F-4D97-AF65-F5344CB8AC3E}">
        <p14:creationId xmlns:p14="http://schemas.microsoft.com/office/powerpoint/2010/main" val="32495402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56D8E-4145-4505-9045-AD92FAE4A1FC}"/>
              </a:ext>
            </a:extLst>
          </p:cNvPr>
          <p:cNvSpPr>
            <a:spLocks noGrp="1"/>
          </p:cNvSpPr>
          <p:nvPr>
            <p:ph type="title"/>
          </p:nvPr>
        </p:nvSpPr>
        <p:spPr/>
        <p:txBody>
          <a:bodyPr/>
          <a:lstStyle/>
          <a:p>
            <a:r>
              <a:rPr lang="en-US" dirty="0"/>
              <a:t>Customize Remote Desktop Protocol (RDP) properties for a host pool</a:t>
            </a:r>
          </a:p>
        </p:txBody>
      </p:sp>
      <p:pic>
        <p:nvPicPr>
          <p:cNvPr id="7" name="Picture Placeholder 2">
            <a:extLst>
              <a:ext uri="{FF2B5EF4-FFF2-40B4-BE49-F238E27FC236}">
                <a16:creationId xmlns:a16="http://schemas.microsoft.com/office/drawing/2014/main" id="{B9FA7DDB-72BF-47C5-8D33-AE90C6865BC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77952"/>
            <a:ext cx="1281254" cy="1281436"/>
          </a:xfrm>
        </p:spPr>
      </p:pic>
    </p:spTree>
    <p:extLst>
      <p:ext uri="{BB962C8B-B14F-4D97-AF65-F5344CB8AC3E}">
        <p14:creationId xmlns:p14="http://schemas.microsoft.com/office/powerpoint/2010/main" val="141177439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CE1AEE-53D9-4A7D-8501-9E96048561F8}"/>
              </a:ext>
            </a:extLst>
          </p:cNvPr>
          <p:cNvSpPr txBox="1"/>
          <p:nvPr/>
        </p:nvSpPr>
        <p:spPr>
          <a:xfrm>
            <a:off x="989765" y="743319"/>
            <a:ext cx="9754913" cy="400110"/>
          </a:xfrm>
          <a:prstGeom prst="rect">
            <a:avLst/>
          </a:prstGeom>
          <a:noFill/>
        </p:spPr>
        <p:txBody>
          <a:bodyPr wrap="square">
            <a:spAutoFit/>
          </a:bodyPr>
          <a:lstStyle/>
          <a:p>
            <a:endParaRPr lang="en-US" sz="2000" dirty="0"/>
          </a:p>
        </p:txBody>
      </p:sp>
      <p:sp>
        <p:nvSpPr>
          <p:cNvPr id="2" name="TextBox 1">
            <a:extLst>
              <a:ext uri="{FF2B5EF4-FFF2-40B4-BE49-F238E27FC236}">
                <a16:creationId xmlns:a16="http://schemas.microsoft.com/office/drawing/2014/main" id="{EC2D3D30-1594-456F-9D2E-17DABAC47BC1}"/>
              </a:ext>
            </a:extLst>
          </p:cNvPr>
          <p:cNvSpPr txBox="1"/>
          <p:nvPr/>
        </p:nvSpPr>
        <p:spPr>
          <a:xfrm>
            <a:off x="523807" y="662858"/>
            <a:ext cx="11139990" cy="400110"/>
          </a:xfrm>
          <a:prstGeom prst="rect">
            <a:avLst/>
          </a:prstGeom>
          <a:noFill/>
        </p:spPr>
        <p:txBody>
          <a:bodyPr wrap="square">
            <a:spAutoFit/>
          </a:bodyPr>
          <a:lstStyle/>
          <a:p>
            <a:r>
              <a:rPr lang="en-US" sz="2000" dirty="0"/>
              <a:t>To add or edit a single custom RDP property, run:</a:t>
            </a:r>
          </a:p>
        </p:txBody>
      </p:sp>
      <p:sp>
        <p:nvSpPr>
          <p:cNvPr id="3" name="Rectangle 2">
            <a:extLst>
              <a:ext uri="{FF2B5EF4-FFF2-40B4-BE49-F238E27FC236}">
                <a16:creationId xmlns:a16="http://schemas.microsoft.com/office/drawing/2014/main" id="{0E57F050-ADEA-423B-AF03-D2F879A9D8E4}"/>
              </a:ext>
            </a:extLst>
          </p:cNvPr>
          <p:cNvSpPr/>
          <p:nvPr/>
        </p:nvSpPr>
        <p:spPr bwMode="auto">
          <a:xfrm>
            <a:off x="570804" y="1138167"/>
            <a:ext cx="10661531" cy="517237"/>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defRPr/>
            </a:pPr>
            <a:r>
              <a:rPr lang="en-US" sz="1200" b="0" dirty="0">
                <a:solidFill>
                  <a:schemeClr val="bg1"/>
                </a:solidFill>
                <a:effectLst/>
                <a:latin typeface="Consolas" panose="020B0609020204030204" pitchFamily="49" charset="0"/>
              </a:rPr>
              <a:t>Update-</a:t>
            </a:r>
            <a:r>
              <a:rPr lang="en-US" sz="1200" b="0" dirty="0" err="1">
                <a:solidFill>
                  <a:schemeClr val="bg1"/>
                </a:solidFill>
                <a:effectLst/>
                <a:latin typeface="Consolas" panose="020B0609020204030204" pitchFamily="49" charset="0"/>
              </a:rPr>
              <a:t>AzWVDHostPool</a:t>
            </a:r>
            <a:r>
              <a:rPr lang="en-US" sz="1200" b="0" dirty="0">
                <a:solidFill>
                  <a:schemeClr val="bg1"/>
                </a:solidFill>
                <a:effectLst/>
                <a:latin typeface="Consolas" panose="020B0609020204030204" pitchFamily="49" charset="0"/>
              </a:rPr>
              <a:t> -</a:t>
            </a:r>
            <a:r>
              <a:rPr lang="en-US" sz="1200" b="0" dirty="0" err="1">
                <a:solidFill>
                  <a:schemeClr val="bg1"/>
                </a:solidFill>
                <a:effectLst/>
                <a:latin typeface="Consolas" panose="020B0609020204030204" pitchFamily="49" charset="0"/>
              </a:rPr>
              <a:t>ResourceGroupName</a:t>
            </a:r>
            <a:r>
              <a:rPr lang="en-US" sz="1200" b="0" dirty="0">
                <a:solidFill>
                  <a:schemeClr val="bg1"/>
                </a:solidFill>
                <a:effectLst/>
                <a:latin typeface="Consolas" panose="020B0609020204030204" pitchFamily="49" charset="0"/>
              </a:rPr>
              <a:t> &lt;</a:t>
            </a:r>
            <a:r>
              <a:rPr lang="en-US" sz="1200" b="0" dirty="0" err="1">
                <a:solidFill>
                  <a:schemeClr val="bg1"/>
                </a:solidFill>
                <a:effectLst/>
                <a:latin typeface="Consolas" panose="020B0609020204030204" pitchFamily="49" charset="0"/>
              </a:rPr>
              <a:t>resourcegroupname</a:t>
            </a:r>
            <a:r>
              <a:rPr lang="en-US" sz="1200" b="0" dirty="0">
                <a:solidFill>
                  <a:schemeClr val="bg1"/>
                </a:solidFill>
                <a:effectLst/>
                <a:latin typeface="Consolas" panose="020B0609020204030204" pitchFamily="49" charset="0"/>
              </a:rPr>
              <a:t>&gt; -Name &lt;</a:t>
            </a:r>
            <a:r>
              <a:rPr lang="en-US" sz="1200" b="0" dirty="0" err="1">
                <a:solidFill>
                  <a:schemeClr val="bg1"/>
                </a:solidFill>
                <a:effectLst/>
                <a:latin typeface="Consolas" panose="020B0609020204030204" pitchFamily="49" charset="0"/>
              </a:rPr>
              <a:t>hostpoolname</a:t>
            </a:r>
            <a:r>
              <a:rPr lang="en-US" sz="1200" b="0" dirty="0">
                <a:solidFill>
                  <a:schemeClr val="bg1"/>
                </a:solidFill>
                <a:effectLst/>
                <a:latin typeface="Consolas" panose="020B0609020204030204" pitchFamily="49" charset="0"/>
              </a:rPr>
              <a:t>&gt; -</a:t>
            </a:r>
            <a:r>
              <a:rPr lang="en-US" sz="1200" b="0" dirty="0" err="1">
                <a:solidFill>
                  <a:schemeClr val="bg1"/>
                </a:solidFill>
                <a:effectLst/>
                <a:latin typeface="Consolas" panose="020B0609020204030204" pitchFamily="49" charset="0"/>
              </a:rPr>
              <a:t>CustomRdpProperty</a:t>
            </a:r>
            <a:r>
              <a:rPr lang="en-US" sz="1200" b="0" dirty="0">
                <a:solidFill>
                  <a:schemeClr val="bg1"/>
                </a:solidFill>
                <a:effectLst/>
                <a:latin typeface="Consolas" panose="020B0609020204030204" pitchFamily="49" charset="0"/>
              </a:rPr>
              <a:t> &lt;property&gt;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onsolas" panose="020B0609020204030204" pitchFamily="49" charset="0"/>
              <a:ea typeface="+mn-ea"/>
              <a:cs typeface="+mn-cs"/>
            </a:endParaRPr>
          </a:p>
        </p:txBody>
      </p:sp>
      <p:sp>
        <p:nvSpPr>
          <p:cNvPr id="5" name="TextBox 4">
            <a:extLst>
              <a:ext uri="{FF2B5EF4-FFF2-40B4-BE49-F238E27FC236}">
                <a16:creationId xmlns:a16="http://schemas.microsoft.com/office/drawing/2014/main" id="{42FAD19E-BD15-4905-A8C0-C1C4BD6611B1}"/>
              </a:ext>
            </a:extLst>
          </p:cNvPr>
          <p:cNvSpPr txBox="1"/>
          <p:nvPr/>
        </p:nvSpPr>
        <p:spPr>
          <a:xfrm>
            <a:off x="523807" y="2190515"/>
            <a:ext cx="10755526" cy="707886"/>
          </a:xfrm>
          <a:prstGeom prst="rect">
            <a:avLst/>
          </a:prstGeom>
          <a:noFill/>
        </p:spPr>
        <p:txBody>
          <a:bodyPr wrap="square">
            <a:spAutoFit/>
          </a:bodyPr>
          <a:lstStyle/>
          <a:p>
            <a:r>
              <a:rPr lang="en-US" sz="2000" dirty="0"/>
              <a:t>To add or edit multiple custom RDP properties, run the following by providing the custom RDP properties as a semicolon-separated string:</a:t>
            </a:r>
          </a:p>
        </p:txBody>
      </p:sp>
      <p:sp>
        <p:nvSpPr>
          <p:cNvPr id="11" name="Rectangle 10">
            <a:extLst>
              <a:ext uri="{FF2B5EF4-FFF2-40B4-BE49-F238E27FC236}">
                <a16:creationId xmlns:a16="http://schemas.microsoft.com/office/drawing/2014/main" id="{92731108-32C0-4E5F-89BC-9E7C0C3B2A20}"/>
              </a:ext>
            </a:extLst>
          </p:cNvPr>
          <p:cNvSpPr/>
          <p:nvPr/>
        </p:nvSpPr>
        <p:spPr bwMode="auto">
          <a:xfrm>
            <a:off x="570804" y="2911428"/>
            <a:ext cx="10661531" cy="64950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$properties="&lt;property1&gt;;&lt;property2&gt;;&lt;property3&gt;"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Update-</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AzWVDHostPool</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-Name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hostpoolname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CustomRdpProperty</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$properties</a:t>
            </a:r>
          </a:p>
        </p:txBody>
      </p:sp>
      <p:sp>
        <p:nvSpPr>
          <p:cNvPr id="13" name="TextBox 12">
            <a:extLst>
              <a:ext uri="{FF2B5EF4-FFF2-40B4-BE49-F238E27FC236}">
                <a16:creationId xmlns:a16="http://schemas.microsoft.com/office/drawing/2014/main" id="{E4A42BD4-1440-4270-89E2-238298E3DE80}"/>
              </a:ext>
            </a:extLst>
          </p:cNvPr>
          <p:cNvSpPr txBox="1"/>
          <p:nvPr/>
        </p:nvSpPr>
        <p:spPr>
          <a:xfrm>
            <a:off x="523807" y="4064268"/>
            <a:ext cx="10661530" cy="400110"/>
          </a:xfrm>
          <a:prstGeom prst="rect">
            <a:avLst/>
          </a:prstGeom>
          <a:noFill/>
        </p:spPr>
        <p:txBody>
          <a:bodyPr wrap="square">
            <a:spAutoFit/>
          </a:bodyPr>
          <a:lstStyle/>
          <a:p>
            <a:r>
              <a:rPr lang="en-US" sz="2000" dirty="0"/>
              <a:t>You can check to make sure the RDP property was added by running:</a:t>
            </a:r>
          </a:p>
        </p:txBody>
      </p:sp>
      <p:sp>
        <p:nvSpPr>
          <p:cNvPr id="17" name="Rectangle 16">
            <a:extLst>
              <a:ext uri="{FF2B5EF4-FFF2-40B4-BE49-F238E27FC236}">
                <a16:creationId xmlns:a16="http://schemas.microsoft.com/office/drawing/2014/main" id="{C5BEE8CF-0D9C-43EE-AD89-31440730A4B3}"/>
              </a:ext>
            </a:extLst>
          </p:cNvPr>
          <p:cNvSpPr/>
          <p:nvPr/>
        </p:nvSpPr>
        <p:spPr bwMode="auto">
          <a:xfrm>
            <a:off x="617802" y="4466180"/>
            <a:ext cx="10661531" cy="1193559"/>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Get-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AzWVDHostPool</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resourcegroupname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-Name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hostpoolname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 | format-list Name, </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CustomRdpProperty</a:t>
            </a:r>
            <a:endPar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Name              :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hostpoolname</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CustomRdpProperty</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 : &lt;</a:t>
            </a:r>
            <a:r>
              <a:rPr kumimoji="0" lang="en-US" sz="1200" b="0" i="0" u="none" strike="noStrike" kern="1200" cap="none" spc="0" normalizeH="0" baseline="0" noProof="0" dirty="0" err="1">
                <a:ln>
                  <a:noFill/>
                </a:ln>
                <a:solidFill>
                  <a:srgbClr val="FFFFFF"/>
                </a:solidFill>
                <a:effectLst/>
                <a:uLnTx/>
                <a:uFillTx/>
                <a:latin typeface="Consolas" panose="020B0609020204030204" pitchFamily="49" charset="0"/>
                <a:ea typeface="+mn-ea"/>
                <a:cs typeface="+mn-cs"/>
              </a:rPr>
              <a:t>customRDPpropertystring</a:t>
            </a:r>
            <a:r>
              <a:rPr kumimoji="0" lang="en-US" sz="1200" b="0" i="0" u="none" strike="noStrike" kern="1200" cap="none" spc="0" normalizeH="0" baseline="0" noProof="0" dirty="0">
                <a:ln>
                  <a:noFill/>
                </a:ln>
                <a:solidFill>
                  <a:srgbClr val="FFFFFF"/>
                </a:solidFill>
                <a:effectLst/>
                <a:uLnTx/>
                <a:uFillTx/>
                <a:latin typeface="Consolas" panose="020B0609020204030204" pitchFamily="49" charset="0"/>
                <a:ea typeface="+mn-ea"/>
                <a:cs typeface="+mn-cs"/>
              </a:rPr>
              <a:t>&gt;</a:t>
            </a:r>
          </a:p>
        </p:txBody>
      </p:sp>
    </p:spTree>
    <p:extLst>
      <p:ext uri="{BB962C8B-B14F-4D97-AF65-F5344CB8AC3E}">
        <p14:creationId xmlns:p14="http://schemas.microsoft.com/office/powerpoint/2010/main" val="4124973698"/>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2604</Words>
  <Application>Microsoft Office PowerPoint</Application>
  <PresentationFormat>Widescreen</PresentationFormat>
  <Paragraphs>195</Paragraphs>
  <Slides>20</Slides>
  <Notes>14</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Consolas</vt:lpstr>
      <vt:lpstr>Segoe UI</vt:lpstr>
      <vt:lpstr>Segoe UI Light</vt:lpstr>
      <vt:lpstr>Segoe UI Semibold</vt:lpstr>
      <vt:lpstr>Symbol</vt:lpstr>
      <vt:lpstr>Times New Roman</vt:lpstr>
      <vt:lpstr>Wingdings</vt:lpstr>
      <vt:lpstr>Microsoft Power Platform Template</vt:lpstr>
      <vt:lpstr>AZ-140T00A Configuring and Operating Azure Virtual Desktop</vt:lpstr>
      <vt:lpstr>Create and configure host pools and session hosts</vt:lpstr>
      <vt:lpstr>Introduction</vt:lpstr>
      <vt:lpstr>Automate creation of an Azure Virtual Desktop host pool using PowerShell</vt:lpstr>
      <vt:lpstr>PowerPoint Presentation</vt:lpstr>
      <vt:lpstr>Configure host pool assignment type</vt:lpstr>
      <vt:lpstr>PowerPoint Presentation</vt:lpstr>
      <vt:lpstr>Customize Remote Desktop Protocol (RDP) properties for a host pool</vt:lpstr>
      <vt:lpstr>PowerPoint Presentation</vt:lpstr>
      <vt:lpstr>Manage licensing for session hosts that run Windows client</vt:lpstr>
      <vt:lpstr>PowerPoint Presentation</vt:lpstr>
      <vt:lpstr>Deploying Azure AD-joined virtual machines in Azure Virtual Desktop</vt:lpstr>
      <vt:lpstr>PowerPoint Presentation</vt:lpstr>
      <vt:lpstr>Knowledge check and Summary</vt:lpstr>
      <vt:lpstr>Lab - Create and configure host pools and session hosts (Azure AD DS)</vt:lpstr>
      <vt:lpstr>Lab - Deploy host pools and session hosts by using the Azure portal (AD DS)</vt:lpstr>
      <vt:lpstr>Lab - Deploy host pools and hosts by using Azure Resource Manager templates</vt:lpstr>
      <vt:lpstr>Lab - Deploy and manage host pools and hosts by using PowerShell</vt:lpstr>
      <vt:lpstr>Lab - Create and manage session host images (AD DS)</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2021-11-13T14:05:49Z</dcterms:created>
  <dcterms:modified xsi:type="dcterms:W3CDTF">2022-11-30T19:39:10Z</dcterms:modified>
</cp:coreProperties>
</file>