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1"/>
  </p:notesMasterIdLst>
  <p:handoutMasterIdLst>
    <p:handoutMasterId r:id="rId22"/>
  </p:handoutMasterIdLst>
  <p:sldIdLst>
    <p:sldId id="1810" r:id="rId2"/>
    <p:sldId id="1684" r:id="rId3"/>
    <p:sldId id="1811" r:id="rId4"/>
    <p:sldId id="2076138158" r:id="rId5"/>
    <p:sldId id="1769" r:id="rId6"/>
    <p:sldId id="2076138173" r:id="rId7"/>
    <p:sldId id="1965" r:id="rId8"/>
    <p:sldId id="2076138176" r:id="rId9"/>
    <p:sldId id="1963" r:id="rId10"/>
    <p:sldId id="2076138177" r:id="rId11"/>
    <p:sldId id="1964" r:id="rId12"/>
    <p:sldId id="2076138182" r:id="rId13"/>
    <p:sldId id="2076138183" r:id="rId14"/>
    <p:sldId id="2076138180" r:id="rId15"/>
    <p:sldId id="2076138181" r:id="rId16"/>
    <p:sldId id="2076138179" r:id="rId17"/>
    <p:sldId id="1962" r:id="rId18"/>
    <p:sldId id="2241" r:id="rId19"/>
    <p:sldId id="1891"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39494-2C0D-41EE-B360-A927CCF15DC0}" v="12" dt="2021-11-23T14:42:28.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65623" autoAdjust="0"/>
  </p:normalViewPr>
  <p:slideViewPr>
    <p:cSldViewPr snapToGrid="0">
      <p:cViewPr varScale="1">
        <p:scale>
          <a:sx n="66" d="100"/>
          <a:sy n="66" d="100"/>
        </p:scale>
        <p:origin x="1326"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azure/virtual-machines/windows/create-vm-generalized-manage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 want your users be able to customize which language their Windows 10 Enterprise multi-session image displays.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ways you can accommodate the language needs of your users: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Build dedicated host pools with a customized image for each language.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Have users with different language and localization requirements in the same host pool, but customize their images to ensure they can select whichever language they need.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latter method is a lot more efficient and cost-effective. However, it's up to you to decide which method best suits your needs.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unit will show you how to customize languages for your images.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need the following to customize Windows 10 Enterprise multi-session images to add multiple languages: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 Azure virtual machine (VM) with Windows 10 Enterprise multi-session.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Language ISO, Feature on Demand (FOD) Disk 1, and Inbox Apps ISO of the OS version the image uses.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 Azure Files Share or a file share on a Windows File Server Virtual Machine</a:t>
            </a:r>
          </a:p>
          <a:p>
            <a:pPr algn="l"/>
            <a:r>
              <a:rPr lang="en-US" b="0" i="0" dirty="0">
                <a:solidFill>
                  <a:srgbClr val="000000"/>
                </a:solidFill>
                <a:effectLst/>
                <a:latin typeface="Times New Roman" panose="02020603050405020304" pitchFamily="18" charset="0"/>
              </a:rPr>
              <a:t>The file share (repository) must be accessible from the Azure VM you plan to use to create the custom image.</a:t>
            </a:r>
          </a:p>
          <a:p>
            <a:pPr algn="l"/>
            <a:endParaRPr lang="en-US" b="0" i="0" dirty="0">
              <a:solidFill>
                <a:srgbClr val="000000"/>
              </a:solidFill>
              <a:effectLst/>
              <a:latin typeface="Times New Roman" panose="02020603050405020304" pitchFamily="18" charset="0"/>
            </a:endParaRPr>
          </a:p>
          <a:p>
            <a:pPr algn="l"/>
            <a:r>
              <a:rPr lang="en-US" b="1" i="0" dirty="0">
                <a:effectLst/>
                <a:latin typeface="Segoe UI VSS (Regular)"/>
              </a:rPr>
              <a:t>Create a custom Windows 10 Enterprise multi-session image manually</a:t>
            </a:r>
          </a:p>
          <a:p>
            <a:pPr algn="l"/>
            <a:r>
              <a:rPr lang="en-US" b="0" i="0" dirty="0">
                <a:effectLst/>
                <a:latin typeface="Segoe UI VSS (Regular)"/>
              </a:rPr>
              <a:t>To create a custom Windows 10 Enterprise multi-session image manually:</a:t>
            </a:r>
          </a:p>
          <a:p>
            <a:pPr algn="l">
              <a:buFont typeface="+mj-lt"/>
              <a:buAutoNum type="arabicPeriod"/>
            </a:pPr>
            <a:r>
              <a:rPr lang="en-US" b="0" i="0" dirty="0">
                <a:effectLst/>
                <a:latin typeface="Segoe UI VSS (Regular)"/>
              </a:rPr>
              <a:t>Deploy an Azure VM, then go to the Azure Gallery and select the current version of Windows 10 Enterprise multi-session you're using.</a:t>
            </a:r>
          </a:p>
          <a:p>
            <a:pPr algn="l">
              <a:buFont typeface="+mj-lt"/>
              <a:buAutoNum type="arabicPeriod"/>
            </a:pPr>
            <a:r>
              <a:rPr lang="en-US" b="0" i="0" dirty="0">
                <a:effectLst/>
                <a:latin typeface="Segoe UI VSS (Regular)"/>
              </a:rPr>
              <a:t>After you've deployed the VM, connect to it using RDP as a local admin.</a:t>
            </a:r>
          </a:p>
          <a:p>
            <a:pPr algn="l">
              <a:buFont typeface="+mj-lt"/>
              <a:buAutoNum type="arabicPeriod"/>
            </a:pPr>
            <a:r>
              <a:rPr lang="en-US" b="0" i="0" dirty="0">
                <a:effectLst/>
                <a:latin typeface="Segoe UI VSS (Regular)"/>
              </a:rPr>
              <a:t>Make sure your VM has all the latest Windows Updates. Download the updates and restart the VM, if necessary.</a:t>
            </a:r>
          </a:p>
          <a:p>
            <a:pPr algn="l">
              <a:buFont typeface="+mj-lt"/>
              <a:buAutoNum type="arabicPeriod"/>
            </a:pPr>
            <a:r>
              <a:rPr lang="en-US" b="0" i="0" dirty="0">
                <a:effectLst/>
                <a:latin typeface="Segoe UI VSS (Regular)"/>
              </a:rPr>
              <a:t>Connect to the language package, FOD, and Inbox Apps file share repository and mount it to a letter drive (for example, drive E).</a:t>
            </a:r>
          </a:p>
          <a:p>
            <a:pPr algn="l"/>
            <a:r>
              <a:rPr lang="en-US" b="1" i="0" dirty="0">
                <a:effectLst/>
                <a:latin typeface="Segoe UI VSS (Regular)"/>
              </a:rPr>
              <a:t>Finish customizing your image</a:t>
            </a:r>
          </a:p>
          <a:p>
            <a:pPr algn="l"/>
            <a:r>
              <a:rPr lang="en-US" b="0" i="0" dirty="0">
                <a:effectLst/>
                <a:latin typeface="Segoe UI VSS (Regular)"/>
              </a:rPr>
              <a:t>After you've installed the language packs, you can install any other software you want to add to your customized image.</a:t>
            </a:r>
          </a:p>
          <a:p>
            <a:pPr algn="l"/>
            <a:r>
              <a:rPr lang="en-US" b="0" i="0" dirty="0">
                <a:effectLst/>
                <a:latin typeface="Segoe UI VSS (Regular)"/>
              </a:rPr>
              <a:t>Once you're finished customizing your image, you'll need to run the system preparation tool (</a:t>
            </a:r>
            <a:r>
              <a:rPr lang="en-US" b="0" i="0" dirty="0" err="1">
                <a:effectLst/>
                <a:latin typeface="Segoe UI VSS (Regular)"/>
              </a:rPr>
              <a:t>sysprep</a:t>
            </a:r>
            <a:r>
              <a:rPr lang="en-US" b="0" i="0" dirty="0">
                <a:effectLst/>
                <a:latin typeface="Segoe UI VSS (Regular)"/>
              </a:rPr>
              <a:t>).</a:t>
            </a:r>
          </a:p>
          <a:p>
            <a:pPr algn="l"/>
            <a:r>
              <a:rPr lang="en-US" b="0" i="0" dirty="0">
                <a:effectLst/>
                <a:latin typeface="Segoe UI VSS (Regular)"/>
              </a:rPr>
              <a:t>To run </a:t>
            </a:r>
            <a:r>
              <a:rPr lang="en-US" b="0" i="0" dirty="0" err="1">
                <a:effectLst/>
                <a:latin typeface="Segoe UI VSS (Regular)"/>
              </a:rPr>
              <a:t>sysprep</a:t>
            </a:r>
            <a:r>
              <a:rPr lang="en-US" b="0" i="0" dirty="0">
                <a:effectLst/>
                <a:latin typeface="Segoe UI VSS (Regular)"/>
              </a:rPr>
              <a:t>:</a:t>
            </a:r>
          </a:p>
          <a:p>
            <a:pPr algn="l">
              <a:buFont typeface="+mj-lt"/>
              <a:buAutoNum type="arabicPeriod"/>
            </a:pPr>
            <a:r>
              <a:rPr lang="en-US" b="0" i="0" dirty="0">
                <a:effectLst/>
                <a:latin typeface="Segoe UI VSS (Regular)"/>
              </a:rPr>
              <a:t>Open an elevated command prompt and run the following command to generalize the image:</a:t>
            </a:r>
          </a:p>
          <a:p>
            <a:pPr algn="l">
              <a:buFont typeface="+mj-lt"/>
              <a:buAutoNum type="arabicPeriod" startAt="2"/>
            </a:pPr>
            <a:r>
              <a:rPr lang="en-US" dirty="0"/>
              <a:t>C:\Windows\System32\Sysprep\sysprep.exe /</a:t>
            </a:r>
            <a:r>
              <a:rPr lang="en-US" dirty="0" err="1"/>
              <a:t>oobe</a:t>
            </a:r>
            <a:r>
              <a:rPr lang="en-US" dirty="0"/>
              <a:t> /generalize /shutdown </a:t>
            </a:r>
            <a:r>
              <a:rPr lang="en-US" b="0" i="0" dirty="0">
                <a:effectLst/>
                <a:latin typeface="Segoe UI VSS (Regular)"/>
              </a:rPr>
              <a:t>Stop the VM, then capture it in a managed.</a:t>
            </a:r>
          </a:p>
          <a:p>
            <a:pPr algn="l">
              <a:buFont typeface="+mj-lt"/>
              <a:buAutoNum type="arabicPeriod" startAt="2"/>
            </a:pPr>
            <a:r>
              <a:rPr lang="en-US" b="0" i="0" dirty="0">
                <a:effectLst/>
                <a:latin typeface="Segoe UI VSS (Regular)"/>
              </a:rPr>
              <a:t>You can now use the customized image to deploy an Azure Virtual Desktop host pool.</a:t>
            </a:r>
          </a:p>
          <a:p>
            <a:br>
              <a:rPr lang="en-US"/>
            </a:br>
            <a:endParaRPr lang="en-US" b="0" i="0" dirty="0">
              <a:solidFill>
                <a:srgbClr val="000000"/>
              </a:solidFill>
              <a:effectLst/>
              <a:latin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 managed VM image for an Azure Virtual Desktop-specific configuration.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Modify a session host image.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for image update and management.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and use a Shared Image Gallery (SIG) for Azure Virtual Desktop.</a:t>
            </a:r>
          </a:p>
          <a:p>
            <a:pPr algn="l">
              <a:buFont typeface="Arial" panose="020B0604020202020204" pitchFamily="34" charset="0"/>
              <a:buChar char="•"/>
            </a:pPr>
            <a:r>
              <a:rPr lang="en-US" b="0" i="0">
                <a:solidFill>
                  <a:srgbClr val="000000"/>
                </a:solidFill>
                <a:effectLst/>
                <a:latin typeface="Times New Roman" panose="02020603050405020304" pitchFamily="18" charset="0"/>
              </a:rPr>
              <a:t>Install language packs in Azure Virtual Desktop.</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 Shared Image Gallery simplifies custom image sharing across your organization. Custom images are like marketplace images, but you create them yourself. Custom images can be used to bootstrap deployment tasks like preloading applications, application configurations, and other OS configurations.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 managed VM image for an Azure Virtual Desktop-specific configuration.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Modify a session host image.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for image update and management.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and use a Shared Image Gallery (SIG)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Install language packs in Azure Virtual Desktop.</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Azure compute solutions.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virtual machines, containers, and app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This unit shows you how to prepare a master virtual hard disk (VHD) image for upload to Azure including how to create virtual machines. These instructions are for an Azure Virtual Desktop-specific configuration that can be used with your organization's existing processes.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We recommend you use an image from the Azure Image Gallery. However, if you do need to use a customized image, make sure you don't already have the Azure Virtual Desktop Agent installed on your device. Using a customized image with the Azure Virtual Desktop Agent can cause problems with the image.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Create a virtual machine</a:t>
            </a:r>
          </a:p>
          <a:p>
            <a:pPr algn="l"/>
            <a:r>
              <a:rPr lang="en-US" b="0" i="0" dirty="0">
                <a:solidFill>
                  <a:srgbClr val="000000"/>
                </a:solidFill>
                <a:effectLst/>
                <a:latin typeface="Times New Roman" panose="02020603050405020304" pitchFamily="18" charset="0"/>
              </a:rPr>
              <a:t>Windows 10 Enterprise multi-session is available in the Azure Image Gallery. There are two options for customizing this image.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first option is to provision a virtual machine in Azure (See: </a:t>
            </a:r>
            <a:r>
              <a:rPr lang="en-US" b="0" i="0" dirty="0">
                <a:solidFill>
                  <a:srgbClr val="000000"/>
                </a:solidFill>
                <a:effectLst/>
                <a:latin typeface="Times New Roman" panose="02020603050405020304" pitchFamily="18" charset="0"/>
                <a:hlinkClick r:id="rId3"/>
              </a:rPr>
              <a:t>Create a virtual machine from a managed image</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second option is to create the image locally by downloading the image, provisioning a Hyper-V virtual machine, and customizing it to suit your needs.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Create a virtual machine from a managed image</a:t>
            </a:r>
          </a:p>
          <a:p>
            <a:pPr algn="l"/>
            <a:r>
              <a:rPr lang="en-US" b="0" i="0" dirty="0">
                <a:solidFill>
                  <a:srgbClr val="000000"/>
                </a:solidFill>
                <a:effectLst/>
                <a:latin typeface="Times New Roman" panose="02020603050405020304" pitchFamily="18" charset="0"/>
              </a:rPr>
              <a:t>You can create multiple virtual machines from an Azure managed virtual machine image using the Azure portal or PowerShell. A managed virtual machine image contains the information necessary to create a virtual machine, including the OS and data disks. The virtual hard disks (VHDs) that make up the image, including both the OS disks and any data disks, are stored as managed disks.</a:t>
            </a:r>
          </a:p>
          <a:p>
            <a:pPr algn="l"/>
            <a:r>
              <a:rPr lang="en-US" b="0" i="0" dirty="0">
                <a:solidFill>
                  <a:srgbClr val="000000"/>
                </a:solidFill>
                <a:effectLst/>
                <a:latin typeface="Times New Roman" panose="02020603050405020304" pitchFamily="18" charset="0"/>
              </a:rPr>
              <a:t>Before creating a new virtual machine, create a managed virtual machine image to use as the source image and grant read access on the image to any user who should have access to the image.</a:t>
            </a:r>
          </a:p>
          <a:p>
            <a:pPr algn="l"/>
            <a:r>
              <a:rPr lang="en-US" b="0" i="0" dirty="0">
                <a:solidFill>
                  <a:srgbClr val="000000"/>
                </a:solidFill>
                <a:effectLst/>
                <a:latin typeface="Times New Roman" panose="02020603050405020304" pitchFamily="18" charset="0"/>
              </a:rPr>
              <a:t>One managed image supports up to 20 simultaneous deployments. Attempting to create more than 20 virtual machines concurrently, from the same managed image, may result in provisioning timeouts due to the storage performance limitations of a single VHD. To create more than 20 virtual machines concurrently, use a Shared Image Galleries image configured with 1 replica for every 20 concurrent virtual machine deployments.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6761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4262"/>
                </a:solidFill>
                <a:effectLst/>
                <a:latin typeface="Times New Roman" panose="02020603050405020304" pitchFamily="18" charset="0"/>
              </a:rPr>
              <a:t>Make your images highly available</a:t>
            </a:r>
          </a:p>
          <a:p>
            <a:pPr algn="l"/>
            <a:r>
              <a:rPr lang="en-US" b="0" i="0" dirty="0">
                <a:solidFill>
                  <a:srgbClr val="000000"/>
                </a:solidFill>
                <a:effectLst/>
                <a:latin typeface="Times New Roman" panose="02020603050405020304" pitchFamily="18" charset="0"/>
              </a:rPr>
              <a:t>Azure Zone Redundant Storage (ZRS) provides resilience against an Availability Zone failure in the region. With the general availability of Shared Image Gallery, you can choose to store your images in ZRS accounts in regions with Availability Zones.</a:t>
            </a:r>
          </a:p>
          <a:p>
            <a:pPr algn="l"/>
            <a:r>
              <a:rPr lang="en-US" b="0" i="0" dirty="0">
                <a:solidFill>
                  <a:srgbClr val="000000"/>
                </a:solidFill>
                <a:effectLst/>
                <a:latin typeface="Times New Roman" panose="02020603050405020304" pitchFamily="18" charset="0"/>
              </a:rPr>
              <a:t>You can also choose the account type for each of the target regions. The default storage account type is </a:t>
            </a:r>
            <a:r>
              <a:rPr lang="en-US" b="0" i="0" dirty="0" err="1">
                <a:solidFill>
                  <a:srgbClr val="000000"/>
                </a:solidFill>
                <a:effectLst/>
                <a:latin typeface="Times New Roman" panose="02020603050405020304" pitchFamily="18" charset="0"/>
              </a:rPr>
              <a:t>Standard_LRS</a:t>
            </a:r>
            <a:r>
              <a:rPr lang="en-US" b="0" i="0" dirty="0">
                <a:solidFill>
                  <a:srgbClr val="000000"/>
                </a:solidFill>
                <a:effectLst/>
                <a:latin typeface="Times New Roman" panose="02020603050405020304" pitchFamily="18" charset="0"/>
              </a:rPr>
              <a:t>, but you can choose </a:t>
            </a:r>
            <a:r>
              <a:rPr lang="en-US" b="0" i="0" dirty="0" err="1">
                <a:solidFill>
                  <a:srgbClr val="000000"/>
                </a:solidFill>
                <a:effectLst/>
                <a:latin typeface="Times New Roman" panose="02020603050405020304" pitchFamily="18" charset="0"/>
              </a:rPr>
              <a:t>Standard_ZRS</a:t>
            </a:r>
            <a:r>
              <a:rPr lang="en-US" b="0" i="0" dirty="0">
                <a:solidFill>
                  <a:srgbClr val="000000"/>
                </a:solidFill>
                <a:effectLst/>
                <a:latin typeface="Times New Roman" panose="02020603050405020304" pitchFamily="18" charset="0"/>
              </a:rPr>
              <a:t> for regions with Availability Zones. Check the regional availability of ZRS here.</a:t>
            </a:r>
          </a:p>
          <a:p>
            <a:pPr algn="l"/>
            <a:br>
              <a:rPr lang="en-US" dirty="0"/>
            </a:br>
            <a:r>
              <a:rPr lang="en-US" b="1" i="0" dirty="0">
                <a:solidFill>
                  <a:srgbClr val="204262"/>
                </a:solidFill>
                <a:effectLst/>
                <a:latin typeface="Times New Roman" panose="02020603050405020304" pitchFamily="18" charset="0"/>
              </a:rPr>
              <a:t>Replication</a:t>
            </a:r>
          </a:p>
          <a:p>
            <a:pPr algn="l"/>
            <a:r>
              <a:rPr lang="en-US" b="0" i="0" dirty="0">
                <a:solidFill>
                  <a:srgbClr val="000000"/>
                </a:solidFill>
                <a:effectLst/>
                <a:latin typeface="Times New Roman" panose="02020603050405020304" pitchFamily="18" charset="0"/>
              </a:rPr>
              <a:t>Shared Image Gallery also allows you to replicate your images to other Azure regions automatically. Each Shared Image version can be replicated to different regions depending on what makes sense for your organization. One example is to always replicate the latest image in multi-regions while all older versions are only available in one region to save on storage costs for Shared Image versions.</a:t>
            </a:r>
          </a:p>
          <a:p>
            <a:pPr algn="l"/>
            <a:r>
              <a:rPr lang="en-US" b="0" i="0" dirty="0">
                <a:solidFill>
                  <a:srgbClr val="000000"/>
                </a:solidFill>
                <a:effectLst/>
                <a:latin typeface="Times New Roman" panose="02020603050405020304" pitchFamily="18" charset="0"/>
              </a:rPr>
              <a:t>The regions a Shared Image version is replicated to can be updated after creation time. The time it takes to replicate to different regions depends on the amount of data being copied and the number of regions the version is replicated to. While the replication is happening, you can view the status of replication per region. Once the image replication is complete in a region, you can then deploy a VM or scale-set using that image version in the region.</a:t>
            </a:r>
          </a:p>
          <a:p>
            <a:endParaRPr lang="en-US" dirty="0"/>
          </a:p>
          <a:p>
            <a:pPr algn="l"/>
            <a:r>
              <a:rPr lang="en-US" b="1" i="0" dirty="0">
                <a:solidFill>
                  <a:srgbClr val="204262"/>
                </a:solidFill>
                <a:effectLst/>
                <a:latin typeface="Times New Roman" panose="02020603050405020304" pitchFamily="18" charset="0"/>
              </a:rPr>
              <a:t>Access</a:t>
            </a:r>
          </a:p>
          <a:p>
            <a:pPr algn="l"/>
            <a:r>
              <a:rPr lang="en-US" b="0" i="0" dirty="0">
                <a:solidFill>
                  <a:srgbClr val="000000"/>
                </a:solidFill>
                <a:effectLst/>
                <a:latin typeface="Times New Roman" panose="02020603050405020304" pitchFamily="18" charset="0"/>
              </a:rPr>
              <a:t>The Shared Image Gallery, Image Definition, and Image version are resources that are shared using the built-in native Azure role-based access control (RBAC) controls. Using Azure role-based access control (RBAC) you can share these resources to other users, service principals, and groups. You can even share access to individuals outside of the tenant they were created within. Once a user has access to the Shared Image version, they can deploy a VM or a Virtual Machine Scale Set.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6328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4262"/>
                </a:solidFill>
                <a:effectLst/>
                <a:latin typeface="Times New Roman" panose="02020603050405020304" pitchFamily="18" charset="0"/>
              </a:rPr>
              <a:t>Create a private gallery</a:t>
            </a:r>
          </a:p>
          <a:p>
            <a:pPr algn="l">
              <a:buFont typeface="+mj-lt"/>
              <a:buAutoNum type="arabicPeriod"/>
            </a:pPr>
            <a:r>
              <a:rPr lang="en-US" b="0" i="0" dirty="0">
                <a:solidFill>
                  <a:srgbClr val="000000"/>
                </a:solidFill>
                <a:effectLst/>
                <a:latin typeface="Times New Roman" panose="02020603050405020304" pitchFamily="18" charset="0"/>
              </a:rPr>
              <a:t>Sign in to the Azure portal at </a:t>
            </a:r>
            <a:r>
              <a:rPr lang="en-US" b="0" i="0" dirty="0">
                <a:solidFill>
                  <a:srgbClr val="000000"/>
                </a:solidFill>
                <a:effectLst/>
                <a:latin typeface="Times New Roman" panose="02020603050405020304" pitchFamily="18" charset="0"/>
                <a:hlinkClick r:id="rId3"/>
              </a:rPr>
              <a:t>https://portal.azure.com</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Type </a:t>
            </a:r>
            <a:r>
              <a:rPr lang="en-US" b="1" i="0" dirty="0">
                <a:solidFill>
                  <a:srgbClr val="000000"/>
                </a:solidFill>
                <a:effectLst/>
                <a:latin typeface="Times New Roman" panose="02020603050405020304" pitchFamily="18" charset="0"/>
              </a:rPr>
              <a:t>Azure Compute Gallery</a:t>
            </a:r>
            <a:r>
              <a:rPr lang="en-US" b="0" i="0" dirty="0">
                <a:solidFill>
                  <a:srgbClr val="000000"/>
                </a:solidFill>
                <a:effectLst/>
                <a:latin typeface="Times New Roman" panose="02020603050405020304" pitchFamily="18" charset="0"/>
              </a:rPr>
              <a:t> in the search box and select </a:t>
            </a:r>
            <a:r>
              <a:rPr lang="en-US" b="1" i="0" dirty="0">
                <a:solidFill>
                  <a:srgbClr val="000000"/>
                </a:solidFill>
                <a:effectLst/>
                <a:latin typeface="Times New Roman" panose="02020603050405020304" pitchFamily="18" charset="0"/>
              </a:rPr>
              <a:t>Azure Compute Gallery</a:t>
            </a:r>
            <a:r>
              <a:rPr lang="en-US" b="0" i="0" dirty="0">
                <a:solidFill>
                  <a:srgbClr val="000000"/>
                </a:solidFill>
                <a:effectLst/>
                <a:latin typeface="Times New Roman" panose="02020603050405020304" pitchFamily="18" charset="0"/>
              </a:rPr>
              <a:t> in the results.</a:t>
            </a:r>
          </a:p>
          <a:p>
            <a:pPr algn="l">
              <a:buFont typeface="+mj-lt"/>
              <a:buAutoNum type="arabicPeriod"/>
            </a:pPr>
            <a:r>
              <a:rPr lang="en-US" b="0" i="0" dirty="0">
                <a:solidFill>
                  <a:srgbClr val="000000"/>
                </a:solidFill>
                <a:effectLst/>
                <a:latin typeface="Times New Roman" panose="02020603050405020304" pitchFamily="18" charset="0"/>
              </a:rPr>
              <a:t>In the </a:t>
            </a:r>
            <a:r>
              <a:rPr lang="en-US" b="1" i="0" dirty="0">
                <a:solidFill>
                  <a:srgbClr val="000000"/>
                </a:solidFill>
                <a:effectLst/>
                <a:latin typeface="Times New Roman" panose="02020603050405020304" pitchFamily="18" charset="0"/>
              </a:rPr>
              <a:t>Azure Compute Gallery</a:t>
            </a:r>
            <a:r>
              <a:rPr lang="en-US" b="0" i="0" dirty="0">
                <a:solidFill>
                  <a:srgbClr val="000000"/>
                </a:solidFill>
                <a:effectLst/>
                <a:latin typeface="Times New Roman" panose="02020603050405020304" pitchFamily="18" charset="0"/>
              </a:rPr>
              <a:t> page, click </a:t>
            </a:r>
            <a:r>
              <a:rPr lang="en-US" b="1" i="0" dirty="0">
                <a:solidFill>
                  <a:srgbClr val="000000"/>
                </a:solidFill>
                <a:effectLst/>
                <a:latin typeface="Times New Roman" panose="02020603050405020304" pitchFamily="18" charset="0"/>
              </a:rPr>
              <a:t>Add</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On the </a:t>
            </a:r>
            <a:r>
              <a:rPr lang="en-US" b="1" i="0" dirty="0">
                <a:solidFill>
                  <a:srgbClr val="000000"/>
                </a:solidFill>
                <a:effectLst/>
                <a:latin typeface="Times New Roman" panose="02020603050405020304" pitchFamily="18" charset="0"/>
              </a:rPr>
              <a:t>Create Azure Compute Gallery</a:t>
            </a:r>
            <a:r>
              <a:rPr lang="en-US" b="0" i="0" dirty="0">
                <a:solidFill>
                  <a:srgbClr val="000000"/>
                </a:solidFill>
                <a:effectLst/>
                <a:latin typeface="Times New Roman" panose="02020603050405020304" pitchFamily="18" charset="0"/>
              </a:rPr>
              <a:t> page, select the correct subscription.</a:t>
            </a:r>
          </a:p>
          <a:p>
            <a:pPr algn="l">
              <a:buFont typeface="+mj-lt"/>
              <a:buAutoNum type="arabicPeriod"/>
            </a:pPr>
            <a:r>
              <a:rPr lang="en-US" b="0" i="0" dirty="0">
                <a:solidFill>
                  <a:srgbClr val="000000"/>
                </a:solidFill>
                <a:effectLst/>
                <a:latin typeface="Times New Roman" panose="02020603050405020304" pitchFamily="18" charset="0"/>
              </a:rPr>
              <a:t>In </a:t>
            </a:r>
            <a:r>
              <a:rPr lang="en-US" b="1" i="0" dirty="0">
                <a:solidFill>
                  <a:srgbClr val="000000"/>
                </a:solidFill>
                <a:effectLst/>
                <a:latin typeface="Times New Roman" panose="02020603050405020304" pitchFamily="18" charset="0"/>
              </a:rPr>
              <a:t>Resource group</a:t>
            </a:r>
            <a:r>
              <a:rPr lang="en-US" b="0" i="0" dirty="0">
                <a:solidFill>
                  <a:srgbClr val="000000"/>
                </a:solidFill>
                <a:effectLst/>
                <a:latin typeface="Times New Roman" panose="02020603050405020304" pitchFamily="18" charset="0"/>
              </a:rPr>
              <a:t>, select a resource group from the drop-down or select </a:t>
            </a:r>
            <a:r>
              <a:rPr lang="en-US" b="1" i="0" dirty="0">
                <a:solidFill>
                  <a:srgbClr val="000000"/>
                </a:solidFill>
                <a:effectLst/>
                <a:latin typeface="Times New Roman" panose="02020603050405020304" pitchFamily="18" charset="0"/>
              </a:rPr>
              <a:t>Create new</a:t>
            </a:r>
            <a:r>
              <a:rPr lang="en-US" b="0" i="0" dirty="0">
                <a:solidFill>
                  <a:srgbClr val="000000"/>
                </a:solidFill>
                <a:effectLst/>
                <a:latin typeface="Times New Roman" panose="02020603050405020304" pitchFamily="18" charset="0"/>
              </a:rPr>
              <a:t> and type a name for the new resource group.</a:t>
            </a:r>
          </a:p>
          <a:p>
            <a:pPr algn="l">
              <a:buFont typeface="+mj-lt"/>
              <a:buAutoNum type="arabicPeriod"/>
            </a:pPr>
            <a:r>
              <a:rPr lang="en-US" b="0" i="0" dirty="0">
                <a:solidFill>
                  <a:srgbClr val="000000"/>
                </a:solidFill>
                <a:effectLst/>
                <a:latin typeface="Times New Roman" panose="02020603050405020304" pitchFamily="18" charset="0"/>
              </a:rPr>
              <a:t>In </a:t>
            </a:r>
            <a:r>
              <a:rPr lang="en-US" b="1" i="0" dirty="0">
                <a:solidFill>
                  <a:srgbClr val="000000"/>
                </a:solidFill>
                <a:effectLst/>
                <a:latin typeface="Times New Roman" panose="02020603050405020304" pitchFamily="18" charset="0"/>
              </a:rPr>
              <a:t>Name</a:t>
            </a:r>
            <a:r>
              <a:rPr lang="en-US" b="0" i="0" dirty="0">
                <a:solidFill>
                  <a:srgbClr val="000000"/>
                </a:solidFill>
                <a:effectLst/>
                <a:latin typeface="Times New Roman" panose="02020603050405020304" pitchFamily="18" charset="0"/>
              </a:rPr>
              <a:t>, type a name for the name of the gallery.</a:t>
            </a:r>
          </a:p>
          <a:p>
            <a:pPr algn="l">
              <a:buFont typeface="+mj-lt"/>
              <a:buAutoNum type="arabicPeriod"/>
            </a:pPr>
            <a:r>
              <a:rPr lang="en-US" b="0" i="0" dirty="0">
                <a:solidFill>
                  <a:srgbClr val="000000"/>
                </a:solidFill>
                <a:effectLst/>
                <a:latin typeface="Times New Roman" panose="02020603050405020304" pitchFamily="18" charset="0"/>
              </a:rPr>
              <a:t>Select a </a:t>
            </a:r>
            <a:r>
              <a:rPr lang="en-US" b="1" i="0" dirty="0">
                <a:solidFill>
                  <a:srgbClr val="000000"/>
                </a:solidFill>
                <a:effectLst/>
                <a:latin typeface="Times New Roman" panose="02020603050405020304" pitchFamily="18" charset="0"/>
              </a:rPr>
              <a:t>Region</a:t>
            </a:r>
            <a:r>
              <a:rPr lang="en-US" b="0" i="0" dirty="0">
                <a:solidFill>
                  <a:srgbClr val="000000"/>
                </a:solidFill>
                <a:effectLst/>
                <a:latin typeface="Times New Roman" panose="02020603050405020304" pitchFamily="18" charset="0"/>
              </a:rPr>
              <a:t> from the drop-down.</a:t>
            </a:r>
          </a:p>
          <a:p>
            <a:pPr algn="l">
              <a:buFont typeface="+mj-lt"/>
              <a:buAutoNum type="arabicPeriod"/>
            </a:pPr>
            <a:r>
              <a:rPr lang="en-US" b="0" i="0" dirty="0">
                <a:solidFill>
                  <a:srgbClr val="000000"/>
                </a:solidFill>
                <a:effectLst/>
                <a:latin typeface="Times New Roman" panose="02020603050405020304" pitchFamily="18" charset="0"/>
              </a:rPr>
              <a:t>You can type a short description of the gallery, like </a:t>
            </a:r>
            <a:r>
              <a:rPr lang="en-US" b="0" i="1" dirty="0">
                <a:solidFill>
                  <a:srgbClr val="000000"/>
                </a:solidFill>
                <a:effectLst/>
                <a:latin typeface="Times New Roman" panose="02020603050405020304" pitchFamily="18" charset="0"/>
              </a:rPr>
              <a:t>My gallery for testing.</a:t>
            </a:r>
            <a:r>
              <a:rPr lang="en-US" b="0" i="0" dirty="0">
                <a:solidFill>
                  <a:srgbClr val="000000"/>
                </a:solidFill>
                <a:effectLst/>
                <a:latin typeface="Times New Roman" panose="02020603050405020304" pitchFamily="18" charset="0"/>
              </a:rPr>
              <a:t> and then click </a:t>
            </a:r>
            <a:r>
              <a:rPr lang="en-US" b="1" i="0" dirty="0">
                <a:solidFill>
                  <a:srgbClr val="000000"/>
                </a:solidFill>
                <a:effectLst/>
                <a:latin typeface="Times New Roman" panose="02020603050405020304" pitchFamily="18" charset="0"/>
              </a:rPr>
              <a:t>Review + create</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After validation passes, select </a:t>
            </a:r>
            <a:r>
              <a:rPr lang="en-US" b="1" i="0" dirty="0">
                <a:solidFill>
                  <a:srgbClr val="000000"/>
                </a:solidFill>
                <a:effectLst/>
                <a:latin typeface="Times New Roman" panose="02020603050405020304" pitchFamily="18" charset="0"/>
              </a:rPr>
              <a:t>Create</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When the deployment is finished, select </a:t>
            </a:r>
            <a:r>
              <a:rPr lang="en-US" b="1" i="0" dirty="0">
                <a:solidFill>
                  <a:srgbClr val="000000"/>
                </a:solidFill>
                <a:effectLst/>
                <a:latin typeface="Times New Roman" panose="02020603050405020304" pitchFamily="18" charset="0"/>
              </a:rPr>
              <a:t>Go to resource</a:t>
            </a:r>
            <a:r>
              <a:rPr lang="en-US" b="0" i="0" dirty="0">
                <a:solidFill>
                  <a:srgbClr val="000000"/>
                </a:solidFill>
                <a:effectLst/>
                <a:latin typeface="Times New Roman" panose="02020603050405020304" pitchFamily="18" charset="0"/>
              </a:rPr>
              <a:t>.</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Create a direct shared gallery</a:t>
            </a:r>
          </a:p>
          <a:p>
            <a:pPr algn="l">
              <a:buFont typeface="+mj-lt"/>
              <a:buAutoNum type="arabicPeriod"/>
            </a:pPr>
            <a:r>
              <a:rPr lang="en-US" b="0" i="0" dirty="0">
                <a:solidFill>
                  <a:srgbClr val="000000"/>
                </a:solidFill>
                <a:effectLst/>
                <a:latin typeface="Times New Roman" panose="02020603050405020304" pitchFamily="18" charset="0"/>
              </a:rPr>
              <a:t>Sign in to the Azure portal at </a:t>
            </a:r>
            <a:r>
              <a:rPr lang="en-US" b="0" i="0" dirty="0">
                <a:solidFill>
                  <a:srgbClr val="000000"/>
                </a:solidFill>
                <a:effectLst/>
                <a:latin typeface="Times New Roman" panose="02020603050405020304" pitchFamily="18" charset="0"/>
                <a:hlinkClick r:id="rId3"/>
              </a:rPr>
              <a:t>https://portal.azure.com</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Type </a:t>
            </a:r>
            <a:r>
              <a:rPr lang="en-US" b="1" i="0" dirty="0">
                <a:solidFill>
                  <a:srgbClr val="000000"/>
                </a:solidFill>
                <a:effectLst/>
                <a:latin typeface="Times New Roman" panose="02020603050405020304" pitchFamily="18" charset="0"/>
              </a:rPr>
              <a:t>Azure Compute Gallery</a:t>
            </a:r>
            <a:r>
              <a:rPr lang="en-US" b="0" i="0" dirty="0">
                <a:solidFill>
                  <a:srgbClr val="000000"/>
                </a:solidFill>
                <a:effectLst/>
                <a:latin typeface="Times New Roman" panose="02020603050405020304" pitchFamily="18" charset="0"/>
              </a:rPr>
              <a:t> in the search box and select </a:t>
            </a:r>
            <a:r>
              <a:rPr lang="en-US" b="1" i="0" dirty="0">
                <a:solidFill>
                  <a:srgbClr val="000000"/>
                </a:solidFill>
                <a:effectLst/>
                <a:latin typeface="Times New Roman" panose="02020603050405020304" pitchFamily="18" charset="0"/>
              </a:rPr>
              <a:t>Azure Compute Gallery</a:t>
            </a:r>
            <a:r>
              <a:rPr lang="en-US" b="0" i="0" dirty="0">
                <a:solidFill>
                  <a:srgbClr val="000000"/>
                </a:solidFill>
                <a:effectLst/>
                <a:latin typeface="Times New Roman" panose="02020603050405020304" pitchFamily="18" charset="0"/>
              </a:rPr>
              <a:t> in the results.</a:t>
            </a:r>
          </a:p>
          <a:p>
            <a:pPr algn="l">
              <a:buFont typeface="+mj-lt"/>
              <a:buAutoNum type="arabicPeriod"/>
            </a:pPr>
            <a:r>
              <a:rPr lang="en-US" b="0" i="0" dirty="0">
                <a:solidFill>
                  <a:srgbClr val="000000"/>
                </a:solidFill>
                <a:effectLst/>
                <a:latin typeface="Times New Roman" panose="02020603050405020304" pitchFamily="18" charset="0"/>
              </a:rPr>
              <a:t>In the </a:t>
            </a:r>
            <a:r>
              <a:rPr lang="en-US" b="1" i="0" dirty="0">
                <a:solidFill>
                  <a:srgbClr val="000000"/>
                </a:solidFill>
                <a:effectLst/>
                <a:latin typeface="Times New Roman" panose="02020603050405020304" pitchFamily="18" charset="0"/>
              </a:rPr>
              <a:t>Azure Compute Gallery</a:t>
            </a:r>
            <a:r>
              <a:rPr lang="en-US" b="0" i="0" dirty="0">
                <a:solidFill>
                  <a:srgbClr val="000000"/>
                </a:solidFill>
                <a:effectLst/>
                <a:latin typeface="Times New Roman" panose="02020603050405020304" pitchFamily="18" charset="0"/>
              </a:rPr>
              <a:t> page, click </a:t>
            </a:r>
            <a:r>
              <a:rPr lang="en-US" b="1" i="0" dirty="0">
                <a:solidFill>
                  <a:srgbClr val="000000"/>
                </a:solidFill>
                <a:effectLst/>
                <a:latin typeface="Times New Roman" panose="02020603050405020304" pitchFamily="18" charset="0"/>
              </a:rPr>
              <a:t>Add</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On the </a:t>
            </a:r>
            <a:r>
              <a:rPr lang="en-US" b="1" i="0" dirty="0">
                <a:solidFill>
                  <a:srgbClr val="000000"/>
                </a:solidFill>
                <a:effectLst/>
                <a:latin typeface="Times New Roman" panose="02020603050405020304" pitchFamily="18" charset="0"/>
              </a:rPr>
              <a:t>Create Azure Compute Gallery</a:t>
            </a:r>
            <a:r>
              <a:rPr lang="en-US" b="0" i="0" dirty="0">
                <a:solidFill>
                  <a:srgbClr val="000000"/>
                </a:solidFill>
                <a:effectLst/>
                <a:latin typeface="Times New Roman" panose="02020603050405020304" pitchFamily="18" charset="0"/>
              </a:rPr>
              <a:t> page, select the correct subscription.</a:t>
            </a:r>
          </a:p>
          <a:p>
            <a:pPr algn="l">
              <a:buFont typeface="+mj-lt"/>
              <a:buAutoNum type="arabicPeriod"/>
            </a:pPr>
            <a:r>
              <a:rPr lang="en-US" b="0" i="0" dirty="0">
                <a:solidFill>
                  <a:srgbClr val="000000"/>
                </a:solidFill>
                <a:effectLst/>
                <a:latin typeface="Times New Roman" panose="02020603050405020304" pitchFamily="18" charset="0"/>
              </a:rPr>
              <a:t>Complete all of the details on the page.</a:t>
            </a:r>
          </a:p>
          <a:p>
            <a:pPr algn="l">
              <a:buFont typeface="+mj-lt"/>
              <a:buAutoNum type="arabicPeriod"/>
            </a:pPr>
            <a:r>
              <a:rPr lang="en-US" b="0" i="0" dirty="0">
                <a:solidFill>
                  <a:srgbClr val="000000"/>
                </a:solidFill>
                <a:effectLst/>
                <a:latin typeface="Times New Roman" panose="02020603050405020304" pitchFamily="18" charset="0"/>
              </a:rPr>
              <a:t>At the bottom of the page, select </a:t>
            </a:r>
            <a:r>
              <a:rPr lang="en-US" b="1" i="0" dirty="0">
                <a:solidFill>
                  <a:srgbClr val="000000"/>
                </a:solidFill>
                <a:effectLst/>
                <a:latin typeface="Times New Roman" panose="02020603050405020304" pitchFamily="18" charset="0"/>
              </a:rPr>
              <a:t>Next: Sharing method</a:t>
            </a:r>
            <a:r>
              <a:rPr lang="en-US" b="0" i="0" dirty="0">
                <a:solidFill>
                  <a:srgbClr val="000000"/>
                </a:solidFill>
                <a:effectLst/>
                <a:latin typeface="Times New Roman" panose="02020603050405020304" pitchFamily="18" charset="0"/>
              </a:rPr>
              <a:t>. </a:t>
            </a:r>
          </a:p>
          <a:p>
            <a:pPr algn="l">
              <a:buFont typeface="+mj-lt"/>
              <a:buAutoNum type="arabicPeriod"/>
            </a:pPr>
            <a:r>
              <a:rPr lang="en-US" b="0" i="0" dirty="0">
                <a:solidFill>
                  <a:srgbClr val="000000"/>
                </a:solidFill>
                <a:effectLst/>
                <a:latin typeface="Times New Roman" panose="02020603050405020304" pitchFamily="18" charset="0"/>
              </a:rPr>
              <a:t>On the </a:t>
            </a:r>
            <a:r>
              <a:rPr lang="en-US" b="1" i="0" dirty="0">
                <a:solidFill>
                  <a:srgbClr val="000000"/>
                </a:solidFill>
                <a:effectLst/>
                <a:latin typeface="Times New Roman" panose="02020603050405020304" pitchFamily="18" charset="0"/>
              </a:rPr>
              <a:t>Sharing</a:t>
            </a:r>
            <a:r>
              <a:rPr lang="en-US" b="0" i="0" dirty="0">
                <a:solidFill>
                  <a:srgbClr val="000000"/>
                </a:solidFill>
                <a:effectLst/>
                <a:latin typeface="Times New Roman" panose="02020603050405020304" pitchFamily="18" charset="0"/>
              </a:rPr>
              <a:t> tab, select </a:t>
            </a:r>
            <a:r>
              <a:rPr lang="en-US" b="1" i="0" dirty="0">
                <a:solidFill>
                  <a:srgbClr val="000000"/>
                </a:solidFill>
                <a:effectLst/>
                <a:latin typeface="Times New Roman" panose="02020603050405020304" pitchFamily="18" charset="0"/>
              </a:rPr>
              <a:t>RBAC + share directly</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When you're done, select </a:t>
            </a:r>
            <a:r>
              <a:rPr lang="en-US" b="1" i="0" dirty="0">
                <a:solidFill>
                  <a:srgbClr val="000000"/>
                </a:solidFill>
                <a:effectLst/>
                <a:latin typeface="Times New Roman" panose="02020603050405020304" pitchFamily="18" charset="0"/>
              </a:rPr>
              <a:t>Review + create</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After validation passes, select </a:t>
            </a:r>
            <a:r>
              <a:rPr lang="en-US" b="1" i="0" dirty="0">
                <a:solidFill>
                  <a:srgbClr val="000000"/>
                </a:solidFill>
                <a:effectLst/>
                <a:latin typeface="Times New Roman" panose="02020603050405020304" pitchFamily="18" charset="0"/>
              </a:rPr>
              <a:t>Create</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When the deployment is finished, select </a:t>
            </a:r>
            <a:r>
              <a:rPr lang="en-US" b="1" i="0" dirty="0">
                <a:solidFill>
                  <a:srgbClr val="000000"/>
                </a:solidFill>
                <a:effectLst/>
                <a:latin typeface="Times New Roman" panose="02020603050405020304" pitchFamily="18" charset="0"/>
              </a:rPr>
              <a:t>Go to resource</a:t>
            </a:r>
            <a:r>
              <a:rPr lang="en-US" b="0" i="0" dirty="0">
                <a:solidFill>
                  <a:srgbClr val="000000"/>
                </a:solidFill>
                <a:effectLst/>
                <a:latin typeface="Times New Roman" panose="02020603050405020304" pitchFamily="18" charset="0"/>
              </a:rPr>
              <a:t>.</a:t>
            </a:r>
          </a:p>
          <a:p>
            <a:pPr algn="l">
              <a:buFont typeface="+mj-lt"/>
              <a:buNone/>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66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46891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304752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Create and use an Azure Compute Gallery using the Azure portal</a:t>
            </a:r>
          </a:p>
        </p:txBody>
      </p:sp>
      <p:pic>
        <p:nvPicPr>
          <p:cNvPr id="7" name="Picture Placeholder 7">
            <a:extLst>
              <a:ext uri="{FF2B5EF4-FFF2-40B4-BE49-F238E27FC236}">
                <a16:creationId xmlns:a16="http://schemas.microsoft.com/office/drawing/2014/main" id="{E158694B-FF09-4DED-96A6-9276F5783C29}"/>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F49B8-9E84-4BB9-849C-277511F489F1}"/>
              </a:ext>
            </a:extLst>
          </p:cNvPr>
          <p:cNvSpPr txBox="1"/>
          <p:nvPr/>
        </p:nvSpPr>
        <p:spPr>
          <a:xfrm>
            <a:off x="217807" y="967907"/>
            <a:ext cx="4326056" cy="5109091"/>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1800" dirty="0"/>
              <a:t>An Azure Compute Gallery  simplifies sharing resources, like images and application packages, across your organization.</a:t>
            </a:r>
          </a:p>
          <a:p>
            <a:pPr marL="285750" indent="-285750" algn="l">
              <a:spcAft>
                <a:spcPts val="1200"/>
              </a:spcAft>
              <a:buFont typeface="Arial" panose="020B0604020202020204" pitchFamily="34" charset="0"/>
              <a:buChar char="•"/>
            </a:pPr>
            <a:r>
              <a:rPr lang="en-US" sz="1800" dirty="0"/>
              <a:t>The Azure Compute Gallery lets you share custom VM images and application packages with others in your organization.</a:t>
            </a:r>
          </a:p>
          <a:p>
            <a:pPr marL="285750" indent="-285750" algn="l">
              <a:spcAft>
                <a:spcPts val="1200"/>
              </a:spcAft>
              <a:buFont typeface="Arial" panose="020B0604020202020204" pitchFamily="34" charset="0"/>
              <a:buChar char="•"/>
            </a:pPr>
            <a:r>
              <a:rPr lang="en-US" sz="1800" dirty="0"/>
              <a:t>Choose what you want to share, which regions you want to make them available in, and who you want to share them with. </a:t>
            </a:r>
          </a:p>
          <a:p>
            <a:pPr marL="285750" indent="-285750" algn="l">
              <a:spcAft>
                <a:spcPts val="1200"/>
              </a:spcAft>
              <a:buFont typeface="Arial" panose="020B0604020202020204" pitchFamily="34" charset="0"/>
              <a:buChar char="•"/>
            </a:pPr>
            <a:r>
              <a:rPr lang="en-US" sz="1800" dirty="0"/>
              <a:t>You can create multiple galleries so that you can logically group resources.</a:t>
            </a:r>
          </a:p>
          <a:p>
            <a:pPr algn="l">
              <a:spcAft>
                <a:spcPts val="1200"/>
              </a:spcAft>
            </a:pPr>
            <a:endParaRPr lang="en-US" sz="1800" b="0" i="0" dirty="0">
              <a:effectLst/>
              <a:latin typeface="Segoe UI" panose="020B0502040204020203" pitchFamily="34" charset="0"/>
            </a:endParaRPr>
          </a:p>
        </p:txBody>
      </p:sp>
      <p:pic>
        <p:nvPicPr>
          <p:cNvPr id="5" name="Picture 4">
            <a:extLst>
              <a:ext uri="{FF2B5EF4-FFF2-40B4-BE49-F238E27FC236}">
                <a16:creationId xmlns:a16="http://schemas.microsoft.com/office/drawing/2014/main" id="{EDAF62B2-A9BB-5635-EE70-41A6886D5F35}"/>
              </a:ext>
            </a:extLst>
          </p:cNvPr>
          <p:cNvPicPr>
            <a:picLocks noChangeAspect="1"/>
          </p:cNvPicPr>
          <p:nvPr/>
        </p:nvPicPr>
        <p:blipFill>
          <a:blip r:embed="rId3"/>
          <a:stretch>
            <a:fillRect/>
          </a:stretch>
        </p:blipFill>
        <p:spPr>
          <a:xfrm>
            <a:off x="5029443" y="872456"/>
            <a:ext cx="7050258" cy="5299995"/>
          </a:xfrm>
          <a:prstGeom prst="rect">
            <a:avLst/>
          </a:prstGeom>
        </p:spPr>
      </p:pic>
    </p:spTree>
    <p:extLst>
      <p:ext uri="{BB962C8B-B14F-4D97-AF65-F5344CB8AC3E}">
        <p14:creationId xmlns:p14="http://schemas.microsoft.com/office/powerpoint/2010/main" val="42693731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Create an Azure Virtual Desktop image by using VM Image Builder</a:t>
            </a:r>
          </a:p>
        </p:txBody>
      </p:sp>
      <p:pic>
        <p:nvPicPr>
          <p:cNvPr id="7" name="Picture Placeholder 2">
            <a:extLst>
              <a:ext uri="{FF2B5EF4-FFF2-40B4-BE49-F238E27FC236}">
                <a16:creationId xmlns:a16="http://schemas.microsoft.com/office/drawing/2014/main" id="{35413D9E-8AF5-47BD-B4E2-FC3F08FD0E9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9304695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CFF1FDD-2B63-710B-D18F-1B3F854B4F58}"/>
              </a:ext>
            </a:extLst>
          </p:cNvPr>
          <p:cNvSpPr/>
          <p:nvPr/>
        </p:nvSpPr>
        <p:spPr bwMode="auto">
          <a:xfrm>
            <a:off x="597877" y="5254283"/>
            <a:ext cx="9910689" cy="8088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75414BB-6D90-3EC6-F6A1-68162BB1D154}"/>
              </a:ext>
            </a:extLst>
          </p:cNvPr>
          <p:cNvSpPr txBox="1"/>
          <p:nvPr/>
        </p:nvSpPr>
        <p:spPr>
          <a:xfrm>
            <a:off x="555673" y="511405"/>
            <a:ext cx="10438229" cy="707886"/>
          </a:xfrm>
          <a:prstGeom prst="rect">
            <a:avLst/>
          </a:prstGeom>
          <a:noFill/>
        </p:spPr>
        <p:txBody>
          <a:bodyPr wrap="square">
            <a:spAutoFit/>
          </a:bodyPr>
          <a:lstStyle/>
          <a:p>
            <a:r>
              <a:rPr lang="en-US" sz="2000" dirty="0"/>
              <a:t>You can distribute the image to an Azure Compute Gallery, where you can replicate it to other regions, control the scale, and share the image within and beyond your organization.</a:t>
            </a:r>
          </a:p>
        </p:txBody>
      </p:sp>
      <p:sp>
        <p:nvSpPr>
          <p:cNvPr id="7" name="TextBox 6">
            <a:extLst>
              <a:ext uri="{FF2B5EF4-FFF2-40B4-BE49-F238E27FC236}">
                <a16:creationId xmlns:a16="http://schemas.microsoft.com/office/drawing/2014/main" id="{B14DEE31-8773-5348-05A7-872CCC6A297F}"/>
              </a:ext>
            </a:extLst>
          </p:cNvPr>
          <p:cNvSpPr txBox="1"/>
          <p:nvPr/>
        </p:nvSpPr>
        <p:spPr>
          <a:xfrm>
            <a:off x="640081" y="1543805"/>
            <a:ext cx="10768820" cy="2708434"/>
          </a:xfrm>
          <a:prstGeom prst="rect">
            <a:avLst/>
          </a:prstGeom>
          <a:noFill/>
        </p:spPr>
        <p:txBody>
          <a:bodyPr wrap="square">
            <a:spAutoFit/>
          </a:bodyPr>
          <a:lstStyle/>
          <a:p>
            <a:pPr algn="l">
              <a:spcAft>
                <a:spcPts val="1200"/>
              </a:spcAft>
            </a:pPr>
            <a:r>
              <a:rPr lang="en-US" sz="2000" dirty="0">
                <a:solidFill>
                  <a:srgbClr val="000000"/>
                </a:solidFill>
              </a:rPr>
              <a:t>You can </a:t>
            </a:r>
            <a:r>
              <a:rPr lang="en-US" sz="2000" b="0" i="0" dirty="0">
                <a:solidFill>
                  <a:srgbClr val="000000"/>
                </a:solidFill>
                <a:effectLst/>
              </a:rPr>
              <a:t>create an Azure Virtual Desktop image with these customizations:</a:t>
            </a:r>
          </a:p>
          <a:p>
            <a:pPr marL="342900" indent="-342900" algn="l">
              <a:spcAft>
                <a:spcPts val="1200"/>
              </a:spcAft>
              <a:buFont typeface="Arial" panose="020B0604020202020204" pitchFamily="34" charset="0"/>
              <a:buChar char="•"/>
            </a:pPr>
            <a:r>
              <a:rPr lang="en-US" sz="2000" b="0" i="0" dirty="0" err="1">
                <a:solidFill>
                  <a:srgbClr val="000000"/>
                </a:solidFill>
                <a:effectLst/>
              </a:rPr>
              <a:t>FSLogix</a:t>
            </a:r>
            <a:r>
              <a:rPr lang="en-US" sz="2000" b="0" i="0" dirty="0">
                <a:solidFill>
                  <a:srgbClr val="000000"/>
                </a:solidFill>
                <a:effectLst/>
              </a:rPr>
              <a:t> setup</a:t>
            </a:r>
          </a:p>
          <a:p>
            <a:pPr marL="342900" indent="-342900" algn="l">
              <a:spcAft>
                <a:spcPts val="1200"/>
              </a:spcAft>
              <a:buFont typeface="Arial" panose="020B0604020202020204" pitchFamily="34" charset="0"/>
              <a:buChar char="•"/>
            </a:pPr>
            <a:r>
              <a:rPr lang="en-US" sz="2000" b="0" i="0" dirty="0">
                <a:solidFill>
                  <a:srgbClr val="000000"/>
                </a:solidFill>
                <a:effectLst/>
              </a:rPr>
              <a:t>Azure Virtual Desktop optimization</a:t>
            </a:r>
          </a:p>
          <a:p>
            <a:pPr marL="342900" indent="-342900" algn="l">
              <a:spcAft>
                <a:spcPts val="1200"/>
              </a:spcAft>
              <a:buFont typeface="Arial" panose="020B0604020202020204" pitchFamily="34" charset="0"/>
              <a:buChar char="•"/>
            </a:pPr>
            <a:r>
              <a:rPr lang="en-US" sz="2000" b="0" i="0" dirty="0">
                <a:solidFill>
                  <a:srgbClr val="000000"/>
                </a:solidFill>
                <a:effectLst/>
              </a:rPr>
              <a:t>Microsoft Teams installation</a:t>
            </a:r>
          </a:p>
          <a:p>
            <a:pPr marL="342900" indent="-342900" algn="l">
              <a:spcAft>
                <a:spcPts val="1200"/>
              </a:spcAft>
              <a:buFont typeface="Arial" panose="020B0604020202020204" pitchFamily="34" charset="0"/>
              <a:buChar char="•"/>
            </a:pPr>
            <a:r>
              <a:rPr lang="en-US" sz="2000" b="0" i="0" dirty="0">
                <a:solidFill>
                  <a:srgbClr val="000000"/>
                </a:solidFill>
                <a:effectLst/>
              </a:rPr>
              <a:t>Windows Restart customizer</a:t>
            </a:r>
          </a:p>
          <a:p>
            <a:pPr marL="342900" indent="-342900" algn="l">
              <a:spcAft>
                <a:spcPts val="1200"/>
              </a:spcAft>
              <a:buFont typeface="Arial" panose="020B0604020202020204" pitchFamily="34" charset="0"/>
              <a:buChar char="•"/>
            </a:pPr>
            <a:r>
              <a:rPr lang="en-US" sz="2000" b="0" i="0" dirty="0">
                <a:solidFill>
                  <a:srgbClr val="000000"/>
                </a:solidFill>
                <a:effectLst/>
              </a:rPr>
              <a:t>Windows Update customizer</a:t>
            </a:r>
          </a:p>
        </p:txBody>
      </p:sp>
      <p:sp>
        <p:nvSpPr>
          <p:cNvPr id="9" name="TextBox 8">
            <a:extLst>
              <a:ext uri="{FF2B5EF4-FFF2-40B4-BE49-F238E27FC236}">
                <a16:creationId xmlns:a16="http://schemas.microsoft.com/office/drawing/2014/main" id="{E977AD09-D9C3-0740-A623-0D418F3F84EA}"/>
              </a:ext>
            </a:extLst>
          </p:cNvPr>
          <p:cNvSpPr txBox="1"/>
          <p:nvPr/>
        </p:nvSpPr>
        <p:spPr>
          <a:xfrm>
            <a:off x="640081" y="4802182"/>
            <a:ext cx="6189784" cy="363946"/>
          </a:xfrm>
          <a:prstGeom prst="rect">
            <a:avLst/>
          </a:prstGeom>
          <a:noFill/>
        </p:spPr>
        <p:txBody>
          <a:bodyPr wrap="square">
            <a:spAutoFit/>
          </a:bodyPr>
          <a:lstStyle/>
          <a:p>
            <a:r>
              <a:rPr lang="en-US" dirty="0"/>
              <a:t>To build the image, run the scripts below.</a:t>
            </a:r>
          </a:p>
        </p:txBody>
      </p:sp>
      <p:sp>
        <p:nvSpPr>
          <p:cNvPr id="12" name="TextBox 11">
            <a:extLst>
              <a:ext uri="{FF2B5EF4-FFF2-40B4-BE49-F238E27FC236}">
                <a16:creationId xmlns:a16="http://schemas.microsoft.com/office/drawing/2014/main" id="{481BF075-4402-E381-EA5F-4C09E4154BA1}"/>
              </a:ext>
            </a:extLst>
          </p:cNvPr>
          <p:cNvSpPr txBox="1"/>
          <p:nvPr/>
        </p:nvSpPr>
        <p:spPr>
          <a:xfrm>
            <a:off x="640081" y="5314195"/>
            <a:ext cx="7821637" cy="635559"/>
          </a:xfrm>
          <a:prstGeom prst="rect">
            <a:avLst/>
          </a:prstGeom>
          <a:noFill/>
        </p:spPr>
        <p:txBody>
          <a:bodyPr wrap="square">
            <a:spAutoFit/>
          </a:bodyPr>
          <a:lstStyle/>
          <a:p>
            <a:r>
              <a:rPr lang="en-US" dirty="0">
                <a:solidFill>
                  <a:schemeClr val="bg1"/>
                </a:solidFill>
                <a:latin typeface="Consolas" panose="020B0609020204030204" pitchFamily="49" charset="0"/>
              </a:rPr>
              <a:t>Start-</a:t>
            </a:r>
            <a:r>
              <a:rPr lang="en-US" dirty="0" err="1">
                <a:solidFill>
                  <a:schemeClr val="bg1"/>
                </a:solidFill>
                <a:latin typeface="Consolas" panose="020B0609020204030204" pitchFamily="49" charset="0"/>
              </a:rPr>
              <a:t>AzImageBuilderTemplate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imageResourceGroup</a:t>
            </a:r>
            <a:r>
              <a:rPr lang="en-US" dirty="0">
                <a:solidFill>
                  <a:schemeClr val="bg1"/>
                </a:solidFill>
                <a:latin typeface="Consolas" panose="020B0609020204030204" pitchFamily="49" charset="0"/>
              </a:rPr>
              <a:t> -Name $</a:t>
            </a:r>
            <a:r>
              <a:rPr lang="en-US" dirty="0" err="1">
                <a:solidFill>
                  <a:schemeClr val="bg1"/>
                </a:solidFill>
                <a:latin typeface="Consolas" panose="020B0609020204030204" pitchFamily="49" charset="0"/>
              </a:rPr>
              <a:t>imageTemplateName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NoWait</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34472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Install Microsoft 365 Apps on a master Virtual Hard Disk image</a:t>
            </a:r>
          </a:p>
        </p:txBody>
      </p:sp>
      <p:pic>
        <p:nvPicPr>
          <p:cNvPr id="7" name="Picture Placeholder 2">
            <a:extLst>
              <a:ext uri="{FF2B5EF4-FFF2-40B4-BE49-F238E27FC236}">
                <a16:creationId xmlns:a16="http://schemas.microsoft.com/office/drawing/2014/main" id="{35413D9E-8AF5-47BD-B4E2-FC3F08FD0E9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4145131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9DAA93-44F7-F878-A7BD-DE8ECB411954}"/>
              </a:ext>
            </a:extLst>
          </p:cNvPr>
          <p:cNvSpPr txBox="1"/>
          <p:nvPr/>
        </p:nvSpPr>
        <p:spPr>
          <a:xfrm>
            <a:off x="553329" y="477162"/>
            <a:ext cx="10818055" cy="1200329"/>
          </a:xfrm>
          <a:prstGeom prst="rect">
            <a:avLst/>
          </a:prstGeom>
          <a:noFill/>
        </p:spPr>
        <p:txBody>
          <a:bodyPr wrap="square">
            <a:spAutoFit/>
          </a:bodyPr>
          <a:lstStyle/>
          <a:p>
            <a:r>
              <a:rPr lang="en-US" sz="2400" dirty="0">
                <a:solidFill>
                  <a:schemeClr val="tx2">
                    <a:lumMod val="75000"/>
                  </a:schemeClr>
                </a:solidFill>
              </a:rPr>
              <a:t>You can install Microsoft 365 Apps for enterprise, OneDrive, and other common applications on a master virtual hard disk (VHD) image for upload to Azure.</a:t>
            </a:r>
            <a:r>
              <a:rPr lang="en-US" sz="2400" dirty="0"/>
              <a:t> </a:t>
            </a:r>
          </a:p>
        </p:txBody>
      </p:sp>
      <p:sp>
        <p:nvSpPr>
          <p:cNvPr id="7" name="TextBox 6">
            <a:extLst>
              <a:ext uri="{FF2B5EF4-FFF2-40B4-BE49-F238E27FC236}">
                <a16:creationId xmlns:a16="http://schemas.microsoft.com/office/drawing/2014/main" id="{E0375122-81EB-B8BD-1669-3B597DDA1BAC}"/>
              </a:ext>
            </a:extLst>
          </p:cNvPr>
          <p:cNvSpPr txBox="1"/>
          <p:nvPr/>
        </p:nvSpPr>
        <p:spPr>
          <a:xfrm>
            <a:off x="553329" y="1997839"/>
            <a:ext cx="10342099" cy="2862322"/>
          </a:xfrm>
          <a:prstGeom prst="rect">
            <a:avLst/>
          </a:prstGeom>
          <a:noFill/>
        </p:spPr>
        <p:txBody>
          <a:bodyPr wrap="square">
            <a:spAutoFit/>
          </a:bodyPr>
          <a:lstStyle/>
          <a:p>
            <a:pPr>
              <a:spcAft>
                <a:spcPts val="1200"/>
              </a:spcAft>
            </a:pPr>
            <a:r>
              <a:rPr lang="en-US" sz="2000" dirty="0"/>
              <a:t>Shared computer activation allows deployment of Microsoft 365 Apps for enterprise to a computer that is accessed by multiple users.</a:t>
            </a:r>
          </a:p>
          <a:p>
            <a:pPr>
              <a:spcAft>
                <a:spcPts val="1200"/>
              </a:spcAft>
            </a:pPr>
            <a:r>
              <a:rPr lang="en-US" sz="2000" dirty="0"/>
              <a:t>Use the Office Deployment Tool to install Office. </a:t>
            </a:r>
          </a:p>
          <a:p>
            <a:pPr>
              <a:spcAft>
                <a:spcPts val="1200"/>
              </a:spcAft>
            </a:pPr>
            <a:r>
              <a:rPr lang="en-US" sz="2000" dirty="0"/>
              <a:t>Windows 10 Enterprise multi-session only supports the following versions of Office:</a:t>
            </a:r>
          </a:p>
          <a:p>
            <a:pPr marL="285750" indent="-285750">
              <a:spcAft>
                <a:spcPts val="1200"/>
              </a:spcAft>
              <a:buFont typeface="Arial" panose="020B0604020202020204" pitchFamily="34" charset="0"/>
              <a:buChar char="•"/>
            </a:pPr>
            <a:r>
              <a:rPr lang="en-US" sz="2000" dirty="0"/>
              <a:t>Microsoft 365 Apps for enterprise</a:t>
            </a:r>
          </a:p>
          <a:p>
            <a:pPr marL="285750" indent="-285750">
              <a:spcAft>
                <a:spcPts val="1200"/>
              </a:spcAft>
              <a:buFont typeface="Arial" panose="020B0604020202020204" pitchFamily="34" charset="0"/>
              <a:buChar char="•"/>
            </a:pPr>
            <a:r>
              <a:rPr lang="en-US" sz="2000" dirty="0"/>
              <a:t>Microsoft 365 Apps for business that comes with a Microsoft 365 Business Premium subscriptio</a:t>
            </a:r>
            <a:r>
              <a:rPr lang="en-US" dirty="0"/>
              <a:t>n</a:t>
            </a:r>
          </a:p>
        </p:txBody>
      </p:sp>
      <p:pic>
        <p:nvPicPr>
          <p:cNvPr id="9" name="Picture 8">
            <a:extLst>
              <a:ext uri="{FF2B5EF4-FFF2-40B4-BE49-F238E27FC236}">
                <a16:creationId xmlns:a16="http://schemas.microsoft.com/office/drawing/2014/main" id="{36CD1A44-ECC2-B1F3-05C3-C765ECFDC9B3}"/>
              </a:ext>
            </a:extLst>
          </p:cNvPr>
          <p:cNvPicPr>
            <a:picLocks noChangeAspect="1"/>
          </p:cNvPicPr>
          <p:nvPr/>
        </p:nvPicPr>
        <p:blipFill>
          <a:blip r:embed="rId3"/>
          <a:stretch>
            <a:fillRect/>
          </a:stretch>
        </p:blipFill>
        <p:spPr>
          <a:xfrm>
            <a:off x="2340156" y="4929183"/>
            <a:ext cx="6977114" cy="1571636"/>
          </a:xfrm>
          <a:prstGeom prst="rect">
            <a:avLst/>
          </a:prstGeom>
        </p:spPr>
      </p:pic>
    </p:spTree>
    <p:extLst>
      <p:ext uri="{BB962C8B-B14F-4D97-AF65-F5344CB8AC3E}">
        <p14:creationId xmlns:p14="http://schemas.microsoft.com/office/powerpoint/2010/main" val="9304719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Install language packs in Azure Virtual Desktop</a:t>
            </a:r>
          </a:p>
        </p:txBody>
      </p:sp>
      <p:pic>
        <p:nvPicPr>
          <p:cNvPr id="7" name="Picture Placeholder 2">
            <a:extLst>
              <a:ext uri="{FF2B5EF4-FFF2-40B4-BE49-F238E27FC236}">
                <a16:creationId xmlns:a16="http://schemas.microsoft.com/office/drawing/2014/main" id="{35413D9E-8AF5-47BD-B4E2-FC3F08FD0E9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6690976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2DFCD9-4FB3-4102-A37E-22A36BC3C5FC}"/>
              </a:ext>
            </a:extLst>
          </p:cNvPr>
          <p:cNvSpPr txBox="1"/>
          <p:nvPr/>
        </p:nvSpPr>
        <p:spPr>
          <a:xfrm>
            <a:off x="475793" y="774672"/>
            <a:ext cx="4189726" cy="5416868"/>
          </a:xfrm>
          <a:prstGeom prst="rect">
            <a:avLst/>
          </a:prstGeom>
          <a:noFill/>
        </p:spPr>
        <p:txBody>
          <a:bodyPr wrap="square">
            <a:spAutoFit/>
          </a:bodyPr>
          <a:lstStyle/>
          <a:p>
            <a:pPr algn="l">
              <a:spcAft>
                <a:spcPts val="900"/>
              </a:spcAft>
            </a:pPr>
            <a:r>
              <a:rPr lang="en-US" sz="2000" dirty="0">
                <a:latin typeface="Segoe UI VSS (Regular)"/>
              </a:rPr>
              <a:t>Y</a:t>
            </a:r>
            <a:r>
              <a:rPr lang="en-US" sz="2000" b="0" i="0" dirty="0">
                <a:effectLst/>
                <a:latin typeface="Segoe UI VSS (Regular)"/>
              </a:rPr>
              <a:t>ou need the following to customize a Windows 10 Enterprise multi-session images for adding multiple languages:</a:t>
            </a:r>
          </a:p>
          <a:p>
            <a:pPr marL="285750" indent="-285750" algn="l">
              <a:spcAft>
                <a:spcPts val="900"/>
              </a:spcAft>
              <a:buFont typeface="Arial" panose="020B0604020202020204" pitchFamily="34" charset="0"/>
              <a:buChar char="•"/>
            </a:pPr>
            <a:r>
              <a:rPr lang="en-US" sz="2000" b="0" i="0" dirty="0">
                <a:effectLst/>
                <a:latin typeface="Segoe UI VSS (Regular)"/>
              </a:rPr>
              <a:t>An Azure virtual machine (VM) with Windows 10 Enterprise multi-session.</a:t>
            </a:r>
          </a:p>
          <a:p>
            <a:pPr marL="285750" indent="-285750" algn="l">
              <a:spcAft>
                <a:spcPts val="900"/>
              </a:spcAft>
              <a:buFont typeface="Arial" panose="020B0604020202020204" pitchFamily="34" charset="0"/>
              <a:buChar char="•"/>
            </a:pPr>
            <a:r>
              <a:rPr lang="en-US" sz="2000" b="0" i="0" dirty="0">
                <a:effectLst/>
                <a:latin typeface="Segoe UI VSS (Regular)"/>
              </a:rPr>
              <a:t>The Language ISO, Feature on Demand (FOD) Disk 1, and Inbox Apps ISO of the OS version the image uses.</a:t>
            </a:r>
          </a:p>
          <a:p>
            <a:pPr marL="285750" indent="-285750" algn="l">
              <a:spcAft>
                <a:spcPts val="900"/>
              </a:spcAft>
              <a:buFont typeface="Arial" panose="020B0604020202020204" pitchFamily="34" charset="0"/>
              <a:buChar char="•"/>
            </a:pPr>
            <a:r>
              <a:rPr lang="en-US" sz="2000" b="0" i="0" dirty="0">
                <a:effectLst/>
                <a:latin typeface="Segoe UI VSS (Regular)"/>
              </a:rPr>
              <a:t>An Azure Files Share or a file share on a Windows File Server Virtual Machine</a:t>
            </a:r>
          </a:p>
          <a:p>
            <a:br>
              <a:rPr lang="en-US" dirty="0"/>
            </a:br>
            <a:endParaRPr lang="en-US" dirty="0"/>
          </a:p>
        </p:txBody>
      </p:sp>
      <p:cxnSp>
        <p:nvCxnSpPr>
          <p:cNvPr id="5" name="Straight Connector 4">
            <a:extLst>
              <a:ext uri="{FF2B5EF4-FFF2-40B4-BE49-F238E27FC236}">
                <a16:creationId xmlns:a16="http://schemas.microsoft.com/office/drawing/2014/main" id="{70EB3C6A-86A9-441E-B9AA-C30B95B3665D}"/>
              </a:ext>
            </a:extLst>
          </p:cNvPr>
          <p:cNvCxnSpPr>
            <a:cxnSpLocks/>
          </p:cNvCxnSpPr>
          <p:nvPr/>
        </p:nvCxnSpPr>
        <p:spPr>
          <a:xfrm>
            <a:off x="4826577" y="1162464"/>
            <a:ext cx="0" cy="4151168"/>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550CECD-026E-47DF-BB85-0A6856EC4AC2}"/>
              </a:ext>
            </a:extLst>
          </p:cNvPr>
          <p:cNvSpPr txBox="1"/>
          <p:nvPr/>
        </p:nvSpPr>
        <p:spPr>
          <a:xfrm>
            <a:off x="5304559" y="848441"/>
            <a:ext cx="6556662" cy="4724370"/>
          </a:xfrm>
          <a:prstGeom prst="rect">
            <a:avLst/>
          </a:prstGeom>
          <a:noFill/>
        </p:spPr>
        <p:txBody>
          <a:bodyPr wrap="square">
            <a:spAutoFit/>
          </a:bodyPr>
          <a:lstStyle/>
          <a:p>
            <a:pPr algn="l">
              <a:spcAft>
                <a:spcPts val="600"/>
              </a:spcAft>
            </a:pPr>
            <a:r>
              <a:rPr lang="en-US" sz="2000" b="0" i="0" dirty="0">
                <a:effectLst/>
                <a:latin typeface="Segoe UI VSS (Regular)"/>
              </a:rPr>
              <a:t>To create a custom Windows 10 Enterprise multi-session image manually:</a:t>
            </a:r>
          </a:p>
          <a:p>
            <a:pPr marL="457200" indent="-457200" algn="l">
              <a:spcAft>
                <a:spcPts val="600"/>
              </a:spcAft>
              <a:buFont typeface="+mj-lt"/>
              <a:buAutoNum type="arabicPeriod"/>
            </a:pPr>
            <a:r>
              <a:rPr lang="en-US" sz="2000" b="0" i="0" dirty="0">
                <a:effectLst/>
                <a:latin typeface="Segoe UI VSS (Regular)"/>
              </a:rPr>
              <a:t>Deploy an Azure VM, then go to the Azure Gallery and select the current version of Windows 10 Enterprise multi-session you're using.</a:t>
            </a:r>
          </a:p>
          <a:p>
            <a:pPr marL="457200" indent="-457200" algn="l">
              <a:spcAft>
                <a:spcPts val="600"/>
              </a:spcAft>
              <a:buFont typeface="+mj-lt"/>
              <a:buAutoNum type="arabicPeriod"/>
            </a:pPr>
            <a:r>
              <a:rPr lang="en-US" sz="2000" b="0" i="0" dirty="0">
                <a:effectLst/>
                <a:latin typeface="Segoe UI VSS (Regular)"/>
              </a:rPr>
              <a:t>After you've deployed the VM, connect to it using RDP as a local admin.</a:t>
            </a:r>
          </a:p>
          <a:p>
            <a:pPr marL="457200" indent="-457200" algn="l">
              <a:spcAft>
                <a:spcPts val="600"/>
              </a:spcAft>
              <a:buFont typeface="+mj-lt"/>
              <a:buAutoNum type="arabicPeriod"/>
            </a:pPr>
            <a:r>
              <a:rPr lang="en-US" sz="2000" b="0" i="0" dirty="0">
                <a:effectLst/>
                <a:latin typeface="Segoe UI VSS (Regular)"/>
              </a:rPr>
              <a:t>Make sure your VM has all the latest Windows Updates. </a:t>
            </a:r>
          </a:p>
          <a:p>
            <a:pPr marL="457200" indent="-457200" algn="l">
              <a:spcAft>
                <a:spcPts val="600"/>
              </a:spcAft>
              <a:buFont typeface="+mj-lt"/>
              <a:buAutoNum type="arabicPeriod"/>
            </a:pPr>
            <a:r>
              <a:rPr lang="en-US" sz="2000" b="0" i="0" dirty="0">
                <a:effectLst/>
                <a:latin typeface="Segoe UI VSS (Regular)"/>
              </a:rPr>
              <a:t>Connect to the language package, FOD, and Inbox Apps file share repository and mount it to a letter drive (for example, drive E).</a:t>
            </a:r>
          </a:p>
          <a:p>
            <a:br>
              <a:rPr lang="en-US" dirty="0"/>
            </a:br>
            <a:endParaRPr lang="en-US" dirty="0"/>
          </a:p>
        </p:txBody>
      </p:sp>
    </p:spTree>
    <p:extLst>
      <p:ext uri="{BB962C8B-B14F-4D97-AF65-F5344CB8AC3E}">
        <p14:creationId xmlns:p14="http://schemas.microsoft.com/office/powerpoint/2010/main" val="1063398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Create a managed VM image for an Azure Virtual Desktop-specific configuration.</a:t>
            </a:r>
          </a:p>
          <a:p>
            <a:pPr marL="285750" lvl="1" indent="-285750">
              <a:spcBef>
                <a:spcPts val="1176"/>
              </a:spcBef>
              <a:buFont typeface="Arial" panose="020B0604020202020204" pitchFamily="34" charset="0"/>
              <a:buChar char="•"/>
            </a:pPr>
            <a:r>
              <a:rPr lang="en-US" sz="1730" dirty="0">
                <a:solidFill>
                  <a:schemeClr val="tx1"/>
                </a:solidFill>
              </a:rPr>
              <a:t>Modify a session host image.</a:t>
            </a:r>
          </a:p>
          <a:p>
            <a:pPr marL="285750" lvl="1" indent="-285750">
              <a:spcBef>
                <a:spcPts val="1176"/>
              </a:spcBef>
              <a:buFont typeface="Arial" panose="020B0604020202020204" pitchFamily="34" charset="0"/>
              <a:buChar char="•"/>
            </a:pPr>
            <a:r>
              <a:rPr lang="en-US" sz="1730" dirty="0">
                <a:solidFill>
                  <a:schemeClr val="tx1"/>
                </a:solidFill>
              </a:rPr>
              <a:t>Plan for image update and management.</a:t>
            </a:r>
          </a:p>
          <a:p>
            <a:pPr marL="285750" lvl="1" indent="-285750">
              <a:spcBef>
                <a:spcPts val="1176"/>
              </a:spcBef>
              <a:buFont typeface="Arial" panose="020B0604020202020204" pitchFamily="34" charset="0"/>
              <a:buChar char="•"/>
            </a:pPr>
            <a:r>
              <a:rPr lang="en-US" sz="1730" dirty="0">
                <a:solidFill>
                  <a:schemeClr val="tx1"/>
                </a:solidFill>
              </a:rPr>
              <a:t>Create and use a Shared Image Gallery (SIG) for Azure Virtual Desktop.</a:t>
            </a:r>
          </a:p>
          <a:p>
            <a:pPr marL="285750" lvl="1" indent="-285750">
              <a:spcBef>
                <a:spcPts val="1176"/>
              </a:spcBef>
              <a:buFont typeface="Arial" panose="020B0604020202020204" pitchFamily="34" charset="0"/>
              <a:buChar char="•"/>
            </a:pPr>
            <a:r>
              <a:rPr lang="en-US" sz="1730" dirty="0">
                <a:solidFill>
                  <a:schemeClr val="tx1"/>
                </a:solidFill>
              </a:rPr>
              <a:t>Install language packs in Azure Virtual Desktop.</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Create and manage session host images</a:t>
            </a:r>
            <a:endParaRPr lang="en-US" dirty="0"/>
          </a:p>
        </p:txBody>
      </p:sp>
      <p:pic>
        <p:nvPicPr>
          <p:cNvPr id="8" name="Picture Placeholder 6">
            <a:extLst>
              <a:ext uri="{FF2B5EF4-FFF2-40B4-BE49-F238E27FC236}">
                <a16:creationId xmlns:a16="http://schemas.microsoft.com/office/drawing/2014/main" id="{1510A675-D3C8-4DE4-A132-5E38496883E8}"/>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99954" y="1632538"/>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Create a managed VM image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Modify a session host image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for image update and management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Create and use a Shared Image Gallery (SIG) using the portal</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Install language packs in Azure Virtual Desktop</a:t>
            </a:r>
            <a:endParaRPr lang="en-US" sz="1800" dirty="0">
              <a:latin typeface="Segoe UI" panose="020B0502040204020203"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536207"/>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Implement an Azure Virtual Desktop infrastructure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Create and manage session host images</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Create a managed VM image</a:t>
            </a:r>
          </a:p>
        </p:txBody>
      </p:sp>
      <p:pic>
        <p:nvPicPr>
          <p:cNvPr id="11" name="Picture Placeholder 2">
            <a:extLst>
              <a:ext uri="{FF2B5EF4-FFF2-40B4-BE49-F238E27FC236}">
                <a16:creationId xmlns:a16="http://schemas.microsoft.com/office/drawing/2014/main" id="{D494BB8B-B3C9-4D57-A81F-A63C4D0E540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BF7D7F-4A0E-4FF1-9554-145924A40D6B}"/>
              </a:ext>
            </a:extLst>
          </p:cNvPr>
          <p:cNvSpPr txBox="1"/>
          <p:nvPr/>
        </p:nvSpPr>
        <p:spPr>
          <a:xfrm>
            <a:off x="283783" y="681431"/>
            <a:ext cx="11101535" cy="461665"/>
          </a:xfrm>
          <a:prstGeom prst="rect">
            <a:avLst/>
          </a:prstGeom>
          <a:noFill/>
        </p:spPr>
        <p:txBody>
          <a:bodyPr wrap="square">
            <a:spAutoFit/>
          </a:bodyPr>
          <a:lstStyle/>
          <a:p>
            <a:r>
              <a:rPr lang="en-US" sz="2400" dirty="0">
                <a:solidFill>
                  <a:schemeClr val="tx2">
                    <a:lumMod val="75000"/>
                  </a:schemeClr>
                </a:solidFill>
              </a:rPr>
              <a:t>You can use an image from the Azure Image Gallery.</a:t>
            </a:r>
            <a:r>
              <a:rPr lang="en-US" sz="2000" dirty="0"/>
              <a:t> </a:t>
            </a:r>
          </a:p>
        </p:txBody>
      </p:sp>
      <p:sp>
        <p:nvSpPr>
          <p:cNvPr id="11" name="TextBox 10">
            <a:extLst>
              <a:ext uri="{FF2B5EF4-FFF2-40B4-BE49-F238E27FC236}">
                <a16:creationId xmlns:a16="http://schemas.microsoft.com/office/drawing/2014/main" id="{64EF5C28-D64E-4581-8956-D48D37AECCC8}"/>
              </a:ext>
            </a:extLst>
          </p:cNvPr>
          <p:cNvSpPr txBox="1"/>
          <p:nvPr/>
        </p:nvSpPr>
        <p:spPr>
          <a:xfrm>
            <a:off x="375223" y="1794097"/>
            <a:ext cx="4241802" cy="3323987"/>
          </a:xfrm>
          <a:prstGeom prst="rect">
            <a:avLst/>
          </a:prstGeom>
          <a:noFill/>
        </p:spPr>
        <p:txBody>
          <a:bodyPr wrap="square">
            <a:spAutoFit/>
          </a:bodyPr>
          <a:lstStyle/>
          <a:p>
            <a:pPr>
              <a:spcAft>
                <a:spcPts val="1200"/>
              </a:spcAft>
            </a:pPr>
            <a:r>
              <a:rPr lang="en-US" dirty="0"/>
              <a:t>Windows 10 Enterprise multi-session is available in the Azure Image Gallery. </a:t>
            </a:r>
          </a:p>
          <a:p>
            <a:pPr>
              <a:spcAft>
                <a:spcPts val="1200"/>
              </a:spcAft>
            </a:pPr>
            <a:r>
              <a:rPr lang="en-US" dirty="0"/>
              <a:t>There are two options for customizing the image:</a:t>
            </a:r>
          </a:p>
          <a:p>
            <a:pPr marL="285750" indent="-285750">
              <a:spcAft>
                <a:spcPts val="1200"/>
              </a:spcAft>
              <a:buFont typeface="Arial" panose="020B0604020202020204" pitchFamily="34" charset="0"/>
              <a:buChar char="•"/>
            </a:pPr>
            <a:r>
              <a:rPr lang="en-US" dirty="0"/>
              <a:t>The first option is to provision a virtual machine (VM) in Azure</a:t>
            </a:r>
          </a:p>
          <a:p>
            <a:pPr marL="285750" indent="-285750">
              <a:spcAft>
                <a:spcPts val="1200"/>
              </a:spcAft>
              <a:buFont typeface="Arial" panose="020B0604020202020204" pitchFamily="34" charset="0"/>
              <a:buChar char="•"/>
            </a:pPr>
            <a:r>
              <a:rPr lang="en-US" dirty="0"/>
              <a:t>The second option is to create the image locally by downloading the image, provisioning a Hyper-V VM, and customizing it to suit your needs</a:t>
            </a:r>
          </a:p>
        </p:txBody>
      </p:sp>
      <p:sp>
        <p:nvSpPr>
          <p:cNvPr id="13" name="TextBox 12">
            <a:extLst>
              <a:ext uri="{FF2B5EF4-FFF2-40B4-BE49-F238E27FC236}">
                <a16:creationId xmlns:a16="http://schemas.microsoft.com/office/drawing/2014/main" id="{8075CD74-E57D-4A02-8995-A32C71B8B204}"/>
              </a:ext>
            </a:extLst>
          </p:cNvPr>
          <p:cNvSpPr txBox="1"/>
          <p:nvPr/>
        </p:nvSpPr>
        <p:spPr>
          <a:xfrm>
            <a:off x="5243080" y="1349729"/>
            <a:ext cx="2665268" cy="400110"/>
          </a:xfrm>
          <a:prstGeom prst="rect">
            <a:avLst/>
          </a:prstGeom>
          <a:noFill/>
        </p:spPr>
        <p:txBody>
          <a:bodyPr wrap="square">
            <a:spAutoFit/>
          </a:bodyPr>
          <a:lstStyle/>
          <a:p>
            <a:pPr algn="l"/>
            <a:r>
              <a:rPr lang="en-US" sz="2000" b="1" i="0" dirty="0">
                <a:effectLst/>
                <a:latin typeface="+mj-lt"/>
              </a:rPr>
              <a:t>Local image creation</a:t>
            </a:r>
          </a:p>
        </p:txBody>
      </p:sp>
      <p:sp>
        <p:nvSpPr>
          <p:cNvPr id="15" name="TextBox 14">
            <a:extLst>
              <a:ext uri="{FF2B5EF4-FFF2-40B4-BE49-F238E27FC236}">
                <a16:creationId xmlns:a16="http://schemas.microsoft.com/office/drawing/2014/main" id="{E76075DA-880E-424B-93B6-FAD524126794}"/>
              </a:ext>
            </a:extLst>
          </p:cNvPr>
          <p:cNvSpPr txBox="1"/>
          <p:nvPr/>
        </p:nvSpPr>
        <p:spPr>
          <a:xfrm>
            <a:off x="5330536" y="1749839"/>
            <a:ext cx="6504708" cy="2477601"/>
          </a:xfrm>
          <a:prstGeom prst="rect">
            <a:avLst/>
          </a:prstGeom>
          <a:noFill/>
        </p:spPr>
        <p:txBody>
          <a:bodyPr wrap="square">
            <a:spAutoFit/>
          </a:bodyPr>
          <a:lstStyle/>
          <a:p>
            <a:pPr algn="l">
              <a:spcAft>
                <a:spcPts val="600"/>
              </a:spcAft>
            </a:pPr>
            <a:r>
              <a:rPr lang="en-US" sz="2000" b="0" i="0" dirty="0">
                <a:effectLst/>
                <a:latin typeface="Segoe UI" panose="020B0502040204020203" pitchFamily="34" charset="0"/>
              </a:rPr>
              <a:t>Once you've downloaded the image to a local location, open </a:t>
            </a:r>
            <a:r>
              <a:rPr lang="en-US" sz="2000" b="1" i="0" dirty="0">
                <a:effectLst/>
                <a:latin typeface="+mj-lt"/>
              </a:rPr>
              <a:t>Hyper-V Manager</a:t>
            </a:r>
            <a:r>
              <a:rPr lang="en-US" sz="2000" b="0" i="0" dirty="0">
                <a:effectLst/>
                <a:latin typeface="Segoe UI" panose="020B0502040204020203" pitchFamily="34" charset="0"/>
              </a:rPr>
              <a:t> to create a VM with the VHD you copied. To create a VM with the copied VHD:</a:t>
            </a:r>
          </a:p>
          <a:p>
            <a:pPr marL="342900" indent="-342900" algn="l">
              <a:spcAft>
                <a:spcPts val="600"/>
              </a:spcAft>
              <a:buFont typeface="+mj-lt"/>
              <a:buAutoNum type="arabicPeriod"/>
            </a:pPr>
            <a:r>
              <a:rPr lang="en-US" sz="2000" b="0" i="0" dirty="0">
                <a:effectLst/>
                <a:latin typeface="Segoe UI" panose="020B0502040204020203" pitchFamily="34" charset="0"/>
              </a:rPr>
              <a:t>Open the </a:t>
            </a:r>
            <a:r>
              <a:rPr lang="en-US" sz="2000" b="1" i="0" dirty="0">
                <a:effectLst/>
                <a:latin typeface="+mj-lt"/>
              </a:rPr>
              <a:t>New Virtual Machine Wizard</a:t>
            </a:r>
            <a:r>
              <a:rPr lang="en-US" sz="2000" b="0" i="0" dirty="0">
                <a:effectLst/>
                <a:latin typeface="Segoe UI" panose="020B0502040204020203" pitchFamily="34" charset="0"/>
              </a:rPr>
              <a:t>.</a:t>
            </a:r>
          </a:p>
          <a:p>
            <a:pPr marL="342900" indent="-342900" algn="l">
              <a:spcAft>
                <a:spcPts val="600"/>
              </a:spcAft>
              <a:buFont typeface="+mj-lt"/>
              <a:buAutoNum type="arabicPeriod"/>
            </a:pPr>
            <a:r>
              <a:rPr lang="en-US" sz="2000" b="0" i="0" dirty="0">
                <a:effectLst/>
                <a:latin typeface="Segoe UI" panose="020B0502040204020203" pitchFamily="34" charset="0"/>
              </a:rPr>
              <a:t>On the Specify Generation page, select </a:t>
            </a:r>
            <a:r>
              <a:rPr lang="en-US" sz="2000" b="1" i="0" dirty="0">
                <a:effectLst/>
                <a:latin typeface="+mj-lt"/>
              </a:rPr>
              <a:t>Generation 1</a:t>
            </a:r>
            <a:r>
              <a:rPr lang="en-US" sz="2000" b="0" i="0" dirty="0">
                <a:effectLst/>
                <a:latin typeface="Segoe UI" panose="020B0502040204020203" pitchFamily="34" charset="0"/>
              </a:rPr>
              <a:t>.</a:t>
            </a:r>
          </a:p>
          <a:p>
            <a:pPr marL="342900" indent="-342900" algn="l">
              <a:spcAft>
                <a:spcPts val="600"/>
              </a:spcAft>
              <a:buFont typeface="+mj-lt"/>
              <a:buAutoNum type="arabicPeriod"/>
            </a:pPr>
            <a:r>
              <a:rPr lang="en-US" sz="2000" b="0" i="0" dirty="0">
                <a:effectLst/>
                <a:latin typeface="Segoe UI" panose="020B0502040204020203" pitchFamily="34" charset="0"/>
              </a:rPr>
              <a:t>Under </a:t>
            </a:r>
            <a:r>
              <a:rPr lang="en-US" sz="2000" b="0" i="0" dirty="0">
                <a:effectLst/>
                <a:latin typeface="+mj-lt"/>
              </a:rPr>
              <a:t>Checkpoint Type</a:t>
            </a:r>
            <a:r>
              <a:rPr lang="en-US" sz="2000" b="0" i="0" dirty="0">
                <a:effectLst/>
                <a:latin typeface="Segoe UI" panose="020B0502040204020203" pitchFamily="34" charset="0"/>
              </a:rPr>
              <a:t>, disable checkpoints by unchecking the check box.</a:t>
            </a:r>
          </a:p>
        </p:txBody>
      </p:sp>
      <p:cxnSp>
        <p:nvCxnSpPr>
          <p:cNvPr id="17" name="Straight Connector 16">
            <a:extLst>
              <a:ext uri="{FF2B5EF4-FFF2-40B4-BE49-F238E27FC236}">
                <a16:creationId xmlns:a16="http://schemas.microsoft.com/office/drawing/2014/main" id="{061CF118-C997-41BB-BDB7-46658C16088C}"/>
              </a:ext>
            </a:extLst>
          </p:cNvPr>
          <p:cNvCxnSpPr/>
          <p:nvPr/>
        </p:nvCxnSpPr>
        <p:spPr>
          <a:xfrm>
            <a:off x="4826577" y="1380507"/>
            <a:ext cx="0" cy="4151168"/>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7B3D700-AA0D-4467-9E64-6869749315A8}"/>
              </a:ext>
            </a:extLst>
          </p:cNvPr>
          <p:cNvPicPr>
            <a:picLocks noChangeAspect="1"/>
          </p:cNvPicPr>
          <p:nvPr/>
        </p:nvPicPr>
        <p:blipFill>
          <a:blip r:embed="rId3"/>
          <a:stretch>
            <a:fillRect/>
          </a:stretch>
        </p:blipFill>
        <p:spPr>
          <a:xfrm>
            <a:off x="5330536" y="4174703"/>
            <a:ext cx="6667500" cy="1895475"/>
          </a:xfrm>
          <a:prstGeom prst="rect">
            <a:avLst/>
          </a:prstGeom>
        </p:spPr>
      </p:pic>
    </p:spTree>
    <p:extLst>
      <p:ext uri="{BB962C8B-B14F-4D97-AF65-F5344CB8AC3E}">
        <p14:creationId xmlns:p14="http://schemas.microsoft.com/office/powerpoint/2010/main" val="3883993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Modify a session host image</a:t>
            </a:r>
          </a:p>
        </p:txBody>
      </p:sp>
      <p:pic>
        <p:nvPicPr>
          <p:cNvPr id="15" name="Picture Placeholder 8">
            <a:extLst>
              <a:ext uri="{FF2B5EF4-FFF2-40B4-BE49-F238E27FC236}">
                <a16:creationId xmlns:a16="http://schemas.microsoft.com/office/drawing/2014/main" id="{2EA5E498-F4AD-48CC-AD1D-6AA06F753829}"/>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7904" r="7904"/>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E1AEE-53D9-4A7D-8501-9E96048561F8}"/>
              </a:ext>
            </a:extLst>
          </p:cNvPr>
          <p:cNvSpPr txBox="1"/>
          <p:nvPr/>
        </p:nvSpPr>
        <p:spPr>
          <a:xfrm>
            <a:off x="968985" y="1175835"/>
            <a:ext cx="9754913" cy="400110"/>
          </a:xfrm>
          <a:prstGeom prst="rect">
            <a:avLst/>
          </a:prstGeom>
          <a:noFill/>
        </p:spPr>
        <p:txBody>
          <a:bodyPr wrap="square">
            <a:spAutoFit/>
          </a:bodyPr>
          <a:lstStyle/>
          <a:p>
            <a:endParaRPr lang="en-US" sz="2000" dirty="0"/>
          </a:p>
        </p:txBody>
      </p:sp>
      <p:sp>
        <p:nvSpPr>
          <p:cNvPr id="2" name="TextBox 1">
            <a:extLst>
              <a:ext uri="{FF2B5EF4-FFF2-40B4-BE49-F238E27FC236}">
                <a16:creationId xmlns:a16="http://schemas.microsoft.com/office/drawing/2014/main" id="{EC2D3D30-1594-456F-9D2E-17DABAC47BC1}"/>
              </a:ext>
            </a:extLst>
          </p:cNvPr>
          <p:cNvSpPr txBox="1"/>
          <p:nvPr/>
        </p:nvSpPr>
        <p:spPr>
          <a:xfrm>
            <a:off x="503027" y="1095374"/>
            <a:ext cx="11139990" cy="400110"/>
          </a:xfrm>
          <a:prstGeom prst="rect">
            <a:avLst/>
          </a:prstGeom>
          <a:noFill/>
        </p:spPr>
        <p:txBody>
          <a:bodyPr wrap="square">
            <a:spAutoFit/>
          </a:bodyPr>
          <a:lstStyle/>
          <a:p>
            <a:r>
              <a:rPr lang="en-US" sz="2000"/>
              <a:t>To disable Automatic Updates via local Group Policy, run:</a:t>
            </a:r>
            <a:endParaRPr lang="en-US" sz="2000" dirty="0"/>
          </a:p>
        </p:txBody>
      </p:sp>
      <p:sp>
        <p:nvSpPr>
          <p:cNvPr id="3" name="Rectangle 2">
            <a:extLst>
              <a:ext uri="{FF2B5EF4-FFF2-40B4-BE49-F238E27FC236}">
                <a16:creationId xmlns:a16="http://schemas.microsoft.com/office/drawing/2014/main" id="{0E57F050-ADEA-423B-AF03-D2F879A9D8E4}"/>
              </a:ext>
            </a:extLst>
          </p:cNvPr>
          <p:cNvSpPr/>
          <p:nvPr/>
        </p:nvSpPr>
        <p:spPr bwMode="auto">
          <a:xfrm>
            <a:off x="550024" y="1570683"/>
            <a:ext cx="10661531" cy="51723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200" b="0">
                <a:solidFill>
                  <a:schemeClr val="bg1"/>
                </a:solidFill>
                <a:effectLst/>
                <a:latin typeface="Consolas" panose="020B0609020204030204" pitchFamily="49" charset="0"/>
              </a:rPr>
              <a:t>reg add "HKLM\SOFTWARE\Policies\Microsoft\Windows\WindowsUpdate\AU" /v NoAutoUpdate /t REG_DWORD /d 1 /f</a:t>
            </a:r>
            <a:endParaRPr lang="en-US" sz="1200"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42FAD19E-BD15-4905-A8C0-C1C4BD6611B1}"/>
              </a:ext>
            </a:extLst>
          </p:cNvPr>
          <p:cNvSpPr txBox="1"/>
          <p:nvPr/>
        </p:nvSpPr>
        <p:spPr>
          <a:xfrm>
            <a:off x="503027" y="2700961"/>
            <a:ext cx="10755526" cy="400110"/>
          </a:xfrm>
          <a:prstGeom prst="rect">
            <a:avLst/>
          </a:prstGeom>
          <a:noFill/>
        </p:spPr>
        <p:txBody>
          <a:bodyPr wrap="square">
            <a:spAutoFit/>
          </a:bodyPr>
          <a:lstStyle/>
          <a:p>
            <a:r>
              <a:rPr lang="en-US" sz="2000"/>
              <a:t>Run this command to specify a Start layout for Windows 10 PCs, run:</a:t>
            </a:r>
            <a:endParaRPr lang="en-US" sz="2000" dirty="0"/>
          </a:p>
        </p:txBody>
      </p:sp>
      <p:sp>
        <p:nvSpPr>
          <p:cNvPr id="11" name="Rectangle 10">
            <a:extLst>
              <a:ext uri="{FF2B5EF4-FFF2-40B4-BE49-F238E27FC236}">
                <a16:creationId xmlns:a16="http://schemas.microsoft.com/office/drawing/2014/main" id="{92731108-32C0-4E5F-89BC-9E7C0C3B2A20}"/>
              </a:ext>
            </a:extLst>
          </p:cNvPr>
          <p:cNvSpPr/>
          <p:nvPr/>
        </p:nvSpPr>
        <p:spPr bwMode="auto">
          <a:xfrm>
            <a:off x="550023" y="3127518"/>
            <a:ext cx="10661531" cy="53505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onsolas" panose="020B0609020204030204" pitchFamily="49" charset="0"/>
                <a:ea typeface="+mn-ea"/>
                <a:cs typeface="+mn-cs"/>
              </a:rPr>
              <a:t>reg add "HKLM\SOFTWARE\Microsoft\Windows\CurrentVersion\Explorer" /v SpecialRoamingOverrideAllowed /t REG_DWORD /d 1 /f</a:t>
            </a:r>
            <a:endPar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13" name="TextBox 12">
            <a:extLst>
              <a:ext uri="{FF2B5EF4-FFF2-40B4-BE49-F238E27FC236}">
                <a16:creationId xmlns:a16="http://schemas.microsoft.com/office/drawing/2014/main" id="{E4A42BD4-1440-4270-89E2-238298E3DE80}"/>
              </a:ext>
            </a:extLst>
          </p:cNvPr>
          <p:cNvSpPr txBox="1"/>
          <p:nvPr/>
        </p:nvSpPr>
        <p:spPr>
          <a:xfrm>
            <a:off x="503027" y="4283773"/>
            <a:ext cx="10661530" cy="400110"/>
          </a:xfrm>
          <a:prstGeom prst="rect">
            <a:avLst/>
          </a:prstGeom>
          <a:noFill/>
        </p:spPr>
        <p:txBody>
          <a:bodyPr wrap="square">
            <a:spAutoFit/>
          </a:bodyPr>
          <a:lstStyle/>
          <a:p>
            <a:r>
              <a:rPr lang="en-US" sz="2000"/>
              <a:t> To redirect time zones, run this command on the master image:</a:t>
            </a:r>
            <a:endParaRPr lang="en-US" sz="2000" dirty="0"/>
          </a:p>
        </p:txBody>
      </p:sp>
      <p:sp>
        <p:nvSpPr>
          <p:cNvPr id="17" name="Rectangle 16">
            <a:extLst>
              <a:ext uri="{FF2B5EF4-FFF2-40B4-BE49-F238E27FC236}">
                <a16:creationId xmlns:a16="http://schemas.microsoft.com/office/drawing/2014/main" id="{C5BEE8CF-0D9C-43EE-AD89-31440730A4B3}"/>
              </a:ext>
            </a:extLst>
          </p:cNvPr>
          <p:cNvSpPr/>
          <p:nvPr/>
        </p:nvSpPr>
        <p:spPr bwMode="auto">
          <a:xfrm>
            <a:off x="597022" y="4685686"/>
            <a:ext cx="10661531" cy="61687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onsolas" panose="020B0609020204030204" pitchFamily="49" charset="0"/>
                <a:ea typeface="+mn-ea"/>
                <a:cs typeface="+mn-cs"/>
              </a:rPr>
              <a:t>reg add "HKLM\SOFTWARE\Policies\Microsoft\Windows NT\Terminal Services" /v fEnableTimeZoneRedirection /t REG_DWORD /d 1 /f</a:t>
            </a:r>
            <a:endPar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922127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Plan for image update and management</a:t>
            </a:r>
          </a:p>
        </p:txBody>
      </p:sp>
      <p:pic>
        <p:nvPicPr>
          <p:cNvPr id="9" name="Picture Placeholder 6">
            <a:extLst>
              <a:ext uri="{FF2B5EF4-FFF2-40B4-BE49-F238E27FC236}">
                <a16:creationId xmlns:a16="http://schemas.microsoft.com/office/drawing/2014/main" id="{B9E7A857-F0AB-453E-920E-20D494A23930}"/>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378149"/>
            <a:ext cx="11341268" cy="680196"/>
          </a:xfrm>
        </p:spPr>
        <p:txBody>
          <a:bodyPr wrap="square" anchor="t">
            <a:normAutofit/>
          </a:bodyPr>
          <a:lstStyle/>
          <a:p>
            <a:r>
              <a:rPr lang="en-US" dirty="0">
                <a:latin typeface="+mn-lt"/>
              </a:rPr>
              <a:t>Plan for image update and management</a:t>
            </a:r>
          </a:p>
        </p:txBody>
      </p:sp>
      <p:graphicFrame>
        <p:nvGraphicFramePr>
          <p:cNvPr id="3" name="Table 2">
            <a:extLst>
              <a:ext uri="{FF2B5EF4-FFF2-40B4-BE49-F238E27FC236}">
                <a16:creationId xmlns:a16="http://schemas.microsoft.com/office/drawing/2014/main" id="{E72B2C06-891F-4FB2-8C99-B1D5A0B4044B}"/>
              </a:ext>
            </a:extLst>
          </p:cNvPr>
          <p:cNvGraphicFramePr/>
          <p:nvPr/>
        </p:nvGraphicFramePr>
        <p:xfrm>
          <a:off x="395362" y="2418483"/>
          <a:ext cx="11401276" cy="4093768"/>
        </p:xfrm>
        <a:graphic>
          <a:graphicData uri="http://schemas.openxmlformats.org/drawingml/2006/table">
            <a:tbl>
              <a:tblPr firstRow="1" firstCol="1" bandRow="1">
                <a:tableStyleId>{5C22544A-7EE6-4342-B048-85BDC9FD1C3A}</a:tableStyleId>
              </a:tblPr>
              <a:tblGrid>
                <a:gridCol w="2704086">
                  <a:extLst>
                    <a:ext uri="{9D8B030D-6E8A-4147-A177-3AD203B41FA5}">
                      <a16:colId xmlns:a16="http://schemas.microsoft.com/office/drawing/2014/main" val="4274089179"/>
                    </a:ext>
                  </a:extLst>
                </a:gridCol>
                <a:gridCol w="8697190">
                  <a:extLst>
                    <a:ext uri="{9D8B030D-6E8A-4147-A177-3AD203B41FA5}">
                      <a16:colId xmlns:a16="http://schemas.microsoft.com/office/drawing/2014/main" val="234166375"/>
                    </a:ext>
                  </a:extLst>
                </a:gridCol>
              </a:tblGrid>
              <a:tr h="193593">
                <a:tc>
                  <a:txBody>
                    <a:bodyPr/>
                    <a:lstStyle/>
                    <a:p>
                      <a:pPr marL="0" marR="0" algn="l" fontAlgn="ctr">
                        <a:lnSpc>
                          <a:spcPct val="107000"/>
                        </a:lnSpc>
                        <a:spcBef>
                          <a:spcPts val="0"/>
                        </a:spcBef>
                        <a:spcAft>
                          <a:spcPts val="1200"/>
                        </a:spcAft>
                      </a:pPr>
                      <a:r>
                        <a:rPr lang="en-US" sz="1600" u="none" strike="noStrike">
                          <a:effectLst/>
                        </a:rPr>
                        <a:t>Resource</a:t>
                      </a:r>
                      <a:endParaRPr lang="en-US" sz="2400" b="0" i="0" u="none" strike="noStrike">
                        <a:effectLst/>
                        <a:latin typeface="Arial" panose="020B0604020202020204" pitchFamily="34" charset="0"/>
                      </a:endParaRPr>
                    </a:p>
                  </a:txBody>
                  <a:tcPr marL="45750" marR="45750" marT="54069" marB="54069" anchor="ctr"/>
                </a:tc>
                <a:tc>
                  <a:txBody>
                    <a:bodyPr/>
                    <a:lstStyle/>
                    <a:p>
                      <a:pPr marL="0" marR="0" algn="l" fontAlgn="ctr">
                        <a:lnSpc>
                          <a:spcPct val="107000"/>
                        </a:lnSpc>
                        <a:spcBef>
                          <a:spcPts val="0"/>
                        </a:spcBef>
                        <a:spcAft>
                          <a:spcPts val="1200"/>
                        </a:spcAft>
                      </a:pPr>
                      <a:r>
                        <a:rPr lang="en-US" sz="1600" u="none" strike="noStrike">
                          <a:effectLst/>
                        </a:rPr>
                        <a:t>Description</a:t>
                      </a:r>
                      <a:endParaRPr lang="en-US" sz="2400" b="0" i="0" u="none" strike="noStrike">
                        <a:effectLst/>
                        <a:latin typeface="Arial" panose="020B0604020202020204" pitchFamily="34" charset="0"/>
                      </a:endParaRPr>
                    </a:p>
                  </a:txBody>
                  <a:tcPr marL="45750" marR="45750" marT="54069" marB="54069" anchor="ctr"/>
                </a:tc>
                <a:extLst>
                  <a:ext uri="{0D108BD9-81ED-4DB2-BD59-A6C34878D82A}">
                    <a16:rowId xmlns:a16="http://schemas.microsoft.com/office/drawing/2014/main" val="2506344703"/>
                  </a:ext>
                </a:extLst>
              </a:tr>
              <a:tr h="425006">
                <a:tc>
                  <a:txBody>
                    <a:bodyPr/>
                    <a:lstStyle/>
                    <a:p>
                      <a:pPr marL="0" marR="0" algn="l" fontAlgn="ctr">
                        <a:lnSpc>
                          <a:spcPct val="107000"/>
                        </a:lnSpc>
                        <a:spcBef>
                          <a:spcPts val="0"/>
                        </a:spcBef>
                        <a:spcAft>
                          <a:spcPts val="1200"/>
                        </a:spcAft>
                      </a:pPr>
                      <a:r>
                        <a:rPr lang="en-US" sz="1600" u="none" strike="noStrike" dirty="0">
                          <a:effectLst/>
                        </a:rPr>
                        <a:t>Image source</a:t>
                      </a:r>
                      <a:endParaRPr lang="en-US" sz="2400" b="0" i="0" u="none" strike="noStrike" dirty="0">
                        <a:effectLst/>
                        <a:latin typeface="Arial" panose="020B0604020202020204" pitchFamily="34" charset="0"/>
                      </a:endParaRPr>
                    </a:p>
                  </a:txBody>
                  <a:tcPr marL="54069" marR="54069" marT="41591" marB="41591" anchor="ctr"/>
                </a:tc>
                <a:tc>
                  <a:txBody>
                    <a:bodyPr/>
                    <a:lstStyle/>
                    <a:p>
                      <a:pPr marL="0" marR="0" algn="l" fontAlgn="ctr">
                        <a:lnSpc>
                          <a:spcPct val="107000"/>
                        </a:lnSpc>
                        <a:spcBef>
                          <a:spcPts val="0"/>
                        </a:spcBef>
                        <a:spcAft>
                          <a:spcPts val="1200"/>
                        </a:spcAft>
                      </a:pPr>
                      <a:r>
                        <a:rPr lang="en-US" sz="1600" u="none" strike="noStrike" dirty="0">
                          <a:effectLst/>
                        </a:rPr>
                        <a:t>This is a resource that can be used to create an image version in an image gallery. An image source can be an existing Azure VM that is either generalized or specialized, a managed image, a snapshot, a VHD or an image version in another image gallery.</a:t>
                      </a:r>
                      <a:endParaRPr lang="en-US" sz="2400" b="0" i="0" u="none" strike="noStrike" dirty="0">
                        <a:effectLst/>
                        <a:latin typeface="Arial" panose="020B0604020202020204" pitchFamily="34" charset="0"/>
                      </a:endParaRPr>
                    </a:p>
                  </a:txBody>
                  <a:tcPr marL="54069" marR="54069" marT="41591" marB="41591" anchor="ctr"/>
                </a:tc>
                <a:extLst>
                  <a:ext uri="{0D108BD9-81ED-4DB2-BD59-A6C34878D82A}">
                    <a16:rowId xmlns:a16="http://schemas.microsoft.com/office/drawing/2014/main" val="2421359018"/>
                  </a:ext>
                </a:extLst>
              </a:tr>
              <a:tr h="254094">
                <a:tc>
                  <a:txBody>
                    <a:bodyPr/>
                    <a:lstStyle/>
                    <a:p>
                      <a:pPr marL="0" marR="0" algn="l" fontAlgn="ctr">
                        <a:lnSpc>
                          <a:spcPct val="107000"/>
                        </a:lnSpc>
                        <a:spcBef>
                          <a:spcPts val="0"/>
                        </a:spcBef>
                        <a:spcAft>
                          <a:spcPts val="1200"/>
                        </a:spcAft>
                      </a:pPr>
                      <a:r>
                        <a:rPr lang="en-US" sz="1600" u="none" strike="noStrike">
                          <a:effectLst/>
                        </a:rPr>
                        <a:t>Image gallery</a:t>
                      </a:r>
                      <a:endParaRPr lang="en-US" sz="2400" b="0" i="0" u="none" strike="noStrike">
                        <a:effectLst/>
                        <a:latin typeface="Arial" panose="020B0604020202020204" pitchFamily="34" charset="0"/>
                      </a:endParaRPr>
                    </a:p>
                  </a:txBody>
                  <a:tcPr marL="54069" marR="54069" marT="41591" marB="41591" anchor="ctr"/>
                </a:tc>
                <a:tc>
                  <a:txBody>
                    <a:bodyPr/>
                    <a:lstStyle/>
                    <a:p>
                      <a:pPr marL="0" marR="0" algn="l" fontAlgn="ctr">
                        <a:lnSpc>
                          <a:spcPct val="107000"/>
                        </a:lnSpc>
                        <a:spcBef>
                          <a:spcPts val="0"/>
                        </a:spcBef>
                        <a:spcAft>
                          <a:spcPts val="1200"/>
                        </a:spcAft>
                      </a:pPr>
                      <a:r>
                        <a:rPr lang="en-US" sz="1600" u="none" strike="noStrike" dirty="0">
                          <a:effectLst/>
                        </a:rPr>
                        <a:t>Like the Azure Marketplace, an image gallery is a repository for managing and sharing images, but you control who has access.</a:t>
                      </a:r>
                      <a:endParaRPr lang="en-US" sz="2400" b="0" i="0" u="none" strike="noStrike" dirty="0">
                        <a:effectLst/>
                        <a:latin typeface="Arial" panose="020B0604020202020204" pitchFamily="34" charset="0"/>
                      </a:endParaRPr>
                    </a:p>
                  </a:txBody>
                  <a:tcPr marL="54069" marR="54069" marT="41591" marB="41591" anchor="ctr"/>
                </a:tc>
                <a:extLst>
                  <a:ext uri="{0D108BD9-81ED-4DB2-BD59-A6C34878D82A}">
                    <a16:rowId xmlns:a16="http://schemas.microsoft.com/office/drawing/2014/main" val="2758490444"/>
                  </a:ext>
                </a:extLst>
              </a:tr>
              <a:tr h="425006">
                <a:tc>
                  <a:txBody>
                    <a:bodyPr/>
                    <a:lstStyle/>
                    <a:p>
                      <a:pPr marL="0" marR="0" algn="l" fontAlgn="ctr">
                        <a:lnSpc>
                          <a:spcPct val="107000"/>
                        </a:lnSpc>
                        <a:spcBef>
                          <a:spcPts val="0"/>
                        </a:spcBef>
                        <a:spcAft>
                          <a:spcPts val="1200"/>
                        </a:spcAft>
                      </a:pPr>
                      <a:r>
                        <a:rPr lang="en-US" sz="1600" u="none" strike="noStrike">
                          <a:effectLst/>
                        </a:rPr>
                        <a:t>Image definition</a:t>
                      </a:r>
                      <a:endParaRPr lang="en-US" sz="2400" b="0" i="0" u="none" strike="noStrike">
                        <a:effectLst/>
                        <a:latin typeface="Arial" panose="020B0604020202020204" pitchFamily="34" charset="0"/>
                      </a:endParaRPr>
                    </a:p>
                  </a:txBody>
                  <a:tcPr marL="54069" marR="54069" marT="41591" marB="41591" anchor="ctr"/>
                </a:tc>
                <a:tc>
                  <a:txBody>
                    <a:bodyPr/>
                    <a:lstStyle/>
                    <a:p>
                      <a:pPr marL="0" marR="0" algn="l" fontAlgn="ctr">
                        <a:lnSpc>
                          <a:spcPct val="107000"/>
                        </a:lnSpc>
                        <a:spcBef>
                          <a:spcPts val="0"/>
                        </a:spcBef>
                        <a:spcAft>
                          <a:spcPts val="1200"/>
                        </a:spcAft>
                      </a:pPr>
                      <a:r>
                        <a:rPr lang="en-US" sz="1600" u="none" strike="noStrike">
                          <a:effectLst/>
                        </a:rPr>
                        <a:t>Image definitions are created within a gallery and carry information about the image and requirements for using it internally. This includes whether the image is Windows or Linux, release notes, and minimum and maximum memory requirements. It is a definition of a type of image.</a:t>
                      </a:r>
                      <a:endParaRPr lang="en-US" sz="2400" b="0" i="0" u="none" strike="noStrike">
                        <a:effectLst/>
                        <a:latin typeface="Arial" panose="020B0604020202020204" pitchFamily="34" charset="0"/>
                      </a:endParaRPr>
                    </a:p>
                  </a:txBody>
                  <a:tcPr marL="54069" marR="54069" marT="41591" marB="41591" anchor="ctr"/>
                </a:tc>
                <a:extLst>
                  <a:ext uri="{0D108BD9-81ED-4DB2-BD59-A6C34878D82A}">
                    <a16:rowId xmlns:a16="http://schemas.microsoft.com/office/drawing/2014/main" val="4258109090"/>
                  </a:ext>
                </a:extLst>
              </a:tr>
              <a:tr h="510463">
                <a:tc>
                  <a:txBody>
                    <a:bodyPr/>
                    <a:lstStyle/>
                    <a:p>
                      <a:pPr marL="0" marR="0" algn="l" fontAlgn="ctr">
                        <a:lnSpc>
                          <a:spcPct val="107000"/>
                        </a:lnSpc>
                        <a:spcBef>
                          <a:spcPts val="0"/>
                        </a:spcBef>
                        <a:spcAft>
                          <a:spcPts val="1200"/>
                        </a:spcAft>
                      </a:pPr>
                      <a:r>
                        <a:rPr lang="en-US" sz="1600" u="none" strike="noStrike">
                          <a:effectLst/>
                        </a:rPr>
                        <a:t>Image version</a:t>
                      </a:r>
                      <a:endParaRPr lang="en-US" sz="2400" b="0" i="0" u="none" strike="noStrike">
                        <a:effectLst/>
                        <a:latin typeface="Arial" panose="020B0604020202020204" pitchFamily="34" charset="0"/>
                      </a:endParaRPr>
                    </a:p>
                  </a:txBody>
                  <a:tcPr marL="54069" marR="54069" marT="41591" marB="41591" anchor="ctr"/>
                </a:tc>
                <a:tc>
                  <a:txBody>
                    <a:bodyPr/>
                    <a:lstStyle/>
                    <a:p>
                      <a:pPr marL="0" marR="0" algn="l" fontAlgn="ctr">
                        <a:lnSpc>
                          <a:spcPct val="107000"/>
                        </a:lnSpc>
                        <a:spcBef>
                          <a:spcPts val="0"/>
                        </a:spcBef>
                        <a:spcAft>
                          <a:spcPts val="1200"/>
                        </a:spcAft>
                      </a:pPr>
                      <a:r>
                        <a:rPr lang="en-US" sz="1600" u="none" strike="noStrike" dirty="0">
                          <a:effectLst/>
                        </a:rPr>
                        <a:t>An image version is what you use to create a VM when using a gallery. You can have multiple versions of an image as needed for your environment. Like a managed image, when you use an image version to create a VM, the image version is used to create new disks for the VM. Image versions can be used multiple times.</a:t>
                      </a:r>
                      <a:endParaRPr lang="en-US" sz="2400" b="0" i="0" u="none" strike="noStrike" dirty="0">
                        <a:effectLst/>
                        <a:latin typeface="Arial" panose="020B0604020202020204" pitchFamily="34" charset="0"/>
                      </a:endParaRPr>
                    </a:p>
                  </a:txBody>
                  <a:tcPr marL="54069" marR="54069" marT="41591" marB="41591" anchor="ctr"/>
                </a:tc>
                <a:extLst>
                  <a:ext uri="{0D108BD9-81ED-4DB2-BD59-A6C34878D82A}">
                    <a16:rowId xmlns:a16="http://schemas.microsoft.com/office/drawing/2014/main" val="2836408167"/>
                  </a:ext>
                </a:extLst>
              </a:tr>
            </a:tbl>
          </a:graphicData>
        </a:graphic>
      </p:graphicFrame>
      <p:sp>
        <p:nvSpPr>
          <p:cNvPr id="5" name="TextBox 4">
            <a:extLst>
              <a:ext uri="{FF2B5EF4-FFF2-40B4-BE49-F238E27FC236}">
                <a16:creationId xmlns:a16="http://schemas.microsoft.com/office/drawing/2014/main" id="{6163934D-67E5-4EA9-B544-E92A8E7F925F}"/>
              </a:ext>
            </a:extLst>
          </p:cNvPr>
          <p:cNvSpPr txBox="1"/>
          <p:nvPr/>
        </p:nvSpPr>
        <p:spPr>
          <a:xfrm>
            <a:off x="337703" y="1909100"/>
            <a:ext cx="8847860" cy="400110"/>
          </a:xfrm>
          <a:prstGeom prst="rect">
            <a:avLst/>
          </a:prstGeom>
          <a:noFill/>
        </p:spPr>
        <p:txBody>
          <a:bodyPr wrap="square">
            <a:spAutoFit/>
          </a:bodyPr>
          <a:lstStyle/>
          <a:p>
            <a:r>
              <a:rPr lang="en-US" sz="2000" dirty="0"/>
              <a:t>The Shared Image Gallery feature has multiple resource types:</a:t>
            </a:r>
          </a:p>
        </p:txBody>
      </p:sp>
      <p:sp>
        <p:nvSpPr>
          <p:cNvPr id="7" name="TextBox 6">
            <a:extLst>
              <a:ext uri="{FF2B5EF4-FFF2-40B4-BE49-F238E27FC236}">
                <a16:creationId xmlns:a16="http://schemas.microsoft.com/office/drawing/2014/main" id="{235F3D53-188D-4597-84E4-312F74EFDA13}"/>
              </a:ext>
            </a:extLst>
          </p:cNvPr>
          <p:cNvSpPr txBox="1"/>
          <p:nvPr/>
        </p:nvSpPr>
        <p:spPr>
          <a:xfrm>
            <a:off x="337703" y="913069"/>
            <a:ext cx="10988387" cy="707886"/>
          </a:xfrm>
          <a:prstGeom prst="rect">
            <a:avLst/>
          </a:prstGeom>
          <a:noFill/>
        </p:spPr>
        <p:txBody>
          <a:bodyPr wrap="square">
            <a:spAutoFit/>
          </a:bodyPr>
          <a:lstStyle/>
          <a:p>
            <a:r>
              <a:rPr lang="en-US" sz="2000" dirty="0">
                <a:solidFill>
                  <a:schemeClr val="tx2">
                    <a:lumMod val="50000"/>
                  </a:schemeClr>
                </a:solidFill>
              </a:rPr>
              <a:t>If you have many images that you need to maintain and would like to make them available throughout your company, you can use a Shared Image Gallery as a repository.</a:t>
            </a:r>
          </a:p>
        </p:txBody>
      </p:sp>
    </p:spTree>
    <p:extLst>
      <p:ext uri="{BB962C8B-B14F-4D97-AF65-F5344CB8AC3E}">
        <p14:creationId xmlns:p14="http://schemas.microsoft.com/office/powerpoint/2010/main" val="390995012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2778</Words>
  <Application>Microsoft Office PowerPoint</Application>
  <PresentationFormat>Widescreen</PresentationFormat>
  <Paragraphs>207</Paragraphs>
  <Slides>19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Configuring and Operating Azure Virtual Desktop</vt:lpstr>
      <vt:lpstr>Create and manage session host images</vt:lpstr>
      <vt:lpstr>Introduction</vt:lpstr>
      <vt:lpstr>Create a managed VM image</vt:lpstr>
      <vt:lpstr>PowerPoint Presentation</vt:lpstr>
      <vt:lpstr>Modify a session host image</vt:lpstr>
      <vt:lpstr>PowerPoint Presentation</vt:lpstr>
      <vt:lpstr>Plan for image update and management</vt:lpstr>
      <vt:lpstr>Plan for image update and management</vt:lpstr>
      <vt:lpstr>Create and use an Azure Compute Gallery using the Azure portal</vt:lpstr>
      <vt:lpstr>PowerPoint Presentation</vt:lpstr>
      <vt:lpstr>Create an Azure Virtual Desktop image by using VM Image Builder</vt:lpstr>
      <vt:lpstr>PowerPoint Presentation</vt:lpstr>
      <vt:lpstr>Install Microsoft 365 Apps on a master Virtual Hard Disk image</vt:lpstr>
      <vt:lpstr>PowerPoint Presentation</vt:lpstr>
      <vt:lpstr>Install language packs in Azure Virtual Desktop</vt:lpstr>
      <vt:lpstr>PowerPoint Presentation</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2022-11-30T19:39:40Z</dcterms:modified>
</cp:coreProperties>
</file>