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15"/>
  </p:notesMasterIdLst>
  <p:handoutMasterIdLst>
    <p:handoutMasterId r:id="rId16"/>
  </p:handoutMasterIdLst>
  <p:sldIdLst>
    <p:sldId id="2076138180" r:id="rId2"/>
    <p:sldId id="1684" r:id="rId3"/>
    <p:sldId id="1811" r:id="rId4"/>
    <p:sldId id="2076138158" r:id="rId5"/>
    <p:sldId id="1755" r:id="rId6"/>
    <p:sldId id="2076138173" r:id="rId7"/>
    <p:sldId id="1934" r:id="rId8"/>
    <p:sldId id="2076138177" r:id="rId9"/>
    <p:sldId id="1935" r:id="rId10"/>
    <p:sldId id="2076138178" r:id="rId11"/>
    <p:sldId id="2076138179" r:id="rId12"/>
    <p:sldId id="2241" r:id="rId13"/>
    <p:sldId id="1891" r:id="rId1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243A5E"/>
    <a:srgbClr val="4BCBEE"/>
    <a:srgbClr val="1392B4"/>
    <a:srgbClr val="0B556A"/>
    <a:srgbClr val="59B4D9"/>
    <a:srgbClr val="EBEBEB"/>
    <a:srgbClr val="FFFFFF"/>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68D126-F9D8-495F-8B51-7A759B0963BD}" v="11" dt="2021-11-23T15:17:13.7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03" autoAdjust="0"/>
    <p:restoredTop sz="57295" autoAdjust="0"/>
  </p:normalViewPr>
  <p:slideViewPr>
    <p:cSldViewPr snapToGrid="0">
      <p:cViewPr varScale="1">
        <p:scale>
          <a:sx n="57" d="100"/>
          <a:sy n="57" d="100"/>
        </p:scale>
        <p:origin x="1035" y="39"/>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11/30/2022 11:39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11/30/2022 11:39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73201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Azure Virtual Desktop uses Azure role-based access controls (RBAC) to assign roles to users and admins. Apart from standard built-in roles for Azure, Azure Virtual Desktop has additional roles that let you separate management roles for host pools, app groups, and workspaces.</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section, you'll be able to:</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Describe Azure role-based access controls for Azure Virtual Desktop.</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Plan and implement Azure roles and role-based access control for Azure Virtual Desktop.</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Describe how to configure Azure Virtual Desktop with Intune.</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Prerequisites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Conceptual knowledge of governance policies, resource organization, and subscription management.</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Working experience with organizing resources, applying governance policies, and enforcing compliance requirements.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https://docs.microsoft.com/en-us/learn/certifications/exams/az-140</a:t>
            </a:r>
            <a:endParaRPr lang="en-US" b="0" dirty="0">
              <a:solidFill>
                <a:srgbClr val="0000FF"/>
              </a:solidFill>
              <a:effectLst/>
              <a:latin typeface="Consolas" panose="020B0609020204030204" pitchFamily="49" charset="0"/>
            </a:endParaRPr>
          </a:p>
          <a:p>
            <a:endParaRPr lang="en-US" b="0" dirty="0">
              <a:solidFill>
                <a:srgbClr val="0000FF"/>
              </a:solidFill>
              <a:effectLst/>
              <a:latin typeface="Consolas" panose="020B0609020204030204" pitchFamily="49" charset="0"/>
            </a:endParaRPr>
          </a:p>
          <a:p>
            <a:r>
              <a:rPr lang="en-US" b="0" dirty="0">
                <a:solidFill>
                  <a:srgbClr val="0000FF"/>
                </a:solidFill>
                <a:effectLst/>
                <a:latin typeface="Consolas" panose="020B0609020204030204" pitchFamily="49" charset="0"/>
              </a:rPr>
              <a:t>Prerequisites</a:t>
            </a:r>
            <a:endParaRPr lang="en-US" b="0" dirty="0">
              <a:solidFill>
                <a:srgbClr val="000000"/>
              </a:solidFill>
              <a:effectLst/>
              <a:latin typeface="Consolas" panose="020B0609020204030204" pitchFamily="49" charset="0"/>
            </a:endParaRPr>
          </a:p>
          <a:p>
            <a:pPr marL="342900" marR="0" lvl="0" indent="-342900">
              <a:lnSpc>
                <a:spcPct val="107000"/>
              </a:lnSpc>
              <a:spcBef>
                <a:spcPts val="0"/>
              </a:spcBef>
              <a:spcAft>
                <a:spcPts val="0"/>
              </a:spcAft>
              <a:buFont typeface="Symbol" panose="05050102010706020507" pitchFamily="18" charset="2"/>
              <a:buChar char=""/>
            </a:pPr>
            <a:r>
              <a:rPr lang="en-US" sz="900" dirty="0">
                <a:effectLst/>
                <a:ea typeface="Calibri" panose="020F0502020204030204" pitchFamily="34" charset="0"/>
                <a:cs typeface="Times New Roman" panose="02020603050405020304" pitchFamily="18" charset="0"/>
              </a:rPr>
              <a:t>Conceptual knowledge of Azure compute solutions.</a:t>
            </a:r>
          </a:p>
          <a:p>
            <a:pPr marL="342900" marR="0" lvl="0" indent="-342900">
              <a:lnSpc>
                <a:spcPct val="107000"/>
              </a:lnSpc>
              <a:spcBef>
                <a:spcPts val="0"/>
              </a:spcBef>
              <a:spcAft>
                <a:spcPts val="0"/>
              </a:spcAft>
              <a:buFont typeface="Symbol" panose="05050102010706020507" pitchFamily="18" charset="2"/>
              <a:buChar char=""/>
            </a:pPr>
            <a:r>
              <a:rPr lang="en-US" sz="900" dirty="0">
                <a:effectLst/>
                <a:ea typeface="Calibri" panose="020F0502020204030204" pitchFamily="34" charset="0"/>
                <a:cs typeface="Times New Roman" panose="02020603050405020304" pitchFamily="18" charset="0"/>
              </a:rPr>
              <a:t>Working experience with virtual machines, virtual networks, and app service.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77772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Azure Virtual Desktop uses Azure role-based access controls (RBAC) to assign roles to users and admins. These roles give admins permission to carry out certain tasks.</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standard built-in roles for Azure are:</a:t>
            </a:r>
          </a:p>
          <a:p>
            <a:pPr algn="l">
              <a:buFont typeface="Arial" panose="020B0604020202020204" pitchFamily="34" charset="0"/>
              <a:buChar char="•"/>
            </a:pPr>
            <a:r>
              <a:rPr lang="en-US" b="1" i="0" dirty="0">
                <a:solidFill>
                  <a:srgbClr val="000000"/>
                </a:solidFill>
                <a:effectLst/>
                <a:latin typeface="Times New Roman" panose="02020603050405020304" pitchFamily="18" charset="0"/>
              </a:rPr>
              <a:t>Owner</a:t>
            </a:r>
            <a:endParaRPr lang="en-US" b="0" i="0" dirty="0">
              <a:solidFill>
                <a:srgbClr val="000000"/>
              </a:solidFill>
              <a:effectLst/>
              <a:latin typeface="Times New Roman" panose="02020603050405020304" pitchFamily="18" charset="0"/>
            </a:endParaRPr>
          </a:p>
          <a:p>
            <a:pPr algn="l">
              <a:buFont typeface="Arial" panose="020B0604020202020204" pitchFamily="34" charset="0"/>
              <a:buChar char="•"/>
            </a:pPr>
            <a:r>
              <a:rPr lang="en-US" b="1" i="0" dirty="0">
                <a:solidFill>
                  <a:srgbClr val="000000"/>
                </a:solidFill>
                <a:effectLst/>
                <a:latin typeface="Times New Roman" panose="02020603050405020304" pitchFamily="18" charset="0"/>
              </a:rPr>
              <a:t>Contributor</a:t>
            </a:r>
            <a:endParaRPr lang="en-US" b="0" i="0" dirty="0">
              <a:solidFill>
                <a:srgbClr val="000000"/>
              </a:solidFill>
              <a:effectLst/>
              <a:latin typeface="Times New Roman" panose="02020603050405020304" pitchFamily="18" charset="0"/>
            </a:endParaRPr>
          </a:p>
          <a:p>
            <a:pPr algn="l">
              <a:buFont typeface="Arial" panose="020B0604020202020204" pitchFamily="34" charset="0"/>
              <a:buChar char="•"/>
            </a:pPr>
            <a:r>
              <a:rPr lang="en-US" b="1" i="0" dirty="0">
                <a:solidFill>
                  <a:srgbClr val="000000"/>
                </a:solidFill>
                <a:effectLst/>
                <a:latin typeface="Times New Roman" panose="02020603050405020304" pitchFamily="18" charset="0"/>
              </a:rPr>
              <a:t>Reader</a:t>
            </a:r>
            <a:endParaRPr lang="en-US" b="0" i="0" dirty="0">
              <a:solidFill>
                <a:srgbClr val="000000"/>
              </a:solidFill>
              <a:effectLst/>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However, Azure Virtual Desktop has additional roles that let you separate management roles for host pools, app groups, and workspaces.</a:t>
            </a:r>
          </a:p>
          <a:p>
            <a:pPr algn="l"/>
            <a:r>
              <a:rPr lang="en-US" b="0" i="0" dirty="0">
                <a:solidFill>
                  <a:srgbClr val="000000"/>
                </a:solidFill>
                <a:effectLst/>
                <a:latin typeface="Times New Roman" panose="02020603050405020304" pitchFamily="18" charset="0"/>
              </a:rPr>
              <a:t>These roles are named in compliance with Azure's standard roles and least-privilege methodology.</a:t>
            </a:r>
          </a:p>
          <a:p>
            <a:pPr algn="l"/>
            <a:r>
              <a:rPr lang="en-US" b="0" i="0" dirty="0">
                <a:solidFill>
                  <a:srgbClr val="000000"/>
                </a:solidFill>
                <a:effectLst/>
                <a:latin typeface="Times New Roman" panose="02020603050405020304" pitchFamily="18" charset="0"/>
              </a:rPr>
              <a:t>Azure Virtual Desktop doesn't have a specific Owner role. However, you can use a standard Owner role for the service objects.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Azure Virtual Desktop has a delegated access model that lets you define the amount of access a particular user is allowed to have by assigning them a role.</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 role assignment has three components: security principal, role definition, and scope.</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Azure Virtual Desktop delegated access model is based on the Azure role-based access control (RBAC) model.</a:t>
            </a:r>
          </a:p>
          <a:p>
            <a:pPr algn="l"/>
            <a:r>
              <a:rPr lang="en-US" b="0" i="0" dirty="0">
                <a:solidFill>
                  <a:srgbClr val="000000"/>
                </a:solidFill>
                <a:effectLst/>
                <a:latin typeface="Times New Roman" panose="02020603050405020304" pitchFamily="18" charset="0"/>
              </a:rPr>
              <a:t>Azure Virtual Desktop delegated access supports the following values for each element of the role assignment:</a:t>
            </a:r>
          </a:p>
          <a:p>
            <a:pPr algn="l"/>
            <a:endParaRPr lang="en-US" b="1" i="0" dirty="0">
              <a:solidFill>
                <a:srgbClr val="000000"/>
              </a:solidFill>
              <a:effectLst/>
              <a:latin typeface="Times New Roman" panose="02020603050405020304" pitchFamily="18" charset="0"/>
            </a:endParaRPr>
          </a:p>
          <a:p>
            <a:pPr algn="l"/>
            <a:r>
              <a:rPr lang="en-US" b="1" i="0" dirty="0">
                <a:solidFill>
                  <a:srgbClr val="000000"/>
                </a:solidFill>
                <a:effectLst/>
                <a:latin typeface="Times New Roman" panose="02020603050405020304" pitchFamily="18" charset="0"/>
              </a:rPr>
              <a:t>Security principal</a:t>
            </a:r>
            <a:endParaRPr lang="en-US" b="0" i="0" dirty="0">
              <a:solidFill>
                <a:srgbClr val="000000"/>
              </a:solidFill>
              <a:effectLst/>
              <a:latin typeface="Times New Roman" panose="02020603050405020304" pitchFamily="18" charset="0"/>
            </a:endParaRPr>
          </a:p>
          <a:p>
            <a:pPr algn="l">
              <a:buFont typeface="Arial" panose="020B0604020202020204" pitchFamily="34" charset="0"/>
              <a:buChar char="•"/>
            </a:pPr>
            <a:r>
              <a:rPr lang="en-US" b="0" i="0" dirty="0">
                <a:solidFill>
                  <a:srgbClr val="000000"/>
                </a:solidFill>
                <a:effectLst/>
                <a:latin typeface="Times New Roman" panose="02020603050405020304" pitchFamily="18" charset="0"/>
              </a:rPr>
              <a:t>Users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User groups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Service principals</a:t>
            </a:r>
          </a:p>
          <a:p>
            <a:pPr algn="l"/>
            <a:endParaRPr lang="en-US" b="1" i="0" dirty="0">
              <a:solidFill>
                <a:srgbClr val="000000"/>
              </a:solidFill>
              <a:effectLst/>
              <a:latin typeface="Times New Roman" panose="02020603050405020304" pitchFamily="18" charset="0"/>
            </a:endParaRPr>
          </a:p>
          <a:p>
            <a:pPr algn="l"/>
            <a:r>
              <a:rPr lang="en-US" b="1" i="0" dirty="0">
                <a:solidFill>
                  <a:srgbClr val="000000"/>
                </a:solidFill>
                <a:effectLst/>
                <a:latin typeface="Times New Roman" panose="02020603050405020304" pitchFamily="18" charset="0"/>
              </a:rPr>
              <a:t>Role definition</a:t>
            </a:r>
            <a:endParaRPr lang="en-US" b="0" i="0" dirty="0">
              <a:solidFill>
                <a:srgbClr val="000000"/>
              </a:solidFill>
              <a:effectLst/>
              <a:latin typeface="Times New Roman" panose="02020603050405020304" pitchFamily="18" charset="0"/>
            </a:endParaRPr>
          </a:p>
          <a:p>
            <a:pPr algn="l">
              <a:buFont typeface="Arial" panose="020B0604020202020204" pitchFamily="34" charset="0"/>
              <a:buChar char="•"/>
            </a:pPr>
            <a:r>
              <a:rPr lang="en-US" b="0" i="0" dirty="0">
                <a:solidFill>
                  <a:srgbClr val="000000"/>
                </a:solidFill>
                <a:effectLst/>
                <a:latin typeface="Times New Roman" panose="02020603050405020304" pitchFamily="18" charset="0"/>
              </a:rPr>
              <a:t>Built-in roles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Custom roles</a:t>
            </a:r>
          </a:p>
          <a:p>
            <a:pPr algn="l"/>
            <a:endParaRPr lang="en-US" b="1" i="0" dirty="0">
              <a:solidFill>
                <a:srgbClr val="000000"/>
              </a:solidFill>
              <a:effectLst/>
              <a:latin typeface="Times New Roman" panose="02020603050405020304" pitchFamily="18" charset="0"/>
            </a:endParaRPr>
          </a:p>
          <a:p>
            <a:pPr algn="l"/>
            <a:r>
              <a:rPr lang="en-US" b="1" i="0" dirty="0">
                <a:solidFill>
                  <a:srgbClr val="000000"/>
                </a:solidFill>
                <a:effectLst/>
                <a:latin typeface="Times New Roman" panose="02020603050405020304" pitchFamily="18" charset="0"/>
              </a:rPr>
              <a:t>Scope</a:t>
            </a:r>
            <a:endParaRPr lang="en-US" b="0" i="0" dirty="0">
              <a:solidFill>
                <a:srgbClr val="000000"/>
              </a:solidFill>
              <a:effectLst/>
              <a:latin typeface="Times New Roman" panose="02020603050405020304" pitchFamily="18" charset="0"/>
            </a:endParaRPr>
          </a:p>
          <a:p>
            <a:pPr algn="l">
              <a:buFont typeface="Arial" panose="020B0604020202020204" pitchFamily="34" charset="0"/>
              <a:buChar char="•"/>
            </a:pPr>
            <a:r>
              <a:rPr lang="en-US" b="0" i="0" dirty="0">
                <a:solidFill>
                  <a:srgbClr val="000000"/>
                </a:solidFill>
                <a:effectLst/>
                <a:latin typeface="Times New Roman" panose="02020603050405020304" pitchFamily="18" charset="0"/>
              </a:rPr>
              <a:t>Host pools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App groups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Workspaces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With Microsoft Intune, you can secure and manage your Azure Virtual Desktop virtual machines (VMs) with policy and apps at scale, after they're enrolled.</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Intune supports Azure Virtual Desktop virtual machines (VM)s that are:</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Running Windows 10 Enterprise, version 1809 or later.</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Hybrid Azure AD-joined</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Set up as personal remote desktops in Azure.</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Enrolled in Intune in one of the following methods:</a:t>
            </a:r>
          </a:p>
          <a:p>
            <a:pPr marL="742950" lvl="1"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Configure Active Directory group policy to automatically enroll devices that are hybrid Azure AD joined.</a:t>
            </a:r>
          </a:p>
          <a:p>
            <a:pPr marL="742950" lvl="1"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Configuration Manager co-management.</a:t>
            </a:r>
          </a:p>
          <a:p>
            <a:pPr marL="742950" lvl="1"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User self-enrollment via Azure AD Join.</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Intune treats Azure Virtual Desktop personal VMs the same as Windows 10 Enterprise physical desktops.</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Intune allows you use some of your existing configurations and secure the VMs with compliance policy and conditional access. Intune management doesn't depend on or interfere with Azure Virtual Desktop management of the same virtual machine.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The screen capture protection feature prevents sensitive information from being captured on the client endpoints. When you enable this feature, remote content will be automatically blocked or hidden in screenshots and screen shares. Also, the Remote Desktop client will hide content from malicious software that may be capturing the screen.</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Screen capture protection is configured on the session host level and enforced on the client. Only clients that support this feature can connect to the remote session. </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Following clients currently support screen capture protection:</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Windows Desktop client supports screen capture protection for full desktops only.</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macOS client version 10.7.0 or older supports screen capture protection for both RemoteApp and full desktops.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786207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a:lnSpc>
                <a:spcPct val="107000"/>
              </a:lnSpc>
              <a:spcBef>
                <a:spcPts val="0"/>
              </a:spcBef>
              <a:spcAft>
                <a:spcPts val="800"/>
              </a:spcAft>
            </a:pP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What you learned:</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Describe Azure role-based access controls (RBAC) for Azure Virtual Desktop.</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Plan and implement Azure roles and role based access control (RBAC) for Azure Virtual Desktop.</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Describe how to configure Azure Virtual Desktop with Intune.</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dirty="0">
                <a:solidFill>
                  <a:schemeClr val="tx1"/>
                </a:solidFill>
              </a:rPr>
              <a:t>How to enable screen capture protection for Azure Virtual Desktop.</a:t>
            </a:r>
          </a:p>
          <a:p>
            <a:pPr algn="l">
              <a:buFont typeface="Arial" panose="020B0604020202020204" pitchFamily="34" charset="0"/>
              <a:buChar char="•"/>
            </a:pPr>
            <a:endParaRPr lang="en-US" b="0" i="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12</a:t>
            </a:fld>
            <a:endParaRPr lang="en-US" dirty="0"/>
          </a:p>
        </p:txBody>
      </p:sp>
    </p:spTree>
    <p:extLst>
      <p:ext uri="{BB962C8B-B14F-4D97-AF65-F5344CB8AC3E}">
        <p14:creationId xmlns:p14="http://schemas.microsoft.com/office/powerpoint/2010/main" val="29526231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sp>
        <p:nvSpPr>
          <p:cNvPr id="3" name="Footer Placeholder 1">
            <a:extLst>
              <a:ext uri="{FF2B5EF4-FFF2-40B4-BE49-F238E27FC236}">
                <a16:creationId xmlns:a16="http://schemas.microsoft.com/office/drawing/2014/main" id="{5B097BE3-EF10-4B46-96C1-8E86C90AEF09}"/>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4626407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88388479"/>
      </p:ext>
    </p:extLst>
  </p:cSld>
  <p:clrMapOvr>
    <a:masterClrMapping/>
  </p:clrMapOvr>
  <p:transition>
    <p:fade/>
  </p:transition>
  <p:extLst>
    <p:ext uri="{DCECCB84-F9BA-43D5-87BE-67443E8EF086}">
      <p15:sldGuideLst xmlns:p15="http://schemas.microsoft.com/office/powerpoint/2012/main">
        <p15:guide id="1" orient="horz" pos="3432">
          <p15:clr>
            <a:srgbClr val="FBAE40"/>
          </p15:clr>
        </p15:guide>
        <p15:guide id="2" orient="horz" pos="3572">
          <p15:clr>
            <a:srgbClr val="FBAE40"/>
          </p15:clr>
        </p15:guide>
        <p15:guide id="3" orient="horz" pos="328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4EDDE750-2B1C-47F3-86E7-2267281E3963}"/>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978559"/>
            <a:ext cx="11341268" cy="430887"/>
          </a:xfrm>
        </p:spPr>
        <p:txBody>
          <a:bodyPr tIns="45720" rIns="0" bIns="45720"/>
          <a:lstStyle>
            <a:lvl1pPr>
              <a:defRPr sz="2200">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7744196A-122B-4882-AC59-654F494CE272}"/>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85217" y="3179701"/>
            <a:ext cx="8892608" cy="498598"/>
          </a:xfrm>
          <a:noFill/>
        </p:spPr>
        <p:txBody>
          <a:bodyPr wrap="square" lIns="0" tIns="0" rIns="0" bIns="0" anchor="ctr" anchorCtr="0">
            <a:spAutoFit/>
          </a:bodyPr>
          <a:lstStyle>
            <a:lvl1pPr algn="l" defTabSz="932563" rtl="0" eaLnBrk="1" latinLnBrk="0" hangingPunct="1">
              <a:lnSpc>
                <a:spcPct val="90000"/>
              </a:lnSpc>
              <a:spcBef>
                <a:spcPct val="0"/>
              </a:spcBef>
              <a:buNone/>
              <a:defRPr lang="en-US" sz="3529"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CAC636FD-8B7A-4800-AB08-3D6AA6585803}"/>
              </a:ext>
            </a:extLst>
          </p:cNvPr>
          <p:cNvSpPr txBox="1">
            <a:spLocks/>
          </p:cNvSpPr>
          <p:nvPr userDrawn="1"/>
        </p:nvSpPr>
        <p:spPr>
          <a:xfrm>
            <a:off x="8946915" y="6455230"/>
            <a:ext cx="3245085" cy="135796"/>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882" dirty="0"/>
              <a:t>© Copyright Microsoft Corporation. All rights reserved.</a:t>
            </a:r>
          </a:p>
        </p:txBody>
      </p:sp>
    </p:spTree>
    <p:extLst>
      <p:ext uri="{BB962C8B-B14F-4D97-AF65-F5344CB8AC3E}">
        <p14:creationId xmlns:p14="http://schemas.microsoft.com/office/powerpoint/2010/main" val="261329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69" r:id="rId1"/>
    <p:sldLayoutId id="2147484562" r:id="rId2"/>
    <p:sldLayoutId id="2147484680" r:id="rId3"/>
    <p:sldLayoutId id="2147484695" r:id="rId4"/>
    <p:sldLayoutId id="2147484580" r:id="rId5"/>
    <p:sldLayoutId id="2147484701" r:id="rId6"/>
    <p:sldLayoutId id="2147484699" r:id="rId7"/>
    <p:sldLayoutId id="2147484700" r:id="rId8"/>
    <p:sldLayoutId id="2147484704" r:id="rId9"/>
    <p:sldLayoutId id="2147484705" r:id="rId10"/>
    <p:sldLayoutId id="2147484706" r:id="rId11"/>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4.wmf"/></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mem/intune/fundamentals/windows-10-virtual-machines" TargetMode="External"/><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1" y="1648812"/>
            <a:ext cx="5428936" cy="3560376"/>
          </a:xfrm>
        </p:spPr>
        <p:txBody>
          <a:bodyPr/>
          <a:lstStyle/>
          <a:p>
            <a:r>
              <a:rPr lang="fr-FR" dirty="0">
                <a:solidFill>
                  <a:schemeClr val="tx1"/>
                </a:solidFill>
              </a:rPr>
              <a:t>AZ-140T00A</a:t>
            </a:r>
            <a:br>
              <a:rPr lang="fr-FR" dirty="0">
                <a:solidFill>
                  <a:schemeClr val="tx1"/>
                </a:solidFill>
              </a:rPr>
            </a:br>
            <a:r>
              <a:rPr lang="en-US" dirty="0">
                <a:solidFill>
                  <a:schemeClr val="tx1"/>
                </a:solidFill>
              </a:rPr>
              <a:t>Configuring and </a:t>
            </a:r>
            <a:r>
              <a:rPr lang="en-US">
                <a:solidFill>
                  <a:schemeClr val="tx1"/>
                </a:solidFill>
              </a:rPr>
              <a:t>Operating Azure </a:t>
            </a:r>
            <a:r>
              <a:rPr lang="en-US" dirty="0">
                <a:solidFill>
                  <a:schemeClr val="tx1"/>
                </a:solidFill>
              </a:rPr>
              <a:t>Virtual Desktop</a:t>
            </a:r>
          </a:p>
        </p:txBody>
      </p:sp>
    </p:spTree>
    <p:extLst>
      <p:ext uri="{BB962C8B-B14F-4D97-AF65-F5344CB8AC3E}">
        <p14:creationId xmlns:p14="http://schemas.microsoft.com/office/powerpoint/2010/main" val="181342726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17DFF1-C1D6-4EAB-A31C-633DA032DDFD}"/>
              </a:ext>
            </a:extLst>
          </p:cNvPr>
          <p:cNvSpPr>
            <a:spLocks noGrp="1"/>
          </p:cNvSpPr>
          <p:nvPr>
            <p:ph type="title"/>
          </p:nvPr>
        </p:nvSpPr>
        <p:spPr/>
        <p:txBody>
          <a:bodyPr/>
          <a:lstStyle/>
          <a:p>
            <a:r>
              <a:rPr lang="en-US" dirty="0"/>
              <a:t>Enabling screen capture protection for Azure Virtual Desktop</a:t>
            </a:r>
          </a:p>
        </p:txBody>
      </p:sp>
      <p:pic>
        <p:nvPicPr>
          <p:cNvPr id="6" name="Picture Placeholder 6">
            <a:extLst>
              <a:ext uri="{FF2B5EF4-FFF2-40B4-BE49-F238E27FC236}">
                <a16:creationId xmlns:a16="http://schemas.microsoft.com/office/drawing/2014/main" id="{4EEEC490-5FE3-4CD9-95A7-7DE203417565}"/>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138320312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356079" y="262427"/>
            <a:ext cx="11341268" cy="680196"/>
          </a:xfrm>
        </p:spPr>
        <p:txBody>
          <a:bodyPr/>
          <a:lstStyle/>
          <a:p>
            <a:r>
              <a:rPr lang="en-US" dirty="0">
                <a:latin typeface="Segoe UI" panose="020B0502040204020203" pitchFamily="34" charset="0"/>
              </a:rPr>
              <a:t>Screen capture protection for Azure Virtual Desktop</a:t>
            </a:r>
          </a:p>
        </p:txBody>
      </p:sp>
      <p:sp>
        <p:nvSpPr>
          <p:cNvPr id="16" name="TextBox 15">
            <a:extLst>
              <a:ext uri="{FF2B5EF4-FFF2-40B4-BE49-F238E27FC236}">
                <a16:creationId xmlns:a16="http://schemas.microsoft.com/office/drawing/2014/main" id="{ABDBC203-31D8-44A4-846C-03732430E2B5}"/>
              </a:ext>
            </a:extLst>
          </p:cNvPr>
          <p:cNvSpPr txBox="1"/>
          <p:nvPr/>
        </p:nvSpPr>
        <p:spPr>
          <a:xfrm>
            <a:off x="356079" y="1051480"/>
            <a:ext cx="11285232" cy="830997"/>
          </a:xfrm>
          <a:prstGeom prst="rect">
            <a:avLst/>
          </a:prstGeom>
          <a:noFill/>
        </p:spPr>
        <p:txBody>
          <a:bodyPr wrap="square">
            <a:spAutoFit/>
          </a:bodyPr>
          <a:lstStyle/>
          <a:p>
            <a:pPr algn="l"/>
            <a:r>
              <a:rPr lang="en-US" sz="2400" i="0" dirty="0">
                <a:effectLst/>
                <a:latin typeface="Segoe UI" panose="020B0502040204020203" pitchFamily="34" charset="0"/>
              </a:rPr>
              <a:t>Screen capture protection prevents sensitive information from being captured at client endpoints.</a:t>
            </a:r>
          </a:p>
        </p:txBody>
      </p:sp>
      <p:graphicFrame>
        <p:nvGraphicFramePr>
          <p:cNvPr id="6" name="Object 5">
            <a:extLst>
              <a:ext uri="{FF2B5EF4-FFF2-40B4-BE49-F238E27FC236}">
                <a16:creationId xmlns:a16="http://schemas.microsoft.com/office/drawing/2014/main" id="{E0E621B0-DD9C-437B-A9BE-9E39261A73ED}"/>
              </a:ext>
            </a:extLst>
          </p:cNvPr>
          <p:cNvGraphicFramePr>
            <a:graphicFrameLocks noChangeAspect="1"/>
          </p:cNvGraphicFramePr>
          <p:nvPr>
            <p:extLst>
              <p:ext uri="{D42A27DB-BD31-4B8C-83A1-F6EECF244321}">
                <p14:modId xmlns:p14="http://schemas.microsoft.com/office/powerpoint/2010/main" val="3031762930"/>
              </p:ext>
            </p:extLst>
          </p:nvPr>
        </p:nvGraphicFramePr>
        <p:xfrm>
          <a:off x="3873007" y="2132694"/>
          <a:ext cx="8110537" cy="3795713"/>
        </p:xfrm>
        <a:graphic>
          <a:graphicData uri="http://schemas.openxmlformats.org/presentationml/2006/ole">
            <mc:AlternateContent xmlns:mc="http://schemas.openxmlformats.org/markup-compatibility/2006">
              <mc:Choice xmlns:v="urn:schemas-microsoft-com:vml" Requires="v">
                <p:oleObj name="Bitmap Image" r:id="rId3" imgW="8110440" imgH="3795840" progId="Paint.Picture">
                  <p:embed/>
                </p:oleObj>
              </mc:Choice>
              <mc:Fallback>
                <p:oleObj name="Bitmap Image" r:id="rId3" imgW="8110440" imgH="3795840" progId="Paint.Picture">
                  <p:embed/>
                  <p:pic>
                    <p:nvPicPr>
                      <p:cNvPr id="6" name="Object 5">
                        <a:extLst>
                          <a:ext uri="{FF2B5EF4-FFF2-40B4-BE49-F238E27FC236}">
                            <a16:creationId xmlns:a16="http://schemas.microsoft.com/office/drawing/2014/main" id="{E0E621B0-DD9C-437B-A9BE-9E39261A73ED}"/>
                          </a:ext>
                        </a:extLst>
                      </p:cNvPr>
                      <p:cNvPicPr/>
                      <p:nvPr/>
                    </p:nvPicPr>
                    <p:blipFill>
                      <a:blip r:embed="rId4"/>
                      <a:stretch>
                        <a:fillRect/>
                      </a:stretch>
                    </p:blipFill>
                    <p:spPr>
                      <a:xfrm>
                        <a:off x="3873007" y="2132694"/>
                        <a:ext cx="8110537" cy="3795713"/>
                      </a:xfrm>
                      <a:prstGeom prst="rect">
                        <a:avLst/>
                      </a:prstGeom>
                    </p:spPr>
                  </p:pic>
                </p:oleObj>
              </mc:Fallback>
            </mc:AlternateContent>
          </a:graphicData>
        </a:graphic>
      </p:graphicFrame>
      <p:sp>
        <p:nvSpPr>
          <p:cNvPr id="15" name="TextBox 14">
            <a:extLst>
              <a:ext uri="{FF2B5EF4-FFF2-40B4-BE49-F238E27FC236}">
                <a16:creationId xmlns:a16="http://schemas.microsoft.com/office/drawing/2014/main" id="{1DA215FD-D5AA-43DF-8F2B-68D23611C32C}"/>
              </a:ext>
            </a:extLst>
          </p:cNvPr>
          <p:cNvSpPr txBox="1"/>
          <p:nvPr/>
        </p:nvSpPr>
        <p:spPr>
          <a:xfrm>
            <a:off x="473849" y="2429966"/>
            <a:ext cx="2837970" cy="3939540"/>
          </a:xfrm>
          <a:prstGeom prst="rect">
            <a:avLst/>
          </a:prstGeom>
          <a:noFill/>
        </p:spPr>
        <p:txBody>
          <a:bodyPr wrap="square">
            <a:spAutoFit/>
          </a:bodyPr>
          <a:lstStyle/>
          <a:p>
            <a:pPr marL="342900" indent="-342900" algn="l">
              <a:spcAft>
                <a:spcPts val="1200"/>
              </a:spcAft>
              <a:buFont typeface="Arial" panose="020B0604020202020204" pitchFamily="34" charset="0"/>
              <a:buChar char="•"/>
            </a:pPr>
            <a:r>
              <a:rPr lang="en-US" sz="2000" i="0" dirty="0">
                <a:effectLst/>
                <a:latin typeface="Segoe UI" panose="020B0502040204020203" pitchFamily="34" charset="0"/>
              </a:rPr>
              <a:t>When enabled, the remote content will be automatically blocked or hidden in screenshots and screen shares. </a:t>
            </a:r>
          </a:p>
          <a:p>
            <a:pPr marL="342900" indent="-342900" algn="l">
              <a:buFont typeface="Arial" panose="020B0604020202020204" pitchFamily="34" charset="0"/>
              <a:buChar char="•"/>
            </a:pPr>
            <a:r>
              <a:rPr lang="en-US" sz="2000" dirty="0">
                <a:latin typeface="Segoe UI" panose="020B0502040204020203" pitchFamily="34" charset="0"/>
              </a:rPr>
              <a:t>T</a:t>
            </a:r>
            <a:r>
              <a:rPr lang="en-US" sz="2000" i="0" dirty="0">
                <a:effectLst/>
                <a:latin typeface="Segoe UI" panose="020B0502040204020203" pitchFamily="34" charset="0"/>
              </a:rPr>
              <a:t>he Remote Desktop client hides content from malicious software attempting to capture the screen.</a:t>
            </a:r>
            <a:endParaRPr lang="en-US" sz="1800" i="0" dirty="0">
              <a:effectLst/>
              <a:latin typeface="Segoe UI" panose="020B0502040204020203" pitchFamily="34" charset="0"/>
            </a:endParaRPr>
          </a:p>
        </p:txBody>
      </p:sp>
    </p:spTree>
    <p:extLst>
      <p:ext uri="{BB962C8B-B14F-4D97-AF65-F5344CB8AC3E}">
        <p14:creationId xmlns:p14="http://schemas.microsoft.com/office/powerpoint/2010/main" val="384812006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Knowledge check and Summary</a:t>
            </a:r>
          </a:p>
        </p:txBody>
      </p:sp>
      <p:sp>
        <p:nvSpPr>
          <p:cNvPr id="6" name="Rectangle 5">
            <a:extLst>
              <a:ext uri="{FF2B5EF4-FFF2-40B4-BE49-F238E27FC236}">
                <a16:creationId xmlns:a16="http://schemas.microsoft.com/office/drawing/2014/main" id="{0B633E83-AF92-4262-B999-10850D32A854}"/>
              </a:ext>
            </a:extLst>
          </p:cNvPr>
          <p:cNvSpPr/>
          <p:nvPr/>
        </p:nvSpPr>
        <p:spPr bwMode="auto">
          <a:xfrm>
            <a:off x="418643" y="1357117"/>
            <a:ext cx="3615267"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algn="ctr"/>
            <a:r>
              <a:rPr lang="en-US" sz="1961" dirty="0">
                <a:solidFill>
                  <a:schemeClr val="bg1"/>
                </a:solidFill>
                <a:latin typeface="+mj-lt"/>
              </a:rPr>
              <a:t>Check your knowledge</a:t>
            </a:r>
          </a:p>
        </p:txBody>
      </p:sp>
      <p:sp>
        <p:nvSpPr>
          <p:cNvPr id="7" name="Rectangle 6">
            <a:extLst>
              <a:ext uri="{FF2B5EF4-FFF2-40B4-BE49-F238E27FC236}">
                <a16:creationId xmlns:a16="http://schemas.microsoft.com/office/drawing/2014/main" id="{E0C55107-420F-4893-A543-BBAE02ADD4F9}"/>
              </a:ext>
            </a:extLst>
          </p:cNvPr>
          <p:cNvSpPr/>
          <p:nvPr/>
        </p:nvSpPr>
        <p:spPr bwMode="auto">
          <a:xfrm>
            <a:off x="4172420" y="1357117"/>
            <a:ext cx="7607491"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1961" dirty="0">
                <a:solidFill>
                  <a:schemeClr val="bg1"/>
                </a:solidFill>
                <a:latin typeface="+mj-lt"/>
              </a:rPr>
              <a:t>What you learned:</a:t>
            </a:r>
          </a:p>
        </p:txBody>
      </p:sp>
      <p:sp>
        <p:nvSpPr>
          <p:cNvPr id="8" name="Rectangle 7">
            <a:extLst>
              <a:ext uri="{FF2B5EF4-FFF2-40B4-BE49-F238E27FC236}">
                <a16:creationId xmlns:a16="http://schemas.microsoft.com/office/drawing/2014/main" id="{169F3006-8609-4CDD-B431-90D1B3D88F78}"/>
              </a:ext>
            </a:extLst>
          </p:cNvPr>
          <p:cNvSpPr/>
          <p:nvPr/>
        </p:nvSpPr>
        <p:spPr>
          <a:xfrm>
            <a:off x="4199312" y="3429000"/>
            <a:ext cx="7580599" cy="53785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285750" lvl="1" indent="-285750">
              <a:spcBef>
                <a:spcPts val="1176"/>
              </a:spcBef>
              <a:buFont typeface="Arial" panose="020B0604020202020204" pitchFamily="34" charset="0"/>
              <a:buChar char="•"/>
            </a:pPr>
            <a:r>
              <a:rPr lang="en-US" sz="1730" dirty="0">
                <a:solidFill>
                  <a:schemeClr val="tx1"/>
                </a:solidFill>
              </a:rPr>
              <a:t>Describe Azure role-based access controls (RBAC) for Azure Virtual Desktop.</a:t>
            </a:r>
          </a:p>
          <a:p>
            <a:pPr marL="285750" lvl="1" indent="-285750">
              <a:spcBef>
                <a:spcPts val="1176"/>
              </a:spcBef>
              <a:buFont typeface="Arial" panose="020B0604020202020204" pitchFamily="34" charset="0"/>
              <a:buChar char="•"/>
            </a:pPr>
            <a:r>
              <a:rPr lang="en-US" sz="1730" dirty="0">
                <a:solidFill>
                  <a:schemeClr val="tx1"/>
                </a:solidFill>
              </a:rPr>
              <a:t>Plan and implement Azure roles and role-based access control (RBAC) for Azure Virtual Desktop.</a:t>
            </a:r>
          </a:p>
          <a:p>
            <a:pPr marL="285750" lvl="1" indent="-285750">
              <a:spcBef>
                <a:spcPts val="1176"/>
              </a:spcBef>
              <a:buFont typeface="Arial" panose="020B0604020202020204" pitchFamily="34" charset="0"/>
              <a:buChar char="•"/>
            </a:pPr>
            <a:r>
              <a:rPr lang="en-US" sz="1730" dirty="0">
                <a:solidFill>
                  <a:schemeClr val="tx1"/>
                </a:solidFill>
              </a:rPr>
              <a:t>Describe how to configure Azure Virtual Desktop with Intune.</a:t>
            </a:r>
          </a:p>
          <a:p>
            <a:pPr marL="285750" lvl="1" indent="-285750">
              <a:spcBef>
                <a:spcPts val="1176"/>
              </a:spcBef>
              <a:buFont typeface="Arial" panose="020B0604020202020204" pitchFamily="34" charset="0"/>
              <a:buChar char="•"/>
            </a:pPr>
            <a:r>
              <a:rPr lang="en-US" sz="1730" dirty="0">
                <a:solidFill>
                  <a:schemeClr val="tx1"/>
                </a:solidFill>
              </a:rPr>
              <a:t>How to enable screen capture protection for Azure Virtual Desktop.</a:t>
            </a:r>
          </a:p>
        </p:txBody>
      </p:sp>
      <p:pic>
        <p:nvPicPr>
          <p:cNvPr id="3" name="Picture 2">
            <a:extLst>
              <a:ext uri="{FF2B5EF4-FFF2-40B4-BE49-F238E27FC236}">
                <a16:creationId xmlns:a16="http://schemas.microsoft.com/office/drawing/2014/main" id="{18CBD089-992F-48CE-89FA-F3AF8370506B}"/>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493644" y="2450302"/>
            <a:ext cx="1465263" cy="2130976"/>
          </a:xfrm>
          <a:prstGeom prst="rect">
            <a:avLst/>
          </a:prstGeom>
        </p:spPr>
      </p:pic>
    </p:spTree>
    <p:extLst>
      <p:ext uri="{BB962C8B-B14F-4D97-AF65-F5344CB8AC3E}">
        <p14:creationId xmlns:p14="http://schemas.microsoft.com/office/powerpoint/2010/main" val="245363075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8B4F3F-CDE4-4DFF-AA15-D699813BE349}"/>
              </a:ext>
            </a:extLst>
          </p:cNvPr>
          <p:cNvSpPr>
            <a:spLocks noGrp="1"/>
          </p:cNvSpPr>
          <p:nvPr>
            <p:ph type="title"/>
          </p:nvPr>
        </p:nvSpPr>
        <p:spPr/>
        <p:txBody>
          <a:bodyPr/>
          <a:lstStyle/>
          <a:p>
            <a:r>
              <a:rPr lang="en-US" dirty="0"/>
              <a:t>End of presentation</a:t>
            </a:r>
          </a:p>
        </p:txBody>
      </p:sp>
      <p:pic>
        <p:nvPicPr>
          <p:cNvPr id="5" name="Picture Placeholder 4">
            <a:extLst>
              <a:ext uri="{FF2B5EF4-FFF2-40B4-BE49-F238E27FC236}">
                <a16:creationId xmlns:a16="http://schemas.microsoft.com/office/drawing/2014/main" id="{F4D56A3C-1F1E-4FBC-A56B-29037E42087C}"/>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04398341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ltLang="zh-CN" dirty="0"/>
              <a:t>Manage access for Azure Virtual Desktop</a:t>
            </a:r>
            <a:endParaRPr lang="en-US" dirty="0"/>
          </a:p>
        </p:txBody>
      </p:sp>
      <p:pic>
        <p:nvPicPr>
          <p:cNvPr id="11" name="Picture Placeholder 5">
            <a:extLst>
              <a:ext uri="{FF2B5EF4-FFF2-40B4-BE49-F238E27FC236}">
                <a16:creationId xmlns:a16="http://schemas.microsoft.com/office/drawing/2014/main" id="{0750CF71-F562-4C1C-B97D-884FBCC14990}"/>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a:fillRect/>
          </a:stretch>
        </p:blipFill>
        <p:spPr>
          <a:xfrm>
            <a:off x="10098361" y="2777952"/>
            <a:ext cx="1281254" cy="1281436"/>
          </a:xfrm>
        </p:spPr>
      </p:pic>
    </p:spTree>
    <p:extLst>
      <p:ext uri="{BB962C8B-B14F-4D97-AF65-F5344CB8AC3E}">
        <p14:creationId xmlns:p14="http://schemas.microsoft.com/office/powerpoint/2010/main" val="228175052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601523" y="426426"/>
            <a:ext cx="11341268" cy="680196"/>
          </a:xfrm>
        </p:spPr>
        <p:txBody>
          <a:bodyPr/>
          <a:lstStyle/>
          <a:p>
            <a:r>
              <a:rPr lang="en-US" dirty="0"/>
              <a:t>Introduction</a:t>
            </a:r>
          </a:p>
        </p:txBody>
      </p:sp>
      <p:sp>
        <p:nvSpPr>
          <p:cNvPr id="3" name="Text Placeholder 1">
            <a:extLst>
              <a:ext uri="{FF2B5EF4-FFF2-40B4-BE49-F238E27FC236}">
                <a16:creationId xmlns:a16="http://schemas.microsoft.com/office/drawing/2014/main" id="{7B29B8B4-FF6F-4FFC-B306-DBFB101E7733}"/>
              </a:ext>
            </a:extLst>
          </p:cNvPr>
          <p:cNvSpPr txBox="1">
            <a:spLocks/>
          </p:cNvSpPr>
          <p:nvPr/>
        </p:nvSpPr>
        <p:spPr>
          <a:xfrm>
            <a:off x="485887" y="1927960"/>
            <a:ext cx="5677357" cy="4749532"/>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RBAC for Azure Virtual Desktop</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Plan and implement Azure roles and RBAC for Window Virtual Desktop</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Using Azure Virtual Desktop with Intune</a:t>
            </a:r>
          </a:p>
          <a:p>
            <a:pPr marL="285750" marR="0" indent="-285750">
              <a:lnSpc>
                <a:spcPct val="107000"/>
              </a:lnSpc>
              <a:spcBef>
                <a:spcPts val="0"/>
              </a:spcBef>
              <a:spcAft>
                <a:spcPts val="800"/>
              </a:spcAft>
              <a:buFont typeface="Arial" panose="020B0604020202020204" pitchFamily="34" charset="0"/>
              <a:buChar char="•"/>
            </a:pPr>
            <a:r>
              <a:rPr lang="en-US" sz="1800" dirty="0">
                <a:latin typeface="Segoe UI" panose="020B0502040204020203" pitchFamily="34" charset="0"/>
                <a:cs typeface="Times New Roman" panose="02020603050405020304" pitchFamily="18" charset="0"/>
              </a:rPr>
              <a:t>Enabling screen capture protection for Azure Virtual Desktop</a:t>
            </a:r>
          </a:p>
        </p:txBody>
      </p:sp>
      <p:sp>
        <p:nvSpPr>
          <p:cNvPr id="2" name="TextBox 1">
            <a:extLst>
              <a:ext uri="{FF2B5EF4-FFF2-40B4-BE49-F238E27FC236}">
                <a16:creationId xmlns:a16="http://schemas.microsoft.com/office/drawing/2014/main" id="{48BAEE17-5271-4FBD-8F39-00EA8FF1EA88}"/>
              </a:ext>
            </a:extLst>
          </p:cNvPr>
          <p:cNvSpPr txBox="1"/>
          <p:nvPr/>
        </p:nvSpPr>
        <p:spPr>
          <a:xfrm>
            <a:off x="6437499" y="1688345"/>
            <a:ext cx="5322412" cy="2286908"/>
          </a:xfrm>
          <a:prstGeom prst="rect">
            <a:avLst/>
          </a:prstGeom>
          <a:solidFill>
            <a:schemeClr val="bg1">
              <a:lumMod val="95000"/>
            </a:schemeClr>
          </a:solidFill>
        </p:spPr>
        <p:txBody>
          <a:bodyPr wrap="square" lIns="182880" tIns="146304" rIns="182880" bIns="146304" rtlCol="0">
            <a:spAutoFit/>
          </a:bodyPr>
          <a:lstStyle/>
          <a:p>
            <a:pPr>
              <a:lnSpc>
                <a:spcPct val="90000"/>
              </a:lnSpc>
              <a:spcAft>
                <a:spcPts val="6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AZ-140: Manage access and security (</a:t>
            </a:r>
            <a:r>
              <a:rPr lang="en-US" sz="1800" dirty="0">
                <a:solidFill>
                  <a:schemeClr val="tx2">
                    <a:lumMod val="50000"/>
                  </a:schemeClr>
                </a:solidFill>
                <a:ea typeface="Times New Roman" panose="02020603050405020304" pitchFamily="18" charset="0"/>
                <a:cs typeface="Times New Roman" panose="02020603050405020304" pitchFamily="18" charset="0"/>
              </a:rPr>
              <a:t>10</a:t>
            </a:r>
            <a:r>
              <a:rPr lang="en-US" sz="1800" dirty="0">
                <a:solidFill>
                  <a:schemeClr val="tx2">
                    <a:lumMod val="50000"/>
                  </a:schemeClr>
                </a:solidFill>
                <a:effectLst/>
                <a:ea typeface="Times New Roman" panose="02020603050405020304" pitchFamily="18" charset="0"/>
                <a:cs typeface="Times New Roman" panose="02020603050405020304" pitchFamily="18" charset="0"/>
              </a:rPr>
              <a:t>-15%)</a:t>
            </a:r>
            <a:endParaRPr lang="en-US" sz="1800" dirty="0">
              <a:solidFill>
                <a:schemeClr val="tx2">
                  <a:lumMod val="50000"/>
                </a:schemeClr>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Manage access</a:t>
            </a:r>
          </a:p>
          <a:p>
            <a:pPr marL="285750" marR="0" indent="-285750">
              <a:lnSpc>
                <a:spcPct val="107000"/>
              </a:lnSpc>
              <a:spcBef>
                <a:spcPts val="0"/>
              </a:spcBef>
              <a:spcAft>
                <a:spcPts val="80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Conceptual knowledge of Azure compute solutions.</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Working experience with virtual machines, virtual networks, and app service.</a:t>
            </a:r>
          </a:p>
        </p:txBody>
      </p:sp>
    </p:spTree>
    <p:extLst>
      <p:ext uri="{BB962C8B-B14F-4D97-AF65-F5344CB8AC3E}">
        <p14:creationId xmlns:p14="http://schemas.microsoft.com/office/powerpoint/2010/main" val="71448366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2AAEA4-F09F-4C43-BF4D-374942E15023}"/>
              </a:ext>
            </a:extLst>
          </p:cNvPr>
          <p:cNvSpPr>
            <a:spLocks noGrp="1"/>
          </p:cNvSpPr>
          <p:nvPr>
            <p:ph type="title"/>
          </p:nvPr>
        </p:nvSpPr>
        <p:spPr/>
        <p:txBody>
          <a:bodyPr/>
          <a:lstStyle/>
          <a:p>
            <a:r>
              <a:rPr lang="en-US" dirty="0"/>
              <a:t>RBAC for Azure Virtual Desktop</a:t>
            </a:r>
          </a:p>
        </p:txBody>
      </p:sp>
      <p:pic>
        <p:nvPicPr>
          <p:cNvPr id="18" name="Picture Placeholder 5">
            <a:extLst>
              <a:ext uri="{FF2B5EF4-FFF2-40B4-BE49-F238E27FC236}">
                <a16:creationId xmlns:a16="http://schemas.microsoft.com/office/drawing/2014/main" id="{7830C46B-DAE3-4E09-8C49-4A6844F07DBC}"/>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337275154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42765" y="413470"/>
            <a:ext cx="11306469" cy="403079"/>
          </a:xfrm>
        </p:spPr>
        <p:txBody>
          <a:bodyPr/>
          <a:lstStyle/>
          <a:p>
            <a:r>
              <a:rPr lang="en-US" dirty="0">
                <a:latin typeface="+mn-lt"/>
                <a:cs typeface="Segoe UI Light" panose="020B0502040204020203" pitchFamily="34" charset="0"/>
              </a:rPr>
              <a:t>RBAC for Azure Virtual Desktop</a:t>
            </a:r>
          </a:p>
        </p:txBody>
      </p:sp>
      <p:sp>
        <p:nvSpPr>
          <p:cNvPr id="6" name="TextBox 5">
            <a:extLst>
              <a:ext uri="{FF2B5EF4-FFF2-40B4-BE49-F238E27FC236}">
                <a16:creationId xmlns:a16="http://schemas.microsoft.com/office/drawing/2014/main" id="{8E18EECF-9D7C-415E-88DD-9B333CC62FAF}"/>
              </a:ext>
            </a:extLst>
          </p:cNvPr>
          <p:cNvSpPr txBox="1"/>
          <p:nvPr/>
        </p:nvSpPr>
        <p:spPr>
          <a:xfrm>
            <a:off x="493085" y="1280697"/>
            <a:ext cx="4839143" cy="4713726"/>
          </a:xfrm>
          <a:prstGeom prst="rect">
            <a:avLst/>
          </a:prstGeom>
          <a:noFill/>
        </p:spPr>
        <p:txBody>
          <a:bodyPr wrap="square">
            <a:spAutoFit/>
          </a:bodyPr>
          <a:lstStyle/>
          <a:p>
            <a:pPr marL="0" marR="0">
              <a:lnSpc>
                <a:spcPct val="107000"/>
              </a:lnSpc>
              <a:spcBef>
                <a:spcPts val="0"/>
              </a:spcBef>
              <a:spcAft>
                <a:spcPts val="0"/>
              </a:spcAft>
            </a:pPr>
            <a:r>
              <a:rPr lang="en-US"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Desktop Virtualization Contributor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n-US" sz="14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The Desktop Virtualization Contributor role lets you manage all aspects of the deployment.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Desktop Virtualization Reader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n-US" sz="14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The Desktop Virtualization Reader role lets you view everything in the deployment but doesn't let you make any changes.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Host Pool Contributor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n-US" sz="14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The Host Pool Contributor role lets you manage all aspects of host pools, including access to resources.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Host Pool Reader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n-US" sz="14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The Host Pool Reader role lets you view everything in the host pool but won't allow you to make any changes.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Application Group Contributor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n-US" sz="14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The Application Group Contributor role lets you manage all aspects of app groups.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3AF77887-8626-4BCD-862F-108EE3A31EC6}"/>
              </a:ext>
            </a:extLst>
          </p:cNvPr>
          <p:cNvCxnSpPr>
            <a:cxnSpLocks/>
          </p:cNvCxnSpPr>
          <p:nvPr/>
        </p:nvCxnSpPr>
        <p:spPr>
          <a:xfrm>
            <a:off x="5929423" y="1517387"/>
            <a:ext cx="0" cy="3979498"/>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790EB79-A1BF-43A1-AA04-88B189BD7982}"/>
              </a:ext>
            </a:extLst>
          </p:cNvPr>
          <p:cNvSpPr txBox="1"/>
          <p:nvPr/>
        </p:nvSpPr>
        <p:spPr>
          <a:xfrm>
            <a:off x="6484089" y="1210213"/>
            <a:ext cx="5450515" cy="4713726"/>
          </a:xfrm>
          <a:prstGeom prst="rect">
            <a:avLst/>
          </a:prstGeom>
          <a:noFill/>
        </p:spPr>
        <p:txBody>
          <a:bodyPr wrap="square">
            <a:spAutoFit/>
          </a:bodyPr>
          <a:lstStyle/>
          <a:p>
            <a:pPr marL="0" marR="0">
              <a:lnSpc>
                <a:spcPct val="107000"/>
              </a:lnSpc>
              <a:spcBef>
                <a:spcPts val="0"/>
              </a:spcBef>
              <a:spcAft>
                <a:spcPts val="0"/>
              </a:spcAft>
            </a:pPr>
            <a:r>
              <a:rPr lang="en-US"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Application Group Reader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n-US" sz="14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The Application Group Reader role lets you view everything in the app group and will not allow you to make any changes.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Workspace Contributor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n-US" sz="14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The Workspace Contributor role lets you manage all aspects of workspaces.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Workspace Reader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n-US" sz="14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The Workspace Reader role lets you view everything in the workspace but won't allow you to make any changes.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User Session Operator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200"/>
              </a:spcAft>
            </a:pPr>
            <a:r>
              <a:rPr lang="en-US" sz="14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The User Session Operator role lets you send messages, disconnect sessions, and use the "logoff" function to sign sessions out of the session host.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Session Host Operator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The Session Host Contributor role lets you view and remove session hosts, as well as change drain mode.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2423499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FD1EA0-F11D-49CB-96AE-1067B1CE6F87}"/>
              </a:ext>
            </a:extLst>
          </p:cNvPr>
          <p:cNvSpPr>
            <a:spLocks noGrp="1"/>
          </p:cNvSpPr>
          <p:nvPr>
            <p:ph type="title"/>
          </p:nvPr>
        </p:nvSpPr>
        <p:spPr/>
        <p:txBody>
          <a:bodyPr/>
          <a:lstStyle/>
          <a:p>
            <a:r>
              <a:rPr lang="en-US" dirty="0"/>
              <a:t>Plan and implement Azure roles and RBAC for Window Virtual Desktop</a:t>
            </a:r>
          </a:p>
        </p:txBody>
      </p:sp>
      <p:pic>
        <p:nvPicPr>
          <p:cNvPr id="18" name="Picture Placeholder 5">
            <a:extLst>
              <a:ext uri="{FF2B5EF4-FFF2-40B4-BE49-F238E27FC236}">
                <a16:creationId xmlns:a16="http://schemas.microsoft.com/office/drawing/2014/main" id="{4509F129-02A7-47FD-8A4C-15479EE6EDD6}"/>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342788696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E5E5D457-0816-478E-A62E-7296DA9FFFC0}"/>
              </a:ext>
            </a:extLst>
          </p:cNvPr>
          <p:cNvSpPr txBox="1"/>
          <p:nvPr/>
        </p:nvSpPr>
        <p:spPr>
          <a:xfrm>
            <a:off x="682431" y="2968723"/>
            <a:ext cx="8243404" cy="400110"/>
          </a:xfrm>
          <a:prstGeom prst="rect">
            <a:avLst/>
          </a:prstGeom>
          <a:noFill/>
        </p:spPr>
        <p:txBody>
          <a:bodyPr wrap="square">
            <a:spAutoFit/>
          </a:bodyPr>
          <a:lstStyle/>
          <a:p>
            <a:r>
              <a:rPr lang="en-US" sz="2000" dirty="0"/>
              <a:t>To add Azure Active Directory users to an app group, run:</a:t>
            </a:r>
          </a:p>
        </p:txBody>
      </p:sp>
      <p:sp>
        <p:nvSpPr>
          <p:cNvPr id="7" name="TextBox 6">
            <a:extLst>
              <a:ext uri="{FF2B5EF4-FFF2-40B4-BE49-F238E27FC236}">
                <a16:creationId xmlns:a16="http://schemas.microsoft.com/office/drawing/2014/main" id="{197271D0-28AE-46BE-8163-259DE8CDF61B}"/>
              </a:ext>
            </a:extLst>
          </p:cNvPr>
          <p:cNvSpPr txBox="1"/>
          <p:nvPr/>
        </p:nvSpPr>
        <p:spPr>
          <a:xfrm>
            <a:off x="640387" y="4412979"/>
            <a:ext cx="8243404" cy="400110"/>
          </a:xfrm>
          <a:prstGeom prst="rect">
            <a:avLst/>
          </a:prstGeom>
          <a:noFill/>
        </p:spPr>
        <p:txBody>
          <a:bodyPr wrap="square">
            <a:spAutoFit/>
          </a:bodyPr>
          <a:lstStyle/>
          <a:p>
            <a:r>
              <a:rPr lang="en-US" sz="2000" dirty="0"/>
              <a:t>To add Azure Active Directory user group to an app group, run:</a:t>
            </a:r>
          </a:p>
        </p:txBody>
      </p:sp>
      <p:sp>
        <p:nvSpPr>
          <p:cNvPr id="2" name="Rectangle 1">
            <a:extLst>
              <a:ext uri="{FF2B5EF4-FFF2-40B4-BE49-F238E27FC236}">
                <a16:creationId xmlns:a16="http://schemas.microsoft.com/office/drawing/2014/main" id="{39C27B5F-1DEC-4DA7-A1EC-33076C0D49E4}"/>
              </a:ext>
            </a:extLst>
          </p:cNvPr>
          <p:cNvSpPr/>
          <p:nvPr/>
        </p:nvSpPr>
        <p:spPr bwMode="auto">
          <a:xfrm>
            <a:off x="682431" y="3507977"/>
            <a:ext cx="10697264" cy="862463"/>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1200" dirty="0">
                <a:solidFill>
                  <a:srgbClr val="FFFFFF"/>
                </a:solidFill>
                <a:latin typeface="Consolas" panose="020B0609020204030204" pitchFamily="49" charset="0"/>
              </a:rPr>
              <a:t>New-</a:t>
            </a:r>
            <a:r>
              <a:rPr lang="en-US" sz="1200" dirty="0" err="1">
                <a:solidFill>
                  <a:srgbClr val="FFFFFF"/>
                </a:solidFill>
                <a:latin typeface="Consolas" panose="020B0609020204030204" pitchFamily="49" charset="0"/>
              </a:rPr>
              <a:t>AzRoleAssignment</a:t>
            </a:r>
            <a:r>
              <a:rPr lang="en-US" sz="1200" dirty="0">
                <a:solidFill>
                  <a:srgbClr val="FFFFFF"/>
                </a:solidFill>
                <a:latin typeface="Consolas" panose="020B0609020204030204" pitchFamily="49" charset="0"/>
              </a:rPr>
              <a:t> -</a:t>
            </a:r>
            <a:r>
              <a:rPr lang="en-US" sz="1200" dirty="0" err="1">
                <a:solidFill>
                  <a:srgbClr val="FFFFFF"/>
                </a:solidFill>
                <a:latin typeface="Consolas" panose="020B0609020204030204" pitchFamily="49" charset="0"/>
              </a:rPr>
              <a:t>SignInName</a:t>
            </a:r>
            <a:r>
              <a:rPr lang="en-US" sz="1200" dirty="0">
                <a:solidFill>
                  <a:srgbClr val="FFFFFF"/>
                </a:solidFill>
                <a:latin typeface="Consolas" panose="020B0609020204030204" pitchFamily="49" charset="0"/>
              </a:rPr>
              <a:t> &lt;</a:t>
            </a:r>
            <a:r>
              <a:rPr lang="en-US" sz="1200" dirty="0" err="1">
                <a:solidFill>
                  <a:srgbClr val="FFFFFF"/>
                </a:solidFill>
                <a:latin typeface="Consolas" panose="020B0609020204030204" pitchFamily="49" charset="0"/>
              </a:rPr>
              <a:t>userupn</a:t>
            </a:r>
            <a:r>
              <a:rPr lang="en-US" sz="1200" dirty="0">
                <a:solidFill>
                  <a:srgbClr val="FFFFFF"/>
                </a:solidFill>
                <a:latin typeface="Consolas" panose="020B0609020204030204" pitchFamily="49" charset="0"/>
              </a:rPr>
              <a:t>&gt; -</a:t>
            </a:r>
            <a:r>
              <a:rPr lang="en-US" sz="1200" dirty="0" err="1">
                <a:solidFill>
                  <a:srgbClr val="FFFFFF"/>
                </a:solidFill>
                <a:latin typeface="Consolas" panose="020B0609020204030204" pitchFamily="49" charset="0"/>
              </a:rPr>
              <a:t>RoleDefinitionName</a:t>
            </a:r>
            <a:r>
              <a:rPr lang="en-US" sz="1200" dirty="0">
                <a:solidFill>
                  <a:srgbClr val="FFFFFF"/>
                </a:solidFill>
                <a:latin typeface="Consolas" panose="020B0609020204030204" pitchFamily="49" charset="0"/>
              </a:rPr>
              <a:t> </a:t>
            </a:r>
            <a:r>
              <a:rPr lang="en-US" sz="1200" dirty="0">
                <a:solidFill>
                  <a:srgbClr val="FF0000"/>
                </a:solidFill>
                <a:latin typeface="Consolas" panose="020B0609020204030204" pitchFamily="49" charset="0"/>
              </a:rPr>
              <a:t>"Desktop Virtualization User"</a:t>
            </a:r>
            <a:r>
              <a:rPr lang="en-US" sz="1200" dirty="0">
                <a:solidFill>
                  <a:srgbClr val="FFFFFF"/>
                </a:solidFill>
                <a:latin typeface="Consolas" panose="020B0609020204030204" pitchFamily="49" charset="0"/>
              </a:rPr>
              <a:t> -</a:t>
            </a:r>
            <a:r>
              <a:rPr lang="en-US" sz="1200" dirty="0" err="1">
                <a:solidFill>
                  <a:srgbClr val="FFFFFF"/>
                </a:solidFill>
                <a:latin typeface="Consolas" panose="020B0609020204030204" pitchFamily="49" charset="0"/>
              </a:rPr>
              <a:t>ResourceName</a:t>
            </a:r>
            <a:r>
              <a:rPr lang="en-US" sz="1200" dirty="0">
                <a:solidFill>
                  <a:srgbClr val="FFFFFF"/>
                </a:solidFill>
                <a:latin typeface="Consolas" panose="020B0609020204030204" pitchFamily="49" charset="0"/>
              </a:rPr>
              <a:t> &lt;</a:t>
            </a:r>
            <a:r>
              <a:rPr lang="en-US" sz="1200" dirty="0" err="1">
                <a:solidFill>
                  <a:srgbClr val="FFFFFF"/>
                </a:solidFill>
                <a:latin typeface="Consolas" panose="020B0609020204030204" pitchFamily="49" charset="0"/>
              </a:rPr>
              <a:t>appgroupname</a:t>
            </a:r>
            <a:r>
              <a:rPr lang="en-US" sz="1200" dirty="0">
                <a:solidFill>
                  <a:srgbClr val="FFFFFF"/>
                </a:solidFill>
                <a:latin typeface="Consolas" panose="020B0609020204030204" pitchFamily="49" charset="0"/>
              </a:rPr>
              <a:t>&gt; -</a:t>
            </a:r>
            <a:r>
              <a:rPr lang="en-US" sz="1200" dirty="0" err="1">
                <a:solidFill>
                  <a:srgbClr val="FFFFFF"/>
                </a:solidFill>
                <a:latin typeface="Consolas" panose="020B0609020204030204" pitchFamily="49" charset="0"/>
              </a:rPr>
              <a:t>ResourceGroupName</a:t>
            </a:r>
            <a:r>
              <a:rPr lang="en-US" sz="1200" dirty="0">
                <a:solidFill>
                  <a:srgbClr val="FFFFFF"/>
                </a:solidFill>
                <a:latin typeface="Consolas" panose="020B0609020204030204" pitchFamily="49" charset="0"/>
              </a:rPr>
              <a:t> &lt;</a:t>
            </a:r>
            <a:r>
              <a:rPr lang="en-US" sz="1200" dirty="0" err="1">
                <a:solidFill>
                  <a:srgbClr val="FFFFFF"/>
                </a:solidFill>
                <a:latin typeface="Consolas" panose="020B0609020204030204" pitchFamily="49" charset="0"/>
              </a:rPr>
              <a:t>resourcegroupname</a:t>
            </a:r>
            <a:r>
              <a:rPr lang="en-US" sz="1200" dirty="0">
                <a:solidFill>
                  <a:srgbClr val="FFFFFF"/>
                </a:solidFill>
                <a:latin typeface="Consolas" panose="020B0609020204030204" pitchFamily="49" charset="0"/>
              </a:rPr>
              <a:t>&gt; -</a:t>
            </a:r>
            <a:r>
              <a:rPr lang="en-US" sz="1200" dirty="0" err="1">
                <a:solidFill>
                  <a:srgbClr val="FFFFFF"/>
                </a:solidFill>
                <a:latin typeface="Consolas" panose="020B0609020204030204" pitchFamily="49" charset="0"/>
              </a:rPr>
              <a:t>ResourceType</a:t>
            </a:r>
            <a:r>
              <a:rPr lang="en-US" sz="1200" dirty="0">
                <a:solidFill>
                  <a:srgbClr val="FFFFFF"/>
                </a:solidFill>
                <a:latin typeface="Consolas" panose="020B0609020204030204" pitchFamily="49" charset="0"/>
              </a:rPr>
              <a:t> '</a:t>
            </a:r>
            <a:r>
              <a:rPr lang="en-US" sz="1200" dirty="0" err="1">
                <a:solidFill>
                  <a:srgbClr val="FFFFFF"/>
                </a:solidFill>
                <a:latin typeface="Consolas" panose="020B0609020204030204" pitchFamily="49" charset="0"/>
              </a:rPr>
              <a:t>Microsoft.DesktopVirtualization</a:t>
            </a:r>
            <a:r>
              <a:rPr lang="en-US" sz="1200" dirty="0">
                <a:solidFill>
                  <a:srgbClr val="FFFFFF"/>
                </a:solidFill>
                <a:latin typeface="Consolas" panose="020B0609020204030204" pitchFamily="49" charset="0"/>
              </a:rPr>
              <a:t>/</a:t>
            </a:r>
            <a:r>
              <a:rPr lang="en-US" sz="1200" dirty="0" err="1">
                <a:solidFill>
                  <a:srgbClr val="FFFFFF"/>
                </a:solidFill>
                <a:latin typeface="Consolas" panose="020B0609020204030204" pitchFamily="49" charset="0"/>
              </a:rPr>
              <a:t>applicationGroups</a:t>
            </a:r>
            <a:r>
              <a:rPr lang="en-US" sz="1200" dirty="0">
                <a:solidFill>
                  <a:srgbClr val="FFFFFF"/>
                </a:solidFill>
                <a:latin typeface="Consolas" panose="020B0609020204030204" pitchFamily="49" charset="0"/>
              </a:rPr>
              <a:t>'</a:t>
            </a:r>
          </a:p>
        </p:txBody>
      </p:sp>
      <p:sp>
        <p:nvSpPr>
          <p:cNvPr id="3" name="Rectangle 2">
            <a:extLst>
              <a:ext uri="{FF2B5EF4-FFF2-40B4-BE49-F238E27FC236}">
                <a16:creationId xmlns:a16="http://schemas.microsoft.com/office/drawing/2014/main" id="{9D4CBF8A-8674-4B7C-B2A1-7A3C96B06265}"/>
              </a:ext>
            </a:extLst>
          </p:cNvPr>
          <p:cNvSpPr/>
          <p:nvPr/>
        </p:nvSpPr>
        <p:spPr bwMode="auto">
          <a:xfrm>
            <a:off x="640387" y="4982903"/>
            <a:ext cx="10697264" cy="862463"/>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1200" dirty="0">
                <a:solidFill>
                  <a:srgbClr val="FFFFFF"/>
                </a:solidFill>
                <a:latin typeface="Consolas" panose="020B0609020204030204" pitchFamily="49" charset="0"/>
              </a:rPr>
              <a:t>New-</a:t>
            </a:r>
            <a:r>
              <a:rPr lang="en-US" sz="1200" dirty="0" err="1">
                <a:solidFill>
                  <a:srgbClr val="FFFFFF"/>
                </a:solidFill>
                <a:latin typeface="Consolas" panose="020B0609020204030204" pitchFamily="49" charset="0"/>
              </a:rPr>
              <a:t>AzRoleAssignment</a:t>
            </a:r>
            <a:r>
              <a:rPr lang="en-US" sz="1200" dirty="0">
                <a:solidFill>
                  <a:srgbClr val="FFFFFF"/>
                </a:solidFill>
                <a:latin typeface="Consolas" panose="020B0609020204030204" pitchFamily="49" charset="0"/>
              </a:rPr>
              <a:t> -</a:t>
            </a:r>
            <a:r>
              <a:rPr lang="en-US" sz="1200" dirty="0" err="1">
                <a:solidFill>
                  <a:srgbClr val="FFFFFF"/>
                </a:solidFill>
                <a:latin typeface="Consolas" panose="020B0609020204030204" pitchFamily="49" charset="0"/>
              </a:rPr>
              <a:t>ObjectId</a:t>
            </a:r>
            <a:r>
              <a:rPr lang="en-US" sz="1200" dirty="0">
                <a:solidFill>
                  <a:srgbClr val="FFFFFF"/>
                </a:solidFill>
                <a:latin typeface="Consolas" panose="020B0609020204030204" pitchFamily="49" charset="0"/>
              </a:rPr>
              <a:t> &lt;</a:t>
            </a:r>
            <a:r>
              <a:rPr lang="en-US" sz="1200" dirty="0" err="1">
                <a:solidFill>
                  <a:srgbClr val="FFFFFF"/>
                </a:solidFill>
                <a:latin typeface="Consolas" panose="020B0609020204030204" pitchFamily="49" charset="0"/>
              </a:rPr>
              <a:t>usergroupobjectid</a:t>
            </a:r>
            <a:r>
              <a:rPr lang="en-US" sz="1200" dirty="0">
                <a:solidFill>
                  <a:srgbClr val="FFFFFF"/>
                </a:solidFill>
                <a:latin typeface="Consolas" panose="020B0609020204030204" pitchFamily="49" charset="0"/>
              </a:rPr>
              <a:t>&gt; -</a:t>
            </a:r>
            <a:r>
              <a:rPr lang="en-US" sz="1200" dirty="0" err="1">
                <a:solidFill>
                  <a:srgbClr val="FFFFFF"/>
                </a:solidFill>
                <a:latin typeface="Consolas" panose="020B0609020204030204" pitchFamily="49" charset="0"/>
              </a:rPr>
              <a:t>RoleDefinitionName</a:t>
            </a:r>
            <a:r>
              <a:rPr lang="en-US" sz="1200" dirty="0">
                <a:solidFill>
                  <a:srgbClr val="FFFFFF"/>
                </a:solidFill>
                <a:latin typeface="Consolas" panose="020B0609020204030204" pitchFamily="49" charset="0"/>
              </a:rPr>
              <a:t> </a:t>
            </a:r>
            <a:r>
              <a:rPr lang="en-US" sz="1200" dirty="0">
                <a:solidFill>
                  <a:srgbClr val="FF0000"/>
                </a:solidFill>
                <a:latin typeface="Consolas" panose="020B0609020204030204" pitchFamily="49" charset="0"/>
              </a:rPr>
              <a:t>"Desktop Virtualization User"</a:t>
            </a:r>
            <a:r>
              <a:rPr lang="en-US" sz="1200" dirty="0">
                <a:solidFill>
                  <a:srgbClr val="FFFFFF"/>
                </a:solidFill>
                <a:latin typeface="Consolas" panose="020B0609020204030204" pitchFamily="49" charset="0"/>
              </a:rPr>
              <a:t> -</a:t>
            </a:r>
            <a:r>
              <a:rPr lang="en-US" sz="1200" dirty="0" err="1">
                <a:solidFill>
                  <a:srgbClr val="FFFFFF"/>
                </a:solidFill>
                <a:latin typeface="Consolas" panose="020B0609020204030204" pitchFamily="49" charset="0"/>
              </a:rPr>
              <a:t>ResourceName</a:t>
            </a:r>
            <a:r>
              <a:rPr lang="en-US" sz="1200" dirty="0">
                <a:solidFill>
                  <a:srgbClr val="FFFFFF"/>
                </a:solidFill>
                <a:latin typeface="Consolas" panose="020B0609020204030204" pitchFamily="49" charset="0"/>
              </a:rPr>
              <a:t> &lt;</a:t>
            </a:r>
            <a:r>
              <a:rPr lang="en-US" sz="1200" dirty="0" err="1">
                <a:solidFill>
                  <a:srgbClr val="FFFFFF"/>
                </a:solidFill>
                <a:latin typeface="Consolas" panose="020B0609020204030204" pitchFamily="49" charset="0"/>
              </a:rPr>
              <a:t>appgroupname</a:t>
            </a:r>
            <a:r>
              <a:rPr lang="en-US" sz="1200" dirty="0">
                <a:solidFill>
                  <a:srgbClr val="FFFFFF"/>
                </a:solidFill>
                <a:latin typeface="Consolas" panose="020B0609020204030204" pitchFamily="49" charset="0"/>
              </a:rPr>
              <a:t>&gt; -</a:t>
            </a:r>
            <a:r>
              <a:rPr lang="en-US" sz="1200" dirty="0" err="1">
                <a:solidFill>
                  <a:srgbClr val="FFFFFF"/>
                </a:solidFill>
                <a:latin typeface="Consolas" panose="020B0609020204030204" pitchFamily="49" charset="0"/>
              </a:rPr>
              <a:t>ResourceGroupName</a:t>
            </a:r>
            <a:r>
              <a:rPr lang="en-US" sz="1200" dirty="0">
                <a:solidFill>
                  <a:srgbClr val="FFFFFF"/>
                </a:solidFill>
                <a:latin typeface="Consolas" panose="020B0609020204030204" pitchFamily="49" charset="0"/>
              </a:rPr>
              <a:t> &lt;</a:t>
            </a:r>
            <a:r>
              <a:rPr lang="en-US" sz="1200" dirty="0" err="1">
                <a:solidFill>
                  <a:srgbClr val="FFFFFF"/>
                </a:solidFill>
                <a:latin typeface="Consolas" panose="020B0609020204030204" pitchFamily="49" charset="0"/>
              </a:rPr>
              <a:t>resourcegroupname</a:t>
            </a:r>
            <a:r>
              <a:rPr lang="en-US" sz="1200" dirty="0">
                <a:solidFill>
                  <a:srgbClr val="FFFFFF"/>
                </a:solidFill>
                <a:latin typeface="Consolas" panose="020B0609020204030204" pitchFamily="49" charset="0"/>
              </a:rPr>
              <a:t>&gt; -</a:t>
            </a:r>
            <a:r>
              <a:rPr lang="en-US" sz="1200" dirty="0" err="1">
                <a:solidFill>
                  <a:srgbClr val="FFFFFF"/>
                </a:solidFill>
                <a:latin typeface="Consolas" panose="020B0609020204030204" pitchFamily="49" charset="0"/>
              </a:rPr>
              <a:t>ResourceType</a:t>
            </a:r>
            <a:r>
              <a:rPr lang="en-US" sz="1200" dirty="0">
                <a:solidFill>
                  <a:srgbClr val="FFFFFF"/>
                </a:solidFill>
                <a:latin typeface="Consolas" panose="020B0609020204030204" pitchFamily="49" charset="0"/>
              </a:rPr>
              <a:t> '</a:t>
            </a:r>
            <a:r>
              <a:rPr lang="en-US" sz="1200" dirty="0" err="1">
                <a:solidFill>
                  <a:srgbClr val="FFFFFF"/>
                </a:solidFill>
                <a:latin typeface="Consolas" panose="020B0609020204030204" pitchFamily="49" charset="0"/>
              </a:rPr>
              <a:t>Microsoft.DesktopVirtualization</a:t>
            </a:r>
            <a:r>
              <a:rPr lang="en-US" sz="1200" dirty="0">
                <a:solidFill>
                  <a:srgbClr val="FFFFFF"/>
                </a:solidFill>
                <a:latin typeface="Consolas" panose="020B0609020204030204" pitchFamily="49" charset="0"/>
              </a:rPr>
              <a:t>/</a:t>
            </a:r>
            <a:r>
              <a:rPr lang="en-US" sz="1200" dirty="0" err="1">
                <a:solidFill>
                  <a:srgbClr val="FFFFFF"/>
                </a:solidFill>
                <a:latin typeface="Consolas" panose="020B0609020204030204" pitchFamily="49" charset="0"/>
              </a:rPr>
              <a:t>applicationGroups</a:t>
            </a:r>
            <a:r>
              <a:rPr lang="en-US" sz="1200" dirty="0">
                <a:solidFill>
                  <a:srgbClr val="FFFFFF"/>
                </a:solidFill>
                <a:latin typeface="Consolas" panose="020B0609020204030204" pitchFamily="49" charset="0"/>
              </a:rPr>
              <a:t>' </a:t>
            </a:r>
          </a:p>
        </p:txBody>
      </p:sp>
      <p:sp>
        <p:nvSpPr>
          <p:cNvPr id="16" name="TextBox 15">
            <a:extLst>
              <a:ext uri="{FF2B5EF4-FFF2-40B4-BE49-F238E27FC236}">
                <a16:creationId xmlns:a16="http://schemas.microsoft.com/office/drawing/2014/main" id="{ABDBC203-31D8-44A4-846C-03732430E2B5}"/>
              </a:ext>
            </a:extLst>
          </p:cNvPr>
          <p:cNvSpPr txBox="1"/>
          <p:nvPr/>
        </p:nvSpPr>
        <p:spPr>
          <a:xfrm>
            <a:off x="1432024" y="643152"/>
            <a:ext cx="3328587" cy="2308324"/>
          </a:xfrm>
          <a:prstGeom prst="rect">
            <a:avLst/>
          </a:prstGeom>
          <a:noFill/>
        </p:spPr>
        <p:txBody>
          <a:bodyPr wrap="square">
            <a:spAutoFit/>
          </a:bodyPr>
          <a:lstStyle/>
          <a:p>
            <a:pPr algn="l"/>
            <a:r>
              <a:rPr lang="en-US" b="1" i="0" dirty="0">
                <a:effectLst/>
                <a:latin typeface="Segoe UI" panose="020B0502040204020203" pitchFamily="34" charset="0"/>
              </a:rPr>
              <a:t>Security principal</a:t>
            </a:r>
            <a:endParaRPr lang="en-US" b="0" i="0" dirty="0">
              <a:effectLst/>
              <a:latin typeface="Segoe UI" panose="020B0502040204020203" pitchFamily="34" charset="0"/>
            </a:endParaRPr>
          </a:p>
          <a:p>
            <a:pPr marL="285750" indent="-285750" algn="l">
              <a:buFont typeface="Arial" panose="020B0604020202020204" pitchFamily="34" charset="0"/>
              <a:buChar char="•"/>
            </a:pPr>
            <a:r>
              <a:rPr lang="en-US" b="0" i="0" dirty="0">
                <a:effectLst/>
                <a:latin typeface="Segoe UI" panose="020B0502040204020203" pitchFamily="34" charset="0"/>
              </a:rPr>
              <a:t>Users</a:t>
            </a:r>
          </a:p>
          <a:p>
            <a:pPr marL="285750" indent="-285750" algn="l">
              <a:buFont typeface="Arial" panose="020B0604020202020204" pitchFamily="34" charset="0"/>
              <a:buChar char="•"/>
            </a:pPr>
            <a:r>
              <a:rPr lang="en-US" b="0" i="0" dirty="0">
                <a:effectLst/>
                <a:latin typeface="Segoe UI" panose="020B0502040204020203" pitchFamily="34" charset="0"/>
              </a:rPr>
              <a:t>User groups</a:t>
            </a:r>
          </a:p>
          <a:p>
            <a:pPr marL="285750" indent="-285750" algn="l">
              <a:buFont typeface="Arial" panose="020B0604020202020204" pitchFamily="34" charset="0"/>
              <a:buChar char="•"/>
            </a:pPr>
            <a:r>
              <a:rPr lang="en-US" b="0" i="0" dirty="0">
                <a:effectLst/>
                <a:latin typeface="Segoe UI" panose="020B0502040204020203" pitchFamily="34" charset="0"/>
              </a:rPr>
              <a:t>Service principals</a:t>
            </a:r>
          </a:p>
          <a:p>
            <a:pPr algn="l"/>
            <a:r>
              <a:rPr lang="en-US" b="1" i="0" dirty="0">
                <a:effectLst/>
                <a:latin typeface="Segoe UI" panose="020B0502040204020203" pitchFamily="34" charset="0"/>
              </a:rPr>
              <a:t>Role definition</a:t>
            </a:r>
            <a:endParaRPr lang="en-US" b="0" i="0" dirty="0">
              <a:effectLst/>
              <a:latin typeface="Segoe UI" panose="020B0502040204020203" pitchFamily="34" charset="0"/>
            </a:endParaRPr>
          </a:p>
          <a:p>
            <a:pPr marL="285750" indent="-285750" algn="l">
              <a:buFont typeface="Arial" panose="020B0604020202020204" pitchFamily="34" charset="0"/>
              <a:buChar char="•"/>
            </a:pPr>
            <a:r>
              <a:rPr lang="en-US" dirty="0">
                <a:latin typeface="Segoe UI" panose="020B0502040204020203" pitchFamily="34" charset="0"/>
              </a:rPr>
              <a:t>Built-in roles</a:t>
            </a:r>
          </a:p>
          <a:p>
            <a:pPr marL="285750" indent="-285750" algn="l">
              <a:buFont typeface="Arial" panose="020B0604020202020204" pitchFamily="34" charset="0"/>
              <a:buChar char="•"/>
            </a:pPr>
            <a:r>
              <a:rPr lang="en-US" dirty="0">
                <a:latin typeface="Segoe UI" panose="020B0502040204020203" pitchFamily="34" charset="0"/>
              </a:rPr>
              <a:t>Custom roles</a:t>
            </a:r>
            <a:br>
              <a:rPr lang="en-US" dirty="0"/>
            </a:br>
            <a:endParaRPr lang="en-US" dirty="0"/>
          </a:p>
        </p:txBody>
      </p:sp>
      <p:sp>
        <p:nvSpPr>
          <p:cNvPr id="17" name="TextBox 16">
            <a:extLst>
              <a:ext uri="{FF2B5EF4-FFF2-40B4-BE49-F238E27FC236}">
                <a16:creationId xmlns:a16="http://schemas.microsoft.com/office/drawing/2014/main" id="{9C4C47C4-E887-4AE6-9FAC-69427429C6A5}"/>
              </a:ext>
            </a:extLst>
          </p:cNvPr>
          <p:cNvSpPr txBox="1"/>
          <p:nvPr/>
        </p:nvSpPr>
        <p:spPr>
          <a:xfrm>
            <a:off x="5509282" y="969509"/>
            <a:ext cx="3057788" cy="1200329"/>
          </a:xfrm>
          <a:prstGeom prst="rect">
            <a:avLst/>
          </a:prstGeom>
          <a:noFill/>
        </p:spPr>
        <p:txBody>
          <a:bodyPr wrap="square">
            <a:spAutoFit/>
          </a:bodyPr>
          <a:lstStyle/>
          <a:p>
            <a:pPr algn="l"/>
            <a:r>
              <a:rPr lang="en-US" b="1" i="0" dirty="0">
                <a:effectLst/>
                <a:latin typeface="Segoe UI" panose="020B0502040204020203" pitchFamily="34" charset="0"/>
              </a:rPr>
              <a:t>Scope</a:t>
            </a:r>
            <a:endParaRPr lang="en-US" b="0" i="0" dirty="0">
              <a:effectLst/>
              <a:latin typeface="Segoe UI" panose="020B0502040204020203" pitchFamily="34" charset="0"/>
            </a:endParaRPr>
          </a:p>
          <a:p>
            <a:pPr marL="285750" indent="-285750" algn="l">
              <a:buFont typeface="Arial" panose="020B0604020202020204" pitchFamily="34" charset="0"/>
              <a:buChar char="•"/>
            </a:pPr>
            <a:r>
              <a:rPr lang="en-US" b="0" i="0" dirty="0">
                <a:effectLst/>
                <a:latin typeface="Segoe UI" panose="020B0502040204020203" pitchFamily="34" charset="0"/>
              </a:rPr>
              <a:t>Host pools</a:t>
            </a:r>
          </a:p>
          <a:p>
            <a:pPr marL="285750" indent="-285750" algn="l">
              <a:buFont typeface="Arial" panose="020B0604020202020204" pitchFamily="34" charset="0"/>
              <a:buChar char="•"/>
            </a:pPr>
            <a:r>
              <a:rPr lang="en-US" b="0" i="0" dirty="0">
                <a:effectLst/>
                <a:latin typeface="Segoe UI" panose="020B0502040204020203" pitchFamily="34" charset="0"/>
              </a:rPr>
              <a:t>App groups</a:t>
            </a:r>
          </a:p>
          <a:p>
            <a:pPr marL="285750" indent="-285750" algn="l">
              <a:buFont typeface="Arial" panose="020B0604020202020204" pitchFamily="34" charset="0"/>
              <a:buChar char="•"/>
            </a:pPr>
            <a:r>
              <a:rPr lang="en-US" b="0" i="0" dirty="0">
                <a:effectLst/>
                <a:latin typeface="Segoe UI" panose="020B0502040204020203" pitchFamily="34" charset="0"/>
              </a:rPr>
              <a:t>Workspaces</a:t>
            </a:r>
          </a:p>
        </p:txBody>
      </p:sp>
      <p:cxnSp>
        <p:nvCxnSpPr>
          <p:cNvPr id="12" name="Straight Connector 11">
            <a:extLst>
              <a:ext uri="{FF2B5EF4-FFF2-40B4-BE49-F238E27FC236}">
                <a16:creationId xmlns:a16="http://schemas.microsoft.com/office/drawing/2014/main" id="{745F74CA-DF52-4330-8E9A-11432F0C4B63}"/>
              </a:ext>
            </a:extLst>
          </p:cNvPr>
          <p:cNvCxnSpPr>
            <a:cxnSpLocks/>
          </p:cNvCxnSpPr>
          <p:nvPr/>
        </p:nvCxnSpPr>
        <p:spPr>
          <a:xfrm>
            <a:off x="4612746" y="791697"/>
            <a:ext cx="0" cy="168267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26970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17DFF1-C1D6-4EAB-A31C-633DA032DDFD}"/>
              </a:ext>
            </a:extLst>
          </p:cNvPr>
          <p:cNvSpPr>
            <a:spLocks noGrp="1"/>
          </p:cNvSpPr>
          <p:nvPr>
            <p:ph type="title"/>
          </p:nvPr>
        </p:nvSpPr>
        <p:spPr/>
        <p:txBody>
          <a:bodyPr/>
          <a:lstStyle/>
          <a:p>
            <a:r>
              <a:rPr lang="en-US" dirty="0"/>
              <a:t>Using Azure Virtual Desktop with Intune</a:t>
            </a:r>
          </a:p>
        </p:txBody>
      </p:sp>
      <p:pic>
        <p:nvPicPr>
          <p:cNvPr id="9" name="Picture Placeholder 2" descr="Remote work with solid fill">
            <a:extLst>
              <a:ext uri="{FF2B5EF4-FFF2-40B4-BE49-F238E27FC236}">
                <a16:creationId xmlns:a16="http://schemas.microsoft.com/office/drawing/2014/main" id="{A2B07EB3-5EBA-439C-A0F2-A83DCAC6EDCA}"/>
              </a:ext>
            </a:extLst>
          </p:cNvPr>
          <p:cNvPicPr>
            <a:picLocks noGrp="1" noChangeAspect="1"/>
          </p:cNvPicPr>
          <p:nvPr>
            <p:ph type="pic" sz="quarter" idx="10"/>
          </p:nvPr>
        </p:nvPicPr>
        <p:blipFill>
          <a:blip r:embed="rId2">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112418523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D34AA22-B411-45DD-8F0A-361DE9A2FA2B}"/>
              </a:ext>
            </a:extLst>
          </p:cNvPr>
          <p:cNvSpPr txBox="1"/>
          <p:nvPr/>
        </p:nvSpPr>
        <p:spPr>
          <a:xfrm>
            <a:off x="418161" y="546036"/>
            <a:ext cx="11355677" cy="2169825"/>
          </a:xfrm>
          <a:prstGeom prst="rect">
            <a:avLst/>
          </a:prstGeom>
          <a:noFill/>
        </p:spPr>
        <p:txBody>
          <a:bodyPr wrap="square">
            <a:spAutoFit/>
          </a:bodyPr>
          <a:lstStyle/>
          <a:p>
            <a:pPr>
              <a:spcAft>
                <a:spcPts val="600"/>
              </a:spcAft>
            </a:pPr>
            <a:r>
              <a:rPr lang="en-US" sz="2000" dirty="0"/>
              <a:t>Azure Virtual Desktop is a desktop and app virtualization service that runs on Microsoft Azure. </a:t>
            </a:r>
          </a:p>
          <a:p>
            <a:pPr marL="342900" indent="-342900">
              <a:spcAft>
                <a:spcPts val="600"/>
              </a:spcAft>
              <a:buFont typeface="Arial" panose="020B0604020202020204" pitchFamily="34" charset="0"/>
              <a:buChar char="•"/>
            </a:pPr>
            <a:r>
              <a:rPr lang="en-US" sz="2000" dirty="0"/>
              <a:t>End users connect securely to a full desktop from any device. </a:t>
            </a:r>
          </a:p>
          <a:p>
            <a:pPr marL="342900" indent="-342900">
              <a:spcAft>
                <a:spcPts val="600"/>
              </a:spcAft>
              <a:buFont typeface="Arial" panose="020B0604020202020204" pitchFamily="34" charset="0"/>
              <a:buChar char="•"/>
            </a:pPr>
            <a:r>
              <a:rPr lang="en-US" sz="2000" dirty="0"/>
              <a:t>Secures and manages your Azure Virtual Desktop VMs with policy and apps at scale, after they're enrolled.</a:t>
            </a:r>
          </a:p>
          <a:p>
            <a:pPr marL="342900" indent="-342900">
              <a:spcAft>
                <a:spcPts val="600"/>
              </a:spcAft>
              <a:buFont typeface="Arial" panose="020B0604020202020204" pitchFamily="34" charset="0"/>
              <a:buChar char="•"/>
            </a:pPr>
            <a:r>
              <a:rPr lang="en-US" sz="2000" dirty="0"/>
              <a:t>Allows use of your existing configurations and secure the VMs with compliance policy and conditional access. </a:t>
            </a:r>
          </a:p>
        </p:txBody>
      </p:sp>
      <p:sp>
        <p:nvSpPr>
          <p:cNvPr id="8" name="TextBox 7">
            <a:extLst>
              <a:ext uri="{FF2B5EF4-FFF2-40B4-BE49-F238E27FC236}">
                <a16:creationId xmlns:a16="http://schemas.microsoft.com/office/drawing/2014/main" id="{6D74F8AE-4C63-4F93-97E3-A00355267BF9}"/>
              </a:ext>
            </a:extLst>
          </p:cNvPr>
          <p:cNvSpPr txBox="1"/>
          <p:nvPr/>
        </p:nvSpPr>
        <p:spPr>
          <a:xfrm>
            <a:off x="441286" y="3257389"/>
            <a:ext cx="5142171" cy="2100575"/>
          </a:xfrm>
          <a:prstGeom prst="rect">
            <a:avLst/>
          </a:prstGeom>
          <a:noFill/>
        </p:spPr>
        <p:txBody>
          <a:bodyPr wrap="square">
            <a:spAutoFit/>
          </a:bodyPr>
          <a:lstStyle/>
          <a:p>
            <a:pPr algn="l">
              <a:spcAft>
                <a:spcPts val="900"/>
              </a:spcAft>
            </a:pPr>
            <a:r>
              <a:rPr lang="en-US" b="0" i="0" dirty="0">
                <a:effectLst/>
                <a:latin typeface="Segoe UI" panose="020B0502040204020203" pitchFamily="34" charset="0"/>
              </a:rPr>
              <a:t>All VM limitations listed in </a:t>
            </a:r>
            <a:r>
              <a:rPr lang="en-US" b="0" i="0" u="none" strike="noStrike" dirty="0">
                <a:effectLst/>
                <a:latin typeface="Segoe UI" panose="020B0502040204020203" pitchFamily="34" charset="0"/>
                <a:hlinkClick r:id="rId3"/>
              </a:rPr>
              <a:t>Using Windows 10 virtual machines</a:t>
            </a:r>
            <a:r>
              <a:rPr lang="en-US" b="0" i="0" dirty="0">
                <a:effectLst/>
                <a:latin typeface="Segoe UI" panose="020B0502040204020203" pitchFamily="34" charset="0"/>
              </a:rPr>
              <a:t>  also apply to Azure Virtual Desktop VMs.</a:t>
            </a:r>
          </a:p>
          <a:p>
            <a:pPr algn="l">
              <a:spcAft>
                <a:spcPts val="900"/>
              </a:spcAft>
            </a:pPr>
            <a:r>
              <a:rPr lang="en-US" b="0" i="0" dirty="0">
                <a:effectLst/>
                <a:latin typeface="Segoe UI" panose="020B0502040204020203" pitchFamily="34" charset="0"/>
              </a:rPr>
              <a:t>The following profiles aren't currently supported:</a:t>
            </a:r>
          </a:p>
          <a:p>
            <a:pPr marL="285750" indent="-285750" algn="l">
              <a:spcAft>
                <a:spcPts val="900"/>
              </a:spcAft>
              <a:buFont typeface="Arial" panose="020B0604020202020204" pitchFamily="34" charset="0"/>
              <a:buChar char="•"/>
            </a:pPr>
            <a:r>
              <a:rPr lang="en-US" b="0" i="0" dirty="0">
                <a:effectLst/>
                <a:latin typeface="Segoe UI" panose="020B0502040204020203" pitchFamily="34" charset="0"/>
              </a:rPr>
              <a:t>Domain Join</a:t>
            </a:r>
          </a:p>
          <a:p>
            <a:pPr marL="285750" indent="-285750" algn="l">
              <a:spcAft>
                <a:spcPts val="900"/>
              </a:spcAft>
              <a:buFont typeface="Arial" panose="020B0604020202020204" pitchFamily="34" charset="0"/>
              <a:buChar char="•"/>
            </a:pPr>
            <a:r>
              <a:rPr lang="en-US" b="0" i="0" dirty="0">
                <a:effectLst/>
                <a:latin typeface="Segoe UI" panose="020B0502040204020203" pitchFamily="34" charset="0"/>
              </a:rPr>
              <a:t>Wi-Fi</a:t>
            </a:r>
            <a:endParaRPr lang="en-US" dirty="0"/>
          </a:p>
        </p:txBody>
      </p:sp>
      <p:cxnSp>
        <p:nvCxnSpPr>
          <p:cNvPr id="4" name="Straight Connector 3">
            <a:extLst>
              <a:ext uri="{FF2B5EF4-FFF2-40B4-BE49-F238E27FC236}">
                <a16:creationId xmlns:a16="http://schemas.microsoft.com/office/drawing/2014/main" id="{1C764976-11E7-4586-956B-DB0BBBB4D0EE}"/>
              </a:ext>
            </a:extLst>
          </p:cNvPr>
          <p:cNvCxnSpPr>
            <a:cxnSpLocks/>
          </p:cNvCxnSpPr>
          <p:nvPr/>
        </p:nvCxnSpPr>
        <p:spPr>
          <a:xfrm>
            <a:off x="5933958" y="3043394"/>
            <a:ext cx="0" cy="2134484"/>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DFFC623-276E-4FBA-89E3-AAE08BE7C611}"/>
              </a:ext>
            </a:extLst>
          </p:cNvPr>
          <p:cNvSpPr txBox="1"/>
          <p:nvPr/>
        </p:nvSpPr>
        <p:spPr>
          <a:xfrm>
            <a:off x="6405070" y="2715861"/>
            <a:ext cx="4050216" cy="3229346"/>
          </a:xfrm>
          <a:prstGeom prst="rect">
            <a:avLst/>
          </a:prstGeom>
          <a:noFill/>
        </p:spPr>
        <p:txBody>
          <a:bodyPr wrap="square">
            <a:spAutoFit/>
          </a:bodyPr>
          <a:lstStyle/>
          <a:p>
            <a:pPr>
              <a:spcAft>
                <a:spcPts val="900"/>
              </a:spcAft>
            </a:pPr>
            <a:r>
              <a:rPr lang="en-US" dirty="0"/>
              <a:t>Windows 10 desktop device remote actions aren't supported for Azure Virtual Desktop VMs:</a:t>
            </a:r>
          </a:p>
          <a:p>
            <a:pPr marL="285750" indent="-285750">
              <a:spcAft>
                <a:spcPts val="900"/>
              </a:spcAft>
              <a:buFont typeface="Arial" panose="020B0604020202020204" pitchFamily="34" charset="0"/>
              <a:buChar char="•"/>
            </a:pPr>
            <a:r>
              <a:rPr lang="en-US" dirty="0"/>
              <a:t>Autopilot reset</a:t>
            </a:r>
          </a:p>
          <a:p>
            <a:pPr marL="285750" indent="-285750">
              <a:spcAft>
                <a:spcPts val="900"/>
              </a:spcAft>
              <a:buFont typeface="Arial" panose="020B0604020202020204" pitchFamily="34" charset="0"/>
              <a:buChar char="•"/>
            </a:pPr>
            <a:r>
              <a:rPr lang="en-US" dirty="0"/>
              <a:t>BitLocker key rotation</a:t>
            </a:r>
          </a:p>
          <a:p>
            <a:pPr marL="285750" indent="-285750">
              <a:spcAft>
                <a:spcPts val="900"/>
              </a:spcAft>
              <a:buFont typeface="Arial" panose="020B0604020202020204" pitchFamily="34" charset="0"/>
              <a:buChar char="•"/>
            </a:pPr>
            <a:r>
              <a:rPr lang="en-US" dirty="0"/>
              <a:t>Fresh Start</a:t>
            </a:r>
          </a:p>
          <a:p>
            <a:pPr marL="285750" indent="-285750">
              <a:spcAft>
                <a:spcPts val="900"/>
              </a:spcAft>
              <a:buFont typeface="Arial" panose="020B0604020202020204" pitchFamily="34" charset="0"/>
              <a:buChar char="•"/>
            </a:pPr>
            <a:r>
              <a:rPr lang="en-US" dirty="0"/>
              <a:t>Remote lock</a:t>
            </a:r>
          </a:p>
          <a:p>
            <a:pPr marL="285750" indent="-285750">
              <a:spcAft>
                <a:spcPts val="900"/>
              </a:spcAft>
              <a:buFont typeface="Arial" panose="020B0604020202020204" pitchFamily="34" charset="0"/>
              <a:buChar char="•"/>
            </a:pPr>
            <a:r>
              <a:rPr lang="en-US" dirty="0"/>
              <a:t>Reset password</a:t>
            </a:r>
          </a:p>
          <a:p>
            <a:pPr marL="285750" indent="-285750">
              <a:spcAft>
                <a:spcPts val="900"/>
              </a:spcAft>
              <a:buFont typeface="Arial" panose="020B0604020202020204" pitchFamily="34" charset="0"/>
              <a:buChar char="•"/>
            </a:pPr>
            <a:r>
              <a:rPr lang="en-US" dirty="0"/>
              <a:t>Wipe</a:t>
            </a:r>
          </a:p>
        </p:txBody>
      </p:sp>
    </p:spTree>
    <p:extLst>
      <p:ext uri="{BB962C8B-B14F-4D97-AF65-F5344CB8AC3E}">
        <p14:creationId xmlns:p14="http://schemas.microsoft.com/office/powerpoint/2010/main" val="613839857"/>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1404</Words>
  <Application>Microsoft Office PowerPoint</Application>
  <PresentationFormat>Widescreen</PresentationFormat>
  <Paragraphs>165</Paragraphs>
  <Slides>13</Slides>
  <Notes>8</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4" baseType="lpstr">
      <vt:lpstr>Arial</vt:lpstr>
      <vt:lpstr>Calibri</vt:lpstr>
      <vt:lpstr>Consolas</vt:lpstr>
      <vt:lpstr>Segoe UI</vt:lpstr>
      <vt:lpstr>Segoe UI Light</vt:lpstr>
      <vt:lpstr>Segoe UI Semibold</vt:lpstr>
      <vt:lpstr>Symbol</vt:lpstr>
      <vt:lpstr>Times New Roman</vt:lpstr>
      <vt:lpstr>Wingdings</vt:lpstr>
      <vt:lpstr>Microsoft Power Platform Template</vt:lpstr>
      <vt:lpstr>Bitmap Image</vt:lpstr>
      <vt:lpstr>AZ-140T00A Configuring and Operating Azure Virtual Desktop</vt:lpstr>
      <vt:lpstr>Manage access for Azure Virtual Desktop</vt:lpstr>
      <vt:lpstr>Introduction</vt:lpstr>
      <vt:lpstr>RBAC for Azure Virtual Desktop</vt:lpstr>
      <vt:lpstr>RBAC for Azure Virtual Desktop</vt:lpstr>
      <vt:lpstr>Plan and implement Azure roles and RBAC for Window Virtual Desktop</vt:lpstr>
      <vt:lpstr>PowerPoint Presentation</vt:lpstr>
      <vt:lpstr>Using Azure Virtual Desktop with Intune</vt:lpstr>
      <vt:lpstr>PowerPoint Presentation</vt:lpstr>
      <vt:lpstr>Enabling screen capture protection for Azure Virtual Desktop</vt:lpstr>
      <vt:lpstr>Screen capture protection for Azure Virtual Desktop</vt:lpstr>
      <vt:lpstr>Knowledge check and Summary</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2021-11-13T14:05:49Z</dcterms:created>
  <dcterms:modified xsi:type="dcterms:W3CDTF">2022-11-30T19:40:09Z</dcterms:modified>
</cp:coreProperties>
</file>