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8"/>
  </p:notesMasterIdLst>
  <p:handoutMasterIdLst>
    <p:handoutMasterId r:id="rId19"/>
  </p:handoutMasterIdLst>
  <p:sldIdLst>
    <p:sldId id="2076138181" r:id="rId2"/>
    <p:sldId id="1684" r:id="rId3"/>
    <p:sldId id="1811" r:id="rId4"/>
    <p:sldId id="2076138158" r:id="rId5"/>
    <p:sldId id="1934" r:id="rId6"/>
    <p:sldId id="2076138177" r:id="rId7"/>
    <p:sldId id="1942" r:id="rId8"/>
    <p:sldId id="2076138173" r:id="rId9"/>
    <p:sldId id="1699" r:id="rId10"/>
    <p:sldId id="2076138178" r:id="rId11"/>
    <p:sldId id="1943" r:id="rId12"/>
    <p:sldId id="2076138180" r:id="rId13"/>
    <p:sldId id="1948" r:id="rId14"/>
    <p:sldId id="2241" r:id="rId15"/>
    <p:sldId id="1956" r:id="rId16"/>
    <p:sldId id="1891"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67E773-6A91-4CFE-8E6C-8EF141B95D7F}" v="13" dt="2021-11-23T17:09:11.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962" autoAdjust="0"/>
    <p:restoredTop sz="67439" autoAdjust="0"/>
  </p:normalViewPr>
  <p:slideViewPr>
    <p:cSldViewPr snapToGrid="0">
      <p:cViewPr varScale="1">
        <p:scale>
          <a:sx n="67" d="100"/>
          <a:sy n="67" d="100"/>
        </p:scale>
        <p:origin x="579"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11/30/2022 11:40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11/30/2022 11:40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The Windows client for Azure Virtual Desktop integrates Azure Virtual Desktop with your local machine. However, when you configure your Azure Virtual Desktop account into the Windows client, there are certain actions you'll need to take to keep your users safe.</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Plan and implement Conditional Access policies for connections to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Plan and implement multifactor authentication (MFA) in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Understand Conditional Access policy components.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Manage security by using Microsoft Defender for Cloud.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Understand Microsoft Defender for Cloud antivirus for session hosts.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creating, assigning, and securing corporate identities.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identity assignment solutions, role-based access control, and identity protection methods.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Planning your Conditional Access deployment is critical to achieving your organization's access strategy for apps and resources.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Azure Active Directory (Azure AD) Conditional Access analyses signals such as user, device, and location to automate decisions and enforce organizational access policies for resource. You can use Conditional Access policies to apply access controls like multifactor authentication (MFA). Conditional Access policies allow you to prompt users for MFA when needed for security, and stay out of users’ way when not needed.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The Windows client for Azure Virtual Desktop integrates Azure Virtual Desktop with your local machine. However, when you configure your Azure Virtual Desktop account into the Windows client, there are certain actions you'll need to take to keep your users safe.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When you first sign in, the client asks for your username, password, and Azure Active Directory Multi-Factor Authentication. The next time you sign in, the client will remember your token from your Azure Active Directory (AD) Enterprise Application.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When they select </a:t>
            </a:r>
            <a:r>
              <a:rPr lang="en-US" b="1" i="0" dirty="0">
                <a:solidFill>
                  <a:srgbClr val="000000"/>
                </a:solidFill>
                <a:effectLst/>
                <a:latin typeface="Times New Roman" panose="02020603050405020304" pitchFamily="18" charset="0"/>
              </a:rPr>
              <a:t>Remember me</a:t>
            </a:r>
            <a:r>
              <a:rPr lang="en-US" b="0" i="0" dirty="0">
                <a:solidFill>
                  <a:srgbClr val="000000"/>
                </a:solidFill>
                <a:effectLst/>
                <a:latin typeface="Times New Roman" panose="02020603050405020304" pitchFamily="18" charset="0"/>
              </a:rPr>
              <a:t> on the prompt for credentials for the session host, your users can sign in after restarting the client without needing to reenter their credentials.</a:t>
            </a:r>
          </a:p>
          <a:p>
            <a:endParaRPr lang="en-US" dirty="0"/>
          </a:p>
          <a:p>
            <a:r>
              <a:rPr lang="en-US" b="0" i="0" dirty="0">
                <a:solidFill>
                  <a:srgbClr val="000000"/>
                </a:solidFill>
                <a:effectLst/>
                <a:latin typeface="Times New Roman" panose="02020603050405020304" pitchFamily="18" charset="0"/>
              </a:rPr>
              <a:t>While remembering credentials is convenient, it can also make deployments on Enterprise scenarios or personal devices less secure. To protect your users, you can make sure the client keeps asking for Azure Active Directory Multi-Factor Authentication credentials more frequently.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Conditional Access policies are if-then statements: If an assignment is met, then apply these access controls.</a:t>
            </a:r>
          </a:p>
          <a:p>
            <a:pPr algn="l"/>
            <a:r>
              <a:rPr lang="en-US" b="0" i="0" dirty="0">
                <a:solidFill>
                  <a:srgbClr val="000000"/>
                </a:solidFill>
                <a:effectLst/>
                <a:latin typeface="Times New Roman" panose="02020603050405020304" pitchFamily="18" charset="0"/>
              </a:rPr>
              <a:t>When configuring Conditional Access policies, conditions are called </a:t>
            </a:r>
            <a:r>
              <a:rPr lang="en-US" b="0" i="1" dirty="0">
                <a:solidFill>
                  <a:srgbClr val="000000"/>
                </a:solidFill>
                <a:effectLst/>
                <a:latin typeface="Times New Roman" panose="02020603050405020304" pitchFamily="18" charset="0"/>
              </a:rPr>
              <a:t>assignments</a:t>
            </a:r>
            <a:r>
              <a:rPr lang="en-US" b="0" i="0" dirty="0">
                <a:solidFill>
                  <a:srgbClr val="000000"/>
                </a:solidFill>
                <a:effectLst/>
                <a:latin typeface="Times New Roman" panose="02020603050405020304" pitchFamily="18" charset="0"/>
              </a:rPr>
              <a:t>. Conditional Access policies allow you to enforce access controls on your organization’s apps based on certain assignments.</a:t>
            </a:r>
          </a:p>
          <a:p>
            <a:endParaRPr lang="en-US" dirty="0"/>
          </a:p>
          <a:p>
            <a:pPr algn="l"/>
            <a:r>
              <a:rPr lang="en-US" b="0" i="0" dirty="0">
                <a:solidFill>
                  <a:srgbClr val="000000"/>
                </a:solidFill>
                <a:effectLst/>
                <a:latin typeface="Times New Roman" panose="02020603050405020304" pitchFamily="18" charset="0"/>
              </a:rPr>
              <a:t>Assignments define the following:</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Users and groups to be affected by the policy.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Cloud apps or actions to which the policy will apply.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Conditions under which the policy will apply.</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Access controls settings determine how to enforce a policy: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Grant or Block access to cloud apps.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Session controls enable limited experiences within specific cloud apps.</a:t>
            </a:r>
          </a:p>
          <a:p>
            <a:pPr marL="107153" lvl="1" indent="0" algn="l">
              <a:buFont typeface="Arial" panose="020B0604020202020204" pitchFamily="34" charset="0"/>
              <a:buNone/>
            </a:pPr>
            <a:endParaRPr lang="en-US" b="0" i="0" dirty="0">
              <a:solidFill>
                <a:srgbClr val="000000"/>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Ask the right questions to build your policies</a:t>
            </a:r>
          </a:p>
          <a:p>
            <a:pPr algn="l"/>
            <a:r>
              <a:rPr lang="en-US" b="0" i="0" dirty="0">
                <a:solidFill>
                  <a:srgbClr val="000000"/>
                </a:solidFill>
                <a:effectLst/>
                <a:latin typeface="Times New Roman" panose="02020603050405020304" pitchFamily="18" charset="0"/>
              </a:rPr>
              <a:t>Policies answer questions about who should access your resources, what resources they should access, and under what conditions. Policies can be designed to grant access, or to block access. Be sure to ask the right questions about what your policy is trying to achieve.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Document the answers to questions for each policy before building it out.</a:t>
            </a:r>
          </a:p>
          <a:p>
            <a:pPr marL="0" lvl="0" indent="-105829" algn="l">
              <a:buFont typeface="Arial" panose="020B0604020202020204" pitchFamily="34" charset="0"/>
              <a:buNone/>
            </a:pPr>
            <a:endParaRPr lang="en-US" b="0" i="0" dirty="0">
              <a:solidFill>
                <a:srgbClr val="000000"/>
              </a:solidFill>
              <a:effectLst/>
              <a:latin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05286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One thing that makes cloud services different from traditional on-premises virtual desktop infrastructures (VDIs) is how they handle security responsibilities.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When you use Azure Virtual Desktop, it’s important to understand that while some components come already secured for your environment, you'll need to configure other areas yourself to fit your organization’s security needs.</a:t>
            </a:r>
          </a:p>
          <a:p>
            <a:pPr>
              <a:lnSpc>
                <a:spcPct val="100000"/>
              </a:lnSpc>
              <a:spcAft>
                <a:spcPts val="600"/>
              </a:spcAft>
            </a:pPr>
            <a:endParaRPr lang="en-US" dirty="0"/>
          </a:p>
          <a:p>
            <a:pPr algn="l"/>
            <a:r>
              <a:rPr lang="en-US" b="0" i="0" dirty="0">
                <a:solidFill>
                  <a:srgbClr val="000000"/>
                </a:solidFill>
                <a:effectLst/>
                <a:latin typeface="Times New Roman" panose="02020603050405020304" pitchFamily="18" charset="0"/>
              </a:rPr>
              <a:t>The security needs the customer isn't responsible for are handled by Microsoft.</a:t>
            </a:r>
          </a:p>
          <a:p>
            <a:pPr algn="l"/>
            <a:r>
              <a:rPr lang="en-US" b="0" i="0" dirty="0">
                <a:solidFill>
                  <a:srgbClr val="000000"/>
                </a:solidFill>
                <a:effectLst/>
                <a:latin typeface="Times New Roman" panose="02020603050405020304" pitchFamily="18" charset="0"/>
              </a:rPr>
              <a:t>Microsoft recommends enabling Microsoft Defender for Cloud for subscriptions, virtual machines, key vaults, and storage accounts.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Microsoft Defender for Cloud Standard, you can: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Manage vulnerabilities.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Assess compliance with common frameworks like Payment Card Industry (PCI).</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Strengthen the overall security of your environment.</a:t>
            </a:r>
          </a:p>
          <a:p>
            <a:pPr>
              <a:lnSpc>
                <a:spcPct val="100000"/>
              </a:lnSpc>
              <a:spcAft>
                <a:spcPts val="600"/>
              </a:spcAft>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3521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Microsoft Defender for Endpoint is an enterprise endpoint security platform to help businesses prevent, investigate, detect, and respond to threats. Microsoft Defender for Endpoint increases endpoint security for Azure Virtual Desktop and Windows 10 physical endpoints.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Defender for Endpoint allows up to 50 concurrent user connections for Windows 10 Enterprise multi-session running on  Azure Virtual Desktop.</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Single session scenarios on Windows 10 Enterprise are fully supported for onboarding your Azure Virtual Desktop machines into Defender for Endpoint.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Plan and implement Conditional Access policies for connections to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Plan and implement multifactor authentication (MFA) in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Understand Conditional Access policy components.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Manage security by using Microsoft Defender for Cloud.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Understand Microsoft Defender Antivirus for session hosts.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rPr>
              <a:t>.</a:t>
            </a:r>
          </a:p>
          <a:p>
            <a:pPr algn="l">
              <a:buFont typeface="Arial" panose="020B0604020202020204" pitchFamily="34" charset="0"/>
              <a:buChar char="•"/>
            </a:pPr>
            <a:endParaRPr lang="en-US" b="0" i="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52623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146016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15236313"/>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26542499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 id="2147484706" r:id="rId11"/>
    <p:sldLayoutId id="2147484707" r:id="rId1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ka.ms/AZ-140_03_Lab_01"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a:t>
            </a:r>
            <a:r>
              <a:rPr lang="en-US">
                <a:solidFill>
                  <a:schemeClr val="tx1"/>
                </a:solidFill>
              </a:rPr>
              <a:t>Operating Azure </a:t>
            </a:r>
            <a:r>
              <a:rPr lang="en-US" dirty="0">
                <a:solidFill>
                  <a:schemeClr val="tx1"/>
                </a:solidFill>
              </a:rPr>
              <a:t>Virtual Desktop</a:t>
            </a:r>
          </a:p>
        </p:txBody>
      </p:sp>
    </p:spTree>
    <p:extLst>
      <p:ext uri="{BB962C8B-B14F-4D97-AF65-F5344CB8AC3E}">
        <p14:creationId xmlns:p14="http://schemas.microsoft.com/office/powerpoint/2010/main" val="47620259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Manage security by using Microsoft Defender for Cloud</a:t>
            </a:r>
          </a:p>
        </p:txBody>
      </p:sp>
      <p:pic>
        <p:nvPicPr>
          <p:cNvPr id="9" name="Picture Placeholder 6">
            <a:extLst>
              <a:ext uri="{FF2B5EF4-FFF2-40B4-BE49-F238E27FC236}">
                <a16:creationId xmlns:a16="http://schemas.microsoft.com/office/drawing/2014/main" id="{1937AE57-3593-4961-B8F9-726D74D35160}"/>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3832031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Flowchart of two virtual networks and an on-premises network doing DNS resolution between virtual networks.">
            <a:extLst>
              <a:ext uri="{FF2B5EF4-FFF2-40B4-BE49-F238E27FC236}">
                <a16:creationId xmlns:a16="http://schemas.microsoft.com/office/drawing/2014/main" id="{6732FB97-F2AC-4A60-98A5-51CC9000CB99}"/>
              </a:ext>
            </a:extLst>
          </p:cNvPr>
          <p:cNvSpPr>
            <a:spLocks noChangeAspect="1" noChangeArrowheads="1"/>
          </p:cNvSpPr>
          <p:nvPr/>
        </p:nvSpPr>
        <p:spPr bwMode="auto">
          <a:xfrm>
            <a:off x="5946597" y="3279597"/>
            <a:ext cx="298808" cy="2988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2" name="AutoShape 2" descr="Flowchart of two virtual networks and an on-premises network doing DNS resolution between virtual networks.">
            <a:extLst>
              <a:ext uri="{FF2B5EF4-FFF2-40B4-BE49-F238E27FC236}">
                <a16:creationId xmlns:a16="http://schemas.microsoft.com/office/drawing/2014/main" id="{514297D1-621C-4358-89BA-C22DA0222DAD}"/>
              </a:ext>
            </a:extLst>
          </p:cNvPr>
          <p:cNvSpPr>
            <a:spLocks noChangeAspect="1" noChangeArrowheads="1"/>
          </p:cNvSpPr>
          <p:nvPr/>
        </p:nvSpPr>
        <p:spPr bwMode="auto">
          <a:xfrm>
            <a:off x="5946597" y="3279597"/>
            <a:ext cx="298808" cy="2988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5" name="Rectangle 1">
            <a:extLst>
              <a:ext uri="{FF2B5EF4-FFF2-40B4-BE49-F238E27FC236}">
                <a16:creationId xmlns:a16="http://schemas.microsoft.com/office/drawing/2014/main" id="{6ADE605C-FB4C-4B0A-BD99-26D09FE9A098}"/>
              </a:ext>
            </a:extLst>
          </p:cNvPr>
          <p:cNvSpPr>
            <a:spLocks noChangeArrowheads="1"/>
          </p:cNvSpPr>
          <p:nvPr/>
        </p:nvSpPr>
        <p:spPr bwMode="auto">
          <a:xfrm>
            <a:off x="0" y="-3300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800"/>
          </a:p>
        </p:txBody>
      </p:sp>
      <p:graphicFrame>
        <p:nvGraphicFramePr>
          <p:cNvPr id="7" name="Table 6">
            <a:extLst>
              <a:ext uri="{FF2B5EF4-FFF2-40B4-BE49-F238E27FC236}">
                <a16:creationId xmlns:a16="http://schemas.microsoft.com/office/drawing/2014/main" id="{4FEAA4DC-637F-4F80-AAB7-0A0C8E2FFBC5}"/>
              </a:ext>
            </a:extLst>
          </p:cNvPr>
          <p:cNvGraphicFramePr/>
          <p:nvPr/>
        </p:nvGraphicFramePr>
        <p:xfrm>
          <a:off x="6764501" y="2235212"/>
          <a:ext cx="4426266" cy="3674116"/>
        </p:xfrm>
        <a:graphic>
          <a:graphicData uri="http://schemas.openxmlformats.org/drawingml/2006/table">
            <a:tbl>
              <a:tblPr firstRow="1" firstCol="1" bandRow="1"/>
              <a:tblGrid>
                <a:gridCol w="2267793">
                  <a:extLst>
                    <a:ext uri="{9D8B030D-6E8A-4147-A177-3AD203B41FA5}">
                      <a16:colId xmlns:a16="http://schemas.microsoft.com/office/drawing/2014/main" val="4250763661"/>
                    </a:ext>
                  </a:extLst>
                </a:gridCol>
                <a:gridCol w="2158473">
                  <a:extLst>
                    <a:ext uri="{9D8B030D-6E8A-4147-A177-3AD203B41FA5}">
                      <a16:colId xmlns:a16="http://schemas.microsoft.com/office/drawing/2014/main" val="4203235822"/>
                    </a:ext>
                  </a:extLst>
                </a:gridCol>
              </a:tblGrid>
              <a:tr h="290685">
                <a:tc>
                  <a:txBody>
                    <a:bodyPr/>
                    <a:lstStyle/>
                    <a:p>
                      <a:pPr marL="0" marR="0" algn="l" fontAlgn="ctr">
                        <a:lnSpc>
                          <a:spcPct val="107000"/>
                        </a:lnSpc>
                        <a:spcBef>
                          <a:spcPts val="0"/>
                        </a:spcBef>
                        <a:spcAft>
                          <a:spcPts val="1200"/>
                        </a:spcAft>
                      </a:pPr>
                      <a:r>
                        <a:rPr lang="en-US" sz="1400" b="0" i="0" u="none" strike="noStrike"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Security</a:t>
                      </a:r>
                      <a:endParaRPr lang="en-US" sz="1600" b="0" i="0" u="none" strike="noStrike" dirty="0">
                        <a:solidFill>
                          <a:schemeClr val="bg1"/>
                        </a:solidFill>
                        <a:effectLst/>
                        <a:latin typeface="Arial" panose="020B0604020202020204" pitchFamily="34" charset="0"/>
                      </a:endParaRPr>
                    </a:p>
                  </a:txBody>
                  <a:tcPr marL="22172" marR="22172" marT="26203" marB="262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tc>
                  <a:txBody>
                    <a:bodyPr/>
                    <a:lstStyle/>
                    <a:p>
                      <a:pPr marL="0" marR="0" algn="l" fontAlgn="ctr">
                        <a:lnSpc>
                          <a:spcPct val="107000"/>
                        </a:lnSpc>
                        <a:spcBef>
                          <a:spcPts val="0"/>
                        </a:spcBef>
                        <a:spcAft>
                          <a:spcPts val="1200"/>
                        </a:spcAft>
                      </a:pPr>
                      <a:r>
                        <a:rPr lang="en-US" sz="1400" b="0" i="0" u="none" strike="noStrike"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Customer responsibility</a:t>
                      </a:r>
                      <a:endParaRPr lang="en-US" sz="1600" b="0" i="0" u="none" strike="noStrike" dirty="0">
                        <a:effectLst/>
                        <a:latin typeface="Arial" panose="020B0604020202020204" pitchFamily="34" charset="0"/>
                      </a:endParaRPr>
                    </a:p>
                  </a:txBody>
                  <a:tcPr marL="22172" marR="22172" marT="26203" marB="2620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4051387678"/>
                  </a:ext>
                </a:extLst>
              </a:tr>
              <a:tr h="172649">
                <a:tc>
                  <a:txBody>
                    <a:bodyPr/>
                    <a:lstStyle/>
                    <a:p>
                      <a:pPr marL="0" marR="0" algn="l" fontAlgn="ctr">
                        <a:lnSpc>
                          <a:spcPct val="107000"/>
                        </a:lnSpc>
                        <a:spcBef>
                          <a:spcPts val="0"/>
                        </a:spcBef>
                        <a:spcAft>
                          <a:spcPts val="1200"/>
                        </a:spcAft>
                      </a:pPr>
                      <a:r>
                        <a:rPr lang="en-US" sz="1400" b="0" i="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Identity</a:t>
                      </a:r>
                      <a:endParaRPr lang="en-US" sz="1600" b="0" i="0" u="none" strike="noStrike" dirty="0">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1200"/>
                        </a:spcAft>
                      </a:pPr>
                      <a:r>
                        <a:rPr lang="en-US" sz="1400" b="1" i="0" u="none" strike="noStrike" dirty="0">
                          <a:solidFill>
                            <a:srgbClr val="000000"/>
                          </a:solidFill>
                          <a:effectLst/>
                          <a:latin typeface="+mj-lt"/>
                          <a:ea typeface="Times New Roman" panose="02020603050405020304" pitchFamily="18" charset="0"/>
                          <a:cs typeface="Times New Roman" panose="02020603050405020304" pitchFamily="18" charset="0"/>
                        </a:rPr>
                        <a:t>Yes</a:t>
                      </a:r>
                      <a:endParaRPr lang="en-US" sz="1600" b="1" i="0" u="none" strike="noStrike" dirty="0">
                        <a:effectLst/>
                        <a:latin typeface="+mj-lt"/>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713571"/>
                  </a:ext>
                </a:extLst>
              </a:tr>
              <a:tr h="456538">
                <a:tc>
                  <a:txBody>
                    <a:bodyPr/>
                    <a:lstStyle/>
                    <a:p>
                      <a:pPr marL="0" marR="0" algn="l" fontAlgn="ctr">
                        <a:lnSpc>
                          <a:spcPct val="107000"/>
                        </a:lnSpc>
                        <a:spcBef>
                          <a:spcPts val="0"/>
                        </a:spcBef>
                        <a:spcAft>
                          <a:spcPts val="1200"/>
                        </a:spcAft>
                      </a:pPr>
                      <a:r>
                        <a:rPr lang="en-US" sz="14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User devices (mobile and PC)</a:t>
                      </a:r>
                      <a:endParaRPr lang="en-US" sz="1600" b="0" i="0" u="none" strike="noStrike">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1200"/>
                        </a:spcAft>
                      </a:pPr>
                      <a:r>
                        <a:rPr lang="en-US" sz="1400" b="1" i="0" u="none" strike="noStrike" dirty="0">
                          <a:solidFill>
                            <a:srgbClr val="000000"/>
                          </a:solidFill>
                          <a:effectLst/>
                          <a:latin typeface="+mj-lt"/>
                          <a:ea typeface="Times New Roman" panose="02020603050405020304" pitchFamily="18" charset="0"/>
                          <a:cs typeface="Times New Roman" panose="02020603050405020304" pitchFamily="18" charset="0"/>
                        </a:rPr>
                        <a:t>Yes</a:t>
                      </a:r>
                      <a:endParaRPr lang="en-US" sz="1600" b="1" i="0" u="none" strike="noStrike" dirty="0">
                        <a:effectLst/>
                        <a:latin typeface="+mj-lt"/>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6867486"/>
                  </a:ext>
                </a:extLst>
              </a:tr>
              <a:tr h="267278">
                <a:tc>
                  <a:txBody>
                    <a:bodyPr/>
                    <a:lstStyle/>
                    <a:p>
                      <a:pPr marL="0" marR="0" algn="l" fontAlgn="ctr">
                        <a:lnSpc>
                          <a:spcPct val="107000"/>
                        </a:lnSpc>
                        <a:spcBef>
                          <a:spcPts val="0"/>
                        </a:spcBef>
                        <a:spcAft>
                          <a:spcPts val="1200"/>
                        </a:spcAft>
                      </a:pPr>
                      <a:r>
                        <a:rPr lang="en-US" sz="14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App security</a:t>
                      </a:r>
                      <a:endParaRPr lang="en-US" sz="1600" b="0" i="0" u="none" strike="noStrike">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1200"/>
                        </a:spcAft>
                      </a:pPr>
                      <a:r>
                        <a:rPr lang="en-US" sz="1400" b="1" i="0" u="none" strike="noStrike" dirty="0">
                          <a:solidFill>
                            <a:srgbClr val="000000"/>
                          </a:solidFill>
                          <a:effectLst/>
                          <a:latin typeface="+mj-lt"/>
                          <a:ea typeface="Times New Roman" panose="02020603050405020304" pitchFamily="18" charset="0"/>
                          <a:cs typeface="Times New Roman" panose="02020603050405020304" pitchFamily="18" charset="0"/>
                        </a:rPr>
                        <a:t>Yes</a:t>
                      </a:r>
                      <a:endParaRPr lang="en-US" sz="1600" b="1" i="0" u="none" strike="noStrike" dirty="0">
                        <a:effectLst/>
                        <a:latin typeface="+mj-lt"/>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999766"/>
                  </a:ext>
                </a:extLst>
              </a:tr>
              <a:tr h="267278">
                <a:tc>
                  <a:txBody>
                    <a:bodyPr/>
                    <a:lstStyle/>
                    <a:p>
                      <a:pPr marL="0" marR="0" algn="l" fontAlgn="ctr">
                        <a:lnSpc>
                          <a:spcPct val="107000"/>
                        </a:lnSpc>
                        <a:spcBef>
                          <a:spcPts val="0"/>
                        </a:spcBef>
                        <a:spcAft>
                          <a:spcPts val="1200"/>
                        </a:spcAft>
                      </a:pPr>
                      <a:r>
                        <a:rPr lang="en-US" sz="14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Session host OS</a:t>
                      </a:r>
                      <a:endParaRPr lang="en-US" sz="1600" b="0" i="0" u="none" strike="noStrike">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1200"/>
                        </a:spcAft>
                      </a:pPr>
                      <a:r>
                        <a:rPr lang="en-US" sz="1400" b="1" i="0" u="none" strike="noStrike" dirty="0">
                          <a:solidFill>
                            <a:srgbClr val="000000"/>
                          </a:solidFill>
                          <a:effectLst/>
                          <a:latin typeface="+mj-lt"/>
                          <a:ea typeface="Times New Roman" panose="02020603050405020304" pitchFamily="18" charset="0"/>
                          <a:cs typeface="Times New Roman" panose="02020603050405020304" pitchFamily="18" charset="0"/>
                        </a:rPr>
                        <a:t>Yes</a:t>
                      </a:r>
                      <a:endParaRPr lang="en-US" sz="1600" b="1" i="0" u="none" strike="noStrike" dirty="0">
                        <a:effectLst/>
                        <a:latin typeface="+mj-lt"/>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4404990"/>
                  </a:ext>
                </a:extLst>
              </a:tr>
              <a:tr h="456538">
                <a:tc>
                  <a:txBody>
                    <a:bodyPr/>
                    <a:lstStyle/>
                    <a:p>
                      <a:pPr marL="0" marR="0" algn="l" fontAlgn="ctr">
                        <a:lnSpc>
                          <a:spcPct val="107000"/>
                        </a:lnSpc>
                        <a:spcBef>
                          <a:spcPts val="0"/>
                        </a:spcBef>
                        <a:spcAft>
                          <a:spcPts val="1200"/>
                        </a:spcAft>
                      </a:pPr>
                      <a:r>
                        <a:rPr lang="en-US" sz="14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Deployment configuration</a:t>
                      </a:r>
                      <a:endParaRPr lang="en-US" sz="1600" b="0" i="0" u="none" strike="noStrike">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1200"/>
                        </a:spcAft>
                      </a:pPr>
                      <a:r>
                        <a:rPr lang="en-US" sz="1400" b="1" i="0" u="none" strike="noStrike">
                          <a:solidFill>
                            <a:srgbClr val="000000"/>
                          </a:solidFill>
                          <a:effectLst/>
                          <a:latin typeface="+mj-lt"/>
                          <a:ea typeface="Times New Roman" panose="02020603050405020304" pitchFamily="18" charset="0"/>
                          <a:cs typeface="Times New Roman" panose="02020603050405020304" pitchFamily="18" charset="0"/>
                        </a:rPr>
                        <a:t>Yes</a:t>
                      </a:r>
                      <a:endParaRPr lang="en-US" sz="1600" b="1" i="0" u="none" strike="noStrike">
                        <a:effectLst/>
                        <a:latin typeface="+mj-lt"/>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975819"/>
                  </a:ext>
                </a:extLst>
              </a:tr>
              <a:tr h="267278">
                <a:tc>
                  <a:txBody>
                    <a:bodyPr/>
                    <a:lstStyle/>
                    <a:p>
                      <a:pPr marL="0" marR="0" algn="l" fontAlgn="ctr">
                        <a:lnSpc>
                          <a:spcPct val="107000"/>
                        </a:lnSpc>
                        <a:spcBef>
                          <a:spcPts val="0"/>
                        </a:spcBef>
                        <a:spcAft>
                          <a:spcPts val="1200"/>
                        </a:spcAft>
                      </a:pPr>
                      <a:r>
                        <a:rPr lang="en-US" sz="14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Network controls</a:t>
                      </a:r>
                      <a:endParaRPr lang="en-US" sz="1600" b="0" i="0" u="none" strike="noStrike">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1200"/>
                        </a:spcAft>
                      </a:pPr>
                      <a:r>
                        <a:rPr lang="en-US" sz="1400" b="1" i="0" u="none" strike="noStrike" dirty="0">
                          <a:solidFill>
                            <a:srgbClr val="000000"/>
                          </a:solidFill>
                          <a:effectLst/>
                          <a:latin typeface="+mj-lt"/>
                          <a:ea typeface="Times New Roman" panose="02020603050405020304" pitchFamily="18" charset="0"/>
                          <a:cs typeface="Times New Roman" panose="02020603050405020304" pitchFamily="18" charset="0"/>
                        </a:rPr>
                        <a:t>Yes</a:t>
                      </a:r>
                      <a:endParaRPr lang="en-US" sz="1600" b="1" i="0" u="none" strike="noStrike" dirty="0">
                        <a:effectLst/>
                        <a:latin typeface="+mj-lt"/>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47925"/>
                  </a:ext>
                </a:extLst>
              </a:tr>
              <a:tr h="456538">
                <a:tc>
                  <a:txBody>
                    <a:bodyPr/>
                    <a:lstStyle/>
                    <a:p>
                      <a:pPr marL="0" marR="0" algn="l" fontAlgn="ctr">
                        <a:lnSpc>
                          <a:spcPct val="107000"/>
                        </a:lnSpc>
                        <a:spcBef>
                          <a:spcPts val="0"/>
                        </a:spcBef>
                        <a:spcAft>
                          <a:spcPts val="1200"/>
                        </a:spcAft>
                      </a:pPr>
                      <a:r>
                        <a:rPr lang="en-US" sz="14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Virtualization control plane</a:t>
                      </a:r>
                      <a:endParaRPr lang="en-US" sz="1600" b="0" i="0" u="none" strike="noStrike">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1200"/>
                        </a:spcAft>
                      </a:pPr>
                      <a:r>
                        <a:rPr lang="en-US" sz="14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a:t>
                      </a:r>
                      <a:endParaRPr lang="en-US" sz="1600" b="0" i="0" u="none" strike="noStrike">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6316721"/>
                  </a:ext>
                </a:extLst>
              </a:tr>
              <a:tr h="267278">
                <a:tc>
                  <a:txBody>
                    <a:bodyPr/>
                    <a:lstStyle/>
                    <a:p>
                      <a:pPr marL="0" marR="0" algn="l" fontAlgn="ctr">
                        <a:lnSpc>
                          <a:spcPct val="107000"/>
                        </a:lnSpc>
                        <a:spcBef>
                          <a:spcPts val="0"/>
                        </a:spcBef>
                        <a:spcAft>
                          <a:spcPts val="1200"/>
                        </a:spcAft>
                      </a:pPr>
                      <a:r>
                        <a:rPr lang="en-US" sz="14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Physical hosts</a:t>
                      </a:r>
                      <a:endParaRPr lang="en-US" sz="1600" b="0" i="0" u="none" strike="noStrike">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1200"/>
                        </a:spcAft>
                      </a:pPr>
                      <a:r>
                        <a:rPr lang="en-US" sz="14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a:t>
                      </a:r>
                      <a:endParaRPr lang="en-US" sz="1600" b="0" i="0" u="none" strike="noStrike">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9088064"/>
                  </a:ext>
                </a:extLst>
              </a:tr>
              <a:tr h="267278">
                <a:tc>
                  <a:txBody>
                    <a:bodyPr/>
                    <a:lstStyle/>
                    <a:p>
                      <a:pPr marL="0" marR="0" algn="l" fontAlgn="ctr">
                        <a:lnSpc>
                          <a:spcPct val="107000"/>
                        </a:lnSpc>
                        <a:spcBef>
                          <a:spcPts val="0"/>
                        </a:spcBef>
                        <a:spcAft>
                          <a:spcPts val="1200"/>
                        </a:spcAft>
                      </a:pPr>
                      <a:r>
                        <a:rPr lang="en-US" sz="14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Physical network</a:t>
                      </a:r>
                      <a:endParaRPr lang="en-US" sz="1600" b="0" i="0" u="none" strike="noStrike">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1200"/>
                        </a:spcAft>
                      </a:pPr>
                      <a:r>
                        <a:rPr lang="en-US" sz="14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a:t>
                      </a:r>
                      <a:endParaRPr lang="en-US" sz="1600" b="0" i="0" u="none" strike="noStrike">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6756616"/>
                  </a:ext>
                </a:extLst>
              </a:tr>
              <a:tr h="361908">
                <a:tc>
                  <a:txBody>
                    <a:bodyPr/>
                    <a:lstStyle/>
                    <a:p>
                      <a:pPr marL="0" marR="0" algn="l" fontAlgn="ctr">
                        <a:lnSpc>
                          <a:spcPct val="107000"/>
                        </a:lnSpc>
                        <a:spcBef>
                          <a:spcPts val="0"/>
                        </a:spcBef>
                        <a:spcAft>
                          <a:spcPts val="1200"/>
                        </a:spcAft>
                      </a:pPr>
                      <a:r>
                        <a:rPr lang="en-US" sz="14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Physical datacenter</a:t>
                      </a:r>
                      <a:endParaRPr lang="en-US" sz="1600" b="0" i="0" u="none" strike="noStrike">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1200"/>
                        </a:spcAft>
                      </a:pPr>
                      <a:r>
                        <a:rPr lang="en-US" sz="1400" b="0" i="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a:t>
                      </a:r>
                      <a:endParaRPr lang="en-US" sz="1600" b="0" i="0" u="none" strike="noStrike" dirty="0">
                        <a:effectLst/>
                        <a:latin typeface="Arial" panose="020B0604020202020204" pitchFamily="34" charset="0"/>
                      </a:endParaRPr>
                    </a:p>
                  </a:txBody>
                  <a:tcPr marL="26203" marR="26203" marT="20156" marB="201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9844517"/>
                  </a:ext>
                </a:extLst>
              </a:tr>
            </a:tbl>
          </a:graphicData>
        </a:graphic>
      </p:graphicFrame>
      <p:sp>
        <p:nvSpPr>
          <p:cNvPr id="9" name="TextBox 8">
            <a:extLst>
              <a:ext uri="{FF2B5EF4-FFF2-40B4-BE49-F238E27FC236}">
                <a16:creationId xmlns:a16="http://schemas.microsoft.com/office/drawing/2014/main" id="{ACEAB34C-0B6A-4713-A49C-68AE26FD4C6F}"/>
              </a:ext>
            </a:extLst>
          </p:cNvPr>
          <p:cNvSpPr txBox="1"/>
          <p:nvPr/>
        </p:nvSpPr>
        <p:spPr>
          <a:xfrm>
            <a:off x="754168" y="2725024"/>
            <a:ext cx="5477097" cy="2246769"/>
          </a:xfrm>
          <a:prstGeom prst="rect">
            <a:avLst/>
          </a:prstGeom>
          <a:noFill/>
        </p:spPr>
        <p:txBody>
          <a:bodyPr wrap="square">
            <a:spAutoFit/>
          </a:bodyPr>
          <a:lstStyle/>
          <a:p>
            <a:pPr>
              <a:spcAft>
                <a:spcPts val="1200"/>
              </a:spcAft>
            </a:pPr>
            <a:r>
              <a:rPr lang="en-US" sz="2000" dirty="0"/>
              <a:t>Enable Microsoft Defender for Cloud for:</a:t>
            </a:r>
          </a:p>
          <a:p>
            <a:pPr marL="285750" indent="-285750">
              <a:spcAft>
                <a:spcPts val="1200"/>
              </a:spcAft>
              <a:buFont typeface="Arial" panose="020B0604020202020204" pitchFamily="34" charset="0"/>
              <a:buChar char="•"/>
            </a:pPr>
            <a:r>
              <a:rPr lang="en-US" sz="2000" dirty="0"/>
              <a:t>Subscriptions</a:t>
            </a:r>
          </a:p>
          <a:p>
            <a:pPr marL="285750" indent="-285750">
              <a:spcAft>
                <a:spcPts val="1200"/>
              </a:spcAft>
              <a:buFont typeface="Arial" panose="020B0604020202020204" pitchFamily="34" charset="0"/>
              <a:buChar char="•"/>
            </a:pPr>
            <a:r>
              <a:rPr lang="en-US" sz="2000" dirty="0"/>
              <a:t>Virtual machines</a:t>
            </a:r>
          </a:p>
          <a:p>
            <a:pPr marL="285750" indent="-285750">
              <a:spcAft>
                <a:spcPts val="1200"/>
              </a:spcAft>
              <a:buFont typeface="Arial" panose="020B0604020202020204" pitchFamily="34" charset="0"/>
              <a:buChar char="•"/>
            </a:pPr>
            <a:r>
              <a:rPr lang="en-US" sz="2000" dirty="0"/>
              <a:t>Key vaults</a:t>
            </a:r>
          </a:p>
          <a:p>
            <a:pPr marL="285750" indent="-285750">
              <a:spcAft>
                <a:spcPts val="1200"/>
              </a:spcAft>
              <a:buFont typeface="Arial" panose="020B0604020202020204" pitchFamily="34" charset="0"/>
              <a:buChar char="•"/>
            </a:pPr>
            <a:r>
              <a:rPr lang="en-US" sz="2000" dirty="0"/>
              <a:t>Storage accounts</a:t>
            </a:r>
          </a:p>
        </p:txBody>
      </p:sp>
      <p:sp>
        <p:nvSpPr>
          <p:cNvPr id="11" name="TextBox 10">
            <a:extLst>
              <a:ext uri="{FF2B5EF4-FFF2-40B4-BE49-F238E27FC236}">
                <a16:creationId xmlns:a16="http://schemas.microsoft.com/office/drawing/2014/main" id="{A226A39D-2F83-4988-BC76-F8E0B41F8780}"/>
              </a:ext>
            </a:extLst>
          </p:cNvPr>
          <p:cNvSpPr txBox="1"/>
          <p:nvPr/>
        </p:nvSpPr>
        <p:spPr>
          <a:xfrm>
            <a:off x="470114" y="854582"/>
            <a:ext cx="11251772" cy="954107"/>
          </a:xfrm>
          <a:prstGeom prst="rect">
            <a:avLst/>
          </a:prstGeom>
          <a:noFill/>
        </p:spPr>
        <p:txBody>
          <a:bodyPr wrap="square">
            <a:spAutoFit/>
          </a:bodyPr>
          <a:lstStyle/>
          <a:p>
            <a:r>
              <a:rPr lang="en-US" sz="2800" dirty="0">
                <a:solidFill>
                  <a:schemeClr val="tx2">
                    <a:lumMod val="75000"/>
                  </a:schemeClr>
                </a:solidFill>
              </a:rPr>
              <a:t>Security requisites the customer is responsible for in an Azure Virtual Desktop deployment:</a:t>
            </a:r>
          </a:p>
        </p:txBody>
      </p:sp>
    </p:spTree>
    <p:extLst>
      <p:ext uri="{BB962C8B-B14F-4D97-AF65-F5344CB8AC3E}">
        <p14:creationId xmlns:p14="http://schemas.microsoft.com/office/powerpoint/2010/main" val="1670751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Microsoft Defender Antivirus for session hosts</a:t>
            </a:r>
          </a:p>
        </p:txBody>
      </p:sp>
      <p:pic>
        <p:nvPicPr>
          <p:cNvPr id="7" name="Picture Placeholder 10">
            <a:extLst>
              <a:ext uri="{FF2B5EF4-FFF2-40B4-BE49-F238E27FC236}">
                <a16:creationId xmlns:a16="http://schemas.microsoft.com/office/drawing/2014/main" id="{9CABE161-DD81-4DAF-883D-E3E8408E249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7095802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406229"/>
            <a:ext cx="11306469" cy="403079"/>
          </a:xfrm>
        </p:spPr>
        <p:txBody>
          <a:bodyPr/>
          <a:lstStyle/>
          <a:p>
            <a:r>
              <a:rPr lang="en-US" dirty="0">
                <a:latin typeface="Segoe UI" panose="020B0502040204020203" pitchFamily="34" charset="0"/>
              </a:rPr>
              <a:t>Microsoft Defender Antivirus for session hosts</a:t>
            </a:r>
          </a:p>
        </p:txBody>
      </p:sp>
      <p:sp>
        <p:nvSpPr>
          <p:cNvPr id="11" name="TextBox 10">
            <a:extLst>
              <a:ext uri="{FF2B5EF4-FFF2-40B4-BE49-F238E27FC236}">
                <a16:creationId xmlns:a16="http://schemas.microsoft.com/office/drawing/2014/main" id="{516FA734-0588-4B20-93C2-7A86EC99DE13}"/>
              </a:ext>
            </a:extLst>
          </p:cNvPr>
          <p:cNvSpPr txBox="1"/>
          <p:nvPr/>
        </p:nvSpPr>
        <p:spPr>
          <a:xfrm>
            <a:off x="334926" y="1027987"/>
            <a:ext cx="10950020" cy="1938992"/>
          </a:xfrm>
          <a:prstGeom prst="rect">
            <a:avLst/>
          </a:prstGeom>
          <a:noFill/>
        </p:spPr>
        <p:txBody>
          <a:bodyPr wrap="square">
            <a:spAutoFit/>
          </a:bodyPr>
          <a:lstStyle/>
          <a:p>
            <a:pPr marL="342900" indent="-342900">
              <a:buFont typeface="Arial" panose="020B0604020202020204" pitchFamily="34" charset="0"/>
              <a:buChar char="•"/>
            </a:pPr>
            <a:r>
              <a:rPr lang="en-US" sz="2000" dirty="0"/>
              <a:t>Works with virtual desktops running in Azure Virtual Desktop in Azure or on a physical Windows 10 Endpoint.</a:t>
            </a:r>
          </a:p>
          <a:p>
            <a:pPr marL="342900" indent="-342900">
              <a:buFont typeface="Arial" panose="020B0604020202020204" pitchFamily="34" charset="0"/>
              <a:buChar char="•"/>
            </a:pPr>
            <a:r>
              <a:rPr lang="en-US" sz="2000" dirty="0"/>
              <a:t>Supports Azure Virtual Desktop with up to 50 concurrent user connections for Windows 10 Enterprise multi-session.</a:t>
            </a:r>
          </a:p>
          <a:p>
            <a:pPr marL="342900" indent="-342900">
              <a:buFont typeface="Arial" panose="020B0604020202020204" pitchFamily="34" charset="0"/>
              <a:buChar char="•"/>
            </a:pPr>
            <a:r>
              <a:rPr lang="en-US" sz="2000" dirty="0"/>
              <a:t>Single session scenarios on Windows 10 Enterprise is supported for onboarding Azure Virtual Desktop machines into Defender for Endpoint.</a:t>
            </a:r>
          </a:p>
        </p:txBody>
      </p:sp>
      <p:pic>
        <p:nvPicPr>
          <p:cNvPr id="13" name="Picture 12">
            <a:extLst>
              <a:ext uri="{FF2B5EF4-FFF2-40B4-BE49-F238E27FC236}">
                <a16:creationId xmlns:a16="http://schemas.microsoft.com/office/drawing/2014/main" id="{53B3233C-3F5F-43B0-865B-08512662A124}"/>
              </a:ext>
            </a:extLst>
          </p:cNvPr>
          <p:cNvPicPr>
            <a:picLocks noChangeAspect="1"/>
          </p:cNvPicPr>
          <p:nvPr/>
        </p:nvPicPr>
        <p:blipFill>
          <a:blip r:embed="rId3"/>
          <a:stretch>
            <a:fillRect/>
          </a:stretch>
        </p:blipFill>
        <p:spPr>
          <a:xfrm>
            <a:off x="933635" y="3265404"/>
            <a:ext cx="7258512" cy="2896164"/>
          </a:xfrm>
          <a:prstGeom prst="rect">
            <a:avLst/>
          </a:prstGeom>
        </p:spPr>
      </p:pic>
    </p:spTree>
    <p:extLst>
      <p:ext uri="{BB962C8B-B14F-4D97-AF65-F5344CB8AC3E}">
        <p14:creationId xmlns:p14="http://schemas.microsoft.com/office/powerpoint/2010/main" val="21257047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199312" y="3429000"/>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1730" dirty="0">
                <a:solidFill>
                  <a:schemeClr val="tx1"/>
                </a:solidFill>
              </a:rPr>
              <a:t>Plan and implement Conditional Access policies for connections to Azure Virtual Desktop.</a:t>
            </a:r>
          </a:p>
          <a:p>
            <a:pPr marL="285750" lvl="1" indent="-285750">
              <a:spcBef>
                <a:spcPts val="1176"/>
              </a:spcBef>
              <a:buFont typeface="Arial" panose="020B0604020202020204" pitchFamily="34" charset="0"/>
              <a:buChar char="•"/>
            </a:pPr>
            <a:r>
              <a:rPr lang="en-US" sz="1730" dirty="0">
                <a:solidFill>
                  <a:schemeClr val="tx1"/>
                </a:solidFill>
              </a:rPr>
              <a:t>Plan and implement multifactor authentication (MFA) in Azure Virtual Desktop.</a:t>
            </a:r>
          </a:p>
          <a:p>
            <a:pPr marL="285750" lvl="1" indent="-285750">
              <a:spcBef>
                <a:spcPts val="1176"/>
              </a:spcBef>
              <a:buFont typeface="Arial" panose="020B0604020202020204" pitchFamily="34" charset="0"/>
              <a:buChar char="•"/>
            </a:pPr>
            <a:r>
              <a:rPr lang="en-US" sz="1730" dirty="0">
                <a:solidFill>
                  <a:schemeClr val="tx1"/>
                </a:solidFill>
              </a:rPr>
              <a:t>Understand Conditional Access policy components.</a:t>
            </a:r>
          </a:p>
          <a:p>
            <a:pPr marL="285750" lvl="1" indent="-285750">
              <a:spcBef>
                <a:spcPts val="1176"/>
              </a:spcBef>
              <a:buFont typeface="Arial" panose="020B0604020202020204" pitchFamily="34" charset="0"/>
              <a:buChar char="•"/>
            </a:pPr>
            <a:r>
              <a:rPr lang="en-US" sz="1730" dirty="0">
                <a:solidFill>
                  <a:schemeClr val="tx1"/>
                </a:solidFill>
              </a:rPr>
              <a:t>Manage security by using Microsoft Defender for Cloud.</a:t>
            </a:r>
          </a:p>
          <a:p>
            <a:pPr marL="285750" lvl="1" indent="-285750">
              <a:spcBef>
                <a:spcPts val="1176"/>
              </a:spcBef>
              <a:buFont typeface="Arial" panose="020B0604020202020204" pitchFamily="34" charset="0"/>
              <a:buChar char="•"/>
            </a:pPr>
            <a:r>
              <a:rPr lang="en-US" sz="1730" dirty="0">
                <a:solidFill>
                  <a:schemeClr val="tx1"/>
                </a:solidFill>
              </a:rPr>
              <a:t>Understand Microsoft Defender Antivirus for session hosts.</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8680" y="1129666"/>
            <a:ext cx="5428936" cy="1793104"/>
          </a:xfrm>
        </p:spPr>
        <p:txBody>
          <a:bodyPr wrap="square" anchor="t">
            <a:normAutofit fontScale="90000"/>
          </a:bodyPr>
          <a:lstStyle/>
          <a:p>
            <a:r>
              <a:rPr lang="en-US" dirty="0">
                <a:latin typeface="+mn-lt"/>
              </a:rPr>
              <a:t>Lab - Configure Conditional Access policies for connections to AVD (AD DS)</a:t>
            </a:r>
          </a:p>
        </p:txBody>
      </p:sp>
      <p:sp>
        <p:nvSpPr>
          <p:cNvPr id="7" name="Text Placeholder 6">
            <a:extLst>
              <a:ext uri="{FF2B5EF4-FFF2-40B4-BE49-F238E27FC236}">
                <a16:creationId xmlns:a16="http://schemas.microsoft.com/office/drawing/2014/main" id="{C677491C-CF6E-4948-98F9-130E8D10642D}"/>
              </a:ext>
            </a:extLst>
          </p:cNvPr>
          <p:cNvSpPr>
            <a:spLocks noGrp="1"/>
          </p:cNvSpPr>
          <p:nvPr>
            <p:ph type="body" sz="quarter" idx="15"/>
          </p:nvPr>
        </p:nvSpPr>
        <p:spPr>
          <a:xfrm>
            <a:off x="428679" y="5376081"/>
            <a:ext cx="3956284" cy="307777"/>
          </a:xfrm>
        </p:spPr>
        <p:txBody>
          <a:bodyPr/>
          <a:lstStyle/>
          <a:p>
            <a:r>
              <a:rPr lang="en-US" sz="1400" dirty="0">
                <a:latin typeface="+mn-lt"/>
              </a:rPr>
              <a:t>Estimated time:  60 minutes</a:t>
            </a:r>
          </a:p>
        </p:txBody>
      </p:sp>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9F8953BC-B2E4-42FE-AFC5-3F1D55A7284B}"/>
              </a:ext>
            </a:extLst>
          </p:cNvPr>
          <p:cNvSpPr txBox="1"/>
          <p:nvPr/>
        </p:nvSpPr>
        <p:spPr>
          <a:xfrm>
            <a:off x="428679" y="2662486"/>
            <a:ext cx="5561679" cy="2577629"/>
          </a:xfrm>
          <a:prstGeom prst="rect">
            <a:avLst/>
          </a:prstGeom>
          <a:noFill/>
        </p:spPr>
        <p:txBody>
          <a:bodyPr wrap="square">
            <a:spAutoFit/>
          </a:bodyPr>
          <a:lstStyle/>
          <a:p>
            <a:pPr>
              <a:spcAft>
                <a:spcPts val="300"/>
              </a:spcAft>
            </a:pPr>
            <a:r>
              <a:rPr lang="en-US" sz="1400" dirty="0"/>
              <a:t>Lab prerequisites:</a:t>
            </a:r>
          </a:p>
          <a:p>
            <a:pPr marL="285750" indent="-285750">
              <a:spcAft>
                <a:spcPts val="300"/>
              </a:spcAft>
              <a:buFont typeface="Arial" panose="020B0604020202020204" pitchFamily="34" charset="0"/>
              <a:buChar char="•"/>
            </a:pPr>
            <a:r>
              <a:rPr lang="en-US" sz="1400" dirty="0"/>
              <a:t>A Microsoft account or an Azure AD account with the Owner or Contributor role in the Azure subscription you will be using in this lab and with the Global Administrator role in the Azure AD tenant associated with that Azure subscription.</a:t>
            </a:r>
          </a:p>
          <a:p>
            <a:pPr marL="285750" indent="-285750">
              <a:spcAft>
                <a:spcPts val="300"/>
              </a:spcAft>
              <a:buFont typeface="Arial" panose="020B0604020202020204" pitchFamily="34" charset="0"/>
              <a:buChar char="•"/>
            </a:pPr>
            <a:r>
              <a:rPr lang="en-US" sz="1400" dirty="0"/>
              <a:t>The completed lab </a:t>
            </a:r>
            <a:r>
              <a:rPr lang="en-US" sz="1400" i="1" dirty="0"/>
              <a:t>Prepare for deployment of Azure Virtual Desktop (AD DS)</a:t>
            </a:r>
            <a:r>
              <a:rPr lang="en-US" sz="1400" dirty="0"/>
              <a:t> or </a:t>
            </a:r>
            <a:r>
              <a:rPr lang="en-US" sz="1400" i="1" dirty="0"/>
              <a:t>Prepare for deployment of Azure Virtual Desktop (Azure AD DS)</a:t>
            </a:r>
          </a:p>
          <a:p>
            <a:pPr marL="285750" indent="-285750">
              <a:spcAft>
                <a:spcPts val="300"/>
              </a:spcAft>
              <a:buFont typeface="Arial" panose="020B0604020202020204" pitchFamily="34" charset="0"/>
              <a:buChar char="•"/>
            </a:pPr>
            <a:r>
              <a:rPr lang="en-US" sz="1400" dirty="0"/>
              <a:t>The completed lab </a:t>
            </a:r>
            <a:r>
              <a:rPr lang="en-US" sz="1400" i="1" dirty="0"/>
              <a:t>Deploy host pools and session hosts by using the Azure portal (AD DS)</a:t>
            </a:r>
            <a:r>
              <a:rPr lang="en-US" sz="1400" dirty="0"/>
              <a:t> or </a:t>
            </a:r>
            <a:r>
              <a:rPr lang="en-US" sz="1400" i="1" dirty="0"/>
              <a:t>Deploy host pools and session hosts by using the Azure portal (Azure AD DS)</a:t>
            </a:r>
          </a:p>
        </p:txBody>
      </p:sp>
      <p:sp>
        <p:nvSpPr>
          <p:cNvPr id="10" name="TextBox 9">
            <a:extLst>
              <a:ext uri="{FF2B5EF4-FFF2-40B4-BE49-F238E27FC236}">
                <a16:creationId xmlns:a16="http://schemas.microsoft.com/office/drawing/2014/main" id="{9E42FA91-0810-4004-AD56-CCEA2281BC42}"/>
              </a:ext>
            </a:extLst>
          </p:cNvPr>
          <p:cNvSpPr txBox="1"/>
          <p:nvPr/>
        </p:nvSpPr>
        <p:spPr>
          <a:xfrm>
            <a:off x="428679" y="5642852"/>
            <a:ext cx="5203308" cy="584775"/>
          </a:xfrm>
          <a:prstGeom prst="rect">
            <a:avLst/>
          </a:prstGeom>
          <a:noFill/>
        </p:spPr>
        <p:txBody>
          <a:bodyPr wrap="square">
            <a:spAutoFit/>
          </a:bodyPr>
          <a:lstStyle/>
          <a:p>
            <a:r>
              <a:rPr lang="en-US" sz="1600" b="0" i="0" u="none" strike="noStrike" dirty="0">
                <a:effectLst/>
                <a:latin typeface="Segoe UI" panose="020B0502040204020203" pitchFamily="34" charset="0"/>
                <a:hlinkClick r:id="rId3"/>
              </a:rPr>
              <a:t>Lab - Configure Conditional Access policies for connections to AVD (AD DS)</a:t>
            </a:r>
            <a:endParaRPr lang="en-US" sz="1600" dirty="0"/>
          </a:p>
        </p:txBody>
      </p:sp>
    </p:spTree>
    <p:extLst>
      <p:ext uri="{BB962C8B-B14F-4D97-AF65-F5344CB8AC3E}">
        <p14:creationId xmlns:p14="http://schemas.microsoft.com/office/powerpoint/2010/main" val="9032192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Manage security for Azure Virtual Desktop</a:t>
            </a:r>
            <a:endParaRPr lang="en-US" dirty="0"/>
          </a:p>
        </p:txBody>
      </p:sp>
      <p:pic>
        <p:nvPicPr>
          <p:cNvPr id="11" name="Picture Placeholder 5">
            <a:extLst>
              <a:ext uri="{FF2B5EF4-FFF2-40B4-BE49-F238E27FC236}">
                <a16:creationId xmlns:a16="http://schemas.microsoft.com/office/drawing/2014/main" id="{0750CF71-F562-4C1C-B97D-884FBCC14990}"/>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601523" y="426426"/>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85887" y="1927960"/>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Plan and implement Conditional Access policies for connections to Azure Virtual Desktop</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Understand Conditional Access policy components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Plan and implement MFA in Azure Virtual Desktop</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Manage security by using Azure Security Center</a:t>
            </a:r>
          </a:p>
          <a:p>
            <a:pPr marL="285750" marR="0" indent="-285750">
              <a:lnSpc>
                <a:spcPct val="107000"/>
              </a:lnSpc>
              <a:spcBef>
                <a:spcPts val="0"/>
              </a:spcBef>
              <a:spcAft>
                <a:spcPts val="800"/>
              </a:spcAft>
              <a:buFont typeface="Arial" panose="020B0604020202020204" pitchFamily="34" charset="0"/>
              <a:buChar char="•"/>
            </a:pPr>
            <a:r>
              <a:rPr lang="en-US" sz="1800">
                <a:effectLst/>
                <a:latin typeface="Segoe UI" panose="020B0502040204020203" pitchFamily="34" charset="0"/>
                <a:ea typeface="Times New Roman" panose="02020603050405020304" pitchFamily="18" charset="0"/>
                <a:cs typeface="Times New Roman" panose="02020603050405020304" pitchFamily="18" charset="0"/>
              </a:rPr>
              <a:t>Microsoft </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Defender Antivirus for session hosts</a:t>
            </a:r>
            <a:endParaRPr lang="en-US" sz="1800" dirty="0">
              <a:latin typeface="Segoe UI" panose="020B0502040204020203"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286908"/>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Manage access and security (</a:t>
            </a:r>
            <a:r>
              <a:rPr lang="en-US" sz="1800" dirty="0">
                <a:solidFill>
                  <a:schemeClr val="tx2">
                    <a:lumMod val="50000"/>
                  </a:schemeClr>
                </a:solidFill>
                <a:ea typeface="Times New Roman" panose="02020603050405020304" pitchFamily="18" charset="0"/>
                <a:cs typeface="Times New Roman" panose="02020603050405020304" pitchFamily="18" charset="0"/>
              </a:rPr>
              <a:t>10</a:t>
            </a:r>
            <a:r>
              <a:rPr lang="en-US" sz="1800" dirty="0">
                <a:solidFill>
                  <a:schemeClr val="tx2">
                    <a:lumMod val="50000"/>
                  </a:schemeClr>
                </a:solidFill>
                <a:effectLst/>
                <a:ea typeface="Times New Roman" panose="02020603050405020304" pitchFamily="18" charset="0"/>
                <a:cs typeface="Times New Roman" panose="02020603050405020304" pitchFamily="18" charset="0"/>
              </a:rPr>
              <a:t>-15%)</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Manage security</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Plan and implement Conditional Access policies for connections to Azure Virtual Desktop</a:t>
            </a:r>
          </a:p>
        </p:txBody>
      </p:sp>
      <p:pic>
        <p:nvPicPr>
          <p:cNvPr id="18" name="Picture Placeholder 5">
            <a:extLst>
              <a:ext uri="{FF2B5EF4-FFF2-40B4-BE49-F238E27FC236}">
                <a16:creationId xmlns:a16="http://schemas.microsoft.com/office/drawing/2014/main" id="{7830C46B-DAE3-4E09-8C49-4A6844F07DB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8BFD59-B15B-45D9-9FED-1CC7D51539C0}"/>
              </a:ext>
            </a:extLst>
          </p:cNvPr>
          <p:cNvPicPr>
            <a:picLocks noChangeAspect="1"/>
          </p:cNvPicPr>
          <p:nvPr/>
        </p:nvPicPr>
        <p:blipFill>
          <a:blip r:embed="rId3"/>
          <a:stretch>
            <a:fillRect/>
          </a:stretch>
        </p:blipFill>
        <p:spPr>
          <a:xfrm>
            <a:off x="1103086" y="2223554"/>
            <a:ext cx="9510782" cy="3886228"/>
          </a:xfrm>
          <a:prstGeom prst="rect">
            <a:avLst/>
          </a:prstGeom>
        </p:spPr>
      </p:pic>
      <p:sp>
        <p:nvSpPr>
          <p:cNvPr id="15" name="TextBox 14">
            <a:extLst>
              <a:ext uri="{FF2B5EF4-FFF2-40B4-BE49-F238E27FC236}">
                <a16:creationId xmlns:a16="http://schemas.microsoft.com/office/drawing/2014/main" id="{B2311F4D-B071-4B4A-B6C8-75B035A75CC5}"/>
              </a:ext>
            </a:extLst>
          </p:cNvPr>
          <p:cNvSpPr txBox="1"/>
          <p:nvPr/>
        </p:nvSpPr>
        <p:spPr>
          <a:xfrm>
            <a:off x="773099" y="748218"/>
            <a:ext cx="10645801" cy="1323439"/>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000000"/>
                </a:solidFill>
                <a:effectLst/>
              </a:rPr>
              <a:t>Azure Active Directory (Azure AD) Conditional Access analyses signals to automate decisions and enforce organizational access policies for resource. </a:t>
            </a:r>
          </a:p>
          <a:p>
            <a:pPr marL="285750" indent="-285750" algn="l">
              <a:buFont typeface="Arial" panose="020B0604020202020204" pitchFamily="34" charset="0"/>
              <a:buChar char="•"/>
            </a:pPr>
            <a:r>
              <a:rPr lang="en-US" sz="2000" b="0" i="0" dirty="0">
                <a:solidFill>
                  <a:srgbClr val="000000"/>
                </a:solidFill>
                <a:effectLst/>
              </a:rPr>
              <a:t>Conditional Access policies to apply access controls like multifactor authentication (MFA).</a:t>
            </a:r>
          </a:p>
          <a:p>
            <a:pPr marL="285750" indent="-285750" algn="l">
              <a:buFont typeface="Arial" panose="020B0604020202020204" pitchFamily="34" charset="0"/>
              <a:buChar char="•"/>
            </a:pPr>
            <a:r>
              <a:rPr lang="en-US" sz="2000" b="0" i="0" dirty="0">
                <a:solidFill>
                  <a:srgbClr val="000000"/>
                </a:solidFill>
                <a:effectLst/>
              </a:rPr>
              <a:t>Conditional Access policies allow you to prompt users for MFA when needed</a:t>
            </a:r>
            <a:r>
              <a:rPr lang="en-US" b="0" i="0" dirty="0">
                <a:solidFill>
                  <a:srgbClr val="000000"/>
                </a:solidFill>
                <a:effectLst/>
              </a:rPr>
              <a:t>.</a:t>
            </a:r>
          </a:p>
        </p:txBody>
      </p:sp>
    </p:spTree>
    <p:extLst>
      <p:ext uri="{BB962C8B-B14F-4D97-AF65-F5344CB8AC3E}">
        <p14:creationId xmlns:p14="http://schemas.microsoft.com/office/powerpoint/2010/main" val="25326970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Plan and implement MFA in Azure Virtual Desktop</a:t>
            </a:r>
          </a:p>
        </p:txBody>
      </p:sp>
      <p:pic>
        <p:nvPicPr>
          <p:cNvPr id="12" name="Picture Placeholder 7">
            <a:extLst>
              <a:ext uri="{FF2B5EF4-FFF2-40B4-BE49-F238E27FC236}">
                <a16:creationId xmlns:a16="http://schemas.microsoft.com/office/drawing/2014/main" id="{01BC2310-0E20-4648-A315-991B97F4D986}"/>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6751" r="6751"/>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6631" y="495266"/>
            <a:ext cx="6538960" cy="680196"/>
          </a:xfrm>
        </p:spPr>
        <p:txBody>
          <a:bodyPr/>
          <a:lstStyle/>
          <a:p>
            <a:r>
              <a:rPr lang="en-US" i="0" u="none" strike="noStrike" dirty="0">
                <a:effectLst/>
                <a:latin typeface="Segoe UI" panose="020B0502040204020203" pitchFamily="34" charset="0"/>
              </a:rPr>
              <a:t>Plan MFA in Azure Virtual Desktop	</a:t>
            </a:r>
            <a:endParaRPr lang="en-US" dirty="0">
              <a:latin typeface="Segoe UI" panose="020B0502040204020203" pitchFamily="34" charset="0"/>
            </a:endParaRPr>
          </a:p>
        </p:txBody>
      </p:sp>
      <p:sp>
        <p:nvSpPr>
          <p:cNvPr id="9" name="TextBox 8">
            <a:extLst>
              <a:ext uri="{FF2B5EF4-FFF2-40B4-BE49-F238E27FC236}">
                <a16:creationId xmlns:a16="http://schemas.microsoft.com/office/drawing/2014/main" id="{376221BA-912F-4E82-B75F-84E0FE6243E0}"/>
              </a:ext>
            </a:extLst>
          </p:cNvPr>
          <p:cNvSpPr txBox="1"/>
          <p:nvPr/>
        </p:nvSpPr>
        <p:spPr>
          <a:xfrm>
            <a:off x="594092" y="1865943"/>
            <a:ext cx="5960880" cy="2816156"/>
          </a:xfrm>
          <a:prstGeom prst="rect">
            <a:avLst/>
          </a:prstGeom>
          <a:noFill/>
        </p:spPr>
        <p:txBody>
          <a:bodyPr wrap="square">
            <a:spAutoFit/>
          </a:bodyPr>
          <a:lstStyle/>
          <a:p>
            <a:pPr>
              <a:spcAft>
                <a:spcPts val="900"/>
              </a:spcAft>
            </a:pPr>
            <a:r>
              <a:rPr lang="en-US" b="0" i="0" dirty="0">
                <a:effectLst/>
                <a:latin typeface="Segoe UI VSS (Regular)"/>
              </a:rPr>
              <a:t>When you first sign in, the client asks for your username, password, and Azure multifactor authentication. </a:t>
            </a:r>
          </a:p>
          <a:p>
            <a:pPr marL="285750" indent="-285750">
              <a:spcAft>
                <a:spcPts val="900"/>
              </a:spcAft>
              <a:buFont typeface="Arial" panose="020B0604020202020204" pitchFamily="34" charset="0"/>
              <a:buChar char="•"/>
            </a:pPr>
            <a:r>
              <a:rPr lang="en-US" b="0" i="0" dirty="0">
                <a:effectLst/>
                <a:latin typeface="Segoe UI VSS (Regular)"/>
              </a:rPr>
              <a:t>The next time you sign in, the client will remember your token from your Azure Active Directory (AD) Enterprise Application.</a:t>
            </a:r>
          </a:p>
          <a:p>
            <a:pPr marL="285750" indent="-285750">
              <a:spcAft>
                <a:spcPts val="900"/>
              </a:spcAft>
              <a:buFont typeface="Arial" panose="020B0604020202020204" pitchFamily="34" charset="0"/>
              <a:buChar char="•"/>
            </a:pPr>
            <a:r>
              <a:rPr lang="en-US" b="0" i="0" dirty="0">
                <a:effectLst/>
                <a:latin typeface="Segoe UI VSS (Regular)"/>
              </a:rPr>
              <a:t>When you select </a:t>
            </a:r>
            <a:r>
              <a:rPr lang="en-US" b="1" i="0" dirty="0">
                <a:effectLst/>
                <a:latin typeface="Segoe UI VSS (Regular)"/>
              </a:rPr>
              <a:t>Remember me</a:t>
            </a:r>
            <a:r>
              <a:rPr lang="en-US" b="0" i="0" dirty="0">
                <a:effectLst/>
                <a:latin typeface="Segoe UI VSS (Regular)"/>
              </a:rPr>
              <a:t> on the prompt for credentials for the session host, your users can sign in after restarting the client without needing to reenter their credentials.</a:t>
            </a:r>
            <a:endParaRPr lang="en-US" dirty="0"/>
          </a:p>
        </p:txBody>
      </p:sp>
      <p:grpSp>
        <p:nvGrpSpPr>
          <p:cNvPr id="13" name="Group 12">
            <a:extLst>
              <a:ext uri="{FF2B5EF4-FFF2-40B4-BE49-F238E27FC236}">
                <a16:creationId xmlns:a16="http://schemas.microsoft.com/office/drawing/2014/main" id="{C10FCA94-94FC-472D-9088-2C4FBC023F50}"/>
              </a:ext>
            </a:extLst>
          </p:cNvPr>
          <p:cNvGrpSpPr/>
          <p:nvPr/>
        </p:nvGrpSpPr>
        <p:grpSpPr>
          <a:xfrm>
            <a:off x="7724553" y="1047306"/>
            <a:ext cx="2695354" cy="4481624"/>
            <a:chOff x="7852144" y="669851"/>
            <a:chExt cx="3035596" cy="4906926"/>
          </a:xfrm>
        </p:grpSpPr>
        <p:sp>
          <p:nvSpPr>
            <p:cNvPr id="12" name="Rectangle 11">
              <a:extLst>
                <a:ext uri="{FF2B5EF4-FFF2-40B4-BE49-F238E27FC236}">
                  <a16:creationId xmlns:a16="http://schemas.microsoft.com/office/drawing/2014/main" id="{1576FFB9-B990-4AB2-883F-47C7C8030523}"/>
                </a:ext>
              </a:extLst>
            </p:cNvPr>
            <p:cNvSpPr/>
            <p:nvPr/>
          </p:nvSpPr>
          <p:spPr bwMode="auto">
            <a:xfrm>
              <a:off x="7852144" y="669851"/>
              <a:ext cx="3035596" cy="49069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A221978B-2467-4EC7-8EFF-20755DF2AF22}"/>
                </a:ext>
              </a:extLst>
            </p:cNvPr>
            <p:cNvPicPr>
              <a:picLocks noChangeAspect="1"/>
            </p:cNvPicPr>
            <p:nvPr/>
          </p:nvPicPr>
          <p:blipFill>
            <a:blip r:embed="rId3"/>
            <a:stretch>
              <a:fillRect/>
            </a:stretch>
          </p:blipFill>
          <p:spPr>
            <a:xfrm>
              <a:off x="7913254" y="727977"/>
              <a:ext cx="2913376" cy="4790674"/>
            </a:xfrm>
            <a:prstGeom prst="rect">
              <a:avLst/>
            </a:prstGeom>
          </p:spPr>
        </p:pic>
      </p:grpSp>
    </p:spTree>
    <p:extLst>
      <p:ext uri="{BB962C8B-B14F-4D97-AF65-F5344CB8AC3E}">
        <p14:creationId xmlns:p14="http://schemas.microsoft.com/office/powerpoint/2010/main" val="30052021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Understand Conditional Access policy components</a:t>
            </a:r>
          </a:p>
        </p:txBody>
      </p:sp>
      <p:pic>
        <p:nvPicPr>
          <p:cNvPr id="18" name="Picture Placeholder 5">
            <a:extLst>
              <a:ext uri="{FF2B5EF4-FFF2-40B4-BE49-F238E27FC236}">
                <a16:creationId xmlns:a16="http://schemas.microsoft.com/office/drawing/2014/main" id="{4509F129-02A7-47FD-8A4C-15479EE6EDD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4278869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868AABE-C355-4F17-A28A-89FEF98DA1E4}"/>
              </a:ext>
            </a:extLst>
          </p:cNvPr>
          <p:cNvSpPr txBox="1"/>
          <p:nvPr/>
        </p:nvSpPr>
        <p:spPr>
          <a:xfrm>
            <a:off x="406030" y="1112192"/>
            <a:ext cx="11117669" cy="830997"/>
          </a:xfrm>
          <a:prstGeom prst="rect">
            <a:avLst/>
          </a:prstGeom>
          <a:noFill/>
        </p:spPr>
        <p:txBody>
          <a:bodyPr wrap="square">
            <a:spAutoFit/>
          </a:bodyPr>
          <a:lstStyle/>
          <a:p>
            <a:r>
              <a:rPr lang="en-US" sz="2400" dirty="0"/>
              <a:t>Common questions about assignments, access controls, and session controls:</a:t>
            </a:r>
          </a:p>
          <a:p>
            <a:endParaRPr lang="en-US" sz="2400" dirty="0"/>
          </a:p>
        </p:txBody>
      </p:sp>
      <p:pic>
        <p:nvPicPr>
          <p:cNvPr id="5" name="Picture 4">
            <a:extLst>
              <a:ext uri="{FF2B5EF4-FFF2-40B4-BE49-F238E27FC236}">
                <a16:creationId xmlns:a16="http://schemas.microsoft.com/office/drawing/2014/main" id="{36D8B532-3C54-43E7-AF91-6B17F72B5060}"/>
              </a:ext>
            </a:extLst>
          </p:cNvPr>
          <p:cNvPicPr>
            <a:picLocks noChangeAspect="1"/>
          </p:cNvPicPr>
          <p:nvPr/>
        </p:nvPicPr>
        <p:blipFill>
          <a:blip r:embed="rId3"/>
          <a:stretch>
            <a:fillRect/>
          </a:stretch>
        </p:blipFill>
        <p:spPr>
          <a:xfrm>
            <a:off x="10691037" y="5656131"/>
            <a:ext cx="940981" cy="973428"/>
          </a:xfrm>
          <a:prstGeom prst="rect">
            <a:avLst/>
          </a:prstGeom>
        </p:spPr>
      </p:pic>
      <p:sp>
        <p:nvSpPr>
          <p:cNvPr id="12" name="TextBox 11">
            <a:extLst>
              <a:ext uri="{FF2B5EF4-FFF2-40B4-BE49-F238E27FC236}">
                <a16:creationId xmlns:a16="http://schemas.microsoft.com/office/drawing/2014/main" id="{CED0A204-66E7-4FE4-891C-395EF8F67F17}"/>
              </a:ext>
            </a:extLst>
          </p:cNvPr>
          <p:cNvSpPr txBox="1"/>
          <p:nvPr/>
        </p:nvSpPr>
        <p:spPr>
          <a:xfrm>
            <a:off x="454987" y="2140998"/>
            <a:ext cx="5509878" cy="3293209"/>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latin typeface="+mj-lt"/>
              </a:rPr>
              <a:t>Users and Groups:</a:t>
            </a:r>
            <a:r>
              <a:rPr lang="en-US" dirty="0"/>
              <a:t> Which users and groups will be included in or excluded from the policy? Does this policy include all users, specific group of users, directory roles, or external users?</a:t>
            </a:r>
          </a:p>
          <a:p>
            <a:pPr marL="285750" indent="-285750">
              <a:spcAft>
                <a:spcPts val="600"/>
              </a:spcAft>
              <a:buFont typeface="Arial" panose="020B0604020202020204" pitchFamily="34" charset="0"/>
              <a:buChar char="•"/>
            </a:pPr>
            <a:r>
              <a:rPr lang="en-US" dirty="0">
                <a:latin typeface="+mj-lt"/>
              </a:rPr>
              <a:t>Cloud apps or actions: </a:t>
            </a:r>
            <a:r>
              <a:rPr lang="en-US" dirty="0"/>
              <a:t>What application(s) will the policy apply to? What user actions will be subject to this policy?</a:t>
            </a:r>
          </a:p>
          <a:p>
            <a:pPr marL="285750" indent="-285750">
              <a:spcAft>
                <a:spcPts val="600"/>
              </a:spcAft>
              <a:buFont typeface="Arial" panose="020B0604020202020204" pitchFamily="34" charset="0"/>
              <a:buChar char="•"/>
            </a:pPr>
            <a:r>
              <a:rPr lang="en-US" dirty="0">
                <a:latin typeface="+mj-lt"/>
              </a:rPr>
              <a:t>Session controls:</a:t>
            </a:r>
            <a:r>
              <a:rPr lang="en-US" dirty="0"/>
              <a:t> Do you want to control access to cloud apps by implementing requirements such as app enforced permissions or Conditional Access App Control?</a:t>
            </a:r>
          </a:p>
        </p:txBody>
      </p:sp>
      <p:sp>
        <p:nvSpPr>
          <p:cNvPr id="14" name="TextBox 13">
            <a:extLst>
              <a:ext uri="{FF2B5EF4-FFF2-40B4-BE49-F238E27FC236}">
                <a16:creationId xmlns:a16="http://schemas.microsoft.com/office/drawing/2014/main" id="{9A76CB70-FEC5-4D14-8E44-E035E067E9E3}"/>
              </a:ext>
            </a:extLst>
          </p:cNvPr>
          <p:cNvSpPr txBox="1"/>
          <p:nvPr/>
        </p:nvSpPr>
        <p:spPr>
          <a:xfrm>
            <a:off x="6673911" y="2319001"/>
            <a:ext cx="4525482" cy="2662267"/>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800" dirty="0">
                <a:latin typeface="+mj-lt"/>
              </a:rPr>
              <a:t>Conditions:</a:t>
            </a:r>
            <a:r>
              <a:rPr lang="en-US" sz="1800" dirty="0"/>
              <a:t> Which device platforms will be included in or excluded from the policy? What are the organization’s trusted locations?</a:t>
            </a:r>
          </a:p>
          <a:p>
            <a:pPr marL="285750" indent="-285750">
              <a:spcAft>
                <a:spcPts val="600"/>
              </a:spcAft>
              <a:buFont typeface="Arial" panose="020B0604020202020204" pitchFamily="34" charset="0"/>
              <a:buChar char="•"/>
            </a:pPr>
            <a:r>
              <a:rPr lang="en-US" sz="1800" dirty="0">
                <a:latin typeface="+mj-lt"/>
              </a:rPr>
              <a:t>Access controls: </a:t>
            </a:r>
            <a:r>
              <a:rPr lang="en-US" sz="1800" dirty="0"/>
              <a:t>Do you want to grant access to resources by implementing requirements such as MFA, devices marked as compliant, or hybrid Azure AD joined devices?</a:t>
            </a:r>
          </a:p>
        </p:txBody>
      </p:sp>
      <p:cxnSp>
        <p:nvCxnSpPr>
          <p:cNvPr id="16" name="Straight Connector 15">
            <a:extLst>
              <a:ext uri="{FF2B5EF4-FFF2-40B4-BE49-F238E27FC236}">
                <a16:creationId xmlns:a16="http://schemas.microsoft.com/office/drawing/2014/main" id="{08C88BE1-F49A-4262-BBD2-E1FD56D8F39D}"/>
              </a:ext>
            </a:extLst>
          </p:cNvPr>
          <p:cNvCxnSpPr>
            <a:cxnSpLocks/>
          </p:cNvCxnSpPr>
          <p:nvPr/>
        </p:nvCxnSpPr>
        <p:spPr>
          <a:xfrm>
            <a:off x="6439004" y="2421567"/>
            <a:ext cx="0" cy="213448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545107"/>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1648</Words>
  <Application>Microsoft Office PowerPoint</Application>
  <PresentationFormat>Widescreen</PresentationFormat>
  <Paragraphs>164</Paragraphs>
  <Slides>16</Slides>
  <Notes>10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Consolas</vt:lpstr>
      <vt:lpstr>Segoe UI</vt:lpstr>
      <vt:lpstr>Segoe UI Light</vt:lpstr>
      <vt:lpstr>Segoe UI Semibold</vt:lpstr>
      <vt:lpstr>Segoe UI VSS (Regular)</vt:lpstr>
      <vt:lpstr>Symbol</vt:lpstr>
      <vt:lpstr>Times New Roman</vt:lpstr>
      <vt:lpstr>Wingdings</vt:lpstr>
      <vt:lpstr>Microsoft Power Platform Template</vt:lpstr>
      <vt:lpstr>AZ-140T00A Configuring and Operating Azure Virtual Desktop</vt:lpstr>
      <vt:lpstr>Manage security for Azure Virtual Desktop</vt:lpstr>
      <vt:lpstr>Introduction</vt:lpstr>
      <vt:lpstr>Plan and implement Conditional Access policies for connections to Azure Virtual Desktop</vt:lpstr>
      <vt:lpstr>PowerPoint Presentation</vt:lpstr>
      <vt:lpstr>Plan and implement MFA in Azure Virtual Desktop</vt:lpstr>
      <vt:lpstr>Plan MFA in Azure Virtual Desktop </vt:lpstr>
      <vt:lpstr>Understand Conditional Access policy components</vt:lpstr>
      <vt:lpstr>PowerPoint Presentation</vt:lpstr>
      <vt:lpstr>Manage security by using Microsoft Defender for Cloud</vt:lpstr>
      <vt:lpstr>PowerPoint Presentation</vt:lpstr>
      <vt:lpstr>Microsoft Defender Antivirus for session hosts</vt:lpstr>
      <vt:lpstr>Microsoft Defender Antivirus for session hosts</vt:lpstr>
      <vt:lpstr>Knowledge check and Summary</vt:lpstr>
      <vt:lpstr>Lab - Configure Conditional Access policies for connections to AVD (AD DS)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2022-11-30T19:40:37Z</dcterms:modified>
</cp:coreProperties>
</file>