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0"/>
  </p:notesMasterIdLst>
  <p:handoutMasterIdLst>
    <p:handoutMasterId r:id="rId31"/>
  </p:handoutMasterIdLst>
  <p:sldIdLst>
    <p:sldId id="2076138187" r:id="rId2"/>
    <p:sldId id="1684" r:id="rId3"/>
    <p:sldId id="1811" r:id="rId4"/>
    <p:sldId id="2076138180" r:id="rId5"/>
    <p:sldId id="2547" r:id="rId6"/>
    <p:sldId id="2076138158" r:id="rId7"/>
    <p:sldId id="2548" r:id="rId8"/>
    <p:sldId id="2076138177" r:id="rId9"/>
    <p:sldId id="1938" r:id="rId10"/>
    <p:sldId id="2076138181" r:id="rId11"/>
    <p:sldId id="2563" r:id="rId12"/>
    <p:sldId id="2076138182" r:id="rId13"/>
    <p:sldId id="2550" r:id="rId14"/>
    <p:sldId id="2076138188" r:id="rId15"/>
    <p:sldId id="2076138189" r:id="rId16"/>
    <p:sldId id="2076138190" r:id="rId17"/>
    <p:sldId id="2076138191" r:id="rId18"/>
    <p:sldId id="2076138173" r:id="rId19"/>
    <p:sldId id="1944" r:id="rId20"/>
    <p:sldId id="2076138178" r:id="rId21"/>
    <p:sldId id="1948" r:id="rId22"/>
    <p:sldId id="2076138192" r:id="rId23"/>
    <p:sldId id="2076138193" r:id="rId24"/>
    <p:sldId id="2076138179" r:id="rId25"/>
    <p:sldId id="2076138185" r:id="rId26"/>
    <p:sldId id="2076138186" r:id="rId27"/>
    <p:sldId id="2241" r:id="rId28"/>
    <p:sldId id="1891"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025299-0A0B-4097-8905-3417B3B94F2D}" v="34" dt="2021-11-23T22:02:32.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53" autoAdjust="0"/>
    <p:restoredTop sz="65059" autoAdjust="0"/>
  </p:normalViewPr>
  <p:slideViewPr>
    <p:cSldViewPr snapToGrid="0">
      <p:cViewPr varScale="1">
        <p:scale>
          <a:sx n="70" d="100"/>
          <a:sy n="70" d="100"/>
        </p:scale>
        <p:origin x="8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11:11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11:10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fslogix/install-h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fslogix/fslogix-storage-config-h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ka.ms/fslogix_downloa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00000"/>
                </a:solidFill>
                <a:effectLst/>
                <a:latin typeface="Times New Roman" panose="02020603050405020304" pitchFamily="18" charset="0"/>
              </a:rPr>
              <a:t>Using Office Container, both applications and users see the portions of the profile managed by Office Container as if they're located on the local drive.</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All benefits of Office Container are automatic when using Profile Container. </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There's no need to implement Office Container if Profile Container is your primary solution for managing profiles. </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Office Container could optionally be used with Profile Container, to place Office Data in a location separate from the rest of the user's profile.</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In this unit, learn how to:</a:t>
            </a:r>
          </a:p>
          <a:p>
            <a:pPr algn="l">
              <a:buFont typeface="Arial" panose="020B0604020202020204" pitchFamily="34" charset="0"/>
              <a:buChar char="•"/>
            </a:pPr>
            <a:r>
              <a:rPr lang="en-US" b="0" i="0">
                <a:solidFill>
                  <a:srgbClr val="000000"/>
                </a:solidFill>
                <a:effectLst/>
                <a:latin typeface="Times New Roman" panose="02020603050405020304" pitchFamily="18" charset="0"/>
              </a:rPr>
              <a:t>Configure Office Container Registry settings.</a:t>
            </a:r>
          </a:p>
          <a:p>
            <a:pPr algn="l">
              <a:buFont typeface="Arial" panose="020B0604020202020204" pitchFamily="34" charset="0"/>
              <a:buChar char="•"/>
            </a:pPr>
            <a:r>
              <a:rPr lang="en-US" b="0" i="0">
                <a:solidFill>
                  <a:srgbClr val="000000"/>
                </a:solidFill>
                <a:effectLst/>
                <a:latin typeface="Times New Roman" panose="02020603050405020304" pitchFamily="18" charset="0"/>
              </a:rPr>
              <a:t>Set up Include and Exclude User Groups.</a:t>
            </a:r>
          </a:p>
          <a:p>
            <a:pPr algn="l">
              <a:buFont typeface="Arial" panose="020B0604020202020204" pitchFamily="34" charset="0"/>
              <a:buChar char="•"/>
            </a:pPr>
            <a:r>
              <a:rPr lang="en-US" b="0" i="0">
                <a:solidFill>
                  <a:srgbClr val="000000"/>
                </a:solidFill>
                <a:effectLst/>
                <a:latin typeface="Times New Roman" panose="02020603050405020304" pitchFamily="18" charset="0"/>
              </a:rPr>
              <a:t>Configure third party profile exclusions.</a:t>
            </a:r>
          </a:p>
          <a:p>
            <a:pPr>
              <a:lnSpc>
                <a:spcPct val="100000"/>
              </a:lnSpc>
              <a:spcAft>
                <a:spcPts val="600"/>
              </a:spcAft>
            </a:pP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7099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Cloud Cache is an optional add-on to Profile Container and Office Container.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unit you will: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Cloud Cache for Server Message Block (SMB).</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Cloud Cache for page blobs.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Below are required ahead of time.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Install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Verify that users have appropriate access to network file storage.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If using page blobs for Cloud Cache, verify that an appropriate Azure storage service is being used.</a:t>
            </a:r>
          </a:p>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46974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Profile Container is a full remote profile solution for non-persistent environments. Profile Container redirects the entire user profile to a remote location. Profile Container configuration defines how and where the profile is redirected.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Profile Container is inclusive of the benefits found in Office Container.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When using Profile Container, both applications and users see the profile as if it's located on the local drive.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unit, learn how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Profile Container Registry Settings.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Set up Include and Exclude User Groups.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9282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Application Masking manages access to Applications, Fonts, and other items based on criteria. The Application Rules Editor is used to Describe the item, such as application, to be managed. The Editor is also used to define criteria rules are managed by.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Things you can do with the Apps Rules Editor: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new Rule Sets.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Edit existing Rule Sets.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Manage the user and group assignments for Rule Sets.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Temporarily test rule-sets.</a:t>
            </a:r>
          </a:p>
          <a:p>
            <a:pPr algn="l"/>
            <a:r>
              <a:rPr lang="en-US" b="0" i="0" dirty="0">
                <a:solidFill>
                  <a:srgbClr val="000000"/>
                </a:solidFill>
                <a:effectLst/>
                <a:latin typeface="Times New Roman" panose="02020603050405020304" pitchFamily="18" charset="0"/>
              </a:rPr>
              <a:t>Before using the Application Rules Editor,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must be </a:t>
            </a:r>
            <a:r>
              <a:rPr lang="en-US" b="0" i="0" dirty="0">
                <a:solidFill>
                  <a:srgbClr val="000000"/>
                </a:solidFill>
                <a:effectLst/>
                <a:latin typeface="Times New Roman" panose="02020603050405020304" pitchFamily="18" charset="0"/>
                <a:hlinkClick r:id="rId3"/>
              </a:rPr>
              <a:t>installed</a:t>
            </a:r>
            <a:r>
              <a:rPr lang="en-US" b="0" i="0" dirty="0">
                <a:solidFill>
                  <a:srgbClr val="000000"/>
                </a:solidFill>
                <a:effectLst/>
                <a:latin typeface="Times New Roman" panose="02020603050405020304" pitchFamily="18" charset="0"/>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6210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best practices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containers and Azure files.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Install </a:t>
            </a:r>
            <a:r>
              <a:rPr lang="en-US" b="0" i="0" dirty="0" err="1">
                <a:solidFill>
                  <a:srgbClr val="000000"/>
                </a:solidFill>
                <a:effectLst/>
                <a:latin typeface="Times New Roman" panose="02020603050405020304" pitchFamily="18" charset="0"/>
              </a:rPr>
              <a:t>FXLogix</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storage options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Cloud Cache.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Profile Containers.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Manage Rule Sets and application masking.</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rPr>
              <a:t>.</a:t>
            </a: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 user profile contains data elements about an individual, including configuration information like desktop settings, persistent network connections, and application settings. By default, Windows creates a local user profile that is tightly integrated with the operating system.</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best practices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containers and Azure files.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Install </a:t>
            </a:r>
            <a:r>
              <a:rPr lang="en-US" b="0" i="0" dirty="0" err="1">
                <a:solidFill>
                  <a:srgbClr val="000000"/>
                </a:solidFill>
                <a:effectLst/>
                <a:latin typeface="Times New Roman" panose="02020603050405020304" pitchFamily="18" charset="0"/>
              </a:rPr>
              <a:t>FXLogix</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storage options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Cloud Cache.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Profile Containers.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Manage Rule Sets.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storage accounts, blobs, files, disks, and data protection.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creating and securing storage systems.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The Azure Virtual Desktop service recommends FSLogix profile containers as a user profile solution. FSLogix is designed to roam profiles in remote computing environments, such as Azure Virtual Desktop. It stores a complete user profile in a single container.</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At sign in, this container is dynamically attached to the computing environment using natively supported Virtual Hard Disk (VHD) and Hyper-V Virtual Hard disk (VHDX). The user profile is immediately available and appears in the system exactly like a native user profile.</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User profiles</a:t>
            </a:r>
          </a:p>
          <a:p>
            <a:pPr algn="l"/>
            <a:r>
              <a:rPr lang="en-US" b="0" i="0" dirty="0">
                <a:effectLst/>
                <a:latin typeface="Segoe UI" panose="020B0502040204020203" pitchFamily="34" charset="0"/>
              </a:rPr>
              <a:t>A user profile contains data elements about an individual, including configuration information like desktop settings, persistent network connections, and application settings. By default, Windows creates a local user profile that is tightly integrated with the operating system.</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 remote user profile provides a partition between user data and the operating system. It allows the operating system to be replaced or changed without affecting the user data. In Remote Desktop Session Host (RDSH) and Virtual Desktop Infrastructures (VDI), the operating system may be replaced for the following reasons:</a:t>
            </a:r>
          </a:p>
          <a:p>
            <a:pPr algn="l"/>
            <a:endParaRPr lang="en-US" b="0" i="0" dirty="0">
              <a:effectLst/>
              <a:latin typeface="Segoe UI" panose="020B0502040204020203" pitchFamily="34" charset="0"/>
            </a:endParaRPr>
          </a:p>
          <a:p>
            <a:pPr marL="171450" indent="-171450" algn="l">
              <a:buFont typeface="Arial" panose="020B0604020202020204" pitchFamily="34" charset="0"/>
              <a:buChar char="•"/>
            </a:pPr>
            <a:r>
              <a:rPr lang="en-US" b="0" i="0" dirty="0">
                <a:effectLst/>
                <a:latin typeface="Segoe UI" panose="020B0502040204020203" pitchFamily="34" charset="0"/>
              </a:rPr>
              <a:t>An upgrade of the operating system</a:t>
            </a:r>
          </a:p>
          <a:p>
            <a:pPr marL="171450" indent="-171450" algn="l">
              <a:buFont typeface="Arial" panose="020B0604020202020204" pitchFamily="34" charset="0"/>
              <a:buChar char="•"/>
            </a:pPr>
            <a:r>
              <a:rPr lang="en-US" b="0" i="0" dirty="0">
                <a:effectLst/>
                <a:latin typeface="Segoe UI" panose="020B0502040204020203" pitchFamily="34" charset="0"/>
              </a:rPr>
              <a:t>A replacement of an existing Virtual Machine (VM)</a:t>
            </a:r>
          </a:p>
          <a:p>
            <a:pPr marL="171450" indent="-171450" algn="l">
              <a:buFont typeface="Arial" panose="020B0604020202020204" pitchFamily="34" charset="0"/>
              <a:buChar char="•"/>
            </a:pPr>
            <a:r>
              <a:rPr lang="en-US" b="0" i="0" dirty="0">
                <a:effectLst/>
                <a:latin typeface="Segoe UI" panose="020B0502040204020203" pitchFamily="34" charset="0"/>
              </a:rPr>
              <a:t>A user being part of a pooled (non-persistent) RDSH or VDI environment</a:t>
            </a:r>
          </a:p>
          <a:p>
            <a:pPr algn="l"/>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FSLogix addresses many profile container challenges. Key among them are:</a:t>
            </a:r>
          </a:p>
          <a:p>
            <a:pPr marL="171450" indent="-171450" algn="l">
              <a:buFont typeface="Arial" panose="020B0604020202020204" pitchFamily="34" charset="0"/>
              <a:buChar char="•"/>
            </a:pPr>
            <a:r>
              <a:rPr lang="en-US" b="1" i="0" dirty="0">
                <a:effectLst/>
                <a:latin typeface="Segoe UI" panose="020B0502040204020203" pitchFamily="34" charset="0"/>
              </a:rPr>
              <a:t>Performance</a:t>
            </a:r>
            <a:r>
              <a:rPr lang="en-US" b="0" i="0" dirty="0">
                <a:effectLst/>
                <a:latin typeface="Segoe UI" panose="020B0502040204020203" pitchFamily="34" charset="0"/>
              </a:rPr>
              <a:t>: The FSLogix profile containers are high performance and resolve performance issues that have historically blocked cached exchange mode.</a:t>
            </a:r>
          </a:p>
          <a:p>
            <a:pPr marL="171450" indent="-171450" algn="l">
              <a:buFont typeface="Arial" panose="020B0604020202020204" pitchFamily="34" charset="0"/>
              <a:buChar char="•"/>
            </a:pPr>
            <a:r>
              <a:rPr lang="en-US" b="1" i="0" dirty="0">
                <a:effectLst/>
                <a:latin typeface="Segoe UI" panose="020B0502040204020203" pitchFamily="34" charset="0"/>
              </a:rPr>
              <a:t>OneDrive</a:t>
            </a:r>
            <a:r>
              <a:rPr lang="en-US" b="0" i="0" dirty="0">
                <a:effectLst/>
                <a:latin typeface="Segoe UI" panose="020B0502040204020203" pitchFamily="34" charset="0"/>
              </a:rPr>
              <a:t>: Without FSLogix profile containers, OneDrive for Business is not supported in non-persistent RDSH or VDI environments.</a:t>
            </a:r>
          </a:p>
          <a:p>
            <a:pPr marL="171450" indent="-171450" algn="l">
              <a:buFont typeface="Arial" panose="020B0604020202020204" pitchFamily="34" charset="0"/>
              <a:buChar char="•"/>
            </a:pPr>
            <a:r>
              <a:rPr lang="en-US" b="1" i="0" dirty="0">
                <a:effectLst/>
                <a:latin typeface="Segoe UI" panose="020B0502040204020203" pitchFamily="34" charset="0"/>
              </a:rPr>
              <a:t>Additional folders</a:t>
            </a:r>
            <a:r>
              <a:rPr lang="en-US" b="0" i="0" dirty="0">
                <a:effectLst/>
                <a:latin typeface="Segoe UI" panose="020B0502040204020203" pitchFamily="34" charset="0"/>
              </a:rPr>
              <a:t>: FSLogix provides the ability to extend user profiles to include additional folders.</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Azure Files integration with Azure Active Directory Domain Service</a:t>
            </a:r>
          </a:p>
          <a:p>
            <a:pPr algn="l"/>
            <a:r>
              <a:rPr lang="en-US" b="0" i="0" dirty="0">
                <a:effectLst/>
                <a:latin typeface="Segoe UI" panose="020B0502040204020203" pitchFamily="34" charset="0"/>
              </a:rPr>
              <a:t>FSLogix profile containers' performance and features take advantage of the cloud using Azure Files authentication with Azure Active Directory Domain Service (AD DS). By addressing both cost and administrative overhead, Azure Files with Azure AD DS Authentication is a premium solution for user profiles.</a:t>
            </a:r>
          </a:p>
          <a:p>
            <a:pPr algn="l"/>
            <a:endParaRPr lang="en-US" b="0" i="0" dirty="0">
              <a:effectLst/>
              <a:latin typeface="Segoe UI" panose="020B0502040204020203" pitchFamily="34" charset="0"/>
            </a:endParaRPr>
          </a:p>
          <a:p>
            <a:pPr algn="l"/>
            <a:r>
              <a:rPr lang="en-US" b="0" i="0" dirty="0">
                <a:solidFill>
                  <a:srgbClr val="000000"/>
                </a:solidFill>
                <a:effectLst/>
                <a:latin typeface="Times New Roman" panose="02020603050405020304" pitchFamily="18" charset="0"/>
              </a:rPr>
              <a:t>Azure Virtual Desktop offers full control over size, type, and count of VMs that are being used by customers.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ensure your Azure Virtual Desktop environment follows best practices: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Azure Files storage account must be in the same region as the session host VMs.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Azure Files permissions should match permissions described in </a:t>
            </a:r>
            <a:r>
              <a:rPr lang="en-US" b="0" i="0" dirty="0">
                <a:solidFill>
                  <a:srgbClr val="000000"/>
                </a:solidFill>
                <a:effectLst/>
                <a:latin typeface="Times New Roman" panose="02020603050405020304" pitchFamily="18" charset="0"/>
                <a:hlinkClick r:id="rId3"/>
              </a:rPr>
              <a:t>Requirements - Profile Containers</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host pool VM must be built of the same type and size VM based on the same master image.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Each host pool VM must be in the same resource group to aid management, scaling and updating.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For optimal performance, the storage solution and the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profile container should be in the same data center location.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storage account containing the master image must be in the same region and subscription where the VMs are being provisioned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software no longer requires license keys. It is recommended that the latest version of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is downloaded and installed.</a:t>
            </a:r>
          </a:p>
          <a:p>
            <a:pPr algn="l"/>
            <a:r>
              <a:rPr lang="en-US" b="0" i="0" dirty="0">
                <a:solidFill>
                  <a:srgbClr val="000000"/>
                </a:solidFill>
                <a:effectLst/>
                <a:latin typeface="Times New Roman" panose="02020603050405020304" pitchFamily="18" charset="0"/>
              </a:rPr>
              <a:t>This unit describes how to download and install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tools.</a:t>
            </a:r>
          </a:p>
          <a:p>
            <a:pPr algn="l"/>
            <a:r>
              <a:rPr lang="en-US" b="1" i="0" dirty="0">
                <a:solidFill>
                  <a:srgbClr val="204262"/>
                </a:solidFill>
                <a:effectLst/>
                <a:latin typeface="Times New Roman" panose="02020603050405020304" pitchFamily="18" charset="0"/>
              </a:rPr>
              <a:t>Download </a:t>
            </a:r>
            <a:r>
              <a:rPr lang="en-US" b="1" i="0" dirty="0" err="1">
                <a:solidFill>
                  <a:srgbClr val="204262"/>
                </a:solidFill>
                <a:effectLst/>
                <a:latin typeface="Times New Roman" panose="02020603050405020304" pitchFamily="18" charset="0"/>
              </a:rPr>
              <a:t>FSLogix</a:t>
            </a:r>
            <a:endParaRPr lang="en-US" b="1" i="0" dirty="0">
              <a:solidFill>
                <a:srgbClr val="204262"/>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is available for download </a:t>
            </a:r>
            <a:r>
              <a:rPr lang="en-US" b="0" i="0" dirty="0">
                <a:solidFill>
                  <a:srgbClr val="000000"/>
                </a:solidFill>
                <a:effectLst/>
                <a:latin typeface="Times New Roman" panose="02020603050405020304" pitchFamily="18" charset="0"/>
                <a:hlinkClick r:id="rId3"/>
              </a:rPr>
              <a:t>here.</a:t>
            </a:r>
            <a:endParaRPr lang="en-US" b="0" i="0" dirty="0">
              <a:solidFill>
                <a:srgbClr val="000000"/>
              </a:solidFill>
              <a:effectLst/>
              <a:latin typeface="Times New Roman" panose="02020603050405020304" pitchFamily="18" charset="0"/>
            </a:endParaRP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Install Microsoft </a:t>
            </a:r>
            <a:r>
              <a:rPr lang="en-US" b="1" i="0" dirty="0" err="1">
                <a:solidFill>
                  <a:srgbClr val="204262"/>
                </a:solidFill>
                <a:effectLst/>
                <a:latin typeface="Times New Roman" panose="02020603050405020304" pitchFamily="18" charset="0"/>
              </a:rPr>
              <a:t>FSLogix</a:t>
            </a:r>
            <a:r>
              <a:rPr lang="en-US" b="1" i="0" dirty="0">
                <a:solidFill>
                  <a:srgbClr val="204262"/>
                </a:solidFill>
                <a:effectLst/>
                <a:latin typeface="Times New Roman" panose="02020603050405020304" pitchFamily="18" charset="0"/>
              </a:rPr>
              <a:t> components</a:t>
            </a:r>
          </a:p>
          <a:p>
            <a:pPr algn="l"/>
            <a:r>
              <a:rPr lang="en-US" b="0" i="0" dirty="0">
                <a:solidFill>
                  <a:srgbClr val="000000"/>
                </a:solidFill>
                <a:effectLst/>
                <a:latin typeface="Times New Roman" panose="02020603050405020304" pitchFamily="18" charset="0"/>
              </a:rPr>
              <a:t>The download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includes three installers that are used to install the specific component(s) necessary for your use.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Microsoft </a:t>
            </a:r>
            <a:r>
              <a:rPr lang="en-US" b="1" i="0" dirty="0" err="1">
                <a:solidFill>
                  <a:srgbClr val="204262"/>
                </a:solidFill>
                <a:effectLst/>
                <a:latin typeface="Times New Roman" panose="02020603050405020304" pitchFamily="18" charset="0"/>
              </a:rPr>
              <a:t>FSLogix</a:t>
            </a:r>
            <a:r>
              <a:rPr lang="en-US" b="1" i="0" dirty="0">
                <a:solidFill>
                  <a:srgbClr val="204262"/>
                </a:solidFill>
                <a:effectLst/>
                <a:latin typeface="Times New Roman" panose="02020603050405020304" pitchFamily="18" charset="0"/>
              </a:rPr>
              <a:t> Apps Installation</a:t>
            </a:r>
          </a:p>
          <a:p>
            <a:pPr algn="l"/>
            <a:r>
              <a:rPr lang="en-US" b="0" i="0" dirty="0">
                <a:solidFill>
                  <a:srgbClr val="000000"/>
                </a:solidFill>
                <a:effectLst/>
                <a:latin typeface="Times New Roman" panose="02020603050405020304" pitchFamily="18" charset="0"/>
              </a:rPr>
              <a:t>Microsoft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Apps installs the core drivers and components for all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solutions. Any environment using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must install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Apps. After installation configure Profile Container before using for profile redirection.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This slide compares storage solutions that Azure offers for Azure Virtual Desktop FSLogix user profile containers.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See: https://docs.microsoft.com/en-us/azure/virtual-desktop/store-fslogix-profile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It's best to store FSLogix profile containers on Azure Files.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FSLogix is designed to roam profiles in remote computing environments, such as Azure Virtual Desktop.</a:t>
            </a:r>
          </a:p>
          <a:p>
            <a:pPr marL="171450" indent="-171450" algn="l">
              <a:buFont typeface="Arial" panose="020B0604020202020204" pitchFamily="34" charset="0"/>
              <a:buChar char="•"/>
            </a:pPr>
            <a:r>
              <a:rPr lang="en-US" b="0" i="0" dirty="0">
                <a:effectLst/>
                <a:latin typeface="Segoe UI" panose="020B0502040204020203" pitchFamily="34" charset="0"/>
              </a:rPr>
              <a:t>At sign-in, this container is dynamically attached to the computing environment using a natively supported Virtual Hard Disk (VHD) and a Hyper-V Virtual Hard Disk (VHDX).</a:t>
            </a:r>
          </a:p>
          <a:p>
            <a:pPr marL="171450" indent="-171450" algn="l">
              <a:buFont typeface="Arial" panose="020B0604020202020204" pitchFamily="34" charset="0"/>
              <a:buChar char="•"/>
            </a:pPr>
            <a:r>
              <a:rPr lang="en-US" b="0" i="0" dirty="0">
                <a:effectLst/>
                <a:latin typeface="Segoe UI" panose="020B0502040204020203" pitchFamily="34" charset="0"/>
              </a:rPr>
              <a:t>The user profile is immediately available and appears in the system exactly like a native user profile.</a:t>
            </a:r>
          </a:p>
          <a:p>
            <a:pPr marL="171450" indent="-171450" algn="l">
              <a:buFont typeface="Arial" panose="020B0604020202020204" pitchFamily="34" charset="0"/>
              <a:buChar char="•"/>
            </a:pPr>
            <a:r>
              <a:rPr lang="en-US" b="0" i="0" dirty="0">
                <a:effectLst/>
                <a:latin typeface="Segoe UI" panose="020B0502040204020203" pitchFamily="34" charset="0"/>
              </a:rPr>
              <a:t>The following tables compare the storage solutions Azure Storage offers for Azure Virtual Desktop FSLogix profile container user profiles.</a:t>
            </a:r>
          </a:p>
          <a:p>
            <a:pPr algn="l"/>
            <a:endParaRPr lang="en-US" b="0" i="0" dirty="0">
              <a:effectLst/>
              <a:latin typeface="Segoe UI" panose="020B0502040204020203" pitchFamily="34" charset="0"/>
            </a:endParaRPr>
          </a:p>
          <a:p>
            <a:pPr algn="l"/>
            <a:endParaRPr lang="en-US" b="0" i="0" dirty="0">
              <a:effectLst/>
              <a:latin typeface="Segoe UI" panose="020B0502040204020203" pitchFamily="34" charset="0"/>
            </a:endParaRP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2304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Office Container is a subset of Profile Container. Although all the benefits of Office Container are also delivered from Profile Container, there are times when it may be beneficial to use them together.</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Profile Container and Office Container are configured differently. It's important to completely understand the configuration process, especially when using them together.</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Profile Container</a:t>
            </a:r>
          </a:p>
          <a:p>
            <a:pPr algn="l"/>
            <a:r>
              <a:rPr lang="en-US" b="0" i="0" dirty="0">
                <a:effectLst/>
                <a:latin typeface="Segoe UI" panose="020B0502040204020203" pitchFamily="34" charset="0"/>
              </a:rPr>
              <a:t>Profile Container is used to redirect the full user profile. Profile Container is used in non-persistent, virtual environments, such as Virtual Desktops. When using Profile Container the entire user profile, except for data that is excluded using the redirections.xml, is included in the profile container.</a:t>
            </a:r>
          </a:p>
          <a:p>
            <a:pPr algn="l"/>
            <a:r>
              <a:rPr lang="en-US" b="0" i="0" dirty="0">
                <a:effectLst/>
                <a:latin typeface="Segoe UI" panose="020B0502040204020203" pitchFamily="34" charset="0"/>
              </a:rPr>
              <a:t>For users familiar with managing profiles in non-persistent environments, the function of Profile Container may be compared to Microsoft User Profile Disk, Microsoft Roaming Profiles, or Citrix UPM.</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Office Container</a:t>
            </a:r>
          </a:p>
          <a:p>
            <a:pPr algn="l"/>
            <a:r>
              <a:rPr lang="en-US" b="0" i="0" dirty="0">
                <a:effectLst/>
                <a:latin typeface="Segoe UI" panose="020B0502040204020203" pitchFamily="34" charset="0"/>
              </a:rPr>
              <a:t>Office Container is generally implemented with another profile solution, and is designed to improve the performance of Microsoft Office in non-persistent environments. As opposed to Profile Container, Office Container redirects only the local user files for Microsoft Office. When configuring Office Container, each Office component is independently included based on the selected settings to include data for specific office components.</a:t>
            </a:r>
          </a:p>
          <a:p>
            <a:pPr algn="l"/>
            <a:r>
              <a:rPr lang="en-US" b="0" i="0" dirty="0">
                <a:effectLst/>
                <a:latin typeface="Segoe UI" panose="020B0502040204020203" pitchFamily="34" charset="0"/>
              </a:rPr>
              <a:t>When Office Container is used with other profile solutions, it's that those solutions are configured to exclude certain data.</a:t>
            </a:r>
          </a:p>
          <a:p>
            <a:pPr algn="l"/>
            <a:r>
              <a:rPr lang="en-US" b="0" i="0" dirty="0">
                <a:effectLst/>
                <a:latin typeface="Segoe UI" panose="020B0502040204020203" pitchFamily="34" charset="0"/>
              </a:rPr>
              <a:t>The data contained in the Office Container can be re-created from various server locations. As an example, the .OST file is generated from the email server(S), if the file is lost or damaged it may be recovered.</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Using Profile Container and Office Container together</a:t>
            </a:r>
          </a:p>
          <a:p>
            <a:pPr algn="l"/>
            <a:r>
              <a:rPr lang="en-US" b="0" i="0" dirty="0">
                <a:effectLst/>
                <a:latin typeface="Segoe UI" panose="020B0502040204020203" pitchFamily="34" charset="0"/>
              </a:rPr>
              <a:t>There are several reasons why Profile Container and Office Container may be used together. The most common reasons are:</a:t>
            </a:r>
          </a:p>
          <a:p>
            <a:pPr marL="171450" indent="-171450" algn="l">
              <a:buFont typeface="Arial" panose="020B0604020202020204" pitchFamily="34" charset="0"/>
              <a:buChar char="•"/>
            </a:pPr>
            <a:r>
              <a:rPr lang="en-US" b="0" i="0" dirty="0">
                <a:effectLst/>
                <a:latin typeface="Segoe UI" panose="020B0502040204020203" pitchFamily="34" charset="0"/>
              </a:rPr>
              <a:t>Discretion is wanted in the storage location for Office Data vs. other profile data</a:t>
            </a:r>
          </a:p>
          <a:p>
            <a:pPr marL="171450" indent="-171450" algn="l">
              <a:buFont typeface="Arial" panose="020B0604020202020204" pitchFamily="34" charset="0"/>
              <a:buChar char="•"/>
            </a:pPr>
            <a:r>
              <a:rPr lang="en-US" b="0" i="0" dirty="0">
                <a:effectLst/>
                <a:latin typeface="Segoe UI" panose="020B0502040204020203" pitchFamily="34" charset="0"/>
              </a:rPr>
              <a:t>If the Office Container or Profile Container is damaged, the remaining data remains intact. Storage discretion is useful if there is a problem with Office Data, which can be recovered from the server as the Office Container can be deleted without impacting the rest of the user configuration.</a:t>
            </a:r>
          </a:p>
          <a:p>
            <a:pPr marL="171450" indent="-171450" algn="l">
              <a:buFont typeface="Arial" panose="020B0604020202020204" pitchFamily="34" charset="0"/>
              <a:buChar char="•"/>
            </a:pPr>
            <a:r>
              <a:rPr lang="en-US" b="0" i="0" dirty="0">
                <a:effectLst/>
                <a:latin typeface="Segoe UI" panose="020B0502040204020203" pitchFamily="34" charset="0"/>
              </a:rPr>
              <a:t>Office Container may be used with Profile Container as a mechanism to specify which Office components will have their data included in the container</a:t>
            </a:r>
          </a:p>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62107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Using Office Container, both applications and users see the portions of the profile managed by Office Container as if they're located on the local drive.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All benefits of Office Container are automatic when using Profile Container.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There's no need to implement Office Container if Profile Container is your primary solution for managing profiles.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Office Container could optionally be used with Profile Container, to place Office Data in a location separate from the rest of the user's profile.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unit, learn how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Office Container Registry settings.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Set up Include and Exclude User Groups.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third party profile exclusions.</a:t>
            </a:r>
          </a:p>
          <a:p>
            <a:pPr>
              <a:lnSpc>
                <a:spcPct val="100000"/>
              </a:lnSpc>
              <a:spcAft>
                <a:spcPts val="600"/>
              </a:spcAft>
            </a:pP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7956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85279202"/>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82797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global-infrastructure/services/?products=netapp&amp;regions=all"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aka.ms/fslogix_download"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Operating Azure Virtual Desktop</a:t>
            </a:r>
          </a:p>
        </p:txBody>
      </p:sp>
    </p:spTree>
    <p:extLst>
      <p:ext uri="{BB962C8B-B14F-4D97-AF65-F5344CB8AC3E}">
        <p14:creationId xmlns:p14="http://schemas.microsoft.com/office/powerpoint/2010/main" val="30488530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Storage options for </a:t>
            </a:r>
            <a:r>
              <a:rPr lang="en-US" dirty="0" err="1"/>
              <a:t>FSLogix</a:t>
            </a:r>
            <a:r>
              <a:rPr lang="en-US" dirty="0"/>
              <a:t> profile containers</a:t>
            </a:r>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8928977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714069" y="325745"/>
            <a:ext cx="11306469" cy="403079"/>
          </a:xfrm>
        </p:spPr>
        <p:txBody>
          <a:bodyPr/>
          <a:lstStyle/>
          <a:p>
            <a:r>
              <a:rPr lang="en-US" dirty="0">
                <a:latin typeface="Segoe UI" panose="020B0502040204020203" pitchFamily="34" charset="0"/>
              </a:rPr>
              <a:t>Storage options for FSLogix profile containers</a:t>
            </a:r>
          </a:p>
        </p:txBody>
      </p:sp>
      <p:sp>
        <p:nvSpPr>
          <p:cNvPr id="9" name="TextBox 8">
            <a:extLst>
              <a:ext uri="{FF2B5EF4-FFF2-40B4-BE49-F238E27FC236}">
                <a16:creationId xmlns:a16="http://schemas.microsoft.com/office/drawing/2014/main" id="{A50E68CD-00E4-49D3-949D-9A8209AA3684}"/>
              </a:ext>
            </a:extLst>
          </p:cNvPr>
          <p:cNvSpPr txBox="1"/>
          <p:nvPr/>
        </p:nvSpPr>
        <p:spPr>
          <a:xfrm>
            <a:off x="620662" y="946622"/>
            <a:ext cx="10204654" cy="707886"/>
          </a:xfrm>
          <a:prstGeom prst="rect">
            <a:avLst/>
          </a:prstGeom>
          <a:noFill/>
        </p:spPr>
        <p:txBody>
          <a:bodyPr wrap="square">
            <a:spAutoFit/>
          </a:bodyPr>
          <a:lstStyle/>
          <a:p>
            <a:r>
              <a:rPr lang="en-US" sz="2000" dirty="0"/>
              <a:t>Compare the storage solutions Azure Storage offers for Azure Virtual Desktop FSLogix profile container user profiles.</a:t>
            </a:r>
          </a:p>
        </p:txBody>
      </p:sp>
      <p:graphicFrame>
        <p:nvGraphicFramePr>
          <p:cNvPr id="4" name="Table 3">
            <a:extLst>
              <a:ext uri="{FF2B5EF4-FFF2-40B4-BE49-F238E27FC236}">
                <a16:creationId xmlns:a16="http://schemas.microsoft.com/office/drawing/2014/main" id="{1D3E389A-5219-4433-AE29-900C36DB93A1}"/>
              </a:ext>
            </a:extLst>
          </p:cNvPr>
          <p:cNvGraphicFramePr/>
          <p:nvPr/>
        </p:nvGraphicFramePr>
        <p:xfrm>
          <a:off x="714069" y="1796655"/>
          <a:ext cx="11249796" cy="4572596"/>
        </p:xfrm>
        <a:graphic>
          <a:graphicData uri="http://schemas.openxmlformats.org/drawingml/2006/table">
            <a:tbl>
              <a:tblPr firstRow="1" firstCol="1" bandRow="1">
                <a:tableStyleId>{5C22544A-7EE6-4342-B048-85BDC9FD1C3A}</a:tableStyleId>
              </a:tblPr>
              <a:tblGrid>
                <a:gridCol w="2270021">
                  <a:extLst>
                    <a:ext uri="{9D8B030D-6E8A-4147-A177-3AD203B41FA5}">
                      <a16:colId xmlns:a16="http://schemas.microsoft.com/office/drawing/2014/main" val="3802061129"/>
                    </a:ext>
                  </a:extLst>
                </a:gridCol>
                <a:gridCol w="3354877">
                  <a:extLst>
                    <a:ext uri="{9D8B030D-6E8A-4147-A177-3AD203B41FA5}">
                      <a16:colId xmlns:a16="http://schemas.microsoft.com/office/drawing/2014/main" val="1269743202"/>
                    </a:ext>
                  </a:extLst>
                </a:gridCol>
                <a:gridCol w="2812449">
                  <a:extLst>
                    <a:ext uri="{9D8B030D-6E8A-4147-A177-3AD203B41FA5}">
                      <a16:colId xmlns:a16="http://schemas.microsoft.com/office/drawing/2014/main" val="1421398579"/>
                    </a:ext>
                  </a:extLst>
                </a:gridCol>
                <a:gridCol w="2812449">
                  <a:extLst>
                    <a:ext uri="{9D8B030D-6E8A-4147-A177-3AD203B41FA5}">
                      <a16:colId xmlns:a16="http://schemas.microsoft.com/office/drawing/2014/main" val="239020840"/>
                    </a:ext>
                  </a:extLst>
                </a:gridCol>
              </a:tblGrid>
              <a:tr h="208269">
                <a:tc>
                  <a:txBody>
                    <a:bodyPr/>
                    <a:lstStyle/>
                    <a:p>
                      <a:pPr marL="0" marR="0" algn="l" fontAlgn="ctr">
                        <a:lnSpc>
                          <a:spcPct val="107000"/>
                        </a:lnSpc>
                        <a:spcBef>
                          <a:spcPts val="0"/>
                        </a:spcBef>
                        <a:spcAft>
                          <a:spcPts val="0"/>
                        </a:spcAft>
                      </a:pPr>
                      <a:r>
                        <a:rPr lang="en-US" sz="1600" b="0" u="none" strike="noStrike" dirty="0">
                          <a:effectLst/>
                        </a:rPr>
                        <a:t>Features</a:t>
                      </a:r>
                      <a:endParaRPr lang="en-US" sz="16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600" b="0" u="none" strike="noStrike" dirty="0">
                          <a:effectLst/>
                        </a:rPr>
                        <a:t>Azure Files</a:t>
                      </a:r>
                      <a:endParaRPr lang="en-US" sz="16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600" b="0" u="none" strike="noStrike" dirty="0">
                          <a:effectLst/>
                        </a:rPr>
                        <a:t>Azure NetApp Files</a:t>
                      </a:r>
                      <a:endParaRPr lang="en-US" sz="16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600" b="0" u="none" strike="noStrike" dirty="0">
                          <a:effectLst/>
                        </a:rPr>
                        <a:t>Storage Spaces Direct</a:t>
                      </a:r>
                      <a:endParaRPr lang="en-US" sz="16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836966499"/>
                  </a:ext>
                </a:extLst>
              </a:tr>
              <a:tr h="398065">
                <a:tc>
                  <a:txBody>
                    <a:bodyPr/>
                    <a:lstStyle/>
                    <a:p>
                      <a:pPr marL="0" marR="0" algn="l" fontAlgn="ctr">
                        <a:lnSpc>
                          <a:spcPct val="107000"/>
                        </a:lnSpc>
                        <a:spcBef>
                          <a:spcPts val="0"/>
                        </a:spcBef>
                        <a:spcAft>
                          <a:spcPts val="0"/>
                        </a:spcAft>
                      </a:pPr>
                      <a:r>
                        <a:rPr lang="en-US" sz="1300" b="0" u="none" strike="noStrike" dirty="0">
                          <a:effectLst/>
                        </a:rPr>
                        <a:t>Use case</a:t>
                      </a:r>
                      <a:endParaRPr lang="en-US" sz="1300" b="0" i="0" u="none" strike="noStrike" dirty="0">
                        <a:effectLst/>
                        <a:latin typeface="Arial" panose="020B0604020202020204" pitchFamily="34" charset="0"/>
                      </a:endParaRPr>
                    </a:p>
                  </a:txBody>
                  <a:tcPr marL="4023" marR="4023" marT="4023" marB="4023" anchor="ctr">
                    <a:solidFill>
                      <a:schemeClr val="tx2">
                        <a:lumMod val="75000"/>
                      </a:schemeClr>
                    </a:solidFill>
                  </a:tcPr>
                </a:tc>
                <a:tc>
                  <a:txBody>
                    <a:bodyPr/>
                    <a:lstStyle/>
                    <a:p>
                      <a:pPr marL="0" marR="0" algn="l" fontAlgn="ctr">
                        <a:lnSpc>
                          <a:spcPct val="107000"/>
                        </a:lnSpc>
                        <a:spcBef>
                          <a:spcPts val="0"/>
                        </a:spcBef>
                        <a:spcAft>
                          <a:spcPts val="0"/>
                        </a:spcAft>
                      </a:pPr>
                      <a:r>
                        <a:rPr lang="en-US" sz="1300" u="none" strike="noStrike" dirty="0">
                          <a:effectLst/>
                        </a:rPr>
                        <a:t>General purpose</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Ultra performance or migration from NetApp on-premises</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Cross-platform</a:t>
                      </a:r>
                      <a:endParaRPr lang="en-US" sz="13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913774632"/>
                  </a:ext>
                </a:extLst>
              </a:tr>
              <a:tr h="208269">
                <a:tc>
                  <a:txBody>
                    <a:bodyPr/>
                    <a:lstStyle/>
                    <a:p>
                      <a:pPr marL="0" marR="0" algn="l" fontAlgn="ctr">
                        <a:lnSpc>
                          <a:spcPct val="107000"/>
                        </a:lnSpc>
                        <a:spcBef>
                          <a:spcPts val="0"/>
                        </a:spcBef>
                        <a:spcAft>
                          <a:spcPts val="0"/>
                        </a:spcAft>
                      </a:pPr>
                      <a:r>
                        <a:rPr lang="en-US" sz="1300" b="0" u="none" strike="noStrike" dirty="0">
                          <a:effectLst/>
                        </a:rPr>
                        <a:t>Platform service</a:t>
                      </a:r>
                      <a:endParaRPr lang="en-US" sz="1300" b="0" i="0" u="none" strike="noStrike" dirty="0">
                        <a:effectLst/>
                        <a:latin typeface="Arial" panose="020B0604020202020204" pitchFamily="34" charset="0"/>
                      </a:endParaRPr>
                    </a:p>
                  </a:txBody>
                  <a:tcPr marL="4023" marR="4023" marT="4023" marB="4023" anchor="ctr">
                    <a:solidFill>
                      <a:schemeClr val="tx2">
                        <a:lumMod val="75000"/>
                      </a:schemeClr>
                    </a:solidFill>
                  </a:tcPr>
                </a:tc>
                <a:tc>
                  <a:txBody>
                    <a:bodyPr/>
                    <a:lstStyle/>
                    <a:p>
                      <a:pPr marL="0" marR="0" algn="l" fontAlgn="ctr">
                        <a:lnSpc>
                          <a:spcPct val="107000"/>
                        </a:lnSpc>
                        <a:spcBef>
                          <a:spcPts val="0"/>
                        </a:spcBef>
                        <a:spcAft>
                          <a:spcPts val="0"/>
                        </a:spcAft>
                      </a:pPr>
                      <a:r>
                        <a:rPr lang="en-US" sz="1300" u="none" strike="noStrike" dirty="0">
                          <a:effectLst/>
                        </a:rPr>
                        <a:t>Yes, Azure-native solution</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Yes, Azure-native solution</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No, self-managed</a:t>
                      </a:r>
                      <a:endParaRPr lang="en-US" sz="13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809818106"/>
                  </a:ext>
                </a:extLst>
              </a:tr>
              <a:tr h="208269">
                <a:tc>
                  <a:txBody>
                    <a:bodyPr/>
                    <a:lstStyle/>
                    <a:p>
                      <a:pPr marL="0" marR="0" algn="l" fontAlgn="ctr">
                        <a:lnSpc>
                          <a:spcPct val="107000"/>
                        </a:lnSpc>
                        <a:spcBef>
                          <a:spcPts val="0"/>
                        </a:spcBef>
                        <a:spcAft>
                          <a:spcPts val="0"/>
                        </a:spcAft>
                      </a:pPr>
                      <a:r>
                        <a:rPr lang="en-US" sz="1300" b="0" u="none" strike="noStrike" dirty="0">
                          <a:effectLst/>
                        </a:rPr>
                        <a:t>Regional availability</a:t>
                      </a:r>
                      <a:endParaRPr lang="en-US" sz="1300" b="0" i="0" u="none" strike="noStrike" dirty="0">
                        <a:effectLst/>
                        <a:latin typeface="Arial" panose="020B0604020202020204" pitchFamily="34" charset="0"/>
                      </a:endParaRPr>
                    </a:p>
                  </a:txBody>
                  <a:tcPr marL="4023" marR="4023" marT="4023" marB="4023" anchor="ctr">
                    <a:solidFill>
                      <a:schemeClr val="tx2">
                        <a:lumMod val="75000"/>
                      </a:schemeClr>
                    </a:solidFill>
                  </a:tcPr>
                </a:tc>
                <a:tc>
                  <a:txBody>
                    <a:bodyPr/>
                    <a:lstStyle/>
                    <a:p>
                      <a:pPr marL="0" marR="0" algn="l" fontAlgn="ctr">
                        <a:lnSpc>
                          <a:spcPct val="107000"/>
                        </a:lnSpc>
                        <a:spcBef>
                          <a:spcPts val="0"/>
                        </a:spcBef>
                        <a:spcAft>
                          <a:spcPts val="0"/>
                        </a:spcAft>
                      </a:pPr>
                      <a:r>
                        <a:rPr lang="en-US" sz="1300" u="none" strike="noStrike" dirty="0">
                          <a:effectLst/>
                        </a:rPr>
                        <a:t>All regions</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sng" strike="noStrike" dirty="0">
                          <a:effectLst/>
                          <a:hlinkClick r:id="rId3"/>
                        </a:rPr>
                        <a:t>Select regions</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All regions</a:t>
                      </a:r>
                      <a:endParaRPr lang="en-US" sz="13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1836136387"/>
                  </a:ext>
                </a:extLst>
              </a:tr>
              <a:tr h="398065">
                <a:tc>
                  <a:txBody>
                    <a:bodyPr/>
                    <a:lstStyle/>
                    <a:p>
                      <a:pPr marL="0" marR="0" algn="l" fontAlgn="ctr">
                        <a:lnSpc>
                          <a:spcPct val="107000"/>
                        </a:lnSpc>
                        <a:spcBef>
                          <a:spcPts val="0"/>
                        </a:spcBef>
                        <a:spcAft>
                          <a:spcPts val="0"/>
                        </a:spcAft>
                      </a:pPr>
                      <a:r>
                        <a:rPr lang="en-US" sz="1300" b="0" u="none" strike="noStrike" dirty="0">
                          <a:effectLst/>
                        </a:rPr>
                        <a:t>Redundancy</a:t>
                      </a:r>
                      <a:endParaRPr lang="en-US" sz="1300" b="0" i="0" u="none" strike="noStrike" dirty="0">
                        <a:effectLst/>
                        <a:latin typeface="Arial" panose="020B0604020202020204" pitchFamily="34" charset="0"/>
                      </a:endParaRPr>
                    </a:p>
                  </a:txBody>
                  <a:tcPr marL="4023" marR="4023" marT="4023" marB="4023" anchor="ctr">
                    <a:solidFill>
                      <a:schemeClr val="tx2">
                        <a:lumMod val="75000"/>
                      </a:schemeClr>
                    </a:solidFill>
                  </a:tcPr>
                </a:tc>
                <a:tc>
                  <a:txBody>
                    <a:bodyPr/>
                    <a:lstStyle/>
                    <a:p>
                      <a:pPr marL="0" marR="0" algn="l" fontAlgn="ctr">
                        <a:lnSpc>
                          <a:spcPct val="107000"/>
                        </a:lnSpc>
                        <a:spcBef>
                          <a:spcPts val="0"/>
                        </a:spcBef>
                        <a:spcAft>
                          <a:spcPts val="0"/>
                        </a:spcAft>
                      </a:pPr>
                      <a:r>
                        <a:rPr lang="en-US" sz="1300" u="none" strike="noStrike" dirty="0">
                          <a:effectLst/>
                        </a:rPr>
                        <a:t>Locally redundant/zone-redundant/geo-redundant/geo-zone-redundant</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Locally redundant</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Locally redundant/zone-redundant/geo-redundant</a:t>
                      </a:r>
                      <a:endParaRPr lang="en-US" sz="13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2866816636"/>
                  </a:ext>
                </a:extLst>
              </a:tr>
              <a:tr h="1536841">
                <a:tc>
                  <a:txBody>
                    <a:bodyPr/>
                    <a:lstStyle/>
                    <a:p>
                      <a:pPr marL="0" marR="0" algn="l" fontAlgn="ctr">
                        <a:lnSpc>
                          <a:spcPct val="107000"/>
                        </a:lnSpc>
                        <a:spcBef>
                          <a:spcPts val="0"/>
                        </a:spcBef>
                        <a:spcAft>
                          <a:spcPts val="0"/>
                        </a:spcAft>
                      </a:pPr>
                      <a:r>
                        <a:rPr lang="en-US" sz="1300" b="0" u="none" strike="noStrike" dirty="0">
                          <a:effectLst/>
                        </a:rPr>
                        <a:t>Tiers and performance</a:t>
                      </a:r>
                      <a:endParaRPr lang="en-US" sz="1300" b="0" i="0" u="none" strike="noStrike" dirty="0">
                        <a:effectLst/>
                        <a:latin typeface="Arial" panose="020B0604020202020204" pitchFamily="34" charset="0"/>
                      </a:endParaRPr>
                    </a:p>
                  </a:txBody>
                  <a:tcPr marL="4023" marR="4023" marT="4023" marB="4023" anchor="ctr">
                    <a:solidFill>
                      <a:schemeClr val="tx2">
                        <a:lumMod val="75000"/>
                      </a:schemeClr>
                    </a:solidFill>
                  </a:tcPr>
                </a:tc>
                <a:tc>
                  <a:txBody>
                    <a:bodyPr/>
                    <a:lstStyle/>
                    <a:p>
                      <a:pPr marL="0" marR="0" algn="l" fontAlgn="ctr">
                        <a:lnSpc>
                          <a:spcPct val="107000"/>
                        </a:lnSpc>
                        <a:spcBef>
                          <a:spcPts val="0"/>
                        </a:spcBef>
                        <a:spcAft>
                          <a:spcPts val="0"/>
                        </a:spcAft>
                      </a:pPr>
                      <a:r>
                        <a:rPr lang="en-US" sz="1300" u="none" strike="noStrike" dirty="0">
                          <a:effectLst/>
                        </a:rPr>
                        <a:t>Standard (Transaction optimized)</a:t>
                      </a:r>
                      <a:br>
                        <a:rPr lang="en-US" sz="1300" u="none" strike="noStrike" dirty="0">
                          <a:effectLst/>
                        </a:rPr>
                      </a:br>
                      <a:r>
                        <a:rPr lang="en-US" sz="1300" u="none" strike="noStrike" dirty="0">
                          <a:effectLst/>
                        </a:rPr>
                        <a:t>Premium</a:t>
                      </a:r>
                      <a:br>
                        <a:rPr lang="en-US" sz="1300" u="none" strike="noStrike" dirty="0">
                          <a:effectLst/>
                        </a:rPr>
                      </a:br>
                      <a:r>
                        <a:rPr lang="en-US" sz="1300" u="none" strike="noStrike" dirty="0">
                          <a:effectLst/>
                        </a:rPr>
                        <a:t>Up to max 100K IOPS per share with 10 GBps per share at about 3 ms latency</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Standard</a:t>
                      </a:r>
                      <a:br>
                        <a:rPr lang="en-US" sz="1300" u="none" strike="noStrike" dirty="0">
                          <a:effectLst/>
                        </a:rPr>
                      </a:br>
                      <a:r>
                        <a:rPr lang="en-US" sz="1300" u="none" strike="noStrike" dirty="0">
                          <a:effectLst/>
                        </a:rPr>
                        <a:t>Premium</a:t>
                      </a:r>
                      <a:br>
                        <a:rPr lang="en-US" sz="1300" u="none" strike="noStrike" dirty="0">
                          <a:effectLst/>
                        </a:rPr>
                      </a:br>
                      <a:r>
                        <a:rPr lang="en-US" sz="1300" u="none" strike="noStrike" dirty="0">
                          <a:effectLst/>
                        </a:rPr>
                        <a:t>Ultra</a:t>
                      </a:r>
                      <a:br>
                        <a:rPr lang="en-US" sz="1300" u="none" strike="noStrike" dirty="0">
                          <a:effectLst/>
                        </a:rPr>
                      </a:br>
                      <a:r>
                        <a:rPr lang="en-US" sz="1300" u="none" strike="noStrike" dirty="0">
                          <a:effectLst/>
                        </a:rPr>
                        <a:t>Up to 320k (16K) IOPS with 4.5 GBps per volume at about 1 ms latency</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Standard HDD: up to 500 IOPS per-disk limits</a:t>
                      </a:r>
                      <a:br>
                        <a:rPr lang="en-US" sz="1300" u="none" strike="noStrike" dirty="0">
                          <a:effectLst/>
                        </a:rPr>
                      </a:br>
                      <a:r>
                        <a:rPr lang="en-US" sz="1300" u="none" strike="noStrike" dirty="0">
                          <a:effectLst/>
                        </a:rPr>
                        <a:t>Standard SSD: up to 4k IOPS per-disk limits</a:t>
                      </a:r>
                      <a:br>
                        <a:rPr lang="en-US" sz="1300" u="none" strike="noStrike" dirty="0">
                          <a:effectLst/>
                        </a:rPr>
                      </a:br>
                      <a:r>
                        <a:rPr lang="en-US" sz="1300" u="none" strike="noStrike" dirty="0">
                          <a:effectLst/>
                        </a:rPr>
                        <a:t>Premium SSD: up to 20k IOPS per-disk limits</a:t>
                      </a:r>
                      <a:br>
                        <a:rPr lang="en-US" sz="1300" u="none" strike="noStrike" dirty="0">
                          <a:effectLst/>
                        </a:rPr>
                      </a:br>
                      <a:r>
                        <a:rPr lang="en-US" sz="1300" u="none" strike="noStrike" dirty="0">
                          <a:effectLst/>
                        </a:rPr>
                        <a:t>We recommend Premium disks for Storage Spaces Direct</a:t>
                      </a:r>
                      <a:endParaRPr lang="en-US" sz="13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2766153004"/>
                  </a:ext>
                </a:extLst>
              </a:tr>
              <a:tr h="398065">
                <a:tc>
                  <a:txBody>
                    <a:bodyPr/>
                    <a:lstStyle/>
                    <a:p>
                      <a:pPr marL="0" marR="0" algn="l" fontAlgn="ctr">
                        <a:lnSpc>
                          <a:spcPct val="107000"/>
                        </a:lnSpc>
                        <a:spcBef>
                          <a:spcPts val="0"/>
                        </a:spcBef>
                        <a:spcAft>
                          <a:spcPts val="0"/>
                        </a:spcAft>
                      </a:pPr>
                      <a:r>
                        <a:rPr lang="en-US" sz="1300" b="0" u="none" strike="noStrike" dirty="0">
                          <a:effectLst/>
                        </a:rPr>
                        <a:t>Capacity</a:t>
                      </a:r>
                      <a:endParaRPr lang="en-US" sz="1300" b="0" i="0" u="none" strike="noStrike" dirty="0">
                        <a:effectLst/>
                        <a:latin typeface="Arial" panose="020B0604020202020204" pitchFamily="34" charset="0"/>
                      </a:endParaRPr>
                    </a:p>
                  </a:txBody>
                  <a:tcPr marL="4023" marR="4023" marT="4023" marB="4023" anchor="ctr">
                    <a:solidFill>
                      <a:schemeClr val="tx2">
                        <a:lumMod val="75000"/>
                      </a:schemeClr>
                    </a:solidFill>
                  </a:tcPr>
                </a:tc>
                <a:tc>
                  <a:txBody>
                    <a:bodyPr/>
                    <a:lstStyle/>
                    <a:p>
                      <a:pPr marL="0" marR="0" algn="l" fontAlgn="ctr">
                        <a:lnSpc>
                          <a:spcPct val="107000"/>
                        </a:lnSpc>
                        <a:spcBef>
                          <a:spcPts val="0"/>
                        </a:spcBef>
                        <a:spcAft>
                          <a:spcPts val="0"/>
                        </a:spcAft>
                      </a:pPr>
                      <a:r>
                        <a:rPr lang="en-US" sz="1300" u="none" strike="noStrike" dirty="0">
                          <a:effectLst/>
                        </a:rPr>
                        <a:t>100 TiB per share, Up to 5 PiB per general purpose account</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100 TiB per volume, up to 12.5 PiB per subscription</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Maximum 32 TiB per disk</a:t>
                      </a:r>
                      <a:endParaRPr lang="en-US" sz="13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3180575569"/>
                  </a:ext>
                </a:extLst>
              </a:tr>
              <a:tr h="0">
                <a:tc>
                  <a:txBody>
                    <a:bodyPr/>
                    <a:lstStyle/>
                    <a:p>
                      <a:pPr marL="0" marR="0" algn="l" fontAlgn="ctr">
                        <a:lnSpc>
                          <a:spcPct val="107000"/>
                        </a:lnSpc>
                        <a:spcBef>
                          <a:spcPts val="0"/>
                        </a:spcBef>
                        <a:spcAft>
                          <a:spcPts val="0"/>
                        </a:spcAft>
                      </a:pPr>
                      <a:r>
                        <a:rPr lang="en-US" sz="1300" b="0" u="none" strike="noStrike" dirty="0">
                          <a:effectLst/>
                        </a:rPr>
                        <a:t>Required infrastructure</a:t>
                      </a:r>
                      <a:endParaRPr lang="en-US" sz="1300" b="0" i="0" u="none" strike="noStrike" dirty="0">
                        <a:effectLst/>
                        <a:latin typeface="Arial" panose="020B0604020202020204" pitchFamily="34" charset="0"/>
                      </a:endParaRPr>
                    </a:p>
                  </a:txBody>
                  <a:tcPr marL="4023" marR="4023" marT="4023" marB="4023" anchor="ctr">
                    <a:solidFill>
                      <a:schemeClr val="tx2">
                        <a:lumMod val="75000"/>
                      </a:schemeClr>
                    </a:solidFill>
                  </a:tcPr>
                </a:tc>
                <a:tc>
                  <a:txBody>
                    <a:bodyPr/>
                    <a:lstStyle/>
                    <a:p>
                      <a:pPr marL="0" marR="0" algn="l" fontAlgn="ctr">
                        <a:lnSpc>
                          <a:spcPct val="107000"/>
                        </a:lnSpc>
                        <a:spcBef>
                          <a:spcPts val="0"/>
                        </a:spcBef>
                        <a:spcAft>
                          <a:spcPts val="0"/>
                        </a:spcAft>
                      </a:pPr>
                      <a:r>
                        <a:rPr lang="en-US" sz="1300" u="none" strike="noStrike" dirty="0">
                          <a:effectLst/>
                        </a:rPr>
                        <a:t>Minimum share size 1 GiB</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Minimum capacity pool 4 TiB, min volume size 100 GiB</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Two VMs on Azure IaaS (+ Cloud Witness) or at least three VMs without and costs for disks</a:t>
                      </a:r>
                      <a:endParaRPr lang="en-US" sz="13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1808547170"/>
                  </a:ext>
                </a:extLst>
              </a:tr>
              <a:tr h="208269">
                <a:tc>
                  <a:txBody>
                    <a:bodyPr/>
                    <a:lstStyle/>
                    <a:p>
                      <a:pPr marL="0" marR="0" algn="l" fontAlgn="ctr">
                        <a:lnSpc>
                          <a:spcPct val="107000"/>
                        </a:lnSpc>
                        <a:spcBef>
                          <a:spcPts val="0"/>
                        </a:spcBef>
                        <a:spcAft>
                          <a:spcPts val="0"/>
                        </a:spcAft>
                      </a:pPr>
                      <a:r>
                        <a:rPr lang="en-US" sz="1300" u="none" strike="noStrike" dirty="0">
                          <a:effectLst/>
                        </a:rPr>
                        <a:t>Protocols</a:t>
                      </a:r>
                      <a:endParaRPr lang="en-US" sz="1300" b="0" i="0" u="none" strike="noStrike" dirty="0">
                        <a:effectLst/>
                        <a:latin typeface="Arial" panose="020B0604020202020204" pitchFamily="34" charset="0"/>
                      </a:endParaRPr>
                    </a:p>
                  </a:txBody>
                  <a:tcPr marL="4023" marR="4023" marT="4023" marB="4023" anchor="ctr">
                    <a:solidFill>
                      <a:schemeClr val="tx2">
                        <a:lumMod val="75000"/>
                      </a:schemeClr>
                    </a:solidFill>
                  </a:tcPr>
                </a:tc>
                <a:tc>
                  <a:txBody>
                    <a:bodyPr/>
                    <a:lstStyle/>
                    <a:p>
                      <a:pPr marL="0" marR="0" algn="l" fontAlgn="ctr">
                        <a:lnSpc>
                          <a:spcPct val="107000"/>
                        </a:lnSpc>
                        <a:spcBef>
                          <a:spcPts val="0"/>
                        </a:spcBef>
                        <a:spcAft>
                          <a:spcPts val="0"/>
                        </a:spcAft>
                      </a:pPr>
                      <a:r>
                        <a:rPr lang="en-US" sz="1300" u="none" strike="noStrike" dirty="0">
                          <a:effectLst/>
                        </a:rPr>
                        <a:t>SMB 3.0/2.1, NFSv4.1 (preview), REST</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NFSv3, NFSv4.1 (preview), SMB 3.x/2.x</a:t>
                      </a:r>
                      <a:endParaRPr lang="en-US" sz="1300" b="0" i="0" u="none" strike="noStrike" dirty="0">
                        <a:effectLst/>
                        <a:latin typeface="Arial" panose="020B0604020202020204" pitchFamily="34" charset="0"/>
                      </a:endParaRPr>
                    </a:p>
                  </a:txBody>
                  <a:tcPr marL="4023" marR="4023" marT="4023" marB="4023" anchor="ctr"/>
                </a:tc>
                <a:tc>
                  <a:txBody>
                    <a:bodyPr/>
                    <a:lstStyle/>
                    <a:p>
                      <a:pPr marL="0" marR="0" algn="l" fontAlgn="ctr">
                        <a:lnSpc>
                          <a:spcPct val="107000"/>
                        </a:lnSpc>
                        <a:spcBef>
                          <a:spcPts val="0"/>
                        </a:spcBef>
                        <a:spcAft>
                          <a:spcPts val="0"/>
                        </a:spcAft>
                      </a:pPr>
                      <a:r>
                        <a:rPr lang="en-US" sz="1300" u="none" strike="noStrike" dirty="0">
                          <a:effectLst/>
                        </a:rPr>
                        <a:t>NFSv3, NFSv4.1, SMB 3.1</a:t>
                      </a:r>
                      <a:endParaRPr lang="en-US" sz="1300" b="0" i="0" u="none" strike="noStrike" dirty="0">
                        <a:effectLst/>
                        <a:latin typeface="Arial" panose="020B0604020202020204" pitchFamily="34" charset="0"/>
                      </a:endParaRPr>
                    </a:p>
                  </a:txBody>
                  <a:tcPr marL="4023" marR="4023" marT="4023" marB="4023" anchor="ctr"/>
                </a:tc>
                <a:extLst>
                  <a:ext uri="{0D108BD9-81ED-4DB2-BD59-A6C34878D82A}">
                    <a16:rowId xmlns:a16="http://schemas.microsoft.com/office/drawing/2014/main" val="2973466140"/>
                  </a:ext>
                </a:extLst>
              </a:tr>
            </a:tbl>
          </a:graphicData>
        </a:graphic>
      </p:graphicFrame>
    </p:spTree>
    <p:extLst>
      <p:ext uri="{BB962C8B-B14F-4D97-AF65-F5344CB8AC3E}">
        <p14:creationId xmlns:p14="http://schemas.microsoft.com/office/powerpoint/2010/main" val="28970684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fr-FR" dirty="0"/>
              <a:t>Profile Container vs Office Container</a:t>
            </a:r>
            <a:endParaRPr lang="en-US" dirty="0"/>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5815097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05704" y="259520"/>
            <a:ext cx="11341268" cy="680196"/>
          </a:xfrm>
        </p:spPr>
        <p:txBody>
          <a:bodyPr/>
          <a:lstStyle/>
          <a:p>
            <a:r>
              <a:rPr lang="fr-FR" i="0" u="none" strike="noStrike" dirty="0">
                <a:effectLst/>
                <a:latin typeface="Segoe UI" panose="020B0502040204020203" pitchFamily="34" charset="0"/>
              </a:rPr>
              <a:t>Profile Container vs Office Container</a:t>
            </a:r>
            <a:endParaRPr lang="en-US" dirty="0">
              <a:latin typeface="Segoe UI" panose="020B0502040204020203" pitchFamily="34" charset="0"/>
            </a:endParaRPr>
          </a:p>
        </p:txBody>
      </p:sp>
      <p:sp>
        <p:nvSpPr>
          <p:cNvPr id="7" name="TextBox 6">
            <a:extLst>
              <a:ext uri="{FF2B5EF4-FFF2-40B4-BE49-F238E27FC236}">
                <a16:creationId xmlns:a16="http://schemas.microsoft.com/office/drawing/2014/main" id="{95F34476-F6A3-4DD7-8DC2-1FC683B039B4}"/>
              </a:ext>
            </a:extLst>
          </p:cNvPr>
          <p:cNvSpPr txBox="1"/>
          <p:nvPr/>
        </p:nvSpPr>
        <p:spPr>
          <a:xfrm>
            <a:off x="427583" y="1248054"/>
            <a:ext cx="5190205" cy="4832092"/>
          </a:xfrm>
          <a:prstGeom prst="rect">
            <a:avLst/>
          </a:prstGeom>
          <a:noFill/>
        </p:spPr>
        <p:txBody>
          <a:bodyPr wrap="square">
            <a:spAutoFit/>
          </a:bodyPr>
          <a:lstStyle/>
          <a:p>
            <a:pPr algn="l"/>
            <a:r>
              <a:rPr lang="en-US" b="1" i="0" dirty="0">
                <a:effectLst/>
                <a:latin typeface="+mj-lt"/>
              </a:rPr>
              <a:t>Profile Container</a:t>
            </a:r>
          </a:p>
          <a:p>
            <a:pPr marL="285750" indent="-285750" algn="l">
              <a:spcAft>
                <a:spcPts val="600"/>
              </a:spcAft>
              <a:buFont typeface="Arial" panose="020B0604020202020204" pitchFamily="34" charset="0"/>
              <a:buChar char="•"/>
            </a:pPr>
            <a:r>
              <a:rPr lang="en-US" b="0" i="0" dirty="0">
                <a:effectLst/>
                <a:latin typeface="Segoe UI" panose="020B0502040204020203" pitchFamily="34" charset="0"/>
              </a:rPr>
              <a:t>Profile Container is used to redirect the full user profile. </a:t>
            </a:r>
          </a:p>
          <a:p>
            <a:pPr marL="285750" indent="-285750" algn="l">
              <a:spcAft>
                <a:spcPts val="600"/>
              </a:spcAft>
              <a:buFont typeface="Arial" panose="020B0604020202020204" pitchFamily="34" charset="0"/>
              <a:buChar char="•"/>
            </a:pPr>
            <a:r>
              <a:rPr lang="en-US" b="0" i="0" dirty="0">
                <a:effectLst/>
                <a:latin typeface="Segoe UI" panose="020B0502040204020203" pitchFamily="34" charset="0"/>
              </a:rPr>
              <a:t>Profile Container is used in non-persistent, virtual environments, such as Virtual Desktops. </a:t>
            </a:r>
          </a:p>
          <a:p>
            <a:pPr marL="285750" indent="-285750" algn="l">
              <a:spcAft>
                <a:spcPts val="600"/>
              </a:spcAft>
              <a:buFont typeface="Arial" panose="020B0604020202020204" pitchFamily="34" charset="0"/>
              <a:buChar char="•"/>
            </a:pPr>
            <a:r>
              <a:rPr lang="en-US" b="0" i="0" dirty="0">
                <a:effectLst/>
                <a:latin typeface="Segoe UI" panose="020B0502040204020203" pitchFamily="34" charset="0"/>
              </a:rPr>
              <a:t>When using Profile Container, the entire user profile, except for data that is excluded using the redirections.xml, is included in the profile container.</a:t>
            </a:r>
          </a:p>
          <a:p>
            <a:pPr marL="285750" indent="-285750" algn="l">
              <a:spcAft>
                <a:spcPts val="600"/>
              </a:spcAft>
              <a:buFont typeface="Arial" panose="020B0604020202020204" pitchFamily="34" charset="0"/>
              <a:buChar char="•"/>
            </a:pPr>
            <a:r>
              <a:rPr lang="en-US" b="0" i="0" dirty="0">
                <a:effectLst/>
                <a:latin typeface="Segoe UI" panose="020B0502040204020203" pitchFamily="34" charset="0"/>
              </a:rPr>
              <a:t>For users familiar with managing profiles in non-persistent environments, the function of Profile Container may be compared to Microsoft User Profile Disk, Microsoft Roaming Profiles, or Citrix UPM.</a:t>
            </a:r>
          </a:p>
          <a:p>
            <a:br>
              <a:rPr lang="en-US" dirty="0"/>
            </a:br>
            <a:endParaRPr lang="en-US" dirty="0"/>
          </a:p>
        </p:txBody>
      </p:sp>
      <p:sp>
        <p:nvSpPr>
          <p:cNvPr id="9" name="TextBox 8">
            <a:extLst>
              <a:ext uri="{FF2B5EF4-FFF2-40B4-BE49-F238E27FC236}">
                <a16:creationId xmlns:a16="http://schemas.microsoft.com/office/drawing/2014/main" id="{C9B6BC28-2B95-4A66-9CAD-496FBD17F4F4}"/>
              </a:ext>
            </a:extLst>
          </p:cNvPr>
          <p:cNvSpPr txBox="1"/>
          <p:nvPr/>
        </p:nvSpPr>
        <p:spPr>
          <a:xfrm>
            <a:off x="6276338" y="1248054"/>
            <a:ext cx="5488079" cy="4909036"/>
          </a:xfrm>
          <a:prstGeom prst="rect">
            <a:avLst/>
          </a:prstGeom>
          <a:noFill/>
        </p:spPr>
        <p:txBody>
          <a:bodyPr wrap="square">
            <a:spAutoFit/>
          </a:bodyPr>
          <a:lstStyle/>
          <a:p>
            <a:pPr algn="l">
              <a:spcAft>
                <a:spcPts val="600"/>
              </a:spcAft>
            </a:pPr>
            <a:r>
              <a:rPr lang="en-US" b="1" i="0" dirty="0">
                <a:effectLst/>
                <a:latin typeface="+mj-lt"/>
              </a:rPr>
              <a:t>Office Container</a:t>
            </a:r>
          </a:p>
          <a:p>
            <a:pPr marL="285750" indent="-285750" algn="l">
              <a:spcAft>
                <a:spcPts val="600"/>
              </a:spcAft>
              <a:buFont typeface="Arial" panose="020B0604020202020204" pitchFamily="34" charset="0"/>
              <a:buChar char="•"/>
            </a:pPr>
            <a:r>
              <a:rPr lang="en-US" b="0" i="0" dirty="0">
                <a:effectLst/>
                <a:latin typeface="Segoe UI" panose="020B0502040204020203" pitchFamily="34" charset="0"/>
              </a:rPr>
              <a:t>Office Container is designed to improve the performance of Microsoft Office in non-persistent environments. </a:t>
            </a:r>
          </a:p>
          <a:p>
            <a:pPr marL="285750" indent="-285750" algn="l">
              <a:spcAft>
                <a:spcPts val="600"/>
              </a:spcAft>
              <a:buFont typeface="Arial" panose="020B0604020202020204" pitchFamily="34" charset="0"/>
              <a:buChar char="•"/>
            </a:pPr>
            <a:r>
              <a:rPr lang="en-US" b="0" i="0" dirty="0">
                <a:effectLst/>
                <a:latin typeface="Segoe UI" panose="020B0502040204020203" pitchFamily="34" charset="0"/>
              </a:rPr>
              <a:t>As opposed to Profile Container, Office Container redirects only the local user files for Microsoft Office. </a:t>
            </a:r>
          </a:p>
          <a:p>
            <a:pPr marL="285750" indent="-285750" algn="l">
              <a:spcAft>
                <a:spcPts val="600"/>
              </a:spcAft>
              <a:buFont typeface="Arial" panose="020B0604020202020204" pitchFamily="34" charset="0"/>
              <a:buChar char="•"/>
            </a:pPr>
            <a:r>
              <a:rPr lang="en-US" b="0" i="0" dirty="0">
                <a:effectLst/>
                <a:latin typeface="Segoe UI" panose="020B0502040204020203" pitchFamily="34" charset="0"/>
              </a:rPr>
              <a:t>When configuring Office Container, each Office component is independently included based on the selected settings to include data for specific office components.</a:t>
            </a:r>
          </a:p>
          <a:p>
            <a:pPr marL="285750" indent="-285750" algn="l">
              <a:spcAft>
                <a:spcPts val="600"/>
              </a:spcAft>
              <a:buFont typeface="Arial" panose="020B0604020202020204" pitchFamily="34" charset="0"/>
              <a:buChar char="•"/>
            </a:pPr>
            <a:r>
              <a:rPr lang="en-US" b="0" i="0" dirty="0">
                <a:effectLst/>
                <a:latin typeface="Segoe UI" panose="020B0502040204020203" pitchFamily="34" charset="0"/>
              </a:rPr>
              <a:t>When Office Container is used with other profile solutions, it's that those solutions are configured to exclude certain data.</a:t>
            </a:r>
          </a:p>
          <a:p>
            <a:br>
              <a:rPr lang="en-US" dirty="0"/>
            </a:br>
            <a:endParaRPr lang="en-US" dirty="0"/>
          </a:p>
        </p:txBody>
      </p:sp>
      <p:cxnSp>
        <p:nvCxnSpPr>
          <p:cNvPr id="5" name="Straight Connector 4">
            <a:extLst>
              <a:ext uri="{FF2B5EF4-FFF2-40B4-BE49-F238E27FC236}">
                <a16:creationId xmlns:a16="http://schemas.microsoft.com/office/drawing/2014/main" id="{BC1CAD73-7A20-49C9-87BC-4400E0D10941}"/>
              </a:ext>
            </a:extLst>
          </p:cNvPr>
          <p:cNvCxnSpPr/>
          <p:nvPr/>
        </p:nvCxnSpPr>
        <p:spPr>
          <a:xfrm>
            <a:off x="5919017" y="1248054"/>
            <a:ext cx="0" cy="458247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8200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fr-FR" dirty="0"/>
              <a:t>Configure Office Containers</a:t>
            </a:r>
            <a:endParaRPr lang="en-US" dirty="0"/>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40541305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05704" y="259520"/>
            <a:ext cx="11341268" cy="680196"/>
          </a:xfrm>
        </p:spPr>
        <p:txBody>
          <a:bodyPr/>
          <a:lstStyle/>
          <a:p>
            <a:r>
              <a:rPr lang="fr-FR" i="0" u="none" strike="noStrike" dirty="0">
                <a:effectLst/>
                <a:latin typeface="Segoe UI" panose="020B0502040204020203" pitchFamily="34" charset="0"/>
              </a:rPr>
              <a:t>Configure Office Container</a:t>
            </a:r>
            <a:endParaRPr lang="en-US" dirty="0">
              <a:latin typeface="Segoe UI" panose="020B0502040204020203" pitchFamily="34" charset="0"/>
            </a:endParaRPr>
          </a:p>
        </p:txBody>
      </p:sp>
      <p:pic>
        <p:nvPicPr>
          <p:cNvPr id="3" name="Picture 2">
            <a:extLst>
              <a:ext uri="{FF2B5EF4-FFF2-40B4-BE49-F238E27FC236}">
                <a16:creationId xmlns:a16="http://schemas.microsoft.com/office/drawing/2014/main" id="{56F94AC2-059A-A49F-9AA3-43C8BD05AF6B}"/>
              </a:ext>
            </a:extLst>
          </p:cNvPr>
          <p:cNvPicPr>
            <a:picLocks noChangeAspect="1"/>
          </p:cNvPicPr>
          <p:nvPr/>
        </p:nvPicPr>
        <p:blipFill>
          <a:blip r:embed="rId3"/>
          <a:stretch>
            <a:fillRect/>
          </a:stretch>
        </p:blipFill>
        <p:spPr>
          <a:xfrm>
            <a:off x="700931" y="3164692"/>
            <a:ext cx="9763196" cy="3433788"/>
          </a:xfrm>
          <a:prstGeom prst="rect">
            <a:avLst/>
          </a:prstGeom>
        </p:spPr>
      </p:pic>
      <p:sp>
        <p:nvSpPr>
          <p:cNvPr id="6" name="TextBox 5">
            <a:extLst>
              <a:ext uri="{FF2B5EF4-FFF2-40B4-BE49-F238E27FC236}">
                <a16:creationId xmlns:a16="http://schemas.microsoft.com/office/drawing/2014/main" id="{5F8CF1AB-4D5B-E274-B6BB-30A6ED949B98}"/>
              </a:ext>
            </a:extLst>
          </p:cNvPr>
          <p:cNvSpPr txBox="1"/>
          <p:nvPr/>
        </p:nvSpPr>
        <p:spPr>
          <a:xfrm>
            <a:off x="512005" y="939716"/>
            <a:ext cx="11167989" cy="1938992"/>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Applications and users see the portions of the profile managed by Office Container as if they're located on the local drive.</a:t>
            </a:r>
          </a:p>
          <a:p>
            <a:pPr marL="285750" indent="-285750">
              <a:spcAft>
                <a:spcPts val="1200"/>
              </a:spcAft>
              <a:buFont typeface="Arial" panose="020B0604020202020204" pitchFamily="34" charset="0"/>
              <a:buChar char="•"/>
            </a:pPr>
            <a:r>
              <a:rPr lang="en-US" sz="2000" dirty="0"/>
              <a:t>All benefits of Office Container are automatic when using Profile Container. </a:t>
            </a:r>
          </a:p>
          <a:p>
            <a:pPr marL="285750" indent="-285750">
              <a:spcAft>
                <a:spcPts val="1200"/>
              </a:spcAft>
              <a:buFont typeface="Arial" panose="020B0604020202020204" pitchFamily="34" charset="0"/>
              <a:buChar char="•"/>
            </a:pPr>
            <a:r>
              <a:rPr lang="en-US" sz="2000" dirty="0"/>
              <a:t>There's no need to implement Office Container if Profile Container is your primary solution for managing profiles. </a:t>
            </a:r>
          </a:p>
        </p:txBody>
      </p:sp>
    </p:spTree>
    <p:extLst>
      <p:ext uri="{BB962C8B-B14F-4D97-AF65-F5344CB8AC3E}">
        <p14:creationId xmlns:p14="http://schemas.microsoft.com/office/powerpoint/2010/main" val="32831052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Installing Microsoft Office using </a:t>
            </a:r>
            <a:r>
              <a:rPr lang="en-US" dirty="0" err="1"/>
              <a:t>FSLogix</a:t>
            </a:r>
            <a:r>
              <a:rPr lang="en-US" dirty="0"/>
              <a:t> application containers</a:t>
            </a:r>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386942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8CF1AB-4D5B-E274-B6BB-30A6ED949B98}"/>
              </a:ext>
            </a:extLst>
          </p:cNvPr>
          <p:cNvSpPr txBox="1"/>
          <p:nvPr/>
        </p:nvSpPr>
        <p:spPr>
          <a:xfrm>
            <a:off x="512005" y="939716"/>
            <a:ext cx="11167989" cy="4339650"/>
          </a:xfrm>
          <a:prstGeom prst="rect">
            <a:avLst/>
          </a:prstGeom>
          <a:noFill/>
        </p:spPr>
        <p:txBody>
          <a:bodyPr wrap="square">
            <a:spAutoFit/>
          </a:bodyPr>
          <a:lstStyle/>
          <a:p>
            <a:pPr>
              <a:spcAft>
                <a:spcPts val="1800"/>
              </a:spcAft>
            </a:pPr>
            <a:r>
              <a:rPr lang="en-US" sz="2400" dirty="0">
                <a:solidFill>
                  <a:schemeClr val="tx2">
                    <a:lumMod val="75000"/>
                  </a:schemeClr>
                </a:solidFill>
              </a:rPr>
              <a:t>Install Microsoft Office quickly and efficiently by using an </a:t>
            </a:r>
            <a:r>
              <a:rPr lang="en-US" sz="2400" dirty="0" err="1">
                <a:solidFill>
                  <a:schemeClr val="tx2">
                    <a:lumMod val="75000"/>
                  </a:schemeClr>
                </a:solidFill>
              </a:rPr>
              <a:t>FSLogix</a:t>
            </a:r>
            <a:r>
              <a:rPr lang="en-US" sz="2400" dirty="0">
                <a:solidFill>
                  <a:schemeClr val="tx2">
                    <a:lumMod val="75000"/>
                  </a:schemeClr>
                </a:solidFill>
              </a:rPr>
              <a:t> application container as a template for the other VMs in your host pool.</a:t>
            </a:r>
          </a:p>
          <a:p>
            <a:pPr marL="285750" indent="-285750">
              <a:spcAft>
                <a:spcPts val="1800"/>
              </a:spcAft>
              <a:buFont typeface="Arial" panose="020B0604020202020204" pitchFamily="34" charset="0"/>
              <a:buChar char="•"/>
            </a:pPr>
            <a:r>
              <a:rPr lang="en-US" sz="2400" dirty="0"/>
              <a:t>Offloading your Office apps to an app container reduces the requirements for your C drive size.</a:t>
            </a:r>
          </a:p>
          <a:p>
            <a:pPr marL="285750" indent="-285750">
              <a:spcAft>
                <a:spcPts val="1800"/>
              </a:spcAft>
              <a:buFont typeface="Arial" panose="020B0604020202020204" pitchFamily="34" charset="0"/>
              <a:buChar char="•"/>
            </a:pPr>
            <a:r>
              <a:rPr lang="en-US" sz="2400" dirty="0"/>
              <a:t>Snapshots or backups of your VM takes less resources.</a:t>
            </a:r>
          </a:p>
          <a:p>
            <a:pPr marL="285750" indent="-285750">
              <a:spcAft>
                <a:spcPts val="1800"/>
              </a:spcAft>
              <a:buFont typeface="Arial" panose="020B0604020202020204" pitchFamily="34" charset="0"/>
              <a:buChar char="•"/>
            </a:pPr>
            <a:r>
              <a:rPr lang="en-US" sz="2400" dirty="0"/>
              <a:t>Having an automated pipeline through updating a single image makes updating your VMs easier.</a:t>
            </a:r>
          </a:p>
          <a:p>
            <a:pPr marL="285750" indent="-285750">
              <a:spcAft>
                <a:spcPts val="1800"/>
              </a:spcAft>
              <a:buFont typeface="Arial" panose="020B0604020202020204" pitchFamily="34" charset="0"/>
              <a:buChar char="•"/>
            </a:pPr>
            <a:r>
              <a:rPr lang="en-US" sz="2400" dirty="0"/>
              <a:t>You only need one image to install Office (and other apps) onto all the VMs in your Azure Virtual Desktop deployment.</a:t>
            </a:r>
          </a:p>
        </p:txBody>
      </p:sp>
    </p:spTree>
    <p:extLst>
      <p:ext uri="{BB962C8B-B14F-4D97-AF65-F5344CB8AC3E}">
        <p14:creationId xmlns:p14="http://schemas.microsoft.com/office/powerpoint/2010/main" val="40586630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Configure Cloud Cache</a:t>
            </a:r>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66045" y="407728"/>
            <a:ext cx="11341268" cy="680196"/>
          </a:xfrm>
        </p:spPr>
        <p:txBody>
          <a:bodyPr/>
          <a:lstStyle/>
          <a:p>
            <a:r>
              <a:rPr lang="en-US" i="0" u="none" strike="noStrike" dirty="0">
                <a:effectLst/>
                <a:latin typeface="Segoe UI" panose="020B0502040204020203" pitchFamily="34" charset="0"/>
              </a:rPr>
              <a:t>Configure Cloud Cache </a:t>
            </a:r>
            <a:br>
              <a:rPr lang="en-US" i="0" u="none" strike="noStrike" dirty="0">
                <a:effectLst/>
                <a:latin typeface="Segoe UI" panose="020B0502040204020203" pitchFamily="34" charset="0"/>
              </a:rPr>
            </a:br>
            <a:endParaRPr lang="en-US" dirty="0">
              <a:latin typeface="Segoe UI" panose="020B0502040204020203" pitchFamily="34" charset="0"/>
            </a:endParaRPr>
          </a:p>
        </p:txBody>
      </p:sp>
      <p:sp>
        <p:nvSpPr>
          <p:cNvPr id="6" name="TextBox 5">
            <a:extLst>
              <a:ext uri="{FF2B5EF4-FFF2-40B4-BE49-F238E27FC236}">
                <a16:creationId xmlns:a16="http://schemas.microsoft.com/office/drawing/2014/main" id="{B64A7D3A-CA21-437B-843C-CAF4ADC5E203}"/>
              </a:ext>
            </a:extLst>
          </p:cNvPr>
          <p:cNvSpPr txBox="1"/>
          <p:nvPr/>
        </p:nvSpPr>
        <p:spPr>
          <a:xfrm>
            <a:off x="384687" y="967211"/>
            <a:ext cx="9737623" cy="400110"/>
          </a:xfrm>
          <a:prstGeom prst="rect">
            <a:avLst/>
          </a:prstGeom>
          <a:noFill/>
        </p:spPr>
        <p:txBody>
          <a:bodyPr wrap="square">
            <a:spAutoFit/>
          </a:bodyPr>
          <a:lstStyle/>
          <a:p>
            <a:r>
              <a:rPr lang="en-US" sz="2000" b="0" i="0" dirty="0">
                <a:solidFill>
                  <a:schemeClr val="tx2">
                    <a:lumMod val="75000"/>
                  </a:schemeClr>
                </a:solidFill>
                <a:effectLst/>
                <a:latin typeface="Segoe UI" panose="020B0502040204020203" pitchFamily="34" charset="0"/>
              </a:rPr>
              <a:t>Cloud Cache is an optional add-on to Profile Container and Office Container.</a:t>
            </a:r>
            <a:endParaRPr lang="en-US" sz="2000" dirty="0">
              <a:solidFill>
                <a:schemeClr val="tx2">
                  <a:lumMod val="75000"/>
                </a:schemeClr>
              </a:solidFill>
            </a:endParaRPr>
          </a:p>
        </p:txBody>
      </p:sp>
      <p:sp>
        <p:nvSpPr>
          <p:cNvPr id="10" name="TextBox 9">
            <a:extLst>
              <a:ext uri="{FF2B5EF4-FFF2-40B4-BE49-F238E27FC236}">
                <a16:creationId xmlns:a16="http://schemas.microsoft.com/office/drawing/2014/main" id="{CAA5E1D2-A0D7-4F2C-842E-2E84BF320F3C}"/>
              </a:ext>
            </a:extLst>
          </p:cNvPr>
          <p:cNvSpPr txBox="1"/>
          <p:nvPr/>
        </p:nvSpPr>
        <p:spPr>
          <a:xfrm>
            <a:off x="384687" y="1486952"/>
            <a:ext cx="9560642" cy="646331"/>
          </a:xfrm>
          <a:prstGeom prst="rect">
            <a:avLst/>
          </a:prstGeom>
          <a:noFill/>
        </p:spPr>
        <p:txBody>
          <a:bodyPr wrap="square">
            <a:spAutoFit/>
          </a:bodyPr>
          <a:lstStyle/>
          <a:p>
            <a:pPr algn="l"/>
            <a:r>
              <a:rPr lang="en-US" i="0" dirty="0">
                <a:effectLst/>
                <a:latin typeface="+mj-lt"/>
              </a:rPr>
              <a:t>Configure Cloud Cache for SMB (Profile Container)</a:t>
            </a:r>
          </a:p>
          <a:p>
            <a:pPr algn="l"/>
            <a:r>
              <a:rPr lang="en-US" i="0" dirty="0">
                <a:effectLst/>
                <a:latin typeface="Segoe UI" panose="020B0502040204020203" pitchFamily="34" charset="0"/>
              </a:rPr>
              <a:t>All settings are applied to </a:t>
            </a:r>
            <a:r>
              <a:rPr lang="en-US" i="0" dirty="0">
                <a:effectLst/>
                <a:latin typeface="Consolas" panose="020B0609020204030204" pitchFamily="49" charset="0"/>
              </a:rPr>
              <a:t>HKLM\SOFTWARE\</a:t>
            </a:r>
            <a:r>
              <a:rPr lang="en-US" i="0" dirty="0" err="1">
                <a:effectLst/>
                <a:latin typeface="Consolas" panose="020B0609020204030204" pitchFamily="49" charset="0"/>
              </a:rPr>
              <a:t>FSLogix</a:t>
            </a:r>
            <a:r>
              <a:rPr lang="en-US" i="0" dirty="0">
                <a:effectLst/>
                <a:latin typeface="Consolas" panose="020B0609020204030204" pitchFamily="49" charset="0"/>
              </a:rPr>
              <a:t>\Profiles</a:t>
            </a:r>
            <a:r>
              <a:rPr lang="en-US" i="0" dirty="0">
                <a:effectLst/>
                <a:latin typeface="Segoe UI" panose="020B0502040204020203" pitchFamily="34" charset="0"/>
              </a:rPr>
              <a:t>.</a:t>
            </a:r>
          </a:p>
        </p:txBody>
      </p:sp>
      <p:graphicFrame>
        <p:nvGraphicFramePr>
          <p:cNvPr id="3" name="Table 2">
            <a:extLst>
              <a:ext uri="{FF2B5EF4-FFF2-40B4-BE49-F238E27FC236}">
                <a16:creationId xmlns:a16="http://schemas.microsoft.com/office/drawing/2014/main" id="{4F2949FF-D1E2-4378-86BC-2C851D6D483F}"/>
              </a:ext>
            </a:extLst>
          </p:cNvPr>
          <p:cNvGraphicFramePr/>
          <p:nvPr/>
        </p:nvGraphicFramePr>
        <p:xfrm>
          <a:off x="453308" y="2169475"/>
          <a:ext cx="11527297" cy="699138"/>
        </p:xfrm>
        <a:graphic>
          <a:graphicData uri="http://schemas.openxmlformats.org/drawingml/2006/table">
            <a:tbl>
              <a:tblPr firstRow="1" firstCol="1" bandRow="1">
                <a:tableStyleId>{5C22544A-7EE6-4342-B048-85BDC9FD1C3A}</a:tableStyleId>
              </a:tblPr>
              <a:tblGrid>
                <a:gridCol w="1400073">
                  <a:extLst>
                    <a:ext uri="{9D8B030D-6E8A-4147-A177-3AD203B41FA5}">
                      <a16:colId xmlns:a16="http://schemas.microsoft.com/office/drawing/2014/main" val="1956970749"/>
                    </a:ext>
                  </a:extLst>
                </a:gridCol>
                <a:gridCol w="1740309">
                  <a:extLst>
                    <a:ext uri="{9D8B030D-6E8A-4147-A177-3AD203B41FA5}">
                      <a16:colId xmlns:a16="http://schemas.microsoft.com/office/drawing/2014/main" val="1469249819"/>
                    </a:ext>
                  </a:extLst>
                </a:gridCol>
                <a:gridCol w="8386915">
                  <a:extLst>
                    <a:ext uri="{9D8B030D-6E8A-4147-A177-3AD203B41FA5}">
                      <a16:colId xmlns:a16="http://schemas.microsoft.com/office/drawing/2014/main" val="576288394"/>
                    </a:ext>
                  </a:extLst>
                </a:gridCol>
              </a:tblGrid>
              <a:tr h="0">
                <a:tc>
                  <a:txBody>
                    <a:bodyPr/>
                    <a:lstStyle/>
                    <a:p>
                      <a:pPr marL="0" marR="0" algn="l" fontAlgn="ctr">
                        <a:lnSpc>
                          <a:spcPct val="107000"/>
                        </a:lnSpc>
                        <a:spcBef>
                          <a:spcPts val="0"/>
                        </a:spcBef>
                        <a:spcAft>
                          <a:spcPts val="0"/>
                        </a:spcAft>
                      </a:pPr>
                      <a:r>
                        <a:rPr lang="en-US" sz="1400" b="0" u="none" strike="noStrike" dirty="0">
                          <a:effectLst/>
                        </a:rPr>
                        <a:t>Registry Value</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b="0" u="none" strike="noStrike" dirty="0">
                          <a:effectLst/>
                        </a:rPr>
                        <a:t>Type</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b="0" u="none" strike="noStrike" dirty="0">
                          <a:effectLst/>
                        </a:rPr>
                        <a:t>Value</a:t>
                      </a:r>
                      <a:endParaRPr lang="en-US" sz="28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66588634"/>
                  </a:ext>
                </a:extLst>
              </a:tr>
              <a:tr h="0">
                <a:tc>
                  <a:txBody>
                    <a:bodyPr/>
                    <a:lstStyle/>
                    <a:p>
                      <a:pPr marL="0" marR="0" algn="l" fontAlgn="ctr">
                        <a:lnSpc>
                          <a:spcPct val="107000"/>
                        </a:lnSpc>
                        <a:spcBef>
                          <a:spcPts val="0"/>
                        </a:spcBef>
                        <a:spcAft>
                          <a:spcPts val="0"/>
                        </a:spcAft>
                      </a:pPr>
                      <a:r>
                        <a:rPr lang="en-US" sz="1400" b="0" u="none" strike="noStrike">
                          <a:effectLst/>
                        </a:rPr>
                        <a:t>CCDLocations</a:t>
                      </a:r>
                      <a:endParaRPr lang="en-US" sz="2800" b="0" i="0" u="none" strike="noStrike">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dirty="0">
                          <a:effectLst/>
                        </a:rPr>
                        <a:t>REG_SZ / MULTI_SZ</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dirty="0">
                          <a:effectLst/>
                        </a:rPr>
                        <a:t>type=</a:t>
                      </a:r>
                      <a:r>
                        <a:rPr lang="en-US" sz="1400" u="none" strike="noStrike" dirty="0" err="1">
                          <a:effectLst/>
                        </a:rPr>
                        <a:t>smb,connectionString</a:t>
                      </a:r>
                      <a:r>
                        <a:rPr lang="en-US" sz="1400" u="none" strike="noStrike" dirty="0">
                          <a:effectLst/>
                        </a:rPr>
                        <a:t>=&lt;\Location1\Folder1&gt;;type=</a:t>
                      </a:r>
                      <a:r>
                        <a:rPr lang="en-US" sz="1400" u="none" strike="noStrike" dirty="0" err="1">
                          <a:effectLst/>
                        </a:rPr>
                        <a:t>smb,connectionString</a:t>
                      </a:r>
                      <a:r>
                        <a:rPr lang="en-US" sz="1400" u="none" strike="noStrike" dirty="0">
                          <a:effectLst/>
                        </a:rPr>
                        <a:t>=&lt;\Location2\folder2&gt;</a:t>
                      </a:r>
                      <a:endParaRPr lang="en-US" sz="28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4120241408"/>
                  </a:ext>
                </a:extLst>
              </a:tr>
              <a:tr h="0">
                <a:tc>
                  <a:txBody>
                    <a:bodyPr/>
                    <a:lstStyle/>
                    <a:p>
                      <a:pPr marL="0" marR="0" algn="l" fontAlgn="ctr">
                        <a:lnSpc>
                          <a:spcPct val="107000"/>
                        </a:lnSpc>
                        <a:spcBef>
                          <a:spcPts val="0"/>
                        </a:spcBef>
                        <a:spcAft>
                          <a:spcPts val="0"/>
                        </a:spcAft>
                      </a:pPr>
                      <a:r>
                        <a:rPr lang="en-US" sz="1400" b="0" u="none" strike="noStrike" dirty="0">
                          <a:effectLst/>
                        </a:rPr>
                        <a:t>Enabled</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a:effectLst/>
                        </a:rPr>
                        <a:t>DWORD</a:t>
                      </a:r>
                      <a:endParaRPr lang="en-US" sz="2800" b="0" i="0" u="none" strike="noStrike">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dirty="0">
                          <a:effectLst/>
                        </a:rPr>
                        <a:t>1</a:t>
                      </a:r>
                      <a:endParaRPr lang="en-US" sz="28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258047405"/>
                  </a:ext>
                </a:extLst>
              </a:tr>
            </a:tbl>
          </a:graphicData>
        </a:graphic>
      </p:graphicFrame>
      <p:sp>
        <p:nvSpPr>
          <p:cNvPr id="7" name="TextBox 6">
            <a:extLst>
              <a:ext uri="{FF2B5EF4-FFF2-40B4-BE49-F238E27FC236}">
                <a16:creationId xmlns:a16="http://schemas.microsoft.com/office/drawing/2014/main" id="{928732F6-D318-4C12-BA0A-F79BEC13D1E4}"/>
              </a:ext>
            </a:extLst>
          </p:cNvPr>
          <p:cNvSpPr txBox="1"/>
          <p:nvPr/>
        </p:nvSpPr>
        <p:spPr>
          <a:xfrm>
            <a:off x="384687" y="3253609"/>
            <a:ext cx="6560574" cy="646331"/>
          </a:xfrm>
          <a:prstGeom prst="rect">
            <a:avLst/>
          </a:prstGeom>
          <a:noFill/>
        </p:spPr>
        <p:txBody>
          <a:bodyPr wrap="square">
            <a:spAutoFit/>
          </a:bodyPr>
          <a:lstStyle/>
          <a:p>
            <a:r>
              <a:rPr lang="en-US" dirty="0">
                <a:latin typeface="+mj-lt"/>
              </a:rPr>
              <a:t>Configuring Cloud Cache for Office Container</a:t>
            </a:r>
          </a:p>
          <a:p>
            <a:r>
              <a:rPr lang="en-US" i="0" dirty="0">
                <a:effectLst/>
                <a:latin typeface="Segoe UI" panose="020B0502040204020203" pitchFamily="34" charset="0"/>
              </a:rPr>
              <a:t>All settings are applied to </a:t>
            </a:r>
            <a:r>
              <a:rPr lang="en-US" dirty="0">
                <a:latin typeface="Consolas" panose="020B0609020204030204" pitchFamily="49" charset="0"/>
              </a:rPr>
              <a:t>HKLM\SOFTWARE\</a:t>
            </a:r>
            <a:r>
              <a:rPr lang="en-US" dirty="0" err="1">
                <a:latin typeface="Consolas" panose="020B0609020204030204" pitchFamily="49" charset="0"/>
              </a:rPr>
              <a:t>FSLogix</a:t>
            </a:r>
            <a:r>
              <a:rPr lang="en-US" dirty="0">
                <a:latin typeface="Consolas" panose="020B0609020204030204" pitchFamily="49" charset="0"/>
              </a:rPr>
              <a:t>\ODFC</a:t>
            </a:r>
          </a:p>
        </p:txBody>
      </p:sp>
      <p:graphicFrame>
        <p:nvGraphicFramePr>
          <p:cNvPr id="4" name="Table 3">
            <a:extLst>
              <a:ext uri="{FF2B5EF4-FFF2-40B4-BE49-F238E27FC236}">
                <a16:creationId xmlns:a16="http://schemas.microsoft.com/office/drawing/2014/main" id="{2A330795-F710-436A-B8FC-7C20FDAB7E24}"/>
              </a:ext>
            </a:extLst>
          </p:cNvPr>
          <p:cNvGraphicFramePr/>
          <p:nvPr/>
        </p:nvGraphicFramePr>
        <p:xfrm>
          <a:off x="453307" y="3899940"/>
          <a:ext cx="11527297" cy="699138"/>
        </p:xfrm>
        <a:graphic>
          <a:graphicData uri="http://schemas.openxmlformats.org/drawingml/2006/table">
            <a:tbl>
              <a:tblPr firstRow="1" firstCol="1" bandRow="1">
                <a:tableStyleId>{5C22544A-7EE6-4342-B048-85BDC9FD1C3A}</a:tableStyleId>
              </a:tblPr>
              <a:tblGrid>
                <a:gridCol w="1400073">
                  <a:extLst>
                    <a:ext uri="{9D8B030D-6E8A-4147-A177-3AD203B41FA5}">
                      <a16:colId xmlns:a16="http://schemas.microsoft.com/office/drawing/2014/main" val="1956970749"/>
                    </a:ext>
                  </a:extLst>
                </a:gridCol>
                <a:gridCol w="1740309">
                  <a:extLst>
                    <a:ext uri="{9D8B030D-6E8A-4147-A177-3AD203B41FA5}">
                      <a16:colId xmlns:a16="http://schemas.microsoft.com/office/drawing/2014/main" val="1469249819"/>
                    </a:ext>
                  </a:extLst>
                </a:gridCol>
                <a:gridCol w="8386915">
                  <a:extLst>
                    <a:ext uri="{9D8B030D-6E8A-4147-A177-3AD203B41FA5}">
                      <a16:colId xmlns:a16="http://schemas.microsoft.com/office/drawing/2014/main" val="576288394"/>
                    </a:ext>
                  </a:extLst>
                </a:gridCol>
              </a:tblGrid>
              <a:tr h="0">
                <a:tc>
                  <a:txBody>
                    <a:bodyPr/>
                    <a:lstStyle/>
                    <a:p>
                      <a:pPr marL="0" marR="0" algn="l" fontAlgn="ctr">
                        <a:lnSpc>
                          <a:spcPct val="107000"/>
                        </a:lnSpc>
                        <a:spcBef>
                          <a:spcPts val="0"/>
                        </a:spcBef>
                        <a:spcAft>
                          <a:spcPts val="0"/>
                        </a:spcAft>
                      </a:pPr>
                      <a:r>
                        <a:rPr lang="en-US" sz="1400" b="0" u="none" strike="noStrike" dirty="0">
                          <a:effectLst/>
                        </a:rPr>
                        <a:t>Registry Value</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b="0" u="none" strike="noStrike" dirty="0">
                          <a:effectLst/>
                        </a:rPr>
                        <a:t>Type</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b="0" u="none" strike="noStrike" dirty="0">
                          <a:effectLst/>
                        </a:rPr>
                        <a:t>Value</a:t>
                      </a:r>
                      <a:endParaRPr lang="en-US" sz="28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66588634"/>
                  </a:ext>
                </a:extLst>
              </a:tr>
              <a:tr h="0">
                <a:tc>
                  <a:txBody>
                    <a:bodyPr/>
                    <a:lstStyle/>
                    <a:p>
                      <a:pPr marL="0" marR="0" algn="l" fontAlgn="ctr">
                        <a:lnSpc>
                          <a:spcPct val="107000"/>
                        </a:lnSpc>
                        <a:spcBef>
                          <a:spcPts val="0"/>
                        </a:spcBef>
                        <a:spcAft>
                          <a:spcPts val="0"/>
                        </a:spcAft>
                      </a:pPr>
                      <a:r>
                        <a:rPr lang="en-US" sz="1400" b="0" u="none" strike="noStrike">
                          <a:effectLst/>
                        </a:rPr>
                        <a:t>CCDLocations</a:t>
                      </a:r>
                      <a:endParaRPr lang="en-US" sz="2800" b="0" i="0" u="none" strike="noStrike">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dirty="0">
                          <a:effectLst/>
                        </a:rPr>
                        <a:t>REG_SZ / MULTI_SZ</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dirty="0">
                          <a:effectLst/>
                        </a:rPr>
                        <a:t>type=</a:t>
                      </a:r>
                      <a:r>
                        <a:rPr lang="en-US" sz="1400" u="none" strike="noStrike" dirty="0" err="1">
                          <a:effectLst/>
                        </a:rPr>
                        <a:t>smb,connectionString</a:t>
                      </a:r>
                      <a:r>
                        <a:rPr lang="en-US" sz="1400" u="none" strike="noStrike" dirty="0">
                          <a:effectLst/>
                        </a:rPr>
                        <a:t>=&lt;\Location1\Folder1&gt;;type=</a:t>
                      </a:r>
                      <a:r>
                        <a:rPr lang="en-US" sz="1400" u="none" strike="noStrike" dirty="0" err="1">
                          <a:effectLst/>
                        </a:rPr>
                        <a:t>smb,connectionString</a:t>
                      </a:r>
                      <a:r>
                        <a:rPr lang="en-US" sz="1400" u="none" strike="noStrike" dirty="0">
                          <a:effectLst/>
                        </a:rPr>
                        <a:t>=&lt;\Location2\folder2&gt;</a:t>
                      </a:r>
                      <a:endParaRPr lang="en-US" sz="28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4120241408"/>
                  </a:ext>
                </a:extLst>
              </a:tr>
              <a:tr h="0">
                <a:tc>
                  <a:txBody>
                    <a:bodyPr/>
                    <a:lstStyle/>
                    <a:p>
                      <a:pPr marL="0" marR="0" algn="l" fontAlgn="ctr">
                        <a:lnSpc>
                          <a:spcPct val="107000"/>
                        </a:lnSpc>
                        <a:spcBef>
                          <a:spcPts val="0"/>
                        </a:spcBef>
                        <a:spcAft>
                          <a:spcPts val="0"/>
                        </a:spcAft>
                      </a:pPr>
                      <a:r>
                        <a:rPr lang="en-US" sz="1400" b="0" u="none" strike="noStrike" dirty="0">
                          <a:effectLst/>
                        </a:rPr>
                        <a:t>Enabled</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a:effectLst/>
                        </a:rPr>
                        <a:t>DWORD</a:t>
                      </a:r>
                      <a:endParaRPr lang="en-US" sz="2800" b="0" i="0" u="none" strike="noStrike">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dirty="0">
                          <a:effectLst/>
                        </a:rPr>
                        <a:t>1</a:t>
                      </a:r>
                      <a:endParaRPr lang="en-US" sz="28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258047405"/>
                  </a:ext>
                </a:extLst>
              </a:tr>
            </a:tbl>
          </a:graphicData>
        </a:graphic>
      </p:graphicFrame>
      <p:sp>
        <p:nvSpPr>
          <p:cNvPr id="11" name="TextBox 10">
            <a:extLst>
              <a:ext uri="{FF2B5EF4-FFF2-40B4-BE49-F238E27FC236}">
                <a16:creationId xmlns:a16="http://schemas.microsoft.com/office/drawing/2014/main" id="{F7DCFFEB-A1D6-4AB3-B68C-2E4B875E9794}"/>
              </a:ext>
            </a:extLst>
          </p:cNvPr>
          <p:cNvSpPr txBox="1"/>
          <p:nvPr/>
        </p:nvSpPr>
        <p:spPr>
          <a:xfrm>
            <a:off x="384687" y="5012469"/>
            <a:ext cx="6560574" cy="369332"/>
          </a:xfrm>
          <a:prstGeom prst="rect">
            <a:avLst/>
          </a:prstGeom>
          <a:noFill/>
        </p:spPr>
        <p:txBody>
          <a:bodyPr wrap="square">
            <a:spAutoFit/>
          </a:bodyPr>
          <a:lstStyle/>
          <a:p>
            <a:r>
              <a:rPr lang="en-US" dirty="0">
                <a:latin typeface="+mj-lt"/>
              </a:rPr>
              <a:t>Configuring Cloud Cache for Profile Container</a:t>
            </a:r>
          </a:p>
        </p:txBody>
      </p:sp>
      <p:graphicFrame>
        <p:nvGraphicFramePr>
          <p:cNvPr id="9" name="Table 8">
            <a:extLst>
              <a:ext uri="{FF2B5EF4-FFF2-40B4-BE49-F238E27FC236}">
                <a16:creationId xmlns:a16="http://schemas.microsoft.com/office/drawing/2014/main" id="{798A188E-CA6D-4BC6-A82B-55978E93520A}"/>
              </a:ext>
            </a:extLst>
          </p:cNvPr>
          <p:cNvGraphicFramePr/>
          <p:nvPr/>
        </p:nvGraphicFramePr>
        <p:xfrm>
          <a:off x="466045" y="5423732"/>
          <a:ext cx="11498694" cy="699138"/>
        </p:xfrm>
        <a:graphic>
          <a:graphicData uri="http://schemas.openxmlformats.org/drawingml/2006/table">
            <a:tbl>
              <a:tblPr firstRow="1" firstCol="1" bandRow="1">
                <a:tableStyleId>{5C22544A-7EE6-4342-B048-85BDC9FD1C3A}</a:tableStyleId>
              </a:tblPr>
              <a:tblGrid>
                <a:gridCol w="1400073">
                  <a:extLst>
                    <a:ext uri="{9D8B030D-6E8A-4147-A177-3AD203B41FA5}">
                      <a16:colId xmlns:a16="http://schemas.microsoft.com/office/drawing/2014/main" val="1956970749"/>
                    </a:ext>
                  </a:extLst>
                </a:gridCol>
                <a:gridCol w="1711706">
                  <a:extLst>
                    <a:ext uri="{9D8B030D-6E8A-4147-A177-3AD203B41FA5}">
                      <a16:colId xmlns:a16="http://schemas.microsoft.com/office/drawing/2014/main" val="1469249819"/>
                    </a:ext>
                  </a:extLst>
                </a:gridCol>
                <a:gridCol w="8386915">
                  <a:extLst>
                    <a:ext uri="{9D8B030D-6E8A-4147-A177-3AD203B41FA5}">
                      <a16:colId xmlns:a16="http://schemas.microsoft.com/office/drawing/2014/main" val="576288394"/>
                    </a:ext>
                  </a:extLst>
                </a:gridCol>
              </a:tblGrid>
              <a:tr h="0">
                <a:tc>
                  <a:txBody>
                    <a:bodyPr/>
                    <a:lstStyle/>
                    <a:p>
                      <a:pPr marL="0" marR="0" algn="l" fontAlgn="ctr">
                        <a:lnSpc>
                          <a:spcPct val="107000"/>
                        </a:lnSpc>
                        <a:spcBef>
                          <a:spcPts val="0"/>
                        </a:spcBef>
                        <a:spcAft>
                          <a:spcPts val="0"/>
                        </a:spcAft>
                      </a:pPr>
                      <a:r>
                        <a:rPr lang="en-US" sz="1400" b="0" u="none" strike="noStrike" dirty="0">
                          <a:effectLst/>
                        </a:rPr>
                        <a:t>Registry Value</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b="0" u="none" strike="noStrike" dirty="0">
                          <a:effectLst/>
                        </a:rPr>
                        <a:t>Type</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b="0" u="none" strike="noStrike" dirty="0">
                          <a:effectLst/>
                        </a:rPr>
                        <a:t>Value</a:t>
                      </a:r>
                      <a:endParaRPr lang="en-US" sz="28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66588634"/>
                  </a:ext>
                </a:extLst>
              </a:tr>
              <a:tr h="0">
                <a:tc>
                  <a:txBody>
                    <a:bodyPr/>
                    <a:lstStyle/>
                    <a:p>
                      <a:pPr marL="0" marR="0" algn="l" fontAlgn="ctr">
                        <a:lnSpc>
                          <a:spcPct val="107000"/>
                        </a:lnSpc>
                        <a:spcBef>
                          <a:spcPts val="0"/>
                        </a:spcBef>
                        <a:spcAft>
                          <a:spcPts val="0"/>
                        </a:spcAft>
                      </a:pPr>
                      <a:r>
                        <a:rPr lang="en-US" sz="1400" b="0" u="none" strike="noStrike">
                          <a:effectLst/>
                        </a:rPr>
                        <a:t>CCDLocations</a:t>
                      </a:r>
                      <a:endParaRPr lang="en-US" sz="2800" b="0" i="0" u="none" strike="noStrike">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dirty="0">
                          <a:effectLst/>
                        </a:rPr>
                        <a:t>REG_SZ / MULTI_SZ</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300" u="none" strike="noStrike" dirty="0">
                          <a:effectLst/>
                        </a:rPr>
                        <a:t>type=</a:t>
                      </a:r>
                      <a:r>
                        <a:rPr lang="en-US" sz="1300" u="none" strike="noStrike" dirty="0" err="1">
                          <a:effectLst/>
                        </a:rPr>
                        <a:t>azure,connectionString</a:t>
                      </a:r>
                      <a:r>
                        <a:rPr lang="en-US" sz="1300" u="none" strike="noStrike" dirty="0">
                          <a:effectLst/>
                        </a:rPr>
                        <a:t>="</a:t>
                      </a:r>
                      <a:r>
                        <a:rPr lang="en-US" sz="1300" u="none" strike="noStrike" dirty="0" err="1">
                          <a:effectLst/>
                        </a:rPr>
                        <a:t>DefaultEndpointsProtocol</a:t>
                      </a:r>
                      <a:r>
                        <a:rPr lang="en-US" sz="1300" u="none" strike="noStrike" dirty="0">
                          <a:effectLst/>
                        </a:rPr>
                        <a:t>=</a:t>
                      </a:r>
                      <a:r>
                        <a:rPr lang="en-US" sz="1300" u="none" strike="noStrike" dirty="0" err="1">
                          <a:effectLst/>
                        </a:rPr>
                        <a:t>https;AccountName</a:t>
                      </a:r>
                      <a:r>
                        <a:rPr lang="en-US" sz="1300" u="none" strike="noStrike" dirty="0">
                          <a:effectLst/>
                        </a:rPr>
                        <a:t>=;</a:t>
                      </a:r>
                      <a:r>
                        <a:rPr lang="en-US" sz="1300" u="none" strike="noStrike" dirty="0" err="1">
                          <a:effectLst/>
                        </a:rPr>
                        <a:t>AccountKey</a:t>
                      </a:r>
                      <a:r>
                        <a:rPr lang="en-US" sz="1300" u="none" strike="noStrike" dirty="0">
                          <a:effectLst/>
                        </a:rPr>
                        <a:t>=;</a:t>
                      </a:r>
                      <a:r>
                        <a:rPr lang="en-US" sz="1300" u="none" strike="noStrike" dirty="0" err="1">
                          <a:effectLst/>
                        </a:rPr>
                        <a:t>EndpointSuffix</a:t>
                      </a:r>
                      <a:r>
                        <a:rPr lang="en-US" sz="1300" u="none" strike="noStrike" dirty="0">
                          <a:effectLst/>
                        </a:rPr>
                        <a:t>="</a:t>
                      </a:r>
                      <a:endParaRPr lang="en-US" sz="13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4120241408"/>
                  </a:ext>
                </a:extLst>
              </a:tr>
              <a:tr h="0">
                <a:tc>
                  <a:txBody>
                    <a:bodyPr/>
                    <a:lstStyle/>
                    <a:p>
                      <a:pPr marL="0" marR="0" algn="l" fontAlgn="ctr">
                        <a:lnSpc>
                          <a:spcPct val="107000"/>
                        </a:lnSpc>
                        <a:spcBef>
                          <a:spcPts val="0"/>
                        </a:spcBef>
                        <a:spcAft>
                          <a:spcPts val="0"/>
                        </a:spcAft>
                      </a:pPr>
                      <a:r>
                        <a:rPr lang="en-US" sz="1400" b="0" u="none" strike="noStrike" dirty="0">
                          <a:effectLst/>
                        </a:rPr>
                        <a:t>Enabled</a:t>
                      </a:r>
                      <a:endParaRPr lang="en-US" sz="2800" b="0" i="0" u="none" strike="noStrike" dirty="0">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a:effectLst/>
                        </a:rPr>
                        <a:t>DWORD</a:t>
                      </a:r>
                      <a:endParaRPr lang="en-US" sz="2800" b="0" i="0" u="none" strike="noStrike">
                        <a:effectLst/>
                        <a:latin typeface="Arial" panose="020B0604020202020204" pitchFamily="34" charset="0"/>
                      </a:endParaRPr>
                    </a:p>
                  </a:txBody>
                  <a:tcPr marL="68580" marR="68580" marT="4763" marB="0" anchor="ctr"/>
                </a:tc>
                <a:tc>
                  <a:txBody>
                    <a:bodyPr/>
                    <a:lstStyle/>
                    <a:p>
                      <a:pPr marL="0" marR="0" algn="l" fontAlgn="ctr">
                        <a:lnSpc>
                          <a:spcPct val="107000"/>
                        </a:lnSpc>
                        <a:spcBef>
                          <a:spcPts val="0"/>
                        </a:spcBef>
                        <a:spcAft>
                          <a:spcPts val="0"/>
                        </a:spcAft>
                      </a:pPr>
                      <a:r>
                        <a:rPr lang="en-US" sz="1400" u="none" strike="noStrike" dirty="0">
                          <a:effectLst/>
                        </a:rPr>
                        <a:t>1</a:t>
                      </a:r>
                      <a:endParaRPr lang="en-US" sz="2800" b="0" i="0" u="none" strike="noStrike" dirty="0">
                        <a:effectLst/>
                        <a:latin typeface="Arial" panose="020B0604020202020204" pitchFamily="34" charset="0"/>
                      </a:endParaRPr>
                    </a:p>
                  </a:txBody>
                  <a:tcPr marL="68580" marR="68580" marT="4763" marB="0" anchor="ctr"/>
                </a:tc>
                <a:extLst>
                  <a:ext uri="{0D108BD9-81ED-4DB2-BD59-A6C34878D82A}">
                    <a16:rowId xmlns:a16="http://schemas.microsoft.com/office/drawing/2014/main" val="258047405"/>
                  </a:ext>
                </a:extLst>
              </a:tr>
            </a:tbl>
          </a:graphicData>
        </a:graphic>
      </p:graphicFrame>
    </p:spTree>
    <p:extLst>
      <p:ext uri="{BB962C8B-B14F-4D97-AF65-F5344CB8AC3E}">
        <p14:creationId xmlns:p14="http://schemas.microsoft.com/office/powerpoint/2010/main" val="33923483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Implement and manage </a:t>
            </a:r>
            <a:r>
              <a:rPr lang="en-US" altLang="zh-CN" dirty="0" err="1"/>
              <a:t>FSLogix</a:t>
            </a:r>
            <a:endParaRPr lang="en-US" dirty="0"/>
          </a:p>
        </p:txBody>
      </p:sp>
      <p:pic>
        <p:nvPicPr>
          <p:cNvPr id="11" name="Picture Placeholder 5">
            <a:extLst>
              <a:ext uri="{FF2B5EF4-FFF2-40B4-BE49-F238E27FC236}">
                <a16:creationId xmlns:a16="http://schemas.microsoft.com/office/drawing/2014/main" id="{0750CF71-F562-4C1C-B97D-884FBCC14990}"/>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Configure Profile Containers</a:t>
            </a:r>
          </a:p>
        </p:txBody>
      </p:sp>
      <p:pic>
        <p:nvPicPr>
          <p:cNvPr id="9" name="Picture Placeholder 6">
            <a:extLst>
              <a:ext uri="{FF2B5EF4-FFF2-40B4-BE49-F238E27FC236}">
                <a16:creationId xmlns:a16="http://schemas.microsoft.com/office/drawing/2014/main" id="{1937AE57-3593-4961-B8F9-726D74D35160}"/>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3832031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1CFA4C-B5F5-4EA1-BC10-95F49409BB67}"/>
              </a:ext>
            </a:extLst>
          </p:cNvPr>
          <p:cNvSpPr txBox="1"/>
          <p:nvPr/>
        </p:nvSpPr>
        <p:spPr>
          <a:xfrm>
            <a:off x="360643" y="1903226"/>
            <a:ext cx="5735357" cy="332398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Profile Container redirects the entire user profile to a remote location. </a:t>
            </a:r>
          </a:p>
          <a:p>
            <a:pPr marL="285750" indent="-285750">
              <a:spcAft>
                <a:spcPts val="1200"/>
              </a:spcAft>
              <a:buFont typeface="Arial" panose="020B0604020202020204" pitchFamily="34" charset="0"/>
              <a:buChar char="•"/>
            </a:pPr>
            <a:r>
              <a:rPr lang="en-US" sz="2000" dirty="0"/>
              <a:t>Profile Container configuration defines how and where the profile is redirected.</a:t>
            </a:r>
          </a:p>
          <a:p>
            <a:pPr marL="285750" indent="-285750">
              <a:spcAft>
                <a:spcPts val="1200"/>
              </a:spcAft>
              <a:buFont typeface="Arial" panose="020B0604020202020204" pitchFamily="34" charset="0"/>
              <a:buChar char="•"/>
            </a:pPr>
            <a:r>
              <a:rPr lang="en-US" sz="2000" dirty="0"/>
              <a:t>Profile Container is inclusive of the benefits found in Office Container.</a:t>
            </a:r>
          </a:p>
          <a:p>
            <a:pPr marL="285750" indent="-285750">
              <a:spcAft>
                <a:spcPts val="1200"/>
              </a:spcAft>
              <a:buFont typeface="Arial" panose="020B0604020202020204" pitchFamily="34" charset="0"/>
              <a:buChar char="•"/>
            </a:pPr>
            <a:r>
              <a:rPr lang="en-US" sz="2000" dirty="0"/>
              <a:t>When using Profile Container, both applications and users see the profile as if it's located on the local drive.</a:t>
            </a:r>
          </a:p>
        </p:txBody>
      </p:sp>
      <p:sp>
        <p:nvSpPr>
          <p:cNvPr id="8" name="TextBox 7">
            <a:extLst>
              <a:ext uri="{FF2B5EF4-FFF2-40B4-BE49-F238E27FC236}">
                <a16:creationId xmlns:a16="http://schemas.microsoft.com/office/drawing/2014/main" id="{124648B4-140F-4BB6-9299-C95CEFCDD8FB}"/>
              </a:ext>
            </a:extLst>
          </p:cNvPr>
          <p:cNvSpPr txBox="1"/>
          <p:nvPr/>
        </p:nvSpPr>
        <p:spPr>
          <a:xfrm>
            <a:off x="557012" y="641730"/>
            <a:ext cx="9423532" cy="830997"/>
          </a:xfrm>
          <a:prstGeom prst="rect">
            <a:avLst/>
          </a:prstGeom>
          <a:noFill/>
        </p:spPr>
        <p:txBody>
          <a:bodyPr wrap="square">
            <a:spAutoFit/>
          </a:bodyPr>
          <a:lstStyle/>
          <a:p>
            <a:r>
              <a:rPr lang="en-US" sz="2400" dirty="0">
                <a:solidFill>
                  <a:schemeClr val="tx2">
                    <a:lumMod val="75000"/>
                  </a:schemeClr>
                </a:solidFill>
              </a:rPr>
              <a:t>Profile Container is a full remote profile solution for non-persistent environments.</a:t>
            </a:r>
          </a:p>
        </p:txBody>
      </p:sp>
      <p:grpSp>
        <p:nvGrpSpPr>
          <p:cNvPr id="4" name="Group 3">
            <a:extLst>
              <a:ext uri="{FF2B5EF4-FFF2-40B4-BE49-F238E27FC236}">
                <a16:creationId xmlns:a16="http://schemas.microsoft.com/office/drawing/2014/main" id="{ED66E826-832B-4007-BE8A-95EF4101F4E9}"/>
              </a:ext>
            </a:extLst>
          </p:cNvPr>
          <p:cNvGrpSpPr/>
          <p:nvPr/>
        </p:nvGrpSpPr>
        <p:grpSpPr>
          <a:xfrm>
            <a:off x="6018028" y="1903228"/>
            <a:ext cx="5999405" cy="3589505"/>
            <a:chOff x="3971258" y="499731"/>
            <a:chExt cx="8046175" cy="4993003"/>
          </a:xfrm>
        </p:grpSpPr>
        <p:sp>
          <p:nvSpPr>
            <p:cNvPr id="9" name="Rectangle 8">
              <a:extLst>
                <a:ext uri="{FF2B5EF4-FFF2-40B4-BE49-F238E27FC236}">
                  <a16:creationId xmlns:a16="http://schemas.microsoft.com/office/drawing/2014/main" id="{B3A6D85A-566E-4329-A461-FC4B0539486E}"/>
                </a:ext>
              </a:extLst>
            </p:cNvPr>
            <p:cNvSpPr/>
            <p:nvPr/>
          </p:nvSpPr>
          <p:spPr bwMode="auto">
            <a:xfrm>
              <a:off x="3971258" y="499731"/>
              <a:ext cx="8046175" cy="49930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B225A308-27D2-41DA-B8D9-791D722CD264}"/>
                </a:ext>
              </a:extLst>
            </p:cNvPr>
            <p:cNvPicPr>
              <a:picLocks noChangeAspect="1"/>
            </p:cNvPicPr>
            <p:nvPr/>
          </p:nvPicPr>
          <p:blipFill>
            <a:blip r:embed="rId3"/>
            <a:stretch>
              <a:fillRect/>
            </a:stretch>
          </p:blipFill>
          <p:spPr>
            <a:xfrm>
              <a:off x="4010682" y="591168"/>
              <a:ext cx="7924800" cy="4810125"/>
            </a:xfrm>
            <a:prstGeom prst="rect">
              <a:avLst/>
            </a:prstGeom>
          </p:spPr>
        </p:pic>
      </p:grpSp>
    </p:spTree>
    <p:extLst>
      <p:ext uri="{BB962C8B-B14F-4D97-AF65-F5344CB8AC3E}">
        <p14:creationId xmlns:p14="http://schemas.microsoft.com/office/powerpoint/2010/main" val="21257047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Create a profile container with Azure NetApp Files and capacity pool</a:t>
            </a:r>
          </a:p>
        </p:txBody>
      </p:sp>
      <p:pic>
        <p:nvPicPr>
          <p:cNvPr id="9" name="Picture Placeholder 6">
            <a:extLst>
              <a:ext uri="{FF2B5EF4-FFF2-40B4-BE49-F238E27FC236}">
                <a16:creationId xmlns:a16="http://schemas.microsoft.com/office/drawing/2014/main" id="{1937AE57-3593-4961-B8F9-726D74D35160}"/>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7564368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502C7-8350-CC1A-2BE7-C1B2F814A716}"/>
              </a:ext>
            </a:extLst>
          </p:cNvPr>
          <p:cNvPicPr>
            <a:picLocks noChangeAspect="1"/>
          </p:cNvPicPr>
          <p:nvPr/>
        </p:nvPicPr>
        <p:blipFill>
          <a:blip r:embed="rId3"/>
          <a:stretch>
            <a:fillRect/>
          </a:stretch>
        </p:blipFill>
        <p:spPr>
          <a:xfrm>
            <a:off x="895057" y="2818394"/>
            <a:ext cx="8701151" cy="2166953"/>
          </a:xfrm>
          <a:prstGeom prst="rect">
            <a:avLst/>
          </a:prstGeom>
        </p:spPr>
      </p:pic>
      <p:sp>
        <p:nvSpPr>
          <p:cNvPr id="10" name="TextBox 9">
            <a:extLst>
              <a:ext uri="{FF2B5EF4-FFF2-40B4-BE49-F238E27FC236}">
                <a16:creationId xmlns:a16="http://schemas.microsoft.com/office/drawing/2014/main" id="{5D8F815D-D802-9FEE-F827-C9707DE8529B}"/>
              </a:ext>
            </a:extLst>
          </p:cNvPr>
          <p:cNvSpPr txBox="1"/>
          <p:nvPr/>
        </p:nvSpPr>
        <p:spPr>
          <a:xfrm>
            <a:off x="895057" y="379937"/>
            <a:ext cx="9775288" cy="2062103"/>
          </a:xfrm>
          <a:prstGeom prst="rect">
            <a:avLst/>
          </a:prstGeom>
          <a:noFill/>
        </p:spPr>
        <p:txBody>
          <a:bodyPr wrap="square">
            <a:spAutoFit/>
          </a:bodyPr>
          <a:lstStyle/>
          <a:p>
            <a:pPr>
              <a:spcAft>
                <a:spcPts val="1200"/>
              </a:spcAft>
            </a:pPr>
            <a:r>
              <a:rPr lang="en-US" sz="1800" dirty="0" err="1"/>
              <a:t>FSLogix</a:t>
            </a:r>
            <a:r>
              <a:rPr lang="en-US" sz="1800" dirty="0"/>
              <a:t> profile containers store a complete user profile in a single container and are designed to roam profiles in non-persistent remote computing environments like Azure Virtual Desktop.</a:t>
            </a:r>
          </a:p>
          <a:p>
            <a:pPr marL="285750" indent="-285750">
              <a:spcAft>
                <a:spcPts val="1200"/>
              </a:spcAft>
              <a:buFont typeface="Arial" panose="020B0604020202020204" pitchFamily="34" charset="0"/>
              <a:buChar char="•"/>
            </a:pPr>
            <a:r>
              <a:rPr lang="en-US" sz="1800" dirty="0"/>
              <a:t>When you sign in, the container dynamically attaches to the computing environment using a locally supported virtual hard disk (VHD) and Hyper-V virtual hard disk (VHDX).</a:t>
            </a:r>
          </a:p>
          <a:p>
            <a:pPr marL="285750" indent="-285750">
              <a:spcAft>
                <a:spcPts val="1200"/>
              </a:spcAft>
              <a:buFont typeface="Arial" panose="020B0604020202020204" pitchFamily="34" charset="0"/>
              <a:buChar char="•"/>
            </a:pPr>
            <a:r>
              <a:rPr lang="en-US" sz="1800" dirty="0"/>
              <a:t>Advanced filter-driver technologies allow the user profile to be immediately available and appear in the system exactly like a local user profile. </a:t>
            </a:r>
          </a:p>
        </p:txBody>
      </p:sp>
      <p:sp>
        <p:nvSpPr>
          <p:cNvPr id="12" name="TextBox 11">
            <a:extLst>
              <a:ext uri="{FF2B5EF4-FFF2-40B4-BE49-F238E27FC236}">
                <a16:creationId xmlns:a16="http://schemas.microsoft.com/office/drawing/2014/main" id="{32EC8E02-D16B-89D6-4CF7-38DEAD2613BA}"/>
              </a:ext>
            </a:extLst>
          </p:cNvPr>
          <p:cNvSpPr txBox="1"/>
          <p:nvPr/>
        </p:nvSpPr>
        <p:spPr>
          <a:xfrm>
            <a:off x="944294" y="5130479"/>
            <a:ext cx="10774094" cy="1178784"/>
          </a:xfrm>
          <a:prstGeom prst="rect">
            <a:avLst/>
          </a:prstGeom>
          <a:noFill/>
        </p:spPr>
        <p:txBody>
          <a:bodyPr wrap="square">
            <a:spAutoFit/>
          </a:bodyPr>
          <a:lstStyle/>
          <a:p>
            <a:endParaRPr lang="en-US" dirty="0"/>
          </a:p>
          <a:p>
            <a:r>
              <a:rPr lang="en-US" dirty="0"/>
              <a:t>You can create </a:t>
            </a:r>
            <a:r>
              <a:rPr lang="en-US" dirty="0" err="1"/>
              <a:t>FSLogix</a:t>
            </a:r>
            <a:r>
              <a:rPr lang="en-US" dirty="0"/>
              <a:t> profile containers using Azure NetApp Files, an Azure native platform service that helps customers quickly setup enterprise-grade SMB volumes for their Azure Virtual Desktop environments. </a:t>
            </a:r>
          </a:p>
        </p:txBody>
      </p:sp>
    </p:spTree>
    <p:extLst>
      <p:ext uri="{BB962C8B-B14F-4D97-AF65-F5344CB8AC3E}">
        <p14:creationId xmlns:p14="http://schemas.microsoft.com/office/powerpoint/2010/main" val="37188933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Manage Rule Sets and application masking</a:t>
            </a:r>
          </a:p>
        </p:txBody>
      </p:sp>
      <p:pic>
        <p:nvPicPr>
          <p:cNvPr id="7" name="Picture Placeholder 2">
            <a:extLst>
              <a:ext uri="{FF2B5EF4-FFF2-40B4-BE49-F238E27FC236}">
                <a16:creationId xmlns:a16="http://schemas.microsoft.com/office/drawing/2014/main" id="{BF74A06A-2E91-463B-9937-414465D690E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04005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BD54593-A2DB-42A7-A7B4-3F2565392842}"/>
              </a:ext>
            </a:extLst>
          </p:cNvPr>
          <p:cNvSpPr txBox="1"/>
          <p:nvPr/>
        </p:nvSpPr>
        <p:spPr>
          <a:xfrm>
            <a:off x="563800" y="2656806"/>
            <a:ext cx="4680971" cy="2708434"/>
          </a:xfrm>
          <a:prstGeom prst="rect">
            <a:avLst/>
          </a:prstGeom>
          <a:noFill/>
        </p:spPr>
        <p:txBody>
          <a:bodyPr wrap="square">
            <a:spAutoFit/>
          </a:bodyPr>
          <a:lstStyle/>
          <a:p>
            <a:pPr>
              <a:spcAft>
                <a:spcPts val="900"/>
              </a:spcAft>
            </a:pPr>
            <a:r>
              <a:rPr lang="en-US" sz="2000" dirty="0"/>
              <a:t>Things you can do with the Apps Rules Editor:</a:t>
            </a:r>
          </a:p>
          <a:p>
            <a:pPr marL="285750" indent="-285750">
              <a:spcAft>
                <a:spcPts val="900"/>
              </a:spcAft>
              <a:buFont typeface="Arial" panose="020B0604020202020204" pitchFamily="34" charset="0"/>
              <a:buChar char="•"/>
            </a:pPr>
            <a:r>
              <a:rPr lang="en-US" sz="2000" dirty="0"/>
              <a:t>Create new Rule Sets</a:t>
            </a:r>
          </a:p>
          <a:p>
            <a:pPr marL="285750" indent="-285750">
              <a:spcAft>
                <a:spcPts val="900"/>
              </a:spcAft>
              <a:buFont typeface="Arial" panose="020B0604020202020204" pitchFamily="34" charset="0"/>
              <a:buChar char="•"/>
            </a:pPr>
            <a:r>
              <a:rPr lang="en-US" sz="2000" dirty="0"/>
              <a:t>Edit existing Rule Sets</a:t>
            </a:r>
          </a:p>
          <a:p>
            <a:pPr marL="285750" indent="-285750">
              <a:spcAft>
                <a:spcPts val="900"/>
              </a:spcAft>
              <a:buFont typeface="Arial" panose="020B0604020202020204" pitchFamily="34" charset="0"/>
              <a:buChar char="•"/>
            </a:pPr>
            <a:r>
              <a:rPr lang="en-US" sz="2000" dirty="0"/>
              <a:t>Manage the user and group assignments for Rule Sets</a:t>
            </a:r>
          </a:p>
          <a:p>
            <a:pPr marL="285750" indent="-285750">
              <a:spcAft>
                <a:spcPts val="900"/>
              </a:spcAft>
              <a:buFont typeface="Arial" panose="020B0604020202020204" pitchFamily="34" charset="0"/>
              <a:buChar char="•"/>
            </a:pPr>
            <a:r>
              <a:rPr lang="en-US" sz="2000" dirty="0"/>
              <a:t>Temporarily test rule-sets</a:t>
            </a:r>
          </a:p>
        </p:txBody>
      </p:sp>
      <p:sp>
        <p:nvSpPr>
          <p:cNvPr id="9" name="TextBox 8">
            <a:extLst>
              <a:ext uri="{FF2B5EF4-FFF2-40B4-BE49-F238E27FC236}">
                <a16:creationId xmlns:a16="http://schemas.microsoft.com/office/drawing/2014/main" id="{F5C286E7-9869-4849-A822-7F3C86659944}"/>
              </a:ext>
            </a:extLst>
          </p:cNvPr>
          <p:cNvSpPr txBox="1"/>
          <p:nvPr/>
        </p:nvSpPr>
        <p:spPr>
          <a:xfrm>
            <a:off x="442760" y="769485"/>
            <a:ext cx="11112788" cy="1446550"/>
          </a:xfrm>
          <a:prstGeom prst="rect">
            <a:avLst/>
          </a:prstGeom>
          <a:noFill/>
        </p:spPr>
        <p:txBody>
          <a:bodyPr wrap="square">
            <a:spAutoFit/>
          </a:bodyPr>
          <a:lstStyle/>
          <a:p>
            <a:r>
              <a:rPr lang="en-US" sz="2400" dirty="0">
                <a:solidFill>
                  <a:schemeClr val="tx2">
                    <a:lumMod val="75000"/>
                  </a:schemeClr>
                </a:solidFill>
              </a:rPr>
              <a:t>Application Masking manages access to Applications, Fonts, and other items based on criteria.</a:t>
            </a:r>
            <a:r>
              <a:rPr lang="en-US" sz="2000" dirty="0"/>
              <a:t> </a:t>
            </a:r>
          </a:p>
          <a:p>
            <a:endParaRPr lang="en-US" sz="2000" dirty="0"/>
          </a:p>
          <a:p>
            <a:r>
              <a:rPr lang="en-US" sz="2000" dirty="0"/>
              <a:t>The Application Rules Editor is used to Describe the item, such as application, to be managed.</a:t>
            </a:r>
          </a:p>
        </p:txBody>
      </p:sp>
      <p:cxnSp>
        <p:nvCxnSpPr>
          <p:cNvPr id="5" name="Straight Connector 4">
            <a:extLst>
              <a:ext uri="{FF2B5EF4-FFF2-40B4-BE49-F238E27FC236}">
                <a16:creationId xmlns:a16="http://schemas.microsoft.com/office/drawing/2014/main" id="{508FEB99-C2A9-4DB2-BD3F-34A625619D95}"/>
              </a:ext>
            </a:extLst>
          </p:cNvPr>
          <p:cNvCxnSpPr>
            <a:cxnSpLocks/>
          </p:cNvCxnSpPr>
          <p:nvPr/>
        </p:nvCxnSpPr>
        <p:spPr>
          <a:xfrm>
            <a:off x="5529040" y="2402075"/>
            <a:ext cx="0" cy="33706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B78F1AE-84FE-4F93-8C66-8A2E173F9E2B}"/>
              </a:ext>
            </a:extLst>
          </p:cNvPr>
          <p:cNvSpPr txBox="1"/>
          <p:nvPr/>
        </p:nvSpPr>
        <p:spPr>
          <a:xfrm>
            <a:off x="6207621" y="2534734"/>
            <a:ext cx="5347927" cy="3862596"/>
          </a:xfrm>
          <a:prstGeom prst="rect">
            <a:avLst/>
          </a:prstGeom>
          <a:noFill/>
        </p:spPr>
        <p:txBody>
          <a:bodyPr wrap="square">
            <a:spAutoFit/>
          </a:bodyPr>
          <a:lstStyle/>
          <a:p>
            <a:pPr>
              <a:spcAft>
                <a:spcPts val="600"/>
              </a:spcAft>
            </a:pPr>
            <a:r>
              <a:rPr lang="en-US" sz="2000" b="0" i="0" dirty="0" err="1">
                <a:effectLst/>
                <a:latin typeface="Segoe UI" panose="020B0502040204020203" pitchFamily="34" charset="0"/>
              </a:rPr>
              <a:t>FSlogix</a:t>
            </a:r>
            <a:r>
              <a:rPr lang="en-US" sz="2000" b="0" i="0" dirty="0">
                <a:effectLst/>
                <a:latin typeface="Segoe UI" panose="020B0502040204020203" pitchFamily="34" charset="0"/>
              </a:rPr>
              <a:t> supports four rule types:</a:t>
            </a:r>
          </a:p>
          <a:p>
            <a:pPr marL="342900" indent="-342900">
              <a:spcAft>
                <a:spcPts val="600"/>
              </a:spcAft>
              <a:buFont typeface="Arial" panose="020B0604020202020204" pitchFamily="34" charset="0"/>
              <a:buChar char="•"/>
            </a:pPr>
            <a:r>
              <a:rPr lang="en-US" sz="2000" dirty="0">
                <a:latin typeface="+mj-lt"/>
              </a:rPr>
              <a:t>Hiding Rule</a:t>
            </a:r>
            <a:r>
              <a:rPr lang="en-US" sz="2000" dirty="0"/>
              <a:t> - hides the specified items using specified criteria</a:t>
            </a:r>
          </a:p>
          <a:p>
            <a:pPr marL="342900" indent="-342900">
              <a:spcAft>
                <a:spcPts val="600"/>
              </a:spcAft>
              <a:buFont typeface="Arial" panose="020B0604020202020204" pitchFamily="34" charset="0"/>
              <a:buChar char="•"/>
            </a:pPr>
            <a:r>
              <a:rPr lang="en-US" sz="2000" dirty="0">
                <a:latin typeface="+mj-lt"/>
              </a:rPr>
              <a:t>Redirect Rule</a:t>
            </a:r>
            <a:r>
              <a:rPr lang="en-US" sz="2000" dirty="0"/>
              <a:t> - causes the specified item to be redirected as defined</a:t>
            </a:r>
          </a:p>
          <a:p>
            <a:pPr marL="342900" indent="-342900">
              <a:spcAft>
                <a:spcPts val="600"/>
              </a:spcAft>
              <a:buFont typeface="Arial" panose="020B0604020202020204" pitchFamily="34" charset="0"/>
              <a:buChar char="•"/>
            </a:pPr>
            <a:r>
              <a:rPr lang="en-US" sz="2000" dirty="0">
                <a:latin typeface="+mj-lt"/>
              </a:rPr>
              <a:t>App Container Rule</a:t>
            </a:r>
            <a:r>
              <a:rPr lang="en-US" sz="2000" dirty="0"/>
              <a:t> - redirects the specified content into a VHD</a:t>
            </a:r>
          </a:p>
          <a:p>
            <a:pPr marL="342900" indent="-342900">
              <a:spcAft>
                <a:spcPts val="600"/>
              </a:spcAft>
              <a:buFont typeface="Arial" panose="020B0604020202020204" pitchFamily="34" charset="0"/>
              <a:buChar char="•"/>
            </a:pPr>
            <a:r>
              <a:rPr lang="en-US" sz="2000" dirty="0">
                <a:latin typeface="+mj-lt"/>
              </a:rPr>
              <a:t>Specify Value Rule </a:t>
            </a:r>
            <a:r>
              <a:rPr lang="en-US" sz="2000" dirty="0"/>
              <a:t>- assigns a value for the specified item</a:t>
            </a:r>
          </a:p>
          <a:p>
            <a:endParaRPr lang="en-US" sz="2000" dirty="0"/>
          </a:p>
          <a:p>
            <a:endParaRPr lang="en-US" sz="2000" dirty="0"/>
          </a:p>
        </p:txBody>
      </p:sp>
    </p:spTree>
    <p:extLst>
      <p:ext uri="{BB962C8B-B14F-4D97-AF65-F5344CB8AC3E}">
        <p14:creationId xmlns:p14="http://schemas.microsoft.com/office/powerpoint/2010/main" val="27560928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41908" y="371162"/>
            <a:ext cx="11341268" cy="680196"/>
          </a:xfrm>
        </p:spPr>
        <p:txBody>
          <a:bodyPr/>
          <a:lstStyle/>
          <a:p>
            <a:r>
              <a:rPr lang="en-US" dirty="0">
                <a:latin typeface="Segoe UI" panose="020B0502040204020203" pitchFamily="34" charset="0"/>
              </a:rPr>
              <a:t>Manage Rule Sets and application masking (Cont.)</a:t>
            </a:r>
          </a:p>
        </p:txBody>
      </p:sp>
      <p:sp>
        <p:nvSpPr>
          <p:cNvPr id="7" name="TextBox 6">
            <a:extLst>
              <a:ext uri="{FF2B5EF4-FFF2-40B4-BE49-F238E27FC236}">
                <a16:creationId xmlns:a16="http://schemas.microsoft.com/office/drawing/2014/main" id="{CE371151-31B3-487F-808D-560219F7C7AF}"/>
              </a:ext>
            </a:extLst>
          </p:cNvPr>
          <p:cNvSpPr txBox="1"/>
          <p:nvPr/>
        </p:nvSpPr>
        <p:spPr>
          <a:xfrm>
            <a:off x="403580" y="1318087"/>
            <a:ext cx="4604250" cy="4324261"/>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000" dirty="0"/>
              <a:t>The Application Rules Editor is used to Describe the item, such as application, to be managed.</a:t>
            </a:r>
          </a:p>
          <a:p>
            <a:pPr marL="342900" indent="-342900">
              <a:spcAft>
                <a:spcPts val="600"/>
              </a:spcAft>
              <a:buFont typeface="Arial" panose="020B0604020202020204" pitchFamily="34" charset="0"/>
              <a:buChar char="•"/>
            </a:pPr>
            <a:r>
              <a:rPr lang="en-US" sz="2000" dirty="0"/>
              <a:t>Use Application Masking to manage user access of installed components. </a:t>
            </a:r>
          </a:p>
          <a:p>
            <a:pPr marL="342900" indent="-342900">
              <a:spcAft>
                <a:spcPts val="600"/>
              </a:spcAft>
              <a:buFont typeface="Arial" panose="020B0604020202020204" pitchFamily="34" charset="0"/>
              <a:buChar char="•"/>
            </a:pPr>
            <a:r>
              <a:rPr lang="en-US" sz="2000" dirty="0"/>
              <a:t>Application Masking may be used in both physical and virtual environments.</a:t>
            </a:r>
          </a:p>
          <a:p>
            <a:pPr marL="342900" indent="-342900">
              <a:spcAft>
                <a:spcPts val="600"/>
              </a:spcAft>
              <a:buFont typeface="Arial" panose="020B0604020202020204" pitchFamily="34" charset="0"/>
              <a:buChar char="•"/>
            </a:pPr>
            <a:r>
              <a:rPr lang="en-US" sz="2000" dirty="0"/>
              <a:t>Application Masking is most often applied to manage non-persistent, virtual environments, such as Virtual Desktops.</a:t>
            </a:r>
          </a:p>
        </p:txBody>
      </p:sp>
      <p:pic>
        <p:nvPicPr>
          <p:cNvPr id="6" name="Picture 5">
            <a:extLst>
              <a:ext uri="{FF2B5EF4-FFF2-40B4-BE49-F238E27FC236}">
                <a16:creationId xmlns:a16="http://schemas.microsoft.com/office/drawing/2014/main" id="{ACC0BCB3-90EF-4582-8F27-E37A0A6D8083}"/>
              </a:ext>
            </a:extLst>
          </p:cNvPr>
          <p:cNvPicPr>
            <a:picLocks noChangeAspect="1"/>
          </p:cNvPicPr>
          <p:nvPr/>
        </p:nvPicPr>
        <p:blipFill>
          <a:blip r:embed="rId3"/>
          <a:stretch>
            <a:fillRect/>
          </a:stretch>
        </p:blipFill>
        <p:spPr>
          <a:xfrm>
            <a:off x="5420741" y="1450740"/>
            <a:ext cx="6643952" cy="4253023"/>
          </a:xfrm>
          <a:prstGeom prst="rect">
            <a:avLst/>
          </a:prstGeom>
        </p:spPr>
      </p:pic>
    </p:spTree>
    <p:extLst>
      <p:ext uri="{BB962C8B-B14F-4D97-AF65-F5344CB8AC3E}">
        <p14:creationId xmlns:p14="http://schemas.microsoft.com/office/powerpoint/2010/main" val="5131692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Plan for </a:t>
            </a:r>
            <a:r>
              <a:rPr lang="en-US" sz="1730" dirty="0" err="1">
                <a:solidFill>
                  <a:schemeClr val="tx1"/>
                </a:solidFill>
              </a:rPr>
              <a:t>FSLogix</a:t>
            </a:r>
            <a:r>
              <a:rPr lang="en-US" sz="1730" dirty="0">
                <a:solidFill>
                  <a:schemeClr val="tx1"/>
                </a:solidFill>
              </a:rPr>
              <a:t>.</a:t>
            </a:r>
          </a:p>
          <a:p>
            <a:pPr marL="285750" lvl="1" indent="-285750">
              <a:spcBef>
                <a:spcPts val="1176"/>
              </a:spcBef>
              <a:buFont typeface="Arial" panose="020B0604020202020204" pitchFamily="34" charset="0"/>
              <a:buChar char="•"/>
            </a:pPr>
            <a:r>
              <a:rPr lang="en-US" sz="1730" dirty="0">
                <a:solidFill>
                  <a:schemeClr val="tx1"/>
                </a:solidFill>
              </a:rPr>
              <a:t>Recommend best practices for </a:t>
            </a:r>
            <a:r>
              <a:rPr lang="en-US" sz="1730" dirty="0" err="1">
                <a:solidFill>
                  <a:schemeClr val="tx1"/>
                </a:solidFill>
              </a:rPr>
              <a:t>FSLogix</a:t>
            </a:r>
            <a:r>
              <a:rPr lang="en-US" sz="1730" dirty="0">
                <a:solidFill>
                  <a:schemeClr val="tx1"/>
                </a:solidFill>
              </a:rPr>
              <a:t> profile containers and Azure files.</a:t>
            </a:r>
          </a:p>
          <a:p>
            <a:pPr marL="285750" lvl="1" indent="-285750">
              <a:spcBef>
                <a:spcPts val="1176"/>
              </a:spcBef>
              <a:buFont typeface="Arial" panose="020B0604020202020204" pitchFamily="34" charset="0"/>
              <a:buChar char="•"/>
            </a:pPr>
            <a:r>
              <a:rPr lang="en-US" sz="1730" dirty="0">
                <a:solidFill>
                  <a:schemeClr val="tx1"/>
                </a:solidFill>
              </a:rPr>
              <a:t>Install </a:t>
            </a:r>
            <a:r>
              <a:rPr lang="en-US" sz="1730" dirty="0" err="1">
                <a:solidFill>
                  <a:schemeClr val="tx1"/>
                </a:solidFill>
              </a:rPr>
              <a:t>FXLogix</a:t>
            </a:r>
            <a:r>
              <a:rPr lang="en-US" sz="1730" dirty="0">
                <a:solidFill>
                  <a:schemeClr val="tx1"/>
                </a:solidFill>
              </a:rPr>
              <a:t>.</a:t>
            </a:r>
          </a:p>
          <a:p>
            <a:pPr marL="285750" lvl="1" indent="-285750">
              <a:spcBef>
                <a:spcPts val="1176"/>
              </a:spcBef>
              <a:buFont typeface="Arial" panose="020B0604020202020204" pitchFamily="34" charset="0"/>
              <a:buChar char="•"/>
            </a:pPr>
            <a:r>
              <a:rPr lang="en-US" sz="1730" dirty="0">
                <a:solidFill>
                  <a:schemeClr val="tx1"/>
                </a:solidFill>
              </a:rPr>
              <a:t>Recommend storage options for </a:t>
            </a:r>
            <a:r>
              <a:rPr lang="en-US" sz="1730" dirty="0" err="1">
                <a:solidFill>
                  <a:schemeClr val="tx1"/>
                </a:solidFill>
              </a:rPr>
              <a:t>FSLogix</a:t>
            </a:r>
            <a:r>
              <a:rPr lang="en-US" sz="1730" dirty="0">
                <a:solidFill>
                  <a:schemeClr val="tx1"/>
                </a:solidFill>
              </a:rPr>
              <a:t> profile containers.</a:t>
            </a:r>
          </a:p>
          <a:p>
            <a:pPr marL="285750" lvl="1" indent="-285750">
              <a:spcBef>
                <a:spcPts val="1176"/>
              </a:spcBef>
              <a:buFont typeface="Arial" panose="020B0604020202020204" pitchFamily="34" charset="0"/>
              <a:buChar char="•"/>
            </a:pPr>
            <a:r>
              <a:rPr lang="en-US" sz="1730" dirty="0">
                <a:solidFill>
                  <a:schemeClr val="tx1"/>
                </a:solidFill>
              </a:rPr>
              <a:t>Configure Cloud Cache.</a:t>
            </a:r>
          </a:p>
          <a:p>
            <a:pPr marL="285750" lvl="1" indent="-285750">
              <a:spcBef>
                <a:spcPts val="1176"/>
              </a:spcBef>
              <a:buFont typeface="Arial" panose="020B0604020202020204" pitchFamily="34" charset="0"/>
              <a:buChar char="•"/>
            </a:pPr>
            <a:r>
              <a:rPr lang="en-US" sz="1730" dirty="0">
                <a:solidFill>
                  <a:schemeClr val="tx1"/>
                </a:solidFill>
              </a:rPr>
              <a:t>Configure Profile Containers.</a:t>
            </a:r>
          </a:p>
          <a:p>
            <a:pPr marL="285750" lvl="1" indent="-285750">
              <a:spcBef>
                <a:spcPts val="1176"/>
              </a:spcBef>
              <a:buFont typeface="Arial" panose="020B0604020202020204" pitchFamily="34" charset="0"/>
              <a:buChar char="•"/>
            </a:pPr>
            <a:r>
              <a:rPr lang="en-US" sz="1730" dirty="0">
                <a:solidFill>
                  <a:schemeClr val="tx1"/>
                </a:solidFill>
              </a:rPr>
              <a:t>Manage Rule Sets and application masking.</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85887" y="1927960"/>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Plan for </a:t>
            </a:r>
            <a:r>
              <a:rPr lang="en-US" sz="1800" dirty="0" err="1">
                <a:effectLst/>
                <a:latin typeface="Segoe UI" panose="020B0502040204020203" pitchFamily="34" charset="0"/>
                <a:ea typeface="Times New Roman" panose="02020603050405020304" pitchFamily="18" charset="0"/>
                <a:cs typeface="Times New Roman" panose="02020603050405020304" pitchFamily="18" charset="0"/>
              </a:rPr>
              <a:t>FSLogix</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Recommend best practices for </a:t>
            </a:r>
            <a:r>
              <a:rPr lang="en-US" sz="1800" dirty="0" err="1">
                <a:effectLst/>
                <a:latin typeface="Segoe UI" panose="020B0502040204020203" pitchFamily="34" charset="0"/>
                <a:ea typeface="Times New Roman" panose="02020603050405020304" pitchFamily="18" charset="0"/>
                <a:cs typeface="Times New Roman" panose="02020603050405020304" pitchFamily="18" charset="0"/>
              </a:rPr>
              <a:t>FSLogix</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profile containers and Azure files.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Install </a:t>
            </a:r>
            <a:r>
              <a:rPr lang="en-US" sz="1800">
                <a:effectLst/>
                <a:latin typeface="Segoe UI" panose="020B0502040204020203" pitchFamily="34" charset="0"/>
                <a:ea typeface="Times New Roman" panose="02020603050405020304" pitchFamily="18" charset="0"/>
                <a:cs typeface="Times New Roman" panose="02020603050405020304" pitchFamily="18" charset="0"/>
              </a:rPr>
              <a:t>FSLogix</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Recommend storage options for </a:t>
            </a:r>
            <a:r>
              <a:rPr lang="en-US" sz="1800" dirty="0" err="1">
                <a:effectLst/>
                <a:latin typeface="Segoe UI" panose="020B0502040204020203" pitchFamily="34" charset="0"/>
                <a:ea typeface="Times New Roman" panose="02020603050405020304" pitchFamily="18" charset="0"/>
                <a:cs typeface="Times New Roman" panose="02020603050405020304" pitchFamily="18" charset="0"/>
              </a:rPr>
              <a:t>FSLogix</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profile containers.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Cloud Cache.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Profile Containers.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Manage Rule Sets and application masking.</a:t>
            </a:r>
            <a:endParaRPr lang="en-US" sz="1800" dirty="0">
              <a:latin typeface="Segoe UI" panose="020B0502040204020203"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536207"/>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Manage user environments and apps (2</a:t>
            </a:r>
            <a:r>
              <a:rPr lang="en-US" sz="1800" dirty="0">
                <a:solidFill>
                  <a:schemeClr val="tx2">
                    <a:lumMod val="50000"/>
                  </a:schemeClr>
                </a:solidFill>
                <a:ea typeface="Times New Roman" panose="02020603050405020304" pitchFamily="18" charset="0"/>
                <a:cs typeface="Times New Roman" panose="02020603050405020304" pitchFamily="18" charset="0"/>
              </a:rPr>
              <a:t>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-25%)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Manage user environments and apps</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Plan for </a:t>
            </a:r>
            <a:r>
              <a:rPr lang="en-US" dirty="0" err="1"/>
              <a:t>FSLogix</a:t>
            </a:r>
            <a:endParaRPr lang="en-US" dirty="0"/>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259839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FSLogix profile containers</a:t>
            </a:r>
          </a:p>
        </p:txBody>
      </p:sp>
      <p:sp>
        <p:nvSpPr>
          <p:cNvPr id="9" name="TextBox 8">
            <a:extLst>
              <a:ext uri="{FF2B5EF4-FFF2-40B4-BE49-F238E27FC236}">
                <a16:creationId xmlns:a16="http://schemas.microsoft.com/office/drawing/2014/main" id="{8478BFEB-8120-4631-B25A-6302CA88E67A}"/>
              </a:ext>
            </a:extLst>
          </p:cNvPr>
          <p:cNvSpPr txBox="1"/>
          <p:nvPr/>
        </p:nvSpPr>
        <p:spPr>
          <a:xfrm>
            <a:off x="418643" y="1891379"/>
            <a:ext cx="4796912" cy="3400931"/>
          </a:xfrm>
          <a:prstGeom prst="rect">
            <a:avLst/>
          </a:prstGeom>
          <a:noFill/>
        </p:spPr>
        <p:txBody>
          <a:bodyPr wrap="square">
            <a:spAutoFit/>
          </a:bodyPr>
          <a:lstStyle/>
          <a:p>
            <a:pPr marL="285750" indent="-285750" algn="l">
              <a:spcAft>
                <a:spcPts val="900"/>
              </a:spcAft>
              <a:buFont typeface="Arial" panose="020B0604020202020204" pitchFamily="34" charset="0"/>
              <a:buChar char="•"/>
            </a:pPr>
            <a:r>
              <a:rPr lang="en-US" sz="2000" dirty="0">
                <a:latin typeface="Segoe UI" panose="020B0502040204020203" pitchFamily="34" charset="0"/>
              </a:rPr>
              <a:t>S</a:t>
            </a:r>
            <a:r>
              <a:rPr lang="en-US" sz="2000" b="0" i="0" dirty="0">
                <a:effectLst/>
                <a:latin typeface="Segoe UI" panose="020B0502040204020203" pitchFamily="34" charset="0"/>
              </a:rPr>
              <a:t>tores a complete user profile in a single container.</a:t>
            </a:r>
          </a:p>
          <a:p>
            <a:pPr marL="285750" indent="-285750" algn="l">
              <a:spcAft>
                <a:spcPts val="900"/>
              </a:spcAft>
              <a:buFont typeface="Arial" panose="020B0604020202020204" pitchFamily="34" charset="0"/>
              <a:buChar char="•"/>
            </a:pPr>
            <a:r>
              <a:rPr lang="en-US" sz="2000" b="0" i="0" dirty="0">
                <a:effectLst/>
                <a:latin typeface="Segoe UI" panose="020B0502040204020203" pitchFamily="34" charset="0"/>
              </a:rPr>
              <a:t>At sign in, this container is dynamically attached to the computing environment using natively supported Virtual Hard Disk (VHD) and Hyper-V Virtual Hard disk (VHDX). </a:t>
            </a:r>
          </a:p>
          <a:p>
            <a:pPr marL="285750" indent="-285750" algn="l">
              <a:spcAft>
                <a:spcPts val="900"/>
              </a:spcAft>
              <a:buFont typeface="Arial" panose="020B0604020202020204" pitchFamily="34" charset="0"/>
              <a:buChar char="•"/>
            </a:pPr>
            <a:r>
              <a:rPr lang="en-US" sz="2000" b="0" i="0" dirty="0">
                <a:effectLst/>
                <a:latin typeface="Segoe UI" panose="020B0502040204020203" pitchFamily="34" charset="0"/>
              </a:rPr>
              <a:t>The user profile is immediately available and appears in the system exactly like a native user profile.</a:t>
            </a:r>
          </a:p>
        </p:txBody>
      </p:sp>
      <p:sp>
        <p:nvSpPr>
          <p:cNvPr id="11" name="TextBox 10">
            <a:extLst>
              <a:ext uri="{FF2B5EF4-FFF2-40B4-BE49-F238E27FC236}">
                <a16:creationId xmlns:a16="http://schemas.microsoft.com/office/drawing/2014/main" id="{2CBA8963-E25C-46EB-A828-6490228BA7D5}"/>
              </a:ext>
            </a:extLst>
          </p:cNvPr>
          <p:cNvSpPr txBox="1"/>
          <p:nvPr/>
        </p:nvSpPr>
        <p:spPr>
          <a:xfrm>
            <a:off x="325693" y="1039543"/>
            <a:ext cx="9324668" cy="707886"/>
          </a:xfrm>
          <a:prstGeom prst="rect">
            <a:avLst/>
          </a:prstGeom>
          <a:noFill/>
        </p:spPr>
        <p:txBody>
          <a:bodyPr wrap="square">
            <a:spAutoFit/>
          </a:bodyPr>
          <a:lstStyle/>
          <a:p>
            <a:pPr algn="l"/>
            <a:r>
              <a:rPr lang="en-US" sz="2000" b="0" i="0" dirty="0">
                <a:effectLst/>
                <a:latin typeface="Segoe UI" panose="020B0502040204020203" pitchFamily="34" charset="0"/>
              </a:rPr>
              <a:t>FSLogix is designed to roam profiles in remote computing environments, such as Azure Virtual Desktop. </a:t>
            </a:r>
          </a:p>
        </p:txBody>
      </p:sp>
      <p:pic>
        <p:nvPicPr>
          <p:cNvPr id="3" name="Picture 2">
            <a:extLst>
              <a:ext uri="{FF2B5EF4-FFF2-40B4-BE49-F238E27FC236}">
                <a16:creationId xmlns:a16="http://schemas.microsoft.com/office/drawing/2014/main" id="{445874B8-902D-4BE3-922E-31DD0715DF15}"/>
              </a:ext>
            </a:extLst>
          </p:cNvPr>
          <p:cNvPicPr>
            <a:picLocks noChangeAspect="1"/>
          </p:cNvPicPr>
          <p:nvPr/>
        </p:nvPicPr>
        <p:blipFill>
          <a:blip r:embed="rId3"/>
          <a:stretch>
            <a:fillRect/>
          </a:stretch>
        </p:blipFill>
        <p:spPr>
          <a:xfrm>
            <a:off x="5420679" y="2382011"/>
            <a:ext cx="6588651" cy="2419665"/>
          </a:xfrm>
          <a:prstGeom prst="rect">
            <a:avLst/>
          </a:prstGeom>
        </p:spPr>
      </p:pic>
    </p:spTree>
    <p:extLst>
      <p:ext uri="{BB962C8B-B14F-4D97-AF65-F5344CB8AC3E}">
        <p14:creationId xmlns:p14="http://schemas.microsoft.com/office/powerpoint/2010/main" val="35920182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Recommend best practices for </a:t>
            </a:r>
            <a:r>
              <a:rPr lang="en-US" dirty="0" err="1"/>
              <a:t>FSLogix</a:t>
            </a:r>
            <a:r>
              <a:rPr lang="en-US" dirty="0"/>
              <a:t> profile containers and Azure files</a:t>
            </a:r>
          </a:p>
        </p:txBody>
      </p:sp>
      <p:pic>
        <p:nvPicPr>
          <p:cNvPr id="18" name="Picture Placeholder 5">
            <a:extLst>
              <a:ext uri="{FF2B5EF4-FFF2-40B4-BE49-F238E27FC236}">
                <a16:creationId xmlns:a16="http://schemas.microsoft.com/office/drawing/2014/main" id="{7830C46B-DAE3-4E09-8C49-4A6844F07DB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432EBC-4586-4EE1-9CA2-BC3CC13450CE}"/>
              </a:ext>
            </a:extLst>
          </p:cNvPr>
          <p:cNvSpPr/>
          <p:nvPr/>
        </p:nvSpPr>
        <p:spPr bwMode="auto">
          <a:xfrm>
            <a:off x="7416265" y="1145407"/>
            <a:ext cx="4135656" cy="52650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C04545AB-7104-4AC1-9FE6-017A089A7AA2}"/>
              </a:ext>
            </a:extLst>
          </p:cNvPr>
          <p:cNvSpPr txBox="1"/>
          <p:nvPr/>
        </p:nvSpPr>
        <p:spPr>
          <a:xfrm>
            <a:off x="466825" y="915902"/>
            <a:ext cx="6160169" cy="3170099"/>
          </a:xfrm>
          <a:prstGeom prst="rect">
            <a:avLst/>
          </a:prstGeom>
          <a:noFill/>
        </p:spPr>
        <p:txBody>
          <a:bodyPr wrap="square">
            <a:spAutoFit/>
          </a:bodyPr>
          <a:lstStyle/>
          <a:p>
            <a:pPr algn="l">
              <a:spcAft>
                <a:spcPts val="2400"/>
              </a:spcAft>
            </a:pPr>
            <a:r>
              <a:rPr lang="en-US" sz="2000" b="1" i="0" dirty="0">
                <a:effectLst/>
                <a:latin typeface="+mj-lt"/>
              </a:rPr>
              <a:t>Performance</a:t>
            </a:r>
            <a:r>
              <a:rPr lang="en-US" sz="2000" b="0" i="0" dirty="0">
                <a:effectLst/>
                <a:latin typeface="+mj-lt"/>
              </a:rPr>
              <a:t>:</a:t>
            </a:r>
            <a:r>
              <a:rPr lang="en-US" sz="2000" b="0" i="0" dirty="0">
                <a:effectLst/>
                <a:latin typeface="Segoe UI" panose="020B0502040204020203" pitchFamily="34" charset="0"/>
              </a:rPr>
              <a:t> The FSLogix profile containers are high performance and resolve performance issues that have historically blocked cached exchange mode.</a:t>
            </a:r>
          </a:p>
          <a:p>
            <a:pPr algn="l">
              <a:spcAft>
                <a:spcPts val="2400"/>
              </a:spcAft>
            </a:pPr>
            <a:r>
              <a:rPr lang="en-US" sz="2000" b="1" dirty="0">
                <a:latin typeface="+mj-lt"/>
              </a:rPr>
              <a:t>OneDrive: </a:t>
            </a:r>
            <a:r>
              <a:rPr lang="en-US" sz="2000" b="0" i="0" dirty="0">
                <a:effectLst/>
                <a:latin typeface="Segoe UI" panose="020B0502040204020203" pitchFamily="34" charset="0"/>
              </a:rPr>
              <a:t>Without FSLogix profile containers, OneDrive for Business is not supported in non-persistent RDSH or VDI environments.</a:t>
            </a:r>
          </a:p>
          <a:p>
            <a:pPr algn="l">
              <a:spcAft>
                <a:spcPts val="2400"/>
              </a:spcAft>
            </a:pPr>
            <a:r>
              <a:rPr lang="en-US" sz="2000" b="1" dirty="0">
                <a:latin typeface="+mj-lt"/>
              </a:rPr>
              <a:t>Additional folders: </a:t>
            </a:r>
            <a:r>
              <a:rPr lang="en-US" sz="2000" b="0" i="0" dirty="0">
                <a:effectLst/>
                <a:latin typeface="Segoe UI" panose="020B0502040204020203" pitchFamily="34" charset="0"/>
              </a:rPr>
              <a:t>FSLogix provides the ability to extend user profiles to include additional folders.</a:t>
            </a:r>
          </a:p>
        </p:txBody>
      </p:sp>
      <p:sp>
        <p:nvSpPr>
          <p:cNvPr id="6" name="TextBox 5">
            <a:extLst>
              <a:ext uri="{FF2B5EF4-FFF2-40B4-BE49-F238E27FC236}">
                <a16:creationId xmlns:a16="http://schemas.microsoft.com/office/drawing/2014/main" id="{DC6C512A-956A-46DE-83E3-2A669F6936D8}"/>
              </a:ext>
            </a:extLst>
          </p:cNvPr>
          <p:cNvSpPr txBox="1"/>
          <p:nvPr/>
        </p:nvSpPr>
        <p:spPr>
          <a:xfrm>
            <a:off x="7777724" y="1236847"/>
            <a:ext cx="3334642" cy="5016758"/>
          </a:xfrm>
          <a:prstGeom prst="rect">
            <a:avLst/>
          </a:prstGeom>
          <a:noFill/>
        </p:spPr>
        <p:txBody>
          <a:bodyPr wrap="square">
            <a:spAutoFit/>
          </a:bodyPr>
          <a:lstStyle/>
          <a:p>
            <a:r>
              <a:rPr lang="en-US" sz="2000" dirty="0" err="1">
                <a:solidFill>
                  <a:schemeClr val="bg1"/>
                </a:solidFill>
                <a:latin typeface="Segoe UI" panose="020B0502040204020203" pitchFamily="34" charset="0"/>
              </a:rPr>
              <a:t>FSLogix</a:t>
            </a:r>
            <a:r>
              <a:rPr lang="en-US" sz="2000" dirty="0">
                <a:solidFill>
                  <a:schemeClr val="bg1"/>
                </a:solidFill>
                <a:latin typeface="Segoe UI" panose="020B0502040204020203" pitchFamily="34" charset="0"/>
              </a:rPr>
              <a:t> profile containers' performance and features take advantage of the cloud using Azure Files authentication with Azure Active Directory Domain Service (AD DS). </a:t>
            </a:r>
          </a:p>
          <a:p>
            <a:endParaRPr lang="en-US" sz="2000" dirty="0">
              <a:solidFill>
                <a:schemeClr val="bg1"/>
              </a:solidFill>
              <a:latin typeface="Segoe UI" panose="020B0502040204020203" pitchFamily="34" charset="0"/>
            </a:endParaRPr>
          </a:p>
          <a:p>
            <a:r>
              <a:rPr lang="en-US" sz="2000" dirty="0">
                <a:solidFill>
                  <a:schemeClr val="bg1"/>
                </a:solidFill>
                <a:latin typeface="Segoe UI" panose="020B0502040204020203" pitchFamily="34" charset="0"/>
              </a:rPr>
              <a:t>By addressing both cost and administrative overhead, Azure Files with Azure AD DS Authentication is the preferred solution for user profiles in the Azure Virtual Desktop service.</a:t>
            </a:r>
          </a:p>
        </p:txBody>
      </p:sp>
    </p:spTree>
    <p:extLst>
      <p:ext uri="{BB962C8B-B14F-4D97-AF65-F5344CB8AC3E}">
        <p14:creationId xmlns:p14="http://schemas.microsoft.com/office/powerpoint/2010/main" val="2401090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Install </a:t>
            </a:r>
            <a:r>
              <a:rPr lang="en-US"/>
              <a:t>FSLogix</a:t>
            </a:r>
            <a:endParaRPr lang="en-US" dirty="0"/>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FFFB59D-3FE4-4D0A-B237-D51B5F87C652}"/>
              </a:ext>
            </a:extLst>
          </p:cNvPr>
          <p:cNvSpPr txBox="1"/>
          <p:nvPr/>
        </p:nvSpPr>
        <p:spPr>
          <a:xfrm>
            <a:off x="620662" y="5877684"/>
            <a:ext cx="6560574" cy="338554"/>
          </a:xfrm>
          <a:prstGeom prst="rect">
            <a:avLst/>
          </a:prstGeom>
          <a:noFill/>
        </p:spPr>
        <p:txBody>
          <a:bodyPr wrap="square">
            <a:spAutoFit/>
          </a:bodyPr>
          <a:lstStyle/>
          <a:p>
            <a:pPr algn="l"/>
            <a:r>
              <a:rPr lang="en-US" sz="1600" b="0" i="0" dirty="0" err="1">
                <a:effectLst/>
                <a:latin typeface="Segoe UI" panose="020B0502040204020203" pitchFamily="34" charset="0"/>
              </a:rPr>
              <a:t>FSLogix</a:t>
            </a:r>
            <a:r>
              <a:rPr lang="en-US" sz="1600" b="0" i="0" dirty="0">
                <a:effectLst/>
                <a:latin typeface="Segoe UI" panose="020B0502040204020203" pitchFamily="34" charset="0"/>
              </a:rPr>
              <a:t> is available for download </a:t>
            </a:r>
            <a:r>
              <a:rPr lang="en-US" sz="1600" b="0" i="0" u="none" strike="noStrike" dirty="0">
                <a:effectLst/>
                <a:latin typeface="Segoe UI" panose="020B0502040204020203" pitchFamily="34" charset="0"/>
                <a:hlinkClick r:id="rId3"/>
              </a:rPr>
              <a:t>here</a:t>
            </a:r>
            <a:endParaRPr lang="en-US" sz="1600" dirty="0"/>
          </a:p>
        </p:txBody>
      </p:sp>
      <p:sp>
        <p:nvSpPr>
          <p:cNvPr id="16" name="TextBox 15">
            <a:extLst>
              <a:ext uri="{FF2B5EF4-FFF2-40B4-BE49-F238E27FC236}">
                <a16:creationId xmlns:a16="http://schemas.microsoft.com/office/drawing/2014/main" id="{8635D51F-D612-44B8-B60A-90233B8063A2}"/>
              </a:ext>
            </a:extLst>
          </p:cNvPr>
          <p:cNvSpPr txBox="1"/>
          <p:nvPr/>
        </p:nvSpPr>
        <p:spPr>
          <a:xfrm>
            <a:off x="507591" y="1019330"/>
            <a:ext cx="10617610" cy="1208023"/>
          </a:xfrm>
          <a:prstGeom prst="rect">
            <a:avLst/>
          </a:prstGeom>
          <a:noFill/>
        </p:spPr>
        <p:txBody>
          <a:bodyPr wrap="square">
            <a:spAutoFit/>
          </a:bodyPr>
          <a:lstStyle/>
          <a:p>
            <a:pPr>
              <a:spcAft>
                <a:spcPts val="600"/>
              </a:spcAft>
            </a:pPr>
            <a:r>
              <a:rPr lang="en-US" sz="2000" b="0" i="0" dirty="0">
                <a:effectLst/>
                <a:latin typeface="Segoe UI" panose="020B0502040204020203" pitchFamily="34" charset="0"/>
              </a:rPr>
              <a:t>Microsoft </a:t>
            </a:r>
            <a:r>
              <a:rPr lang="en-US" sz="2000" b="0" i="0" dirty="0" err="1">
                <a:effectLst/>
                <a:latin typeface="Segoe UI" panose="020B0502040204020203" pitchFamily="34" charset="0"/>
              </a:rPr>
              <a:t>FSLogix</a:t>
            </a:r>
            <a:r>
              <a:rPr lang="en-US" sz="2000" b="0" i="0" dirty="0">
                <a:effectLst/>
                <a:latin typeface="Segoe UI" panose="020B0502040204020203" pitchFamily="34" charset="0"/>
              </a:rPr>
              <a:t> Apps installs the core drivers and components for all </a:t>
            </a:r>
            <a:r>
              <a:rPr lang="en-US" sz="2000" b="0" i="0" dirty="0" err="1">
                <a:effectLst/>
                <a:latin typeface="Segoe UI" panose="020B0502040204020203" pitchFamily="34" charset="0"/>
              </a:rPr>
              <a:t>FSLogix</a:t>
            </a:r>
            <a:r>
              <a:rPr lang="en-US" sz="2000" b="0" i="0" dirty="0">
                <a:effectLst/>
                <a:latin typeface="Segoe UI" panose="020B0502040204020203" pitchFamily="34" charset="0"/>
              </a:rPr>
              <a:t> solutions. </a:t>
            </a:r>
          </a:p>
          <a:p>
            <a:pPr marL="285750" indent="-285750">
              <a:spcAft>
                <a:spcPts val="600"/>
              </a:spcAft>
              <a:buFont typeface="Arial" panose="020B0604020202020204" pitchFamily="34" charset="0"/>
              <a:buChar char="•"/>
            </a:pPr>
            <a:r>
              <a:rPr lang="en-US" sz="2000" b="0" i="0" dirty="0">
                <a:effectLst/>
                <a:latin typeface="Segoe UI" panose="020B0502040204020203" pitchFamily="34" charset="0"/>
              </a:rPr>
              <a:t>Any environment using </a:t>
            </a:r>
            <a:r>
              <a:rPr lang="en-US" sz="2000" b="0" i="0" dirty="0" err="1">
                <a:effectLst/>
                <a:latin typeface="Segoe UI" panose="020B0502040204020203" pitchFamily="34" charset="0"/>
              </a:rPr>
              <a:t>FSLogix</a:t>
            </a:r>
            <a:r>
              <a:rPr lang="en-US" sz="2000" b="0" i="0" dirty="0">
                <a:effectLst/>
                <a:latin typeface="Segoe UI" panose="020B0502040204020203" pitchFamily="34" charset="0"/>
              </a:rPr>
              <a:t> must install </a:t>
            </a:r>
            <a:r>
              <a:rPr lang="en-US" sz="2000" b="0" i="0" dirty="0" err="1">
                <a:effectLst/>
                <a:latin typeface="Segoe UI" panose="020B0502040204020203" pitchFamily="34" charset="0"/>
              </a:rPr>
              <a:t>FSLogix</a:t>
            </a:r>
            <a:r>
              <a:rPr lang="en-US" sz="2000" b="0" i="0" dirty="0">
                <a:effectLst/>
                <a:latin typeface="Segoe UI" panose="020B0502040204020203" pitchFamily="34" charset="0"/>
              </a:rPr>
              <a:t> Apps. </a:t>
            </a:r>
          </a:p>
          <a:p>
            <a:pPr marL="285750" indent="-285750">
              <a:spcAft>
                <a:spcPts val="600"/>
              </a:spcAft>
              <a:buFont typeface="Arial" panose="020B0604020202020204" pitchFamily="34" charset="0"/>
              <a:buChar char="•"/>
            </a:pPr>
            <a:r>
              <a:rPr lang="en-US" sz="2000" b="0" i="0" dirty="0">
                <a:effectLst/>
                <a:latin typeface="Segoe UI" panose="020B0502040204020203" pitchFamily="34" charset="0"/>
              </a:rPr>
              <a:t>After installation configure Profile Container before using for profile redirection.</a:t>
            </a:r>
            <a:endParaRPr lang="en-US" sz="2000" dirty="0"/>
          </a:p>
        </p:txBody>
      </p:sp>
      <p:sp>
        <p:nvSpPr>
          <p:cNvPr id="20" name="TextBox 19">
            <a:extLst>
              <a:ext uri="{FF2B5EF4-FFF2-40B4-BE49-F238E27FC236}">
                <a16:creationId xmlns:a16="http://schemas.microsoft.com/office/drawing/2014/main" id="{55A438A6-A786-4BB2-AF29-0A34D3F18F25}"/>
              </a:ext>
            </a:extLst>
          </p:cNvPr>
          <p:cNvSpPr txBox="1"/>
          <p:nvPr/>
        </p:nvSpPr>
        <p:spPr>
          <a:xfrm>
            <a:off x="669823" y="2700815"/>
            <a:ext cx="5858796" cy="1977464"/>
          </a:xfrm>
          <a:prstGeom prst="rect">
            <a:avLst/>
          </a:prstGeom>
          <a:noFill/>
        </p:spPr>
        <p:txBody>
          <a:bodyPr wrap="square">
            <a:spAutoFit/>
          </a:bodyPr>
          <a:lstStyle/>
          <a:p>
            <a:pPr>
              <a:spcAft>
                <a:spcPts val="900"/>
              </a:spcAft>
            </a:pPr>
            <a:r>
              <a:rPr lang="en-US" sz="2000" dirty="0"/>
              <a:t>To install </a:t>
            </a:r>
            <a:r>
              <a:rPr lang="en-US" sz="2000" dirty="0" err="1"/>
              <a:t>FSLogix</a:t>
            </a:r>
            <a:r>
              <a:rPr lang="en-US" sz="2000" dirty="0"/>
              <a:t> Applications:</a:t>
            </a:r>
          </a:p>
          <a:p>
            <a:pPr marL="285750" indent="-285750">
              <a:spcAft>
                <a:spcPts val="900"/>
              </a:spcAft>
              <a:buFont typeface="Arial" panose="020B0604020202020204" pitchFamily="34" charset="0"/>
              <a:buChar char="•"/>
            </a:pPr>
            <a:r>
              <a:rPr lang="en-US" sz="2000" dirty="0"/>
              <a:t>From the </a:t>
            </a:r>
            <a:r>
              <a:rPr lang="en-US" sz="2000" dirty="0" err="1"/>
              <a:t>FSLogix</a:t>
            </a:r>
            <a:r>
              <a:rPr lang="en-US" sz="2000" dirty="0"/>
              <a:t> download file, select 32 bit or 64 bit depending on your environment</a:t>
            </a:r>
          </a:p>
          <a:p>
            <a:pPr marL="285750" indent="-285750">
              <a:spcAft>
                <a:spcPts val="900"/>
              </a:spcAft>
              <a:buFont typeface="Arial" panose="020B0604020202020204" pitchFamily="34" charset="0"/>
              <a:buChar char="•"/>
            </a:pPr>
            <a:r>
              <a:rPr lang="en-US" sz="2000" dirty="0"/>
              <a:t>Run FSLogixAppSetup.exe</a:t>
            </a:r>
          </a:p>
          <a:p>
            <a:pPr marL="285750" indent="-285750">
              <a:spcAft>
                <a:spcPts val="900"/>
              </a:spcAft>
              <a:buFont typeface="Arial" panose="020B0604020202020204" pitchFamily="34" charset="0"/>
              <a:buChar char="•"/>
            </a:pPr>
            <a:r>
              <a:rPr lang="en-US" sz="2000" dirty="0"/>
              <a:t>Click </a:t>
            </a:r>
            <a:r>
              <a:rPr lang="en-US" sz="2000" dirty="0">
                <a:latin typeface="+mj-lt"/>
              </a:rPr>
              <a:t>Options</a:t>
            </a:r>
            <a:r>
              <a:rPr lang="en-US" sz="2000" dirty="0"/>
              <a:t> to specify an installation folder</a:t>
            </a:r>
          </a:p>
        </p:txBody>
      </p:sp>
      <p:pic>
        <p:nvPicPr>
          <p:cNvPr id="3" name="Picture 2">
            <a:extLst>
              <a:ext uri="{FF2B5EF4-FFF2-40B4-BE49-F238E27FC236}">
                <a16:creationId xmlns:a16="http://schemas.microsoft.com/office/drawing/2014/main" id="{B9CF092A-737E-4160-A3FD-E003A8CCF5D3}"/>
              </a:ext>
            </a:extLst>
          </p:cNvPr>
          <p:cNvPicPr>
            <a:picLocks noChangeAspect="1"/>
          </p:cNvPicPr>
          <p:nvPr/>
        </p:nvPicPr>
        <p:blipFill>
          <a:blip r:embed="rId4"/>
          <a:stretch>
            <a:fillRect/>
          </a:stretch>
        </p:blipFill>
        <p:spPr>
          <a:xfrm>
            <a:off x="7086840" y="2403987"/>
            <a:ext cx="4074769" cy="3922780"/>
          </a:xfrm>
          <a:prstGeom prst="rect">
            <a:avLst/>
          </a:prstGeom>
        </p:spPr>
      </p:pic>
    </p:spTree>
    <p:extLst>
      <p:ext uri="{BB962C8B-B14F-4D97-AF65-F5344CB8AC3E}">
        <p14:creationId xmlns:p14="http://schemas.microsoft.com/office/powerpoint/2010/main" val="944485534"/>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3464</Words>
  <Application>Microsoft Office PowerPoint</Application>
  <PresentationFormat>Widescreen</PresentationFormat>
  <Paragraphs>359</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Consolas</vt:lpstr>
      <vt:lpstr>Segoe UI</vt:lpstr>
      <vt:lpstr>Segoe UI Light</vt:lpstr>
      <vt:lpstr>Segoe UI Semibold</vt:lpstr>
      <vt:lpstr>Symbol</vt:lpstr>
      <vt:lpstr>Times New Roman</vt:lpstr>
      <vt:lpstr>Wingdings</vt:lpstr>
      <vt:lpstr>Microsoft Power Platform Template</vt:lpstr>
      <vt:lpstr>AZ-140T00A Configuring and Operating Azure Virtual Desktop</vt:lpstr>
      <vt:lpstr>Implement and manage FSLogix</vt:lpstr>
      <vt:lpstr>Introduction</vt:lpstr>
      <vt:lpstr>Plan for FSLogix</vt:lpstr>
      <vt:lpstr>FSLogix profile containers</vt:lpstr>
      <vt:lpstr>Recommend best practices for FSLogix profile containers and Azure files</vt:lpstr>
      <vt:lpstr>PowerPoint Presentation</vt:lpstr>
      <vt:lpstr>Install FSLogix</vt:lpstr>
      <vt:lpstr>PowerPoint Presentation</vt:lpstr>
      <vt:lpstr>Storage options for FSLogix profile containers</vt:lpstr>
      <vt:lpstr>Storage options for FSLogix profile containers</vt:lpstr>
      <vt:lpstr>Profile Container vs Office Container</vt:lpstr>
      <vt:lpstr>Profile Container vs Office Container</vt:lpstr>
      <vt:lpstr>Configure Office Containers</vt:lpstr>
      <vt:lpstr>Configure Office Container</vt:lpstr>
      <vt:lpstr>Installing Microsoft Office using FSLogix application containers</vt:lpstr>
      <vt:lpstr>PowerPoint Presentation</vt:lpstr>
      <vt:lpstr>Configure Cloud Cache</vt:lpstr>
      <vt:lpstr>Configure Cloud Cache  </vt:lpstr>
      <vt:lpstr>Configure Profile Containers</vt:lpstr>
      <vt:lpstr>PowerPoint Presentation</vt:lpstr>
      <vt:lpstr>Create a profile container with Azure NetApp Files and capacity pool</vt:lpstr>
      <vt:lpstr>PowerPoint Presentation</vt:lpstr>
      <vt:lpstr>Manage Rule Sets and application masking</vt:lpstr>
      <vt:lpstr>PowerPoint Presentation</vt:lpstr>
      <vt:lpstr>Manage Rule Sets and application masking (Cont.)</vt:lpstr>
      <vt:lpstr>Knowledge check and Summary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2023-06-01T18:11:27Z</dcterms:modified>
</cp:coreProperties>
</file>