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7"/>
  </p:notesMasterIdLst>
  <p:handoutMasterIdLst>
    <p:handoutMasterId r:id="rId28"/>
  </p:handoutMasterIdLst>
  <p:sldIdLst>
    <p:sldId id="2076138184" r:id="rId2"/>
    <p:sldId id="1684" r:id="rId3"/>
    <p:sldId id="1811" r:id="rId4"/>
    <p:sldId id="2076138180" r:id="rId5"/>
    <p:sldId id="2562" r:id="rId6"/>
    <p:sldId id="2076138158" r:id="rId7"/>
    <p:sldId id="1976" r:id="rId8"/>
    <p:sldId id="2076138177" r:id="rId9"/>
    <p:sldId id="1977" r:id="rId10"/>
    <p:sldId id="2076138181" r:id="rId11"/>
    <p:sldId id="1978" r:id="rId12"/>
    <p:sldId id="2076138182" r:id="rId13"/>
    <p:sldId id="1979" r:id="rId14"/>
    <p:sldId id="2076138173" r:id="rId15"/>
    <p:sldId id="2555" r:id="rId16"/>
    <p:sldId id="2076138178" r:id="rId17"/>
    <p:sldId id="2554" r:id="rId18"/>
    <p:sldId id="2076138185" r:id="rId19"/>
    <p:sldId id="2076138186" r:id="rId20"/>
    <p:sldId id="2076138179" r:id="rId21"/>
    <p:sldId id="1983" r:id="rId22"/>
    <p:sldId id="2076138183" r:id="rId23"/>
    <p:sldId id="1984" r:id="rId24"/>
    <p:sldId id="2241" r:id="rId25"/>
    <p:sldId id="1891" r:id="rId2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189A2-75CC-4210-9F3C-71564FB660FD}" v="18" dt="2021-11-23T22:18:17.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49" autoAdjust="0"/>
    <p:restoredTop sz="59111" autoAdjust="0"/>
  </p:normalViewPr>
  <p:slideViewPr>
    <p:cSldViewPr snapToGrid="0">
      <p:cViewPr varScale="1">
        <p:scale>
          <a:sx n="59" d="100"/>
          <a:sy n="59" d="100"/>
        </p:scale>
        <p:origin x="1452"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11:41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11:41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techcommunity.microsoft.com/t5/Windows-Virtual-Desktop/bd-p/WindowsVirtualDesktop"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ithub.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github.com/The-Virtual-Desktop-Team/Virtual-Desktop-Optimization-Too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Universal Print is a modern print solution that organizations can use to manage their print infrastructure through cloud services from Microsoft.</a:t>
            </a:r>
          </a:p>
          <a:p>
            <a:pPr algn="l"/>
            <a:endParaRPr lang="en-US" b="0" i="0" dirty="0">
              <a:effectLst/>
              <a:latin typeface="Segoe UI" panose="020B0502040204020203" pitchFamily="34" charset="0"/>
            </a:endParaRP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Universal Print runs entirely on Microsoft Azure. When it's deployed with Universal Print–compatible printers, it doesn't require any on-premises infrastructure.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Universal Print is a Microsoft 365 subscription-based service that organizations use to centralize print management through the Universal Print portal. It's fully integrated with Azure Active Directory and supports single sign-on scenarios.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Universal Print can be deployed with non-compatible printers by using Universal Print connector software.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7605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This unit provides an overview of the issues you may encounter when setting up an Azure Virtual Desktop environment and provides ways to resolve the issues.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Report issues</a:t>
            </a:r>
          </a:p>
          <a:p>
            <a:pPr algn="l"/>
            <a:r>
              <a:rPr lang="en-US" b="0" i="0" dirty="0">
                <a:solidFill>
                  <a:srgbClr val="000000"/>
                </a:solidFill>
                <a:effectLst/>
                <a:latin typeface="Times New Roman" panose="02020603050405020304" pitchFamily="18" charset="0"/>
              </a:rPr>
              <a:t>To report issues or suggest features for Azure Virtual Desktop with Azure Resource Manager integration, visit the </a:t>
            </a:r>
            <a:r>
              <a:rPr lang="en-US" b="0" i="0" dirty="0">
                <a:solidFill>
                  <a:srgbClr val="000000"/>
                </a:solidFill>
                <a:effectLst/>
                <a:latin typeface="Times New Roman" panose="02020603050405020304" pitchFamily="18" charset="0"/>
                <a:hlinkClick r:id="rId3"/>
              </a:rPr>
              <a:t>Azure Virtual Desktop Tech Community</a:t>
            </a:r>
            <a:r>
              <a:rPr lang="en-US" b="0" i="0" dirty="0">
                <a:solidFill>
                  <a:srgbClr val="000000"/>
                </a:solidFill>
                <a:effectLst/>
                <a:latin typeface="Times New Roman" panose="02020603050405020304" pitchFamily="18" charset="0"/>
              </a:rPr>
              <a: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This unit describes common issues with the Remote Desktop client and how to fix them.</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370209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user settings through group policies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user settings through Endpoint Manager policies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session timeout properties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device redirections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Universal Print.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Troubleshoot user profile issues.</a:t>
            </a:r>
          </a:p>
          <a:p>
            <a:pPr algn="l">
              <a:buFont typeface="Arial" panose="020B0604020202020204" pitchFamily="34" charset="0"/>
              <a:buNone/>
            </a:pPr>
            <a:endParaRPr lang="en-US" b="0" i="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Persistent virtual desktop saves the operating system state in between reboots. Other software layers of the virtual desktop solution provide the users easy and seamless access to their assigned VMs, often with a single sign-on solution.</a:t>
            </a:r>
          </a:p>
          <a:p>
            <a:pPr algn="l"/>
            <a:endParaRPr lang="en-US" b="0" i="0" dirty="0">
              <a:solidFill>
                <a:srgbClr val="000000"/>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user settings through group policies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user settings through Endpoint Manager policies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session timeout properties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device redirections for Azure Virtual Desktop.</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Universal Print.</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Troubleshoot user profile issues.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data integration solutions.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data integration solutions.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panose="020B0502040204020203" pitchFamily="34" charset="0"/>
              </a:rPr>
              <a:t>The guiding principles to optimize performance of Windows 10 in a virtual desktop environment are to minimize graphic redraws and effects, background activities that have no major benefit to the virtual desktop environment, and generally reduce running processes to the bare minimum.</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A secondary goal is to reduce disk space usage in the base image to the bare minimum.</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With virtual desktop implementations, the smallest possible base, or "gold" image size, can slightly reduce memory utilization on the host system, as well as a small reduction in overall network operations required to deliver the desktop environment to the consumer.</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Optimization principles</a:t>
            </a:r>
          </a:p>
          <a:p>
            <a:pPr algn="l"/>
            <a:r>
              <a:rPr lang="en-US" b="0" i="0" dirty="0">
                <a:effectLst/>
                <a:latin typeface="Segoe UI" panose="020B0502040204020203" pitchFamily="34" charset="0"/>
              </a:rPr>
              <a:t>Some implementations of virtual desktop environments use a "base" operating system image, which then becomes the basis for the desktops subsequently presented to the users for work. There are persistent and non-persistent base images.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The persistent type preserves changes to the virtual desktop operating system from one session to the next. The non-persistent type does not preserve changes to the virtual desktop operating system from one session to the next. To the user this desktop is little different than other virtual or physical device, other than it is accessed over a network.</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The optimization settings could take place on a reference machine. A virtual machine (VM) would be an ideal place to build the VM, because state can be saved, checkpoints can be made, backups can be made, and so on. A default OS installation is performed to the base VM. That base VM is then optimized by removing unneeded apps, installing Windows updates, installing other updates, deleting temporary files, applying settings, and so on.</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Updates</a:t>
            </a:r>
          </a:p>
          <a:p>
            <a:pPr algn="l"/>
            <a:r>
              <a:rPr lang="en-US" b="0" i="0" dirty="0">
                <a:effectLst/>
                <a:latin typeface="Segoe UI" panose="020B0502040204020203" pitchFamily="34" charset="0"/>
              </a:rPr>
              <a:t>Windows 10 utilizes a monthly update rhythm. In some cases virtual desktop administrators control the process of updating through a process of shutting down VMs based on a "master" or "gold" image, unseal that image which is read-only, patch the image, then reseal it and bring it back into production. Therefore, there is no need to have virtual desktop devices checking Windows Update.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There is a set of scripts available at </a:t>
            </a:r>
            <a:r>
              <a:rPr lang="en-US" b="0" i="0" u="none" strike="noStrike" dirty="0">
                <a:effectLst/>
                <a:latin typeface="Segoe UI" panose="020B0502040204020203" pitchFamily="34" charset="0"/>
                <a:hlinkClick r:id="rId3"/>
              </a:rPr>
              <a:t>GitHub.com</a:t>
            </a:r>
            <a:r>
              <a:rPr lang="en-US" b="0" i="0" dirty="0">
                <a:effectLst/>
                <a:latin typeface="Segoe UI" panose="020B0502040204020203" pitchFamily="34" charset="0"/>
              </a:rPr>
              <a:t> , that will do all the work items mentioned here.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The Internet URL for the optimization scripts can be found at </a:t>
            </a:r>
            <a:r>
              <a:rPr lang="en-US" b="0" i="0" u="none" strike="noStrike" dirty="0">
                <a:effectLst/>
                <a:latin typeface="Segoe UI" panose="020B0502040204020203" pitchFamily="34" charset="0"/>
                <a:hlinkClick r:id="rId4"/>
              </a:rPr>
              <a:t>https://github.com/The-Virtual-Desktop-Team/Virtual-Desktop-Optimization-Tool</a:t>
            </a:r>
            <a:r>
              <a:rPr lang="en-US" b="0" i="0" dirty="0">
                <a:effectLst/>
                <a:latin typeface="Segoe UI" panose="020B0502040204020203" pitchFamily="34" charset="0"/>
              </a:rPr>
              <a:t>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Persistent virtual desktop saves the operating system state in between reboots. Other software layers of the virtual desktop solution provide the users easy and seamless access to their assigned VMs, often with a single sign-on solution.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several different implementations of persistent virtual desktop.</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Traditional VMs</a:t>
            </a:r>
            <a:r>
              <a:rPr lang="en-US" b="0" i="0" dirty="0">
                <a:solidFill>
                  <a:srgbClr val="000000"/>
                </a:solidFill>
                <a:effectLst/>
                <a:latin typeface="Times New Roman" panose="02020603050405020304" pitchFamily="18" charset="0"/>
              </a:rPr>
              <a:t>, where the VM has its own virtual disk file, starts up normally, and saves changes from one session to the next. The difference is how the user accesses this VM. There may be a web portal the user signs in to that automatically directs the user to one or more virtual desktop devices (VMs) assigned to them.</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Image-based persistent VMs</a:t>
            </a:r>
            <a:r>
              <a:rPr lang="en-US" b="0" i="0" dirty="0">
                <a:solidFill>
                  <a:srgbClr val="000000"/>
                </a:solidFill>
                <a:effectLst/>
                <a:latin typeface="Times New Roman" panose="02020603050405020304" pitchFamily="18" charset="0"/>
              </a:rPr>
              <a:t>, optionally with personal virtual disks (PVD). In this type of implementation, there is a base/gold image on one or more host servers. A VM is created, and one or more virtual disks are created and assigned to this disk for persistent storage.</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When the VM is started, a copy of the base image is read into the memory space of that VM. At the same time, a persistent virtual disk assigned to that VM, with any previous OS deltas is merged through a complex process.</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Changes such as event log writes and log writes are redirected to the read/write virtual disk assigned to that VM.</a:t>
            </a:r>
          </a:p>
          <a:p>
            <a:pPr marL="742950" lvl="1" indent="-285750" algn="l">
              <a:buFont typeface="Arial" panose="020B0604020202020204" pitchFamily="34" charset="0"/>
              <a:buChar char="•"/>
            </a:pPr>
            <a:r>
              <a:rPr lang="en-US" b="0" i="0" dirty="0">
                <a:solidFill>
                  <a:srgbClr val="000000"/>
                </a:solidFill>
                <a:effectLst/>
                <a:latin typeface="Times New Roman" panose="02020603050405020304" pitchFamily="18" charset="0"/>
              </a:rPr>
              <a:t>In this circumstance, OS and app servicing may operate normally, using traditional servicing software such as Windows Server Update Services, or other management technologies.</a:t>
            </a:r>
          </a:p>
          <a:p>
            <a:pPr algn="l">
              <a:buFont typeface="Arial" panose="020B0604020202020204" pitchFamily="34" charset="0"/>
              <a:buChar char="•"/>
            </a:pPr>
            <a:r>
              <a:rPr lang="en-US" b="1" i="0" dirty="0">
                <a:solidFill>
                  <a:srgbClr val="000000"/>
                </a:solidFill>
                <a:effectLst/>
                <a:latin typeface="Times New Roman" panose="02020603050405020304" pitchFamily="18" charset="0"/>
              </a:rPr>
              <a:t>Master/gold image</a:t>
            </a:r>
            <a:r>
              <a:rPr lang="en-US" b="0" i="0" dirty="0">
                <a:solidFill>
                  <a:srgbClr val="000000"/>
                </a:solidFill>
                <a:effectLst/>
                <a:latin typeface="Times New Roman" panose="02020603050405020304" pitchFamily="18" charset="0"/>
              </a:rPr>
              <a:t>. The difference between a persistent virtual desktop device and a "normal" virtual desktop device is the relationship to the master/gold image. Eventually updates must be applied to the master. It is at this point where organizations decide how the user persistent changes are handled. In some cases, the disk with the user changes is discarded or reset. It may also be that the changes the user makes to the machine are kept through monthly Quality Updates, and the base is reset following a Feature Update.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There are opportunities for you to refine the Windows 10 operating system specifically for your Azure Virtual Desktop environment. </a:t>
            </a:r>
          </a:p>
          <a:p>
            <a:pPr algn="l"/>
            <a:r>
              <a:rPr lang="en-US" b="0" i="0" dirty="0">
                <a:solidFill>
                  <a:srgbClr val="000000"/>
                </a:solidFill>
                <a:effectLst/>
                <a:latin typeface="Times New Roman" panose="02020603050405020304" pitchFamily="18" charset="0"/>
              </a:rPr>
              <a:t>Some recommendations might disable functionality that you would prefer to use, so you should consider the cost versus the benefit of adjusting any setting.</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Creating the Windows 10 image</a:t>
            </a:r>
          </a:p>
          <a:p>
            <a:pPr algn="l"/>
            <a:r>
              <a:rPr lang="en-US" b="0" i="0" dirty="0">
                <a:solidFill>
                  <a:srgbClr val="000000"/>
                </a:solidFill>
                <a:effectLst/>
                <a:latin typeface="Times New Roman" panose="02020603050405020304" pitchFamily="18" charset="0"/>
              </a:rPr>
              <a:t>The first step is to install a reference image of Windows 10 on either a physical or virtual machine. Installing to a virtual machine is easy and allows you to save versions of the virtual hard-disk (VHD) file, in case you want to roll back to an earlier version.</a:t>
            </a:r>
          </a:p>
          <a:p>
            <a:pPr algn="l"/>
            <a:r>
              <a:rPr lang="en-US" b="0" i="0" dirty="0">
                <a:solidFill>
                  <a:srgbClr val="000000"/>
                </a:solidFill>
                <a:effectLst/>
                <a:latin typeface="Times New Roman" panose="02020603050405020304" pitchFamily="18" charset="0"/>
              </a:rPr>
              <a:t>During installation, you can choose either </a:t>
            </a:r>
            <a:r>
              <a:rPr lang="en-US" b="1" i="0" dirty="0">
                <a:solidFill>
                  <a:srgbClr val="000000"/>
                </a:solidFill>
                <a:effectLst/>
                <a:latin typeface="Times New Roman" panose="02020603050405020304" pitchFamily="18" charset="0"/>
              </a:rPr>
              <a:t>Express Settings</a:t>
            </a:r>
            <a:r>
              <a:rPr lang="en-US" b="0" i="0" dirty="0">
                <a:solidFill>
                  <a:srgbClr val="000000"/>
                </a:solidFill>
                <a:effectLst/>
                <a:latin typeface="Times New Roman" panose="02020603050405020304" pitchFamily="18" charset="0"/>
              </a:rPr>
              <a:t> or </a:t>
            </a:r>
            <a:r>
              <a:rPr lang="en-US" b="1" i="0" dirty="0">
                <a:solidFill>
                  <a:srgbClr val="000000"/>
                </a:solidFill>
                <a:effectLst/>
                <a:latin typeface="Times New Roman" panose="02020603050405020304" pitchFamily="18" charset="0"/>
              </a:rPr>
              <a:t>Customize</a:t>
            </a:r>
            <a:r>
              <a:rPr lang="en-US" b="0" i="0" dirty="0">
                <a:solidFill>
                  <a:srgbClr val="000000"/>
                </a:solidFill>
                <a:effectLst/>
                <a:latin typeface="Times New Roman" panose="02020603050405020304" pitchFamily="18" charset="0"/>
              </a:rPr>
              <a:t>. The settings offered during the </a:t>
            </a:r>
            <a:r>
              <a:rPr lang="en-US" b="1" i="0" dirty="0">
                <a:solidFill>
                  <a:srgbClr val="000000"/>
                </a:solidFill>
                <a:effectLst/>
                <a:latin typeface="Times New Roman" panose="02020603050405020304" pitchFamily="18" charset="0"/>
              </a:rPr>
              <a:t>Customize</a:t>
            </a:r>
            <a:r>
              <a:rPr lang="en-US" b="0" i="0" dirty="0">
                <a:solidFill>
                  <a:srgbClr val="000000"/>
                </a:solidFill>
                <a:effectLst/>
                <a:latin typeface="Times New Roman" panose="02020603050405020304" pitchFamily="18" charset="0"/>
              </a:rPr>
              <a:t> option are adjustable by using Group Policy, so the method of installing the base OS is not that important.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511928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Microsoft Endpoint Manager integrates with Azure Virtual Desktop to manage and operate deployments efficiently and establish a secure remote work solution.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can enroll Azure Virtual Desktop Virtual Machines that are hybrid Azure AD joined (joined to your on-premises Active Directory and registered with your Azure Active Directory) with Microsoft Intune and manage them in the Microsoft Endpoint Manager admin center the same way as physical devices.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Microsoft Endpoint Manager simplifies management, provides a centralized view across both physical devices and virtual desktops and opens up new areas of collaboration. The Endpoint Manager integration is generally available for Windows 10 Enterprise desktops. Windows 10 Enterprise multi-session supports policies at device specific scope.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61210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62107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Aft>
                <a:spcPts val="600"/>
              </a:spcAft>
            </a:pPr>
            <a:r>
              <a:rPr lang="en-US" b="0" i="0" dirty="0">
                <a:effectLst/>
                <a:latin typeface="Segoe UI" panose="020B0502040204020203" pitchFamily="34" charset="0"/>
              </a:rPr>
              <a:t>Configuring device redirections for your Azure Virtual Desktop environment allows you to use printers, USB devices, microphones and other peripheral devices in the remote session.</a:t>
            </a:r>
          </a:p>
          <a:p>
            <a:pPr>
              <a:lnSpc>
                <a:spcPct val="100000"/>
              </a:lnSpc>
              <a:spcAft>
                <a:spcPts val="600"/>
              </a:spcAft>
            </a:pPr>
            <a:endParaRPr lang="en-US" b="0" i="0" dirty="0">
              <a:effectLst/>
              <a:latin typeface="Segoe UI" panose="020B0502040204020203" pitchFamily="34" charset="0"/>
            </a:endParaRPr>
          </a:p>
          <a:p>
            <a:pPr algn="l"/>
            <a:r>
              <a:rPr lang="en-US" b="0" i="0" dirty="0">
                <a:effectLst/>
                <a:latin typeface="Segoe UI" panose="020B0502040204020203" pitchFamily="34" charset="0"/>
              </a:rPr>
              <a:t>Some device redirections require changes to both Remote Desktop Protocol (RDP) properties and Group Policy settings.</a:t>
            </a:r>
          </a:p>
          <a:p>
            <a:pPr algn="l"/>
            <a:r>
              <a:rPr lang="en-US" b="0" i="0" dirty="0">
                <a:effectLst/>
                <a:latin typeface="Segoe UI" panose="020B0502040204020203" pitchFamily="34" charset="0"/>
              </a:rPr>
              <a:t>Each client supports different device redirections.</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Below give a quick mention of the types of redirections that can be configured. </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Setup device redirections</a:t>
            </a:r>
          </a:p>
          <a:p>
            <a:pPr algn="l"/>
            <a:r>
              <a:rPr lang="en-US" b="0" i="0" dirty="0">
                <a:effectLst/>
                <a:latin typeface="Segoe UI" panose="020B0502040204020203" pitchFamily="34" charset="0"/>
              </a:rPr>
              <a:t>You can use the following RDP properties and Group Policy settings to configure device redirections.</a:t>
            </a:r>
          </a:p>
          <a:p>
            <a:pPr algn="l"/>
            <a:endParaRPr lang="en-US" b="0" i="0" dirty="0">
              <a:effectLst/>
              <a:latin typeface="Segoe UI" panose="020B0502040204020203" pitchFamily="34" charset="0"/>
            </a:endParaRPr>
          </a:p>
          <a:p>
            <a:pPr algn="l"/>
            <a:r>
              <a:rPr lang="en-US" b="1" i="0" dirty="0">
                <a:effectLst/>
                <a:latin typeface="Segoe UI" panose="020B0502040204020203" pitchFamily="34" charset="0"/>
              </a:rPr>
              <a:t>Audio input (microphone) redirection</a:t>
            </a:r>
          </a:p>
          <a:p>
            <a:pPr algn="l"/>
            <a:r>
              <a:rPr lang="en-US" b="0" i="0" dirty="0">
                <a:effectLst/>
                <a:latin typeface="Segoe UI" panose="020B0502040204020203" pitchFamily="34" charset="0"/>
              </a:rPr>
              <a:t>Set the following RDP property to configure audio input redirection:</a:t>
            </a:r>
          </a:p>
          <a:p>
            <a:pPr algn="l">
              <a:buFont typeface="Arial" panose="020B0604020202020204" pitchFamily="34" charset="0"/>
              <a:buChar char="•"/>
            </a:pPr>
            <a:r>
              <a:rPr lang="en-US" b="0" i="0" dirty="0">
                <a:effectLst/>
                <a:latin typeface="Segoe UI" panose="020B0502040204020203" pitchFamily="34" charset="0"/>
              </a:rPr>
              <a:t>audiocapturemode:i:1 enables audio input redirection.</a:t>
            </a:r>
          </a:p>
          <a:p>
            <a:pPr algn="l">
              <a:buFont typeface="Arial" panose="020B0604020202020204" pitchFamily="34" charset="0"/>
              <a:buChar char="•"/>
            </a:pPr>
            <a:r>
              <a:rPr lang="en-US" b="0" i="0" dirty="0">
                <a:effectLst/>
                <a:latin typeface="Segoe UI" panose="020B0502040204020203" pitchFamily="34" charset="0"/>
              </a:rPr>
              <a:t>audiocapturemode:i:0disables audio input redirection.</a:t>
            </a:r>
          </a:p>
          <a:p>
            <a:pPr algn="l">
              <a:buFont typeface="Arial" panose="020B0604020202020204" pitchFamily="34" charset="0"/>
              <a:buNone/>
            </a:pPr>
            <a:endParaRPr lang="en-US" b="0" i="0" dirty="0">
              <a:effectLst/>
              <a:latin typeface="Segoe UI" panose="020B0502040204020203" pitchFamily="34" charset="0"/>
            </a:endParaRPr>
          </a:p>
          <a:p>
            <a:pPr algn="l"/>
            <a:r>
              <a:rPr lang="en-US" b="1" i="0" dirty="0">
                <a:effectLst/>
                <a:latin typeface="Segoe UI" panose="020B0502040204020203" pitchFamily="34" charset="0"/>
              </a:rPr>
              <a:t>Audio output (speaker) redirection</a:t>
            </a:r>
          </a:p>
          <a:p>
            <a:pPr algn="l"/>
            <a:r>
              <a:rPr lang="en-US" b="0" i="0" dirty="0">
                <a:effectLst/>
                <a:latin typeface="Segoe UI" panose="020B0502040204020203" pitchFamily="34" charset="0"/>
              </a:rPr>
              <a:t>Set the following RDP property to configure audio output redirection:</a:t>
            </a:r>
          </a:p>
          <a:p>
            <a:pPr algn="l">
              <a:buFont typeface="Arial" panose="020B0604020202020204" pitchFamily="34" charset="0"/>
              <a:buChar char="•"/>
            </a:pPr>
            <a:r>
              <a:rPr lang="en-US" b="0" i="0" dirty="0">
                <a:effectLst/>
                <a:latin typeface="Segoe UI" panose="020B0502040204020203" pitchFamily="34" charset="0"/>
              </a:rPr>
              <a:t>audiomode:i:0enables audio output redirection.</a:t>
            </a:r>
          </a:p>
          <a:p>
            <a:pPr algn="l">
              <a:buFont typeface="Arial" panose="020B0604020202020204" pitchFamily="34" charset="0"/>
              <a:buChar char="•"/>
            </a:pPr>
            <a:r>
              <a:rPr lang="en-US" b="0" i="0" dirty="0">
                <a:effectLst/>
                <a:latin typeface="Segoe UI" panose="020B0502040204020203" pitchFamily="34" charset="0"/>
              </a:rPr>
              <a:t>audiomode:i:1 or audiomode:i:2 disable audio output redirection.</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Camera redirection</a:t>
            </a:r>
          </a:p>
          <a:p>
            <a:pPr algn="l"/>
            <a:r>
              <a:rPr lang="en-US" b="0" i="0" dirty="0">
                <a:effectLst/>
                <a:latin typeface="Segoe UI" panose="020B0502040204020203" pitchFamily="34" charset="0"/>
              </a:rPr>
              <a:t>Set the following RDP property to configure camera redirection:</a:t>
            </a:r>
          </a:p>
          <a:p>
            <a:pPr algn="l">
              <a:buFont typeface="Arial" panose="020B0604020202020204" pitchFamily="34" charset="0"/>
              <a:buChar char="•"/>
            </a:pPr>
            <a:r>
              <a:rPr lang="en-US" b="0" i="0" dirty="0">
                <a:effectLst/>
                <a:latin typeface="Segoe UI" panose="020B0502040204020203" pitchFamily="34" charset="0"/>
              </a:rPr>
              <a:t>camerastoredirect:s:* redirects all cameras.</a:t>
            </a:r>
          </a:p>
          <a:p>
            <a:pPr algn="l">
              <a:buFont typeface="Arial" panose="020B0604020202020204" pitchFamily="34" charset="0"/>
              <a:buChar char="•"/>
            </a:pPr>
            <a:r>
              <a:rPr lang="en-US" b="0" i="0" dirty="0">
                <a:effectLst/>
                <a:latin typeface="Segoe UI" panose="020B0502040204020203" pitchFamily="34" charset="0"/>
              </a:rPr>
              <a:t>camerastoredirect:s: disables camera redirection.</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Clipboard redirection</a:t>
            </a:r>
          </a:p>
          <a:p>
            <a:pPr algn="l"/>
            <a:r>
              <a:rPr lang="en-US" b="0" i="0" dirty="0">
                <a:effectLst/>
                <a:latin typeface="Segoe UI" panose="020B0502040204020203" pitchFamily="34" charset="0"/>
              </a:rPr>
              <a:t>Set the following RDP property to configure clipboard redirection:</a:t>
            </a:r>
          </a:p>
          <a:p>
            <a:pPr algn="l">
              <a:buFont typeface="Arial" panose="020B0604020202020204" pitchFamily="34" charset="0"/>
              <a:buChar char="•"/>
            </a:pPr>
            <a:r>
              <a:rPr lang="en-US" b="0" i="0" dirty="0">
                <a:effectLst/>
                <a:latin typeface="Segoe UI" panose="020B0502040204020203" pitchFamily="34" charset="0"/>
              </a:rPr>
              <a:t>redirectclipboard:i:1 enables clipboard redirection.</a:t>
            </a:r>
          </a:p>
          <a:p>
            <a:pPr algn="l">
              <a:buFont typeface="Arial" panose="020B0604020202020204" pitchFamily="34" charset="0"/>
              <a:buChar char="•"/>
            </a:pPr>
            <a:r>
              <a:rPr lang="en-US" b="0" i="0" dirty="0">
                <a:effectLst/>
                <a:latin typeface="Segoe UI" panose="020B0502040204020203" pitchFamily="34" charset="0"/>
              </a:rPr>
              <a:t>redirectclipboard:i:0 disables clipboard redirection.</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COM port redirections</a:t>
            </a:r>
          </a:p>
          <a:p>
            <a:pPr algn="l"/>
            <a:r>
              <a:rPr lang="en-US" b="0" i="0" dirty="0">
                <a:effectLst/>
                <a:latin typeface="Segoe UI" panose="020B0502040204020203" pitchFamily="34" charset="0"/>
              </a:rPr>
              <a:t>Set the following RDP property to configure COM port redirection:</a:t>
            </a:r>
          </a:p>
          <a:p>
            <a:pPr algn="l">
              <a:buFont typeface="Arial" panose="020B0604020202020204" pitchFamily="34" charset="0"/>
              <a:buChar char="•"/>
            </a:pPr>
            <a:r>
              <a:rPr lang="en-US" b="0" i="0" dirty="0">
                <a:effectLst/>
                <a:latin typeface="Segoe UI" panose="020B0502040204020203" pitchFamily="34" charset="0"/>
              </a:rPr>
              <a:t>redirectcomports:i:1 enables COM port redirection.</a:t>
            </a:r>
          </a:p>
          <a:p>
            <a:pPr algn="l">
              <a:buFont typeface="Arial" panose="020B0604020202020204" pitchFamily="34" charset="0"/>
              <a:buChar char="•"/>
            </a:pPr>
            <a:r>
              <a:rPr lang="en-US" b="0" i="0" dirty="0">
                <a:effectLst/>
                <a:latin typeface="Segoe UI" panose="020B0502040204020203" pitchFamily="34" charset="0"/>
              </a:rPr>
              <a:t>redirectcomports:i:0 disables COM port redirection.</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USB redirection</a:t>
            </a:r>
          </a:p>
          <a:p>
            <a:pPr algn="l"/>
            <a:r>
              <a:rPr lang="en-US" b="0" i="0" dirty="0">
                <a:effectLst/>
                <a:latin typeface="Segoe UI" panose="020B0502040204020203" pitchFamily="34" charset="0"/>
              </a:rPr>
              <a:t>First, set the following RDP property to enable USB device redirection:</a:t>
            </a:r>
          </a:p>
          <a:p>
            <a:pPr algn="l">
              <a:buFont typeface="Arial" panose="020B0604020202020204" pitchFamily="34" charset="0"/>
              <a:buChar char="•"/>
            </a:pPr>
            <a:r>
              <a:rPr lang="en-US" b="0" i="0" dirty="0">
                <a:effectLst/>
                <a:latin typeface="Segoe UI" panose="020B0502040204020203" pitchFamily="34" charset="0"/>
              </a:rPr>
              <a:t>usbdevicestoredirect:s:* enables USB device redirection.</a:t>
            </a:r>
          </a:p>
          <a:p>
            <a:pPr algn="l">
              <a:buFont typeface="Arial" panose="020B0604020202020204" pitchFamily="34" charset="0"/>
              <a:buChar char="•"/>
            </a:pPr>
            <a:r>
              <a:rPr lang="en-US" b="0" i="0" dirty="0">
                <a:effectLst/>
                <a:latin typeface="Segoe UI" panose="020B0502040204020203" pitchFamily="34" charset="0"/>
              </a:rPr>
              <a:t>usbdevicestoredirect:s: disables USB device redirection.</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Plug and play device redirection</a:t>
            </a:r>
          </a:p>
          <a:p>
            <a:pPr algn="l"/>
            <a:r>
              <a:rPr lang="en-US" b="0" i="0" dirty="0">
                <a:effectLst/>
                <a:latin typeface="Segoe UI" panose="020B0502040204020203" pitchFamily="34" charset="0"/>
              </a:rPr>
              <a:t>Set the following RDP property to configure plug and play device redirection:</a:t>
            </a:r>
          </a:p>
          <a:p>
            <a:pPr algn="l">
              <a:buFont typeface="Arial" panose="020B0604020202020204" pitchFamily="34" charset="0"/>
              <a:buChar char="•"/>
            </a:pPr>
            <a:r>
              <a:rPr lang="en-US" b="0" i="0" dirty="0">
                <a:effectLst/>
                <a:latin typeface="Segoe UI" panose="020B0502040204020203" pitchFamily="34" charset="0"/>
              </a:rPr>
              <a:t>devicestoredirect:s:* enables redirection of all plug and play devices.</a:t>
            </a:r>
          </a:p>
          <a:p>
            <a:pPr algn="l">
              <a:buFont typeface="Arial" panose="020B0604020202020204" pitchFamily="34" charset="0"/>
              <a:buChar char="•"/>
            </a:pPr>
            <a:r>
              <a:rPr lang="en-US" b="0" i="0" dirty="0">
                <a:effectLst/>
                <a:latin typeface="Segoe UI" panose="020B0502040204020203" pitchFamily="34" charset="0"/>
              </a:rPr>
              <a:t>devicestoredirect:s: disables redirection of plug and play devices.</a:t>
            </a:r>
          </a:p>
          <a:p>
            <a:pPr algn="l"/>
            <a:r>
              <a:rPr lang="en-US" b="0" i="0" dirty="0">
                <a:effectLst/>
                <a:latin typeface="Segoe UI" panose="020B0502040204020203" pitchFamily="34" charset="0"/>
              </a:rPr>
              <a:t>You can also select specific plug and play devices using a semicolon-delimited list, such as devicestoredirect:s:root\*PNP0F08.</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Local drive redirection</a:t>
            </a:r>
          </a:p>
          <a:p>
            <a:pPr algn="l"/>
            <a:r>
              <a:rPr lang="en-US" b="0" i="0" dirty="0">
                <a:effectLst/>
                <a:latin typeface="Segoe UI" panose="020B0502040204020203" pitchFamily="34" charset="0"/>
              </a:rPr>
              <a:t>Set the following RDP property to configure local drive redirection:</a:t>
            </a:r>
          </a:p>
          <a:p>
            <a:pPr algn="l">
              <a:buFont typeface="Arial" panose="020B0604020202020204" pitchFamily="34" charset="0"/>
              <a:buChar char="•"/>
            </a:pPr>
            <a:r>
              <a:rPr lang="en-US" b="0" i="0" dirty="0">
                <a:effectLst/>
                <a:latin typeface="Segoe UI" panose="020B0502040204020203" pitchFamily="34" charset="0"/>
              </a:rPr>
              <a:t>drivestoredirect:s:* enables redirection of all disk drives.</a:t>
            </a:r>
          </a:p>
          <a:p>
            <a:pPr algn="l">
              <a:buFont typeface="Arial" panose="020B0604020202020204" pitchFamily="34" charset="0"/>
              <a:buChar char="•"/>
            </a:pPr>
            <a:r>
              <a:rPr lang="en-US" b="0" i="0" dirty="0">
                <a:effectLst/>
                <a:latin typeface="Segoe UI" panose="020B0502040204020203" pitchFamily="34" charset="0"/>
              </a:rPr>
              <a:t>Drivestoredirect:s: disables local drive redirection.</a:t>
            </a:r>
          </a:p>
          <a:p>
            <a:pPr algn="l"/>
            <a:r>
              <a:rPr lang="en-US" b="0" i="0" dirty="0">
                <a:effectLst/>
                <a:latin typeface="Segoe UI" panose="020B0502040204020203" pitchFamily="34" charset="0"/>
              </a:rPr>
              <a:t>You can also select specific drives using a semicolon-delimited list, such as drivestoredirect:s:C:;E:;.</a:t>
            </a:r>
          </a:p>
          <a:p>
            <a:pPr algn="l"/>
            <a:endParaRPr lang="en-US" b="1" i="0" dirty="0">
              <a:effectLst/>
              <a:latin typeface="Segoe UI" panose="020B0502040204020203" pitchFamily="34" charset="0"/>
            </a:endParaRPr>
          </a:p>
          <a:p>
            <a:pPr algn="l"/>
            <a:r>
              <a:rPr lang="en-US" b="1" i="0" dirty="0">
                <a:effectLst/>
                <a:latin typeface="Segoe UI" panose="020B0502040204020203" pitchFamily="34" charset="0"/>
              </a:rPr>
              <a:t>Printer redirection</a:t>
            </a:r>
          </a:p>
          <a:p>
            <a:pPr algn="l"/>
            <a:r>
              <a:rPr lang="en-US" b="0" i="0" dirty="0">
                <a:effectLst/>
                <a:latin typeface="Segoe UI" panose="020B0502040204020203" pitchFamily="34" charset="0"/>
              </a:rPr>
              <a:t>Set the following RDP property to configure printer redirection:</a:t>
            </a:r>
          </a:p>
          <a:p>
            <a:pPr algn="l">
              <a:buFont typeface="Arial" panose="020B0604020202020204" pitchFamily="34" charset="0"/>
              <a:buChar char="•"/>
            </a:pPr>
            <a:r>
              <a:rPr lang="en-US" b="0" i="0" dirty="0">
                <a:effectLst/>
                <a:latin typeface="Segoe UI" panose="020B0502040204020203" pitchFamily="34" charset="0"/>
              </a:rPr>
              <a:t>redirectprinters:i:1 enables printer redirection.</a:t>
            </a:r>
          </a:p>
          <a:p>
            <a:pPr algn="l">
              <a:buFont typeface="Arial" panose="020B0604020202020204" pitchFamily="34" charset="0"/>
              <a:buChar char="•"/>
            </a:pPr>
            <a:r>
              <a:rPr lang="en-US" b="0" i="0" dirty="0">
                <a:effectLst/>
                <a:latin typeface="Segoe UI" panose="020B0502040204020203" pitchFamily="34" charset="0"/>
              </a:rPr>
              <a:t>redirectprinters:i:0 disables printer redirection.</a:t>
            </a:r>
          </a:p>
          <a:p>
            <a:pPr>
              <a:lnSpc>
                <a:spcPct val="100000"/>
              </a:lnSpc>
              <a:spcAft>
                <a:spcPts val="600"/>
              </a:spcAft>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2119322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41587265"/>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5890842"/>
      </p:ext>
    </p:extLst>
  </p:cSld>
  <p:clrMapOvr>
    <a:masterClrMapping/>
  </p:clrMapOvr>
  <p:transition>
    <p:fade/>
  </p:transition>
  <p:extLst>
    <p:ext uri="{DCECCB84-F9BA-43D5-87BE-67443E8EF086}">
      <p15:sldGuideLst xmlns:p15="http://schemas.microsoft.com/office/powerpoint/2012/main">
        <p15:guide id="1" orient="horz" pos="3432">
          <p15:clr>
            <a:srgbClr val="FBAE40"/>
          </p15:clr>
        </p15:guide>
        <p15:guide id="2" orient="horz" pos="3572">
          <p15:clr>
            <a:srgbClr val="FBAE40"/>
          </p15:clr>
        </p15:guide>
        <p15:guide id="3" orient="horz" pos="32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8098135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 id="2147484707" r:id="rId1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t5/Windows-Virtual-Desktop/bd-p/WindowsVirtualDesktop"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252623035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Configure user settings through Endpoint Manager policies</a:t>
            </a:r>
          </a:p>
        </p:txBody>
      </p:sp>
      <p:pic>
        <p:nvPicPr>
          <p:cNvPr id="6" name="Picture Placeholder 6">
            <a:extLst>
              <a:ext uri="{FF2B5EF4-FFF2-40B4-BE49-F238E27FC236}">
                <a16:creationId xmlns:a16="http://schemas.microsoft.com/office/drawing/2014/main" id="{A7E68020-3C3F-4E0B-AE08-BA0B6018E52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8928977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A39E2AB-BC6E-4574-AC04-7D92E79B7612}"/>
              </a:ext>
            </a:extLst>
          </p:cNvPr>
          <p:cNvSpPr txBox="1"/>
          <p:nvPr/>
        </p:nvSpPr>
        <p:spPr>
          <a:xfrm>
            <a:off x="551153" y="742059"/>
            <a:ext cx="10984762" cy="707886"/>
          </a:xfrm>
          <a:prstGeom prst="rect">
            <a:avLst/>
          </a:prstGeom>
          <a:noFill/>
        </p:spPr>
        <p:txBody>
          <a:bodyPr wrap="square">
            <a:spAutoFit/>
          </a:bodyPr>
          <a:lstStyle/>
          <a:p>
            <a:r>
              <a:rPr lang="en-US" sz="2000" dirty="0">
                <a:solidFill>
                  <a:schemeClr val="tx2">
                    <a:lumMod val="75000"/>
                  </a:schemeClr>
                </a:solidFill>
              </a:rPr>
              <a:t>Enroll Azure Virtual Desktop VMs that are hybrid Azure AD joined with Microsoft Intune and manage them in the Microsoft Endpoint Manager admin center as you would physical devices.</a:t>
            </a:r>
          </a:p>
        </p:txBody>
      </p:sp>
      <p:pic>
        <p:nvPicPr>
          <p:cNvPr id="5" name="Picture 4">
            <a:extLst>
              <a:ext uri="{FF2B5EF4-FFF2-40B4-BE49-F238E27FC236}">
                <a16:creationId xmlns:a16="http://schemas.microsoft.com/office/drawing/2014/main" id="{9017D6E8-7D75-44EF-9DA6-D8889B3CD10B}"/>
              </a:ext>
            </a:extLst>
          </p:cNvPr>
          <p:cNvPicPr>
            <a:picLocks noChangeAspect="1"/>
          </p:cNvPicPr>
          <p:nvPr/>
        </p:nvPicPr>
        <p:blipFill>
          <a:blip r:embed="rId3"/>
          <a:stretch>
            <a:fillRect/>
          </a:stretch>
        </p:blipFill>
        <p:spPr>
          <a:xfrm>
            <a:off x="810168" y="2467169"/>
            <a:ext cx="10200680" cy="3441328"/>
          </a:xfrm>
          <a:prstGeom prst="rect">
            <a:avLst/>
          </a:prstGeom>
        </p:spPr>
      </p:pic>
      <p:sp>
        <p:nvSpPr>
          <p:cNvPr id="10" name="TextBox 9">
            <a:extLst>
              <a:ext uri="{FF2B5EF4-FFF2-40B4-BE49-F238E27FC236}">
                <a16:creationId xmlns:a16="http://schemas.microsoft.com/office/drawing/2014/main" id="{888D5FEB-4FBF-4281-B8E9-30139176F96E}"/>
              </a:ext>
            </a:extLst>
          </p:cNvPr>
          <p:cNvSpPr txBox="1"/>
          <p:nvPr/>
        </p:nvSpPr>
        <p:spPr>
          <a:xfrm>
            <a:off x="477135" y="1903831"/>
            <a:ext cx="10362758" cy="400110"/>
          </a:xfrm>
          <a:prstGeom prst="rect">
            <a:avLst/>
          </a:prstGeom>
          <a:noFill/>
        </p:spPr>
        <p:txBody>
          <a:bodyPr wrap="square">
            <a:spAutoFit/>
          </a:bodyPr>
          <a:lstStyle/>
          <a:p>
            <a:r>
              <a:rPr lang="en-US" sz="2000" dirty="0"/>
              <a:t> Endpoint Manager integration is available for Windows 10 Enterprise desktops.</a:t>
            </a:r>
          </a:p>
        </p:txBody>
      </p:sp>
    </p:spTree>
    <p:extLst>
      <p:ext uri="{BB962C8B-B14F-4D97-AF65-F5344CB8AC3E}">
        <p14:creationId xmlns:p14="http://schemas.microsoft.com/office/powerpoint/2010/main" val="23910463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fr-FR" dirty="0"/>
              <a:t>Configure session timeout </a:t>
            </a:r>
            <a:r>
              <a:rPr lang="fr-FR" dirty="0" err="1"/>
              <a:t>properties</a:t>
            </a:r>
            <a:endParaRPr lang="en-US" dirty="0"/>
          </a:p>
        </p:txBody>
      </p:sp>
      <p:pic>
        <p:nvPicPr>
          <p:cNvPr id="18" name="Picture Placeholder 5">
            <a:extLst>
              <a:ext uri="{FF2B5EF4-FFF2-40B4-BE49-F238E27FC236}">
                <a16:creationId xmlns:a16="http://schemas.microsoft.com/office/drawing/2014/main" id="{4509F129-02A7-47FD-8A4C-15479EE6EDD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58150979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41908" y="371162"/>
            <a:ext cx="11341268" cy="680196"/>
          </a:xfrm>
        </p:spPr>
        <p:txBody>
          <a:bodyPr/>
          <a:lstStyle/>
          <a:p>
            <a:r>
              <a:rPr lang="en-US" dirty="0">
                <a:latin typeface="Segoe UI" panose="020B0502040204020203" pitchFamily="34" charset="0"/>
              </a:rPr>
              <a:t>Configure session timeout properties</a:t>
            </a:r>
          </a:p>
        </p:txBody>
      </p:sp>
      <p:pic>
        <p:nvPicPr>
          <p:cNvPr id="3" name="Picture 2">
            <a:extLst>
              <a:ext uri="{FF2B5EF4-FFF2-40B4-BE49-F238E27FC236}">
                <a16:creationId xmlns:a16="http://schemas.microsoft.com/office/drawing/2014/main" id="{85C84BB8-1FFF-44FA-9FCA-E07E0CDD4AE7}"/>
              </a:ext>
            </a:extLst>
          </p:cNvPr>
          <p:cNvPicPr>
            <a:picLocks noChangeAspect="1"/>
          </p:cNvPicPr>
          <p:nvPr/>
        </p:nvPicPr>
        <p:blipFill>
          <a:blip r:embed="rId3"/>
          <a:stretch>
            <a:fillRect/>
          </a:stretch>
        </p:blipFill>
        <p:spPr>
          <a:xfrm>
            <a:off x="6772939" y="1909446"/>
            <a:ext cx="4738929" cy="4374396"/>
          </a:xfrm>
          <a:prstGeom prst="rect">
            <a:avLst/>
          </a:prstGeom>
        </p:spPr>
      </p:pic>
      <p:sp>
        <p:nvSpPr>
          <p:cNvPr id="10" name="TextBox 9">
            <a:extLst>
              <a:ext uri="{FF2B5EF4-FFF2-40B4-BE49-F238E27FC236}">
                <a16:creationId xmlns:a16="http://schemas.microsoft.com/office/drawing/2014/main" id="{0C4B2EC6-B5C8-4D2E-B3BC-810C49AFFA32}"/>
              </a:ext>
            </a:extLst>
          </p:cNvPr>
          <p:cNvSpPr txBox="1"/>
          <p:nvPr/>
        </p:nvSpPr>
        <p:spPr>
          <a:xfrm>
            <a:off x="541908" y="2296103"/>
            <a:ext cx="5826994" cy="3170099"/>
          </a:xfrm>
          <a:prstGeom prst="rect">
            <a:avLst/>
          </a:prstGeom>
          <a:noFill/>
        </p:spPr>
        <p:txBody>
          <a:bodyPr wrap="square">
            <a:spAutoFit/>
          </a:bodyPr>
          <a:lstStyle/>
          <a:p>
            <a:pPr>
              <a:spcAft>
                <a:spcPts val="1200"/>
              </a:spcAft>
            </a:pPr>
            <a:r>
              <a:rPr lang="en-US" sz="2000" dirty="0"/>
              <a:t>The timeout options for RDP is set on the servers in the Local Group Policy:</a:t>
            </a:r>
          </a:p>
          <a:p>
            <a:pPr marL="342900" indent="-342900">
              <a:spcAft>
                <a:spcPts val="1200"/>
              </a:spcAft>
              <a:buFont typeface="Arial" panose="020B0604020202020204" pitchFamily="34" charset="0"/>
              <a:buChar char="•"/>
            </a:pPr>
            <a:r>
              <a:rPr lang="en-US" sz="2000" dirty="0"/>
              <a:t>Set time limit for disconnected sessions</a:t>
            </a:r>
          </a:p>
          <a:p>
            <a:pPr marL="342900" indent="-342900">
              <a:spcAft>
                <a:spcPts val="1200"/>
              </a:spcAft>
              <a:buFont typeface="Arial" panose="020B0604020202020204" pitchFamily="34" charset="0"/>
              <a:buChar char="•"/>
            </a:pPr>
            <a:r>
              <a:rPr lang="en-US" sz="2000" dirty="0"/>
              <a:t>Set time limit for active but idle Remote Desktop Services sessions</a:t>
            </a:r>
          </a:p>
          <a:p>
            <a:pPr marL="342900" indent="-342900">
              <a:spcAft>
                <a:spcPts val="1200"/>
              </a:spcAft>
              <a:buFont typeface="Arial" panose="020B0604020202020204" pitchFamily="34" charset="0"/>
              <a:buChar char="•"/>
            </a:pPr>
            <a:r>
              <a:rPr lang="en-US" sz="2000" dirty="0"/>
              <a:t>Set time limit for active Remote Desktop Services sessions</a:t>
            </a:r>
          </a:p>
          <a:p>
            <a:pPr marL="342900" indent="-342900">
              <a:spcAft>
                <a:spcPts val="1200"/>
              </a:spcAft>
              <a:buFont typeface="Arial" panose="020B0604020202020204" pitchFamily="34" charset="0"/>
              <a:buChar char="•"/>
            </a:pPr>
            <a:r>
              <a:rPr lang="en-US" sz="2000" dirty="0"/>
              <a:t>End Session when time limits are reached</a:t>
            </a:r>
          </a:p>
        </p:txBody>
      </p:sp>
      <p:sp>
        <p:nvSpPr>
          <p:cNvPr id="11" name="TextBox 10">
            <a:extLst>
              <a:ext uri="{FF2B5EF4-FFF2-40B4-BE49-F238E27FC236}">
                <a16:creationId xmlns:a16="http://schemas.microsoft.com/office/drawing/2014/main" id="{93A02C69-EE3C-4BCA-9C68-EB48C43B683E}"/>
              </a:ext>
            </a:extLst>
          </p:cNvPr>
          <p:cNvSpPr txBox="1"/>
          <p:nvPr/>
        </p:nvSpPr>
        <p:spPr>
          <a:xfrm>
            <a:off x="471821" y="1051358"/>
            <a:ext cx="10580724" cy="707886"/>
          </a:xfrm>
          <a:prstGeom prst="rect">
            <a:avLst/>
          </a:prstGeom>
          <a:noFill/>
        </p:spPr>
        <p:txBody>
          <a:bodyPr wrap="square">
            <a:spAutoFit/>
          </a:bodyPr>
          <a:lstStyle/>
          <a:p>
            <a:r>
              <a:rPr lang="en-US" sz="2000" dirty="0"/>
              <a:t>Signing users out when they're inactive preserves resources and prevents access by unauthorized users.</a:t>
            </a:r>
          </a:p>
        </p:txBody>
      </p:sp>
    </p:spTree>
    <p:extLst>
      <p:ext uri="{BB962C8B-B14F-4D97-AF65-F5344CB8AC3E}">
        <p14:creationId xmlns:p14="http://schemas.microsoft.com/office/powerpoint/2010/main" val="3340650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Configure device redirections</a:t>
            </a:r>
          </a:p>
        </p:txBody>
      </p:sp>
      <p:pic>
        <p:nvPicPr>
          <p:cNvPr id="6" name="Picture Placeholder 5">
            <a:extLst>
              <a:ext uri="{FF2B5EF4-FFF2-40B4-BE49-F238E27FC236}">
                <a16:creationId xmlns:a16="http://schemas.microsoft.com/office/drawing/2014/main" id="{C8A24337-D0D7-4730-B7C0-ACDFAEEC761F}"/>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42788696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146DD6C-0BBF-4A8C-B548-32F218BA262F}"/>
              </a:ext>
            </a:extLst>
          </p:cNvPr>
          <p:cNvSpPr txBox="1"/>
          <p:nvPr/>
        </p:nvSpPr>
        <p:spPr>
          <a:xfrm>
            <a:off x="570541" y="724559"/>
            <a:ext cx="10619268" cy="1200329"/>
          </a:xfrm>
          <a:prstGeom prst="rect">
            <a:avLst/>
          </a:prstGeom>
          <a:noFill/>
        </p:spPr>
        <p:txBody>
          <a:bodyPr wrap="square">
            <a:spAutoFit/>
          </a:bodyPr>
          <a:lstStyle/>
          <a:p>
            <a:r>
              <a:rPr lang="en-US" sz="2400" dirty="0">
                <a:solidFill>
                  <a:schemeClr val="tx2">
                    <a:lumMod val="75000"/>
                  </a:schemeClr>
                </a:solidFill>
              </a:rPr>
              <a:t>Configuring device redirections for your Azure Virtual Desktop environment allows you to use printers, USB devices, microphones and other peripheral devices in the remote session.</a:t>
            </a:r>
          </a:p>
        </p:txBody>
      </p:sp>
      <p:sp>
        <p:nvSpPr>
          <p:cNvPr id="2" name="Rectangle 1">
            <a:extLst>
              <a:ext uri="{FF2B5EF4-FFF2-40B4-BE49-F238E27FC236}">
                <a16:creationId xmlns:a16="http://schemas.microsoft.com/office/drawing/2014/main" id="{F9350550-4103-488B-AF3C-18141456C681}"/>
              </a:ext>
            </a:extLst>
          </p:cNvPr>
          <p:cNvSpPr>
            <a:spLocks noChangeArrowheads="1"/>
          </p:cNvSpPr>
          <p:nvPr/>
        </p:nvSpPr>
        <p:spPr bwMode="auto">
          <a:xfrm>
            <a:off x="634400" y="2634424"/>
            <a:ext cx="4437330" cy="29443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latin typeface="+mj-lt"/>
              </a:rPr>
              <a:t>Clipboard redirection</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onsolas" panose="020B0609020204030204" pitchFamily="49" charset="0"/>
              </a:rPr>
              <a:t>redirectclipboard:i:1</a:t>
            </a:r>
            <a:r>
              <a:rPr kumimoji="0" lang="en-US" altLang="en-US" sz="1400" b="0" i="0" u="none" strike="noStrike" cap="none" normalizeH="0" baseline="0" dirty="0">
                <a:ln>
                  <a:noFill/>
                </a:ln>
                <a:solidFill>
                  <a:schemeClr val="tx1"/>
                </a:solidFill>
                <a:effectLst/>
                <a:latin typeface="+mn-lt"/>
              </a:rPr>
              <a:t> enables clipboard redirection</a:t>
            </a: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onsolas" panose="020B0609020204030204" pitchFamily="49" charset="0"/>
              </a:rPr>
              <a:t>redirectclipboard:i:0</a:t>
            </a:r>
            <a:r>
              <a:rPr kumimoji="0" lang="en-US" altLang="en-US" sz="1400" b="0" i="0" u="none" strike="noStrike" cap="none" normalizeH="0" baseline="0" dirty="0">
                <a:ln>
                  <a:noFill/>
                </a:ln>
                <a:solidFill>
                  <a:schemeClr val="tx1"/>
                </a:solidFill>
                <a:effectLst/>
                <a:latin typeface="+mn-lt"/>
              </a:rPr>
              <a:t> disables clipboard redirection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mn-lt"/>
            </a:endParaRPr>
          </a:p>
          <a:p>
            <a:r>
              <a:rPr lang="en-US" altLang="en-US" sz="1600" b="1" dirty="0">
                <a:latin typeface="+mj-lt"/>
              </a:rPr>
              <a:t>COM port redirections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onsolas" panose="020B0609020204030204" pitchFamily="49" charset="0"/>
              </a:rPr>
              <a:t>redirectcomports:i:1</a:t>
            </a:r>
            <a:r>
              <a:rPr kumimoji="0" lang="en-US" altLang="en-US" sz="1400" b="0" i="0" u="none" strike="noStrike" cap="none" normalizeH="0" baseline="0" dirty="0">
                <a:ln>
                  <a:noFill/>
                </a:ln>
                <a:solidFill>
                  <a:schemeClr val="tx1"/>
                </a:solidFill>
                <a:effectLst/>
                <a:latin typeface="+mn-lt"/>
              </a:rPr>
              <a:t> enables COM port redirection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onsolas" panose="020B0609020204030204" pitchFamily="49" charset="0"/>
              </a:rPr>
              <a:t>redirectcomports:i:0</a:t>
            </a:r>
            <a:r>
              <a:rPr kumimoji="0" lang="en-US" altLang="en-US" sz="1400" b="0" i="0" u="none" strike="noStrike" cap="none" normalizeH="0" baseline="0" dirty="0">
                <a:ln>
                  <a:noFill/>
                </a:ln>
                <a:solidFill>
                  <a:schemeClr val="tx1"/>
                </a:solidFill>
                <a:effectLst/>
                <a:latin typeface="+mn-lt"/>
              </a:rPr>
              <a:t> disables COM port redirection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mn-lt"/>
            </a:endParaRPr>
          </a:p>
          <a:p>
            <a:pPr marR="0" lvl="0" indent="0">
              <a:lnSpc>
                <a:spcPct val="100000"/>
              </a:lnSpc>
              <a:buClrTx/>
              <a:buSzTx/>
              <a:buFontTx/>
              <a:buNone/>
              <a:tabLst/>
            </a:pPr>
            <a:r>
              <a:rPr lang="en-US" altLang="en-US" sz="1600" b="1" dirty="0">
                <a:latin typeface="+mj-lt"/>
              </a:rPr>
              <a:t>USB redirection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onsolas" panose="020B0609020204030204" pitchFamily="49" charset="0"/>
              </a:rPr>
              <a:t>usbdevicestoredirect:s:*</a:t>
            </a:r>
            <a:r>
              <a:rPr kumimoji="0" lang="en-US" altLang="en-US" sz="1400" b="0" i="0" u="none" strike="noStrike" cap="none" normalizeH="0" baseline="0" dirty="0">
                <a:ln>
                  <a:noFill/>
                </a:ln>
                <a:solidFill>
                  <a:schemeClr val="tx1"/>
                </a:solidFill>
                <a:effectLst/>
                <a:latin typeface="+mn-lt"/>
              </a:rPr>
              <a:t> enables USB device redirection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Consolas" panose="020B0609020204030204" pitchFamily="49" charset="0"/>
              </a:rPr>
              <a:t>usbdevicestoredirect:s:</a:t>
            </a:r>
            <a:r>
              <a:rPr kumimoji="0" lang="en-US" altLang="en-US" sz="1400" b="0" i="0" u="none" strike="noStrike" cap="none" normalizeH="0" baseline="0" dirty="0">
                <a:ln>
                  <a:noFill/>
                </a:ln>
                <a:solidFill>
                  <a:schemeClr val="tx1"/>
                </a:solidFill>
                <a:effectLst/>
                <a:latin typeface="+mn-lt"/>
              </a:rPr>
              <a:t> disables USB device redirection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7" name="Group 6">
            <a:extLst>
              <a:ext uri="{FF2B5EF4-FFF2-40B4-BE49-F238E27FC236}">
                <a16:creationId xmlns:a16="http://schemas.microsoft.com/office/drawing/2014/main" id="{A9855E51-A737-44AD-B42A-033482561D2D}"/>
              </a:ext>
            </a:extLst>
          </p:cNvPr>
          <p:cNvGrpSpPr/>
          <p:nvPr/>
        </p:nvGrpSpPr>
        <p:grpSpPr>
          <a:xfrm>
            <a:off x="5470450" y="2429719"/>
            <a:ext cx="6599275" cy="3149085"/>
            <a:chOff x="5470450" y="2429719"/>
            <a:chExt cx="6599275" cy="3149085"/>
          </a:xfrm>
        </p:grpSpPr>
        <p:sp>
          <p:nvSpPr>
            <p:cNvPr id="8" name="Rectangle 7">
              <a:extLst>
                <a:ext uri="{FF2B5EF4-FFF2-40B4-BE49-F238E27FC236}">
                  <a16:creationId xmlns:a16="http://schemas.microsoft.com/office/drawing/2014/main" id="{B2F165E9-B703-4AF6-9D73-A79CF18411CB}"/>
                </a:ext>
              </a:extLst>
            </p:cNvPr>
            <p:cNvSpPr/>
            <p:nvPr/>
          </p:nvSpPr>
          <p:spPr bwMode="auto">
            <a:xfrm>
              <a:off x="5470450" y="2486345"/>
              <a:ext cx="6599275" cy="3092459"/>
            </a:xfrm>
            <a:prstGeom prst="rect">
              <a:avLst/>
            </a:prstGeom>
            <a:noFill/>
            <a:ln>
              <a:solidFill>
                <a:schemeClr val="tx1">
                  <a:lumMod val="75000"/>
                  <a:lumOff val="2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1335BB0E-5A7D-4CCC-9201-C16E057E60FE}"/>
                </a:ext>
              </a:extLst>
            </p:cNvPr>
            <p:cNvPicPr>
              <a:picLocks noChangeAspect="1"/>
            </p:cNvPicPr>
            <p:nvPr/>
          </p:nvPicPr>
          <p:blipFill>
            <a:blip r:embed="rId3"/>
            <a:stretch>
              <a:fillRect/>
            </a:stretch>
          </p:blipFill>
          <p:spPr>
            <a:xfrm>
              <a:off x="5470450" y="2429719"/>
              <a:ext cx="6599275" cy="3149085"/>
            </a:xfrm>
            <a:prstGeom prst="rect">
              <a:avLst/>
            </a:prstGeom>
          </p:spPr>
        </p:pic>
      </p:grpSp>
    </p:spTree>
    <p:extLst>
      <p:ext uri="{BB962C8B-B14F-4D97-AF65-F5344CB8AC3E}">
        <p14:creationId xmlns:p14="http://schemas.microsoft.com/office/powerpoint/2010/main" val="413973887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Configure Universal Print</a:t>
            </a:r>
          </a:p>
        </p:txBody>
      </p:sp>
      <p:pic>
        <p:nvPicPr>
          <p:cNvPr id="6" name="Picture Placeholder 2">
            <a:extLst>
              <a:ext uri="{FF2B5EF4-FFF2-40B4-BE49-F238E27FC236}">
                <a16:creationId xmlns:a16="http://schemas.microsoft.com/office/drawing/2014/main" id="{0C65AAAC-312A-4489-BD59-52798D90AB4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38320312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BD1EC91-E2DE-4F93-93BC-54DE68252B71}"/>
              </a:ext>
            </a:extLst>
          </p:cNvPr>
          <p:cNvSpPr txBox="1"/>
          <p:nvPr/>
        </p:nvSpPr>
        <p:spPr>
          <a:xfrm>
            <a:off x="683363" y="1886092"/>
            <a:ext cx="6557630" cy="3631763"/>
          </a:xfrm>
          <a:prstGeom prst="rect">
            <a:avLst/>
          </a:prstGeom>
          <a:noFill/>
        </p:spPr>
        <p:txBody>
          <a:bodyPr wrap="square">
            <a:spAutoFit/>
          </a:bodyPr>
          <a:lstStyle/>
          <a:p>
            <a:pPr marL="285750" indent="-285750" algn="l">
              <a:spcAft>
                <a:spcPts val="900"/>
              </a:spcAft>
              <a:buFont typeface="Arial" panose="020B0604020202020204" pitchFamily="34" charset="0"/>
              <a:buChar char="•"/>
            </a:pPr>
            <a:r>
              <a:rPr lang="en-US" sz="2000" b="0" i="0" dirty="0">
                <a:effectLst/>
                <a:latin typeface="Segoe UI VSS (Regular)"/>
              </a:rPr>
              <a:t>Universal Print runs entirely on Microsoft Azure.</a:t>
            </a:r>
          </a:p>
          <a:p>
            <a:pPr marL="285750" indent="-285750" algn="l">
              <a:spcAft>
                <a:spcPts val="900"/>
              </a:spcAft>
              <a:buFont typeface="Arial" panose="020B0604020202020204" pitchFamily="34" charset="0"/>
              <a:buChar char="•"/>
            </a:pPr>
            <a:r>
              <a:rPr lang="en-US" sz="2000" b="0" i="0" dirty="0">
                <a:effectLst/>
                <a:latin typeface="Segoe UI VSS (Regular)"/>
              </a:rPr>
              <a:t>With Universal Print–compatible printers, it doesn't require on-premises infrastructure.</a:t>
            </a:r>
          </a:p>
          <a:p>
            <a:pPr marL="285750" indent="-285750" algn="l">
              <a:spcAft>
                <a:spcPts val="900"/>
              </a:spcAft>
              <a:buFont typeface="Arial" panose="020B0604020202020204" pitchFamily="34" charset="0"/>
              <a:buChar char="•"/>
            </a:pPr>
            <a:r>
              <a:rPr lang="en-US" sz="2000" b="0" i="0" dirty="0">
                <a:effectLst/>
                <a:latin typeface="Segoe UI VSS (Regular)"/>
              </a:rPr>
              <a:t>A Microsoft 365 subscription-based service that centralizes print management through the Universal Print portal. </a:t>
            </a:r>
          </a:p>
          <a:p>
            <a:pPr marL="285750" indent="-285750" algn="l">
              <a:spcAft>
                <a:spcPts val="900"/>
              </a:spcAft>
              <a:buFont typeface="Arial" panose="020B0604020202020204" pitchFamily="34" charset="0"/>
              <a:buChar char="•"/>
            </a:pPr>
            <a:r>
              <a:rPr lang="en-US" sz="2000" dirty="0">
                <a:latin typeface="Segoe UI VSS (Regular)"/>
              </a:rPr>
              <a:t>I</a:t>
            </a:r>
            <a:r>
              <a:rPr lang="en-US" sz="2000" b="0" i="0" dirty="0">
                <a:effectLst/>
                <a:latin typeface="Segoe UI VSS (Regular)"/>
              </a:rPr>
              <a:t>ntegrated with Azure Active Directory and supports single sign-on scenarios.</a:t>
            </a:r>
          </a:p>
          <a:p>
            <a:pPr marL="285750" indent="-285750" algn="l">
              <a:spcAft>
                <a:spcPts val="900"/>
              </a:spcAft>
              <a:buFont typeface="Arial" panose="020B0604020202020204" pitchFamily="34" charset="0"/>
              <a:buChar char="•"/>
            </a:pPr>
            <a:r>
              <a:rPr lang="en-US" sz="2000" b="0" i="0" dirty="0">
                <a:effectLst/>
                <a:latin typeface="Segoe UI VSS (Regular)"/>
              </a:rPr>
              <a:t>Can be deployed with non-compatible printers by using Universal Print connector software.</a:t>
            </a:r>
          </a:p>
        </p:txBody>
      </p:sp>
      <p:sp>
        <p:nvSpPr>
          <p:cNvPr id="12" name="TextBox 11">
            <a:extLst>
              <a:ext uri="{FF2B5EF4-FFF2-40B4-BE49-F238E27FC236}">
                <a16:creationId xmlns:a16="http://schemas.microsoft.com/office/drawing/2014/main" id="{51E8B336-79C0-4910-93B4-F4D4F7D1A5C7}"/>
              </a:ext>
            </a:extLst>
          </p:cNvPr>
          <p:cNvSpPr txBox="1"/>
          <p:nvPr/>
        </p:nvSpPr>
        <p:spPr>
          <a:xfrm>
            <a:off x="557690" y="756803"/>
            <a:ext cx="10825274" cy="830997"/>
          </a:xfrm>
          <a:prstGeom prst="rect">
            <a:avLst/>
          </a:prstGeom>
          <a:noFill/>
        </p:spPr>
        <p:txBody>
          <a:bodyPr wrap="square">
            <a:spAutoFit/>
          </a:bodyPr>
          <a:lstStyle/>
          <a:p>
            <a:pPr algn="l"/>
            <a:r>
              <a:rPr lang="en-US" sz="2400" b="0" i="0" dirty="0">
                <a:solidFill>
                  <a:schemeClr val="tx2">
                    <a:lumMod val="75000"/>
                  </a:schemeClr>
                </a:solidFill>
                <a:effectLst/>
                <a:latin typeface="Segoe UI VSS (Regular)"/>
              </a:rPr>
              <a:t>Universal Print manages print infrastructure through cloud services from Microsoft.</a:t>
            </a:r>
          </a:p>
        </p:txBody>
      </p:sp>
      <p:pic>
        <p:nvPicPr>
          <p:cNvPr id="5" name="Picture 4">
            <a:extLst>
              <a:ext uri="{FF2B5EF4-FFF2-40B4-BE49-F238E27FC236}">
                <a16:creationId xmlns:a16="http://schemas.microsoft.com/office/drawing/2014/main" id="{6917C9E1-AC1A-4EC5-955B-55551EC32F7B}"/>
              </a:ext>
            </a:extLst>
          </p:cNvPr>
          <p:cNvPicPr>
            <a:picLocks noChangeAspect="1"/>
          </p:cNvPicPr>
          <p:nvPr/>
        </p:nvPicPr>
        <p:blipFill>
          <a:blip r:embed="rId3"/>
          <a:stretch>
            <a:fillRect/>
          </a:stretch>
        </p:blipFill>
        <p:spPr>
          <a:xfrm>
            <a:off x="6873949" y="1775636"/>
            <a:ext cx="5215623" cy="4643951"/>
          </a:xfrm>
          <a:prstGeom prst="rect">
            <a:avLst/>
          </a:prstGeom>
        </p:spPr>
      </p:pic>
    </p:spTree>
    <p:extLst>
      <p:ext uri="{BB962C8B-B14F-4D97-AF65-F5344CB8AC3E}">
        <p14:creationId xmlns:p14="http://schemas.microsoft.com/office/powerpoint/2010/main" val="42415522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Implement the Start Virtual Machine on Connect feature</a:t>
            </a:r>
          </a:p>
        </p:txBody>
      </p:sp>
      <p:pic>
        <p:nvPicPr>
          <p:cNvPr id="6" name="Picture Placeholder 2">
            <a:extLst>
              <a:ext uri="{FF2B5EF4-FFF2-40B4-BE49-F238E27FC236}">
                <a16:creationId xmlns:a16="http://schemas.microsoft.com/office/drawing/2014/main" id="{0C65AAAC-312A-4489-BD59-52798D90AB4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21175572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BD1EC91-E2DE-4F93-93BC-54DE68252B71}"/>
              </a:ext>
            </a:extLst>
          </p:cNvPr>
          <p:cNvSpPr txBox="1"/>
          <p:nvPr/>
        </p:nvSpPr>
        <p:spPr>
          <a:xfrm>
            <a:off x="809036" y="870092"/>
            <a:ext cx="10366964" cy="4708981"/>
          </a:xfrm>
          <a:prstGeom prst="rect">
            <a:avLst/>
          </a:prstGeom>
          <a:noFill/>
        </p:spPr>
        <p:txBody>
          <a:bodyPr wrap="square">
            <a:spAutoFit/>
          </a:bodyPr>
          <a:lstStyle/>
          <a:p>
            <a:pPr algn="l">
              <a:spcAft>
                <a:spcPts val="1200"/>
              </a:spcAft>
            </a:pPr>
            <a:r>
              <a:rPr lang="en-US" sz="2000" b="1" i="0" dirty="0">
                <a:effectLst/>
                <a:latin typeface="Segoe UI VSS (Regular)"/>
              </a:rPr>
              <a:t>Start VM On Connect</a:t>
            </a:r>
            <a:r>
              <a:rPr lang="en-US" sz="2000" b="0" i="0" dirty="0">
                <a:effectLst/>
                <a:latin typeface="Segoe UI VSS (Regular)"/>
              </a:rPr>
              <a:t> reduces costs by enabling end users to turn on their session host VMs only when they need them. </a:t>
            </a:r>
          </a:p>
          <a:p>
            <a:pPr marL="342900" indent="-342900" algn="l">
              <a:spcAft>
                <a:spcPts val="1200"/>
              </a:spcAft>
              <a:buFont typeface="Arial" panose="020B0604020202020204" pitchFamily="34" charset="0"/>
              <a:buChar char="•"/>
            </a:pPr>
            <a:r>
              <a:rPr lang="en-US" sz="2000" b="0" i="0" dirty="0">
                <a:effectLst/>
                <a:latin typeface="Segoe UI VSS (Regular)"/>
              </a:rPr>
              <a:t>You can them turn off VMs when they're not needed.</a:t>
            </a:r>
          </a:p>
          <a:p>
            <a:pPr marL="285750" indent="-285750" algn="l">
              <a:spcAft>
                <a:spcPts val="1200"/>
              </a:spcAft>
              <a:buFont typeface="Arial" panose="020B0604020202020204" pitchFamily="34" charset="0"/>
              <a:buChar char="•"/>
            </a:pPr>
            <a:r>
              <a:rPr lang="en-US" sz="2000" b="0" i="0" dirty="0">
                <a:effectLst/>
                <a:latin typeface="Segoe UI VSS (Regular)"/>
              </a:rPr>
              <a:t>You can configure Start VM on Connect for personal or pooled host pools using the Azure portal or PowerShell. Start VM on Connect is a host pool setting.</a:t>
            </a:r>
          </a:p>
          <a:p>
            <a:pPr marL="285750" indent="-285750" algn="l">
              <a:spcAft>
                <a:spcPts val="1200"/>
              </a:spcAft>
              <a:buFont typeface="Arial" panose="020B0604020202020204" pitchFamily="34" charset="0"/>
              <a:buChar char="•"/>
            </a:pPr>
            <a:r>
              <a:rPr lang="en-US" sz="2000" b="0" i="0" dirty="0">
                <a:effectLst/>
                <a:latin typeface="Segoe UI VSS (Regular)"/>
              </a:rPr>
              <a:t>For personal host pools, Start VM On Connect will only turn on an existing session host VM that has already been assigned or will be assigned to a user. </a:t>
            </a:r>
          </a:p>
          <a:p>
            <a:pPr marL="742933" lvl="1" indent="-285750">
              <a:spcAft>
                <a:spcPts val="1200"/>
              </a:spcAft>
              <a:buFont typeface="Arial" panose="020B0604020202020204" pitchFamily="34" charset="0"/>
              <a:buChar char="•"/>
            </a:pPr>
            <a:r>
              <a:rPr lang="en-US" sz="2000" b="0" i="0" dirty="0">
                <a:effectLst/>
                <a:latin typeface="Segoe UI VSS (Regular)"/>
              </a:rPr>
              <a:t>For pooled host pools, Start VM On Connect will only turn on a session host VM when none are turned on. </a:t>
            </a:r>
          </a:p>
          <a:p>
            <a:pPr marL="742933" lvl="1" indent="-285750">
              <a:spcAft>
                <a:spcPts val="1200"/>
              </a:spcAft>
              <a:buFont typeface="Arial" panose="020B0604020202020204" pitchFamily="34" charset="0"/>
              <a:buChar char="•"/>
            </a:pPr>
            <a:r>
              <a:rPr lang="en-US" sz="2000" b="0" i="0" dirty="0">
                <a:effectLst/>
                <a:latin typeface="Segoe UI VSS (Regular)"/>
              </a:rPr>
              <a:t>More VMs will only be turned on when the first VM reaches the session limit.</a:t>
            </a:r>
          </a:p>
          <a:p>
            <a:pPr marL="285750" indent="-285750" algn="l">
              <a:spcAft>
                <a:spcPts val="1200"/>
              </a:spcAft>
              <a:buFont typeface="Arial" panose="020B0604020202020204" pitchFamily="34" charset="0"/>
              <a:buChar char="•"/>
            </a:pPr>
            <a:r>
              <a:rPr lang="en-US" sz="2000" b="0" i="0" dirty="0">
                <a:effectLst/>
                <a:latin typeface="Segoe UI VSS (Regular)"/>
              </a:rPr>
              <a:t>You can only configure Start VM on Connect on existing host pools. You can't enable it at the same time you create a new host pool.</a:t>
            </a:r>
          </a:p>
        </p:txBody>
      </p:sp>
    </p:spTree>
    <p:extLst>
      <p:ext uri="{BB962C8B-B14F-4D97-AF65-F5344CB8AC3E}">
        <p14:creationId xmlns:p14="http://schemas.microsoft.com/office/powerpoint/2010/main" val="15726167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Configure user experience settings</a:t>
            </a:r>
            <a:endParaRPr lang="en-US" dirty="0"/>
          </a:p>
        </p:txBody>
      </p:sp>
      <p:pic>
        <p:nvPicPr>
          <p:cNvPr id="6" name="Picture Placeholder 6">
            <a:extLst>
              <a:ext uri="{FF2B5EF4-FFF2-40B4-BE49-F238E27FC236}">
                <a16:creationId xmlns:a16="http://schemas.microsoft.com/office/drawing/2014/main" id="{F25EA293-FF48-4C41-8667-2F6EFFEDE955}"/>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Troubleshoot user profile issues</a:t>
            </a:r>
          </a:p>
        </p:txBody>
      </p:sp>
      <p:pic>
        <p:nvPicPr>
          <p:cNvPr id="6" name="Picture Placeholder 2" descr="Remote work with solid fill">
            <a:extLst>
              <a:ext uri="{FF2B5EF4-FFF2-40B4-BE49-F238E27FC236}">
                <a16:creationId xmlns:a16="http://schemas.microsoft.com/office/drawing/2014/main" id="{DAED0C99-2CDB-4EBC-87A9-59405B242E9A}"/>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2040052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41940" y="410732"/>
            <a:ext cx="7444120" cy="403079"/>
          </a:xfrm>
        </p:spPr>
        <p:txBody>
          <a:bodyPr/>
          <a:lstStyle/>
          <a:p>
            <a:r>
              <a:rPr lang="en-US" dirty="0">
                <a:latin typeface="Segoe UI" panose="020B0502040204020203" pitchFamily="34" charset="0"/>
              </a:rPr>
              <a:t>Troubleshoot user profile issues</a:t>
            </a:r>
          </a:p>
        </p:txBody>
      </p:sp>
      <p:sp>
        <p:nvSpPr>
          <p:cNvPr id="7" name="TextBox 6">
            <a:extLst>
              <a:ext uri="{FF2B5EF4-FFF2-40B4-BE49-F238E27FC236}">
                <a16:creationId xmlns:a16="http://schemas.microsoft.com/office/drawing/2014/main" id="{0268F9B4-0C40-421B-8E46-2D2534159EF1}"/>
              </a:ext>
            </a:extLst>
          </p:cNvPr>
          <p:cNvSpPr txBox="1"/>
          <p:nvPr/>
        </p:nvSpPr>
        <p:spPr>
          <a:xfrm>
            <a:off x="562195" y="1117596"/>
            <a:ext cx="10628572" cy="1131079"/>
          </a:xfrm>
          <a:prstGeom prst="rect">
            <a:avLst/>
          </a:prstGeom>
          <a:noFill/>
        </p:spPr>
        <p:txBody>
          <a:bodyPr wrap="square">
            <a:spAutoFit/>
          </a:bodyPr>
          <a:lstStyle/>
          <a:p>
            <a:pPr algn="l">
              <a:spcAft>
                <a:spcPts val="900"/>
              </a:spcAft>
            </a:pPr>
            <a:r>
              <a:rPr lang="en-US" sz="2000" b="0" i="0" dirty="0">
                <a:effectLst/>
                <a:latin typeface="Segoe UI VSS (Regular)"/>
              </a:rPr>
              <a:t>To report issues or suggest features for Azure Virtual Desktop with Azure Resource Manager integration, visit the </a:t>
            </a:r>
            <a:r>
              <a:rPr lang="en-US" sz="2000" b="0" i="0" u="none" strike="noStrike" dirty="0">
                <a:effectLst/>
                <a:latin typeface="Segoe UI VSS (Regular)"/>
                <a:hlinkClick r:id="rId3"/>
              </a:rPr>
              <a:t>Azure Virtual Desktop Tech Community</a:t>
            </a:r>
            <a:r>
              <a:rPr lang="en-US" sz="2000" b="0" i="0" dirty="0">
                <a:effectLst/>
                <a:latin typeface="Segoe UI VSS (Regular)"/>
              </a:rPr>
              <a:t>.</a:t>
            </a:r>
          </a:p>
          <a:p>
            <a:pPr>
              <a:spcAft>
                <a:spcPts val="900"/>
              </a:spcAft>
            </a:pPr>
            <a:endParaRPr lang="en-US" sz="2000" dirty="0"/>
          </a:p>
        </p:txBody>
      </p:sp>
      <p:sp>
        <p:nvSpPr>
          <p:cNvPr id="9" name="TextBox 8">
            <a:extLst>
              <a:ext uri="{FF2B5EF4-FFF2-40B4-BE49-F238E27FC236}">
                <a16:creationId xmlns:a16="http://schemas.microsoft.com/office/drawing/2014/main" id="{5BF5AF4F-90F0-4D66-ABD1-D04594BD60DF}"/>
              </a:ext>
            </a:extLst>
          </p:cNvPr>
          <p:cNvSpPr txBox="1"/>
          <p:nvPr/>
        </p:nvSpPr>
        <p:spPr>
          <a:xfrm>
            <a:off x="562195" y="2786800"/>
            <a:ext cx="5044994" cy="2400657"/>
          </a:xfrm>
          <a:prstGeom prst="rect">
            <a:avLst/>
          </a:prstGeom>
          <a:noFill/>
        </p:spPr>
        <p:txBody>
          <a:bodyPr wrap="square">
            <a:spAutoFit/>
          </a:bodyPr>
          <a:lstStyle/>
          <a:p>
            <a:pPr marL="285750" indent="-285750" algn="l">
              <a:spcAft>
                <a:spcPts val="1200"/>
              </a:spcAft>
              <a:buFont typeface="Arial" panose="020B0604020202020204" pitchFamily="34" charset="0"/>
              <a:buChar char="•"/>
            </a:pPr>
            <a:r>
              <a:rPr lang="en-US" sz="2000" b="0" i="0" dirty="0">
                <a:effectLst/>
                <a:latin typeface="Segoe UI VSS (Regular)"/>
              </a:rPr>
              <a:t>Use the Tech Community to discuss best practices or suggest and vote for new features.</a:t>
            </a:r>
          </a:p>
          <a:p>
            <a:pPr marL="285750" indent="-285750" algn="l">
              <a:spcAft>
                <a:spcPts val="1200"/>
              </a:spcAft>
              <a:buFont typeface="Arial" panose="020B0604020202020204" pitchFamily="34" charset="0"/>
              <a:buChar char="•"/>
            </a:pPr>
            <a:r>
              <a:rPr lang="en-US" sz="2000" b="0" i="0" dirty="0">
                <a:effectLst/>
                <a:latin typeface="Segoe UI VSS (Regular)"/>
              </a:rPr>
              <a:t>When you make a post asking for help or propose a new feature, make sure you describe your topic in as much detail as possible. </a:t>
            </a:r>
          </a:p>
        </p:txBody>
      </p:sp>
      <p:pic>
        <p:nvPicPr>
          <p:cNvPr id="3" name="Picture 2">
            <a:extLst>
              <a:ext uri="{FF2B5EF4-FFF2-40B4-BE49-F238E27FC236}">
                <a16:creationId xmlns:a16="http://schemas.microsoft.com/office/drawing/2014/main" id="{F643FB8E-588C-4DB6-8E1E-539D8C6BD967}"/>
              </a:ext>
            </a:extLst>
          </p:cNvPr>
          <p:cNvPicPr>
            <a:picLocks noChangeAspect="1"/>
          </p:cNvPicPr>
          <p:nvPr/>
        </p:nvPicPr>
        <p:blipFill>
          <a:blip r:embed="rId4"/>
          <a:stretch>
            <a:fillRect/>
          </a:stretch>
        </p:blipFill>
        <p:spPr>
          <a:xfrm>
            <a:off x="6148437" y="1966197"/>
            <a:ext cx="5740310" cy="4114800"/>
          </a:xfrm>
          <a:prstGeom prst="rect">
            <a:avLst/>
          </a:prstGeom>
        </p:spPr>
      </p:pic>
    </p:spTree>
    <p:extLst>
      <p:ext uri="{BB962C8B-B14F-4D97-AF65-F5344CB8AC3E}">
        <p14:creationId xmlns:p14="http://schemas.microsoft.com/office/powerpoint/2010/main" val="7745298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Troubleshoot Azure Virtual Desktop clients</a:t>
            </a:r>
          </a:p>
        </p:txBody>
      </p:sp>
      <p:pic>
        <p:nvPicPr>
          <p:cNvPr id="6" name="Picture Placeholder 2">
            <a:extLst>
              <a:ext uri="{FF2B5EF4-FFF2-40B4-BE49-F238E27FC236}">
                <a16:creationId xmlns:a16="http://schemas.microsoft.com/office/drawing/2014/main" id="{732E5838-5C58-4D58-8FCA-246A1FD90B5F}"/>
              </a:ext>
              <a:ext uri="{C183D7F6-B498-43B3-948B-1728B52AA6E4}">
                <adec:decorative xmlns:adec="http://schemas.microsoft.com/office/drawing/2017/decorative" val="1"/>
              </a:ext>
            </a:extLst>
          </p:cNvPr>
          <p:cNvPicPr>
            <a:picLocks noGrp="1" noChangeAspect="1"/>
          </p:cNvPicPr>
          <p:nvPr>
            <p:ph type="pic" sz="quarter" idx="10"/>
          </p:nvPr>
        </p:nvPicPr>
        <p:blipFill>
          <a:blip r:embed="rId2">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00596760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600481" y="406172"/>
            <a:ext cx="8560348" cy="403079"/>
          </a:xfrm>
        </p:spPr>
        <p:txBody>
          <a:bodyPr/>
          <a:lstStyle/>
          <a:p>
            <a:r>
              <a:rPr lang="en-US" dirty="0">
                <a:latin typeface="Segoe UI" panose="020B0502040204020203" pitchFamily="34" charset="0"/>
              </a:rPr>
              <a:t>Troubleshoot Azure Virtual Desktop clients</a:t>
            </a:r>
          </a:p>
        </p:txBody>
      </p:sp>
      <p:sp>
        <p:nvSpPr>
          <p:cNvPr id="2" name="Rectangle 1">
            <a:extLst>
              <a:ext uri="{FF2B5EF4-FFF2-40B4-BE49-F238E27FC236}">
                <a16:creationId xmlns:a16="http://schemas.microsoft.com/office/drawing/2014/main" id="{D24DF237-3FE8-48C7-9773-9A924592016E}"/>
              </a:ext>
            </a:extLst>
          </p:cNvPr>
          <p:cNvSpPr>
            <a:spLocks noChangeArrowheads="1"/>
          </p:cNvSpPr>
          <p:nvPr/>
        </p:nvSpPr>
        <p:spPr bwMode="auto">
          <a:xfrm>
            <a:off x="630200" y="1206956"/>
            <a:ext cx="10750847" cy="51757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2">
                    <a:lumMod val="50000"/>
                  </a:schemeClr>
                </a:solidFill>
                <a:effectLst/>
                <a:latin typeface="Segoe UI Semibold" panose="020B0702040204020203" pitchFamily="34" charset="0"/>
                <a:cs typeface="Segoe UI Semibold" panose="020B0702040204020203" pitchFamily="34" charset="0"/>
              </a:rPr>
              <a:t>Remote Desktop client for Windows 10 stops responding or cannot be opened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You can reset the user data from the About page or using a command.</a:t>
            </a:r>
          </a:p>
          <a:p>
            <a:pPr marL="0" marR="0" lvl="0" indent="0" algn="l" defTabSz="914400" rtl="0" eaLnBrk="0" fontAlgn="base" latinLnBrk="0" hangingPunct="0">
              <a:lnSpc>
                <a:spcPct val="100000"/>
              </a:lnSpc>
              <a:spcBef>
                <a:spcPct val="0"/>
              </a:spcBef>
              <a:spcAft>
                <a:spcPts val="900"/>
              </a:spcAft>
              <a:buClrTx/>
              <a:buSzTx/>
              <a:buFontTx/>
              <a:buNone/>
              <a:tabLst/>
            </a:pPr>
            <a:r>
              <a:rPr kumimoji="0" lang="en-US" altLang="en-US" sz="1600" b="0" i="0" u="none" strike="noStrike" cap="none" normalizeH="0" baseline="0" dirty="0">
                <a:ln>
                  <a:noFill/>
                </a:ln>
                <a:solidFill>
                  <a:schemeClr val="tx1"/>
                </a:solidFill>
                <a:effectLst/>
                <a:latin typeface="+mn-lt"/>
              </a:rPr>
              <a:t>Use the following command to remove your user data, restore default settings and unsubscribe from all Workspaces.</a:t>
            </a:r>
          </a:p>
          <a:p>
            <a:pPr marL="0" marR="0" lvl="0" indent="0" algn="l" defTabSz="914400" rtl="0" eaLnBrk="0" fontAlgn="base" latinLnBrk="0" hangingPunct="0">
              <a:lnSpc>
                <a:spcPct val="100000"/>
              </a:lnSpc>
              <a:spcBef>
                <a:spcPct val="0"/>
              </a:spcBef>
              <a:spcAft>
                <a:spcPts val="90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msrdcw.exe /reset [/f]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latin typeface="Segoe UI Semibold" panose="020B0702040204020203" pitchFamily="34" charset="0"/>
              <a:cs typeface="Segoe UI Semibold" panose="020B07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tx2">
                    <a:lumMod val="50000"/>
                  </a:schemeClr>
                </a:solidFill>
                <a:latin typeface="Segoe UI Semibold" panose="020B0702040204020203" pitchFamily="34" charset="0"/>
                <a:cs typeface="Segoe UI Semibold" panose="020B0702040204020203" pitchFamily="34" charset="0"/>
              </a:rPr>
              <a:t>Web client won't open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First, test your internet connection by opening another website in your browser.</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1600" b="0" i="0" u="none" strike="noStrike" cap="none" normalizeH="0" baseline="0" dirty="0">
                <a:ln>
                  <a:noFill/>
                </a:ln>
                <a:solidFill>
                  <a:schemeClr val="tx1"/>
                </a:solidFill>
                <a:effectLst/>
                <a:latin typeface="+mn-lt"/>
              </a:rPr>
              <a:t>Use </a:t>
            </a:r>
            <a:r>
              <a:rPr kumimoji="0" lang="en-US" altLang="en-US" sz="1600" b="1" i="0" u="none" strike="noStrike" cap="none" normalizeH="0" baseline="0" dirty="0" err="1">
                <a:ln>
                  <a:noFill/>
                </a:ln>
                <a:solidFill>
                  <a:schemeClr val="tx1"/>
                </a:solidFill>
                <a:effectLst/>
                <a:latin typeface="+mn-lt"/>
                <a:cs typeface="Segoe UI Semibold" panose="020B0702040204020203" pitchFamily="34" charset="0"/>
              </a:rPr>
              <a:t>nslookup</a:t>
            </a:r>
            <a:r>
              <a:rPr kumimoji="0" lang="en-US" altLang="en-US" sz="1600" b="0" i="0" u="none" strike="noStrike" cap="none" normalizeH="0" baseline="0" dirty="0">
                <a:ln>
                  <a:noFill/>
                </a:ln>
                <a:solidFill>
                  <a:schemeClr val="tx1"/>
                </a:solidFill>
                <a:effectLst/>
                <a:latin typeface="+mn-lt"/>
              </a:rPr>
              <a:t> to confirm DNS can resolve the FQDN:</a:t>
            </a:r>
          </a:p>
          <a:p>
            <a:pPr marL="0" marR="0" lvl="0" indent="0" algn="l" defTabSz="914400" rtl="0" eaLnBrk="0" fontAlgn="base" latinLnBrk="0" hangingPunct="0">
              <a:lnSpc>
                <a:spcPct val="100000"/>
              </a:lnSpc>
              <a:spcBef>
                <a:spcPct val="0"/>
              </a:spcBef>
              <a:spcAft>
                <a:spcPts val="600"/>
              </a:spcAft>
              <a:buClrTx/>
              <a:buSzTx/>
              <a:buFontTx/>
              <a:buNone/>
              <a:tabLst/>
            </a:pP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dirty="0" err="1">
                <a:ln>
                  <a:noFill/>
                </a:ln>
                <a:solidFill>
                  <a:schemeClr val="tx1"/>
                </a:solidFill>
                <a:effectLst/>
                <a:latin typeface="Consolas" panose="020B0609020204030204" pitchFamily="49" charset="0"/>
              </a:rPr>
              <a:t>nslookup</a:t>
            </a:r>
            <a:r>
              <a:rPr kumimoji="0" lang="en-US" altLang="en-US" sz="1600" b="0" i="0" u="none" strike="noStrike" cap="none" normalizeH="0" baseline="0" dirty="0">
                <a:ln>
                  <a:noFill/>
                </a:ln>
                <a:solidFill>
                  <a:schemeClr val="tx1"/>
                </a:solidFill>
                <a:effectLst/>
                <a:latin typeface="Consolas" panose="020B0609020204030204" pitchFamily="49" charset="0"/>
              </a:rPr>
              <a:t> </a:t>
            </a:r>
            <a:r>
              <a:rPr kumimoji="0" lang="en-US" altLang="en-US" sz="1600" b="0" i="0" u="none" strike="noStrike" cap="none" normalizeH="0" baseline="0">
                <a:ln>
                  <a:noFill/>
                </a:ln>
                <a:solidFill>
                  <a:schemeClr val="tx1"/>
                </a:solidFill>
                <a:effectLst/>
                <a:latin typeface="Consolas" panose="020B0609020204030204" pitchFamily="49" charset="0"/>
              </a:rPr>
              <a:t>rdweb.WVD</a:t>
            </a:r>
            <a:r>
              <a:rPr kumimoji="0" lang="en-US" altLang="en-US" sz="1600" b="0" i="0" u="none" strike="noStrike" cap="none" normalizeH="0" baseline="0" dirty="0">
                <a:ln>
                  <a:noFill/>
                </a:ln>
                <a:solidFill>
                  <a:schemeClr val="tx1"/>
                </a:solidFill>
                <a:effectLst/>
                <a:latin typeface="Consolas" panose="020B0609020204030204" pitchFamily="49" charset="0"/>
              </a:rPr>
              <a:t>.microsoft.com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Try connecting with another client</a:t>
            </a:r>
            <a:r>
              <a:rPr lang="en-US" altLang="en-US" sz="1600" dirty="0">
                <a:latin typeface="+mn-lt"/>
              </a:rPr>
              <a:t> (</a:t>
            </a:r>
            <a:r>
              <a:rPr lang="en-US" altLang="en-US" sz="1600" dirty="0" err="1">
                <a:latin typeface="+mn-lt"/>
              </a:rPr>
              <a:t>eg</a:t>
            </a:r>
            <a:r>
              <a:rPr lang="en-US" altLang="en-US" sz="1600" dirty="0">
                <a:latin typeface="+mn-lt"/>
              </a:rPr>
              <a:t>,</a:t>
            </a:r>
            <a:r>
              <a:rPr kumimoji="0" lang="en-US" altLang="en-US" sz="1600" b="0" i="0" u="none" strike="noStrike" cap="none" normalizeH="0" baseline="0" dirty="0">
                <a:ln>
                  <a:noFill/>
                </a:ln>
                <a:solidFill>
                  <a:schemeClr val="tx1"/>
                </a:solidFill>
                <a:effectLst/>
                <a:latin typeface="+mn-lt"/>
              </a:rPr>
              <a:t> Remote Desktop client for Windows 10) to see if you can open the web client.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Segoe UI VSS (Regular)"/>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Segoe UI VSS (Regular)"/>
            </a:endParaRPr>
          </a:p>
          <a:p>
            <a:r>
              <a:rPr lang="en-US" b="1" dirty="0">
                <a:solidFill>
                  <a:schemeClr val="tx2">
                    <a:lumMod val="50000"/>
                  </a:schemeClr>
                </a:solidFill>
                <a:latin typeface="Segoe UI Semibold" panose="020B0702040204020203" pitchFamily="34" charset="0"/>
                <a:cs typeface="Segoe UI Semibold" panose="020B0702040204020203" pitchFamily="34" charset="0"/>
              </a:rPr>
              <a:t>Web client keeps prompting for credentials</a:t>
            </a:r>
          </a:p>
          <a:p>
            <a:pPr algn="l"/>
            <a:r>
              <a:rPr lang="en-US" sz="1600" b="0" i="0" dirty="0">
                <a:effectLst/>
                <a:latin typeface="Segoe UI" panose="020B0502040204020203" pitchFamily="34" charset="0"/>
                <a:cs typeface="Segoe UI" panose="020B0502040204020203" pitchFamily="34" charset="0"/>
              </a:rPr>
              <a:t>If the Web client keeps prompting for credentials, follow these instructions:</a:t>
            </a:r>
          </a:p>
          <a:p>
            <a:pPr marL="342900" indent="-342900" algn="l">
              <a:buFont typeface="+mj-lt"/>
              <a:buAutoNum type="arabicPeriod"/>
            </a:pPr>
            <a:r>
              <a:rPr lang="en-US" sz="1600" b="0" i="0" dirty="0">
                <a:effectLst/>
                <a:latin typeface="Segoe UI" panose="020B0502040204020203" pitchFamily="34" charset="0"/>
                <a:cs typeface="Segoe UI" panose="020B0502040204020203" pitchFamily="34" charset="0"/>
              </a:rPr>
              <a:t>Confirm the web client URL is correct.</a:t>
            </a:r>
          </a:p>
          <a:p>
            <a:pPr marL="342900" indent="-342900" algn="l">
              <a:buFont typeface="+mj-lt"/>
              <a:buAutoNum type="arabicPeriod"/>
            </a:pPr>
            <a:r>
              <a:rPr lang="en-US" sz="1600" b="0" i="0" dirty="0">
                <a:effectLst/>
                <a:latin typeface="Segoe UI" panose="020B0502040204020203" pitchFamily="34" charset="0"/>
                <a:cs typeface="Segoe UI" panose="020B0502040204020203" pitchFamily="34" charset="0"/>
              </a:rPr>
              <a:t>Confirm that the credentials you're using are for the Azure Virtual Desktop environment tied to the URL.</a:t>
            </a:r>
          </a:p>
          <a:p>
            <a:pPr marL="342900" indent="-342900" algn="l">
              <a:buFont typeface="+mj-lt"/>
              <a:buAutoNum type="arabicPeriod"/>
            </a:pPr>
            <a:r>
              <a:rPr lang="en-US" sz="1600" b="0" i="0" dirty="0">
                <a:effectLst/>
                <a:latin typeface="Segoe UI" panose="020B0502040204020203" pitchFamily="34" charset="0"/>
                <a:cs typeface="Segoe UI" panose="020B0502040204020203" pitchFamily="34" charset="0"/>
              </a:rPr>
              <a:t>Clear browser cookies.</a:t>
            </a:r>
          </a:p>
          <a:p>
            <a:pPr marL="342900" indent="-342900" algn="l">
              <a:buFont typeface="+mj-lt"/>
              <a:buAutoNum type="arabicPeriod"/>
            </a:pPr>
            <a:r>
              <a:rPr lang="en-US" sz="1600" b="0" i="0" dirty="0">
                <a:effectLst/>
                <a:latin typeface="Segoe UI" panose="020B0502040204020203" pitchFamily="34" charset="0"/>
                <a:cs typeface="Segoe UI" panose="020B0502040204020203" pitchFamily="34" charset="0"/>
              </a:rPr>
              <a:t>Clear browser cache.</a:t>
            </a:r>
          </a:p>
          <a:p>
            <a:pPr marL="342900" indent="-342900" algn="l">
              <a:buFont typeface="+mj-lt"/>
              <a:buAutoNum type="arabicPeriod"/>
            </a:pPr>
            <a:r>
              <a:rPr lang="en-US" sz="1600" b="0" i="0" dirty="0">
                <a:effectLst/>
                <a:latin typeface="Segoe UI" panose="020B0502040204020203" pitchFamily="34" charset="0"/>
                <a:cs typeface="Segoe UI" panose="020B0502040204020203" pitchFamily="34" charset="0"/>
              </a:rPr>
              <a:t>Open your browser in Private mode.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02772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429000"/>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Configure user settings through group policies for Azure Virtual Desktop.</a:t>
            </a:r>
          </a:p>
          <a:p>
            <a:pPr marL="285750" lvl="1" indent="-285750">
              <a:spcBef>
                <a:spcPts val="1176"/>
              </a:spcBef>
              <a:buFont typeface="Arial" panose="020B0604020202020204" pitchFamily="34" charset="0"/>
              <a:buChar char="•"/>
            </a:pPr>
            <a:r>
              <a:rPr lang="en-US" sz="1730" dirty="0">
                <a:solidFill>
                  <a:schemeClr val="tx1"/>
                </a:solidFill>
              </a:rPr>
              <a:t>Configure user settings through Endpoint Manager policies for Azure Virtual Desktop.</a:t>
            </a:r>
          </a:p>
          <a:p>
            <a:pPr marL="285750" lvl="1" indent="-285750">
              <a:spcBef>
                <a:spcPts val="1176"/>
              </a:spcBef>
              <a:buFont typeface="Arial" panose="020B0604020202020204" pitchFamily="34" charset="0"/>
              <a:buChar char="•"/>
            </a:pPr>
            <a:r>
              <a:rPr lang="en-US" sz="1730" dirty="0">
                <a:solidFill>
                  <a:schemeClr val="tx1"/>
                </a:solidFill>
              </a:rPr>
              <a:t>Configure session timeout properties for Azure Virtual Desktop.</a:t>
            </a:r>
          </a:p>
          <a:p>
            <a:pPr marL="285750" lvl="1" indent="-285750">
              <a:spcBef>
                <a:spcPts val="1176"/>
              </a:spcBef>
              <a:buFont typeface="Arial" panose="020B0604020202020204" pitchFamily="34" charset="0"/>
              <a:buChar char="•"/>
            </a:pPr>
            <a:r>
              <a:rPr lang="en-US" sz="1730" dirty="0">
                <a:solidFill>
                  <a:schemeClr val="tx1"/>
                </a:solidFill>
              </a:rPr>
              <a:t>Configure device redirections for Azure Virtual Desktop.</a:t>
            </a:r>
          </a:p>
          <a:p>
            <a:pPr marL="285750" lvl="1" indent="-285750">
              <a:spcBef>
                <a:spcPts val="1176"/>
              </a:spcBef>
              <a:buFont typeface="Arial" panose="020B0604020202020204" pitchFamily="34" charset="0"/>
              <a:buChar char="•"/>
            </a:pPr>
            <a:r>
              <a:rPr lang="en-US" sz="1730" dirty="0">
                <a:solidFill>
                  <a:schemeClr val="tx1"/>
                </a:solidFill>
              </a:rPr>
              <a:t>Configure Universal Print.</a:t>
            </a:r>
          </a:p>
          <a:p>
            <a:pPr marL="285750" lvl="1" indent="-285750">
              <a:spcBef>
                <a:spcPts val="1176"/>
              </a:spcBef>
              <a:buFont typeface="Arial" panose="020B0604020202020204" pitchFamily="34" charset="0"/>
              <a:buChar char="•"/>
            </a:pPr>
            <a:r>
              <a:rPr lang="en-US" sz="1730" dirty="0">
                <a:solidFill>
                  <a:schemeClr val="tx1"/>
                </a:solidFill>
              </a:rPr>
              <a:t>Troubleshoot user profile issues.</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85887" y="1563227"/>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Virtual desktop optimization principles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Persistent virtual desktop environments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user settings through group policies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user settings through Endpoint Manager policies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session timeout properties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device redirections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Universal Print</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Troubleshoot user profile issues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Troubleshoot Azure Virtual Desktop clients</a:t>
            </a: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536207"/>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Manage user environments and apps (2</a:t>
            </a:r>
            <a:r>
              <a:rPr lang="en-US" sz="1800" dirty="0">
                <a:solidFill>
                  <a:schemeClr val="tx2">
                    <a:lumMod val="50000"/>
                  </a:schemeClr>
                </a:solidFill>
                <a:ea typeface="Times New Roman" panose="02020603050405020304" pitchFamily="18" charset="0"/>
                <a:cs typeface="Times New Roman" panose="02020603050405020304" pitchFamily="18" charset="0"/>
              </a:rPr>
              <a:t>0</a:t>
            </a:r>
            <a:r>
              <a:rPr lang="en-US" sz="1800" dirty="0">
                <a:solidFill>
                  <a:schemeClr val="tx2">
                    <a:lumMod val="50000"/>
                  </a:schemeClr>
                </a:solidFill>
                <a:effectLst/>
                <a:ea typeface="Times New Roman" panose="02020603050405020304" pitchFamily="18" charset="0"/>
                <a:cs typeface="Times New Roman" panose="02020603050405020304" pitchFamily="18" charset="0"/>
              </a:rPr>
              <a:t>-25%)</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Configure user experience settings</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Virtual desktop optimization principles</a:t>
            </a:r>
          </a:p>
        </p:txBody>
      </p:sp>
      <p:pic>
        <p:nvPicPr>
          <p:cNvPr id="7" name="Picture Placeholder 5">
            <a:extLst>
              <a:ext uri="{FF2B5EF4-FFF2-40B4-BE49-F238E27FC236}">
                <a16:creationId xmlns:a16="http://schemas.microsoft.com/office/drawing/2014/main" id="{0614D7AD-1847-4AE3-BA62-CA98AAEA677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2598399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CBA8963-E25C-46EB-A828-6490228BA7D5}"/>
              </a:ext>
            </a:extLst>
          </p:cNvPr>
          <p:cNvSpPr txBox="1"/>
          <p:nvPr/>
        </p:nvSpPr>
        <p:spPr>
          <a:xfrm>
            <a:off x="418644" y="992992"/>
            <a:ext cx="11125572" cy="707886"/>
          </a:xfrm>
          <a:prstGeom prst="rect">
            <a:avLst/>
          </a:prstGeom>
          <a:noFill/>
        </p:spPr>
        <p:txBody>
          <a:bodyPr wrap="square">
            <a:spAutoFit/>
          </a:bodyPr>
          <a:lstStyle/>
          <a:p>
            <a:pPr algn="l"/>
            <a:r>
              <a:rPr lang="en-US" sz="2000" b="0" i="0" dirty="0">
                <a:solidFill>
                  <a:schemeClr val="tx2">
                    <a:lumMod val="75000"/>
                  </a:schemeClr>
                </a:solidFill>
                <a:effectLst/>
                <a:latin typeface="Segoe UI" panose="020B0502040204020203" pitchFamily="34" charset="0"/>
              </a:rPr>
              <a:t>Minimize graphic redraws, effects, and background activities that have no major benefit to the virtual desktop environment and reduce running processes to the bare minimum.</a:t>
            </a:r>
          </a:p>
        </p:txBody>
      </p:sp>
      <p:sp>
        <p:nvSpPr>
          <p:cNvPr id="7" name="TextBox 6">
            <a:extLst>
              <a:ext uri="{FF2B5EF4-FFF2-40B4-BE49-F238E27FC236}">
                <a16:creationId xmlns:a16="http://schemas.microsoft.com/office/drawing/2014/main" id="{28A5ED53-23DC-46F0-A81C-049B54AC628D}"/>
              </a:ext>
            </a:extLst>
          </p:cNvPr>
          <p:cNvSpPr txBox="1"/>
          <p:nvPr/>
        </p:nvSpPr>
        <p:spPr>
          <a:xfrm>
            <a:off x="418644" y="2003373"/>
            <a:ext cx="4706250" cy="3093154"/>
          </a:xfrm>
          <a:prstGeom prst="rect">
            <a:avLst/>
          </a:prstGeom>
          <a:noFill/>
        </p:spPr>
        <p:txBody>
          <a:bodyPr wrap="square">
            <a:spAutoFit/>
          </a:bodyPr>
          <a:lstStyle/>
          <a:p>
            <a:pPr>
              <a:spcAft>
                <a:spcPts val="900"/>
              </a:spcAft>
            </a:pPr>
            <a:r>
              <a:rPr lang="en-US" sz="2000" dirty="0"/>
              <a:t>Use a "base" operating system image as the basis for the desktops:</a:t>
            </a:r>
          </a:p>
          <a:p>
            <a:pPr marL="285750" indent="-285750">
              <a:spcAft>
                <a:spcPts val="900"/>
              </a:spcAft>
              <a:buFont typeface="Arial" panose="020B0604020202020204" pitchFamily="34" charset="0"/>
              <a:buChar char="•"/>
            </a:pPr>
            <a:r>
              <a:rPr lang="en-US" sz="2000" dirty="0">
                <a:latin typeface="+mj-lt"/>
              </a:rPr>
              <a:t>Persistent:</a:t>
            </a:r>
            <a:r>
              <a:rPr lang="en-US" sz="2000" dirty="0"/>
              <a:t> preserves changes to the virtual desktop operating system from one session to the next. </a:t>
            </a:r>
          </a:p>
          <a:p>
            <a:pPr marL="285750" indent="-285750">
              <a:spcAft>
                <a:spcPts val="900"/>
              </a:spcAft>
              <a:buFont typeface="Arial" panose="020B0604020202020204" pitchFamily="34" charset="0"/>
              <a:buChar char="•"/>
            </a:pPr>
            <a:r>
              <a:rPr lang="en-US" sz="2000" dirty="0">
                <a:latin typeface="+mj-lt"/>
              </a:rPr>
              <a:t>Non-persistent: </a:t>
            </a:r>
            <a:r>
              <a:rPr lang="en-US" sz="2000" dirty="0"/>
              <a:t>does not preserve changes to the virtual desktop operating system from one session to the next. </a:t>
            </a:r>
          </a:p>
        </p:txBody>
      </p:sp>
      <p:sp>
        <p:nvSpPr>
          <p:cNvPr id="10" name="TextBox 9">
            <a:extLst>
              <a:ext uri="{FF2B5EF4-FFF2-40B4-BE49-F238E27FC236}">
                <a16:creationId xmlns:a16="http://schemas.microsoft.com/office/drawing/2014/main" id="{1020817F-25DC-4770-82BB-8FB5D84691B6}"/>
              </a:ext>
            </a:extLst>
          </p:cNvPr>
          <p:cNvSpPr txBox="1"/>
          <p:nvPr/>
        </p:nvSpPr>
        <p:spPr>
          <a:xfrm>
            <a:off x="6037964" y="2003373"/>
            <a:ext cx="6045938" cy="4016484"/>
          </a:xfrm>
          <a:prstGeom prst="rect">
            <a:avLst/>
          </a:prstGeom>
          <a:noFill/>
        </p:spPr>
        <p:txBody>
          <a:bodyPr wrap="square">
            <a:spAutoFit/>
          </a:bodyPr>
          <a:lstStyle/>
          <a:p>
            <a:pPr>
              <a:spcAft>
                <a:spcPts val="600"/>
              </a:spcAft>
            </a:pPr>
            <a:r>
              <a:rPr lang="en-US" sz="2000" dirty="0">
                <a:latin typeface="+mj-lt"/>
              </a:rPr>
              <a:t>Use a VM to build a VM:</a:t>
            </a:r>
          </a:p>
          <a:p>
            <a:pPr marL="285750" indent="-285750">
              <a:spcAft>
                <a:spcPts val="600"/>
              </a:spcAft>
              <a:buFont typeface="Arial" panose="020B0604020202020204" pitchFamily="34" charset="0"/>
              <a:buChar char="•"/>
            </a:pPr>
            <a:r>
              <a:rPr lang="en-US" sz="2000" dirty="0"/>
              <a:t>State can be saved</a:t>
            </a:r>
          </a:p>
          <a:p>
            <a:pPr marL="285750" indent="-285750">
              <a:spcAft>
                <a:spcPts val="600"/>
              </a:spcAft>
              <a:buFont typeface="Arial" panose="020B0604020202020204" pitchFamily="34" charset="0"/>
              <a:buChar char="•"/>
            </a:pPr>
            <a:r>
              <a:rPr lang="en-US" sz="2000" dirty="0"/>
              <a:t>Checkpoints can be set</a:t>
            </a:r>
          </a:p>
          <a:p>
            <a:pPr marL="285750" indent="-285750">
              <a:spcAft>
                <a:spcPts val="600"/>
              </a:spcAft>
              <a:buFont typeface="Arial" panose="020B0604020202020204" pitchFamily="34" charset="0"/>
              <a:buChar char="•"/>
            </a:pPr>
            <a:r>
              <a:rPr lang="en-US" sz="2000" dirty="0"/>
              <a:t>Backups can be performed</a:t>
            </a:r>
          </a:p>
          <a:p>
            <a:pPr marL="285750" indent="-285750">
              <a:spcAft>
                <a:spcPts val="600"/>
              </a:spcAft>
              <a:buFont typeface="Arial" panose="020B0604020202020204" pitchFamily="34" charset="0"/>
              <a:buChar char="•"/>
            </a:pPr>
            <a:r>
              <a:rPr lang="en-US" sz="2000" dirty="0"/>
              <a:t>A default OS installation is performed to the base VM</a:t>
            </a:r>
          </a:p>
          <a:p>
            <a:pPr marL="285750" indent="-285750">
              <a:spcAft>
                <a:spcPts val="600"/>
              </a:spcAft>
              <a:buFont typeface="Arial" panose="020B0604020202020204" pitchFamily="34" charset="0"/>
              <a:buChar char="•"/>
            </a:pPr>
            <a:r>
              <a:rPr lang="en-US" sz="2000" dirty="0"/>
              <a:t>VM is then optimized by removing unneeded apps</a:t>
            </a:r>
          </a:p>
          <a:p>
            <a:pPr marL="285750" indent="-285750">
              <a:spcAft>
                <a:spcPts val="600"/>
              </a:spcAft>
              <a:buFont typeface="Arial" panose="020B0604020202020204" pitchFamily="34" charset="0"/>
              <a:buChar char="•"/>
            </a:pPr>
            <a:r>
              <a:rPr lang="en-US" sz="2000" dirty="0"/>
              <a:t>Install Windows updates, delete temporary files, applying settings, etc...</a:t>
            </a:r>
          </a:p>
          <a:p>
            <a:pPr>
              <a:spcAft>
                <a:spcPts val="600"/>
              </a:spcAft>
            </a:pPr>
            <a:endParaRPr lang="en-US" sz="2000" dirty="0"/>
          </a:p>
        </p:txBody>
      </p:sp>
      <p:cxnSp>
        <p:nvCxnSpPr>
          <p:cNvPr id="5" name="Straight Connector 4">
            <a:extLst>
              <a:ext uri="{FF2B5EF4-FFF2-40B4-BE49-F238E27FC236}">
                <a16:creationId xmlns:a16="http://schemas.microsoft.com/office/drawing/2014/main" id="{4ACFF7E0-68AC-4093-BBF5-574858A29EFD}"/>
              </a:ext>
            </a:extLst>
          </p:cNvPr>
          <p:cNvCxnSpPr>
            <a:cxnSpLocks/>
          </p:cNvCxnSpPr>
          <p:nvPr/>
        </p:nvCxnSpPr>
        <p:spPr>
          <a:xfrm>
            <a:off x="5529040" y="2230239"/>
            <a:ext cx="0" cy="337061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62183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Persistent virtual desktop environments</a:t>
            </a:r>
          </a:p>
        </p:txBody>
      </p:sp>
      <p:pic>
        <p:nvPicPr>
          <p:cNvPr id="18" name="Picture Placeholder 5">
            <a:extLst>
              <a:ext uri="{FF2B5EF4-FFF2-40B4-BE49-F238E27FC236}">
                <a16:creationId xmlns:a16="http://schemas.microsoft.com/office/drawing/2014/main" id="{7830C46B-DAE3-4E09-8C49-4A6844F07DB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0533131-DD52-4EE4-B9C3-1E2AAB2C293C}"/>
              </a:ext>
            </a:extLst>
          </p:cNvPr>
          <p:cNvCxnSpPr>
            <a:cxnSpLocks/>
          </p:cNvCxnSpPr>
          <p:nvPr/>
        </p:nvCxnSpPr>
        <p:spPr>
          <a:xfrm>
            <a:off x="5768273" y="1308667"/>
            <a:ext cx="0" cy="337061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DEBAEC-2040-4255-BA90-70CDBBA287CA}"/>
              </a:ext>
            </a:extLst>
          </p:cNvPr>
          <p:cNvSpPr txBox="1"/>
          <p:nvPr/>
        </p:nvSpPr>
        <p:spPr>
          <a:xfrm>
            <a:off x="398290" y="800316"/>
            <a:ext cx="5125489" cy="4016484"/>
          </a:xfrm>
          <a:prstGeom prst="rect">
            <a:avLst/>
          </a:prstGeom>
          <a:noFill/>
        </p:spPr>
        <p:txBody>
          <a:bodyPr wrap="square">
            <a:spAutoFit/>
          </a:bodyPr>
          <a:lstStyle/>
          <a:p>
            <a:pPr>
              <a:spcAft>
                <a:spcPts val="600"/>
              </a:spcAft>
            </a:pPr>
            <a:r>
              <a:rPr lang="en-US" sz="2000" dirty="0">
                <a:latin typeface="+mj-lt"/>
              </a:rPr>
              <a:t>Persistent virtual desktop</a:t>
            </a:r>
            <a:r>
              <a:rPr lang="en-US" sz="2000" dirty="0"/>
              <a:t> is a device that saves operating system state in between reboots.</a:t>
            </a:r>
          </a:p>
          <a:p>
            <a:pPr marL="342900" indent="-342900">
              <a:spcAft>
                <a:spcPts val="600"/>
              </a:spcAft>
              <a:buFont typeface="Arial" panose="020B0604020202020204" pitchFamily="34" charset="0"/>
              <a:buChar char="•"/>
            </a:pPr>
            <a:r>
              <a:rPr lang="en-US" sz="2000" dirty="0">
                <a:latin typeface="+mj-lt"/>
              </a:rPr>
              <a:t>Traditional VMs</a:t>
            </a:r>
            <a:r>
              <a:rPr lang="en-US" sz="2000" dirty="0"/>
              <a:t>, where the VM has its own virtual disk file, starts up normally, and saves changes from one session to the next. </a:t>
            </a:r>
          </a:p>
          <a:p>
            <a:pPr marL="342900" indent="-342900">
              <a:spcAft>
                <a:spcPts val="600"/>
              </a:spcAft>
              <a:buFont typeface="Arial" panose="020B0604020202020204" pitchFamily="34" charset="0"/>
              <a:buChar char="•"/>
            </a:pPr>
            <a:r>
              <a:rPr lang="en-US" sz="2000" dirty="0"/>
              <a:t>I</a:t>
            </a:r>
            <a:r>
              <a:rPr lang="en-US" sz="2000" dirty="0">
                <a:latin typeface="+mj-lt"/>
              </a:rPr>
              <a:t>mage-based persistent VMs</a:t>
            </a:r>
            <a:r>
              <a:rPr lang="en-US" sz="2000" dirty="0"/>
              <a:t>, a base/gold image on one or more host servers.</a:t>
            </a:r>
          </a:p>
          <a:p>
            <a:pPr marL="342900" indent="-342900">
              <a:spcAft>
                <a:spcPts val="600"/>
              </a:spcAft>
              <a:buFont typeface="Arial" panose="020B0604020202020204" pitchFamily="34" charset="0"/>
              <a:buChar char="•"/>
            </a:pPr>
            <a:r>
              <a:rPr lang="en-US" sz="2000" dirty="0">
                <a:latin typeface="+mj-lt"/>
              </a:rPr>
              <a:t>Master/gold image, </a:t>
            </a:r>
            <a:r>
              <a:rPr lang="en-US" sz="2000" dirty="0"/>
              <a:t>where updates are applied.</a:t>
            </a:r>
          </a:p>
        </p:txBody>
      </p:sp>
      <p:sp>
        <p:nvSpPr>
          <p:cNvPr id="15" name="TextBox 14">
            <a:extLst>
              <a:ext uri="{FF2B5EF4-FFF2-40B4-BE49-F238E27FC236}">
                <a16:creationId xmlns:a16="http://schemas.microsoft.com/office/drawing/2014/main" id="{B12EEFC3-2985-4516-8917-AAE43C54755A}"/>
              </a:ext>
            </a:extLst>
          </p:cNvPr>
          <p:cNvSpPr txBox="1"/>
          <p:nvPr/>
        </p:nvSpPr>
        <p:spPr>
          <a:xfrm>
            <a:off x="6161569" y="800316"/>
            <a:ext cx="5454502" cy="3477875"/>
          </a:xfrm>
          <a:prstGeom prst="rect">
            <a:avLst/>
          </a:prstGeom>
          <a:noFill/>
        </p:spPr>
        <p:txBody>
          <a:bodyPr wrap="square">
            <a:spAutoFit/>
          </a:bodyPr>
          <a:lstStyle/>
          <a:p>
            <a:pPr>
              <a:spcAft>
                <a:spcPts val="600"/>
              </a:spcAft>
            </a:pPr>
            <a:r>
              <a:rPr lang="en-US" sz="2000" dirty="0"/>
              <a:t>A </a:t>
            </a:r>
            <a:r>
              <a:rPr lang="en-US" sz="2000" dirty="0">
                <a:latin typeface="+mj-lt"/>
              </a:rPr>
              <a:t>non-persistent virtual desktop</a:t>
            </a:r>
            <a:r>
              <a:rPr lang="en-US" sz="2000" dirty="0"/>
              <a:t> implementation is based on a base or "gold" image.</a:t>
            </a:r>
          </a:p>
          <a:p>
            <a:pPr marL="342900" indent="-342900">
              <a:spcAft>
                <a:spcPts val="600"/>
              </a:spcAft>
              <a:buFont typeface="Arial" panose="020B0604020202020204" pitchFamily="34" charset="0"/>
              <a:buChar char="•"/>
            </a:pPr>
            <a:r>
              <a:rPr lang="en-US" sz="2000" dirty="0"/>
              <a:t>The base image is read-only.</a:t>
            </a:r>
          </a:p>
          <a:p>
            <a:pPr marL="342900" indent="-342900">
              <a:spcAft>
                <a:spcPts val="600"/>
              </a:spcAft>
              <a:buFont typeface="Arial" panose="020B0604020202020204" pitchFamily="34" charset="0"/>
              <a:buChar char="•"/>
            </a:pPr>
            <a:r>
              <a:rPr lang="en-US" sz="2000" dirty="0"/>
              <a:t>When started, a copy of the base image is streamed to the VM.</a:t>
            </a:r>
          </a:p>
          <a:p>
            <a:pPr marL="342900" indent="-342900">
              <a:spcAft>
                <a:spcPts val="600"/>
              </a:spcAft>
              <a:buFont typeface="Arial" panose="020B0604020202020204" pitchFamily="34" charset="0"/>
              <a:buChar char="•"/>
            </a:pPr>
            <a:r>
              <a:rPr lang="en-US" sz="2000" dirty="0"/>
              <a:t>All activity until the next reboot is redirected to a temporary location.</a:t>
            </a:r>
          </a:p>
          <a:p>
            <a:pPr marL="342900" indent="-342900">
              <a:spcAft>
                <a:spcPts val="600"/>
              </a:spcAft>
              <a:buFont typeface="Arial" panose="020B0604020202020204" pitchFamily="34" charset="0"/>
              <a:buChar char="•"/>
            </a:pPr>
            <a:r>
              <a:rPr lang="en-US" sz="2000" dirty="0"/>
              <a:t>Users are provided network locations to store their data.</a:t>
            </a:r>
          </a:p>
        </p:txBody>
      </p:sp>
    </p:spTree>
    <p:extLst>
      <p:ext uri="{BB962C8B-B14F-4D97-AF65-F5344CB8AC3E}">
        <p14:creationId xmlns:p14="http://schemas.microsoft.com/office/powerpoint/2010/main" val="335654906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Configure user settings through group policies</a:t>
            </a:r>
          </a:p>
        </p:txBody>
      </p:sp>
      <p:pic>
        <p:nvPicPr>
          <p:cNvPr id="12" name="Picture Placeholder 7">
            <a:extLst>
              <a:ext uri="{FF2B5EF4-FFF2-40B4-BE49-F238E27FC236}">
                <a16:creationId xmlns:a16="http://schemas.microsoft.com/office/drawing/2014/main" id="{01BC2310-0E20-4648-A315-991B97F4D986}"/>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78131" y="228600"/>
            <a:ext cx="8278789" cy="680196"/>
          </a:xfrm>
        </p:spPr>
        <p:txBody>
          <a:bodyPr/>
          <a:lstStyle/>
          <a:p>
            <a:r>
              <a:rPr lang="en-US" dirty="0">
                <a:latin typeface="Segoe UI" panose="020B0502040204020203" pitchFamily="34" charset="0"/>
              </a:rPr>
              <a:t>Configure user settings through group policies</a:t>
            </a:r>
          </a:p>
        </p:txBody>
      </p:sp>
      <p:sp>
        <p:nvSpPr>
          <p:cNvPr id="2" name="Rectangle 1">
            <a:extLst>
              <a:ext uri="{FF2B5EF4-FFF2-40B4-BE49-F238E27FC236}">
                <a16:creationId xmlns:a16="http://schemas.microsoft.com/office/drawing/2014/main" id="{1305D6B4-0BA6-4DE7-A164-E7807B388F2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Table 3">
            <a:extLst>
              <a:ext uri="{FF2B5EF4-FFF2-40B4-BE49-F238E27FC236}">
                <a16:creationId xmlns:a16="http://schemas.microsoft.com/office/drawing/2014/main" id="{7F33D15B-FEDA-454C-9C62-2644E9E9788C}"/>
              </a:ext>
            </a:extLst>
          </p:cNvPr>
          <p:cNvGraphicFramePr/>
          <p:nvPr/>
        </p:nvGraphicFramePr>
        <p:xfrm>
          <a:off x="620662" y="994214"/>
          <a:ext cx="11325017" cy="5201542"/>
        </p:xfrm>
        <a:graphic>
          <a:graphicData uri="http://schemas.openxmlformats.org/drawingml/2006/table">
            <a:tbl>
              <a:tblPr firstRow="1" firstCol="1" bandRow="1"/>
              <a:tblGrid>
                <a:gridCol w="2888719">
                  <a:extLst>
                    <a:ext uri="{9D8B030D-6E8A-4147-A177-3AD203B41FA5}">
                      <a16:colId xmlns:a16="http://schemas.microsoft.com/office/drawing/2014/main" val="738260898"/>
                    </a:ext>
                  </a:extLst>
                </a:gridCol>
                <a:gridCol w="5778147">
                  <a:extLst>
                    <a:ext uri="{9D8B030D-6E8A-4147-A177-3AD203B41FA5}">
                      <a16:colId xmlns:a16="http://schemas.microsoft.com/office/drawing/2014/main" val="2355381445"/>
                    </a:ext>
                  </a:extLst>
                </a:gridCol>
                <a:gridCol w="2658151">
                  <a:extLst>
                    <a:ext uri="{9D8B030D-6E8A-4147-A177-3AD203B41FA5}">
                      <a16:colId xmlns:a16="http://schemas.microsoft.com/office/drawing/2014/main" val="3047860878"/>
                    </a:ext>
                  </a:extLst>
                </a:gridCol>
              </a:tblGrid>
              <a:tr h="111094">
                <a:tc>
                  <a:txBody>
                    <a:bodyPr/>
                    <a:lstStyle/>
                    <a:p>
                      <a:pPr marL="0" marR="0" algn="l" fontAlgn="ctr">
                        <a:lnSpc>
                          <a:spcPct val="107000"/>
                        </a:lnSpc>
                        <a:spcBef>
                          <a:spcPts val="0"/>
                        </a:spcBef>
                        <a:spcAft>
                          <a:spcPts val="0"/>
                        </a:spcAft>
                      </a:pPr>
                      <a:r>
                        <a:rPr lang="en-US" sz="1800" b="0" i="0" u="none" strike="noStrike">
                          <a:solidFill>
                            <a:srgbClr val="FFFFFF"/>
                          </a:solidFill>
                          <a:effectLst/>
                          <a:latin typeface="+mj-lt"/>
                          <a:ea typeface="Times New Roman" panose="02020603050405020304" pitchFamily="18" charset="0"/>
                          <a:cs typeface="Times New Roman" panose="02020603050405020304" pitchFamily="18" charset="0"/>
                        </a:rPr>
                        <a:t>Setting area</a:t>
                      </a:r>
                      <a:endParaRPr lang="en-US" sz="2000" b="0" i="0" u="none" strike="noStrike">
                        <a:effectLst/>
                        <a:latin typeface="+mj-lt"/>
                      </a:endParaRPr>
                    </a:p>
                  </a:txBody>
                  <a:tcPr marL="24457" marR="24457" marT="28904" marB="2890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2F5496"/>
                    </a:solidFill>
                  </a:tcPr>
                </a:tc>
                <a:tc>
                  <a:txBody>
                    <a:bodyPr/>
                    <a:lstStyle/>
                    <a:p>
                      <a:pPr marL="0" marR="0" algn="l" fontAlgn="ctr">
                        <a:lnSpc>
                          <a:spcPct val="107000"/>
                        </a:lnSpc>
                        <a:spcBef>
                          <a:spcPts val="0"/>
                        </a:spcBef>
                        <a:spcAft>
                          <a:spcPts val="0"/>
                        </a:spcAft>
                      </a:pPr>
                      <a:r>
                        <a:rPr lang="en-US" sz="1800" b="0" i="0" u="none" strike="noStrike">
                          <a:solidFill>
                            <a:srgbClr val="FFFFFF"/>
                          </a:solidFill>
                          <a:effectLst/>
                          <a:latin typeface="+mj-lt"/>
                          <a:ea typeface="Times New Roman" panose="02020603050405020304" pitchFamily="18" charset="0"/>
                          <a:cs typeface="Times New Roman" panose="02020603050405020304" pitchFamily="18" charset="0"/>
                        </a:rPr>
                        <a:t>Setting</a:t>
                      </a:r>
                      <a:endParaRPr lang="en-US" sz="2000" b="0" i="0" u="none" strike="noStrike">
                        <a:effectLst/>
                        <a:latin typeface="+mj-lt"/>
                      </a:endParaRPr>
                    </a:p>
                  </a:txBody>
                  <a:tcPr marL="24457" marR="24457" marT="28904" marB="2890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2F5496"/>
                    </a:solidFill>
                  </a:tcPr>
                </a:tc>
                <a:tc>
                  <a:txBody>
                    <a:bodyPr/>
                    <a:lstStyle/>
                    <a:p>
                      <a:pPr marL="0" marR="0" algn="l" fontAlgn="ctr">
                        <a:lnSpc>
                          <a:spcPct val="107000"/>
                        </a:lnSpc>
                        <a:spcBef>
                          <a:spcPts val="0"/>
                        </a:spcBef>
                        <a:spcAft>
                          <a:spcPts val="0"/>
                        </a:spcAft>
                      </a:pPr>
                      <a:r>
                        <a:rPr lang="en-US" sz="1800" b="0" i="0" u="none" strike="noStrike" dirty="0">
                          <a:solidFill>
                            <a:srgbClr val="FFFFFF"/>
                          </a:solidFill>
                          <a:effectLst/>
                          <a:latin typeface="+mj-lt"/>
                          <a:ea typeface="Times New Roman" panose="02020603050405020304" pitchFamily="18" charset="0"/>
                          <a:cs typeface="Times New Roman" panose="02020603050405020304" pitchFamily="18" charset="0"/>
                        </a:rPr>
                        <a:t>Recommended value</a:t>
                      </a:r>
                      <a:endParaRPr lang="en-US" sz="2000" b="0" i="0" u="none" strike="noStrike" dirty="0">
                        <a:effectLst/>
                        <a:latin typeface="+mj-lt"/>
                      </a:endParaRPr>
                    </a:p>
                  </a:txBody>
                  <a:tcPr marL="24457" marR="24457" marT="28904" marB="2890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2F5496"/>
                    </a:solidFill>
                  </a:tcPr>
                </a:tc>
                <a:extLst>
                  <a:ext uri="{0D108BD9-81ED-4DB2-BD59-A6C34878D82A}">
                    <a16:rowId xmlns:a16="http://schemas.microsoft.com/office/drawing/2014/main" val="3844921476"/>
                  </a:ext>
                </a:extLst>
              </a:tr>
              <a:tr h="151040">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mj-lt"/>
                          <a:ea typeface="Times New Roman" panose="02020603050405020304" pitchFamily="18" charset="0"/>
                          <a:cs typeface="Times New Roman" panose="02020603050405020304" pitchFamily="18" charset="0"/>
                        </a:rPr>
                        <a:t>Background Intelligent Transfer Service (BITS)</a:t>
                      </a: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algn="l" fontAlgn="ctr">
                        <a:lnSpc>
                          <a:spcPct val="107000"/>
                        </a:lnSpc>
                        <a:spcBef>
                          <a:spcPts val="0"/>
                        </a:spcBef>
                        <a:spcAft>
                          <a:spcPts val="0"/>
                        </a:spcAft>
                      </a:pP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fontAlgn="ctr">
                        <a:lnSpc>
                          <a:spcPct val="107000"/>
                        </a:lnSpc>
                        <a:spcBef>
                          <a:spcPts val="0"/>
                        </a:spcBef>
                        <a:spcAft>
                          <a:spcPts val="0"/>
                        </a:spcAft>
                      </a:pPr>
                      <a:endParaRPr lang="en-US" sz="1800" b="0" i="0" u="none" strike="noStrike" dirty="0">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689890728"/>
                  </a:ext>
                </a:extLst>
              </a:tr>
              <a:tr h="151040">
                <a:tc>
                  <a:txBody>
                    <a:bodyPr/>
                    <a:lstStyle/>
                    <a:p>
                      <a:pPr algn="l" fontAlgn="ctr">
                        <a:lnSpc>
                          <a:spcPct val="107000"/>
                        </a:lnSpc>
                        <a:spcBef>
                          <a:spcPts val="0"/>
                        </a:spcBef>
                        <a:spcAft>
                          <a:spcPts val="0"/>
                        </a:spcAft>
                      </a:pP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Do not allow the BITS client to use Windows Branch Cache</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mj-lt"/>
                          <a:ea typeface="Times New Roman" panose="02020603050405020304" pitchFamily="18" charset="0"/>
                          <a:cs typeface="Times New Roman" panose="02020603050405020304" pitchFamily="18" charset="0"/>
                        </a:rPr>
                        <a:t>Enabled</a:t>
                      </a: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629839387"/>
                  </a:ext>
                </a:extLst>
              </a:tr>
              <a:tr h="151040">
                <a:tc>
                  <a:txBody>
                    <a:bodyPr/>
                    <a:lstStyle/>
                    <a:p>
                      <a:pPr algn="l" fontAlgn="ctr">
                        <a:lnSpc>
                          <a:spcPct val="107000"/>
                        </a:lnSpc>
                        <a:spcBef>
                          <a:spcPts val="0"/>
                        </a:spcBef>
                        <a:spcAft>
                          <a:spcPts val="0"/>
                        </a:spcAft>
                      </a:pP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Do not allow the computer to act as a BITS Peercaching client</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mj-lt"/>
                          <a:ea typeface="Times New Roman" panose="02020603050405020304" pitchFamily="18" charset="0"/>
                          <a:cs typeface="Times New Roman" panose="02020603050405020304" pitchFamily="18" charset="0"/>
                        </a:rPr>
                        <a:t>Enabled</a:t>
                      </a: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370774090"/>
                  </a:ext>
                </a:extLst>
              </a:tr>
              <a:tr h="151040">
                <a:tc>
                  <a:txBody>
                    <a:bodyPr/>
                    <a:lstStyle/>
                    <a:p>
                      <a:pPr algn="l" fontAlgn="ctr">
                        <a:lnSpc>
                          <a:spcPct val="107000"/>
                        </a:lnSpc>
                        <a:spcBef>
                          <a:spcPts val="0"/>
                        </a:spcBef>
                        <a:spcAft>
                          <a:spcPts val="0"/>
                        </a:spcAft>
                      </a:pP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Do not allow the computer to act as a BITS Peercaching server</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en-US" sz="1600" b="0" i="0" u="none" strike="noStrike" dirty="0">
                          <a:solidFill>
                            <a:srgbClr val="000000"/>
                          </a:solidFill>
                          <a:effectLst/>
                          <a:latin typeface="+mj-lt"/>
                          <a:ea typeface="Times New Roman" panose="02020603050405020304" pitchFamily="18" charset="0"/>
                          <a:cs typeface="Times New Roman" panose="02020603050405020304" pitchFamily="18" charset="0"/>
                        </a:rPr>
                        <a:t>Enabled</a:t>
                      </a:r>
                      <a:endParaRPr lang="en-US" sz="1800" b="0" i="0" u="none" strike="noStrike" dirty="0">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158106057"/>
                  </a:ext>
                </a:extLst>
              </a:tr>
              <a:tr h="112976">
                <a:tc>
                  <a:txBody>
                    <a:bodyPr/>
                    <a:lstStyle/>
                    <a:p>
                      <a:pPr algn="l" fontAlgn="ctr">
                        <a:lnSpc>
                          <a:spcPct val="107000"/>
                        </a:lnSpc>
                        <a:spcBef>
                          <a:spcPts val="0"/>
                        </a:spcBef>
                        <a:spcAft>
                          <a:spcPts val="0"/>
                        </a:spcAft>
                      </a:pP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Allow BITS Peercaching</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en-US" sz="1600" b="0" i="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Disabled</a:t>
                      </a:r>
                      <a:endParaRPr lang="en-US" sz="1800" b="0" i="0" u="none" strike="noStrike" dirty="0">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212988981"/>
                  </a:ext>
                </a:extLst>
              </a:tr>
              <a:tr h="112976">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mj-lt"/>
                          <a:ea typeface="Times New Roman" panose="02020603050405020304" pitchFamily="18" charset="0"/>
                          <a:cs typeface="Times New Roman" panose="02020603050405020304" pitchFamily="18" charset="0"/>
                        </a:rPr>
                        <a:t>BranchCache</a:t>
                      </a: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algn="l" fontAlgn="ctr">
                        <a:lnSpc>
                          <a:spcPct val="107000"/>
                        </a:lnSpc>
                        <a:spcBef>
                          <a:spcPts val="0"/>
                        </a:spcBef>
                        <a:spcAft>
                          <a:spcPts val="0"/>
                        </a:spcAft>
                      </a:pP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fontAlgn="ctr">
                        <a:lnSpc>
                          <a:spcPct val="107000"/>
                        </a:lnSpc>
                        <a:spcBef>
                          <a:spcPts val="0"/>
                        </a:spcBef>
                        <a:spcAft>
                          <a:spcPts val="0"/>
                        </a:spcAft>
                      </a:pP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742565047"/>
                  </a:ext>
                </a:extLst>
              </a:tr>
              <a:tr h="112976">
                <a:tc>
                  <a:txBody>
                    <a:bodyPr/>
                    <a:lstStyle/>
                    <a:p>
                      <a:pPr algn="l" fontAlgn="ctr">
                        <a:lnSpc>
                          <a:spcPct val="107000"/>
                        </a:lnSpc>
                        <a:spcBef>
                          <a:spcPts val="0"/>
                        </a:spcBef>
                        <a:spcAft>
                          <a:spcPts val="0"/>
                        </a:spcAft>
                      </a:pP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Turn on BranchCache</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Disabled</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29099211"/>
                  </a:ext>
                </a:extLst>
              </a:tr>
              <a:tr h="112976">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mj-lt"/>
                          <a:ea typeface="Times New Roman" panose="02020603050405020304" pitchFamily="18" charset="0"/>
                          <a:cs typeface="Times New Roman" panose="02020603050405020304" pitchFamily="18" charset="0"/>
                        </a:rPr>
                        <a:t>Hotspot Authentication</a:t>
                      </a: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algn="l" fontAlgn="ctr">
                        <a:lnSpc>
                          <a:spcPct val="107000"/>
                        </a:lnSpc>
                        <a:spcBef>
                          <a:spcPts val="0"/>
                        </a:spcBef>
                        <a:spcAft>
                          <a:spcPts val="0"/>
                        </a:spcAft>
                      </a:pP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fontAlgn="ctr">
                        <a:lnSpc>
                          <a:spcPct val="107000"/>
                        </a:lnSpc>
                        <a:spcBef>
                          <a:spcPts val="0"/>
                        </a:spcBef>
                        <a:spcAft>
                          <a:spcPts val="0"/>
                        </a:spcAft>
                      </a:pP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900140765"/>
                  </a:ext>
                </a:extLst>
              </a:tr>
              <a:tr h="112976">
                <a:tc>
                  <a:txBody>
                    <a:bodyPr/>
                    <a:lstStyle/>
                    <a:p>
                      <a:pPr algn="l" fontAlgn="ctr">
                        <a:lnSpc>
                          <a:spcPct val="107000"/>
                        </a:lnSpc>
                        <a:spcBef>
                          <a:spcPts val="0"/>
                        </a:spcBef>
                        <a:spcAft>
                          <a:spcPts val="0"/>
                        </a:spcAft>
                      </a:pP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Enable Hotspot Authentication</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Disabled</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4050605193"/>
                  </a:ext>
                </a:extLst>
              </a:tr>
              <a:tr h="112976">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mj-lt"/>
                          <a:ea typeface="Times New Roman" panose="02020603050405020304" pitchFamily="18" charset="0"/>
                          <a:cs typeface="Times New Roman" panose="02020603050405020304" pitchFamily="18" charset="0"/>
                        </a:rPr>
                        <a:t>Microsoft Peer-to-Peer Networking Services</a:t>
                      </a: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algn="l" fontAlgn="ctr">
                        <a:lnSpc>
                          <a:spcPct val="107000"/>
                        </a:lnSpc>
                        <a:spcBef>
                          <a:spcPts val="0"/>
                        </a:spcBef>
                        <a:spcAft>
                          <a:spcPts val="0"/>
                        </a:spcAft>
                      </a:pP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fontAlgn="ctr">
                        <a:lnSpc>
                          <a:spcPct val="107000"/>
                        </a:lnSpc>
                        <a:spcBef>
                          <a:spcPts val="0"/>
                        </a:spcBef>
                        <a:spcAft>
                          <a:spcPts val="0"/>
                        </a:spcAft>
                      </a:pP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365610567"/>
                  </a:ext>
                </a:extLst>
              </a:tr>
              <a:tr h="151040">
                <a:tc>
                  <a:txBody>
                    <a:bodyPr/>
                    <a:lstStyle/>
                    <a:p>
                      <a:pPr algn="l" fontAlgn="ctr">
                        <a:lnSpc>
                          <a:spcPct val="107000"/>
                        </a:lnSpc>
                        <a:spcBef>
                          <a:spcPts val="0"/>
                        </a:spcBef>
                        <a:spcAft>
                          <a:spcPts val="0"/>
                        </a:spcAft>
                      </a:pPr>
                      <a:endParaRPr lang="en-US" sz="1800" b="0" i="0" u="none" strike="noStrike">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Turn off Microsoft Peer-to-Peer Networking Services</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en-US" sz="1600" b="0" i="0" u="none" strike="noStrike" dirty="0">
                          <a:solidFill>
                            <a:srgbClr val="000000"/>
                          </a:solidFill>
                          <a:effectLst/>
                          <a:latin typeface="+mj-lt"/>
                          <a:ea typeface="Times New Roman" panose="02020603050405020304" pitchFamily="18" charset="0"/>
                          <a:cs typeface="Times New Roman" panose="02020603050405020304" pitchFamily="18" charset="0"/>
                        </a:rPr>
                        <a:t>Enabled</a:t>
                      </a:r>
                      <a:endParaRPr lang="en-US" sz="1800" b="0" i="0" u="none" strike="noStrike" dirty="0">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38760703"/>
                  </a:ext>
                </a:extLst>
              </a:tr>
              <a:tr h="112976">
                <a:tc>
                  <a:txBody>
                    <a:bodyPr/>
                    <a:lstStyle/>
                    <a:p>
                      <a:pPr marL="0" marR="0" algn="l" fontAlgn="ctr">
                        <a:lnSpc>
                          <a:spcPct val="107000"/>
                        </a:lnSpc>
                        <a:spcBef>
                          <a:spcPts val="0"/>
                        </a:spcBef>
                        <a:spcAft>
                          <a:spcPts val="0"/>
                        </a:spcAft>
                      </a:pPr>
                      <a:r>
                        <a:rPr lang="en-US" sz="1600" b="0" i="0" u="none" strike="noStrike" dirty="0">
                          <a:solidFill>
                            <a:srgbClr val="000000"/>
                          </a:solidFill>
                          <a:effectLst/>
                          <a:latin typeface="+mj-lt"/>
                          <a:ea typeface="Times New Roman" panose="02020603050405020304" pitchFamily="18" charset="0"/>
                          <a:cs typeface="Times New Roman" panose="02020603050405020304" pitchFamily="18" charset="0"/>
                        </a:rPr>
                        <a:t>Offline Files</a:t>
                      </a:r>
                      <a:endParaRPr lang="en-US" sz="1800" b="0" i="0" u="none" strike="noStrike" dirty="0">
                        <a:effectLst/>
                        <a:latin typeface="+mj-lt"/>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algn="l" fontAlgn="ctr">
                        <a:lnSpc>
                          <a:spcPct val="107000"/>
                        </a:lnSpc>
                        <a:spcBef>
                          <a:spcPts val="0"/>
                        </a:spcBef>
                        <a:spcAft>
                          <a:spcPts val="0"/>
                        </a:spcAft>
                      </a:pP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fontAlgn="ctr">
                        <a:lnSpc>
                          <a:spcPct val="107000"/>
                        </a:lnSpc>
                        <a:spcBef>
                          <a:spcPts val="0"/>
                        </a:spcBef>
                        <a:spcAft>
                          <a:spcPts val="0"/>
                        </a:spcAft>
                      </a:pPr>
                      <a:endParaRPr lang="en-US" sz="1800" b="0" i="0" u="none" strike="noStrike" dirty="0">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977246833"/>
                  </a:ext>
                </a:extLst>
              </a:tr>
              <a:tr h="151040">
                <a:tc>
                  <a:txBody>
                    <a:bodyPr/>
                    <a:lstStyle/>
                    <a:p>
                      <a:pPr algn="l" fontAlgn="ctr">
                        <a:lnSpc>
                          <a:spcPct val="107000"/>
                        </a:lnSpc>
                        <a:spcBef>
                          <a:spcPts val="0"/>
                        </a:spcBef>
                        <a:spcAft>
                          <a:spcPts val="0"/>
                        </a:spcAft>
                      </a:pP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2F2F2"/>
                    </a:solidFill>
                  </a:tcPr>
                </a:tc>
                <a:tc>
                  <a:txBody>
                    <a:bodyPr/>
                    <a:lstStyle/>
                    <a:p>
                      <a:pPr marL="0" marR="0" algn="l" fontAlgn="ctr">
                        <a:lnSpc>
                          <a:spcPct val="107000"/>
                        </a:lnSpc>
                        <a:spcBef>
                          <a:spcPts val="0"/>
                        </a:spcBef>
                        <a:spcAft>
                          <a:spcPts val="0"/>
                        </a:spcAft>
                      </a:pPr>
                      <a:r>
                        <a:rPr lang="en-US" sz="1600" b="0" i="0" u="none" strike="noStrike">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Allow or Disallow use of the Offline Files feature</a:t>
                      </a:r>
                      <a:endParaRPr lang="en-US" sz="1800" b="0" i="0" u="none" strike="noStrike">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lgn="l" fontAlgn="ctr">
                        <a:lnSpc>
                          <a:spcPct val="107000"/>
                        </a:lnSpc>
                        <a:spcBef>
                          <a:spcPts val="0"/>
                        </a:spcBef>
                        <a:spcAft>
                          <a:spcPts val="0"/>
                        </a:spcAft>
                      </a:pPr>
                      <a:r>
                        <a:rPr lang="en-US" sz="1600" b="0" i="0" u="none" strike="noStrike"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Disabled</a:t>
                      </a:r>
                      <a:endParaRPr lang="en-US" sz="1800" b="0" i="0" u="none" strike="noStrike" dirty="0">
                        <a:effectLst/>
                        <a:latin typeface="Arial" panose="020B0604020202020204" pitchFamily="34" charset="0"/>
                      </a:endParaRPr>
                    </a:p>
                  </a:txBody>
                  <a:tcPr marL="28904" marR="28904" marT="22234" marB="22234"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069883229"/>
                  </a:ext>
                </a:extLst>
              </a:tr>
            </a:tbl>
          </a:graphicData>
        </a:graphic>
      </p:graphicFrame>
    </p:spTree>
    <p:extLst>
      <p:ext uri="{BB962C8B-B14F-4D97-AF65-F5344CB8AC3E}">
        <p14:creationId xmlns:p14="http://schemas.microsoft.com/office/powerpoint/2010/main" val="115685460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3151</Words>
  <Application>Microsoft Office PowerPoint</Application>
  <PresentationFormat>Widescreen</PresentationFormat>
  <Paragraphs>300</Paragraphs>
  <Slides>25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Consolas</vt:lpstr>
      <vt:lpstr>Segoe UI</vt:lpstr>
      <vt:lpstr>Segoe UI Light</vt:lpstr>
      <vt:lpstr>Segoe UI Semibold</vt:lpstr>
      <vt:lpstr>Segoe UI VSS (Regular)</vt:lpstr>
      <vt:lpstr>Symbol</vt:lpstr>
      <vt:lpstr>Times New Roman</vt:lpstr>
      <vt:lpstr>Wingdings</vt:lpstr>
      <vt:lpstr>Microsoft Power Platform Template</vt:lpstr>
      <vt:lpstr>AZ-140T00A Configuring and Operating Azure Virtual Desktop</vt:lpstr>
      <vt:lpstr>Configure user experience settings</vt:lpstr>
      <vt:lpstr>Introduction</vt:lpstr>
      <vt:lpstr>Virtual desktop optimization principles</vt:lpstr>
      <vt:lpstr>PowerPoint Presentation</vt:lpstr>
      <vt:lpstr>Persistent virtual desktop environments</vt:lpstr>
      <vt:lpstr>PowerPoint Presentation</vt:lpstr>
      <vt:lpstr>Configure user settings through group policies</vt:lpstr>
      <vt:lpstr>Configure user settings through group policies</vt:lpstr>
      <vt:lpstr>Configure user settings through Endpoint Manager policies</vt:lpstr>
      <vt:lpstr>PowerPoint Presentation</vt:lpstr>
      <vt:lpstr>Configure session timeout properties</vt:lpstr>
      <vt:lpstr>Configure session timeout properties</vt:lpstr>
      <vt:lpstr>Configure device redirections</vt:lpstr>
      <vt:lpstr>PowerPoint Presentation</vt:lpstr>
      <vt:lpstr>Configure Universal Print</vt:lpstr>
      <vt:lpstr>PowerPoint Presentation</vt:lpstr>
      <vt:lpstr>Implement the Start Virtual Machine on Connect feature</vt:lpstr>
      <vt:lpstr>PowerPoint Presentation</vt:lpstr>
      <vt:lpstr>Troubleshoot user profile issues</vt:lpstr>
      <vt:lpstr>Troubleshoot user profile issues</vt:lpstr>
      <vt:lpstr>Troubleshoot Azure Virtual Desktop clients</vt:lpstr>
      <vt:lpstr>Troubleshoot Azure Virtual Desktop clients</vt:lpstr>
      <vt:lpstr>Knowledge check and Summary</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2022-11-30T19:41:46Z</dcterms:modified>
</cp:coreProperties>
</file>