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7"/>
  </p:notesMasterIdLst>
  <p:handoutMasterIdLst>
    <p:handoutMasterId r:id="rId28"/>
  </p:handoutMasterIdLst>
  <p:sldIdLst>
    <p:sldId id="2076138183" r:id="rId2"/>
    <p:sldId id="1684" r:id="rId3"/>
    <p:sldId id="1811" r:id="rId4"/>
    <p:sldId id="2076138180" r:id="rId5"/>
    <p:sldId id="2551" r:id="rId6"/>
    <p:sldId id="2076138158" r:id="rId7"/>
    <p:sldId id="2552" r:id="rId8"/>
    <p:sldId id="2076138177" r:id="rId9"/>
    <p:sldId id="1987" r:id="rId10"/>
    <p:sldId id="2076138184" r:id="rId11"/>
    <p:sldId id="2076138185" r:id="rId12"/>
    <p:sldId id="2076138181" r:id="rId13"/>
    <p:sldId id="1990" r:id="rId14"/>
    <p:sldId id="2076138182" r:id="rId15"/>
    <p:sldId id="2553" r:id="rId16"/>
    <p:sldId id="2076138173" r:id="rId17"/>
    <p:sldId id="1992" r:id="rId18"/>
    <p:sldId id="2076138178" r:id="rId19"/>
    <p:sldId id="1993" r:id="rId20"/>
    <p:sldId id="2076138179" r:id="rId21"/>
    <p:sldId id="1994" r:id="rId22"/>
    <p:sldId id="2241" r:id="rId23"/>
    <p:sldId id="1972" r:id="rId24"/>
    <p:sldId id="1964" r:id="rId25"/>
    <p:sldId id="189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AA6C3-DD94-4253-B1FC-66231A2CE9FC}" v="10" dt="2021-11-23T22:33:55.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9" autoAdjust="0"/>
    <p:restoredTop sz="75832" autoAdjust="0"/>
  </p:normalViewPr>
  <p:slideViewPr>
    <p:cSldViewPr snapToGrid="0">
      <p:cViewPr varScale="1">
        <p:scale>
          <a:sx n="82" d="100"/>
          <a:sy n="82" d="100"/>
        </p:scale>
        <p:origin x="573" y="51"/>
      </p:cViewPr>
      <p:guideLst/>
    </p:cSldViewPr>
  </p:slideViewPr>
  <p:outlineViewPr>
    <p:cViewPr>
      <p:scale>
        <a:sx n="33" d="100"/>
        <a:sy n="33" d="100"/>
      </p:scale>
      <p:origin x="0" y="0"/>
    </p:cViewPr>
  </p:outlineViewPr>
  <p:notesTextViewPr>
    <p:cViewPr>
      <p:scale>
        <a:sx n="1" d="1"/>
        <a:sy n="1" d="1"/>
      </p:scale>
      <p:origin x="0" y="-138"/>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6B0A3B-9651-42DA-AE7C-6BD10656D229}"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1A563A41-901A-44BE-BBFD-4143AB9729FE}">
      <dgm:prSet/>
      <dgm:spPr/>
      <dgm:t>
        <a:bodyPr/>
        <a:lstStyle/>
        <a:p>
          <a:r>
            <a:rPr lang="en-US" b="0" i="0" dirty="0"/>
            <a:t>In an Azure Virtual Desktop deployment, MSIX app attach can:</a:t>
          </a:r>
          <a:endParaRPr lang="en-US" dirty="0"/>
        </a:p>
      </dgm:t>
    </dgm:pt>
    <dgm:pt modelId="{C43D9411-E508-4977-A7DC-13A90C103CE8}" type="parTrans" cxnId="{BEE487B4-CFAC-40D6-9E36-C25C77F8DCE7}">
      <dgm:prSet/>
      <dgm:spPr/>
      <dgm:t>
        <a:bodyPr/>
        <a:lstStyle/>
        <a:p>
          <a:endParaRPr lang="en-US"/>
        </a:p>
      </dgm:t>
    </dgm:pt>
    <dgm:pt modelId="{3CFC34D1-C1A4-4E72-9FD8-8B320B2AFF5D}" type="sibTrans" cxnId="{BEE487B4-CFAC-40D6-9E36-C25C77F8DCE7}">
      <dgm:prSet/>
      <dgm:spPr/>
      <dgm:t>
        <a:bodyPr/>
        <a:lstStyle/>
        <a:p>
          <a:endParaRPr lang="en-US"/>
        </a:p>
      </dgm:t>
    </dgm:pt>
    <dgm:pt modelId="{AA188AA3-E2CA-4766-A2A5-D98C6722B845}">
      <dgm:prSet/>
      <dgm:spPr/>
      <dgm:t>
        <a:bodyPr/>
        <a:lstStyle/>
        <a:p>
          <a:r>
            <a:rPr lang="en-US" b="0" i="0" dirty="0"/>
            <a:t>Create separation between user data, the OS, and apps by using MSIX containers.</a:t>
          </a:r>
          <a:endParaRPr lang="en-US" dirty="0"/>
        </a:p>
      </dgm:t>
    </dgm:pt>
    <dgm:pt modelId="{841C3CC3-87E8-40A7-A064-206BD8D0A149}" type="parTrans" cxnId="{C7C68E33-4C9F-4958-8CE7-B8CF28B56469}">
      <dgm:prSet/>
      <dgm:spPr/>
      <dgm:t>
        <a:bodyPr/>
        <a:lstStyle/>
        <a:p>
          <a:endParaRPr lang="en-US"/>
        </a:p>
      </dgm:t>
    </dgm:pt>
    <dgm:pt modelId="{D35E860E-8345-4E2B-8973-1AB0218E407A}" type="sibTrans" cxnId="{C7C68E33-4C9F-4958-8CE7-B8CF28B56469}">
      <dgm:prSet/>
      <dgm:spPr/>
      <dgm:t>
        <a:bodyPr/>
        <a:lstStyle/>
        <a:p>
          <a:endParaRPr lang="en-US"/>
        </a:p>
      </dgm:t>
    </dgm:pt>
    <dgm:pt modelId="{85A35A0F-635C-4B38-A2F1-8B269E9CAB25}">
      <dgm:prSet/>
      <dgm:spPr/>
      <dgm:t>
        <a:bodyPr/>
        <a:lstStyle/>
        <a:p>
          <a:r>
            <a:rPr lang="en-US" b="0" i="0" dirty="0"/>
            <a:t>Remove the need for repackaging when delivering applications dynamically.</a:t>
          </a:r>
          <a:endParaRPr lang="en-US" dirty="0"/>
        </a:p>
      </dgm:t>
    </dgm:pt>
    <dgm:pt modelId="{B745A706-CFC1-4863-9695-87C106AA16EB}" type="parTrans" cxnId="{E16DE8C0-270F-4303-97DC-A0F4AFD56D0E}">
      <dgm:prSet/>
      <dgm:spPr/>
      <dgm:t>
        <a:bodyPr/>
        <a:lstStyle/>
        <a:p>
          <a:endParaRPr lang="en-US"/>
        </a:p>
      </dgm:t>
    </dgm:pt>
    <dgm:pt modelId="{025848DB-564A-4059-AAFB-950015AE0E09}" type="sibTrans" cxnId="{E16DE8C0-270F-4303-97DC-A0F4AFD56D0E}">
      <dgm:prSet/>
      <dgm:spPr/>
      <dgm:t>
        <a:bodyPr/>
        <a:lstStyle/>
        <a:p>
          <a:endParaRPr lang="en-US"/>
        </a:p>
      </dgm:t>
    </dgm:pt>
    <dgm:pt modelId="{8217D46E-A642-498E-8263-EF64763DF9CD}">
      <dgm:prSet/>
      <dgm:spPr/>
      <dgm:t>
        <a:bodyPr/>
        <a:lstStyle/>
        <a:p>
          <a:r>
            <a:rPr lang="en-US" b="0" i="0" dirty="0"/>
            <a:t>Reduce the time it takes for a user to sign in.</a:t>
          </a:r>
          <a:endParaRPr lang="en-US" dirty="0"/>
        </a:p>
      </dgm:t>
    </dgm:pt>
    <dgm:pt modelId="{7843E580-6755-423F-B0AE-B7D484C223D8}" type="parTrans" cxnId="{665F1AD8-F620-4D52-A057-B0A8F12D62E8}">
      <dgm:prSet/>
      <dgm:spPr/>
      <dgm:t>
        <a:bodyPr/>
        <a:lstStyle/>
        <a:p>
          <a:endParaRPr lang="en-US"/>
        </a:p>
      </dgm:t>
    </dgm:pt>
    <dgm:pt modelId="{9FF53F51-5E86-4301-B5EA-994D100EEBDF}" type="sibTrans" cxnId="{665F1AD8-F620-4D52-A057-B0A8F12D62E8}">
      <dgm:prSet/>
      <dgm:spPr/>
      <dgm:t>
        <a:bodyPr/>
        <a:lstStyle/>
        <a:p>
          <a:endParaRPr lang="en-US"/>
        </a:p>
      </dgm:t>
    </dgm:pt>
    <dgm:pt modelId="{B98D625C-CE40-485B-B66A-61DD0E49C584}" type="pres">
      <dgm:prSet presAssocID="{AB6B0A3B-9651-42DA-AE7C-6BD10656D229}" presName="Name0" presStyleCnt="0">
        <dgm:presLayoutVars>
          <dgm:dir/>
          <dgm:resizeHandles val="exact"/>
        </dgm:presLayoutVars>
      </dgm:prSet>
      <dgm:spPr/>
    </dgm:pt>
    <dgm:pt modelId="{99BA91B4-2806-4F01-A941-7AAA355B31F0}" type="pres">
      <dgm:prSet presAssocID="{1A563A41-901A-44BE-BBFD-4143AB9729FE}" presName="node" presStyleLbl="node1" presStyleIdx="0" presStyleCnt="1">
        <dgm:presLayoutVars>
          <dgm:bulletEnabled val="1"/>
        </dgm:presLayoutVars>
      </dgm:prSet>
      <dgm:spPr/>
    </dgm:pt>
  </dgm:ptLst>
  <dgm:cxnLst>
    <dgm:cxn modelId="{04AEB71B-4FD5-40EE-9D9B-BDE807FAA5C0}" type="presOf" srcId="{AB6B0A3B-9651-42DA-AE7C-6BD10656D229}" destId="{B98D625C-CE40-485B-B66A-61DD0E49C584}" srcOrd="0" destOrd="0" presId="urn:microsoft.com/office/officeart/2016/7/layout/BasicProcessNew"/>
    <dgm:cxn modelId="{C7C68E33-4C9F-4958-8CE7-B8CF28B56469}" srcId="{1A563A41-901A-44BE-BBFD-4143AB9729FE}" destId="{AA188AA3-E2CA-4766-A2A5-D98C6722B845}" srcOrd="0" destOrd="0" parTransId="{841C3CC3-87E8-40A7-A064-206BD8D0A149}" sibTransId="{D35E860E-8345-4E2B-8973-1AB0218E407A}"/>
    <dgm:cxn modelId="{AF323341-1D77-40EC-ABA5-2E1580D953A4}" type="presOf" srcId="{8217D46E-A642-498E-8263-EF64763DF9CD}" destId="{99BA91B4-2806-4F01-A941-7AAA355B31F0}" srcOrd="0" destOrd="3" presId="urn:microsoft.com/office/officeart/2016/7/layout/BasicProcessNew"/>
    <dgm:cxn modelId="{4B979A89-3E34-450E-ACB9-714762EAA611}" type="presOf" srcId="{1A563A41-901A-44BE-BBFD-4143AB9729FE}" destId="{99BA91B4-2806-4F01-A941-7AAA355B31F0}" srcOrd="0" destOrd="0" presId="urn:microsoft.com/office/officeart/2016/7/layout/BasicProcessNew"/>
    <dgm:cxn modelId="{9C5111B1-1174-489E-8CF4-F9144A189BEB}" type="presOf" srcId="{AA188AA3-E2CA-4766-A2A5-D98C6722B845}" destId="{99BA91B4-2806-4F01-A941-7AAA355B31F0}" srcOrd="0" destOrd="1" presId="urn:microsoft.com/office/officeart/2016/7/layout/BasicProcessNew"/>
    <dgm:cxn modelId="{BEE487B4-CFAC-40D6-9E36-C25C77F8DCE7}" srcId="{AB6B0A3B-9651-42DA-AE7C-6BD10656D229}" destId="{1A563A41-901A-44BE-BBFD-4143AB9729FE}" srcOrd="0" destOrd="0" parTransId="{C43D9411-E508-4977-A7DC-13A90C103CE8}" sibTransId="{3CFC34D1-C1A4-4E72-9FD8-8B320B2AFF5D}"/>
    <dgm:cxn modelId="{EEB1A8B8-A6B8-4622-8418-7249BF4B70AC}" type="presOf" srcId="{85A35A0F-635C-4B38-A2F1-8B269E9CAB25}" destId="{99BA91B4-2806-4F01-A941-7AAA355B31F0}" srcOrd="0" destOrd="2" presId="urn:microsoft.com/office/officeart/2016/7/layout/BasicProcessNew"/>
    <dgm:cxn modelId="{E16DE8C0-270F-4303-97DC-A0F4AFD56D0E}" srcId="{1A563A41-901A-44BE-BBFD-4143AB9729FE}" destId="{85A35A0F-635C-4B38-A2F1-8B269E9CAB25}" srcOrd="1" destOrd="0" parTransId="{B745A706-CFC1-4863-9695-87C106AA16EB}" sibTransId="{025848DB-564A-4059-AAFB-950015AE0E09}"/>
    <dgm:cxn modelId="{665F1AD8-F620-4D52-A057-B0A8F12D62E8}" srcId="{1A563A41-901A-44BE-BBFD-4143AB9729FE}" destId="{8217D46E-A642-498E-8263-EF64763DF9CD}" srcOrd="2" destOrd="0" parTransId="{7843E580-6755-423F-B0AE-B7D484C223D8}" sibTransId="{9FF53F51-5E86-4301-B5EA-994D100EEBDF}"/>
    <dgm:cxn modelId="{43E51B73-0BC1-49EF-9E76-6780F0763049}" type="presParOf" srcId="{B98D625C-CE40-485B-B66A-61DD0E49C584}" destId="{99BA91B4-2806-4F01-A941-7AAA355B31F0}" srcOrd="0"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A91B4-2806-4F01-A941-7AAA355B31F0}">
      <dsp:nvSpPr>
        <dsp:cNvPr id="0" name=""/>
        <dsp:cNvSpPr/>
      </dsp:nvSpPr>
      <dsp:spPr>
        <a:xfrm>
          <a:off x="4517" y="0"/>
          <a:ext cx="9242621" cy="197746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066800">
            <a:lnSpc>
              <a:spcPct val="90000"/>
            </a:lnSpc>
            <a:spcBef>
              <a:spcPct val="0"/>
            </a:spcBef>
            <a:spcAft>
              <a:spcPct val="35000"/>
            </a:spcAft>
            <a:buNone/>
          </a:pPr>
          <a:r>
            <a:rPr lang="en-US" sz="2400" b="0" i="0" kern="1200"/>
            <a:t>In an Azure Virtual Desktop deployment, MSIX app attach can:</a:t>
          </a:r>
          <a:endParaRPr lang="en-US" sz="2400" kern="1200"/>
        </a:p>
        <a:p>
          <a:pPr marL="171450" lvl="1" indent="-171450" algn="l" defTabSz="844550">
            <a:lnSpc>
              <a:spcPct val="90000"/>
            </a:lnSpc>
            <a:spcBef>
              <a:spcPct val="0"/>
            </a:spcBef>
            <a:spcAft>
              <a:spcPct val="15000"/>
            </a:spcAft>
            <a:buChar char="•"/>
          </a:pPr>
          <a:r>
            <a:rPr lang="en-US" sz="1900" b="0" i="0" kern="1200"/>
            <a:t>Create separation between user data, the OS, and apps by using MSIX containers.</a:t>
          </a:r>
          <a:endParaRPr lang="en-US" sz="1900" kern="1200"/>
        </a:p>
        <a:p>
          <a:pPr marL="171450" lvl="1" indent="-171450" algn="l" defTabSz="844550">
            <a:lnSpc>
              <a:spcPct val="90000"/>
            </a:lnSpc>
            <a:spcBef>
              <a:spcPct val="0"/>
            </a:spcBef>
            <a:spcAft>
              <a:spcPct val="15000"/>
            </a:spcAft>
            <a:buChar char="•"/>
          </a:pPr>
          <a:r>
            <a:rPr lang="en-US" sz="1900" b="0" i="0" kern="1200"/>
            <a:t>Remove the need for repackaging when delivering applications dynamically.</a:t>
          </a:r>
          <a:endParaRPr lang="en-US" sz="1900" kern="1200"/>
        </a:p>
        <a:p>
          <a:pPr marL="171450" lvl="1" indent="-171450" algn="l" defTabSz="844550">
            <a:lnSpc>
              <a:spcPct val="90000"/>
            </a:lnSpc>
            <a:spcBef>
              <a:spcPct val="0"/>
            </a:spcBef>
            <a:spcAft>
              <a:spcPct val="15000"/>
            </a:spcAft>
            <a:buChar char="•"/>
          </a:pPr>
          <a:r>
            <a:rPr lang="en-US" sz="1900" b="0" i="0" kern="1200"/>
            <a:t>Reduce the time it takes for a user to sign in.</a:t>
          </a:r>
          <a:endParaRPr lang="en-US" sz="1900" kern="1200"/>
        </a:p>
      </dsp:txBody>
      <dsp:txXfrm>
        <a:off x="4517" y="0"/>
        <a:ext cx="9242621" cy="1977464"/>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11:15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11:15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services/virtual-desktop/"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ocs.microsoft.com/en-us/fslogix/configure-office-container-tutorial" TargetMode="External"/><Relationship Id="rId4" Type="http://schemas.openxmlformats.org/officeDocument/2006/relationships/hyperlink" Target="https://docs.microsoft.com/en-us/fslogix/configure-profile-container-tutoria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azure/virtual-desktop/teams-on-wv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MicrosoftDocs/azure-docs/blob/main/articles/virtual-desktop/create-fslogix-profile-container.md#make-sure-users-can-access-the-azure-netapp-file-share" TargetMode="External"/><Relationship Id="rId3" Type="http://schemas.openxmlformats.org/officeDocument/2006/relationships/hyperlink" Target="https://github.com/MicrosoftDocs/azure-docs/blob/main/articles/virtual-desktop/create-fslogix-profile-container.md#set-up-your-azure-netapp-files-account" TargetMode="External"/><Relationship Id="rId7" Type="http://schemas.openxmlformats.org/officeDocument/2006/relationships/hyperlink" Target="https://github.com/MicrosoftDocs/azure-docs/blob/main/articles/virtual-desktop/create-fslogix-profile-container.md#configure-volume-access-parameter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github.com/MicrosoftDocs/azure-docs/blob/main/articles/virtual-desktop/create-fslogix-profile-container.md#create-a-new-volume" TargetMode="External"/><Relationship Id="rId5" Type="http://schemas.openxmlformats.org/officeDocument/2006/relationships/hyperlink" Target="https://github.com/MicrosoftDocs/azure-docs/blob/main/articles/virtual-desktop/create-fslogix-profile-container.md#join-an-active-directory-connection" TargetMode="External"/><Relationship Id="rId4" Type="http://schemas.openxmlformats.org/officeDocument/2006/relationships/hyperlink" Target="https://github.com/MicrosoftDocs/azure-docs/blob/main/articles/azure-netapp-files/azure-netapp-files-set-up-capacity-pool.m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For all supported operating systems, the OneDrive sync app supports:</a:t>
            </a:r>
          </a:p>
          <a:p>
            <a:pPr marL="171450" indent="-171450" algn="l">
              <a:buFont typeface="Arial" panose="020B0604020202020204" pitchFamily="34" charset="0"/>
              <a:buChar char="•"/>
            </a:pPr>
            <a:r>
              <a:rPr lang="en-US" b="0" i="0" dirty="0">
                <a:effectLst/>
                <a:latin typeface="Segoe UI" panose="020B0502040204020203" pitchFamily="34" charset="0"/>
              </a:rPr>
              <a:t> Virtual desktops that persist between sessions.</a:t>
            </a:r>
          </a:p>
          <a:p>
            <a:pPr marL="171450" indent="-171450" algn="l">
              <a:buFont typeface="Arial" panose="020B0604020202020204" pitchFamily="34" charset="0"/>
              <a:buChar char="•"/>
            </a:pPr>
            <a:r>
              <a:rPr lang="en-US" b="0" i="0" dirty="0">
                <a:effectLst/>
                <a:latin typeface="Segoe UI" panose="020B0502040204020203" pitchFamily="34" charset="0"/>
              </a:rPr>
              <a:t> Non-persistent virtual desktops that use </a:t>
            </a:r>
            <a:r>
              <a:rPr lang="en-US" b="0" i="0" u="none" strike="noStrike" dirty="0">
                <a:effectLst/>
                <a:latin typeface="Segoe UI" panose="020B0502040204020203" pitchFamily="34" charset="0"/>
                <a:hlinkClick r:id="rId3"/>
              </a:rPr>
              <a:t>Azure Virtual Desktop</a:t>
            </a:r>
            <a:r>
              <a:rPr lang="en-US" b="0" i="0" dirty="0">
                <a:effectLst/>
                <a:latin typeface="Segoe UI" panose="020B0502040204020203" pitchFamily="34" charset="0"/>
              </a:rPr>
              <a:t> .</a:t>
            </a:r>
          </a:p>
          <a:p>
            <a:pPr marL="171450" indent="-171450" algn="l">
              <a:buFont typeface="Arial" panose="020B0604020202020204" pitchFamily="34" charset="0"/>
              <a:buChar char="•"/>
            </a:pPr>
            <a:r>
              <a:rPr lang="en-US" b="0" i="0" dirty="0">
                <a:effectLst/>
                <a:latin typeface="Segoe UI" panose="020B0502040204020203" pitchFamily="34" charset="0"/>
              </a:rPr>
              <a:t> Non-persistent virtual desktops that have </a:t>
            </a:r>
            <a:r>
              <a:rPr lang="en-US" b="0" i="0" u="none" strike="noStrike" dirty="0">
                <a:effectLst/>
                <a:latin typeface="Segoe UI" panose="020B0502040204020203" pitchFamily="34" charset="0"/>
                <a:hlinkClick r:id="rId4"/>
              </a:rPr>
              <a:t>FSLogix Apps</a:t>
            </a:r>
            <a:r>
              <a:rPr lang="en-US" b="0" i="0" dirty="0">
                <a:effectLst/>
                <a:latin typeface="Segoe UI" panose="020B0502040204020203" pitchFamily="34" charset="0"/>
              </a:rPr>
              <a:t>  or </a:t>
            </a:r>
            <a:r>
              <a:rPr lang="en-US" b="0" i="0" u="none" strike="noStrike" dirty="0">
                <a:effectLst/>
                <a:latin typeface="Segoe UI" panose="020B0502040204020203" pitchFamily="34" charset="0"/>
                <a:hlinkClick r:id="rId5"/>
              </a:rPr>
              <a:t>FSLogix Office Container</a:t>
            </a:r>
            <a:r>
              <a:rPr lang="en-US" b="0" i="0" dirty="0">
                <a:effectLst/>
                <a:latin typeface="Segoe UI" panose="020B0502040204020203" pitchFamily="34" charset="0"/>
              </a:rPr>
              <a:t> , and a Microsoft 365 subscription for all of the following operating systems:</a:t>
            </a:r>
          </a:p>
          <a:p>
            <a:pPr marL="742950" lvl="1" indent="-285750" algn="l">
              <a:buFont typeface="Arial" panose="020B0604020202020204" pitchFamily="34" charset="0"/>
              <a:buChar char="•"/>
            </a:pPr>
            <a:r>
              <a:rPr lang="en-US" b="0" i="0" dirty="0">
                <a:effectLst/>
                <a:latin typeface="Segoe UI" panose="020B0502040204020203" pitchFamily="34" charset="0"/>
              </a:rPr>
              <a:t>Windows 10, 32 or 64-bit (supports VHDX files)</a:t>
            </a:r>
          </a:p>
          <a:p>
            <a:pPr marL="742950" lvl="1" indent="-285750" algn="l">
              <a:buFont typeface="Arial" panose="020B0604020202020204" pitchFamily="34" charset="0"/>
              <a:buChar char="•"/>
            </a:pPr>
            <a:r>
              <a:rPr lang="en-US" b="0" i="0" dirty="0">
                <a:effectLst/>
                <a:latin typeface="Segoe UI" panose="020B0502040204020203" pitchFamily="34" charset="0"/>
              </a:rPr>
              <a:t>Windows 7, 32 or 64-bit (supports VHD files)</a:t>
            </a:r>
          </a:p>
          <a:p>
            <a:pPr marL="742950" lvl="1" indent="-285750" algn="l">
              <a:buFont typeface="Arial" panose="020B0604020202020204" pitchFamily="34" charset="0"/>
              <a:buChar char="•"/>
            </a:pPr>
            <a:r>
              <a:rPr lang="en-US" b="0" i="0" dirty="0">
                <a:effectLst/>
                <a:latin typeface="Segoe UI" panose="020B0502040204020203" pitchFamily="34" charset="0"/>
              </a:rPr>
              <a:t>Windows Server 2019 (supports VHDX)</a:t>
            </a:r>
          </a:p>
          <a:p>
            <a:pPr marL="742950" lvl="1" indent="-285750" algn="l">
              <a:buFont typeface="Arial" panose="020B0604020202020204" pitchFamily="34" charset="0"/>
              <a:buChar char="•"/>
            </a:pPr>
            <a:r>
              <a:rPr lang="en-US" b="0" i="0" dirty="0">
                <a:effectLst/>
                <a:latin typeface="Segoe UI" panose="020B0502040204020203" pitchFamily="34" charset="0"/>
              </a:rPr>
              <a:t>Windows Server 2016 (supports VHDX)</a:t>
            </a:r>
          </a:p>
          <a:p>
            <a:pPr marL="742950" lvl="1" indent="-285750" algn="l">
              <a:buFont typeface="Arial" panose="020B0604020202020204" pitchFamily="34" charset="0"/>
              <a:buChar char="•"/>
            </a:pPr>
            <a:r>
              <a:rPr lang="en-US" b="0" i="0" dirty="0">
                <a:effectLst/>
                <a:latin typeface="Segoe UI" panose="020B0502040204020203" pitchFamily="34" charset="0"/>
              </a:rPr>
              <a:t>Windows Server 2012 R2 (supports VHDX)</a:t>
            </a:r>
          </a:p>
          <a:p>
            <a:pPr marL="742950" lvl="1" indent="-285750" algn="l">
              <a:buFont typeface="Arial" panose="020B0604020202020204" pitchFamily="34" charset="0"/>
              <a:buChar char="•"/>
            </a:pPr>
            <a:r>
              <a:rPr lang="en-US" b="0" i="0" dirty="0">
                <a:effectLst/>
                <a:latin typeface="Segoe UI" panose="020B0502040204020203" pitchFamily="34" charset="0"/>
              </a:rPr>
              <a:t>Windows Server 2008 R2 (supports VHD)</a:t>
            </a:r>
          </a:p>
          <a:p>
            <a:endParaRPr lang="en-US" dirty="0"/>
          </a:p>
          <a:p>
            <a:pPr algn="l"/>
            <a:r>
              <a:rPr lang="en-US" b="1" i="0" dirty="0">
                <a:effectLst/>
                <a:latin typeface="Segoe UI" panose="020B0502040204020203" pitchFamily="34" charset="0"/>
              </a:rPr>
              <a:t>Install the OneDrive sync app per machine</a:t>
            </a:r>
          </a:p>
          <a:p>
            <a:pPr algn="l"/>
            <a:r>
              <a:rPr lang="en-US" b="0" i="0" dirty="0">
                <a:effectLst/>
                <a:latin typeface="Segoe UI" panose="020B0502040204020203" pitchFamily="34" charset="0"/>
              </a:rPr>
              <a:t>By default, the OneDrive sync app installs per user, meaning OneDrive.exe needs to be installed for each user account on the PC under the %localappdata% folder. With the new per-machine installation option, you can install OneDrive under the </a:t>
            </a:r>
            <a:r>
              <a:rPr lang="en-US" b="1" i="0" dirty="0">
                <a:effectLst/>
                <a:latin typeface="Segoe UI" panose="020B0502040204020203" pitchFamily="34" charset="0"/>
              </a:rPr>
              <a:t>Program Files (x86)</a:t>
            </a:r>
            <a:r>
              <a:rPr lang="en-US" b="0" i="0" dirty="0">
                <a:effectLst/>
                <a:latin typeface="Segoe UI" panose="020B0502040204020203" pitchFamily="34" charset="0"/>
              </a:rPr>
              <a:t> or </a:t>
            </a:r>
            <a:r>
              <a:rPr lang="en-US" b="1" i="0" dirty="0">
                <a:effectLst/>
                <a:latin typeface="Segoe UI" panose="020B0502040204020203" pitchFamily="34" charset="0"/>
              </a:rPr>
              <a:t>Program Files</a:t>
            </a:r>
            <a:r>
              <a:rPr lang="en-US" b="0" i="0" dirty="0">
                <a:effectLst/>
                <a:latin typeface="Segoe UI" panose="020B0502040204020203" pitchFamily="34" charset="0"/>
              </a:rPr>
              <a:t> directory, meaning all profiles on the computer will use the same </a:t>
            </a:r>
            <a:r>
              <a:rPr lang="en-US" b="1" i="0" dirty="0">
                <a:effectLst/>
                <a:latin typeface="Segoe UI" panose="020B0502040204020203" pitchFamily="34" charset="0"/>
              </a:rPr>
              <a:t>OneDrive.exe</a:t>
            </a:r>
            <a:r>
              <a:rPr lang="en-US" b="0" i="0" dirty="0">
                <a:effectLst/>
                <a:latin typeface="Segoe UI" panose="020B0502040204020203" pitchFamily="34" charset="0"/>
              </a:rPr>
              <a:t> binary. Other than where the sync app is installed, the behavior is the same.</a:t>
            </a:r>
          </a:p>
          <a:p>
            <a:pPr algn="l"/>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The new per-machine sync app provides:</a:t>
            </a:r>
          </a:p>
          <a:p>
            <a:pPr lvl="1" algn="l">
              <a:buFont typeface="Arial" panose="020B0604020202020204" pitchFamily="34" charset="0"/>
              <a:buChar char="•"/>
            </a:pPr>
            <a:r>
              <a:rPr lang="en-US" b="0" i="0" dirty="0">
                <a:effectLst/>
                <a:latin typeface="Segoe UI" panose="020B0502040204020203" pitchFamily="34" charset="0"/>
              </a:rPr>
              <a:t>Automatic conversion from per-user to per-machine</a:t>
            </a:r>
          </a:p>
          <a:p>
            <a:pPr lvl="1" algn="l">
              <a:buFont typeface="Arial" panose="020B0604020202020204" pitchFamily="34" charset="0"/>
              <a:buChar char="•"/>
            </a:pPr>
            <a:r>
              <a:rPr lang="en-US" b="0" i="0" dirty="0">
                <a:effectLst/>
                <a:latin typeface="Segoe UI" panose="020B0502040204020203" pitchFamily="34" charset="0"/>
              </a:rPr>
              <a:t>Automatic updates when a new version is available</a:t>
            </a:r>
          </a:p>
          <a:p>
            <a:pPr marL="171450" indent="-171450" algn="l">
              <a:buFont typeface="Arial" panose="020B0604020202020204" pitchFamily="34" charset="0"/>
              <a:buChar char="•"/>
            </a:pPr>
            <a:r>
              <a:rPr lang="en-US" b="0" i="0" dirty="0">
                <a:effectLst/>
                <a:latin typeface="Segoe UI" panose="020B0502040204020203" pitchFamily="34" charset="0"/>
              </a:rPr>
              <a:t>The per-machine sync app supports syncing OneDrive files in Microsoft 365 and in SharePoint Server 2019.</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Media optimization for Microsoft Teams is only available for the Windows Desktop client on Windows 10 machines.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Microsoft Teams on Azure Virtual Desktop supports chat and collaboration. With media optimizations, it also supports calling and meeting functionality.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media optimization for Microsoft Teams, the Windows Desktop client handles audio and video locally for Teams calls and meetings. You can still use Microsoft Teams on Azure Virtual Desktop with other clients without optimized calling and meetings.</a:t>
            </a:r>
          </a:p>
          <a:p>
            <a:pPr algn="l"/>
            <a:r>
              <a:rPr lang="en-US" b="0" i="0" dirty="0">
                <a:solidFill>
                  <a:srgbClr val="000000"/>
                </a:solidFill>
                <a:effectLst/>
                <a:latin typeface="Times New Roman" panose="02020603050405020304" pitchFamily="18" charset="0"/>
              </a:rPr>
              <a:t>Teams chat and collaboration features are supported on all platforms. To redirect local devices in your remote session, check out </a:t>
            </a:r>
            <a:r>
              <a:rPr lang="en-US" b="0" i="0" dirty="0">
                <a:solidFill>
                  <a:srgbClr val="000000"/>
                </a:solidFill>
                <a:effectLst/>
                <a:latin typeface="Times New Roman" panose="02020603050405020304" pitchFamily="18" charset="0"/>
                <a:hlinkClick r:id="rId3"/>
              </a:rPr>
              <a:t>Customize Remote Desktop Protocol properties for a host pool</a:t>
            </a:r>
            <a:r>
              <a:rPr lang="en-US" b="0" i="0" dirty="0">
                <a:solidFill>
                  <a:srgbClr val="000000"/>
                </a:solidFill>
                <a:effectLst/>
                <a:latin typeface="Times New Roman" panose="02020603050405020304" pitchFamily="18" charset="0"/>
              </a:rPr>
              <a: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Before you can use Microsoft Teams on Azure Virtual Desktop:</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the Windows Desktop client on a Windows 10 or Windows 10 IoT Enterprise.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Connect to a Windows 10 Multi-session or Windows 10 Enterprise virtual machine (VM).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This unit will tell you how to publish apps, such as Microsoft Edge browser, in your Azure Virtual Desktop environment.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7020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One of the most difficult problems to diagnose is poor application performance—the applications are running slow or don't respond.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start your diagnosis by collecting CPU, memory, disk input/output, and other metrics and then use tools to figure out what's causing the problem. Unfortunately, in most situations this data doesn't help you identify the root cause because resource consumption counters have frequent and large variations.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User Input Delay counter can help you quickly identify the root cause for bad end-user RDP experiences. This counter measures how long any user input (such as mouse or keyboard usage) stays in the queue before it is picked up by a process, and the counter works in both local and remote sessions.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image shows a user input flow from client to application.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7020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MSIX app attach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Explain how MSIX app attach works.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Set up a file share for MSIX app attach.</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 the OneDrive sync app on Azure Virtual Desktops.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 Microsoft Teams on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Publish built-in apps in Azure Virtual Desktop.</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MSIX app attach is a way to deliver MSIX applications to both physical and virtual machines. MSIX app attach is different from regular MSIX because it’s specifically for Azure Virtual Desktop. </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MSIX app attach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Explain how MSIX app attach works.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Set up a file share for MSIX app attach.</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 the OneDrive sync app on Azure Virtual Desktops.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 Microsoft Teams on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Publish built-in apps in Azure Virtual Desktop.</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data integration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data integration solutions.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MSIX is a Windows app package format that provides a modern packaging experience to all Windows apps. The MSIX package format preserves the functionality of existing app packages and/or install files in addition to enabling new, modern packaging and deployment features to Win32, WPF, and Windows Forms apps.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MSIX app attach is a way to deliver MSIX applications to both physical and virtual machines. However, MSIX app attach is different from regular MSIX because it's made especially for Azure Virtual Desktop. </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Application delivery options in Azure Virtual Desktop</a:t>
            </a:r>
          </a:p>
          <a:p>
            <a:pPr marL="171450" indent="-171450" algn="l">
              <a:buFont typeface="Arial" panose="020B0604020202020204" pitchFamily="34" charset="0"/>
              <a:buChar char="•"/>
            </a:pPr>
            <a:r>
              <a:rPr lang="en-US" b="0" i="0" dirty="0">
                <a:effectLst/>
                <a:latin typeface="Segoe UI" panose="020B0502040204020203" pitchFamily="34" charset="0"/>
              </a:rPr>
              <a:t>You can deliver apps in Azure Virtual Desktop through one of the following methods:</a:t>
            </a:r>
          </a:p>
          <a:p>
            <a:pPr marL="171450" indent="-171450" algn="l">
              <a:buFont typeface="Arial" panose="020B0604020202020204" pitchFamily="34" charset="0"/>
              <a:buChar char="•"/>
            </a:pPr>
            <a:r>
              <a:rPr lang="en-US" b="0" i="0" dirty="0">
                <a:effectLst/>
                <a:latin typeface="Segoe UI" panose="020B0502040204020203" pitchFamily="34" charset="0"/>
              </a:rPr>
              <a:t>Put apps in a master image</a:t>
            </a:r>
          </a:p>
          <a:p>
            <a:pPr marL="171450" indent="-171450" algn="l">
              <a:buFont typeface="Arial" panose="020B0604020202020204" pitchFamily="34" charset="0"/>
              <a:buChar char="•"/>
            </a:pPr>
            <a:r>
              <a:rPr lang="en-US" b="0" i="0" dirty="0">
                <a:effectLst/>
                <a:latin typeface="Segoe UI" panose="020B0502040204020203" pitchFamily="34" charset="0"/>
              </a:rPr>
              <a:t>Use tools like SCCM or Intune for central management</a:t>
            </a:r>
          </a:p>
          <a:p>
            <a:pPr marL="171450" indent="-171450" algn="l">
              <a:buFont typeface="Arial" panose="020B0604020202020204" pitchFamily="34" charset="0"/>
              <a:buChar char="•"/>
            </a:pPr>
            <a:r>
              <a:rPr lang="en-US" b="0" i="0" dirty="0">
                <a:effectLst/>
                <a:latin typeface="Segoe UI" panose="020B0502040204020203" pitchFamily="34" charset="0"/>
              </a:rPr>
              <a:t>Dynamic app provisioning (AppV, VMWare AppVolumes, or Citrix AppLayering)</a:t>
            </a:r>
          </a:p>
          <a:p>
            <a:pPr marL="171450" indent="-171450" algn="l">
              <a:buFont typeface="Arial" panose="020B0604020202020204" pitchFamily="34" charset="0"/>
              <a:buChar char="•"/>
            </a:pPr>
            <a:r>
              <a:rPr lang="en-US" b="0" i="0" dirty="0">
                <a:effectLst/>
                <a:latin typeface="Segoe UI" panose="020B0502040204020203" pitchFamily="34" charset="0"/>
              </a:rPr>
              <a:t>Create custom tools or scripts using Microsoft and a third-party tool</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What does MSIX app attach do?</a:t>
            </a:r>
          </a:p>
          <a:p>
            <a:pPr algn="l"/>
            <a:r>
              <a:rPr lang="en-US" b="0" i="0" dirty="0">
                <a:effectLst/>
                <a:latin typeface="Segoe UI" panose="020B0502040204020203" pitchFamily="34" charset="0"/>
              </a:rPr>
              <a:t>In an Azure Virtual Desktop deployment, MSIX app attach can:</a:t>
            </a:r>
          </a:p>
          <a:p>
            <a:pPr marL="171450" indent="-171450" algn="l">
              <a:buFont typeface="Arial" panose="020B0604020202020204" pitchFamily="34" charset="0"/>
              <a:buChar char="•"/>
            </a:pPr>
            <a:r>
              <a:rPr lang="en-US" b="0" i="0" dirty="0">
                <a:effectLst/>
                <a:latin typeface="Segoe UI" panose="020B0502040204020203" pitchFamily="34" charset="0"/>
              </a:rPr>
              <a:t>Create separation between user data, the OS, and apps by using MSIX containers.</a:t>
            </a:r>
          </a:p>
          <a:p>
            <a:pPr marL="171450" indent="-171450" algn="l">
              <a:buFont typeface="Arial" panose="020B0604020202020204" pitchFamily="34" charset="0"/>
              <a:buChar char="•"/>
            </a:pPr>
            <a:r>
              <a:rPr lang="en-US" b="0" i="0" dirty="0">
                <a:effectLst/>
                <a:latin typeface="Segoe UI" panose="020B0502040204020203" pitchFamily="34" charset="0"/>
              </a:rPr>
              <a:t>Remove the need for repackaging when delivering applications dynamically.</a:t>
            </a:r>
          </a:p>
          <a:p>
            <a:pPr marL="171450" indent="-171450" algn="l">
              <a:buFont typeface="Arial" panose="020B0604020202020204" pitchFamily="34" charset="0"/>
              <a:buChar char="•"/>
            </a:pPr>
            <a:r>
              <a:rPr lang="en-US" b="0" i="0" dirty="0">
                <a:effectLst/>
                <a:latin typeface="Segoe UI" panose="020B0502040204020203" pitchFamily="34" charset="0"/>
              </a:rPr>
              <a:t>Reduce the time it takes for a user to sign in.</a:t>
            </a:r>
          </a:p>
          <a:p>
            <a:pPr marL="171450" indent="-171450" algn="l">
              <a:buFont typeface="Arial" panose="020B0604020202020204" pitchFamily="34" charset="0"/>
              <a:buChar char="•"/>
            </a:pPr>
            <a:r>
              <a:rPr lang="en-US" b="0" i="0" dirty="0">
                <a:effectLst/>
                <a:latin typeface="Segoe UI" panose="020B0502040204020203" pitchFamily="34" charset="0"/>
              </a:rPr>
              <a:t>Reduce infrastructure requirements and cost.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MSIX app attach stores application files in a separate virtual hard disk from the operating system. It registers the regular MSIX package on a device instead of on a physical download and installation. The registration uses existing Windows APIs and has minimal impact on user sign-in times, which enhances the user experience.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When you open MSIX app attach, the application files are accessed from a VHD. You're not even aware that the application isn't locally installed.</a:t>
            </a:r>
          </a:p>
          <a:p>
            <a:endParaRPr lang="en-US" dirty="0"/>
          </a:p>
          <a:p>
            <a:pPr algn="l">
              <a:spcAft>
                <a:spcPts val="600"/>
              </a:spcAft>
            </a:pPr>
            <a:r>
              <a:rPr lang="en-US" b="0" i="0" dirty="0">
                <a:effectLst/>
                <a:latin typeface="Segoe UI" panose="020B0502040204020203" pitchFamily="34" charset="0"/>
              </a:rPr>
              <a:t>After you open MSIX app attach, you experience the following process:</a:t>
            </a:r>
          </a:p>
          <a:p>
            <a:pPr marL="228600" indent="-228600" algn="l">
              <a:spcAft>
                <a:spcPts val="600"/>
              </a:spcAft>
              <a:buFont typeface="+mj-lt"/>
              <a:buAutoNum type="arabicPeriod"/>
            </a:pPr>
            <a:r>
              <a:rPr lang="en-US" b="0" i="0" dirty="0">
                <a:effectLst/>
                <a:latin typeface="Segoe UI" panose="020B0502040204020203" pitchFamily="34" charset="0"/>
              </a:rPr>
              <a:t>  From the Azure Virtual Desktop client, you sign in and select the host pool for which you have access. The process is similar to opening published RemoteApp programs from the Azure Virtual Desktop environment.</a:t>
            </a:r>
          </a:p>
          <a:p>
            <a:pPr marL="228600" indent="-228600" algn="l">
              <a:spcAft>
                <a:spcPts val="600"/>
              </a:spcAft>
              <a:buFont typeface="+mj-lt"/>
              <a:buAutoNum type="arabicPeriod"/>
            </a:pPr>
            <a:r>
              <a:rPr lang="en-US" b="0" i="0" dirty="0">
                <a:effectLst/>
                <a:latin typeface="Segoe UI" panose="020B0502040204020203" pitchFamily="34" charset="0"/>
              </a:rPr>
              <a:t>  You're assigned a virtual machine within the host pool, on which a RemoteApp or Remote Desktop session is created. The Azure Virtual Desktop client interacts with that session.</a:t>
            </a:r>
          </a:p>
          <a:p>
            <a:pPr marL="228600" indent="-228600" algn="l">
              <a:spcAft>
                <a:spcPts val="600"/>
              </a:spcAft>
              <a:buFont typeface="+mj-lt"/>
              <a:buAutoNum type="arabicPeriod"/>
            </a:pPr>
            <a:r>
              <a:rPr lang="en-US" b="0" i="0" dirty="0">
                <a:effectLst/>
                <a:latin typeface="Segoe UI" panose="020B0502040204020203" pitchFamily="34" charset="0"/>
              </a:rPr>
              <a:t>  If the user profile is configured, the FSLogix agent on the session host provides the user profile from the file share. The file share can be Azure Files, Azure NetApp Files, or an infrastructure as a service (IaaS) file server.</a:t>
            </a:r>
          </a:p>
          <a:p>
            <a:pPr marL="228600" indent="-228600" algn="l">
              <a:spcAft>
                <a:spcPts val="600"/>
              </a:spcAft>
              <a:buFont typeface="+mj-lt"/>
              <a:buAutoNum type="arabicPeriod"/>
            </a:pPr>
            <a:r>
              <a:rPr lang="en-US" b="0" i="0" dirty="0">
                <a:effectLst/>
                <a:latin typeface="Segoe UI" panose="020B0502040204020203" pitchFamily="34" charset="0"/>
              </a:rPr>
              <a:t>  Applications that are assigned to you are read from Azure Virtual Desktop.</a:t>
            </a:r>
          </a:p>
          <a:p>
            <a:pPr marL="228600" indent="-228600" algn="l">
              <a:spcAft>
                <a:spcPts val="600"/>
              </a:spcAft>
              <a:buFont typeface="+mj-lt"/>
              <a:buAutoNum type="arabicPeriod"/>
            </a:pPr>
            <a:r>
              <a:rPr lang="en-US" b="0" i="0" dirty="0">
                <a:effectLst/>
                <a:latin typeface="Segoe UI" panose="020B0502040204020203" pitchFamily="34" charset="0"/>
              </a:rPr>
              <a:t> MSIX app attach applications are registered to the virtual machine for you, from the attached MSIX virtual disk. That virtual disk might be on an IaaS file share, Azure Files, or Azure NetApp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pPr>
            <a:r>
              <a:rPr lang="en-US" sz="2000" b="0" i="0" dirty="0">
                <a:effectLst/>
                <a:latin typeface="Segoe UI VSS (Regular)"/>
              </a:rPr>
              <a:t>To optimize MSIX app attach performance:</a:t>
            </a:r>
          </a:p>
          <a:p>
            <a:pPr marL="285750" indent="-285750" algn="l">
              <a:spcAft>
                <a:spcPts val="600"/>
              </a:spcAft>
              <a:buFont typeface="Arial" panose="020B0604020202020204" pitchFamily="34" charset="0"/>
              <a:buChar char="•"/>
            </a:pPr>
            <a:r>
              <a:rPr lang="en-US" sz="2000" b="0" i="0" dirty="0">
                <a:effectLst/>
                <a:latin typeface="Segoe UI VSS (Regular)"/>
              </a:rPr>
              <a:t>The storage for MSIX app attach should be in the same datacenter location as the session hosts.</a:t>
            </a:r>
          </a:p>
          <a:p>
            <a:pPr marL="285750" indent="-285750" algn="l">
              <a:spcAft>
                <a:spcPts val="600"/>
              </a:spcAft>
              <a:buFont typeface="Arial" panose="020B0604020202020204" pitchFamily="34" charset="0"/>
              <a:buChar char="•"/>
            </a:pPr>
            <a:r>
              <a:rPr lang="en-US" sz="2000" b="0" i="0" dirty="0">
                <a:effectLst/>
                <a:latin typeface="Segoe UI VSS (Regular)"/>
              </a:rPr>
              <a:t>To prevent </a:t>
            </a:r>
            <a:r>
              <a:rPr lang="en-US" sz="2000" dirty="0"/>
              <a:t>bottlenecks</a:t>
            </a:r>
            <a:r>
              <a:rPr lang="en-US" sz="2000" b="0" i="0" dirty="0">
                <a:effectLst/>
                <a:latin typeface="Segoe UI VSS (Regular)"/>
              </a:rPr>
              <a:t>, </a:t>
            </a:r>
            <a:r>
              <a:rPr lang="en-US" sz="2000" dirty="0">
                <a:latin typeface="Segoe UI VSS (Regular)"/>
              </a:rPr>
              <a:t>e</a:t>
            </a:r>
            <a:r>
              <a:rPr lang="en-US" sz="2000" b="0" i="0" dirty="0">
                <a:effectLst/>
                <a:latin typeface="Segoe UI VSS (Regular)"/>
              </a:rPr>
              <a:t>xclude the following VHD, VHDX, and CIM files from antivirus scans:</a:t>
            </a:r>
          </a:p>
          <a:p>
            <a:pPr marL="742950" lvl="1" indent="-285750">
              <a:spcAft>
                <a:spcPts val="600"/>
              </a:spcAft>
              <a:buFont typeface="Arial" panose="020B0604020202020204" pitchFamily="34" charset="0"/>
              <a:buChar char="•"/>
            </a:pPr>
            <a:r>
              <a:rPr lang="en-US" sz="2000" b="0" i="0" dirty="0">
                <a:effectLst/>
                <a:latin typeface="Segoe UI VSS (Regular)"/>
              </a:rPr>
              <a:t>&lt;</a:t>
            </a:r>
            <a:r>
              <a:rPr lang="en-US" sz="2000" b="0" i="0" dirty="0" err="1">
                <a:effectLst/>
                <a:latin typeface="Segoe UI VSS (Regular)"/>
              </a:rPr>
              <a:t>MSIXAppAttachFileShare</a:t>
            </a:r>
            <a:r>
              <a:rPr lang="en-US" sz="2000" b="0" i="0" dirty="0">
                <a:effectLst/>
                <a:latin typeface="Segoe UI VSS (Regular)"/>
              </a:rPr>
              <a:t>\&gt;\*.VHD</a:t>
            </a:r>
          </a:p>
          <a:p>
            <a:pPr marL="742950" lvl="1" indent="-285750">
              <a:spcAft>
                <a:spcPts val="600"/>
              </a:spcAft>
              <a:buFont typeface="Arial" panose="020B0604020202020204" pitchFamily="34" charset="0"/>
              <a:buChar char="•"/>
            </a:pPr>
            <a:r>
              <a:rPr lang="en-US" sz="2000" b="0" i="0" dirty="0">
                <a:effectLst/>
                <a:latin typeface="Segoe UI VSS (Regular)"/>
              </a:rPr>
              <a:t>&lt;</a:t>
            </a:r>
            <a:r>
              <a:rPr lang="en-US" sz="2000" b="0" i="0" dirty="0" err="1">
                <a:effectLst/>
                <a:latin typeface="Segoe UI VSS (Regular)"/>
              </a:rPr>
              <a:t>MSIXAppAttachFileShare</a:t>
            </a:r>
            <a:r>
              <a:rPr lang="en-US" sz="2000" b="0" i="0" dirty="0">
                <a:effectLst/>
                <a:latin typeface="Segoe UI VSS (Regular)"/>
              </a:rPr>
              <a:t>\&gt;\*.VHDX</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\\storageaccount.file.core.windows.net\share*.VHD</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\\storageaccount.file.core.windows.net\share*.VHDX</a:t>
            </a:r>
          </a:p>
          <a:p>
            <a:pPr marL="742950" lvl="1" indent="-285750">
              <a:spcAft>
                <a:spcPts val="600"/>
              </a:spcAft>
              <a:buFont typeface="Arial" panose="020B0604020202020204" pitchFamily="34" charset="0"/>
              <a:buChar char="•"/>
            </a:pPr>
            <a:r>
              <a:rPr lang="en-US" sz="2000" b="0" i="0" dirty="0">
                <a:effectLst/>
                <a:latin typeface="Segoe UI VSS (Regular)"/>
              </a:rPr>
              <a:t>&lt;</a:t>
            </a:r>
            <a:r>
              <a:rPr lang="en-US" sz="2000" b="0" i="0" dirty="0" err="1">
                <a:effectLst/>
                <a:latin typeface="Segoe UI VSS (Regular)"/>
              </a:rPr>
              <a:t>MSIXAppAttachFileShare</a:t>
            </a:r>
            <a:r>
              <a:rPr lang="en-US" sz="2000" b="0" i="0" dirty="0">
                <a:effectLst/>
                <a:latin typeface="Segoe UI VSS (Regular)"/>
              </a:rPr>
              <a:t>&gt;.CIM</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\\storageaccount.file.core.windows.net\share**.CIM</a:t>
            </a:r>
          </a:p>
          <a:p>
            <a:pPr marL="285750" indent="-285750" algn="l">
              <a:spcAft>
                <a:spcPts val="600"/>
              </a:spcAft>
              <a:buFont typeface="Arial" panose="020B0604020202020204" pitchFamily="34" charset="0"/>
              <a:buChar char="•"/>
            </a:pPr>
            <a:r>
              <a:rPr lang="en-US" sz="2000" b="0" i="0" dirty="0">
                <a:effectLst/>
                <a:latin typeface="Segoe UI VSS (Regular)"/>
              </a:rPr>
              <a:t>Separate the storage fabric for MSIX app attach from </a:t>
            </a:r>
            <a:r>
              <a:rPr lang="en-US" sz="2000" b="0" i="0" dirty="0" err="1">
                <a:effectLst/>
                <a:latin typeface="Segoe UI VSS (Regular)"/>
              </a:rPr>
              <a:t>FSLogix</a:t>
            </a:r>
            <a:r>
              <a:rPr lang="en-US" sz="2000" b="0" i="0" dirty="0">
                <a:effectLst/>
                <a:latin typeface="Segoe UI VSS (Regular)"/>
              </a:rPr>
              <a:t> profile containers.</a:t>
            </a:r>
          </a:p>
          <a:p>
            <a:pPr marL="285750" indent="-285750" algn="l">
              <a:spcAft>
                <a:spcPts val="600"/>
              </a:spcAft>
              <a:buFont typeface="Arial" panose="020B0604020202020204" pitchFamily="34" charset="0"/>
              <a:buChar char="•"/>
            </a:pPr>
            <a:r>
              <a:rPr lang="en-US" sz="2000" b="0" i="0" dirty="0">
                <a:effectLst/>
                <a:latin typeface="Segoe UI VSS (Regular)"/>
              </a:rPr>
              <a:t>All VM system accounts and user accounts must have read-only permissions to the file share.</a:t>
            </a:r>
          </a:p>
          <a:p>
            <a:pPr marL="285750" indent="-285750" algn="l">
              <a:spcAft>
                <a:spcPts val="600"/>
              </a:spcAft>
              <a:buFont typeface="Arial" panose="020B0604020202020204" pitchFamily="34" charset="0"/>
              <a:buChar char="•"/>
            </a:pPr>
            <a:r>
              <a:rPr lang="en-US" sz="2000">
                <a:latin typeface="Segoe UI VSS (Regular)"/>
              </a:rPr>
              <a:t>D</a:t>
            </a:r>
            <a:r>
              <a:rPr lang="en-US" sz="2000" b="0" i="0">
                <a:effectLst/>
                <a:latin typeface="Segoe UI VSS (Regular)"/>
              </a:rPr>
              <a:t>isaster recovery plans must include replicating the MSIX app attach file share in your secondary failover locatio</a:t>
            </a:r>
            <a:r>
              <a:rPr lang="en-US" b="0" i="0">
                <a:effectLst/>
                <a:latin typeface="Segoe UI VSS (Regular)"/>
              </a:rPr>
              <a:t>n.</a:t>
            </a:r>
            <a:endParaRPr lang="en-US" b="0" i="0" dirty="0">
              <a:effectLst/>
              <a:latin typeface="Segoe UI VSS (Regular)"/>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1928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To start using Azure NetApp Files:</a:t>
            </a:r>
          </a:p>
          <a:p>
            <a:pPr algn="l">
              <a:buFont typeface="+mj-lt"/>
              <a:buAutoNum type="arabicPeriod"/>
            </a:pPr>
            <a:r>
              <a:rPr lang="en-US" b="0" i="0" dirty="0">
                <a:solidFill>
                  <a:srgbClr val="000000"/>
                </a:solidFill>
                <a:effectLst/>
                <a:latin typeface="Times New Roman" panose="02020603050405020304" pitchFamily="18" charset="0"/>
              </a:rPr>
              <a:t>Set up your Azure NetApp Files account by following the instructions in </a:t>
            </a:r>
            <a:r>
              <a:rPr lang="en-US" b="0" i="0" dirty="0">
                <a:solidFill>
                  <a:srgbClr val="000000"/>
                </a:solidFill>
                <a:effectLst/>
                <a:latin typeface="Times New Roman" panose="02020603050405020304" pitchFamily="18" charset="0"/>
                <a:hlinkClick r:id="rId3"/>
              </a:rPr>
              <a:t>Set up your Azure NetApp Files account</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Create a capacity pool by following the instructions in </a:t>
            </a:r>
            <a:r>
              <a:rPr lang="en-US" b="0" i="0" dirty="0">
                <a:solidFill>
                  <a:srgbClr val="000000"/>
                </a:solidFill>
                <a:effectLst/>
                <a:latin typeface="Times New Roman" panose="02020603050405020304" pitchFamily="18" charset="0"/>
                <a:hlinkClick r:id="rId4"/>
              </a:rPr>
              <a:t>Set up a capacity pool</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Join an Azure Active Directory (Azure AD) connection by following the instructions in </a:t>
            </a:r>
            <a:r>
              <a:rPr lang="en-US" b="0" i="0" dirty="0">
                <a:solidFill>
                  <a:srgbClr val="000000"/>
                </a:solidFill>
                <a:effectLst/>
                <a:latin typeface="Times New Roman" panose="02020603050405020304" pitchFamily="18" charset="0"/>
                <a:hlinkClick r:id="rId5"/>
              </a:rPr>
              <a:t>Join an Active Directory connection</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Create a new volume by following the instructions in </a:t>
            </a:r>
            <a:r>
              <a:rPr lang="en-US" b="0" i="0" dirty="0">
                <a:solidFill>
                  <a:srgbClr val="000000"/>
                </a:solidFill>
                <a:effectLst/>
                <a:latin typeface="Times New Roman" panose="02020603050405020304" pitchFamily="18" charset="0"/>
                <a:hlinkClick r:id="rId6"/>
              </a:rPr>
              <a:t>Create a new volume</a:t>
            </a:r>
            <a:r>
              <a:rPr lang="en-US" b="0" i="0" dirty="0">
                <a:solidFill>
                  <a:srgbClr val="000000"/>
                </a:solidFill>
                <a:effectLst/>
                <a:latin typeface="Times New Roman" panose="02020603050405020304" pitchFamily="18" charset="0"/>
              </a:rPr>
              <a:t> and </a:t>
            </a:r>
            <a:r>
              <a:rPr lang="en-US" b="0" i="0" dirty="0">
                <a:solidFill>
                  <a:srgbClr val="000000"/>
                </a:solidFill>
                <a:effectLst/>
                <a:latin typeface="Times New Roman" panose="02020603050405020304" pitchFamily="18" charset="0"/>
                <a:hlinkClick r:id="rId7"/>
              </a:rPr>
              <a:t>Configure volume access parameters</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Make sure your connection to the Azure NetApp Files share works by following the instructions in </a:t>
            </a:r>
            <a:r>
              <a:rPr lang="en-US" b="0" i="0" dirty="0">
                <a:solidFill>
                  <a:srgbClr val="000000"/>
                </a:solidFill>
                <a:effectLst/>
                <a:latin typeface="Times New Roman" panose="02020603050405020304" pitchFamily="18" charset="0"/>
                <a:hlinkClick r:id="rId8"/>
              </a:rPr>
              <a:t>Make sure users can access the Azure NetApp Files share</a:t>
            </a:r>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Azure NetApp Files share setup, you can start uploading images to it.</a:t>
            </a:r>
          </a:p>
          <a:p>
            <a:pPr algn="l"/>
            <a:r>
              <a:rPr lang="en-US" b="0" i="0" dirty="0">
                <a:solidFill>
                  <a:srgbClr val="000000"/>
                </a:solidFill>
                <a:effectLst/>
                <a:latin typeface="Times New Roman" panose="02020603050405020304" pitchFamily="18" charset="0"/>
              </a:rPr>
              <a:t>To upload an MSIX image to your Azure NetApp Files share:</a:t>
            </a:r>
          </a:p>
          <a:p>
            <a:pPr algn="l">
              <a:buFont typeface="+mj-lt"/>
              <a:buAutoNum type="arabicPeriod"/>
            </a:pPr>
            <a:r>
              <a:rPr lang="en-US" b="0" i="0" dirty="0">
                <a:solidFill>
                  <a:srgbClr val="000000"/>
                </a:solidFill>
                <a:effectLst/>
                <a:latin typeface="Times New Roman" panose="02020603050405020304" pitchFamily="18" charset="0"/>
              </a:rPr>
              <a:t>In each session host, install the certificate that you signed the MSIX package with. Make sure to store the certificates in the folder named Trusted People.</a:t>
            </a:r>
          </a:p>
          <a:p>
            <a:pPr algn="l">
              <a:buFont typeface="+mj-lt"/>
              <a:buAutoNum type="arabicPeriod"/>
            </a:pPr>
            <a:r>
              <a:rPr lang="en-US" b="0" i="0" dirty="0">
                <a:solidFill>
                  <a:srgbClr val="000000"/>
                </a:solidFill>
                <a:effectLst/>
                <a:latin typeface="Times New Roman" panose="02020603050405020304" pitchFamily="18" charset="0"/>
              </a:rPr>
              <a:t>Copy the MSIX image you want to add to the Azure </a:t>
            </a:r>
            <a:r>
              <a:rPr lang="en-US" b="0" i="0" dirty="0" err="1">
                <a:solidFill>
                  <a:srgbClr val="000000"/>
                </a:solidFill>
                <a:effectLst/>
                <a:latin typeface="Times New Roman" panose="02020603050405020304" pitchFamily="18" charset="0"/>
              </a:rPr>
              <a:t>NetApps</a:t>
            </a:r>
            <a:r>
              <a:rPr lang="en-US" b="0" i="0" dirty="0">
                <a:solidFill>
                  <a:srgbClr val="000000"/>
                </a:solidFill>
                <a:effectLst/>
                <a:latin typeface="Times New Roman" panose="02020603050405020304" pitchFamily="18" charset="0"/>
              </a:rPr>
              <a:t> Files share.</a:t>
            </a:r>
          </a:p>
          <a:p>
            <a:pPr algn="l">
              <a:buFont typeface="+mj-lt"/>
              <a:buAutoNum type="arabicPeriod"/>
            </a:pPr>
            <a:r>
              <a:rPr lang="en-US" b="0" i="0" dirty="0">
                <a:solidFill>
                  <a:srgbClr val="000000"/>
                </a:solidFill>
                <a:effectLst/>
                <a:latin typeface="Times New Roman" panose="02020603050405020304" pitchFamily="18" charset="0"/>
              </a:rPr>
              <a:t>Go to File Explorer and enter the mount path, then paste the MSIX image into the mount path folder.</a:t>
            </a:r>
          </a:p>
          <a:p>
            <a:pPr algn="l"/>
            <a:r>
              <a:rPr lang="en-US" b="0" i="0" dirty="0">
                <a:solidFill>
                  <a:srgbClr val="000000"/>
                </a:solidFill>
                <a:effectLst/>
                <a:latin typeface="Times New Roman" panose="02020603050405020304" pitchFamily="18" charset="0"/>
              </a:rPr>
              <a:t>Your MSIX image should now be accessible to your session hosts when they add an MSIX package using the Azure portal or PowerShell.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85475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In this unit, you see how to create a RemoteApp application group to share an application to a different user in the organization.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complete the exercise, you'll need the credentials for a different non-administrative user account that's in Active Directory.</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1193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This unit will tell you how to publish apps, such as Microsoft Edge browser, in your Azure Virtual Desktop environment.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07367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889464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9867920"/>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21175925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powershell/module/appx/get-appxpackage?view=win10-ps%2F"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140_04_Lab_01"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AZ-140_04_Lab_03"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30695125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Upload MSIX images to Azure NetApp Files in Azure Virtual Desktop</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3353339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D6B4-0BA6-4DE7-A164-E7807B388F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94F0D9D-B542-487D-B173-5D217910CC6A}"/>
              </a:ext>
            </a:extLst>
          </p:cNvPr>
          <p:cNvSpPr txBox="1"/>
          <p:nvPr/>
        </p:nvSpPr>
        <p:spPr>
          <a:xfrm>
            <a:off x="381537" y="751027"/>
            <a:ext cx="11588831" cy="830997"/>
          </a:xfrm>
          <a:prstGeom prst="rect">
            <a:avLst/>
          </a:prstGeom>
          <a:noFill/>
        </p:spPr>
        <p:txBody>
          <a:bodyPr wrap="square">
            <a:spAutoFit/>
          </a:bodyPr>
          <a:lstStyle/>
          <a:p>
            <a:pPr algn="l">
              <a:spcAft>
                <a:spcPts val="600"/>
              </a:spcAft>
            </a:pPr>
            <a:r>
              <a:rPr lang="en-US" sz="2400" b="0" i="0" dirty="0">
                <a:solidFill>
                  <a:schemeClr val="tx2">
                    <a:lumMod val="75000"/>
                  </a:schemeClr>
                </a:solidFill>
                <a:effectLst/>
                <a:latin typeface="Segoe UI VSS (Regular)"/>
              </a:rPr>
              <a:t>Before you can start uploading the images, you'll need to set up Azure NetApp Files.</a:t>
            </a:r>
            <a:br>
              <a:rPr lang="en-US" sz="2400" dirty="0">
                <a:solidFill>
                  <a:schemeClr val="tx2">
                    <a:lumMod val="75000"/>
                  </a:schemeClr>
                </a:solidFill>
              </a:rPr>
            </a:br>
            <a:endParaRPr lang="en-US" sz="2400" dirty="0">
              <a:solidFill>
                <a:schemeClr val="tx2">
                  <a:lumMod val="75000"/>
                </a:schemeClr>
              </a:solidFill>
            </a:endParaRPr>
          </a:p>
        </p:txBody>
      </p:sp>
      <p:sp>
        <p:nvSpPr>
          <p:cNvPr id="6" name="TextBox 5">
            <a:extLst>
              <a:ext uri="{FF2B5EF4-FFF2-40B4-BE49-F238E27FC236}">
                <a16:creationId xmlns:a16="http://schemas.microsoft.com/office/drawing/2014/main" id="{CCCC1E9C-4303-6CCD-3EEB-F13AD2E4244A}"/>
              </a:ext>
            </a:extLst>
          </p:cNvPr>
          <p:cNvSpPr txBox="1"/>
          <p:nvPr/>
        </p:nvSpPr>
        <p:spPr>
          <a:xfrm>
            <a:off x="478128" y="1823425"/>
            <a:ext cx="5465472" cy="3323987"/>
          </a:xfrm>
          <a:prstGeom prst="rect">
            <a:avLst/>
          </a:prstGeom>
          <a:noFill/>
        </p:spPr>
        <p:txBody>
          <a:bodyPr wrap="square">
            <a:spAutoFit/>
          </a:bodyPr>
          <a:lstStyle/>
          <a:p>
            <a:pPr>
              <a:spcAft>
                <a:spcPts val="1200"/>
              </a:spcAft>
            </a:pPr>
            <a:r>
              <a:rPr lang="en-US" sz="2000" dirty="0"/>
              <a:t>To start using Azure NetApp Files:</a:t>
            </a:r>
          </a:p>
          <a:p>
            <a:pPr marL="342900" indent="-342900">
              <a:spcAft>
                <a:spcPts val="1200"/>
              </a:spcAft>
              <a:buFont typeface="+mj-lt"/>
              <a:buAutoNum type="arabicPeriod"/>
            </a:pPr>
            <a:r>
              <a:rPr lang="en-US" sz="2000" dirty="0"/>
              <a:t>Set up your Azure NetApp Files account.</a:t>
            </a:r>
          </a:p>
          <a:p>
            <a:pPr marL="342900" indent="-342900">
              <a:spcAft>
                <a:spcPts val="1200"/>
              </a:spcAft>
              <a:buFont typeface="+mj-lt"/>
              <a:buAutoNum type="arabicPeriod"/>
            </a:pPr>
            <a:r>
              <a:rPr lang="en-US" sz="2000" dirty="0"/>
              <a:t>Create a capacity pool.</a:t>
            </a:r>
          </a:p>
          <a:p>
            <a:pPr marL="342900" indent="-342900">
              <a:spcAft>
                <a:spcPts val="1200"/>
              </a:spcAft>
              <a:buFont typeface="+mj-lt"/>
              <a:buAutoNum type="arabicPeriod"/>
            </a:pPr>
            <a:r>
              <a:rPr lang="en-US" sz="2000" dirty="0"/>
              <a:t>Join an Azure Active Directory (Azure AD) connection.</a:t>
            </a:r>
          </a:p>
          <a:p>
            <a:pPr marL="342900" indent="-342900">
              <a:spcAft>
                <a:spcPts val="1200"/>
              </a:spcAft>
              <a:buFont typeface="+mj-lt"/>
              <a:buAutoNum type="arabicPeriod"/>
            </a:pPr>
            <a:r>
              <a:rPr lang="en-US" sz="2000" dirty="0"/>
              <a:t>Create a new volume.</a:t>
            </a:r>
          </a:p>
          <a:p>
            <a:pPr marL="342900" indent="-342900">
              <a:spcAft>
                <a:spcPts val="1200"/>
              </a:spcAft>
              <a:buFont typeface="+mj-lt"/>
              <a:buAutoNum type="arabicPeriod"/>
            </a:pPr>
            <a:r>
              <a:rPr lang="en-US" sz="2000" dirty="0"/>
              <a:t>Make sure your connection to the Azure NetApp Files share works.</a:t>
            </a:r>
          </a:p>
        </p:txBody>
      </p:sp>
      <p:pic>
        <p:nvPicPr>
          <p:cNvPr id="9" name="Picture 8">
            <a:extLst>
              <a:ext uri="{FF2B5EF4-FFF2-40B4-BE49-F238E27FC236}">
                <a16:creationId xmlns:a16="http://schemas.microsoft.com/office/drawing/2014/main" id="{BB2FB617-7B4F-7817-79A3-9778B16E4B2B}"/>
              </a:ext>
            </a:extLst>
          </p:cNvPr>
          <p:cNvPicPr>
            <a:picLocks noChangeAspect="1"/>
          </p:cNvPicPr>
          <p:nvPr/>
        </p:nvPicPr>
        <p:blipFill>
          <a:blip r:embed="rId3"/>
          <a:stretch>
            <a:fillRect/>
          </a:stretch>
        </p:blipFill>
        <p:spPr>
          <a:xfrm>
            <a:off x="6248402" y="1752740"/>
            <a:ext cx="5652612" cy="3465808"/>
          </a:xfrm>
          <a:prstGeom prst="rect">
            <a:avLst/>
          </a:prstGeom>
        </p:spPr>
      </p:pic>
    </p:spTree>
    <p:extLst>
      <p:ext uri="{BB962C8B-B14F-4D97-AF65-F5344CB8AC3E}">
        <p14:creationId xmlns:p14="http://schemas.microsoft.com/office/powerpoint/2010/main" val="29082083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How to configure apps for users</a:t>
            </a:r>
          </a:p>
        </p:txBody>
      </p:sp>
      <p:pic>
        <p:nvPicPr>
          <p:cNvPr id="6" name="Picture Placeholder 6">
            <a:extLst>
              <a:ext uri="{FF2B5EF4-FFF2-40B4-BE49-F238E27FC236}">
                <a16:creationId xmlns:a16="http://schemas.microsoft.com/office/drawing/2014/main" id="{A7E68020-3C3F-4E0B-AE08-BA0B6018E52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8928977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34400" y="582034"/>
            <a:ext cx="8435172" cy="680196"/>
          </a:xfrm>
        </p:spPr>
        <p:txBody>
          <a:bodyPr/>
          <a:lstStyle/>
          <a:p>
            <a:r>
              <a:rPr lang="en-US" i="0" u="none" strike="noStrike" dirty="0">
                <a:effectLst/>
                <a:latin typeface="Segoe UI" panose="020B0502040204020203" pitchFamily="34" charset="0"/>
              </a:rPr>
              <a:t>Configure apps for users </a:t>
            </a:r>
            <a:br>
              <a:rPr lang="en-US" i="0" u="none" strike="noStrike" dirty="0">
                <a:effectLst/>
                <a:latin typeface="Segoe UI" panose="020B0502040204020203" pitchFamily="34" charset="0"/>
              </a:rPr>
            </a:br>
            <a:endParaRPr lang="en-US" dirty="0">
              <a:latin typeface="Segoe UI" panose="020B0502040204020203" pitchFamily="34" charset="0"/>
            </a:endParaRPr>
          </a:p>
        </p:txBody>
      </p:sp>
      <p:sp>
        <p:nvSpPr>
          <p:cNvPr id="9" name="TextBox 8">
            <a:extLst>
              <a:ext uri="{FF2B5EF4-FFF2-40B4-BE49-F238E27FC236}">
                <a16:creationId xmlns:a16="http://schemas.microsoft.com/office/drawing/2014/main" id="{2A6C3EFE-498F-4EC3-8F60-1FD381D5ECD7}"/>
              </a:ext>
            </a:extLst>
          </p:cNvPr>
          <p:cNvSpPr txBox="1"/>
          <p:nvPr/>
        </p:nvSpPr>
        <p:spPr>
          <a:xfrm>
            <a:off x="530299" y="1206409"/>
            <a:ext cx="10766794" cy="707886"/>
          </a:xfrm>
          <a:prstGeom prst="rect">
            <a:avLst/>
          </a:prstGeom>
          <a:noFill/>
        </p:spPr>
        <p:txBody>
          <a:bodyPr wrap="square">
            <a:spAutoFit/>
          </a:bodyPr>
          <a:lstStyle/>
          <a:p>
            <a:r>
              <a:rPr lang="en-US" sz="2000" b="0" i="0" dirty="0">
                <a:effectLst/>
                <a:latin typeface="Segoe UI VSS (Regular)"/>
              </a:rPr>
              <a:t>In this demonstration you see how to create a RemoteApp application group to share an application to a different user in the organization.</a:t>
            </a:r>
            <a:endParaRPr lang="en-US" sz="2000" dirty="0"/>
          </a:p>
        </p:txBody>
      </p:sp>
      <p:sp>
        <p:nvSpPr>
          <p:cNvPr id="13" name="TextBox 12">
            <a:extLst>
              <a:ext uri="{FF2B5EF4-FFF2-40B4-BE49-F238E27FC236}">
                <a16:creationId xmlns:a16="http://schemas.microsoft.com/office/drawing/2014/main" id="{FB21BA64-6522-40AC-AEFA-E560B18798A8}"/>
              </a:ext>
            </a:extLst>
          </p:cNvPr>
          <p:cNvSpPr txBox="1"/>
          <p:nvPr/>
        </p:nvSpPr>
        <p:spPr>
          <a:xfrm>
            <a:off x="634400" y="2699320"/>
            <a:ext cx="5601595" cy="2677656"/>
          </a:xfrm>
          <a:prstGeom prst="rect">
            <a:avLst/>
          </a:prstGeom>
          <a:noFill/>
        </p:spPr>
        <p:txBody>
          <a:bodyPr wrap="square">
            <a:spAutoFit/>
          </a:bodyPr>
          <a:lstStyle/>
          <a:p>
            <a:pPr algn="l">
              <a:spcAft>
                <a:spcPts val="1200"/>
              </a:spcAft>
            </a:pPr>
            <a:r>
              <a:rPr lang="en-US" sz="2000" i="0" dirty="0">
                <a:effectLst/>
              </a:rPr>
              <a:t>Step 1: Create a RemoteApp application </a:t>
            </a:r>
            <a:r>
              <a:rPr lang="en-US" sz="2000" dirty="0"/>
              <a:t>g</a:t>
            </a:r>
            <a:r>
              <a:rPr lang="en-US" sz="2000" i="0" dirty="0">
                <a:effectLst/>
              </a:rPr>
              <a:t>roup</a:t>
            </a:r>
          </a:p>
          <a:p>
            <a:pPr>
              <a:spcAft>
                <a:spcPts val="1200"/>
              </a:spcAft>
            </a:pPr>
            <a:r>
              <a:rPr lang="en-US" sz="2000" i="0" dirty="0">
                <a:effectLst/>
              </a:rPr>
              <a:t>Step 2: Add Azure AD users or user groups</a:t>
            </a:r>
          </a:p>
          <a:p>
            <a:pPr>
              <a:spcAft>
                <a:spcPts val="1200"/>
              </a:spcAft>
            </a:pPr>
            <a:r>
              <a:rPr lang="en-US" sz="2000" i="0" dirty="0">
                <a:effectLst/>
              </a:rPr>
              <a:t>Step 3: Add applications</a:t>
            </a:r>
          </a:p>
          <a:p>
            <a:pPr>
              <a:spcAft>
                <a:spcPts val="1200"/>
              </a:spcAft>
            </a:pPr>
            <a:r>
              <a:rPr lang="en-US" sz="2000" dirty="0"/>
              <a:t>Step 4: </a:t>
            </a:r>
            <a:r>
              <a:rPr lang="en-US" sz="2000" i="0" dirty="0">
                <a:effectLst/>
              </a:rPr>
              <a:t>Register and create an application group</a:t>
            </a:r>
          </a:p>
          <a:p>
            <a:pPr>
              <a:spcAft>
                <a:spcPts val="1200"/>
              </a:spcAft>
            </a:pPr>
            <a:r>
              <a:rPr lang="en-US" sz="2000" dirty="0"/>
              <a:t>Step 5: Verify access to application</a:t>
            </a:r>
            <a:endParaRPr lang="en-US" sz="2000" i="0" dirty="0">
              <a:effectLst/>
            </a:endParaRPr>
          </a:p>
          <a:p>
            <a:pPr algn="l"/>
            <a:endParaRPr lang="en-US" b="1" i="0" dirty="0">
              <a:effectLst/>
              <a:latin typeface="Segoe UI VSS (Regular)"/>
            </a:endParaRPr>
          </a:p>
        </p:txBody>
      </p:sp>
      <p:pic>
        <p:nvPicPr>
          <p:cNvPr id="3" name="Picture 2">
            <a:extLst>
              <a:ext uri="{FF2B5EF4-FFF2-40B4-BE49-F238E27FC236}">
                <a16:creationId xmlns:a16="http://schemas.microsoft.com/office/drawing/2014/main" id="{EDB26E70-4745-4CD8-86AE-E045F27459A1}"/>
              </a:ext>
            </a:extLst>
          </p:cNvPr>
          <p:cNvPicPr>
            <a:picLocks noChangeAspect="1"/>
          </p:cNvPicPr>
          <p:nvPr/>
        </p:nvPicPr>
        <p:blipFill>
          <a:blip r:embed="rId3"/>
          <a:stretch>
            <a:fillRect/>
          </a:stretch>
        </p:blipFill>
        <p:spPr>
          <a:xfrm>
            <a:off x="6502565" y="1752994"/>
            <a:ext cx="5479641" cy="4669125"/>
          </a:xfrm>
          <a:prstGeom prst="rect">
            <a:avLst/>
          </a:prstGeom>
        </p:spPr>
      </p:pic>
    </p:spTree>
    <p:extLst>
      <p:ext uri="{BB962C8B-B14F-4D97-AF65-F5344CB8AC3E}">
        <p14:creationId xmlns:p14="http://schemas.microsoft.com/office/powerpoint/2010/main" val="7889068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Using the OneDrive sync app on virtual desktops</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15815097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67512" y="555028"/>
            <a:ext cx="9086850" cy="403079"/>
          </a:xfrm>
        </p:spPr>
        <p:txBody>
          <a:bodyPr/>
          <a:lstStyle/>
          <a:p>
            <a:r>
              <a:rPr lang="en-US" dirty="0">
                <a:latin typeface="Segoe UI" panose="020B0502040204020203" pitchFamily="34" charset="0"/>
              </a:rPr>
              <a:t>Using the OneDrive sync app on virtual desktops</a:t>
            </a:r>
          </a:p>
        </p:txBody>
      </p:sp>
      <p:sp>
        <p:nvSpPr>
          <p:cNvPr id="13" name="TextBox 12">
            <a:extLst>
              <a:ext uri="{FF2B5EF4-FFF2-40B4-BE49-F238E27FC236}">
                <a16:creationId xmlns:a16="http://schemas.microsoft.com/office/drawing/2014/main" id="{348E541C-3744-464F-A5F6-90262168B2B4}"/>
              </a:ext>
            </a:extLst>
          </p:cNvPr>
          <p:cNvSpPr txBox="1"/>
          <p:nvPr/>
        </p:nvSpPr>
        <p:spPr>
          <a:xfrm>
            <a:off x="673838" y="2043452"/>
            <a:ext cx="3797153" cy="3323987"/>
          </a:xfrm>
          <a:prstGeom prst="rect">
            <a:avLst/>
          </a:prstGeom>
          <a:noFill/>
        </p:spPr>
        <p:txBody>
          <a:bodyPr wrap="square">
            <a:spAutoFit/>
          </a:bodyPr>
          <a:lstStyle/>
          <a:p>
            <a:pPr algn="l">
              <a:spcAft>
                <a:spcPts val="1200"/>
              </a:spcAft>
            </a:pPr>
            <a:r>
              <a:rPr lang="en-US" sz="2000" b="0" i="0" dirty="0">
                <a:effectLst/>
                <a:latin typeface="Segoe UI VSS (Regular)"/>
              </a:rPr>
              <a:t>The OneDrive sync per machine app provides:</a:t>
            </a:r>
          </a:p>
          <a:p>
            <a:pPr marL="285750" indent="-285750" algn="l">
              <a:spcAft>
                <a:spcPts val="1200"/>
              </a:spcAft>
              <a:buFont typeface="Arial" panose="020B0604020202020204" pitchFamily="34" charset="0"/>
              <a:buChar char="•"/>
            </a:pPr>
            <a:r>
              <a:rPr lang="en-US" sz="2000" b="0" i="0" dirty="0">
                <a:effectLst/>
                <a:latin typeface="Segoe UI VSS (Regular)"/>
              </a:rPr>
              <a:t>Automatic transitioning from the previous OneDrive for Business sync app</a:t>
            </a:r>
          </a:p>
          <a:p>
            <a:pPr marL="285750" indent="-285750" algn="l">
              <a:spcAft>
                <a:spcPts val="1200"/>
              </a:spcAft>
              <a:buFont typeface="Arial" panose="020B0604020202020204" pitchFamily="34" charset="0"/>
              <a:buChar char="•"/>
            </a:pPr>
            <a:r>
              <a:rPr lang="en-US" sz="2000" b="0" i="0" dirty="0">
                <a:effectLst/>
                <a:latin typeface="Segoe UI VSS (Regular)"/>
              </a:rPr>
              <a:t>Automatic conversion from per-user to per-machine</a:t>
            </a:r>
          </a:p>
          <a:p>
            <a:pPr marL="285750" indent="-285750" algn="l">
              <a:spcAft>
                <a:spcPts val="1200"/>
              </a:spcAft>
              <a:buFont typeface="Arial" panose="020B0604020202020204" pitchFamily="34" charset="0"/>
              <a:buChar char="•"/>
            </a:pPr>
            <a:r>
              <a:rPr lang="en-US" sz="2000" b="0" i="0" dirty="0">
                <a:effectLst/>
                <a:latin typeface="Segoe UI VSS (Regular)"/>
              </a:rPr>
              <a:t>Automatic updates when a new version is available</a:t>
            </a:r>
          </a:p>
        </p:txBody>
      </p:sp>
      <p:pic>
        <p:nvPicPr>
          <p:cNvPr id="4" name="Picture 3">
            <a:extLst>
              <a:ext uri="{FF2B5EF4-FFF2-40B4-BE49-F238E27FC236}">
                <a16:creationId xmlns:a16="http://schemas.microsoft.com/office/drawing/2014/main" id="{463C8B5A-66C0-40BA-8CEB-6E4A84683B70}"/>
              </a:ext>
            </a:extLst>
          </p:cNvPr>
          <p:cNvPicPr>
            <a:picLocks noChangeAspect="1"/>
          </p:cNvPicPr>
          <p:nvPr/>
        </p:nvPicPr>
        <p:blipFill>
          <a:blip r:embed="rId3"/>
          <a:stretch>
            <a:fillRect/>
          </a:stretch>
        </p:blipFill>
        <p:spPr>
          <a:xfrm>
            <a:off x="4793300" y="1451425"/>
            <a:ext cx="7162519" cy="4508039"/>
          </a:xfrm>
          <a:prstGeom prst="rect">
            <a:avLst/>
          </a:prstGeom>
        </p:spPr>
      </p:pic>
    </p:spTree>
    <p:extLst>
      <p:ext uri="{BB962C8B-B14F-4D97-AF65-F5344CB8AC3E}">
        <p14:creationId xmlns:p14="http://schemas.microsoft.com/office/powerpoint/2010/main" val="29615136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Using Microsoft Teams on Azure Virtual desktop</a:t>
            </a:r>
          </a:p>
        </p:txBody>
      </p:sp>
      <p:pic>
        <p:nvPicPr>
          <p:cNvPr id="6" name="Picture Placeholder 5">
            <a:extLst>
              <a:ext uri="{FF2B5EF4-FFF2-40B4-BE49-F238E27FC236}">
                <a16:creationId xmlns:a16="http://schemas.microsoft.com/office/drawing/2014/main" id="{C8A24337-D0D7-4730-B7C0-ACDFAEEC761F}"/>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idx="4294967295"/>
          </p:nvPr>
        </p:nvSpPr>
        <p:spPr>
          <a:xfrm>
            <a:off x="615358" y="485349"/>
            <a:ext cx="10023475" cy="403225"/>
          </a:xfrm>
        </p:spPr>
        <p:txBody>
          <a:bodyPr/>
          <a:lstStyle/>
          <a:p>
            <a:r>
              <a:rPr lang="en-US" dirty="0">
                <a:latin typeface="Segoe UI" panose="020B0502040204020203" pitchFamily="34" charset="0"/>
              </a:rPr>
              <a:t>Using Microsoft Teams on Azure Virtual desktop</a:t>
            </a:r>
          </a:p>
        </p:txBody>
      </p:sp>
      <p:sp>
        <p:nvSpPr>
          <p:cNvPr id="8" name="TextBox 7">
            <a:extLst>
              <a:ext uri="{FF2B5EF4-FFF2-40B4-BE49-F238E27FC236}">
                <a16:creationId xmlns:a16="http://schemas.microsoft.com/office/drawing/2014/main" id="{B85A5C5B-2465-4E05-8F00-55D812E43A25}"/>
              </a:ext>
            </a:extLst>
          </p:cNvPr>
          <p:cNvSpPr txBox="1"/>
          <p:nvPr/>
        </p:nvSpPr>
        <p:spPr>
          <a:xfrm>
            <a:off x="615358" y="2396298"/>
            <a:ext cx="9777965" cy="2862322"/>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Microsoft Teams on Azure Virtual Desktop supports chat and collaboration. </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With media optimizations, it also supports calling and meeting functionality.</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With media optimization for Microsoft Teams, the Windows Desktop client handles audio and video locally for Teams calls and meetings.</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You can still use Microsoft Teams on Azure Virtual Desktop with other clients without optimized calling and meetings.</a:t>
            </a:r>
          </a:p>
          <a:p>
            <a:pPr marL="285750" indent="-285750" algn="l">
              <a:spcAft>
                <a:spcPts val="1200"/>
              </a:spcAft>
              <a:buFont typeface="Arial" panose="020B0604020202020204" pitchFamily="34" charset="0"/>
              <a:buChar char="•"/>
            </a:pPr>
            <a:r>
              <a:rPr lang="en-US" sz="2000" b="0" i="0" dirty="0">
                <a:effectLst/>
                <a:latin typeface="Segoe UI" panose="020B0502040204020203" pitchFamily="34" charset="0"/>
              </a:rPr>
              <a:t>Teams chat and collaboration features are supported on all platforms. </a:t>
            </a:r>
          </a:p>
        </p:txBody>
      </p:sp>
      <p:sp>
        <p:nvSpPr>
          <p:cNvPr id="11" name="TextBox 10">
            <a:extLst>
              <a:ext uri="{FF2B5EF4-FFF2-40B4-BE49-F238E27FC236}">
                <a16:creationId xmlns:a16="http://schemas.microsoft.com/office/drawing/2014/main" id="{80385AA7-0EAF-48D4-9B78-379B320AFAD8}"/>
              </a:ext>
            </a:extLst>
          </p:cNvPr>
          <p:cNvSpPr txBox="1"/>
          <p:nvPr/>
        </p:nvSpPr>
        <p:spPr>
          <a:xfrm>
            <a:off x="562196" y="1155187"/>
            <a:ext cx="9443042" cy="707886"/>
          </a:xfrm>
          <a:prstGeom prst="rect">
            <a:avLst/>
          </a:prstGeom>
          <a:noFill/>
        </p:spPr>
        <p:txBody>
          <a:bodyPr wrap="square">
            <a:spAutoFit/>
          </a:bodyPr>
          <a:lstStyle/>
          <a:p>
            <a:pPr algn="l">
              <a:spcAft>
                <a:spcPts val="1200"/>
              </a:spcAft>
            </a:pPr>
            <a:r>
              <a:rPr lang="en-US" sz="2000" b="0" i="0" dirty="0">
                <a:effectLst/>
                <a:latin typeface="Segoe UI" panose="020B0502040204020203" pitchFamily="34" charset="0"/>
              </a:rPr>
              <a:t>Media optimization for Microsoft Teams is only available for the Windows Desktop client on Windows 10 machines.</a:t>
            </a:r>
          </a:p>
        </p:txBody>
      </p:sp>
      <p:pic>
        <p:nvPicPr>
          <p:cNvPr id="12" name="Picture 11">
            <a:extLst>
              <a:ext uri="{FF2B5EF4-FFF2-40B4-BE49-F238E27FC236}">
                <a16:creationId xmlns:a16="http://schemas.microsoft.com/office/drawing/2014/main" id="{4F7CF80B-1ECC-4F59-8227-7C7A5EC49D01}"/>
              </a:ext>
            </a:extLst>
          </p:cNvPr>
          <p:cNvPicPr>
            <a:picLocks noChangeAspect="1"/>
          </p:cNvPicPr>
          <p:nvPr/>
        </p:nvPicPr>
        <p:blipFill>
          <a:blip r:embed="rId3"/>
          <a:stretch>
            <a:fillRect/>
          </a:stretch>
        </p:blipFill>
        <p:spPr>
          <a:xfrm>
            <a:off x="10677760" y="5816009"/>
            <a:ext cx="968255" cy="934722"/>
          </a:xfrm>
          <a:prstGeom prst="rect">
            <a:avLst/>
          </a:prstGeom>
        </p:spPr>
      </p:pic>
    </p:spTree>
    <p:extLst>
      <p:ext uri="{BB962C8B-B14F-4D97-AF65-F5344CB8AC3E}">
        <p14:creationId xmlns:p14="http://schemas.microsoft.com/office/powerpoint/2010/main" val="24613765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Publish built-in apps in Azure Virtual Desktop</a:t>
            </a:r>
          </a:p>
        </p:txBody>
      </p:sp>
      <p:pic>
        <p:nvPicPr>
          <p:cNvPr id="6" name="Picture Placeholder 2">
            <a:extLst>
              <a:ext uri="{FF2B5EF4-FFF2-40B4-BE49-F238E27FC236}">
                <a16:creationId xmlns:a16="http://schemas.microsoft.com/office/drawing/2014/main" id="{0C65AAAC-312A-4489-BD59-52798D90AB4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3832031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6DFB28-435F-4B54-81B4-E3998F203007}"/>
              </a:ext>
            </a:extLst>
          </p:cNvPr>
          <p:cNvSpPr/>
          <p:nvPr/>
        </p:nvSpPr>
        <p:spPr bwMode="auto">
          <a:xfrm>
            <a:off x="547577" y="4104190"/>
            <a:ext cx="11430000" cy="1356135"/>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00481" y="406172"/>
            <a:ext cx="9681203" cy="403079"/>
          </a:xfrm>
        </p:spPr>
        <p:txBody>
          <a:bodyPr/>
          <a:lstStyle/>
          <a:p>
            <a:r>
              <a:rPr lang="en-US" dirty="0">
                <a:latin typeface="Segoe UI" panose="020B0502040204020203" pitchFamily="34" charset="0"/>
              </a:rPr>
              <a:t>Publish built-in apps in Azure Virtual Desktop</a:t>
            </a:r>
          </a:p>
        </p:txBody>
      </p:sp>
      <p:sp>
        <p:nvSpPr>
          <p:cNvPr id="5" name="TextBox 4">
            <a:extLst>
              <a:ext uri="{FF2B5EF4-FFF2-40B4-BE49-F238E27FC236}">
                <a16:creationId xmlns:a16="http://schemas.microsoft.com/office/drawing/2014/main" id="{7845A634-2A61-40AD-8072-F1D7842349C1}"/>
              </a:ext>
            </a:extLst>
          </p:cNvPr>
          <p:cNvSpPr txBox="1"/>
          <p:nvPr/>
        </p:nvSpPr>
        <p:spPr>
          <a:xfrm>
            <a:off x="684471" y="1397675"/>
            <a:ext cx="10235166" cy="2400657"/>
          </a:xfrm>
          <a:prstGeom prst="rect">
            <a:avLst/>
          </a:prstGeom>
          <a:noFill/>
        </p:spPr>
        <p:txBody>
          <a:bodyPr wrap="square">
            <a:spAutoFit/>
          </a:bodyPr>
          <a:lstStyle/>
          <a:p>
            <a:pPr algn="l">
              <a:spcAft>
                <a:spcPts val="1200"/>
              </a:spcAft>
            </a:pPr>
            <a:r>
              <a:rPr lang="en-US" sz="2000" b="0" i="0" dirty="0">
                <a:effectLst/>
                <a:latin typeface="Segoe UI" panose="020B0502040204020203" pitchFamily="34" charset="0"/>
              </a:rPr>
              <a:t>To publish a built-in app:</a:t>
            </a:r>
          </a:p>
          <a:p>
            <a:pPr marL="342900" indent="-342900" algn="l">
              <a:spcAft>
                <a:spcPts val="1200"/>
              </a:spcAft>
              <a:buFont typeface="+mj-lt"/>
              <a:buAutoNum type="arabicPeriod"/>
            </a:pPr>
            <a:r>
              <a:rPr lang="en-US" sz="2000" b="0" i="0" dirty="0">
                <a:effectLst/>
                <a:latin typeface="Segoe UI" panose="020B0502040204020203" pitchFamily="34" charset="0"/>
              </a:rPr>
              <a:t>Connect to one of the virtual machines in your host pool.</a:t>
            </a:r>
          </a:p>
          <a:p>
            <a:pPr marL="342900" indent="-342900" algn="l">
              <a:spcAft>
                <a:spcPts val="1200"/>
              </a:spcAft>
              <a:buFont typeface="+mj-lt"/>
              <a:buAutoNum type="arabicPeriod"/>
            </a:pPr>
            <a:r>
              <a:rPr lang="en-US" sz="2000" b="0" i="0" dirty="0">
                <a:effectLst/>
                <a:latin typeface="Segoe UI" panose="020B0502040204020203" pitchFamily="34" charset="0"/>
              </a:rPr>
              <a:t>Get the </a:t>
            </a:r>
            <a:r>
              <a:rPr lang="en-US" sz="2000" b="1" i="0" dirty="0">
                <a:effectLst/>
                <a:latin typeface="Segoe UI" panose="020B0502040204020203" pitchFamily="34" charset="0"/>
              </a:rPr>
              <a:t>PackageFamilyName</a:t>
            </a:r>
            <a:r>
              <a:rPr lang="en-US" sz="2000" b="0" i="0" dirty="0">
                <a:effectLst/>
                <a:latin typeface="Segoe UI" panose="020B0502040204020203" pitchFamily="34" charset="0"/>
              </a:rPr>
              <a:t> of the app you want to publish by following the instructions in </a:t>
            </a:r>
            <a:r>
              <a:rPr lang="en-US" sz="2000" b="0" i="0" u="none" strike="noStrike" dirty="0">
                <a:effectLst/>
                <a:latin typeface="Segoe UI" panose="020B0502040204020203" pitchFamily="34" charset="0"/>
                <a:hlinkClick r:id="rId3"/>
              </a:rPr>
              <a:t>this article</a:t>
            </a:r>
            <a:r>
              <a:rPr lang="en-US" sz="2000" b="0" i="0" dirty="0">
                <a:effectLst/>
                <a:latin typeface="Segoe UI" panose="020B0502040204020203" pitchFamily="34" charset="0"/>
              </a:rPr>
              <a:t> .</a:t>
            </a:r>
          </a:p>
          <a:p>
            <a:pPr marL="342900" indent="-342900" algn="l">
              <a:spcAft>
                <a:spcPts val="1200"/>
              </a:spcAft>
              <a:buFont typeface="+mj-lt"/>
              <a:buAutoNum type="arabicPeriod"/>
            </a:pPr>
            <a:r>
              <a:rPr lang="en-US" sz="2000" b="0" i="0" dirty="0">
                <a:effectLst/>
                <a:latin typeface="Segoe UI" panose="020B0502040204020203" pitchFamily="34" charset="0"/>
              </a:rPr>
              <a:t>Run the following cmdlet with &lt;PackageFamilyName&gt; replaced by the </a:t>
            </a:r>
            <a:r>
              <a:rPr lang="en-US" sz="2000" b="1" i="0" dirty="0">
                <a:effectLst/>
                <a:latin typeface="Segoe UI" panose="020B0502040204020203" pitchFamily="34" charset="0"/>
              </a:rPr>
              <a:t>PackageFamilyName</a:t>
            </a:r>
            <a:r>
              <a:rPr lang="en-US" sz="2000" b="0" i="0" dirty="0">
                <a:effectLst/>
                <a:latin typeface="Segoe UI" panose="020B0502040204020203" pitchFamily="34" charset="0"/>
              </a:rPr>
              <a:t> you found in the previous step:</a:t>
            </a:r>
          </a:p>
        </p:txBody>
      </p:sp>
      <p:sp>
        <p:nvSpPr>
          <p:cNvPr id="7" name="TextBox 6">
            <a:extLst>
              <a:ext uri="{FF2B5EF4-FFF2-40B4-BE49-F238E27FC236}">
                <a16:creationId xmlns:a16="http://schemas.microsoft.com/office/drawing/2014/main" id="{E21469E7-0B3F-472E-9654-0B09CFF7AFCE}"/>
              </a:ext>
            </a:extLst>
          </p:cNvPr>
          <p:cNvSpPr txBox="1"/>
          <p:nvPr/>
        </p:nvSpPr>
        <p:spPr>
          <a:xfrm>
            <a:off x="785480" y="4326780"/>
            <a:ext cx="11091087" cy="830997"/>
          </a:xfrm>
          <a:prstGeom prst="rect">
            <a:avLst/>
          </a:prstGeom>
          <a:noFill/>
        </p:spPr>
        <p:txBody>
          <a:bodyPr wrap="square">
            <a:spAutoFit/>
          </a:bodyPr>
          <a:lstStyle/>
          <a:p>
            <a:r>
              <a:rPr lang="en-US" sz="1600" dirty="0">
                <a:solidFill>
                  <a:schemeClr val="bg1"/>
                </a:solidFill>
              </a:rPr>
              <a:t>New-AzWvdApplication -Name &lt;applicationname&gt; -ResourceGroupName &lt;resourcegroupname&gt; -ApplicationGroupName &lt;appgroupname&gt; -FilePath "shell:appsFolder\&lt;PackageFamilyName&gt;!App" -CommandLineSetting &lt;Allow|Require|DoNotAllow&gt; -IconIndex 0 -IconPath &lt;iconpath&gt; -ShowInPortal:$true</a:t>
            </a:r>
          </a:p>
        </p:txBody>
      </p:sp>
      <p:sp>
        <p:nvSpPr>
          <p:cNvPr id="11" name="TextBox 10">
            <a:extLst>
              <a:ext uri="{FF2B5EF4-FFF2-40B4-BE49-F238E27FC236}">
                <a16:creationId xmlns:a16="http://schemas.microsoft.com/office/drawing/2014/main" id="{D005841E-F2D8-4C0F-B536-930BEAD0FD8F}"/>
              </a:ext>
            </a:extLst>
          </p:cNvPr>
          <p:cNvSpPr txBox="1"/>
          <p:nvPr/>
        </p:nvSpPr>
        <p:spPr>
          <a:xfrm>
            <a:off x="705736" y="5682915"/>
            <a:ext cx="11271841" cy="1200329"/>
          </a:xfrm>
          <a:prstGeom prst="rect">
            <a:avLst/>
          </a:prstGeom>
          <a:noFill/>
        </p:spPr>
        <p:txBody>
          <a:bodyPr wrap="square">
            <a:spAutoFit/>
          </a:bodyPr>
          <a:lstStyle/>
          <a:p>
            <a:pPr algn="l"/>
            <a:r>
              <a:rPr lang="en-US" b="0" i="0" dirty="0">
                <a:effectLst/>
                <a:latin typeface="Segoe UI" panose="020B0502040204020203" pitchFamily="34" charset="0"/>
              </a:rPr>
              <a:t>Azure Virtual Desktop only supports publishing apps with install locations that begin with </a:t>
            </a:r>
            <a:r>
              <a:rPr lang="en-US" b="0" i="1" dirty="0">
                <a:effectLst/>
                <a:latin typeface="Segoe UI" panose="020B0502040204020203" pitchFamily="34" charset="0"/>
              </a:rPr>
              <a:t>C:\Program Files\WindowsApps</a:t>
            </a:r>
            <a:r>
              <a:rPr lang="en-US" b="0" i="0" dirty="0">
                <a:effectLst/>
                <a:latin typeface="Segoe UI" panose="020B0502040204020203" pitchFamily="34" charset="0"/>
              </a:rPr>
              <a:t>.</a:t>
            </a:r>
          </a:p>
          <a:p>
            <a:br>
              <a:rPr lang="en-US" dirty="0"/>
            </a:br>
            <a:endParaRPr lang="en-US" dirty="0"/>
          </a:p>
        </p:txBody>
      </p:sp>
    </p:spTree>
    <p:extLst>
      <p:ext uri="{BB962C8B-B14F-4D97-AF65-F5344CB8AC3E}">
        <p14:creationId xmlns:p14="http://schemas.microsoft.com/office/powerpoint/2010/main" val="12992268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Install and configure apps on a session host</a:t>
            </a:r>
            <a:endParaRPr lang="en-US" dirty="0"/>
          </a:p>
        </p:txBody>
      </p:sp>
      <p:pic>
        <p:nvPicPr>
          <p:cNvPr id="6" name="Picture Placeholder 6">
            <a:extLst>
              <a:ext uri="{FF2B5EF4-FFF2-40B4-BE49-F238E27FC236}">
                <a16:creationId xmlns:a16="http://schemas.microsoft.com/office/drawing/2014/main" id="{F25EA293-FF48-4C41-8667-2F6EFFEDE95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Troubleshoot application issues for Azure Virtual Desktop</a:t>
            </a:r>
          </a:p>
        </p:txBody>
      </p:sp>
      <p:pic>
        <p:nvPicPr>
          <p:cNvPr id="9" name="Picture Placeholder 2">
            <a:extLst>
              <a:ext uri="{FF2B5EF4-FFF2-40B4-BE49-F238E27FC236}">
                <a16:creationId xmlns:a16="http://schemas.microsoft.com/office/drawing/2014/main" id="{280E9625-2B03-4030-B28A-6FA131C37E74}"/>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04005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1F1FF4-9270-47A5-9D88-C0EE42784F41}"/>
              </a:ext>
            </a:extLst>
          </p:cNvPr>
          <p:cNvSpPr txBox="1"/>
          <p:nvPr/>
        </p:nvSpPr>
        <p:spPr>
          <a:xfrm>
            <a:off x="460614" y="786811"/>
            <a:ext cx="11270771" cy="830997"/>
          </a:xfrm>
          <a:prstGeom prst="rect">
            <a:avLst/>
          </a:prstGeom>
          <a:noFill/>
        </p:spPr>
        <p:txBody>
          <a:bodyPr wrap="square">
            <a:spAutoFit/>
          </a:bodyPr>
          <a:lstStyle/>
          <a:p>
            <a:r>
              <a:rPr lang="en-US" sz="2400" b="0" i="0" dirty="0">
                <a:solidFill>
                  <a:schemeClr val="tx2">
                    <a:lumMod val="75000"/>
                  </a:schemeClr>
                </a:solidFill>
                <a:effectLst/>
                <a:latin typeface="Segoe UI" panose="020B0502040204020203" pitchFamily="34" charset="0"/>
              </a:rPr>
              <a:t>The User Input Delay counter can help identify the root cause for bad end user RDP experiences</a:t>
            </a:r>
            <a:r>
              <a:rPr lang="en-US" sz="2000" b="0" i="0" dirty="0">
                <a:effectLst/>
                <a:latin typeface="Segoe UI" panose="020B0502040204020203" pitchFamily="34" charset="0"/>
              </a:rPr>
              <a:t>. </a:t>
            </a:r>
            <a:endParaRPr lang="en-US" sz="2000" dirty="0"/>
          </a:p>
        </p:txBody>
      </p:sp>
      <p:sp>
        <p:nvSpPr>
          <p:cNvPr id="10" name="TextBox 9">
            <a:extLst>
              <a:ext uri="{FF2B5EF4-FFF2-40B4-BE49-F238E27FC236}">
                <a16:creationId xmlns:a16="http://schemas.microsoft.com/office/drawing/2014/main" id="{4AD1076C-1A29-4F09-9CAC-87BF5956C68D}"/>
              </a:ext>
            </a:extLst>
          </p:cNvPr>
          <p:cNvSpPr txBox="1"/>
          <p:nvPr/>
        </p:nvSpPr>
        <p:spPr>
          <a:xfrm>
            <a:off x="600480" y="2212990"/>
            <a:ext cx="4311761" cy="3170099"/>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Segoe UI" panose="020B0502040204020203" pitchFamily="34" charset="0"/>
              </a:rPr>
              <a:t>The counter measures how long any user input remains in the queue before it is picked up by a process.</a:t>
            </a:r>
          </a:p>
          <a:p>
            <a:pPr marL="342900" indent="-342900">
              <a:buFont typeface="Arial" panose="020B0604020202020204" pitchFamily="34" charset="0"/>
              <a:buChar char="•"/>
            </a:pPr>
            <a:endParaRPr lang="en-US" sz="2000" dirty="0">
              <a:latin typeface="Segoe UI" panose="020B0502040204020203" pitchFamily="34" charset="0"/>
            </a:endParaRPr>
          </a:p>
          <a:p>
            <a:pPr marL="342900" indent="-342900">
              <a:buFont typeface="Arial" panose="020B0604020202020204" pitchFamily="34" charset="0"/>
              <a:buChar char="•"/>
            </a:pPr>
            <a:r>
              <a:rPr lang="en-US" sz="2000" b="0" i="0" dirty="0">
                <a:effectLst/>
                <a:latin typeface="Segoe UI" panose="020B0502040204020203" pitchFamily="34" charset="0"/>
              </a:rPr>
              <a:t>The User Input Delay counter measures the max delta between the input being queued and when it's picked up by the app in a message loop.</a:t>
            </a:r>
            <a:endParaRPr lang="en-US" sz="2000" dirty="0"/>
          </a:p>
        </p:txBody>
      </p:sp>
      <p:graphicFrame>
        <p:nvGraphicFramePr>
          <p:cNvPr id="2" name="Object 1">
            <a:extLst>
              <a:ext uri="{FF2B5EF4-FFF2-40B4-BE49-F238E27FC236}">
                <a16:creationId xmlns:a16="http://schemas.microsoft.com/office/drawing/2014/main" id="{F737200F-F0A2-4574-1E05-C381706DB5E4}"/>
              </a:ext>
            </a:extLst>
          </p:cNvPr>
          <p:cNvGraphicFramePr>
            <a:graphicFrameLocks noChangeAspect="1"/>
          </p:cNvGraphicFramePr>
          <p:nvPr>
            <p:extLst>
              <p:ext uri="{D42A27DB-BD31-4B8C-83A1-F6EECF244321}">
                <p14:modId xmlns:p14="http://schemas.microsoft.com/office/powerpoint/2010/main" val="2306147475"/>
              </p:ext>
            </p:extLst>
          </p:nvPr>
        </p:nvGraphicFramePr>
        <p:xfrm>
          <a:off x="5276675" y="2034836"/>
          <a:ext cx="6915325" cy="3071745"/>
        </p:xfrm>
        <a:graphic>
          <a:graphicData uri="http://schemas.openxmlformats.org/presentationml/2006/ole">
            <mc:AlternateContent xmlns:mc="http://schemas.openxmlformats.org/markup-compatibility/2006">
              <mc:Choice xmlns:v="urn:schemas-microsoft-com:vml" Requires="v">
                <p:oleObj name="Bitmap Image" r:id="rId3" imgW="4224240" imgH="1876320" progId="PBrush">
                  <p:embed/>
                </p:oleObj>
              </mc:Choice>
              <mc:Fallback>
                <p:oleObj name="Bitmap Image" r:id="rId3" imgW="4224240" imgH="1876320" progId="PBrush">
                  <p:embed/>
                  <p:pic>
                    <p:nvPicPr>
                      <p:cNvPr id="0" name=""/>
                      <p:cNvPicPr/>
                      <p:nvPr/>
                    </p:nvPicPr>
                    <p:blipFill>
                      <a:blip r:embed="rId4"/>
                      <a:stretch>
                        <a:fillRect/>
                      </a:stretch>
                    </p:blipFill>
                    <p:spPr>
                      <a:xfrm>
                        <a:off x="5276675" y="2034836"/>
                        <a:ext cx="6915325" cy="3071745"/>
                      </a:xfrm>
                      <a:prstGeom prst="rect">
                        <a:avLst/>
                      </a:prstGeom>
                    </p:spPr>
                  </p:pic>
                </p:oleObj>
              </mc:Fallback>
            </mc:AlternateContent>
          </a:graphicData>
        </a:graphic>
      </p:graphicFrame>
    </p:spTree>
    <p:extLst>
      <p:ext uri="{BB962C8B-B14F-4D97-AF65-F5344CB8AC3E}">
        <p14:creationId xmlns:p14="http://schemas.microsoft.com/office/powerpoint/2010/main" val="25545284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Describe MSIX app attach for Azure Virtual Desktop.</a:t>
            </a:r>
          </a:p>
          <a:p>
            <a:pPr marL="285750" lvl="1" indent="-285750">
              <a:spcBef>
                <a:spcPts val="1176"/>
              </a:spcBef>
              <a:buFont typeface="Arial" panose="020B0604020202020204" pitchFamily="34" charset="0"/>
              <a:buChar char="•"/>
            </a:pPr>
            <a:r>
              <a:rPr lang="en-US" sz="1730" dirty="0">
                <a:solidFill>
                  <a:schemeClr val="tx1"/>
                </a:solidFill>
              </a:rPr>
              <a:t>Explain how MSIX app attach works.</a:t>
            </a:r>
          </a:p>
          <a:p>
            <a:pPr marL="285750" lvl="1" indent="-285750">
              <a:spcBef>
                <a:spcPts val="1176"/>
              </a:spcBef>
              <a:buFont typeface="Arial" panose="020B0604020202020204" pitchFamily="34" charset="0"/>
              <a:buChar char="•"/>
            </a:pPr>
            <a:r>
              <a:rPr lang="en-US" sz="1730" dirty="0">
                <a:solidFill>
                  <a:schemeClr val="tx1"/>
                </a:solidFill>
              </a:rPr>
              <a:t>Set up a file share for MSIX app attach.</a:t>
            </a:r>
          </a:p>
          <a:p>
            <a:pPr marL="285750" lvl="1" indent="-285750">
              <a:spcBef>
                <a:spcPts val="1176"/>
              </a:spcBef>
              <a:buFont typeface="Arial" panose="020B0604020202020204" pitchFamily="34" charset="0"/>
              <a:buChar char="•"/>
            </a:pPr>
            <a:r>
              <a:rPr lang="en-US" sz="1730" dirty="0">
                <a:solidFill>
                  <a:schemeClr val="tx1"/>
                </a:solidFill>
              </a:rPr>
              <a:t>Use the OneDrive sync app on Azure Virtual Desktops.</a:t>
            </a:r>
          </a:p>
          <a:p>
            <a:pPr marL="285750" lvl="1" indent="-285750">
              <a:spcBef>
                <a:spcPts val="1176"/>
              </a:spcBef>
              <a:buFont typeface="Arial" panose="020B0604020202020204" pitchFamily="34" charset="0"/>
              <a:buChar char="•"/>
            </a:pPr>
            <a:r>
              <a:rPr lang="en-US" sz="1730" dirty="0">
                <a:solidFill>
                  <a:schemeClr val="tx1"/>
                </a:solidFill>
              </a:rPr>
              <a:t>Use Microsoft Teams on Azure Virtual Desktop.</a:t>
            </a:r>
          </a:p>
          <a:p>
            <a:pPr marL="285750" lvl="1" indent="-285750">
              <a:spcBef>
                <a:spcPts val="1176"/>
              </a:spcBef>
              <a:buFont typeface="Arial" panose="020B0604020202020204" pitchFamily="34" charset="0"/>
              <a:buChar char="•"/>
            </a:pPr>
            <a:r>
              <a:rPr lang="en-US" sz="1730" dirty="0">
                <a:solidFill>
                  <a:schemeClr val="tx1"/>
                </a:solidFill>
              </a:rPr>
              <a:t>Publish built-in apps in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04610" y="980094"/>
            <a:ext cx="5428936" cy="1793104"/>
          </a:xfrm>
        </p:spPr>
        <p:txBody>
          <a:bodyPr wrap="square" anchor="t">
            <a:normAutofit fontScale="90000"/>
          </a:bodyPr>
          <a:lstStyle/>
          <a:p>
            <a:r>
              <a:rPr lang="en-US" dirty="0">
                <a:latin typeface="+mn-lt"/>
              </a:rPr>
              <a:t>Lab - </a:t>
            </a:r>
            <a:r>
              <a:rPr lang="en-US" i="0" dirty="0">
                <a:effectLst/>
                <a:latin typeface="+mn-lt"/>
              </a:rPr>
              <a:t>Implement and manage Azure Virtual Desktop profiles (Azure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81" y="5206587"/>
            <a:ext cx="5413394" cy="369332"/>
          </a:xfrm>
        </p:spPr>
        <p:txBody>
          <a:bodyPr/>
          <a:lstStyle/>
          <a:p>
            <a:r>
              <a:rPr lang="en-US" dirty="0">
                <a:latin typeface="+mn-lt"/>
              </a:rPr>
              <a:t>Estimated time:  30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64BD537D-5096-4290-8A43-4EC01DA4310D}"/>
              </a:ext>
            </a:extLst>
          </p:cNvPr>
          <p:cNvSpPr txBox="1"/>
          <p:nvPr/>
        </p:nvSpPr>
        <p:spPr>
          <a:xfrm>
            <a:off x="404610" y="5701784"/>
            <a:ext cx="5437465" cy="523220"/>
          </a:xfrm>
          <a:prstGeom prst="rect">
            <a:avLst/>
          </a:prstGeom>
          <a:noFill/>
        </p:spPr>
        <p:txBody>
          <a:bodyPr wrap="square">
            <a:spAutoFit/>
          </a:bodyPr>
          <a:lstStyle/>
          <a:p>
            <a:r>
              <a:rPr lang="en-US" sz="1400" b="0" i="0" u="none" strike="noStrike" dirty="0">
                <a:effectLst/>
                <a:latin typeface="Segoe UI" panose="020B0502040204020203" pitchFamily="34" charset="0"/>
                <a:hlinkClick r:id="rId3"/>
              </a:rPr>
              <a:t>Lab - Implement and manage Azure Virtual Desktop profiles (Azure AD DS)</a:t>
            </a:r>
            <a:endParaRPr lang="en-US" sz="1400" dirty="0"/>
          </a:p>
        </p:txBody>
      </p:sp>
      <p:sp>
        <p:nvSpPr>
          <p:cNvPr id="2" name="TextBox 1">
            <a:extLst>
              <a:ext uri="{FF2B5EF4-FFF2-40B4-BE49-F238E27FC236}">
                <a16:creationId xmlns:a16="http://schemas.microsoft.com/office/drawing/2014/main" id="{5CB5447E-E43E-4681-ABBD-445C7CB07AA7}"/>
              </a:ext>
            </a:extLst>
          </p:cNvPr>
          <p:cNvSpPr txBox="1"/>
          <p:nvPr/>
        </p:nvSpPr>
        <p:spPr>
          <a:xfrm>
            <a:off x="404610" y="2865131"/>
            <a:ext cx="5124345" cy="1754326"/>
          </a:xfrm>
          <a:prstGeom prst="rect">
            <a:avLst/>
          </a:prstGeom>
          <a:noFill/>
        </p:spPr>
        <p:txBody>
          <a:bodyPr wrap="square">
            <a:spAutoFit/>
          </a:bodyPr>
          <a:lstStyle/>
          <a:p>
            <a:pPr algn="l">
              <a:spcAft>
                <a:spcPts val="600"/>
              </a:spcAft>
            </a:pPr>
            <a:r>
              <a:rPr lang="en-US" sz="1400" dirty="0">
                <a:solidFill>
                  <a:srgbClr val="24292E"/>
                </a:solidFill>
                <a:latin typeface="-apple-system"/>
              </a:rPr>
              <a:t>Lab Dependencies:</a:t>
            </a:r>
            <a:endParaRPr lang="en-US" sz="1400" b="0" i="0" dirty="0">
              <a:solidFill>
                <a:srgbClr val="24292E"/>
              </a:solidFill>
              <a:effectLst/>
              <a:latin typeface="-apple-system"/>
            </a:endParaRPr>
          </a:p>
          <a:p>
            <a:pPr marL="285750" indent="-285750" algn="l">
              <a:spcAft>
                <a:spcPts val="600"/>
              </a:spcAft>
              <a:buFont typeface="Arial" panose="020B0604020202020204" pitchFamily="34" charset="0"/>
              <a:buChar char="•"/>
            </a:pPr>
            <a:r>
              <a:rPr lang="en-US" sz="1400" b="0" i="0" dirty="0">
                <a:solidFill>
                  <a:srgbClr val="24292E"/>
                </a:solidFill>
                <a:effectLst/>
                <a:latin typeface="-apple-system"/>
              </a:rPr>
              <a:t>A Microsoft account or an Azure AD account with the Global Administrator role in the Azure AD tenant associated with the Azure subscription and with the Owner or Contributor role in the Azure subscription</a:t>
            </a:r>
          </a:p>
          <a:p>
            <a:pPr marL="285750" indent="-285750" algn="l">
              <a:buFont typeface="Arial" panose="020B0604020202020204" pitchFamily="34" charset="0"/>
              <a:buChar char="•"/>
            </a:pPr>
            <a:r>
              <a:rPr lang="en-US" sz="1400" b="0" i="0" dirty="0">
                <a:effectLst/>
                <a:latin typeface="-apple-system"/>
              </a:rPr>
              <a:t>An Azure Virtual Desktop environment provisioned in the lab </a:t>
            </a:r>
            <a:r>
              <a:rPr lang="en-US" sz="1400" b="1" i="0" dirty="0">
                <a:effectLst/>
                <a:latin typeface="-apple-system"/>
              </a:rPr>
              <a:t>Introduction to Azure Virtual Desktop (Azure AD DS)</a:t>
            </a:r>
            <a:endParaRPr lang="en-US" sz="1400" b="0" i="0" dirty="0">
              <a:effectLst/>
              <a:latin typeface="-apple-system"/>
            </a:endParaRPr>
          </a:p>
        </p:txBody>
      </p:sp>
    </p:spTree>
    <p:extLst>
      <p:ext uri="{BB962C8B-B14F-4D97-AF65-F5344CB8AC3E}">
        <p14:creationId xmlns:p14="http://schemas.microsoft.com/office/powerpoint/2010/main" val="28378989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0910" y="1023030"/>
            <a:ext cx="5428936" cy="1793104"/>
          </a:xfrm>
        </p:spPr>
        <p:txBody>
          <a:bodyPr wrap="square" anchor="t">
            <a:normAutofit/>
          </a:bodyPr>
          <a:lstStyle/>
          <a:p>
            <a:r>
              <a:rPr lang="en-US" dirty="0">
                <a:latin typeface="+mn-lt"/>
              </a:rPr>
              <a:t>Lab - </a:t>
            </a:r>
            <a:r>
              <a:rPr lang="en-US" i="0" dirty="0">
                <a:effectLst/>
                <a:latin typeface="+mn-lt"/>
              </a:rPr>
              <a:t>Package Azure Virtual Desktop applications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36452" y="5344808"/>
            <a:ext cx="5413394" cy="338554"/>
          </a:xfrm>
        </p:spPr>
        <p:txBody>
          <a:bodyPr/>
          <a:lstStyle/>
          <a:p>
            <a:r>
              <a:rPr lang="en-US" sz="1600" dirty="0">
                <a:latin typeface="+mn-lt"/>
              </a:rPr>
              <a:t>Estimated time:  90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DDAD2D1-E194-409C-BEBC-A70DA36C0065}"/>
              </a:ext>
            </a:extLst>
          </p:cNvPr>
          <p:cNvSpPr txBox="1"/>
          <p:nvPr/>
        </p:nvSpPr>
        <p:spPr>
          <a:xfrm>
            <a:off x="436452" y="5661488"/>
            <a:ext cx="5428936" cy="307777"/>
          </a:xfrm>
          <a:prstGeom prst="rect">
            <a:avLst/>
          </a:prstGeom>
          <a:noFill/>
        </p:spPr>
        <p:txBody>
          <a:bodyPr wrap="square">
            <a:spAutoFit/>
          </a:bodyPr>
          <a:lstStyle/>
          <a:p>
            <a:r>
              <a:rPr lang="en-US" sz="1400" b="0" i="0" dirty="0">
                <a:effectLst/>
                <a:latin typeface="Segoe UI" panose="020B0502040204020203" pitchFamily="34" charset="0"/>
              </a:rPr>
              <a:t> </a:t>
            </a:r>
            <a:r>
              <a:rPr lang="en-US" sz="1400" b="0" i="0" u="none" strike="noStrike" dirty="0">
                <a:effectLst/>
                <a:latin typeface="Segoe UI" panose="020B0502040204020203" pitchFamily="34" charset="0"/>
                <a:hlinkClick r:id="rId3"/>
              </a:rPr>
              <a:t>Lab - Package Azure Virtual Desktop applications (AD DS).</a:t>
            </a:r>
            <a:r>
              <a:rPr lang="en-US" sz="1400" b="0" i="0" dirty="0">
                <a:effectLst/>
                <a:latin typeface="Segoe UI" panose="020B0502040204020203" pitchFamily="34" charset="0"/>
              </a:rPr>
              <a:t>  </a:t>
            </a:r>
            <a:endParaRPr lang="en-US" sz="1400" dirty="0"/>
          </a:p>
        </p:txBody>
      </p:sp>
      <p:sp>
        <p:nvSpPr>
          <p:cNvPr id="9" name="TextBox 8">
            <a:extLst>
              <a:ext uri="{FF2B5EF4-FFF2-40B4-BE49-F238E27FC236}">
                <a16:creationId xmlns:a16="http://schemas.microsoft.com/office/drawing/2014/main" id="{FF35592C-6C85-44CB-A15B-4DF291ED8F74}"/>
              </a:ext>
            </a:extLst>
          </p:cNvPr>
          <p:cNvSpPr txBox="1"/>
          <p:nvPr/>
        </p:nvSpPr>
        <p:spPr>
          <a:xfrm>
            <a:off x="405368" y="2614551"/>
            <a:ext cx="5124345" cy="2693045"/>
          </a:xfrm>
          <a:prstGeom prst="rect">
            <a:avLst/>
          </a:prstGeom>
          <a:noFill/>
        </p:spPr>
        <p:txBody>
          <a:bodyPr wrap="square">
            <a:spAutoFit/>
          </a:bodyPr>
          <a:lstStyle/>
          <a:p>
            <a:pPr algn="l">
              <a:spcAft>
                <a:spcPts val="600"/>
              </a:spcAft>
            </a:pPr>
            <a:r>
              <a:rPr lang="en-US" sz="1400" dirty="0">
                <a:solidFill>
                  <a:srgbClr val="24292E"/>
                </a:solidFill>
                <a:latin typeface="-apple-system"/>
              </a:rPr>
              <a:t>Lab Dependencies:</a:t>
            </a:r>
            <a:endParaRPr lang="en-US" sz="1400" b="0" i="0" dirty="0">
              <a:solidFill>
                <a:srgbClr val="24292E"/>
              </a:solidFill>
              <a:effectLst/>
              <a:latin typeface="-apple-system"/>
            </a:endParaRPr>
          </a:p>
          <a:p>
            <a:pPr marL="285750" indent="-285750" algn="l">
              <a:spcAft>
                <a:spcPts val="600"/>
              </a:spcAft>
              <a:buFont typeface="Arial" panose="020B0604020202020204" pitchFamily="34" charset="0"/>
              <a:buChar char="•"/>
            </a:pPr>
            <a:r>
              <a:rPr lang="en-US" sz="1400" b="0" i="0" dirty="0">
                <a:solidFill>
                  <a:srgbClr val="24292E"/>
                </a:solidFill>
                <a:effectLst/>
                <a:latin typeface="-apple-system"/>
              </a:rPr>
              <a:t>A Microsoft account or an Azure AD account with the Global Administrator role in the Azure AD tenant associated with the Azure subscription and with the Owner or Contributor role in the Azure subscription</a:t>
            </a:r>
          </a:p>
          <a:p>
            <a:pPr marL="285750" indent="-285750" algn="l">
              <a:spcAft>
                <a:spcPts val="600"/>
              </a:spcAft>
              <a:buFont typeface="Arial" panose="020B0604020202020204" pitchFamily="34" charset="0"/>
              <a:buChar char="•"/>
            </a:pPr>
            <a:r>
              <a:rPr lang="en-US" sz="1400" b="0" i="0" dirty="0">
                <a:solidFill>
                  <a:srgbClr val="24292E"/>
                </a:solidFill>
                <a:effectLst/>
                <a:latin typeface="-apple-system"/>
              </a:rPr>
              <a:t>The completed lab Prepare for deployment of </a:t>
            </a:r>
            <a:r>
              <a:rPr lang="en-US" sz="1400" b="1" i="0" dirty="0">
                <a:solidFill>
                  <a:srgbClr val="24292E"/>
                </a:solidFill>
                <a:effectLst/>
                <a:latin typeface="-apple-system"/>
              </a:rPr>
              <a:t>Azure Virtual Desktop (AD DS)</a:t>
            </a:r>
            <a:r>
              <a:rPr lang="en-US" sz="1400" b="0" i="0" dirty="0">
                <a:solidFill>
                  <a:srgbClr val="24292E"/>
                </a:solidFill>
                <a:effectLst/>
                <a:latin typeface="-apple-system"/>
              </a:rPr>
              <a:t> or </a:t>
            </a:r>
            <a:r>
              <a:rPr lang="en-US" sz="1400" b="1" i="0" dirty="0">
                <a:solidFill>
                  <a:srgbClr val="24292E"/>
                </a:solidFill>
                <a:effectLst/>
                <a:latin typeface="-apple-system"/>
              </a:rPr>
              <a:t>Prepare for deployment of Azure Virtual Desktop (Azure AD DS)</a:t>
            </a:r>
          </a:p>
          <a:p>
            <a:pPr marL="285750" indent="-285750" algn="l">
              <a:spcAft>
                <a:spcPts val="600"/>
              </a:spcAft>
              <a:buFont typeface="Arial" panose="020B0604020202020204" pitchFamily="34" charset="0"/>
              <a:buChar char="•"/>
            </a:pPr>
            <a:r>
              <a:rPr lang="en-US" sz="1400" b="0" i="0" dirty="0">
                <a:solidFill>
                  <a:srgbClr val="24292E"/>
                </a:solidFill>
                <a:effectLst/>
                <a:latin typeface="-apple-system"/>
              </a:rPr>
              <a:t>The completed lab </a:t>
            </a:r>
            <a:r>
              <a:rPr lang="en-US" sz="1400" b="1" i="0" dirty="0">
                <a:solidFill>
                  <a:srgbClr val="24292E"/>
                </a:solidFill>
                <a:effectLst/>
                <a:latin typeface="-apple-system"/>
              </a:rPr>
              <a:t>Azure Virtual Desktop profile management (AD DS)</a:t>
            </a:r>
            <a:r>
              <a:rPr lang="en-US" sz="1400" b="0" i="0" dirty="0">
                <a:solidFill>
                  <a:srgbClr val="24292E"/>
                </a:solidFill>
                <a:effectLst/>
                <a:latin typeface="-apple-system"/>
              </a:rPr>
              <a:t> or </a:t>
            </a:r>
            <a:r>
              <a:rPr lang="en-US" sz="1400" b="1" i="0" dirty="0">
                <a:solidFill>
                  <a:srgbClr val="24292E"/>
                </a:solidFill>
                <a:effectLst/>
                <a:latin typeface="-apple-system"/>
              </a:rPr>
              <a:t>Azure Virtual Desktop profile management (Azure AD DS)</a:t>
            </a:r>
          </a:p>
        </p:txBody>
      </p:sp>
    </p:spTree>
    <p:extLst>
      <p:ext uri="{BB962C8B-B14F-4D97-AF65-F5344CB8AC3E}">
        <p14:creationId xmlns:p14="http://schemas.microsoft.com/office/powerpoint/2010/main" val="15915824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563227"/>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MSIX app attach</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How MSIX app attach works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Set up a file share for MSIX app attach</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How MSIX app attach works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Using the OneDrive sync app on virtual desktops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Using Microsoft Teams on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Publish built-in apps in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Troubleshoot application issues for Azure Virtual Desktop</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536207"/>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Manage user environments and apps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Install and configure apps on a session host</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MSIX app attach</a:t>
            </a:r>
          </a:p>
        </p:txBody>
      </p:sp>
      <p:pic>
        <p:nvPicPr>
          <p:cNvPr id="7" name="Picture Placeholder 5">
            <a:extLst>
              <a:ext uri="{FF2B5EF4-FFF2-40B4-BE49-F238E27FC236}">
                <a16:creationId xmlns:a16="http://schemas.microsoft.com/office/drawing/2014/main" id="{0614D7AD-1847-4AE3-BA62-CA98AAEA677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MSIX app attach</a:t>
            </a:r>
          </a:p>
        </p:txBody>
      </p:sp>
      <p:sp>
        <p:nvSpPr>
          <p:cNvPr id="8" name="TextBox 7">
            <a:extLst>
              <a:ext uri="{FF2B5EF4-FFF2-40B4-BE49-F238E27FC236}">
                <a16:creationId xmlns:a16="http://schemas.microsoft.com/office/drawing/2014/main" id="{E2BACC36-72A0-401D-9661-B8EAAC779BFD}"/>
              </a:ext>
            </a:extLst>
          </p:cNvPr>
          <p:cNvSpPr txBox="1"/>
          <p:nvPr/>
        </p:nvSpPr>
        <p:spPr>
          <a:xfrm>
            <a:off x="413339" y="1231286"/>
            <a:ext cx="10894385" cy="1015663"/>
          </a:xfrm>
          <a:prstGeom prst="rect">
            <a:avLst/>
          </a:prstGeom>
          <a:noFill/>
        </p:spPr>
        <p:txBody>
          <a:bodyPr wrap="square">
            <a:spAutoFit/>
          </a:bodyPr>
          <a:lstStyle/>
          <a:p>
            <a:r>
              <a:rPr lang="en-US" sz="2000" b="0" i="0" dirty="0">
                <a:effectLst/>
                <a:latin typeface="Segoe UI VSS (Regular)"/>
              </a:rPr>
              <a:t>The MSIX package format preserves the functionality of existing app packages and/or install files in addition to enabling new, modern packaging and deployment features to Win32, WPF, and Windows Forms apps.</a:t>
            </a:r>
            <a:endParaRPr lang="en-US" sz="2000" dirty="0"/>
          </a:p>
        </p:txBody>
      </p:sp>
      <p:pic>
        <p:nvPicPr>
          <p:cNvPr id="4" name="Picture 3">
            <a:extLst>
              <a:ext uri="{FF2B5EF4-FFF2-40B4-BE49-F238E27FC236}">
                <a16:creationId xmlns:a16="http://schemas.microsoft.com/office/drawing/2014/main" id="{DAC71A0E-0099-4397-AC4F-A0184608BA19}"/>
              </a:ext>
            </a:extLst>
          </p:cNvPr>
          <p:cNvPicPr>
            <a:picLocks noChangeAspect="1"/>
          </p:cNvPicPr>
          <p:nvPr/>
        </p:nvPicPr>
        <p:blipFill>
          <a:blip r:embed="rId3"/>
          <a:stretch>
            <a:fillRect/>
          </a:stretch>
        </p:blipFill>
        <p:spPr>
          <a:xfrm>
            <a:off x="10499341" y="5270764"/>
            <a:ext cx="1340772" cy="1311498"/>
          </a:xfrm>
          <a:prstGeom prst="rect">
            <a:avLst/>
          </a:prstGeom>
        </p:spPr>
      </p:pic>
      <p:sp>
        <p:nvSpPr>
          <p:cNvPr id="12" name="TextBox 11">
            <a:extLst>
              <a:ext uri="{FF2B5EF4-FFF2-40B4-BE49-F238E27FC236}">
                <a16:creationId xmlns:a16="http://schemas.microsoft.com/office/drawing/2014/main" id="{3FB54BED-C438-4213-B642-567C2A0D8BAE}"/>
              </a:ext>
            </a:extLst>
          </p:cNvPr>
          <p:cNvSpPr txBox="1"/>
          <p:nvPr/>
        </p:nvSpPr>
        <p:spPr>
          <a:xfrm>
            <a:off x="413339" y="2551695"/>
            <a:ext cx="11011345" cy="1092607"/>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b="0" i="0" dirty="0">
                <a:effectLst/>
                <a:latin typeface="Segoe UI VSS (Regular)"/>
              </a:rPr>
              <a:t>MSIX app attach is a way to deliver MSIX applications to both physical and virtual machines. </a:t>
            </a:r>
          </a:p>
          <a:p>
            <a:pPr marL="342900" indent="-342900">
              <a:spcAft>
                <a:spcPts val="600"/>
              </a:spcAft>
              <a:buFont typeface="Arial" panose="020B0604020202020204" pitchFamily="34" charset="0"/>
              <a:buChar char="•"/>
            </a:pPr>
            <a:r>
              <a:rPr lang="en-US" sz="2000" b="0" i="0" dirty="0">
                <a:effectLst/>
                <a:latin typeface="Segoe UI Semibold" panose="020B0702040204020203" pitchFamily="34" charset="0"/>
                <a:cs typeface="Segoe UI Semibold" panose="020B0702040204020203" pitchFamily="34" charset="0"/>
              </a:rPr>
              <a:t>MSIX app attach</a:t>
            </a:r>
            <a:r>
              <a:rPr lang="en-US" sz="2000" b="0" i="0" dirty="0">
                <a:effectLst/>
                <a:latin typeface="Segoe UI VSS (Regular)"/>
              </a:rPr>
              <a:t> is different from regular </a:t>
            </a:r>
            <a:r>
              <a:rPr lang="en-US" sz="2000" b="0" i="0" dirty="0">
                <a:effectLst/>
                <a:latin typeface="Segoe UI Semibold" panose="020B0702040204020203" pitchFamily="34" charset="0"/>
                <a:cs typeface="Segoe UI Semibold" panose="020B0702040204020203" pitchFamily="34" charset="0"/>
              </a:rPr>
              <a:t>MSIX</a:t>
            </a:r>
            <a:r>
              <a:rPr lang="en-US" sz="2000" b="0" i="0" dirty="0">
                <a:effectLst/>
                <a:latin typeface="Segoe UI VSS (Regular)"/>
              </a:rPr>
              <a:t> because it's made especially for Azure Virtual Desktop.</a:t>
            </a:r>
            <a:endParaRPr lang="en-US" sz="2000" dirty="0"/>
          </a:p>
        </p:txBody>
      </p:sp>
      <p:graphicFrame>
        <p:nvGraphicFramePr>
          <p:cNvPr id="17" name="TextBox 14">
            <a:extLst>
              <a:ext uri="{FF2B5EF4-FFF2-40B4-BE49-F238E27FC236}">
                <a16:creationId xmlns:a16="http://schemas.microsoft.com/office/drawing/2014/main" id="{F550F0EE-A246-46CD-9874-1CBB101275CE}"/>
              </a:ext>
            </a:extLst>
          </p:cNvPr>
          <p:cNvGraphicFramePr/>
          <p:nvPr/>
        </p:nvGraphicFramePr>
        <p:xfrm>
          <a:off x="413339" y="3949049"/>
          <a:ext cx="9251656" cy="1977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4980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How MSIX app attach works</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How MSIX app attach works</a:t>
            </a:r>
          </a:p>
        </p:txBody>
      </p:sp>
      <p:sp>
        <p:nvSpPr>
          <p:cNvPr id="11" name="TextBox 10">
            <a:extLst>
              <a:ext uri="{FF2B5EF4-FFF2-40B4-BE49-F238E27FC236}">
                <a16:creationId xmlns:a16="http://schemas.microsoft.com/office/drawing/2014/main" id="{FCFA6E7E-9565-4B74-926C-E7DF90C0B53B}"/>
              </a:ext>
            </a:extLst>
          </p:cNvPr>
          <p:cNvSpPr txBox="1"/>
          <p:nvPr/>
        </p:nvSpPr>
        <p:spPr>
          <a:xfrm>
            <a:off x="418643" y="1174389"/>
            <a:ext cx="4504218" cy="4801314"/>
          </a:xfrm>
          <a:prstGeom prst="rect">
            <a:avLst/>
          </a:prstGeom>
          <a:noFill/>
        </p:spPr>
        <p:txBody>
          <a:bodyPr wrap="square">
            <a:spAutoFit/>
          </a:bodyPr>
          <a:lstStyle/>
          <a:p>
            <a:pPr marL="342900" indent="-342900" algn="l">
              <a:buFont typeface="+mj-lt"/>
              <a:buAutoNum type="arabicPeriod"/>
            </a:pPr>
            <a:r>
              <a:rPr lang="en-US" b="0" i="0" dirty="0">
                <a:effectLst/>
                <a:latin typeface="Segoe UI VSS (Regular)"/>
              </a:rPr>
              <a:t>From the Azure Virtual Desktop client, you sign in and select the host pool for which you have access. </a:t>
            </a:r>
          </a:p>
          <a:p>
            <a:pPr marL="342900" indent="-342900" algn="l">
              <a:buFont typeface="+mj-lt"/>
              <a:buAutoNum type="arabicPeriod"/>
            </a:pPr>
            <a:r>
              <a:rPr lang="en-US" b="0" i="0" dirty="0">
                <a:effectLst/>
                <a:latin typeface="Segoe UI VSS (Regular)"/>
              </a:rPr>
              <a:t>You're assigned a virtual machine within the host pool, on which a RemoteApp or Remote Desktop session is created. </a:t>
            </a:r>
          </a:p>
          <a:p>
            <a:pPr marL="342900" indent="-342900" algn="l">
              <a:buFont typeface="+mj-lt"/>
              <a:buAutoNum type="arabicPeriod"/>
            </a:pPr>
            <a:r>
              <a:rPr lang="en-US" b="0" i="0" dirty="0">
                <a:effectLst/>
                <a:latin typeface="Segoe UI VSS (Regular)"/>
              </a:rPr>
              <a:t>If the user profile is configured, the FSLogix agent on the session host provides the user profile from the file share. </a:t>
            </a:r>
          </a:p>
          <a:p>
            <a:pPr marL="342900" indent="-342900" algn="l">
              <a:buFont typeface="+mj-lt"/>
              <a:buAutoNum type="arabicPeriod"/>
            </a:pPr>
            <a:r>
              <a:rPr lang="en-US" b="0" i="0" dirty="0">
                <a:effectLst/>
                <a:latin typeface="Segoe UI VSS (Regular)"/>
              </a:rPr>
              <a:t>Applications that are assigned to you are read from Azure Virtual Desktop.</a:t>
            </a:r>
          </a:p>
          <a:p>
            <a:pPr marL="342900" indent="-342900" algn="l">
              <a:buFont typeface="+mj-lt"/>
              <a:buAutoNum type="arabicPeriod"/>
            </a:pPr>
            <a:r>
              <a:rPr lang="en-US" b="0" i="0" dirty="0">
                <a:effectLst/>
                <a:latin typeface="Segoe UI VSS (Regular)"/>
              </a:rPr>
              <a:t>MSIX app attach applications are registered to the virtual machine for you, from the attached MSIX virtual disk. </a:t>
            </a:r>
          </a:p>
        </p:txBody>
      </p:sp>
      <p:pic>
        <p:nvPicPr>
          <p:cNvPr id="3" name="Picture 2">
            <a:extLst>
              <a:ext uri="{FF2B5EF4-FFF2-40B4-BE49-F238E27FC236}">
                <a16:creationId xmlns:a16="http://schemas.microsoft.com/office/drawing/2014/main" id="{3DE0B76D-FEA1-4142-BED9-2E7C712D09E8}"/>
              </a:ext>
            </a:extLst>
          </p:cNvPr>
          <p:cNvPicPr>
            <a:picLocks noChangeAspect="1"/>
          </p:cNvPicPr>
          <p:nvPr/>
        </p:nvPicPr>
        <p:blipFill>
          <a:blip r:embed="rId3"/>
          <a:stretch>
            <a:fillRect/>
          </a:stretch>
        </p:blipFill>
        <p:spPr>
          <a:xfrm>
            <a:off x="4922861" y="2031244"/>
            <a:ext cx="7026693" cy="3378956"/>
          </a:xfrm>
          <a:prstGeom prst="rect">
            <a:avLst/>
          </a:prstGeom>
        </p:spPr>
      </p:pic>
    </p:spTree>
    <p:extLst>
      <p:ext uri="{BB962C8B-B14F-4D97-AF65-F5344CB8AC3E}">
        <p14:creationId xmlns:p14="http://schemas.microsoft.com/office/powerpoint/2010/main" val="6300668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Set up a file share for MSIX app attach</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8388" y="265815"/>
            <a:ext cx="8278789" cy="680196"/>
          </a:xfrm>
        </p:spPr>
        <p:txBody>
          <a:bodyPr/>
          <a:lstStyle/>
          <a:p>
            <a:r>
              <a:rPr lang="en-US" dirty="0">
                <a:latin typeface="Segoe UI" panose="020B0502040204020203" pitchFamily="34" charset="0"/>
              </a:rPr>
              <a:t>Set up a file share for MSIX app attach</a:t>
            </a:r>
          </a:p>
        </p:txBody>
      </p:sp>
      <p:sp>
        <p:nvSpPr>
          <p:cNvPr id="2" name="Rectangle 1">
            <a:extLst>
              <a:ext uri="{FF2B5EF4-FFF2-40B4-BE49-F238E27FC236}">
                <a16:creationId xmlns:a16="http://schemas.microsoft.com/office/drawing/2014/main" id="{1305D6B4-0BA6-4DE7-A164-E7807B388F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94F0D9D-B542-487D-B173-5D217910CC6A}"/>
              </a:ext>
            </a:extLst>
          </p:cNvPr>
          <p:cNvSpPr txBox="1"/>
          <p:nvPr/>
        </p:nvSpPr>
        <p:spPr>
          <a:xfrm>
            <a:off x="457857" y="1111635"/>
            <a:ext cx="11588831" cy="5570756"/>
          </a:xfrm>
          <a:prstGeom prst="rect">
            <a:avLst/>
          </a:prstGeom>
          <a:noFill/>
        </p:spPr>
        <p:txBody>
          <a:bodyPr wrap="square">
            <a:spAutoFit/>
          </a:bodyPr>
          <a:lstStyle/>
          <a:p>
            <a:pPr algn="l">
              <a:spcAft>
                <a:spcPts val="600"/>
              </a:spcAft>
            </a:pPr>
            <a:r>
              <a:rPr lang="en-US" sz="2000" b="0" i="0" dirty="0">
                <a:effectLst/>
                <a:latin typeface="Segoe UI VSS (Regular)"/>
              </a:rPr>
              <a:t>To optimize MSIX app attach performance:</a:t>
            </a:r>
          </a:p>
          <a:p>
            <a:pPr marL="285750" indent="-285750" algn="l">
              <a:spcAft>
                <a:spcPts val="600"/>
              </a:spcAft>
              <a:buFont typeface="Arial" panose="020B0604020202020204" pitchFamily="34" charset="0"/>
              <a:buChar char="•"/>
            </a:pPr>
            <a:r>
              <a:rPr lang="en-US" sz="2000" b="0" i="0" dirty="0">
                <a:effectLst/>
                <a:latin typeface="Segoe UI VSS (Regular)"/>
              </a:rPr>
              <a:t>The storage for MSIX app attach should be in the same datacenter location as the session hosts.</a:t>
            </a:r>
          </a:p>
          <a:p>
            <a:pPr marL="285750" indent="-285750" algn="l">
              <a:spcAft>
                <a:spcPts val="600"/>
              </a:spcAft>
              <a:buFont typeface="Arial" panose="020B0604020202020204" pitchFamily="34" charset="0"/>
              <a:buChar char="•"/>
            </a:pPr>
            <a:r>
              <a:rPr lang="en-US" sz="2000" b="0" i="0" dirty="0">
                <a:effectLst/>
                <a:latin typeface="Segoe UI VSS (Regular)"/>
              </a:rPr>
              <a:t>To prevent </a:t>
            </a:r>
            <a:r>
              <a:rPr lang="en-US" sz="2000" dirty="0"/>
              <a:t>bottlenecks</a:t>
            </a:r>
            <a:r>
              <a:rPr lang="en-US" sz="2000" b="0" i="0" dirty="0">
                <a:effectLst/>
                <a:latin typeface="Segoe UI VSS (Regular)"/>
              </a:rPr>
              <a:t>, </a:t>
            </a:r>
            <a:r>
              <a:rPr lang="en-US" sz="2000" dirty="0">
                <a:latin typeface="Segoe UI VSS (Regular)"/>
              </a:rPr>
              <a:t>e</a:t>
            </a:r>
            <a:r>
              <a:rPr lang="en-US" sz="2000" b="0" i="0" dirty="0">
                <a:effectLst/>
                <a:latin typeface="Segoe UI VSS (Regular)"/>
              </a:rPr>
              <a:t>xclude the following VHD, VHDX, and CIM files from antivirus scans:</a:t>
            </a:r>
          </a:p>
          <a:p>
            <a:pPr marL="742950" lvl="1" indent="-285750">
              <a:spcAft>
                <a:spcPts val="600"/>
              </a:spcAft>
              <a:buFont typeface="Arial" panose="020B0604020202020204" pitchFamily="34" charset="0"/>
              <a:buChar char="•"/>
            </a:pPr>
            <a:r>
              <a:rPr lang="en-US" sz="2000" b="0" i="0" dirty="0">
                <a:effectLst/>
                <a:latin typeface="Segoe UI VSS (Regular)"/>
              </a:rPr>
              <a:t>&lt;MSIXAppAttachFileShare\&gt;\*.VHD</a:t>
            </a:r>
          </a:p>
          <a:p>
            <a:pPr marL="742950" lvl="1" indent="-285750">
              <a:spcAft>
                <a:spcPts val="600"/>
              </a:spcAft>
              <a:buFont typeface="Arial" panose="020B0604020202020204" pitchFamily="34" charset="0"/>
              <a:buChar char="•"/>
            </a:pPr>
            <a:r>
              <a:rPr lang="en-US" sz="2000" b="0" i="0" dirty="0">
                <a:effectLst/>
                <a:latin typeface="Segoe UI VSS (Regular)"/>
              </a:rPr>
              <a:t>&lt;MSIXAppAttachFileShare\&gt;\*.VHDX</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\\storageaccount.file.core.windows.net\share*.VHD</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\\storageaccount.file.core.windows.net\share*.VHDX</a:t>
            </a:r>
          </a:p>
          <a:p>
            <a:pPr marL="742950" lvl="1" indent="-285750">
              <a:spcAft>
                <a:spcPts val="600"/>
              </a:spcAft>
              <a:buFont typeface="Arial" panose="020B0604020202020204" pitchFamily="34" charset="0"/>
              <a:buChar char="•"/>
            </a:pPr>
            <a:r>
              <a:rPr lang="en-US" sz="2000" b="0" i="0" dirty="0">
                <a:effectLst/>
                <a:latin typeface="Segoe UI VSS (Regular)"/>
              </a:rPr>
              <a:t>&lt;MSIXAppAttachFileShare&gt;.CIM</a:t>
            </a:r>
          </a:p>
          <a:p>
            <a:pPr marL="742950" lvl="1" indent="-285750">
              <a:spcAft>
                <a:spcPts val="600"/>
              </a:spcAft>
              <a:buFont typeface="Arial" panose="020B0604020202020204" pitchFamily="34" charset="0"/>
              <a:buChar char="•"/>
            </a:pPr>
            <a:r>
              <a:rPr lang="en-US" sz="2000" b="0" i="0" dirty="0">
                <a:effectLst/>
                <a:latin typeface="Segoe UI VSS (Regular)"/>
              </a:rPr>
              <a:t>\\storageaccount.file.core.windows.net\share**.CIM</a:t>
            </a:r>
          </a:p>
          <a:p>
            <a:pPr marL="285750" indent="-285750" algn="l">
              <a:spcAft>
                <a:spcPts val="600"/>
              </a:spcAft>
              <a:buFont typeface="Arial" panose="020B0604020202020204" pitchFamily="34" charset="0"/>
              <a:buChar char="•"/>
            </a:pPr>
            <a:r>
              <a:rPr lang="en-US" sz="2000" b="0" i="0" dirty="0">
                <a:effectLst/>
                <a:latin typeface="Segoe UI VSS (Regular)"/>
              </a:rPr>
              <a:t>Separate the storage fabric for MSIX app attach from FSLogix profile containers.</a:t>
            </a:r>
          </a:p>
          <a:p>
            <a:pPr marL="285750" indent="-285750" algn="l">
              <a:spcAft>
                <a:spcPts val="600"/>
              </a:spcAft>
              <a:buFont typeface="Arial" panose="020B0604020202020204" pitchFamily="34" charset="0"/>
              <a:buChar char="•"/>
            </a:pPr>
            <a:r>
              <a:rPr lang="en-US" sz="2000" b="0" i="0" dirty="0">
                <a:effectLst/>
                <a:latin typeface="Segoe UI VSS (Regular)"/>
              </a:rPr>
              <a:t>All VM system accounts and user accounts must have read-only permissions to the file share.</a:t>
            </a:r>
          </a:p>
          <a:p>
            <a:pPr marL="285750" indent="-285750" algn="l">
              <a:spcAft>
                <a:spcPts val="600"/>
              </a:spcAft>
              <a:buFont typeface="Arial" panose="020B0604020202020204" pitchFamily="34" charset="0"/>
              <a:buChar char="•"/>
            </a:pPr>
            <a:r>
              <a:rPr lang="en-US" sz="2000" dirty="0">
                <a:latin typeface="Segoe UI VSS (Regular)"/>
              </a:rPr>
              <a:t>D</a:t>
            </a:r>
            <a:r>
              <a:rPr lang="en-US" sz="2000" b="0" i="0" dirty="0">
                <a:effectLst/>
                <a:latin typeface="Segoe UI VSS (Regular)"/>
              </a:rPr>
              <a:t>isaster recovery plans must include replicating the MSIX app attach file share in your secondary failover locatio</a:t>
            </a:r>
            <a:r>
              <a:rPr lang="en-US" b="0" i="0" dirty="0">
                <a:effectLst/>
                <a:latin typeface="Segoe UI VSS (Regular)"/>
              </a:rPr>
              <a:t>n.</a:t>
            </a:r>
          </a:p>
          <a:p>
            <a:br>
              <a:rPr lang="en-US" dirty="0"/>
            </a:br>
            <a:endParaRPr lang="en-US" dirty="0"/>
          </a:p>
        </p:txBody>
      </p:sp>
    </p:spTree>
    <p:extLst>
      <p:ext uri="{BB962C8B-B14F-4D97-AF65-F5344CB8AC3E}">
        <p14:creationId xmlns:p14="http://schemas.microsoft.com/office/powerpoint/2010/main" val="4292129443"/>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3043</Words>
  <Application>Microsoft Office PowerPoint</Application>
  <PresentationFormat>Widescreen</PresentationFormat>
  <Paragraphs>263</Paragraphs>
  <Slides>25</Slides>
  <Notes>16</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7" baseType="lpstr">
      <vt:lpstr>-apple-system</vt: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Bitmap Image</vt:lpstr>
      <vt:lpstr>AZ-140T00A Configuring and Operating Azure Virtual Desktop</vt:lpstr>
      <vt:lpstr>Install and configure apps on a session host</vt:lpstr>
      <vt:lpstr>Introduction</vt:lpstr>
      <vt:lpstr>MSIX app attach</vt:lpstr>
      <vt:lpstr>MSIX app attach</vt:lpstr>
      <vt:lpstr>How MSIX app attach works</vt:lpstr>
      <vt:lpstr>How MSIX app attach works</vt:lpstr>
      <vt:lpstr>Set up a file share for MSIX app attach</vt:lpstr>
      <vt:lpstr>Set up a file share for MSIX app attach</vt:lpstr>
      <vt:lpstr>Upload MSIX images to Azure NetApp Files in Azure Virtual Desktop</vt:lpstr>
      <vt:lpstr>PowerPoint Presentation</vt:lpstr>
      <vt:lpstr>How to configure apps for users</vt:lpstr>
      <vt:lpstr>Configure apps for users  </vt:lpstr>
      <vt:lpstr>Using the OneDrive sync app on virtual desktops</vt:lpstr>
      <vt:lpstr>Using the OneDrive sync app on virtual desktops</vt:lpstr>
      <vt:lpstr>Using Microsoft Teams on Azure Virtual desktop</vt:lpstr>
      <vt:lpstr>Using Microsoft Teams on Azure Virtual desktop</vt:lpstr>
      <vt:lpstr>Publish built-in apps in Azure Virtual Desktop</vt:lpstr>
      <vt:lpstr>Publish built-in apps in Azure Virtual Desktop</vt:lpstr>
      <vt:lpstr>Troubleshoot application issues for Azure Virtual Desktop</vt:lpstr>
      <vt:lpstr>PowerPoint Presentation</vt:lpstr>
      <vt:lpstr>Knowledge check and Summary</vt:lpstr>
      <vt:lpstr>Lab - Implement and manage Azure Virtual Desktop profiles (Azure AD DS)</vt:lpstr>
      <vt:lpstr>Lab - Package Azure Virtual Desktop applications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2023-06-01T18:18:47Z</dcterms:modified>
</cp:coreProperties>
</file>