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13"/>
  </p:notesMasterIdLst>
  <p:handoutMasterIdLst>
    <p:handoutMasterId r:id="rId14"/>
  </p:handoutMasterIdLst>
  <p:sldIdLst>
    <p:sldId id="2076138181" r:id="rId2"/>
    <p:sldId id="1684" r:id="rId3"/>
    <p:sldId id="1811" r:id="rId4"/>
    <p:sldId id="2076138180" r:id="rId5"/>
    <p:sldId id="1934" r:id="rId6"/>
    <p:sldId id="2076138158" r:id="rId7"/>
    <p:sldId id="1756" r:id="rId8"/>
    <p:sldId id="2076138177" r:id="rId9"/>
    <p:sldId id="1758" r:id="rId10"/>
    <p:sldId id="2241" r:id="rId11"/>
    <p:sldId id="1891" r:id="rId1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243A5E"/>
    <a:srgbClr val="4BCBEE"/>
    <a:srgbClr val="1392B4"/>
    <a:srgbClr val="0B556A"/>
    <a:srgbClr val="59B4D9"/>
    <a:srgbClr val="EBEBEB"/>
    <a:srgbClr val="FFFFFF"/>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DE8570-9BB1-4FD1-9E93-3327EFD762BC}" v="5" dt="2021-11-23T22:51:05.8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49" autoAdjust="0"/>
    <p:restoredTop sz="67126" autoAdjust="0"/>
  </p:normalViewPr>
  <p:slideViewPr>
    <p:cSldViewPr snapToGrid="0">
      <p:cViewPr varScale="1">
        <p:scale>
          <a:sx n="67" d="100"/>
          <a:sy n="67" d="100"/>
        </p:scale>
        <p:origin x="1152" y="45"/>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11/30/2022 11:42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11/30/2022 11:42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hub.com/MicrosoftDocs/azure-docs/blob/master/articles/site-recovery/azure-to-azure-architecture.md"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73201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You can replicate your virtual machines to the secondary location for Azure Virtual Desktop. You use Azure Site Recovery to manage replicating virtual machines in other Azure locations.</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section, you'll be able to:</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Configure virtual machine replication for Azure Virtual Desktop.</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Configure </a:t>
            </a:r>
            <a:r>
              <a:rPr lang="en-US" b="0" i="0" dirty="0" err="1">
                <a:solidFill>
                  <a:srgbClr val="000000"/>
                </a:solidFill>
                <a:effectLst/>
                <a:latin typeface="Times New Roman" panose="02020603050405020304" pitchFamily="18" charset="0"/>
              </a:rPr>
              <a:t>FSLogix</a:t>
            </a:r>
            <a:r>
              <a:rPr lang="en-US" b="0" i="0" dirty="0">
                <a:solidFill>
                  <a:srgbClr val="000000"/>
                </a:solidFill>
                <a:effectLst/>
                <a:latin typeface="Times New Roman" panose="02020603050405020304" pitchFamily="18" charset="0"/>
              </a:rPr>
              <a:t> for multiple profile locations.</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Prerequisites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Conceptual knowledge of Azure compute solutions.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Working experience with virtual machines, containers, and app service.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https://docs.microsoft.com/en-us/learn/certifications/exams/az-140</a:t>
            </a:r>
            <a:endParaRPr lang="en-US" b="0" dirty="0">
              <a:solidFill>
                <a:srgbClr val="0000FF"/>
              </a:solidFill>
              <a:effectLst/>
              <a:latin typeface="Consolas" panose="020B0609020204030204" pitchFamily="49" charset="0"/>
            </a:endParaRPr>
          </a:p>
          <a:p>
            <a:endParaRPr lang="en-US" b="0" dirty="0">
              <a:solidFill>
                <a:srgbClr val="0000FF"/>
              </a:solidFill>
              <a:effectLst/>
              <a:latin typeface="Consolas" panose="020B0609020204030204" pitchFamily="49" charset="0"/>
            </a:endParaRPr>
          </a:p>
          <a:p>
            <a:r>
              <a:rPr lang="en-US" b="0" dirty="0">
                <a:solidFill>
                  <a:srgbClr val="0000FF"/>
                </a:solidFill>
                <a:effectLst/>
                <a:latin typeface="Consolas" panose="020B0609020204030204" pitchFamily="49" charset="0"/>
              </a:rPr>
              <a:t>Prerequisites</a:t>
            </a:r>
            <a:endParaRPr lang="en-US" b="0" dirty="0">
              <a:solidFill>
                <a:srgbClr val="000000"/>
              </a:solidFill>
              <a:effectLst/>
              <a:latin typeface="Consolas" panose="020B0609020204030204" pitchFamily="49" charset="0"/>
            </a:endParaRPr>
          </a:p>
          <a:p>
            <a:pPr marL="342900" marR="0" lvl="0" indent="-342900">
              <a:lnSpc>
                <a:spcPct val="107000"/>
              </a:lnSpc>
              <a:spcBef>
                <a:spcPts val="0"/>
              </a:spcBef>
              <a:spcAft>
                <a:spcPts val="0"/>
              </a:spcAft>
              <a:buFont typeface="Symbol" panose="05050102010706020507" pitchFamily="18" charset="2"/>
              <a:buChar char=""/>
            </a:pPr>
            <a:r>
              <a:rPr lang="en-US" sz="900" dirty="0">
                <a:effectLst/>
                <a:ea typeface="Calibri" panose="020F0502020204030204" pitchFamily="34" charset="0"/>
                <a:cs typeface="Times New Roman" panose="02020603050405020304" pitchFamily="18" charset="0"/>
              </a:rPr>
              <a:t>Conceptual knowledge of Azure compute solutions.</a:t>
            </a:r>
          </a:p>
          <a:p>
            <a:pPr marL="342900" marR="0" lvl="0" indent="-342900">
              <a:lnSpc>
                <a:spcPct val="107000"/>
              </a:lnSpc>
              <a:spcBef>
                <a:spcPts val="0"/>
              </a:spcBef>
              <a:spcAft>
                <a:spcPts val="0"/>
              </a:spcAft>
              <a:buFont typeface="Symbol" panose="05050102010706020507" pitchFamily="18" charset="2"/>
              <a:buChar char=""/>
            </a:pPr>
            <a:r>
              <a:rPr lang="en-US" sz="900" dirty="0">
                <a:effectLst/>
                <a:ea typeface="Calibri" panose="020F0502020204030204" pitchFamily="34" charset="0"/>
                <a:cs typeface="Times New Roman" panose="02020603050405020304" pitchFamily="18" charset="0"/>
              </a:rPr>
              <a:t>Working experience with virtual machines, virtual networks, and app service.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77772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To strengthen your organization’s Azure Virtual Desktop availability and to keep data safe, you should implement a business continuity and disaster recovery (BCDR) strategy. A good BCDR strategy keeps your apps and workloads up and running during planned and unplanned service or Azure outages. The graphic  shows the </a:t>
            </a:r>
            <a:r>
              <a:rPr lang="en-US" b="1" i="0" dirty="0">
                <a:solidFill>
                  <a:srgbClr val="000000"/>
                </a:solidFill>
                <a:effectLst/>
                <a:latin typeface="Times New Roman" panose="02020603050405020304" pitchFamily="18" charset="0"/>
              </a:rPr>
              <a:t>recovery point objective (RPO) </a:t>
            </a:r>
            <a:r>
              <a:rPr lang="en-US" b="0" i="0" dirty="0">
                <a:solidFill>
                  <a:srgbClr val="000000"/>
                </a:solidFill>
                <a:effectLst/>
                <a:latin typeface="Times New Roman" panose="02020603050405020304" pitchFamily="18" charset="0"/>
              </a:rPr>
              <a:t>as the loss of data and the </a:t>
            </a:r>
            <a:r>
              <a:rPr lang="en-US" b="1" i="0" dirty="0">
                <a:solidFill>
                  <a:srgbClr val="000000"/>
                </a:solidFill>
                <a:effectLst/>
                <a:latin typeface="Times New Roman" panose="02020603050405020304" pitchFamily="18" charset="0"/>
              </a:rPr>
              <a:t>recovery time objective (RTO) </a:t>
            </a:r>
            <a:r>
              <a:rPr lang="en-US" b="0" i="0" dirty="0">
                <a:solidFill>
                  <a:srgbClr val="000000"/>
                </a:solidFill>
                <a:effectLst/>
                <a:latin typeface="Times New Roman" panose="02020603050405020304" pitchFamily="18" charset="0"/>
              </a:rPr>
              <a:t>as the time to recover from a disaster. </a:t>
            </a:r>
          </a:p>
          <a:p>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Azure Virtual Desktop service offers BCDR to preserve customer metadata during outages. When an outage occurs in an Azure region, the service infrastructure components will failover to a secondary location and continue functioning as expected.</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To make sure your users can still connect during an Azure region outage, you may need to replicate personal VMs to a different Azure region (the secondary location). During outages, the primary region fails over to the replicated VMs in the secondary location. Users can continue to access apps from the secondary location without interruption. In addition to VM replication, you’ll need to ensure user identities are accessible at the secondary location. Accessible identities can be achieved by using profile containers. You may also use multiple Pooled host pools with automated provisioning across regions as an alternative to VM replication.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You'll need to replicate your VMs to the secondary location for Azure Virtual Desktop. Your options for doing so depend on how your VMs are configured:</a:t>
            </a:r>
          </a:p>
          <a:p>
            <a:pPr algn="l"/>
            <a:endParaRPr lang="en-US" b="0" i="0" dirty="0">
              <a:solidFill>
                <a:srgbClr val="000000"/>
              </a:solidFill>
              <a:effectLst/>
              <a:latin typeface="Times New Roman" panose="02020603050405020304" pitchFamily="18" charset="0"/>
            </a:endParaRPr>
          </a:p>
          <a:p>
            <a:pPr algn="l">
              <a:buFont typeface="Arial" panose="020B0604020202020204" pitchFamily="34" charset="0"/>
              <a:buChar char="•"/>
            </a:pPr>
            <a:r>
              <a:rPr lang="en-US" b="0" i="0" dirty="0">
                <a:solidFill>
                  <a:srgbClr val="000000"/>
                </a:solidFill>
                <a:effectLst/>
                <a:latin typeface="Times New Roman" panose="02020603050405020304" pitchFamily="18" charset="0"/>
              </a:rPr>
              <a:t>You can configure all your VMs for both pooled and personal host pools with Azure Site Recovery. With this method, you'll only need to set up one host pool and its related app groups and workspaces.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You can create a new host pool in the failover region while keeping all resources in your failover location turned off.</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You need to set up new app groups and workspaces in the failover region, then use an Azure Site Recovery plan to turn on host pools.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You can create a host pool that's populated by VMs built in both the primary and failover regions while keeping the VMs in the failover region turned off.</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You only need to set up one host pool and its related app groups and workspaces.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You can use an Azure Site Recovery plan to power on host pools with this method.</a:t>
            </a:r>
          </a:p>
          <a:p>
            <a:pPr algn="l"/>
            <a:r>
              <a:rPr lang="en-US" b="0" i="0" dirty="0">
                <a:solidFill>
                  <a:srgbClr val="000000"/>
                </a:solidFill>
                <a:effectLst/>
                <a:latin typeface="Times New Roman" panose="02020603050405020304" pitchFamily="18" charset="0"/>
              </a:rPr>
              <a:t>Use Azure Site Recovery to manage replicating VMs in other Azure locations, as described in </a:t>
            </a:r>
            <a:r>
              <a:rPr lang="en-US" b="0" i="0" dirty="0">
                <a:solidFill>
                  <a:srgbClr val="000000"/>
                </a:solidFill>
                <a:effectLst/>
                <a:latin typeface="Times New Roman" panose="02020603050405020304" pitchFamily="18" charset="0"/>
                <a:hlinkClick r:id="rId3"/>
              </a:rPr>
              <a:t>Azure-to-Azure disaster recovery architecture</a:t>
            </a:r>
            <a:r>
              <a:rPr lang="en-US" b="0" i="0" dirty="0">
                <a:solidFill>
                  <a:srgbClr val="000000"/>
                </a:solidFill>
                <a:effectLst/>
                <a:latin typeface="Times New Roman" panose="02020603050405020304" pitchFamily="18" charset="0"/>
              </a:rPr>
              <a:t>.</a:t>
            </a:r>
          </a:p>
          <a:p>
            <a:pPr algn="l"/>
            <a:r>
              <a:rPr lang="en-US" b="0" i="0" dirty="0">
                <a:solidFill>
                  <a:srgbClr val="000000"/>
                </a:solidFill>
                <a:effectLst/>
                <a:latin typeface="Times New Roman" panose="02020603050405020304" pitchFamily="18" charset="0"/>
              </a:rPr>
              <a:t>Set up Azure Site Recovery by replicating an Azure VM to a different Azure region directly from the Azure portal. Site Recovery is automatically updated with new Azure features as they’re released.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a:lnSpc>
                <a:spcPct val="107000"/>
              </a:lnSpc>
              <a:spcBef>
                <a:spcPts val="0"/>
              </a:spcBef>
              <a:spcAft>
                <a:spcPts val="800"/>
              </a:spcAft>
            </a:pP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What you learned:</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Configure virtual machine (VM) replication for Azure Virtual Desktop.</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Configure </a:t>
            </a:r>
            <a:r>
              <a:rPr lang="en-US" b="0" i="0" dirty="0" err="1">
                <a:solidFill>
                  <a:srgbClr val="000000"/>
                </a:solidFill>
                <a:effectLst/>
                <a:latin typeface="Times New Roman" panose="02020603050405020304" pitchFamily="18" charset="0"/>
              </a:rPr>
              <a:t>FSLogix</a:t>
            </a:r>
            <a:r>
              <a:rPr lang="en-US" b="0" i="0" dirty="0">
                <a:solidFill>
                  <a:srgbClr val="000000"/>
                </a:solidFill>
                <a:effectLst/>
                <a:latin typeface="Times New Roman" panose="02020603050405020304" pitchFamily="18" charset="0"/>
              </a:rPr>
              <a:t> for multiple profile locations.</a:t>
            </a:r>
          </a:p>
        </p:txBody>
      </p:sp>
      <p:sp>
        <p:nvSpPr>
          <p:cNvPr id="4" name="Slide Number Placeholder 3"/>
          <p:cNvSpPr>
            <a:spLocks noGrp="1"/>
          </p:cNvSpPr>
          <p:nvPr>
            <p:ph type="sldNum" sz="quarter" idx="5"/>
          </p:nvPr>
        </p:nvSpPr>
        <p:spPr/>
        <p:txBody>
          <a:bodyPr/>
          <a:lstStyle/>
          <a:p>
            <a:fld id="{8507DC7E-BC41-4478-BA30-CBCC3A644F0A}" type="slidenum">
              <a:rPr lang="en-US" smtClean="0"/>
              <a:t>10</a:t>
            </a:fld>
            <a:endParaRPr lang="en-US" dirty="0"/>
          </a:p>
        </p:txBody>
      </p:sp>
    </p:spTree>
    <p:extLst>
      <p:ext uri="{BB962C8B-B14F-4D97-AF65-F5344CB8AC3E}">
        <p14:creationId xmlns:p14="http://schemas.microsoft.com/office/powerpoint/2010/main" val="29526231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sp>
        <p:nvSpPr>
          <p:cNvPr id="3" name="Footer Placeholder 1">
            <a:extLst>
              <a:ext uri="{FF2B5EF4-FFF2-40B4-BE49-F238E27FC236}">
                <a16:creationId xmlns:a16="http://schemas.microsoft.com/office/drawing/2014/main" id="{5B097BE3-EF10-4B46-96C1-8E86C90AEF09}"/>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 </a:t>
            </a:r>
          </a:p>
        </p:txBody>
      </p:sp>
    </p:spTree>
    <p:extLst>
      <p:ext uri="{BB962C8B-B14F-4D97-AF65-F5344CB8AC3E}">
        <p14:creationId xmlns:p14="http://schemas.microsoft.com/office/powerpoint/2010/main" val="176211046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45555283"/>
      </p:ext>
    </p:extLst>
  </p:cSld>
  <p:clrMapOvr>
    <a:masterClrMapping/>
  </p:clrMapOvr>
  <p:transition>
    <p:fade/>
  </p:transition>
  <p:extLst>
    <p:ext uri="{DCECCB84-F9BA-43D5-87BE-67443E8EF086}">
      <p15:sldGuideLst xmlns:p15="http://schemas.microsoft.com/office/powerpoint/2012/main">
        <p15:guide id="1" orient="horz" pos="3432">
          <p15:clr>
            <a:srgbClr val="FBAE40"/>
          </p15:clr>
        </p15:guide>
        <p15:guide id="2" orient="horz" pos="3572">
          <p15:clr>
            <a:srgbClr val="FBAE40"/>
          </p15:clr>
        </p15:guide>
        <p15:guide id="3" orient="horz" pos="328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4EDDE750-2B1C-47F3-86E7-2267281E3963}"/>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978559"/>
            <a:ext cx="11341268" cy="430887"/>
          </a:xfrm>
        </p:spPr>
        <p:txBody>
          <a:bodyPr tIns="45720" rIns="0" bIns="45720"/>
          <a:lstStyle>
            <a:lvl1pPr>
              <a:defRPr sz="2200">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7744196A-122B-4882-AC59-654F494CE272}"/>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85217" y="3179701"/>
            <a:ext cx="8892608" cy="498598"/>
          </a:xfrm>
          <a:noFill/>
        </p:spPr>
        <p:txBody>
          <a:bodyPr wrap="square" lIns="0" tIns="0" rIns="0" bIns="0" anchor="ctr" anchorCtr="0">
            <a:spAutoFit/>
          </a:bodyPr>
          <a:lstStyle>
            <a:lvl1pPr algn="l" defTabSz="932563" rtl="0" eaLnBrk="1" latinLnBrk="0" hangingPunct="1">
              <a:lnSpc>
                <a:spcPct val="90000"/>
              </a:lnSpc>
              <a:spcBef>
                <a:spcPct val="0"/>
              </a:spcBef>
              <a:buNone/>
              <a:defRPr lang="en-US" sz="3529"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CAC636FD-8B7A-4800-AB08-3D6AA6585803}"/>
              </a:ext>
            </a:extLst>
          </p:cNvPr>
          <p:cNvSpPr txBox="1">
            <a:spLocks/>
          </p:cNvSpPr>
          <p:nvPr userDrawn="1"/>
        </p:nvSpPr>
        <p:spPr>
          <a:xfrm>
            <a:off x="8946915" y="6455230"/>
            <a:ext cx="3245085" cy="13579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882" dirty="0"/>
              <a:t>© Copyright Microsoft Corporation. All rights reserved.</a:t>
            </a:r>
          </a:p>
        </p:txBody>
      </p:sp>
    </p:spTree>
    <p:extLst>
      <p:ext uri="{BB962C8B-B14F-4D97-AF65-F5344CB8AC3E}">
        <p14:creationId xmlns:p14="http://schemas.microsoft.com/office/powerpoint/2010/main" val="261329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69" r:id="rId1"/>
    <p:sldLayoutId id="2147484562" r:id="rId2"/>
    <p:sldLayoutId id="2147484680" r:id="rId3"/>
    <p:sldLayoutId id="2147484695" r:id="rId4"/>
    <p:sldLayoutId id="2147484580" r:id="rId5"/>
    <p:sldLayoutId id="2147484701" r:id="rId6"/>
    <p:sldLayoutId id="2147484699" r:id="rId7"/>
    <p:sldLayoutId id="2147484700" r:id="rId8"/>
    <p:sldLayoutId id="2147484704" r:id="rId9"/>
    <p:sldLayoutId id="2147484705" r:id="rId10"/>
    <p:sldLayoutId id="2147484706" r:id="rId11"/>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1" y="1648812"/>
            <a:ext cx="5428936" cy="3560376"/>
          </a:xfrm>
        </p:spPr>
        <p:txBody>
          <a:bodyPr/>
          <a:lstStyle/>
          <a:p>
            <a:r>
              <a:rPr lang="fr-FR" dirty="0">
                <a:solidFill>
                  <a:schemeClr val="tx1"/>
                </a:solidFill>
              </a:rPr>
              <a:t>AZ-140T00A</a:t>
            </a:r>
            <a:br>
              <a:rPr lang="fr-FR" dirty="0">
                <a:solidFill>
                  <a:schemeClr val="tx1"/>
                </a:solidFill>
              </a:rPr>
            </a:br>
            <a:r>
              <a:rPr lang="en-US" dirty="0">
                <a:solidFill>
                  <a:schemeClr val="tx1"/>
                </a:solidFill>
              </a:rPr>
              <a:t>Configuring and </a:t>
            </a:r>
            <a:r>
              <a:rPr lang="en-US">
                <a:solidFill>
                  <a:schemeClr val="tx1"/>
                </a:solidFill>
              </a:rPr>
              <a:t>Operating Azure </a:t>
            </a:r>
            <a:r>
              <a:rPr lang="en-US" dirty="0">
                <a:solidFill>
                  <a:schemeClr val="tx1"/>
                </a:solidFill>
              </a:rPr>
              <a:t>Virtual Desktop</a:t>
            </a:r>
          </a:p>
        </p:txBody>
      </p:sp>
    </p:spTree>
    <p:extLst>
      <p:ext uri="{BB962C8B-B14F-4D97-AF65-F5344CB8AC3E}">
        <p14:creationId xmlns:p14="http://schemas.microsoft.com/office/powerpoint/2010/main" val="72194707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Knowledge check and Summary</a:t>
            </a:r>
          </a:p>
        </p:txBody>
      </p:sp>
      <p:sp>
        <p:nvSpPr>
          <p:cNvPr id="6" name="Rectangle 5">
            <a:extLst>
              <a:ext uri="{FF2B5EF4-FFF2-40B4-BE49-F238E27FC236}">
                <a16:creationId xmlns:a16="http://schemas.microsoft.com/office/drawing/2014/main" id="{0B633E83-AF92-4262-B999-10850D32A854}"/>
              </a:ext>
            </a:extLst>
          </p:cNvPr>
          <p:cNvSpPr/>
          <p:nvPr/>
        </p:nvSpPr>
        <p:spPr bwMode="auto">
          <a:xfrm>
            <a:off x="418643" y="1357117"/>
            <a:ext cx="3615267"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lgn="ctr"/>
            <a:r>
              <a:rPr lang="en-US" sz="1961" dirty="0">
                <a:solidFill>
                  <a:schemeClr val="bg1"/>
                </a:solidFill>
                <a:latin typeface="+mj-lt"/>
              </a:rPr>
              <a:t>Check your knowledge</a:t>
            </a:r>
          </a:p>
        </p:txBody>
      </p:sp>
      <p:sp>
        <p:nvSpPr>
          <p:cNvPr id="7" name="Rectangle 6">
            <a:extLst>
              <a:ext uri="{FF2B5EF4-FFF2-40B4-BE49-F238E27FC236}">
                <a16:creationId xmlns:a16="http://schemas.microsoft.com/office/drawing/2014/main" id="{E0C55107-420F-4893-A543-BBAE02ADD4F9}"/>
              </a:ext>
            </a:extLst>
          </p:cNvPr>
          <p:cNvSpPr/>
          <p:nvPr/>
        </p:nvSpPr>
        <p:spPr bwMode="auto">
          <a:xfrm>
            <a:off x="4172420" y="1357117"/>
            <a:ext cx="7607491"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1961" dirty="0">
                <a:solidFill>
                  <a:schemeClr val="bg1"/>
                </a:solidFill>
                <a:latin typeface="+mj-lt"/>
              </a:rPr>
              <a:t>What you learned:</a:t>
            </a:r>
          </a:p>
        </p:txBody>
      </p:sp>
      <p:sp>
        <p:nvSpPr>
          <p:cNvPr id="8" name="Rectangle 7">
            <a:extLst>
              <a:ext uri="{FF2B5EF4-FFF2-40B4-BE49-F238E27FC236}">
                <a16:creationId xmlns:a16="http://schemas.microsoft.com/office/drawing/2014/main" id="{169F3006-8609-4CDD-B431-90D1B3D88F78}"/>
              </a:ext>
            </a:extLst>
          </p:cNvPr>
          <p:cNvSpPr/>
          <p:nvPr/>
        </p:nvSpPr>
        <p:spPr>
          <a:xfrm>
            <a:off x="4199312" y="2891144"/>
            <a:ext cx="7580599" cy="53785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285750" lvl="1" indent="-285750">
              <a:spcBef>
                <a:spcPts val="1176"/>
              </a:spcBef>
              <a:buFont typeface="Arial" panose="020B0604020202020204" pitchFamily="34" charset="0"/>
              <a:buChar char="•"/>
            </a:pPr>
            <a:r>
              <a:rPr lang="en-US" sz="2000" dirty="0">
                <a:solidFill>
                  <a:schemeClr val="tx1"/>
                </a:solidFill>
              </a:rPr>
              <a:t>Configure virtual machine (VM) replication for Azure Virtual Desktop.</a:t>
            </a:r>
          </a:p>
          <a:p>
            <a:pPr marL="285750" lvl="1" indent="-285750">
              <a:spcBef>
                <a:spcPts val="1176"/>
              </a:spcBef>
              <a:buFont typeface="Arial" panose="020B0604020202020204" pitchFamily="34" charset="0"/>
              <a:buChar char="•"/>
            </a:pPr>
            <a:r>
              <a:rPr lang="en-US" sz="2000" dirty="0">
                <a:solidFill>
                  <a:schemeClr val="tx1"/>
                </a:solidFill>
              </a:rPr>
              <a:t>Configure </a:t>
            </a:r>
            <a:r>
              <a:rPr lang="en-US" sz="2000" dirty="0" err="1">
                <a:solidFill>
                  <a:schemeClr val="tx1"/>
                </a:solidFill>
              </a:rPr>
              <a:t>FSLogix</a:t>
            </a:r>
            <a:r>
              <a:rPr lang="en-US" sz="2000" dirty="0">
                <a:solidFill>
                  <a:schemeClr val="tx1"/>
                </a:solidFill>
              </a:rPr>
              <a:t> for multiple pro</a:t>
            </a:r>
            <a:r>
              <a:rPr lang="en-US" sz="1730" dirty="0">
                <a:solidFill>
                  <a:schemeClr val="tx1"/>
                </a:solidFill>
              </a:rPr>
              <a:t>file locations.</a:t>
            </a:r>
          </a:p>
        </p:txBody>
      </p: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493644" y="2450302"/>
            <a:ext cx="1465263" cy="2130976"/>
          </a:xfrm>
          <a:prstGeom prst="rect">
            <a:avLst/>
          </a:prstGeom>
        </p:spPr>
      </p:pic>
    </p:spTree>
    <p:extLst>
      <p:ext uri="{BB962C8B-B14F-4D97-AF65-F5344CB8AC3E}">
        <p14:creationId xmlns:p14="http://schemas.microsoft.com/office/powerpoint/2010/main" val="245363075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B4F3F-CDE4-4DFF-AA15-D699813BE349}"/>
              </a:ext>
            </a:extLst>
          </p:cNvPr>
          <p:cNvSpPr>
            <a:spLocks noGrp="1"/>
          </p:cNvSpPr>
          <p:nvPr>
            <p:ph type="title"/>
          </p:nvPr>
        </p:nvSpPr>
        <p:spPr/>
        <p:txBody>
          <a:bodyPr/>
          <a:lstStyle/>
          <a:p>
            <a:r>
              <a:rPr lang="en-US" dirty="0"/>
              <a:t>End of presentation</a:t>
            </a:r>
          </a:p>
        </p:txBody>
      </p:sp>
      <p:pic>
        <p:nvPicPr>
          <p:cNvPr id="5" name="Picture Placeholder 4">
            <a:extLst>
              <a:ext uri="{FF2B5EF4-FFF2-40B4-BE49-F238E27FC236}">
                <a16:creationId xmlns:a16="http://schemas.microsoft.com/office/drawing/2014/main" id="{F4D56A3C-1F1E-4FBC-A56B-29037E42087C}"/>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0439834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ltLang="zh-CN" dirty="0"/>
              <a:t>Plan for disaster recovery</a:t>
            </a:r>
            <a:br>
              <a:rPr lang="en-US" altLang="zh-CN" dirty="0"/>
            </a:br>
            <a:endParaRPr lang="en-US" dirty="0"/>
          </a:p>
        </p:txBody>
      </p:sp>
      <p:pic>
        <p:nvPicPr>
          <p:cNvPr id="6" name="Picture Placeholder 6">
            <a:extLst>
              <a:ext uri="{FF2B5EF4-FFF2-40B4-BE49-F238E27FC236}">
                <a16:creationId xmlns:a16="http://schemas.microsoft.com/office/drawing/2014/main" id="{F25EA293-FF48-4C41-8667-2F6EFFEDE955}"/>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a:xfrm>
            <a:off x="10098361" y="2777952"/>
            <a:ext cx="1281254" cy="1281436"/>
          </a:xfrm>
        </p:spPr>
      </p:pic>
    </p:spTree>
    <p:extLst>
      <p:ext uri="{BB962C8B-B14F-4D97-AF65-F5344CB8AC3E}">
        <p14:creationId xmlns:p14="http://schemas.microsoft.com/office/powerpoint/2010/main" val="228175052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601523" y="426426"/>
            <a:ext cx="11341268" cy="680196"/>
          </a:xfrm>
        </p:spPr>
        <p:txBody>
          <a:bodyPr/>
          <a:lstStyle/>
          <a:p>
            <a:r>
              <a:rPr lang="en-US" dirty="0"/>
              <a:t>Introduction</a:t>
            </a:r>
          </a:p>
        </p:txBody>
      </p:sp>
      <p:sp>
        <p:nvSpPr>
          <p:cNvPr id="3" name="Text Placeholder 1">
            <a:extLst>
              <a:ext uri="{FF2B5EF4-FFF2-40B4-BE49-F238E27FC236}">
                <a16:creationId xmlns:a16="http://schemas.microsoft.com/office/drawing/2014/main" id="{7B29B8B4-FF6F-4FFC-B306-DBFB101E7733}"/>
              </a:ext>
            </a:extLst>
          </p:cNvPr>
          <p:cNvSpPr txBox="1">
            <a:spLocks/>
          </p:cNvSpPr>
          <p:nvPr/>
        </p:nvSpPr>
        <p:spPr>
          <a:xfrm>
            <a:off x="485887" y="1563227"/>
            <a:ext cx="5677357" cy="4749532"/>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marR="0" indent="-285750">
              <a:lnSpc>
                <a:spcPct val="107000"/>
              </a:lnSpc>
              <a:spcBef>
                <a:spcPts val="0"/>
              </a:spcBef>
              <a:spcAft>
                <a:spcPts val="800"/>
              </a:spcAft>
              <a:buFont typeface="Arial" panose="020B0604020202020204" pitchFamily="34" charset="0"/>
              <a:buChar char="•"/>
            </a:pPr>
            <a:r>
              <a:rPr lang="en-US" sz="1800" dirty="0">
                <a:latin typeface="Segoe UI" panose="020B0502040204020203" pitchFamily="34" charset="0"/>
                <a:cs typeface="Times New Roman" panose="02020603050405020304" pitchFamily="18" charset="0"/>
              </a:rPr>
              <a:t>Disaster Recovery for Azure Virtual Desktop</a:t>
            </a:r>
          </a:p>
          <a:p>
            <a:pPr marL="285750" marR="0" indent="-285750">
              <a:lnSpc>
                <a:spcPct val="107000"/>
              </a:lnSpc>
              <a:spcBef>
                <a:spcPts val="0"/>
              </a:spcBef>
              <a:spcAft>
                <a:spcPts val="800"/>
              </a:spcAft>
              <a:buFont typeface="Arial" panose="020B0604020202020204" pitchFamily="34" charset="0"/>
              <a:buChar char="•"/>
            </a:pPr>
            <a:r>
              <a:rPr lang="en-US" sz="1800" dirty="0">
                <a:latin typeface="Segoe UI" panose="020B0502040204020203" pitchFamily="34" charset="0"/>
                <a:cs typeface="Times New Roman" panose="02020603050405020304" pitchFamily="18" charset="0"/>
              </a:rPr>
              <a:t>Virtual Machine (VM) replication</a:t>
            </a:r>
          </a:p>
          <a:p>
            <a:pPr marL="285750" lvl="1" indent="-285750">
              <a:lnSpc>
                <a:spcPct val="107000"/>
              </a:lnSpc>
              <a:spcBef>
                <a:spcPts val="0"/>
              </a:spcBef>
              <a:spcAft>
                <a:spcPts val="800"/>
              </a:spcAft>
              <a:buFont typeface="Arial" panose="020B0604020202020204" pitchFamily="34" charset="0"/>
              <a:buChar char="•"/>
            </a:pPr>
            <a:r>
              <a:rPr lang="en-US" sz="1800" spc="-49" dirty="0" err="1">
                <a:solidFill>
                  <a:srgbClr val="000000"/>
                </a:solidFill>
                <a:latin typeface="Segoe UI" panose="020B0502040204020203" pitchFamily="34" charset="0"/>
                <a:cs typeface="Times New Roman" panose="02020603050405020304" pitchFamily="18" charset="0"/>
              </a:rPr>
              <a:t>FSLogix</a:t>
            </a:r>
            <a:r>
              <a:rPr lang="en-US" sz="1800" spc="-49" dirty="0">
                <a:solidFill>
                  <a:srgbClr val="000000"/>
                </a:solidFill>
                <a:latin typeface="Segoe UI" panose="020B0502040204020203" pitchFamily="34" charset="0"/>
                <a:cs typeface="Times New Roman" panose="02020603050405020304" pitchFamily="18" charset="0"/>
              </a:rPr>
              <a:t> configuration</a:t>
            </a:r>
          </a:p>
        </p:txBody>
      </p:sp>
      <p:sp>
        <p:nvSpPr>
          <p:cNvPr id="2" name="TextBox 1">
            <a:extLst>
              <a:ext uri="{FF2B5EF4-FFF2-40B4-BE49-F238E27FC236}">
                <a16:creationId xmlns:a16="http://schemas.microsoft.com/office/drawing/2014/main" id="{48BAEE17-5271-4FBD-8F39-00EA8FF1EA88}"/>
              </a:ext>
            </a:extLst>
          </p:cNvPr>
          <p:cNvSpPr txBox="1"/>
          <p:nvPr/>
        </p:nvSpPr>
        <p:spPr>
          <a:xfrm>
            <a:off x="6437499" y="1688345"/>
            <a:ext cx="5322412" cy="2832570"/>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AZ-140: Monitor and maintain an Azure Virtual Desktop infrastructure (2</a:t>
            </a:r>
            <a:r>
              <a:rPr lang="en-US" sz="1800" dirty="0">
                <a:solidFill>
                  <a:schemeClr val="tx2">
                    <a:lumMod val="50000"/>
                  </a:schemeClr>
                </a:solidFill>
                <a:ea typeface="Times New Roman" panose="02020603050405020304" pitchFamily="18" charset="0"/>
                <a:cs typeface="Times New Roman" panose="02020603050405020304" pitchFamily="18" charset="0"/>
              </a:rPr>
              <a:t>0</a:t>
            </a:r>
            <a:r>
              <a:rPr lang="en-US" sz="1800" dirty="0">
                <a:solidFill>
                  <a:schemeClr val="tx2">
                    <a:lumMod val="50000"/>
                  </a:schemeClr>
                </a:solidFill>
                <a:effectLst/>
                <a:ea typeface="Times New Roman" panose="02020603050405020304" pitchFamily="18" charset="0"/>
                <a:cs typeface="Times New Roman" panose="02020603050405020304" pitchFamily="18" charset="0"/>
              </a:rPr>
              <a:t>-25%)</a:t>
            </a:r>
            <a:endParaRPr lang="en-US" sz="1800" dirty="0">
              <a:solidFill>
                <a:schemeClr val="tx2">
                  <a:lumMod val="50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Plan and implement business continuity and disaster recovery</a:t>
            </a:r>
          </a:p>
          <a:p>
            <a:pPr marL="285750" marR="0" indent="-285750">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Conceptual knowledge of Azure compute solutions.</a:t>
            </a:r>
          </a:p>
          <a:p>
            <a:pPr marL="285750" marR="0" lvl="0" indent="-285750">
              <a:lnSpc>
                <a:spcPct val="107000"/>
              </a:lnSpc>
              <a:spcBef>
                <a:spcPts val="0"/>
              </a:spcBef>
              <a:spcAft>
                <a:spcPts val="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Working experience with virtual machines, virtual networks, and app service.</a:t>
            </a:r>
          </a:p>
        </p:txBody>
      </p:sp>
    </p:spTree>
    <p:extLst>
      <p:ext uri="{BB962C8B-B14F-4D97-AF65-F5344CB8AC3E}">
        <p14:creationId xmlns:p14="http://schemas.microsoft.com/office/powerpoint/2010/main" val="71448366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Disaster Recovery for Azure Virtual Desktop</a:t>
            </a:r>
          </a:p>
        </p:txBody>
      </p:sp>
      <p:pic>
        <p:nvPicPr>
          <p:cNvPr id="7" name="Picture Placeholder 5">
            <a:extLst>
              <a:ext uri="{FF2B5EF4-FFF2-40B4-BE49-F238E27FC236}">
                <a16:creationId xmlns:a16="http://schemas.microsoft.com/office/drawing/2014/main" id="{0614D7AD-1847-4AE3-BA62-CA98AAEA6776}"/>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12598399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80196"/>
          </a:xfrm>
        </p:spPr>
        <p:txBody>
          <a:bodyPr/>
          <a:lstStyle/>
          <a:p>
            <a:r>
              <a:rPr lang="en-US" dirty="0">
                <a:latin typeface="+mn-lt"/>
              </a:rPr>
              <a:t>Disaster recovery for Azure Virtual Desktop</a:t>
            </a:r>
          </a:p>
        </p:txBody>
      </p:sp>
      <p:sp>
        <p:nvSpPr>
          <p:cNvPr id="17" name="Content Placeholder 16">
            <a:extLst>
              <a:ext uri="{FF2B5EF4-FFF2-40B4-BE49-F238E27FC236}">
                <a16:creationId xmlns:a16="http://schemas.microsoft.com/office/drawing/2014/main" id="{951C1E9D-8A41-4534-89E1-64CF551665A1}"/>
              </a:ext>
            </a:extLst>
          </p:cNvPr>
          <p:cNvSpPr>
            <a:spLocks noGrp="1"/>
          </p:cNvSpPr>
          <p:nvPr>
            <p:ph sz="quarter" idx="10"/>
          </p:nvPr>
        </p:nvSpPr>
        <p:spPr>
          <a:xfrm>
            <a:off x="419100" y="1274017"/>
            <a:ext cx="11655793" cy="1236236"/>
          </a:xfrm>
        </p:spPr>
        <p:txBody>
          <a:bodyPr/>
          <a:lstStyle/>
          <a:p>
            <a:pPr marL="342900" indent="-342900">
              <a:buFont typeface="Arial" panose="020B0604020202020204" pitchFamily="34" charset="0"/>
              <a:buChar char="•"/>
            </a:pPr>
            <a:r>
              <a:rPr lang="en-US" sz="2000" dirty="0">
                <a:solidFill>
                  <a:schemeClr val="tx1"/>
                </a:solidFill>
                <a:latin typeface="+mn-lt"/>
              </a:rPr>
              <a:t>The Azure Virtual Desktop service offers BCDR to preserve customer metadata during outages. </a:t>
            </a:r>
          </a:p>
          <a:p>
            <a:pPr marL="342900" indent="-342900">
              <a:buFont typeface="Arial" panose="020B0604020202020204" pitchFamily="34" charset="0"/>
              <a:buChar char="•"/>
            </a:pPr>
            <a:r>
              <a:rPr lang="en-US" sz="2000" dirty="0">
                <a:solidFill>
                  <a:schemeClr val="tx1"/>
                </a:solidFill>
                <a:latin typeface="+mn-lt"/>
              </a:rPr>
              <a:t>When an outage occurs in an Azure region, the service infrastructure components will failover to a secondary location and continue functioning as expected.</a:t>
            </a:r>
          </a:p>
        </p:txBody>
      </p:sp>
      <p:pic>
        <p:nvPicPr>
          <p:cNvPr id="4" name="Picture 3">
            <a:extLst>
              <a:ext uri="{FF2B5EF4-FFF2-40B4-BE49-F238E27FC236}">
                <a16:creationId xmlns:a16="http://schemas.microsoft.com/office/drawing/2014/main" id="{8B929471-C1A3-4131-B7A8-54C8F852A22A}"/>
              </a:ext>
            </a:extLst>
          </p:cNvPr>
          <p:cNvPicPr>
            <a:picLocks noChangeAspect="1"/>
          </p:cNvPicPr>
          <p:nvPr/>
        </p:nvPicPr>
        <p:blipFill>
          <a:blip r:embed="rId3"/>
          <a:stretch>
            <a:fillRect/>
          </a:stretch>
        </p:blipFill>
        <p:spPr>
          <a:xfrm>
            <a:off x="640518" y="2510253"/>
            <a:ext cx="9996561" cy="1985977"/>
          </a:xfrm>
          <a:prstGeom prst="rect">
            <a:avLst/>
          </a:prstGeom>
        </p:spPr>
      </p:pic>
      <p:sp>
        <p:nvSpPr>
          <p:cNvPr id="10" name="TextBox 9">
            <a:extLst>
              <a:ext uri="{FF2B5EF4-FFF2-40B4-BE49-F238E27FC236}">
                <a16:creationId xmlns:a16="http://schemas.microsoft.com/office/drawing/2014/main" id="{88A056A8-04E1-4C02-8A27-390D51CDC1C4}"/>
              </a:ext>
            </a:extLst>
          </p:cNvPr>
          <p:cNvSpPr txBox="1"/>
          <p:nvPr/>
        </p:nvSpPr>
        <p:spPr>
          <a:xfrm>
            <a:off x="418643" y="4768375"/>
            <a:ext cx="10164648" cy="1631216"/>
          </a:xfrm>
          <a:prstGeom prst="rect">
            <a:avLst/>
          </a:prstGeom>
          <a:noFill/>
        </p:spPr>
        <p:txBody>
          <a:bodyPr wrap="square">
            <a:spAutoFit/>
          </a:bodyPr>
          <a:lstStyle/>
          <a:p>
            <a:pPr marL="285750" indent="-285750">
              <a:buFont typeface="Arial" panose="020B0604020202020204" pitchFamily="34" charset="0"/>
              <a:buChar char="•"/>
            </a:pPr>
            <a:r>
              <a:rPr lang="en-US" sz="2000" dirty="0"/>
              <a:t>For users can connect during an Azure region outage, you may need to replicate personal VMs to a different Azure region (the secondary location). </a:t>
            </a:r>
          </a:p>
          <a:p>
            <a:pPr marL="285750" indent="-285750">
              <a:buFont typeface="Arial" panose="020B0604020202020204" pitchFamily="34" charset="0"/>
              <a:buChar char="•"/>
            </a:pPr>
            <a:r>
              <a:rPr lang="en-US" sz="2000" dirty="0"/>
              <a:t>During outages, the primary region fails over to the replicated VMs in the secondary location. </a:t>
            </a:r>
          </a:p>
          <a:p>
            <a:pPr marL="285750" indent="-285750">
              <a:buFont typeface="Arial" panose="020B0604020202020204" pitchFamily="34" charset="0"/>
              <a:buChar char="•"/>
            </a:pPr>
            <a:r>
              <a:rPr lang="en-US" sz="2000" dirty="0"/>
              <a:t>Users can continue to access apps from the secondary location without interruption. </a:t>
            </a:r>
          </a:p>
        </p:txBody>
      </p:sp>
    </p:spTree>
    <p:extLst>
      <p:ext uri="{BB962C8B-B14F-4D97-AF65-F5344CB8AC3E}">
        <p14:creationId xmlns:p14="http://schemas.microsoft.com/office/powerpoint/2010/main" val="282423499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2AAEA4-F09F-4C43-BF4D-374942E15023}"/>
              </a:ext>
            </a:extLst>
          </p:cNvPr>
          <p:cNvSpPr>
            <a:spLocks noGrp="1"/>
          </p:cNvSpPr>
          <p:nvPr>
            <p:ph type="title"/>
          </p:nvPr>
        </p:nvSpPr>
        <p:spPr/>
        <p:txBody>
          <a:bodyPr/>
          <a:lstStyle/>
          <a:p>
            <a:r>
              <a:rPr lang="en-US" dirty="0"/>
              <a:t>Virtual Machine (VM) replication</a:t>
            </a:r>
          </a:p>
        </p:txBody>
      </p:sp>
      <p:pic>
        <p:nvPicPr>
          <p:cNvPr id="18" name="Picture Placeholder 5">
            <a:extLst>
              <a:ext uri="{FF2B5EF4-FFF2-40B4-BE49-F238E27FC236}">
                <a16:creationId xmlns:a16="http://schemas.microsoft.com/office/drawing/2014/main" id="{7830C46B-DAE3-4E09-8C49-4A6844F07DBC}"/>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337275154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idx="4294967295"/>
          </p:nvPr>
        </p:nvSpPr>
        <p:spPr>
          <a:xfrm>
            <a:off x="571768" y="455850"/>
            <a:ext cx="11341100" cy="681038"/>
          </a:xfrm>
        </p:spPr>
        <p:txBody>
          <a:bodyPr/>
          <a:lstStyle/>
          <a:p>
            <a:r>
              <a:rPr lang="en-US" dirty="0">
                <a:latin typeface="Segoe UI" panose="020B0502040204020203" pitchFamily="34" charset="0"/>
              </a:rPr>
              <a:t>VM replication</a:t>
            </a:r>
          </a:p>
        </p:txBody>
      </p:sp>
      <p:sp>
        <p:nvSpPr>
          <p:cNvPr id="11" name="TextBox 10">
            <a:extLst>
              <a:ext uri="{FF2B5EF4-FFF2-40B4-BE49-F238E27FC236}">
                <a16:creationId xmlns:a16="http://schemas.microsoft.com/office/drawing/2014/main" id="{4602D44A-43BD-479C-98BE-27ED45DC9E81}"/>
              </a:ext>
            </a:extLst>
          </p:cNvPr>
          <p:cNvSpPr txBox="1"/>
          <p:nvPr/>
        </p:nvSpPr>
        <p:spPr>
          <a:xfrm>
            <a:off x="509832" y="2313931"/>
            <a:ext cx="10005767" cy="2957733"/>
          </a:xfrm>
          <a:prstGeom prst="rect">
            <a:avLst/>
          </a:prstGeom>
          <a:noFill/>
        </p:spPr>
        <p:txBody>
          <a:bodyPr wrap="square">
            <a:spAutoFit/>
          </a:bodyPr>
          <a:lstStyle/>
          <a:p>
            <a:pPr marL="285750" indent="-285750" algn="l">
              <a:spcAft>
                <a:spcPts val="1800"/>
              </a:spcAft>
              <a:buFont typeface="Arial" panose="020B0604020202020204" pitchFamily="34" charset="0"/>
              <a:buChar char="•"/>
            </a:pPr>
            <a:r>
              <a:rPr lang="en-US" i="0" dirty="0">
                <a:effectLst/>
                <a:cs typeface="Segoe UI" panose="020B0502040204020203" pitchFamily="34" charset="0"/>
              </a:rPr>
              <a:t>You can configure all VMs for both pooled and personal host pools with Azure Site Recovery. You'll only need to set up one host pool and its related app groups and workspaces.</a:t>
            </a:r>
          </a:p>
          <a:p>
            <a:pPr marL="285750" indent="-285750" algn="l">
              <a:spcAft>
                <a:spcPts val="1800"/>
              </a:spcAft>
              <a:buFont typeface="Arial" panose="020B0604020202020204" pitchFamily="34" charset="0"/>
              <a:buChar char="•"/>
            </a:pPr>
            <a:r>
              <a:rPr lang="en-US" i="0" dirty="0">
                <a:effectLst/>
                <a:cs typeface="Segoe UI" panose="020B0502040204020203" pitchFamily="34" charset="0"/>
              </a:rPr>
              <a:t>You can create a new host pool in the failover region while keeping all resources in your failover location turned off.</a:t>
            </a:r>
          </a:p>
          <a:p>
            <a:pPr marL="285750" indent="-285750" algn="l">
              <a:spcAft>
                <a:spcPts val="1800"/>
              </a:spcAft>
              <a:buFont typeface="Arial" panose="020B0604020202020204" pitchFamily="34" charset="0"/>
              <a:buChar char="•"/>
            </a:pPr>
            <a:r>
              <a:rPr lang="en-US" i="0" dirty="0">
                <a:effectLst/>
                <a:cs typeface="Segoe UI" panose="020B0502040204020203" pitchFamily="34" charset="0"/>
              </a:rPr>
              <a:t>You need to set up new app groups and workspaces in the failover region, then use an Azure Site Recovery plan to turn host pools on.</a:t>
            </a:r>
          </a:p>
          <a:p>
            <a:pPr marL="285750" indent="-285750" algn="l">
              <a:spcAft>
                <a:spcPts val="1800"/>
              </a:spcAft>
              <a:buFont typeface="Arial" panose="020B0604020202020204" pitchFamily="34" charset="0"/>
              <a:buChar char="•"/>
            </a:pPr>
            <a:r>
              <a:rPr lang="en-US" i="0" dirty="0">
                <a:effectLst/>
                <a:cs typeface="Segoe UI" panose="020B0502040204020203" pitchFamily="34" charset="0"/>
              </a:rPr>
              <a:t>You can create a host pool that's populated by VMs built in both the primary and failover regions while keeping the VMs in the failover region turned off.</a:t>
            </a:r>
          </a:p>
        </p:txBody>
      </p:sp>
      <p:sp>
        <p:nvSpPr>
          <p:cNvPr id="6" name="TextBox 5">
            <a:extLst>
              <a:ext uri="{FF2B5EF4-FFF2-40B4-BE49-F238E27FC236}">
                <a16:creationId xmlns:a16="http://schemas.microsoft.com/office/drawing/2014/main" id="{CA9C89C1-A9E2-4794-BE1D-2CA70C9C84E8}"/>
              </a:ext>
            </a:extLst>
          </p:cNvPr>
          <p:cNvSpPr txBox="1"/>
          <p:nvPr/>
        </p:nvSpPr>
        <p:spPr>
          <a:xfrm>
            <a:off x="509832" y="1080118"/>
            <a:ext cx="9750698" cy="1015663"/>
          </a:xfrm>
          <a:prstGeom prst="rect">
            <a:avLst/>
          </a:prstGeom>
          <a:noFill/>
        </p:spPr>
        <p:txBody>
          <a:bodyPr wrap="square">
            <a:spAutoFit/>
          </a:bodyPr>
          <a:lstStyle/>
          <a:p>
            <a:r>
              <a:rPr lang="en-US" sz="2000" b="0" i="0" dirty="0">
                <a:effectLst/>
                <a:latin typeface="Segoe UI VSS (Regular)"/>
              </a:rPr>
              <a:t>First, you'll need to replicate your VMs to the secondary location. </a:t>
            </a:r>
          </a:p>
          <a:p>
            <a:endParaRPr lang="en-US" sz="2000" dirty="0">
              <a:latin typeface="Segoe UI VSS (Regular)"/>
            </a:endParaRPr>
          </a:p>
          <a:p>
            <a:r>
              <a:rPr lang="en-US" sz="2000" b="0" i="0" dirty="0">
                <a:effectLst/>
                <a:latin typeface="Segoe UI VSS (Regular)"/>
              </a:rPr>
              <a:t>Options depend on how your VMs are configured:</a:t>
            </a:r>
            <a:endParaRPr lang="en-US" sz="2000" dirty="0"/>
          </a:p>
        </p:txBody>
      </p:sp>
      <p:pic>
        <p:nvPicPr>
          <p:cNvPr id="5" name="Picture 4">
            <a:extLst>
              <a:ext uri="{FF2B5EF4-FFF2-40B4-BE49-F238E27FC236}">
                <a16:creationId xmlns:a16="http://schemas.microsoft.com/office/drawing/2014/main" id="{8729FE74-A1AA-46F8-81A2-BD0B9F0BD82E}"/>
              </a:ext>
            </a:extLst>
          </p:cNvPr>
          <p:cNvPicPr>
            <a:picLocks noChangeAspect="1"/>
          </p:cNvPicPr>
          <p:nvPr/>
        </p:nvPicPr>
        <p:blipFill>
          <a:blip r:embed="rId3"/>
          <a:stretch>
            <a:fillRect/>
          </a:stretch>
        </p:blipFill>
        <p:spPr>
          <a:xfrm>
            <a:off x="10684161" y="5872124"/>
            <a:ext cx="955114" cy="681038"/>
          </a:xfrm>
          <a:prstGeom prst="rect">
            <a:avLst/>
          </a:prstGeom>
        </p:spPr>
      </p:pic>
    </p:spTree>
    <p:extLst>
      <p:ext uri="{BB962C8B-B14F-4D97-AF65-F5344CB8AC3E}">
        <p14:creationId xmlns:p14="http://schemas.microsoft.com/office/powerpoint/2010/main" val="7767603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err="1"/>
              <a:t>FSLogix</a:t>
            </a:r>
            <a:r>
              <a:rPr lang="en-US" dirty="0"/>
              <a:t> configuration</a:t>
            </a:r>
          </a:p>
        </p:txBody>
      </p:sp>
      <p:pic>
        <p:nvPicPr>
          <p:cNvPr id="12" name="Picture Placeholder 7">
            <a:extLst>
              <a:ext uri="{FF2B5EF4-FFF2-40B4-BE49-F238E27FC236}">
                <a16:creationId xmlns:a16="http://schemas.microsoft.com/office/drawing/2014/main" id="{01BC2310-0E20-4648-A315-991B97F4D986}"/>
              </a:ext>
              <a:ext uri="{C183D7F6-B498-43B3-948B-1728B52AA6E4}">
                <adec:decorative xmlns:adec="http://schemas.microsoft.com/office/drawing/2017/decorative" val="1"/>
              </a:ext>
            </a:extLst>
          </p:cNvPr>
          <p:cNvPicPr>
            <a:picLocks noGrp="1" noChangeAspect="1"/>
          </p:cNvPicPr>
          <p:nvPr>
            <p:ph type="pic" sz="quarter" idx="10"/>
          </p:nvPr>
        </p:nvPicPr>
        <p:blipFill>
          <a:blip r:embed="rId2"/>
          <a:srcRect l="6751" r="6751"/>
          <a:stretch>
            <a:fillRect/>
          </a:stretch>
        </p:blipFill>
        <p:spPr>
          <a:xfrm>
            <a:off x="10098361" y="2777952"/>
            <a:ext cx="1281254" cy="1281436"/>
          </a:xfrm>
        </p:spPr>
      </p:pic>
    </p:spTree>
    <p:extLst>
      <p:ext uri="{BB962C8B-B14F-4D97-AF65-F5344CB8AC3E}">
        <p14:creationId xmlns:p14="http://schemas.microsoft.com/office/powerpoint/2010/main" val="112418523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93808" y="544002"/>
            <a:ext cx="5012908" cy="680196"/>
          </a:xfrm>
        </p:spPr>
        <p:txBody>
          <a:bodyPr/>
          <a:lstStyle/>
          <a:p>
            <a:r>
              <a:rPr lang="en-US" dirty="0" err="1">
                <a:latin typeface="Segoe UI" panose="020B0502040204020203" pitchFamily="34" charset="0"/>
              </a:rPr>
              <a:t>FSLogix</a:t>
            </a:r>
            <a:r>
              <a:rPr lang="en-US" dirty="0">
                <a:latin typeface="Segoe UI" panose="020B0502040204020203" pitchFamily="34" charset="0"/>
              </a:rPr>
              <a:t> configuration</a:t>
            </a:r>
          </a:p>
        </p:txBody>
      </p:sp>
      <p:sp>
        <p:nvSpPr>
          <p:cNvPr id="6" name="TextBox 5">
            <a:extLst>
              <a:ext uri="{FF2B5EF4-FFF2-40B4-BE49-F238E27FC236}">
                <a16:creationId xmlns:a16="http://schemas.microsoft.com/office/drawing/2014/main" id="{C7EFE102-64FA-460D-A5BC-03A5EFC8C06D}"/>
              </a:ext>
            </a:extLst>
          </p:cNvPr>
          <p:cNvSpPr txBox="1"/>
          <p:nvPr/>
        </p:nvSpPr>
        <p:spPr>
          <a:xfrm>
            <a:off x="449429" y="1224198"/>
            <a:ext cx="9965106" cy="707886"/>
          </a:xfrm>
          <a:prstGeom prst="rect">
            <a:avLst/>
          </a:prstGeom>
          <a:noFill/>
        </p:spPr>
        <p:txBody>
          <a:bodyPr wrap="square">
            <a:spAutoFit/>
          </a:bodyPr>
          <a:lstStyle/>
          <a:p>
            <a:r>
              <a:rPr lang="en-US" sz="2000" dirty="0"/>
              <a:t>The </a:t>
            </a:r>
            <a:r>
              <a:rPr lang="en-US" sz="2000" dirty="0" err="1"/>
              <a:t>FSLogix</a:t>
            </a:r>
            <a:r>
              <a:rPr lang="en-US" sz="2000" dirty="0"/>
              <a:t> agent can support multiple profile locations if you configure the registry entries for </a:t>
            </a:r>
            <a:r>
              <a:rPr lang="en-US" sz="2000" dirty="0" err="1"/>
              <a:t>FSLogix</a:t>
            </a:r>
            <a:r>
              <a:rPr lang="en-US" sz="2000" dirty="0"/>
              <a:t>.</a:t>
            </a:r>
          </a:p>
        </p:txBody>
      </p:sp>
      <p:pic>
        <p:nvPicPr>
          <p:cNvPr id="5" name="Picture 4">
            <a:extLst>
              <a:ext uri="{FF2B5EF4-FFF2-40B4-BE49-F238E27FC236}">
                <a16:creationId xmlns:a16="http://schemas.microsoft.com/office/drawing/2014/main" id="{B8CC3E34-387E-4690-B1D9-46933E6693CC}"/>
              </a:ext>
            </a:extLst>
          </p:cNvPr>
          <p:cNvPicPr>
            <a:picLocks noChangeAspect="1"/>
          </p:cNvPicPr>
          <p:nvPr/>
        </p:nvPicPr>
        <p:blipFill>
          <a:blip r:embed="rId3"/>
          <a:stretch>
            <a:fillRect/>
          </a:stretch>
        </p:blipFill>
        <p:spPr>
          <a:xfrm>
            <a:off x="673768" y="2040369"/>
            <a:ext cx="7143549" cy="2777261"/>
          </a:xfrm>
          <a:prstGeom prst="rect">
            <a:avLst/>
          </a:prstGeom>
        </p:spPr>
      </p:pic>
      <p:pic>
        <p:nvPicPr>
          <p:cNvPr id="8" name="Picture 7">
            <a:extLst>
              <a:ext uri="{FF2B5EF4-FFF2-40B4-BE49-F238E27FC236}">
                <a16:creationId xmlns:a16="http://schemas.microsoft.com/office/drawing/2014/main" id="{A26AB96C-09F9-4FE4-963B-1DC16912D7ED}"/>
              </a:ext>
            </a:extLst>
          </p:cNvPr>
          <p:cNvPicPr>
            <a:picLocks noChangeAspect="1"/>
          </p:cNvPicPr>
          <p:nvPr/>
        </p:nvPicPr>
        <p:blipFill>
          <a:blip r:embed="rId4"/>
          <a:stretch>
            <a:fillRect/>
          </a:stretch>
        </p:blipFill>
        <p:spPr>
          <a:xfrm>
            <a:off x="7682053" y="3087303"/>
            <a:ext cx="3357062" cy="3094523"/>
          </a:xfrm>
          <a:prstGeom prst="rect">
            <a:avLst/>
          </a:prstGeom>
        </p:spPr>
      </p:pic>
    </p:spTree>
    <p:extLst>
      <p:ext uri="{BB962C8B-B14F-4D97-AF65-F5344CB8AC3E}">
        <p14:creationId xmlns:p14="http://schemas.microsoft.com/office/powerpoint/2010/main" val="1625085801"/>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1003</Words>
  <Application>Microsoft Office PowerPoint</Application>
  <PresentationFormat>Widescreen</PresentationFormat>
  <Paragraphs>81</Paragraphs>
  <Slides>11</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Consolas</vt:lpstr>
      <vt:lpstr>Segoe UI</vt:lpstr>
      <vt:lpstr>Segoe UI Light</vt:lpstr>
      <vt:lpstr>Segoe UI Semibold</vt:lpstr>
      <vt:lpstr>Segoe UI VSS (Regular)</vt:lpstr>
      <vt:lpstr>Symbol</vt:lpstr>
      <vt:lpstr>Times New Roman</vt:lpstr>
      <vt:lpstr>Wingdings</vt:lpstr>
      <vt:lpstr>Microsoft Power Platform Template</vt:lpstr>
      <vt:lpstr>AZ-140T00A Configuring and Operating Azure Virtual Desktop</vt:lpstr>
      <vt:lpstr>Plan for disaster recovery </vt:lpstr>
      <vt:lpstr>Introduction</vt:lpstr>
      <vt:lpstr>Disaster Recovery for Azure Virtual Desktop</vt:lpstr>
      <vt:lpstr>Disaster recovery for Azure Virtual Desktop</vt:lpstr>
      <vt:lpstr>Virtual Machine (VM) replication</vt:lpstr>
      <vt:lpstr>VM replication</vt:lpstr>
      <vt:lpstr>FSLogix configuration</vt:lpstr>
      <vt:lpstr>FSLogix configuration</vt:lpstr>
      <vt:lpstr>Knowledge check and Summary</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2021-11-13T14:05:49Z</dcterms:created>
  <dcterms:modified xsi:type="dcterms:W3CDTF">2022-11-30T19:43:04Z</dcterms:modified>
</cp:coreProperties>
</file>