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6"/>
  </p:notesMasterIdLst>
  <p:handoutMasterIdLst>
    <p:handoutMasterId r:id="rId17"/>
  </p:handoutMasterIdLst>
  <p:sldIdLst>
    <p:sldId id="2076138182" r:id="rId2"/>
    <p:sldId id="1684" r:id="rId3"/>
    <p:sldId id="1811" r:id="rId4"/>
    <p:sldId id="2076138180" r:id="rId5"/>
    <p:sldId id="2562" r:id="rId6"/>
    <p:sldId id="2076138158" r:id="rId7"/>
    <p:sldId id="1963" r:id="rId8"/>
    <p:sldId id="2076138177" r:id="rId9"/>
    <p:sldId id="2561" r:id="rId10"/>
    <p:sldId id="2076138181" r:id="rId11"/>
    <p:sldId id="1980" r:id="rId12"/>
    <p:sldId id="2241" r:id="rId13"/>
    <p:sldId id="1952" r:id="rId14"/>
    <p:sldId id="1891"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273D3D-9BE8-4460-B617-09250AEFEB96}" v="12" dt="2021-11-24T00:37:24.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481" autoAdjust="0"/>
    <p:restoredTop sz="65435" autoAdjust="0"/>
  </p:normalViewPr>
  <p:slideViewPr>
    <p:cSldViewPr snapToGrid="0">
      <p:cViewPr varScale="1">
        <p:scale>
          <a:sx n="65" d="100"/>
          <a:sy n="65" d="100"/>
        </p:scale>
        <p:origin x="660"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11/30/2022 11:43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11/30/2022 11:43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virtual-desktop/virtual-desktop-fall-2019/set-up-scaling-script#create-the-azure-logic-app-and-execution-schedul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virtual-desktop/virtual-desktop-fall-2019/set-up-scaling-script#create-the-azure-logic-app-and-execution-schedul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Reduce Azure Virtual Desktop deployment costs by scaling virtual machines (VMs). This means shutting down and deallocating session host VMs during off-peak usage hours, then turning them back on and reallocating them during peak hours.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section, 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how to scale session hosts using Azure Automation.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or update an Azure Automation account.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an Azure Automation Run As account.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the Azure Logic App and execution schedule.</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developing cloud applications.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messaging, events, API management, and app caching.</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https://docs.microsoft.com/en-us/learn/certifications/exams/az-140</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Working experience with virtual machines, virtual networks, and app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panose="020B0502040204020203" pitchFamily="34" charset="0"/>
              </a:rPr>
              <a:t>You can reduce your total Azure Virtual Desktop deployment cost by scaling your virtual machines. This means shutting down and deallocating session host VMs during off-peak usage hours, then turning them back on and reallocating them during peak hours.</a:t>
            </a:r>
          </a:p>
          <a:p>
            <a:endParaRPr lang="en-US" b="0" i="0" dirty="0">
              <a:effectLst/>
              <a:latin typeface="Segoe UI" panose="020B0502040204020203" pitchFamily="34" charset="0"/>
            </a:endParaRPr>
          </a:p>
          <a:p>
            <a:r>
              <a:rPr lang="en-US" b="0" i="0" dirty="0">
                <a:effectLst/>
                <a:latin typeface="Segoe UI" panose="020B0502040204020203" pitchFamily="34" charset="0"/>
              </a:rPr>
              <a:t>As seen in graphic:</a:t>
            </a:r>
          </a:p>
          <a:p>
            <a:r>
              <a:rPr lang="en-US" b="1" i="0" dirty="0">
                <a:effectLst/>
                <a:latin typeface="Segoe UI" panose="020B0502040204020203" pitchFamily="34" charset="0"/>
              </a:rPr>
              <a:t>Early morning, employees arriving at work (5:59am) -&gt; The scale threshold is met, increased VM allocation to meet demand -&gt; Ideal optimization for VM allocation (8:00am) -&gt; Workday winding down (5:00pm) -&gt; Remaining workers begin leaving for home (8:00am)</a:t>
            </a:r>
          </a:p>
          <a:p>
            <a:endParaRPr lang="en-US" b="1" i="0" dirty="0">
              <a:effectLst/>
              <a:latin typeface="Segoe UI" panose="020B0502040204020203" pitchFamily="34" charset="0"/>
            </a:endParaRPr>
          </a:p>
          <a:p>
            <a:pPr algn="l"/>
            <a:r>
              <a:rPr lang="en-US" b="1" i="0" dirty="0">
                <a:effectLst/>
                <a:latin typeface="Segoe UI" panose="020B0502040204020203" pitchFamily="34" charset="0"/>
              </a:rPr>
              <a:t>How the scaling tool works</a:t>
            </a:r>
          </a:p>
          <a:p>
            <a:pPr algn="l"/>
            <a:r>
              <a:rPr lang="en-US" b="0" i="0" dirty="0">
                <a:effectLst/>
                <a:latin typeface="Segoe UI" panose="020B0502040204020203" pitchFamily="34" charset="0"/>
              </a:rPr>
              <a:t>The scaling tool provides a low-cost automation option for customers who want to optimize their session host VM costs.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You can use the scaling tool to:</a:t>
            </a:r>
          </a:p>
          <a:p>
            <a:pPr marL="171450" indent="-171450" algn="l">
              <a:buFont typeface="Arial" panose="020B0604020202020204" pitchFamily="34" charset="0"/>
              <a:buChar char="•"/>
            </a:pPr>
            <a:r>
              <a:rPr lang="en-US" b="0" i="0" dirty="0">
                <a:effectLst/>
                <a:latin typeface="Segoe UI" panose="020B0502040204020203" pitchFamily="34" charset="0"/>
              </a:rPr>
              <a:t>Schedule VMs to start and stop based on Peak and Off-Peak business hours.</a:t>
            </a:r>
          </a:p>
          <a:p>
            <a:pPr marL="171450" indent="-171450" algn="l">
              <a:buFont typeface="Arial" panose="020B0604020202020204" pitchFamily="34" charset="0"/>
              <a:buChar char="•"/>
            </a:pPr>
            <a:r>
              <a:rPr lang="en-US" b="0" i="0" dirty="0">
                <a:effectLst/>
                <a:latin typeface="Segoe UI" panose="020B0502040204020203" pitchFamily="34" charset="0"/>
              </a:rPr>
              <a:t>Scale out VMs based on number of sessions per CPU core.</a:t>
            </a:r>
          </a:p>
          <a:p>
            <a:pPr marL="171450" indent="-171450" algn="l">
              <a:buFont typeface="Arial" panose="020B0604020202020204" pitchFamily="34" charset="0"/>
              <a:buChar char="•"/>
            </a:pPr>
            <a:r>
              <a:rPr lang="en-US" b="0" i="0" dirty="0">
                <a:effectLst/>
                <a:latin typeface="Segoe UI" panose="020B0502040204020203" pitchFamily="34" charset="0"/>
              </a:rPr>
              <a:t>Scale in VMs during Off-Peak hours, leaving the minimum number of session host VMs running.</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The scaling tool uses a combination of an Azure Automation account, a PowerShell runbook, a webhook, and the Azure Logic App to function. When the tool runs, Azure Logic App calls a webhook to start the Azure Automation runbook. The runbook then creates a job.</a:t>
            </a:r>
          </a:p>
          <a:p>
            <a:endParaRPr lang="en-US" dirty="0"/>
          </a:p>
          <a:p>
            <a:r>
              <a:rPr lang="en-US" b="1" i="0" dirty="0">
                <a:effectLst/>
                <a:latin typeface="Segoe UI" panose="020B0502040204020203" pitchFamily="34" charset="0"/>
              </a:rPr>
              <a:t>During peak usage time</a:t>
            </a:r>
            <a:r>
              <a:rPr lang="en-US" b="0" i="0" dirty="0">
                <a:effectLst/>
                <a:latin typeface="Segoe UI" panose="020B0502040204020203" pitchFamily="34" charset="0"/>
              </a:rPr>
              <a:t>, the job checks the current number of sessions and the VM capacity of the current running session host for each host pool.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Segoe UI" panose="020B0502040204020203" pitchFamily="34" charset="0"/>
              </a:rPr>
              <a:t>If the session host VMs can't support existing sessions, the job starts additional session host VMs in the host pool.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effectLst/>
                <a:latin typeface="Segoe UI" panose="020B0502040204020203" pitchFamily="34" charset="0"/>
              </a:rPr>
              <a:t>During the off-peak usage time</a:t>
            </a:r>
            <a:r>
              <a:rPr lang="en-US" b="0" i="0" dirty="0">
                <a:effectLst/>
                <a:latin typeface="Segoe UI" panose="020B0502040204020203" pitchFamily="34" charset="0"/>
              </a:rPr>
              <a:t>, the job determines how many session host VMs should be shut down. The job will set the session host VMs to drain mode to prevent new sessions from connecting to the hosts.</a:t>
            </a:r>
          </a:p>
          <a:p>
            <a:pPr marL="171450" indent="-171450" algn="l">
              <a:buFont typeface="Arial" panose="020B0604020202020204" pitchFamily="34" charset="0"/>
              <a:buChar char="•"/>
            </a:pPr>
            <a:r>
              <a:rPr lang="en-US" b="0" i="0" dirty="0">
                <a:effectLst/>
                <a:latin typeface="Segoe UI" panose="020B0502040204020203" pitchFamily="34" charset="0"/>
              </a:rPr>
              <a:t>The job will notify any currently signed in users to save their work, wait the configured amount of time, and then force the users to sign out.</a:t>
            </a:r>
          </a:p>
          <a:p>
            <a:pPr marL="171450" indent="-171450" algn="l">
              <a:buFont typeface="Arial" panose="020B0604020202020204" pitchFamily="34" charset="0"/>
              <a:buChar char="•"/>
            </a:pPr>
            <a:r>
              <a:rPr lang="en-US" b="0" i="0" dirty="0">
                <a:effectLst/>
                <a:latin typeface="Segoe UI" panose="020B0502040204020203" pitchFamily="34" charset="0"/>
              </a:rPr>
              <a:t>Once all user sessions on the session host VM have been signed out, the job will shut down the VM.</a:t>
            </a:r>
          </a:p>
          <a:p>
            <a:pPr marL="171450" indent="-171450" algn="l">
              <a:buFont typeface="Arial" panose="020B0604020202020204" pitchFamily="34" charset="0"/>
              <a:buChar char="•"/>
            </a:pPr>
            <a:r>
              <a:rPr lang="en-US" b="0" i="0" dirty="0">
                <a:effectLst/>
                <a:latin typeface="Segoe UI" panose="020B0502040204020203" pitchFamily="34" charset="0"/>
              </a:rPr>
              <a:t>After the VM shuts down, the job will reset its session host drain mode.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You'll need an Azure Automation account to run the PowerShell runbook. The process this section describes is useful even if you have an existing Azure Automation account that you want to use to set up the PowerShell runbook.</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With an Automation account, you can authenticate runbooks by managing resources in either Azure Resource Manager or the classic deployment model. One Automation Account can manage resources across all regions and subscriptions for a given tenant.</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When you create an Automation account in the Azure portal, the </a:t>
            </a:r>
            <a:r>
              <a:rPr lang="en-US" sz="12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Run As</a:t>
            </a:r>
            <a:r>
              <a:rPr lang="en-US" sz="12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account is automatically created. This account does the following tasks: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2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Creates a service principal in Azure Active Directory (Azure AD).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2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Creates a certificate.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2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Assigns the Contributor role, which manages Azure Resource Manager resources by using runbooks.</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2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SzPts val="1000"/>
              <a:buFont typeface="Symbol" panose="05050102010706020507" pitchFamily="18" charset="2"/>
              <a:buNone/>
              <a:tabLst>
                <a:tab pos="457200" algn="l"/>
              </a:tabLst>
            </a:pPr>
            <a:r>
              <a:rPr lang="en-US" sz="12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Complete procedure at: </a:t>
            </a:r>
            <a:r>
              <a:rPr lang="en-US" dirty="0">
                <a:hlinkClick r:id="rId3"/>
              </a:rPr>
              <a:t>Scale session hosts Azure Automation Azure Virtual Desktop (classic) - Azure | Microsoft Docs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2305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Procedure: </a:t>
            </a:r>
            <a:r>
              <a:rPr lang="en-US" dirty="0">
                <a:hlinkClick r:id="rId3"/>
              </a:rPr>
              <a:t>Scale session hosts Azure Automation Azure Virtual Desktop (classic) - Azure | Microsoft Docs</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can reduce your total Azure Virtual Desktop deployment cost by scaling your virtual machines (VMs). This means shutting down and deallocating session host VMs during off-peak usage hours, then turning them back on and reallocating them during peak hours.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scaling tool built with the Azure Automation account and Azure Logic App automatically scales session host VMs in your Azure Virtual Desktop environment.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To make changes to the execution schedule, such as changing the recurrence interval or time zone, go to the Azure Logic App autoscale scheduler and select </a:t>
            </a:r>
            <a:r>
              <a:rPr lang="en-US" b="1" i="0" dirty="0">
                <a:solidFill>
                  <a:srgbClr val="171717"/>
                </a:solidFill>
                <a:effectLst/>
                <a:latin typeface="Segoe UI" panose="020B0502040204020203" pitchFamily="34" charset="0"/>
              </a:rPr>
              <a:t>Edit</a:t>
            </a:r>
            <a:r>
              <a:rPr lang="en-US" b="0" i="0" dirty="0">
                <a:solidFill>
                  <a:srgbClr val="171717"/>
                </a:solidFill>
                <a:effectLst/>
                <a:latin typeface="Segoe UI" panose="020B0502040204020203" pitchFamily="34" charset="0"/>
              </a:rPr>
              <a:t> to go to the Azure Logic App Designer.</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Progression: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i="0" dirty="0">
                <a:solidFill>
                  <a:srgbClr val="171717"/>
                </a:solidFill>
                <a:effectLst/>
                <a:latin typeface="Segoe UI" panose="020B0502040204020203" pitchFamily="34" charset="0"/>
              </a:rPr>
              <a:t>Create an Azure Automation account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i="0" dirty="0">
                <a:solidFill>
                  <a:srgbClr val="171717"/>
                </a:solidFill>
                <a:effectLst/>
                <a:latin typeface="Segoe UI" panose="020B0502040204020203" pitchFamily="34" charset="0"/>
              </a:rPr>
              <a:t>Create an Azure Automation Run As account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i="0" dirty="0">
                <a:solidFill>
                  <a:srgbClr val="171717"/>
                </a:solidFill>
                <a:effectLst/>
                <a:latin typeface="Segoe UI" panose="020B0502040204020203" pitchFamily="34" charset="0"/>
              </a:rPr>
              <a:t>Create the Azure Logic App and execution schedule</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When the tool runs, Azure Logic App calls a webhook to start the Azure Automation runbook. The runbook then creates a job.</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2305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you learned: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how to scale session hosts using Azure Automation.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or update an Azure Automation account.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an Azure Automation Run As account.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the Azure Logic App and execution schedule.</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578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 </a:t>
            </a:r>
          </a:p>
        </p:txBody>
      </p:sp>
    </p:spTree>
    <p:extLst>
      <p:ext uri="{BB962C8B-B14F-4D97-AF65-F5344CB8AC3E}">
        <p14:creationId xmlns:p14="http://schemas.microsoft.com/office/powerpoint/2010/main" val="319548726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 </a:t>
            </a:r>
          </a:p>
        </p:txBody>
      </p:sp>
    </p:spTree>
    <p:extLst>
      <p:ext uri="{BB962C8B-B14F-4D97-AF65-F5344CB8AC3E}">
        <p14:creationId xmlns:p14="http://schemas.microsoft.com/office/powerpoint/2010/main" val="3150197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 id="2147484706" r:id="rId1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virtual-desktop/virtual-desktop-fall-2019/set-up-scaling-script#create-the-azure-logic-app-and-execution-schedule"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ka.ms/AZ-140_05_Lab_01"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automation/automation-create-standalone-account"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AZ-140T00A</a:t>
            </a:r>
            <a:br>
              <a:rPr lang="fr-FR" dirty="0">
                <a:solidFill>
                  <a:schemeClr val="tx1"/>
                </a:solidFill>
              </a:rPr>
            </a:br>
            <a:r>
              <a:rPr lang="en-US" dirty="0">
                <a:solidFill>
                  <a:schemeClr val="tx1"/>
                </a:solidFill>
              </a:rPr>
              <a:t>Configuring and </a:t>
            </a:r>
            <a:r>
              <a:rPr lang="en-US">
                <a:solidFill>
                  <a:schemeClr val="tx1"/>
                </a:solidFill>
              </a:rPr>
              <a:t>Operating Azure </a:t>
            </a:r>
            <a:r>
              <a:rPr lang="en-US" dirty="0">
                <a:solidFill>
                  <a:schemeClr val="tx1"/>
                </a:solidFill>
              </a:rPr>
              <a:t>Virtual Desktop</a:t>
            </a:r>
          </a:p>
        </p:txBody>
      </p:sp>
    </p:spTree>
    <p:extLst>
      <p:ext uri="{BB962C8B-B14F-4D97-AF65-F5344CB8AC3E}">
        <p14:creationId xmlns:p14="http://schemas.microsoft.com/office/powerpoint/2010/main" val="19810484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Create the Azure Logic App and execution</a:t>
            </a:r>
          </a:p>
        </p:txBody>
      </p:sp>
      <p:pic>
        <p:nvPicPr>
          <p:cNvPr id="12" name="Picture Placeholder 7">
            <a:extLst>
              <a:ext uri="{FF2B5EF4-FFF2-40B4-BE49-F238E27FC236}">
                <a16:creationId xmlns:a16="http://schemas.microsoft.com/office/drawing/2014/main" id="{01BC2310-0E20-4648-A315-991B97F4D986}"/>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6751" r="6751"/>
          <a:stretch>
            <a:fillRect/>
          </a:stretch>
        </p:blipFill>
        <p:spPr>
          <a:xfrm>
            <a:off x="10098361" y="2777952"/>
            <a:ext cx="1281254" cy="1281436"/>
          </a:xfrm>
        </p:spPr>
      </p:pic>
    </p:spTree>
    <p:extLst>
      <p:ext uri="{BB962C8B-B14F-4D97-AF65-F5344CB8AC3E}">
        <p14:creationId xmlns:p14="http://schemas.microsoft.com/office/powerpoint/2010/main" val="5006271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5366" y="540693"/>
            <a:ext cx="11341268" cy="680196"/>
          </a:xfrm>
        </p:spPr>
        <p:txBody>
          <a:bodyPr wrap="square" anchor="t">
            <a:normAutofit/>
          </a:bodyPr>
          <a:lstStyle/>
          <a:p>
            <a:r>
              <a:rPr lang="en-US" dirty="0">
                <a:latin typeface="+mn-lt"/>
              </a:rPr>
              <a:t>Create the Azure Logic App and execution schedule</a:t>
            </a:r>
          </a:p>
        </p:txBody>
      </p:sp>
      <p:sp>
        <p:nvSpPr>
          <p:cNvPr id="10" name="TextBox 9">
            <a:extLst>
              <a:ext uri="{FF2B5EF4-FFF2-40B4-BE49-F238E27FC236}">
                <a16:creationId xmlns:a16="http://schemas.microsoft.com/office/drawing/2014/main" id="{F4300771-443F-46B9-A41E-F64328CFD730}"/>
              </a:ext>
            </a:extLst>
          </p:cNvPr>
          <p:cNvSpPr txBox="1"/>
          <p:nvPr/>
        </p:nvSpPr>
        <p:spPr>
          <a:xfrm>
            <a:off x="480784" y="2009335"/>
            <a:ext cx="7063016" cy="4078039"/>
          </a:xfrm>
          <a:prstGeom prst="rect">
            <a:avLst/>
          </a:prstGeom>
          <a:noFill/>
        </p:spPr>
        <p:txBody>
          <a:bodyPr wrap="square">
            <a:spAutoFit/>
          </a:bodyPr>
          <a:lstStyle/>
          <a:p>
            <a:pPr>
              <a:spcAft>
                <a:spcPts val="3000"/>
              </a:spcAft>
            </a:pPr>
            <a:r>
              <a:rPr lang="en-US" sz="2000" dirty="0"/>
              <a:t>1. To create the Azure Logic App and execution schedule for a host pool using PowerShell, run the script located at </a:t>
            </a:r>
            <a:r>
              <a:rPr lang="en-US" sz="2000" dirty="0">
                <a:hlinkClick r:id="rId3"/>
              </a:rPr>
              <a:t>Create the Azure Logic App and execution schedule</a:t>
            </a:r>
            <a:r>
              <a:rPr lang="en-US" sz="2000" dirty="0"/>
              <a:t>.</a:t>
            </a:r>
          </a:p>
          <a:p>
            <a:pPr marL="457200" indent="-457200">
              <a:spcAft>
                <a:spcPts val="2400"/>
              </a:spcAft>
              <a:buAutoNum type="arabicPeriod"/>
            </a:pPr>
            <a:endParaRPr lang="en-US" sz="2000" dirty="0"/>
          </a:p>
          <a:p>
            <a:pPr marL="457200" indent="-457200">
              <a:spcAft>
                <a:spcPts val="2400"/>
              </a:spcAft>
              <a:buAutoNum type="arabicPeriod"/>
            </a:pPr>
            <a:endParaRPr lang="en-US" sz="2000" dirty="0"/>
          </a:p>
          <a:p>
            <a:pPr>
              <a:spcAft>
                <a:spcPts val="2400"/>
              </a:spcAft>
            </a:pPr>
            <a:endParaRPr lang="en-US" sz="2400" dirty="0"/>
          </a:p>
          <a:p>
            <a:pPr>
              <a:spcBef>
                <a:spcPts val="1200"/>
              </a:spcBef>
              <a:spcAft>
                <a:spcPts val="1200"/>
              </a:spcAft>
            </a:pPr>
            <a:r>
              <a:rPr lang="en-US" sz="2000" dirty="0"/>
              <a:t>2. To make changes to the execution schedule, open the Logic App and use the Logic Apps Designer.</a:t>
            </a:r>
          </a:p>
        </p:txBody>
      </p:sp>
      <p:sp>
        <p:nvSpPr>
          <p:cNvPr id="11" name="TextBox 10">
            <a:extLst>
              <a:ext uri="{FF2B5EF4-FFF2-40B4-BE49-F238E27FC236}">
                <a16:creationId xmlns:a16="http://schemas.microsoft.com/office/drawing/2014/main" id="{4E4C2DD9-FE0C-4A73-A9A0-795259644424}"/>
              </a:ext>
            </a:extLst>
          </p:cNvPr>
          <p:cNvSpPr txBox="1"/>
          <p:nvPr/>
        </p:nvSpPr>
        <p:spPr>
          <a:xfrm>
            <a:off x="272966" y="1220889"/>
            <a:ext cx="10422743" cy="400110"/>
          </a:xfrm>
          <a:prstGeom prst="rect">
            <a:avLst/>
          </a:prstGeom>
          <a:noFill/>
        </p:spPr>
        <p:txBody>
          <a:bodyPr wrap="square">
            <a:spAutoFit/>
          </a:bodyPr>
          <a:lstStyle/>
          <a:p>
            <a:r>
              <a:rPr lang="en-US" sz="2000" b="0" i="0" dirty="0">
                <a:solidFill>
                  <a:srgbClr val="171717"/>
                </a:solidFill>
                <a:effectLst/>
                <a:latin typeface="Segoe UI" panose="020B0502040204020203" pitchFamily="34" charset="0"/>
              </a:rPr>
              <a:t> Create the Azure Logic App and set up an execution schedule for your new scaling tool.</a:t>
            </a:r>
            <a:endParaRPr lang="en-US" sz="2000" dirty="0"/>
          </a:p>
        </p:txBody>
      </p:sp>
      <p:pic>
        <p:nvPicPr>
          <p:cNvPr id="12" name="Picture 11">
            <a:extLst>
              <a:ext uri="{FF2B5EF4-FFF2-40B4-BE49-F238E27FC236}">
                <a16:creationId xmlns:a16="http://schemas.microsoft.com/office/drawing/2014/main" id="{0438DA8D-FD79-443A-8984-13883CB4CC27}"/>
              </a:ext>
            </a:extLst>
          </p:cNvPr>
          <p:cNvPicPr>
            <a:picLocks noChangeAspect="1"/>
          </p:cNvPicPr>
          <p:nvPr/>
        </p:nvPicPr>
        <p:blipFill>
          <a:blip r:embed="rId4"/>
          <a:stretch>
            <a:fillRect/>
          </a:stretch>
        </p:blipFill>
        <p:spPr>
          <a:xfrm>
            <a:off x="8000498" y="1724891"/>
            <a:ext cx="3627780" cy="4516216"/>
          </a:xfrm>
          <a:prstGeom prst="rect">
            <a:avLst/>
          </a:prstGeom>
        </p:spPr>
      </p:pic>
      <p:pic>
        <p:nvPicPr>
          <p:cNvPr id="15" name="Picture 14">
            <a:extLst>
              <a:ext uri="{FF2B5EF4-FFF2-40B4-BE49-F238E27FC236}">
                <a16:creationId xmlns:a16="http://schemas.microsoft.com/office/drawing/2014/main" id="{5B73E37E-D4A4-4717-82B4-9D7FF55A5D03}"/>
              </a:ext>
            </a:extLst>
          </p:cNvPr>
          <p:cNvPicPr>
            <a:picLocks noChangeAspect="1"/>
          </p:cNvPicPr>
          <p:nvPr/>
        </p:nvPicPr>
        <p:blipFill>
          <a:blip r:embed="rId5"/>
          <a:stretch>
            <a:fillRect/>
          </a:stretch>
        </p:blipFill>
        <p:spPr>
          <a:xfrm>
            <a:off x="563722" y="3090315"/>
            <a:ext cx="6238007" cy="2058543"/>
          </a:xfrm>
          <a:prstGeom prst="rect">
            <a:avLst/>
          </a:prstGeom>
        </p:spPr>
      </p:pic>
    </p:spTree>
    <p:extLst>
      <p:ext uri="{BB962C8B-B14F-4D97-AF65-F5344CB8AC3E}">
        <p14:creationId xmlns:p14="http://schemas.microsoft.com/office/powerpoint/2010/main" val="40766246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Knowledge check and Summary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What you learned:</a:t>
            </a:r>
          </a:p>
        </p:txBody>
      </p:sp>
      <p:sp>
        <p:nvSpPr>
          <p:cNvPr id="8" name="Rectangle 7">
            <a:extLst>
              <a:ext uri="{FF2B5EF4-FFF2-40B4-BE49-F238E27FC236}">
                <a16:creationId xmlns:a16="http://schemas.microsoft.com/office/drawing/2014/main" id="{169F3006-8609-4CDD-B431-90D1B3D88F78}"/>
              </a:ext>
            </a:extLst>
          </p:cNvPr>
          <p:cNvSpPr/>
          <p:nvPr/>
        </p:nvSpPr>
        <p:spPr>
          <a:xfrm>
            <a:off x="4199312" y="2891144"/>
            <a:ext cx="7580599"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spcBef>
                <a:spcPts val="1176"/>
              </a:spcBef>
              <a:buFont typeface="Arial" panose="020B0604020202020204" pitchFamily="34" charset="0"/>
              <a:buChar char="•"/>
            </a:pPr>
            <a:r>
              <a:rPr lang="en-US" sz="2000" dirty="0">
                <a:solidFill>
                  <a:schemeClr val="tx1"/>
                </a:solidFill>
              </a:rPr>
              <a:t>Describe how to scale session hosts using Azure Automation.</a:t>
            </a:r>
          </a:p>
          <a:p>
            <a:pPr marL="285750" lvl="1" indent="-285750">
              <a:spcBef>
                <a:spcPts val="1176"/>
              </a:spcBef>
              <a:buFont typeface="Arial" panose="020B0604020202020204" pitchFamily="34" charset="0"/>
              <a:buChar char="•"/>
            </a:pPr>
            <a:r>
              <a:rPr lang="en-US" sz="2000" dirty="0">
                <a:solidFill>
                  <a:schemeClr val="tx1"/>
                </a:solidFill>
              </a:rPr>
              <a:t>Create or update an Azure Automation account.</a:t>
            </a:r>
          </a:p>
          <a:p>
            <a:pPr marL="285750" lvl="1" indent="-285750">
              <a:spcBef>
                <a:spcPts val="1176"/>
              </a:spcBef>
              <a:buFont typeface="Arial" panose="020B0604020202020204" pitchFamily="34" charset="0"/>
              <a:buChar char="•"/>
            </a:pPr>
            <a:r>
              <a:rPr lang="en-US" sz="2000" dirty="0">
                <a:solidFill>
                  <a:schemeClr val="tx1"/>
                </a:solidFill>
              </a:rPr>
              <a:t>Create an Azure Automation Run As account.</a:t>
            </a:r>
          </a:p>
          <a:p>
            <a:pPr marL="285750" lvl="1" indent="-285750">
              <a:spcBef>
                <a:spcPts val="1176"/>
              </a:spcBef>
              <a:buFont typeface="Arial" panose="020B0604020202020204" pitchFamily="34" charset="0"/>
              <a:buChar char="•"/>
            </a:pPr>
            <a:r>
              <a:rPr lang="en-US" sz="2000" dirty="0">
                <a:solidFill>
                  <a:schemeClr val="tx1"/>
                </a:solidFill>
              </a:rPr>
              <a:t>Create the Azure Logic App and execution schedule.</a:t>
            </a:r>
            <a:endParaRPr lang="en-US" sz="1730" dirty="0">
              <a:solidFill>
                <a:schemeClr val="tx1"/>
              </a:solidFill>
            </a:endParaRP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47297" y="1065007"/>
            <a:ext cx="5428936" cy="1793104"/>
          </a:xfrm>
        </p:spPr>
        <p:txBody>
          <a:bodyPr wrap="square" anchor="t">
            <a:normAutofit/>
          </a:bodyPr>
          <a:lstStyle/>
          <a:p>
            <a:r>
              <a:rPr lang="en-US" dirty="0">
                <a:latin typeface="+mn-lt"/>
              </a:rPr>
              <a:t>Lab - </a:t>
            </a:r>
            <a:r>
              <a:rPr lang="en-US" i="0" dirty="0">
                <a:effectLst/>
                <a:latin typeface="+mn-lt"/>
              </a:rPr>
              <a:t>Implement autoscaling in host pools (AD DS)</a:t>
            </a:r>
            <a:endParaRPr lang="en-US" dirty="0">
              <a:latin typeface="+mn-lt"/>
            </a:endParaRPr>
          </a:p>
        </p:txBody>
      </p:sp>
      <p:sp>
        <p:nvSpPr>
          <p:cNvPr id="7" name="Text Placeholder 6">
            <a:extLst>
              <a:ext uri="{FF2B5EF4-FFF2-40B4-BE49-F238E27FC236}">
                <a16:creationId xmlns:a16="http://schemas.microsoft.com/office/drawing/2014/main" id="{C677491C-CF6E-4948-98F9-130E8D10642D}"/>
              </a:ext>
            </a:extLst>
          </p:cNvPr>
          <p:cNvSpPr>
            <a:spLocks noGrp="1"/>
          </p:cNvSpPr>
          <p:nvPr>
            <p:ph type="body" sz="quarter" idx="15"/>
          </p:nvPr>
        </p:nvSpPr>
        <p:spPr>
          <a:xfrm>
            <a:off x="444223" y="5462374"/>
            <a:ext cx="5413394" cy="338554"/>
          </a:xfrm>
        </p:spPr>
        <p:txBody>
          <a:bodyPr/>
          <a:lstStyle/>
          <a:p>
            <a:r>
              <a:rPr lang="en-US" sz="1600" dirty="0">
                <a:latin typeface="+mn-lt"/>
              </a:rPr>
              <a:t>Estimated time:  60 minutes</a:t>
            </a:r>
          </a:p>
        </p:txBody>
      </p:sp>
      <p:sp>
        <p:nvSpPr>
          <p:cNvPr id="8" name="Rectangle 7">
            <a:extLst>
              <a:ext uri="{FF2B5EF4-FFF2-40B4-BE49-F238E27FC236}">
                <a16:creationId xmlns:a16="http://schemas.microsoft.com/office/drawing/2014/main" id="{6021643B-6057-4008-8778-8F9A45411EAC}"/>
              </a:ext>
            </a:extLst>
          </p:cNvPr>
          <p:cNvSpPr/>
          <p:nvPr/>
        </p:nvSpPr>
        <p:spPr bwMode="auto">
          <a:xfrm>
            <a:off x="311972" y="333487"/>
            <a:ext cx="3049793" cy="7315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B07A518B-90B9-4889-BB95-FD332745FA1A}"/>
              </a:ext>
            </a:extLst>
          </p:cNvPr>
          <p:cNvSpPr txBox="1"/>
          <p:nvPr/>
        </p:nvSpPr>
        <p:spPr>
          <a:xfrm>
            <a:off x="428681" y="5749963"/>
            <a:ext cx="6096000" cy="338554"/>
          </a:xfrm>
          <a:prstGeom prst="rect">
            <a:avLst/>
          </a:prstGeom>
          <a:noFill/>
        </p:spPr>
        <p:txBody>
          <a:bodyPr wrap="square">
            <a:spAutoFit/>
          </a:bodyPr>
          <a:lstStyle/>
          <a:p>
            <a:r>
              <a:rPr lang="en-US" sz="1600" b="0" i="0" dirty="0">
                <a:effectLst/>
                <a:latin typeface="Segoe UI" panose="020B0502040204020203" pitchFamily="34" charset="0"/>
              </a:rPr>
              <a:t> </a:t>
            </a:r>
            <a:r>
              <a:rPr lang="en-US" sz="1600" dirty="0">
                <a:latin typeface="Segoe UI" panose="020B0502040204020203" pitchFamily="34" charset="0"/>
                <a:hlinkClick r:id="rId3"/>
              </a:rPr>
              <a:t>Lab - Implement autoscaling in host pools (AD DS).</a:t>
            </a:r>
            <a:endParaRPr lang="en-US" sz="1600" dirty="0"/>
          </a:p>
        </p:txBody>
      </p:sp>
      <p:sp>
        <p:nvSpPr>
          <p:cNvPr id="11" name="TextBox 10">
            <a:extLst>
              <a:ext uri="{FF2B5EF4-FFF2-40B4-BE49-F238E27FC236}">
                <a16:creationId xmlns:a16="http://schemas.microsoft.com/office/drawing/2014/main" id="{684EF7C7-C97A-41D4-8335-95E9104A661F}"/>
              </a:ext>
            </a:extLst>
          </p:cNvPr>
          <p:cNvSpPr txBox="1"/>
          <p:nvPr/>
        </p:nvSpPr>
        <p:spPr>
          <a:xfrm>
            <a:off x="362940" y="2733256"/>
            <a:ext cx="5553766" cy="258532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4292E"/>
                </a:solidFill>
                <a:effectLst/>
                <a:latin typeface="-apple-system"/>
              </a:rPr>
              <a:t>A Microsoft account or an Azure AD account with the Owner or Contributor role in the Azure subscription you will be using in this lab and with the Global Administrator role in the Azure AD tenant associated with that Azure subscription.</a:t>
            </a:r>
          </a:p>
          <a:p>
            <a:pPr marL="285750" indent="-285750" algn="l">
              <a:buFont typeface="Arial" panose="020B0604020202020204" pitchFamily="34" charset="0"/>
              <a:buChar char="•"/>
            </a:pPr>
            <a:r>
              <a:rPr lang="en-US" b="0" i="0" dirty="0">
                <a:solidFill>
                  <a:srgbClr val="24292E"/>
                </a:solidFill>
                <a:effectLst/>
                <a:latin typeface="-apple-system"/>
              </a:rPr>
              <a:t>The completed lab </a:t>
            </a:r>
            <a:r>
              <a:rPr lang="en-US" sz="1600" b="1" i="0" dirty="0">
                <a:solidFill>
                  <a:srgbClr val="24292E"/>
                </a:solidFill>
                <a:effectLst/>
                <a:latin typeface="+mj-lt"/>
              </a:rPr>
              <a:t>Prepare for deployment of </a:t>
            </a:r>
            <a:r>
              <a:rPr lang="en-US" sz="1600" b="1" i="0">
                <a:solidFill>
                  <a:srgbClr val="24292E"/>
                </a:solidFill>
                <a:effectLst/>
                <a:latin typeface="+mj-lt"/>
              </a:rPr>
              <a:t>Azure Virtual </a:t>
            </a:r>
            <a:r>
              <a:rPr lang="en-US" sz="1600" b="1" i="0" dirty="0">
                <a:solidFill>
                  <a:srgbClr val="24292E"/>
                </a:solidFill>
                <a:effectLst/>
                <a:latin typeface="+mj-lt"/>
              </a:rPr>
              <a:t>Desktop (AD DS)</a:t>
            </a:r>
            <a:endParaRPr lang="en-US" b="0" i="0" dirty="0">
              <a:solidFill>
                <a:srgbClr val="24292E"/>
              </a:solidFill>
              <a:effectLst/>
              <a:latin typeface="+mj-lt"/>
            </a:endParaRPr>
          </a:p>
          <a:p>
            <a:pPr marL="285750" indent="-285750" algn="l">
              <a:buFont typeface="Arial" panose="020B0604020202020204" pitchFamily="34" charset="0"/>
              <a:buChar char="•"/>
            </a:pPr>
            <a:r>
              <a:rPr lang="en-US" b="0" i="0" dirty="0">
                <a:solidFill>
                  <a:srgbClr val="24292E"/>
                </a:solidFill>
                <a:effectLst/>
                <a:latin typeface="-apple-system"/>
              </a:rPr>
              <a:t>The completed lab</a:t>
            </a:r>
            <a:r>
              <a:rPr lang="en-US" b="0" i="0" dirty="0">
                <a:solidFill>
                  <a:srgbClr val="24292E"/>
                </a:solidFill>
                <a:effectLst/>
                <a:latin typeface="+mj-lt"/>
              </a:rPr>
              <a:t> </a:t>
            </a:r>
            <a:r>
              <a:rPr lang="en-US" sz="1600" b="1" i="0" dirty="0">
                <a:solidFill>
                  <a:srgbClr val="24292E"/>
                </a:solidFill>
                <a:effectLst/>
                <a:latin typeface="+mj-lt"/>
              </a:rPr>
              <a:t>Deploy host pools and session hosts by using the Azure portal (AD DS)</a:t>
            </a:r>
            <a:endParaRPr lang="en-US" b="0" i="0" dirty="0">
              <a:solidFill>
                <a:srgbClr val="24292E"/>
              </a:solidFill>
              <a:effectLst/>
              <a:latin typeface="+mj-lt"/>
            </a:endParaRPr>
          </a:p>
        </p:txBody>
      </p:sp>
    </p:spTree>
    <p:extLst>
      <p:ext uri="{BB962C8B-B14F-4D97-AF65-F5344CB8AC3E}">
        <p14:creationId xmlns:p14="http://schemas.microsoft.com/office/powerpoint/2010/main" val="15915824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Automate Azure Virtual Desktop management tasks</a:t>
            </a:r>
            <a:endParaRPr lang="en-US" dirty="0"/>
          </a:p>
        </p:txBody>
      </p:sp>
      <p:pic>
        <p:nvPicPr>
          <p:cNvPr id="6" name="Picture Placeholder 6">
            <a:extLst>
              <a:ext uri="{FF2B5EF4-FFF2-40B4-BE49-F238E27FC236}">
                <a16:creationId xmlns:a16="http://schemas.microsoft.com/office/drawing/2014/main" id="{F25EA293-FF48-4C41-8667-2F6EFFEDE955}"/>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10098361" y="2777952"/>
            <a:ext cx="1281254" cy="1281436"/>
          </a:xfrm>
        </p:spPr>
      </p:pic>
    </p:spTree>
    <p:extLst>
      <p:ext uri="{BB962C8B-B14F-4D97-AF65-F5344CB8AC3E}">
        <p14:creationId xmlns:p14="http://schemas.microsoft.com/office/powerpoint/2010/main" val="22817505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601523" y="426426"/>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85887" y="1781276"/>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2000" dirty="0">
                <a:latin typeface="Segoe UI" panose="020B0502040204020203" pitchFamily="34" charset="0"/>
                <a:cs typeface="Times New Roman" panose="02020603050405020304" pitchFamily="18" charset="0"/>
              </a:rPr>
              <a:t>Scale session hosts using Azure Automation</a:t>
            </a:r>
          </a:p>
          <a:p>
            <a:pPr marL="285750" marR="0" indent="-285750">
              <a:lnSpc>
                <a:spcPct val="107000"/>
              </a:lnSpc>
              <a:spcBef>
                <a:spcPts val="0"/>
              </a:spcBef>
              <a:spcAft>
                <a:spcPts val="800"/>
              </a:spcAft>
              <a:buFont typeface="Arial" panose="020B0604020202020204" pitchFamily="34" charset="0"/>
              <a:buChar char="•"/>
            </a:pPr>
            <a:r>
              <a:rPr lang="en-US" sz="2000" dirty="0">
                <a:latin typeface="Segoe UI" panose="020B0502040204020203" pitchFamily="34" charset="0"/>
                <a:cs typeface="Times New Roman" panose="02020603050405020304" pitchFamily="18" charset="0"/>
              </a:rPr>
              <a:t>Create or update an Azure Automation account</a:t>
            </a:r>
          </a:p>
          <a:p>
            <a:pPr marL="285750" marR="0" indent="-285750">
              <a:lnSpc>
                <a:spcPct val="107000"/>
              </a:lnSpc>
              <a:spcBef>
                <a:spcPts val="0"/>
              </a:spcBef>
              <a:spcAft>
                <a:spcPts val="800"/>
              </a:spcAft>
              <a:buFont typeface="Arial" panose="020B0604020202020204" pitchFamily="34" charset="0"/>
              <a:buChar char="•"/>
            </a:pPr>
            <a:r>
              <a:rPr lang="en-US" sz="2000" dirty="0">
                <a:latin typeface="Segoe UI" panose="020B0502040204020203" pitchFamily="34" charset="0"/>
                <a:cs typeface="Times New Roman" panose="02020603050405020304" pitchFamily="18" charset="0"/>
              </a:rPr>
              <a:t>Create or update an Azure Automation account</a:t>
            </a:r>
          </a:p>
          <a:p>
            <a:pPr marL="285750" marR="0" indent="-285750">
              <a:lnSpc>
                <a:spcPct val="107000"/>
              </a:lnSpc>
              <a:spcBef>
                <a:spcPts val="0"/>
              </a:spcBef>
              <a:spcAft>
                <a:spcPts val="800"/>
              </a:spcAft>
              <a:buFont typeface="Arial" panose="020B0604020202020204" pitchFamily="34" charset="0"/>
              <a:buChar char="•"/>
            </a:pPr>
            <a:r>
              <a:rPr lang="en-US" sz="2000" dirty="0">
                <a:latin typeface="Segoe UI" panose="020B0502040204020203" pitchFamily="34" charset="0"/>
                <a:cs typeface="Times New Roman" panose="02020603050405020304" pitchFamily="18" charset="0"/>
              </a:rPr>
              <a:t>Create the Azure Logic App and execution</a:t>
            </a:r>
          </a:p>
        </p:txBody>
      </p:sp>
      <p:sp>
        <p:nvSpPr>
          <p:cNvPr id="2" name="TextBox 1">
            <a:extLst>
              <a:ext uri="{FF2B5EF4-FFF2-40B4-BE49-F238E27FC236}">
                <a16:creationId xmlns:a16="http://schemas.microsoft.com/office/drawing/2014/main" id="{48BAEE17-5271-4FBD-8F39-00EA8FF1EA88}"/>
              </a:ext>
            </a:extLst>
          </p:cNvPr>
          <p:cNvSpPr txBox="1"/>
          <p:nvPr/>
        </p:nvSpPr>
        <p:spPr>
          <a:xfrm>
            <a:off x="6437499" y="1688345"/>
            <a:ext cx="5322412" cy="2832570"/>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AZ-140: Monitor and maintain an Azure Virtual Desktop infrastructure (2</a:t>
            </a:r>
            <a:r>
              <a:rPr lang="en-US" sz="1800" dirty="0">
                <a:solidFill>
                  <a:schemeClr val="tx2">
                    <a:lumMod val="50000"/>
                  </a:schemeClr>
                </a:solidFill>
                <a:ea typeface="Times New Roman" panose="02020603050405020304" pitchFamily="18" charset="0"/>
                <a:cs typeface="Times New Roman" panose="02020603050405020304" pitchFamily="18" charset="0"/>
              </a:rPr>
              <a:t>0</a:t>
            </a:r>
            <a:r>
              <a:rPr lang="en-US" sz="1800" dirty="0">
                <a:solidFill>
                  <a:schemeClr val="tx2">
                    <a:lumMod val="50000"/>
                  </a:schemeClr>
                </a:solidFill>
                <a:effectLst/>
                <a:ea typeface="Times New Roman" panose="02020603050405020304" pitchFamily="18" charset="0"/>
                <a:cs typeface="Times New Roman" panose="02020603050405020304" pitchFamily="18" charset="0"/>
              </a:rPr>
              <a:t>-25%)</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Automate Azure Virtual Desktop management tasks</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Conceptual knowledge of Azure compute solutions.</a:t>
            </a:r>
          </a:p>
          <a:p>
            <a:pPr marL="285750" marR="0" lvl="0" indent="-285750">
              <a:lnSpc>
                <a:spcPct val="107000"/>
              </a:lnSpc>
              <a:spcBef>
                <a:spcPts val="0"/>
              </a:spcBef>
              <a:spcAft>
                <a:spcPts val="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Working experience with virtual machines, virtual networks, and app service.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Scale session hosts using Azure Automation	</a:t>
            </a:r>
          </a:p>
        </p:txBody>
      </p:sp>
      <p:pic>
        <p:nvPicPr>
          <p:cNvPr id="7" name="Picture Placeholder 5">
            <a:extLst>
              <a:ext uri="{FF2B5EF4-FFF2-40B4-BE49-F238E27FC236}">
                <a16:creationId xmlns:a16="http://schemas.microsoft.com/office/drawing/2014/main" id="{0614D7AD-1847-4AE3-BA62-CA98AAEA677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259839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32412" y="567929"/>
            <a:ext cx="11306469" cy="403079"/>
          </a:xfrm>
        </p:spPr>
        <p:txBody>
          <a:bodyPr/>
          <a:lstStyle/>
          <a:p>
            <a:r>
              <a:rPr lang="en-US" dirty="0">
                <a:latin typeface="+mn-lt"/>
                <a:cs typeface="Segoe UI Light" panose="020B0502040204020203" pitchFamily="34" charset="0"/>
              </a:rPr>
              <a:t>Scale session hosts using Azure Automation</a:t>
            </a:r>
          </a:p>
        </p:txBody>
      </p:sp>
      <p:grpSp>
        <p:nvGrpSpPr>
          <p:cNvPr id="66" name="Group 65">
            <a:extLst>
              <a:ext uri="{FF2B5EF4-FFF2-40B4-BE49-F238E27FC236}">
                <a16:creationId xmlns:a16="http://schemas.microsoft.com/office/drawing/2014/main" id="{010AAB72-52CE-479A-9198-D181385E8742}"/>
              </a:ext>
            </a:extLst>
          </p:cNvPr>
          <p:cNvGrpSpPr/>
          <p:nvPr/>
        </p:nvGrpSpPr>
        <p:grpSpPr>
          <a:xfrm>
            <a:off x="1421745" y="1209633"/>
            <a:ext cx="8781792" cy="5282605"/>
            <a:chOff x="1421745" y="1209633"/>
            <a:chExt cx="8781792" cy="5282605"/>
          </a:xfrm>
        </p:grpSpPr>
        <p:pic>
          <p:nvPicPr>
            <p:cNvPr id="63" name="Picture 62">
              <a:extLst>
                <a:ext uri="{FF2B5EF4-FFF2-40B4-BE49-F238E27FC236}">
                  <a16:creationId xmlns:a16="http://schemas.microsoft.com/office/drawing/2014/main" id="{A3CA1414-AE98-4688-A922-446E8EF90E81}"/>
                </a:ext>
              </a:extLst>
            </p:cNvPr>
            <p:cNvPicPr>
              <a:picLocks noChangeAspect="1"/>
            </p:cNvPicPr>
            <p:nvPr/>
          </p:nvPicPr>
          <p:blipFill>
            <a:blip r:embed="rId3"/>
            <a:stretch>
              <a:fillRect/>
            </a:stretch>
          </p:blipFill>
          <p:spPr>
            <a:xfrm>
              <a:off x="1421745" y="1209633"/>
              <a:ext cx="8781792" cy="5282605"/>
            </a:xfrm>
            <a:prstGeom prst="rect">
              <a:avLst/>
            </a:prstGeom>
          </p:spPr>
        </p:pic>
        <p:pic>
          <p:nvPicPr>
            <p:cNvPr id="65" name="Picture 64">
              <a:extLst>
                <a:ext uri="{FF2B5EF4-FFF2-40B4-BE49-F238E27FC236}">
                  <a16:creationId xmlns:a16="http://schemas.microsoft.com/office/drawing/2014/main" id="{49FD2666-8BC3-4E11-A643-91117964D37B}"/>
                </a:ext>
              </a:extLst>
            </p:cNvPr>
            <p:cNvPicPr>
              <a:picLocks noChangeAspect="1"/>
            </p:cNvPicPr>
            <p:nvPr/>
          </p:nvPicPr>
          <p:blipFill>
            <a:blip r:embed="rId4"/>
            <a:stretch>
              <a:fillRect/>
            </a:stretch>
          </p:blipFill>
          <p:spPr>
            <a:xfrm>
              <a:off x="5220928" y="2340976"/>
              <a:ext cx="2056201" cy="396967"/>
            </a:xfrm>
            <a:prstGeom prst="rect">
              <a:avLst/>
            </a:prstGeom>
          </p:spPr>
        </p:pic>
      </p:grpSp>
    </p:spTree>
    <p:extLst>
      <p:ext uri="{BB962C8B-B14F-4D97-AF65-F5344CB8AC3E}">
        <p14:creationId xmlns:p14="http://schemas.microsoft.com/office/powerpoint/2010/main" val="39807944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Create or update an Azure Automation account</a:t>
            </a:r>
          </a:p>
        </p:txBody>
      </p:sp>
      <p:pic>
        <p:nvPicPr>
          <p:cNvPr id="18" name="Picture Placeholder 5">
            <a:extLst>
              <a:ext uri="{FF2B5EF4-FFF2-40B4-BE49-F238E27FC236}">
                <a16:creationId xmlns:a16="http://schemas.microsoft.com/office/drawing/2014/main" id="{7830C46B-DAE3-4E09-8C49-4A6844F07DB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D2F87E-43C5-4733-A855-2E4A64B964EF}"/>
              </a:ext>
            </a:extLst>
          </p:cNvPr>
          <p:cNvSpPr/>
          <p:nvPr/>
        </p:nvSpPr>
        <p:spPr bwMode="auto">
          <a:xfrm>
            <a:off x="418854" y="3693006"/>
            <a:ext cx="11651226" cy="2170963"/>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854" y="574228"/>
            <a:ext cx="11341268" cy="680196"/>
          </a:xfrm>
        </p:spPr>
        <p:txBody>
          <a:bodyPr/>
          <a:lstStyle/>
          <a:p>
            <a:r>
              <a:rPr lang="en-US" dirty="0">
                <a:latin typeface="Segoe UI" panose="020B0502040204020203" pitchFamily="34" charset="0"/>
              </a:rPr>
              <a:t>Create or update an Azure Automation account</a:t>
            </a:r>
          </a:p>
        </p:txBody>
      </p:sp>
      <p:sp>
        <p:nvSpPr>
          <p:cNvPr id="8" name="TextBox 7">
            <a:extLst>
              <a:ext uri="{FF2B5EF4-FFF2-40B4-BE49-F238E27FC236}">
                <a16:creationId xmlns:a16="http://schemas.microsoft.com/office/drawing/2014/main" id="{E4BA044F-282B-4E70-BF8D-36363EB58244}"/>
              </a:ext>
            </a:extLst>
          </p:cNvPr>
          <p:cNvSpPr txBox="1"/>
          <p:nvPr/>
        </p:nvSpPr>
        <p:spPr>
          <a:xfrm>
            <a:off x="572641" y="3806423"/>
            <a:ext cx="11414847" cy="1954381"/>
          </a:xfrm>
          <a:prstGeom prst="rect">
            <a:avLst/>
          </a:prstGeom>
          <a:noFill/>
        </p:spPr>
        <p:txBody>
          <a:bodyPr wrap="square">
            <a:spAutoFit/>
          </a:bodyPr>
          <a:lstStyle/>
          <a:p>
            <a:r>
              <a:rPr lang="en-US" sz="1100" b="0" dirty="0">
                <a:solidFill>
                  <a:schemeClr val="bg1"/>
                </a:solidFill>
                <a:effectLst/>
                <a:latin typeface="Consolas" panose="020B0609020204030204" pitchFamily="49" charset="0"/>
              </a:rPr>
              <a:t>$Params = @{</a:t>
            </a:r>
          </a:p>
          <a:p>
            <a:r>
              <a:rPr lang="en-US" sz="1100" b="0" dirty="0">
                <a:solidFill>
                  <a:schemeClr val="bg1"/>
                </a:solidFill>
                <a:effectLst/>
                <a:latin typeface="Consolas" panose="020B0609020204030204" pitchFamily="49" charset="0"/>
              </a:rPr>
              <a:t>     "AADTenantId"           = "&lt;Azure_Active_Directory_tenant_ID&gt;"   # Optional. If not specified, it will use the current Azure context</a:t>
            </a:r>
          </a:p>
          <a:p>
            <a:r>
              <a:rPr lang="en-US" sz="1100" b="0" dirty="0">
                <a:solidFill>
                  <a:schemeClr val="bg1"/>
                </a:solidFill>
                <a:effectLst/>
                <a:latin typeface="Consolas" panose="020B0609020204030204" pitchFamily="49" charset="0"/>
              </a:rPr>
              <a:t>     "SubscriptionId"        = "&lt;Azure_subscription_ID&gt;"              # Optional. If not specified, it will use the current Azure context</a:t>
            </a:r>
          </a:p>
          <a:p>
            <a:r>
              <a:rPr lang="en-US" sz="1100" b="0" dirty="0">
                <a:solidFill>
                  <a:schemeClr val="bg1"/>
                </a:solidFill>
                <a:effectLst/>
                <a:latin typeface="Consolas" panose="020B0609020204030204" pitchFamily="49" charset="0"/>
              </a:rPr>
              <a:t>     "UseARMAPI"             = $true</a:t>
            </a:r>
          </a:p>
          <a:p>
            <a:r>
              <a:rPr lang="en-US" sz="1100" b="0" dirty="0">
                <a:solidFill>
                  <a:schemeClr val="bg1"/>
                </a:solidFill>
                <a:effectLst/>
                <a:latin typeface="Consolas" panose="020B0609020204030204" pitchFamily="49" charset="0"/>
              </a:rPr>
              <a:t>     "ResourceGroupName"     = "&lt;Resource_group_name&gt;"                # Optional. Default: "AVDAutoScaleResourceGroup"</a:t>
            </a:r>
          </a:p>
          <a:p>
            <a:r>
              <a:rPr lang="en-US" sz="1100" b="0" dirty="0">
                <a:solidFill>
                  <a:schemeClr val="bg1"/>
                </a:solidFill>
                <a:effectLst/>
                <a:latin typeface="Consolas" panose="020B0609020204030204" pitchFamily="49" charset="0"/>
              </a:rPr>
              <a:t>     "AutomationAccountName" = "&lt;Automation_account_name&gt;"            # Optional. Default: "AVDAutoScaleAutomationAccount"</a:t>
            </a:r>
          </a:p>
          <a:p>
            <a:r>
              <a:rPr lang="en-US" sz="1100" b="0" dirty="0">
                <a:solidFill>
                  <a:schemeClr val="bg1"/>
                </a:solidFill>
                <a:effectLst/>
                <a:latin typeface="Consolas" panose="020B0609020204030204" pitchFamily="49" charset="0"/>
              </a:rPr>
              <a:t>     "Location"              = "&lt;Azure_region_for_deployment&gt;"</a:t>
            </a:r>
          </a:p>
          <a:p>
            <a:r>
              <a:rPr lang="en-US" sz="1100" b="0" dirty="0">
                <a:solidFill>
                  <a:schemeClr val="bg1"/>
                </a:solidFill>
                <a:effectLst/>
                <a:latin typeface="Consolas" panose="020B0609020204030204" pitchFamily="49" charset="0"/>
              </a:rPr>
              <a:t>     "WorkspaceName"         = "&lt;Log_analytics_workspace_name&gt;"       # Optional. If specified, Log Analytics will be used to configure the custom log table that the runbook PowerShell script can send logs to</a:t>
            </a:r>
          </a:p>
          <a:p>
            <a:r>
              <a:rPr lang="en-US" sz="1100" b="0" dirty="0">
                <a:solidFill>
                  <a:schemeClr val="bg1"/>
                </a:solidFill>
                <a:effectLst/>
                <a:latin typeface="Consolas" panose="020B0609020204030204" pitchFamily="49" charset="0"/>
              </a:rPr>
              <a:t>}</a:t>
            </a:r>
          </a:p>
          <a:p>
            <a:r>
              <a:rPr lang="en-US" sz="1100" b="0" dirty="0">
                <a:solidFill>
                  <a:schemeClr val="bg1"/>
                </a:solidFill>
                <a:effectLst/>
                <a:latin typeface="Consolas" panose="020B0609020204030204" pitchFamily="49" charset="0"/>
              </a:rPr>
              <a:t>.\CreateOrUpdateAzAutoAccount.ps1 @Params</a:t>
            </a:r>
          </a:p>
        </p:txBody>
      </p:sp>
      <p:sp>
        <p:nvSpPr>
          <p:cNvPr id="9" name="Rectangle 8">
            <a:extLst>
              <a:ext uri="{FF2B5EF4-FFF2-40B4-BE49-F238E27FC236}">
                <a16:creationId xmlns:a16="http://schemas.microsoft.com/office/drawing/2014/main" id="{000BBE62-1E2D-4062-A8D9-4EDECF009CDF}"/>
              </a:ext>
            </a:extLst>
          </p:cNvPr>
          <p:cNvSpPr/>
          <p:nvPr/>
        </p:nvSpPr>
        <p:spPr bwMode="auto">
          <a:xfrm>
            <a:off x="418855" y="1872386"/>
            <a:ext cx="11651225" cy="1195283"/>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100" b="0" dirty="0">
                <a:solidFill>
                  <a:schemeClr val="bg1"/>
                </a:solidFill>
                <a:effectLst/>
                <a:latin typeface="Consolas" panose="020B0609020204030204" pitchFamily="49" charset="0"/>
              </a:rPr>
              <a:t>New-Item -ItemType Directory -Path "C:\Temp" -Force</a:t>
            </a:r>
          </a:p>
          <a:p>
            <a:r>
              <a:rPr lang="en-US" sz="1100" b="0" dirty="0">
                <a:solidFill>
                  <a:schemeClr val="bg1"/>
                </a:solidFill>
                <a:effectLst/>
                <a:latin typeface="Consolas" panose="020B0609020204030204" pitchFamily="49" charset="0"/>
              </a:rPr>
              <a:t>Set-Location -Path "C:\Temp"</a:t>
            </a:r>
          </a:p>
          <a:p>
            <a:r>
              <a:rPr lang="en-US" sz="1100" b="0" dirty="0">
                <a:solidFill>
                  <a:schemeClr val="bg1"/>
                </a:solidFill>
                <a:effectLst/>
                <a:latin typeface="Consolas" panose="020B0609020204030204" pitchFamily="49" charset="0"/>
              </a:rPr>
              <a:t>$Uri = "https://raw.githubusercontent.com/Azure/RDS-Templates/master/AVD-templates/AVD-scaling-script/CreateOrUpdateAzAutoAccount.ps1"</a:t>
            </a:r>
          </a:p>
          <a:p>
            <a:r>
              <a:rPr lang="en-US" sz="1100" b="0" dirty="0">
                <a:solidFill>
                  <a:schemeClr val="bg1"/>
                </a:solidFill>
                <a:effectLst/>
                <a:latin typeface="Consolas" panose="020B0609020204030204" pitchFamily="49" charset="0"/>
              </a:rPr>
              <a:t># Download the script</a:t>
            </a:r>
          </a:p>
          <a:p>
            <a:r>
              <a:rPr lang="en-US" sz="1100" b="0" dirty="0">
                <a:solidFill>
                  <a:schemeClr val="bg1"/>
                </a:solidFill>
                <a:effectLst/>
                <a:latin typeface="Consolas" panose="020B0609020204030204" pitchFamily="49" charset="0"/>
              </a:rPr>
              <a:t>Invoke-WebRequest -Uri $Uri -</a:t>
            </a:r>
            <a:r>
              <a:rPr lang="en-US" sz="1100" b="0" dirty="0" err="1">
                <a:solidFill>
                  <a:schemeClr val="bg1"/>
                </a:solidFill>
                <a:effectLst/>
                <a:latin typeface="Consolas" panose="020B0609020204030204" pitchFamily="49" charset="0"/>
              </a:rPr>
              <a:t>OutFile</a:t>
            </a:r>
            <a:r>
              <a:rPr lang="en-US" sz="1100" b="0" dirty="0">
                <a:solidFill>
                  <a:schemeClr val="bg1"/>
                </a:solidFill>
                <a:effectLst/>
                <a:latin typeface="Consolas" panose="020B0609020204030204" pitchFamily="49" charset="0"/>
              </a:rPr>
              <a:t> ".\CreateOrUpdateAzAutoAccount.ps1"</a:t>
            </a:r>
          </a:p>
        </p:txBody>
      </p:sp>
      <p:sp>
        <p:nvSpPr>
          <p:cNvPr id="15" name="TextBox 14">
            <a:extLst>
              <a:ext uri="{FF2B5EF4-FFF2-40B4-BE49-F238E27FC236}">
                <a16:creationId xmlns:a16="http://schemas.microsoft.com/office/drawing/2014/main" id="{4FDFC1EB-7A84-40F5-B864-A5A4E243AF18}"/>
              </a:ext>
            </a:extLst>
          </p:cNvPr>
          <p:cNvSpPr txBox="1"/>
          <p:nvPr/>
        </p:nvSpPr>
        <p:spPr>
          <a:xfrm>
            <a:off x="352486" y="1415568"/>
            <a:ext cx="8166182" cy="400110"/>
          </a:xfrm>
          <a:prstGeom prst="rect">
            <a:avLst/>
          </a:prstGeom>
          <a:noFill/>
        </p:spPr>
        <p:txBody>
          <a:bodyPr wrap="square">
            <a:spAutoFit/>
          </a:bodyPr>
          <a:lstStyle/>
          <a:p>
            <a:r>
              <a:rPr lang="en-US" sz="2000" dirty="0"/>
              <a:t>To download the script for creating the Azure Automation account, run:</a:t>
            </a:r>
          </a:p>
        </p:txBody>
      </p:sp>
      <p:sp>
        <p:nvSpPr>
          <p:cNvPr id="16" name="TextBox 15">
            <a:extLst>
              <a:ext uri="{FF2B5EF4-FFF2-40B4-BE49-F238E27FC236}">
                <a16:creationId xmlns:a16="http://schemas.microsoft.com/office/drawing/2014/main" id="{254BB6EF-93EA-4386-8192-A51695C3C539}"/>
              </a:ext>
            </a:extLst>
          </p:cNvPr>
          <p:cNvSpPr txBox="1"/>
          <p:nvPr/>
        </p:nvSpPr>
        <p:spPr>
          <a:xfrm>
            <a:off x="352486" y="3303148"/>
            <a:ext cx="7953806" cy="400110"/>
          </a:xfrm>
          <a:prstGeom prst="rect">
            <a:avLst/>
          </a:prstGeom>
          <a:noFill/>
        </p:spPr>
        <p:txBody>
          <a:bodyPr wrap="square">
            <a:spAutoFit/>
          </a:bodyPr>
          <a:lstStyle/>
          <a:p>
            <a:r>
              <a:rPr lang="en-US" sz="2000" dirty="0"/>
              <a:t>To execute the script and create the Azure Automation account, run:</a:t>
            </a:r>
          </a:p>
        </p:txBody>
      </p:sp>
      <p:sp>
        <p:nvSpPr>
          <p:cNvPr id="18" name="TextBox 17">
            <a:extLst>
              <a:ext uri="{FF2B5EF4-FFF2-40B4-BE49-F238E27FC236}">
                <a16:creationId xmlns:a16="http://schemas.microsoft.com/office/drawing/2014/main" id="{41EE938C-0373-45E5-A22E-F13AF0421FBD}"/>
              </a:ext>
            </a:extLst>
          </p:cNvPr>
          <p:cNvSpPr txBox="1"/>
          <p:nvPr/>
        </p:nvSpPr>
        <p:spPr>
          <a:xfrm>
            <a:off x="352486" y="6116011"/>
            <a:ext cx="11983065" cy="307777"/>
          </a:xfrm>
          <a:prstGeom prst="rect">
            <a:avLst/>
          </a:prstGeom>
          <a:noFill/>
        </p:spPr>
        <p:txBody>
          <a:bodyPr wrap="square">
            <a:spAutoFit/>
          </a:bodyPr>
          <a:lstStyle/>
          <a:p>
            <a:r>
              <a:rPr lang="en-US" sz="1400" b="1" i="0" dirty="0">
                <a:effectLst/>
                <a:latin typeface="Segoe UI" panose="020B0502040204020203" pitchFamily="34" charset="0"/>
              </a:rPr>
              <a:t>Note:</a:t>
            </a:r>
            <a:r>
              <a:rPr lang="en-US" sz="1400" b="0" i="0" dirty="0">
                <a:effectLst/>
                <a:latin typeface="Segoe UI" panose="020B0502040204020203" pitchFamily="34" charset="0"/>
              </a:rPr>
              <a:t> To setup a standalone automation account and Run As account using the Azure portal, see </a:t>
            </a:r>
            <a:r>
              <a:rPr lang="en-US" sz="1400" b="0" i="0" u="none" strike="noStrike" dirty="0">
                <a:effectLst/>
                <a:latin typeface="Segoe UI" panose="020B0502040204020203" pitchFamily="34" charset="0"/>
                <a:hlinkClick r:id="rId3"/>
              </a:rPr>
              <a:t>Create a standalone Azure Automation account</a:t>
            </a:r>
            <a:r>
              <a:rPr lang="en-US" sz="1400" b="0" i="0" dirty="0">
                <a:effectLst/>
                <a:latin typeface="Segoe UI" panose="020B0502040204020203" pitchFamily="34" charset="0"/>
              </a:rPr>
              <a:t>.</a:t>
            </a:r>
            <a:endParaRPr lang="en-US" sz="1400" dirty="0"/>
          </a:p>
        </p:txBody>
      </p:sp>
    </p:spTree>
    <p:extLst>
      <p:ext uri="{BB962C8B-B14F-4D97-AF65-F5344CB8AC3E}">
        <p14:creationId xmlns:p14="http://schemas.microsoft.com/office/powerpoint/2010/main" val="32376371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Create an Azure Automation Run As account</a:t>
            </a:r>
          </a:p>
        </p:txBody>
      </p:sp>
      <p:pic>
        <p:nvPicPr>
          <p:cNvPr id="6" name="Picture Placeholder 4" descr="Route (Two Pins With A Path) with solid fill">
            <a:extLst>
              <a:ext uri="{FF2B5EF4-FFF2-40B4-BE49-F238E27FC236}">
                <a16:creationId xmlns:a16="http://schemas.microsoft.com/office/drawing/2014/main" id="{0C7F7753-5F4B-425B-B2AE-10AFBD7C41DC}"/>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124185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72245" y="518628"/>
            <a:ext cx="11341268" cy="680196"/>
          </a:xfrm>
        </p:spPr>
        <p:txBody>
          <a:bodyPr wrap="square" anchor="t">
            <a:normAutofit/>
          </a:bodyPr>
          <a:lstStyle/>
          <a:p>
            <a:r>
              <a:rPr lang="en-US" dirty="0">
                <a:latin typeface="+mn-lt"/>
              </a:rPr>
              <a:t>Create an Azure Automation account and Run As account</a:t>
            </a:r>
          </a:p>
        </p:txBody>
      </p:sp>
      <p:sp>
        <p:nvSpPr>
          <p:cNvPr id="6" name="TextBox 5">
            <a:extLst>
              <a:ext uri="{FF2B5EF4-FFF2-40B4-BE49-F238E27FC236}">
                <a16:creationId xmlns:a16="http://schemas.microsoft.com/office/drawing/2014/main" id="{095321BF-1EF8-4E60-BDE2-BFF8AE0BD66B}"/>
              </a:ext>
            </a:extLst>
          </p:cNvPr>
          <p:cNvSpPr txBox="1"/>
          <p:nvPr/>
        </p:nvSpPr>
        <p:spPr>
          <a:xfrm>
            <a:off x="572245" y="2698734"/>
            <a:ext cx="7350589" cy="2708434"/>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When you create a Run As account, it creates a new service principal user in Azure Active Directory and assigns the Contributor role to the service principal user at the subscription level. </a:t>
            </a:r>
          </a:p>
          <a:p>
            <a:pPr marL="342900" indent="-342900">
              <a:spcAft>
                <a:spcPts val="1200"/>
              </a:spcAft>
              <a:buFont typeface="Arial" panose="020B0604020202020204" pitchFamily="34" charset="0"/>
              <a:buChar char="•"/>
            </a:pPr>
            <a:r>
              <a:rPr lang="en-US" sz="2000" dirty="0"/>
              <a:t>An Azure Run As account allows you to authenticate securely with certificates and a service principal name without needing to store a username and password in a credential object.</a:t>
            </a:r>
          </a:p>
        </p:txBody>
      </p:sp>
      <p:sp>
        <p:nvSpPr>
          <p:cNvPr id="8" name="TextBox 7">
            <a:extLst>
              <a:ext uri="{FF2B5EF4-FFF2-40B4-BE49-F238E27FC236}">
                <a16:creationId xmlns:a16="http://schemas.microsoft.com/office/drawing/2014/main" id="{BCC57A63-303B-4091-BCF0-A2620B310094}"/>
              </a:ext>
            </a:extLst>
          </p:cNvPr>
          <p:cNvSpPr txBox="1"/>
          <p:nvPr/>
        </p:nvSpPr>
        <p:spPr>
          <a:xfrm>
            <a:off x="530950" y="1198824"/>
            <a:ext cx="10376958" cy="830997"/>
          </a:xfrm>
          <a:prstGeom prst="rect">
            <a:avLst/>
          </a:prstGeom>
          <a:noFill/>
        </p:spPr>
        <p:txBody>
          <a:bodyPr wrap="square">
            <a:spAutoFit/>
          </a:bodyPr>
          <a:lstStyle/>
          <a:p>
            <a:r>
              <a:rPr lang="en-US" sz="2400" dirty="0">
                <a:solidFill>
                  <a:schemeClr val="tx2">
                    <a:lumMod val="75000"/>
                  </a:schemeClr>
                </a:solidFill>
              </a:rPr>
              <a:t>An Azure Automation Run As account provides authentication for managing resources in Azure with Azure cmdlets. </a:t>
            </a:r>
          </a:p>
        </p:txBody>
      </p:sp>
      <p:pic>
        <p:nvPicPr>
          <p:cNvPr id="9" name="Picture 8">
            <a:extLst>
              <a:ext uri="{FF2B5EF4-FFF2-40B4-BE49-F238E27FC236}">
                <a16:creationId xmlns:a16="http://schemas.microsoft.com/office/drawing/2014/main" id="{829DF9C1-29AF-4248-92C0-80053F093634}"/>
              </a:ext>
            </a:extLst>
          </p:cNvPr>
          <p:cNvPicPr>
            <a:picLocks noChangeAspect="1"/>
          </p:cNvPicPr>
          <p:nvPr/>
        </p:nvPicPr>
        <p:blipFill>
          <a:blip r:embed="rId3"/>
          <a:stretch>
            <a:fillRect/>
          </a:stretch>
        </p:blipFill>
        <p:spPr>
          <a:xfrm>
            <a:off x="8654354" y="1766531"/>
            <a:ext cx="2652736" cy="4572841"/>
          </a:xfrm>
          <a:prstGeom prst="rect">
            <a:avLst/>
          </a:prstGeom>
        </p:spPr>
      </p:pic>
    </p:spTree>
    <p:extLst>
      <p:ext uri="{BB962C8B-B14F-4D97-AF65-F5344CB8AC3E}">
        <p14:creationId xmlns:p14="http://schemas.microsoft.com/office/powerpoint/2010/main" val="1228997510"/>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1652</Words>
  <Application>Microsoft Office PowerPoint</Application>
  <PresentationFormat>Widescreen</PresentationFormat>
  <Paragraphs>145</Paragraphs>
  <Slides>14</Slides>
  <Notes>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-apple-system</vt:lpstr>
      <vt:lpstr>Arial</vt:lpstr>
      <vt:lpstr>Calibri</vt:lpstr>
      <vt:lpstr>Consolas</vt:lpstr>
      <vt:lpstr>Segoe UI</vt:lpstr>
      <vt:lpstr>Segoe UI Light</vt:lpstr>
      <vt:lpstr>Segoe UI Semibold</vt:lpstr>
      <vt:lpstr>Symbol</vt:lpstr>
      <vt:lpstr>Times New Roman</vt:lpstr>
      <vt:lpstr>Wingdings</vt:lpstr>
      <vt:lpstr>Microsoft Power Platform Template</vt:lpstr>
      <vt:lpstr>AZ-140T00A Configuring and Operating Azure Virtual Desktop</vt:lpstr>
      <vt:lpstr>Automate Azure Virtual Desktop management tasks</vt:lpstr>
      <vt:lpstr>Introduction</vt:lpstr>
      <vt:lpstr>Scale session hosts using Azure Automation </vt:lpstr>
      <vt:lpstr>Scale session hosts using Azure Automation</vt:lpstr>
      <vt:lpstr>Create or update an Azure Automation account</vt:lpstr>
      <vt:lpstr>Create or update an Azure Automation account</vt:lpstr>
      <vt:lpstr>Create an Azure Automation Run As account</vt:lpstr>
      <vt:lpstr>Create an Azure Automation account and Run As account</vt:lpstr>
      <vt:lpstr>Create the Azure Logic App and execution</vt:lpstr>
      <vt:lpstr>Create the Azure Logic App and execution schedule</vt:lpstr>
      <vt:lpstr>Knowledge check and Summary</vt:lpstr>
      <vt:lpstr>Lab - Implement autoscaling in host pools (AD DS)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2022-11-30T19:43:29Z</dcterms:modified>
</cp:coreProperties>
</file>