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8"/>
  </p:notesMasterIdLst>
  <p:handoutMasterIdLst>
    <p:handoutMasterId r:id="rId19"/>
  </p:handoutMasterIdLst>
  <p:sldIdLst>
    <p:sldId id="2076138183" r:id="rId2"/>
    <p:sldId id="1684" r:id="rId3"/>
    <p:sldId id="1811" r:id="rId4"/>
    <p:sldId id="2076138180" r:id="rId5"/>
    <p:sldId id="1979" r:id="rId6"/>
    <p:sldId id="2076138158" r:id="rId7"/>
    <p:sldId id="1978" r:id="rId8"/>
    <p:sldId id="2076138177" r:id="rId9"/>
    <p:sldId id="1977" r:id="rId10"/>
    <p:sldId id="2076138181" r:id="rId11"/>
    <p:sldId id="1976" r:id="rId12"/>
    <p:sldId id="2076138182" r:id="rId13"/>
    <p:sldId id="1941" r:id="rId14"/>
    <p:sldId id="2241" r:id="rId15"/>
    <p:sldId id="1891" r:id="rId16"/>
    <p:sldId id="1952"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5BA9-64F1-4C15-893A-612AD941938C}" v="7" dt="2021-11-24T00:43:08.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49" autoAdjust="0"/>
    <p:restoredTop sz="66875" autoAdjust="0"/>
  </p:normalViewPr>
  <p:slideViewPr>
    <p:cSldViewPr snapToGrid="0">
      <p:cViewPr varScale="1">
        <p:scale>
          <a:sx n="67" d="100"/>
          <a:sy n="67" d="100"/>
        </p:scale>
        <p:origin x="1152" y="3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11/30/2022 11:43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11/30/2022 11:43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ka.ms/azmonwvdi"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how to monitor Azure Virtual Desktop by using Azure Monitor.</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How to use Log Analytics workspace for Azure Monitor.</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How to monitor Azure Virtual Desktop by using Azure Advisor.</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How to resolve Azure Advisor recommendations.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How to diagnose graphics performance issues.</a:t>
            </a:r>
          </a:p>
          <a:p>
            <a:br>
              <a:rPr lang="en-US" dirty="0"/>
            </a:br>
            <a:endParaRPr lang="en-US" b="0" i="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For Azure Virtual Desktop issues, check Azure Advisor first. Azure Advisor will give you directions for how to solve the problem, or at least point you towards a resource that can help.</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how to monitor Azure Virtual Desktop by using Azure Monitor.</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How to use Log Analytics workspace for Azure Monitor.</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How to monitor Azure Virtual Desktop by using Azure Advisor.</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How to resolve Azure Advisor recommendations.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How to diagnose graphics performance issues.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developing cloud applications.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messaging, events, and API management.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Before you start using Azure Monitor for Azure Virtual Desktop, you'll need to set up the following things:</a:t>
            </a:r>
          </a:p>
          <a:p>
            <a:pPr algn="l"/>
            <a:endParaRPr lang="en-US" b="0" i="0" dirty="0">
              <a:effectLst/>
              <a:latin typeface="Segoe UI" panose="020B0502040204020203" pitchFamily="34" charset="0"/>
            </a:endParaRPr>
          </a:p>
          <a:p>
            <a:pPr marL="171450" indent="-171450" algn="l">
              <a:buFont typeface="Arial" panose="020B0604020202020204" pitchFamily="34" charset="0"/>
              <a:buChar char="•"/>
            </a:pPr>
            <a:r>
              <a:rPr lang="en-US" b="0" i="0" dirty="0">
                <a:effectLst/>
                <a:latin typeface="Segoe UI" panose="020B0502040204020203" pitchFamily="34" charset="0"/>
              </a:rPr>
              <a:t>At least one configured Log Analytics Workspace. Use a designated Log Analytics workspace for your Azure Virtual Desktop session hosts to ensure that performance counters and events are only collected from session hosts in your Azure Virtual Desktop deployment.</a:t>
            </a:r>
          </a:p>
          <a:p>
            <a:pPr marL="171450" indent="-171450" algn="l">
              <a:buFont typeface="Arial" panose="020B0604020202020204" pitchFamily="34" charset="0"/>
              <a:buChar char="•"/>
            </a:pPr>
            <a:r>
              <a:rPr lang="en-US" b="0" i="0" dirty="0">
                <a:effectLst/>
                <a:latin typeface="Segoe UI" panose="020B0502040204020203" pitchFamily="34" charset="0"/>
              </a:rPr>
              <a:t>Enable data collection for the following things in your Log Analytics workspace:</a:t>
            </a:r>
          </a:p>
          <a:p>
            <a:pPr marL="742950" lvl="1" indent="-285750" algn="l">
              <a:buFont typeface="Arial" panose="020B0604020202020204" pitchFamily="34" charset="0"/>
              <a:buChar char="•"/>
            </a:pPr>
            <a:r>
              <a:rPr lang="en-US" b="0" i="0" dirty="0">
                <a:effectLst/>
                <a:latin typeface="Segoe UI" panose="020B0502040204020203" pitchFamily="34" charset="0"/>
              </a:rPr>
              <a:t>Diagnostics from your Azure Virtual Desktop environment</a:t>
            </a:r>
          </a:p>
          <a:p>
            <a:pPr marL="742950" lvl="1" indent="-285750" algn="l">
              <a:buFont typeface="Arial" panose="020B0604020202020204" pitchFamily="34" charset="0"/>
              <a:buChar char="•"/>
            </a:pPr>
            <a:r>
              <a:rPr lang="en-US" b="0" i="0" dirty="0">
                <a:effectLst/>
                <a:latin typeface="Segoe UI" panose="020B0502040204020203" pitchFamily="34" charset="0"/>
              </a:rPr>
              <a:t>Recommended performance counters from your Azure Virtual Desktop session hosts</a:t>
            </a:r>
          </a:p>
          <a:p>
            <a:pPr marL="742950" lvl="1" indent="-285750" algn="l">
              <a:buFont typeface="Arial" panose="020B0604020202020204" pitchFamily="34" charset="0"/>
              <a:buChar char="•"/>
            </a:pPr>
            <a:r>
              <a:rPr lang="en-US" b="0" i="0" dirty="0">
                <a:effectLst/>
                <a:latin typeface="Segoe UI" panose="020B0502040204020203" pitchFamily="34" charset="0"/>
              </a:rPr>
              <a:t>Recommended Windows Event Logs from your Azure Virtual Desktop session hosts</a:t>
            </a:r>
          </a:p>
          <a:p>
            <a:endParaRPr lang="en-US" dirty="0"/>
          </a:p>
          <a:p>
            <a:endParaRPr lang="en-US" dirty="0"/>
          </a:p>
          <a:p>
            <a:pPr algn="l"/>
            <a:r>
              <a:rPr lang="en-US" b="0" i="0" dirty="0">
                <a:effectLst/>
                <a:latin typeface="Segoe UI" panose="020B0502040204020203" pitchFamily="34" charset="0"/>
              </a:rPr>
              <a:t>You can open Azure Monitor for Azure Virtual Desktop by doing the following:</a:t>
            </a:r>
          </a:p>
          <a:p>
            <a:pPr marL="228600" indent="-228600" algn="l">
              <a:buFont typeface="+mj-lt"/>
              <a:buAutoNum type="arabicPeriod"/>
            </a:pPr>
            <a:r>
              <a:rPr lang="en-US" b="0" i="0" dirty="0">
                <a:effectLst/>
                <a:latin typeface="Segoe UI" panose="020B0502040204020203" pitchFamily="34" charset="0"/>
              </a:rPr>
              <a:t>Go to the Azure portal.</a:t>
            </a:r>
          </a:p>
          <a:p>
            <a:pPr marL="228600" indent="-228600" algn="l">
              <a:buFont typeface="+mj-lt"/>
              <a:buAutoNum type="arabicPeriod"/>
            </a:pPr>
            <a:r>
              <a:rPr lang="en-US" b="0" i="0" dirty="0">
                <a:effectLst/>
                <a:latin typeface="Segoe UI" panose="020B0502040204020203" pitchFamily="34" charset="0"/>
              </a:rPr>
              <a:t>Search for and select </a:t>
            </a:r>
            <a:r>
              <a:rPr lang="en-US" b="1" i="0" dirty="0">
                <a:effectLst/>
                <a:latin typeface="Segoe UI" panose="020B0502040204020203" pitchFamily="34" charset="0"/>
              </a:rPr>
              <a:t>Azure Monitor</a:t>
            </a:r>
            <a:r>
              <a:rPr lang="en-US" b="0" i="0" dirty="0">
                <a:effectLst/>
                <a:latin typeface="Segoe UI" panose="020B0502040204020203" pitchFamily="34" charset="0"/>
              </a:rPr>
              <a:t> from the Azure portal. </a:t>
            </a:r>
          </a:p>
          <a:p>
            <a:pPr marL="228600" indent="-228600" algn="l">
              <a:buFont typeface="+mj-lt"/>
              <a:buAutoNum type="arabicPeriod"/>
            </a:pPr>
            <a:r>
              <a:rPr lang="en-US" b="0" i="0" dirty="0">
                <a:effectLst/>
                <a:latin typeface="Segoe UI" panose="020B0502040204020203" pitchFamily="34" charset="0"/>
              </a:rPr>
              <a:t>Select </a:t>
            </a:r>
            <a:r>
              <a:rPr lang="en-US" b="1" i="0" dirty="0">
                <a:effectLst/>
                <a:latin typeface="Segoe UI" panose="020B0502040204020203" pitchFamily="34" charset="0"/>
              </a:rPr>
              <a:t>Insights Hub</a:t>
            </a:r>
            <a:r>
              <a:rPr lang="en-US" b="0" i="0" dirty="0">
                <a:effectLst/>
                <a:latin typeface="Segoe UI" panose="020B0502040204020203" pitchFamily="34" charset="0"/>
              </a:rPr>
              <a:t> under </a:t>
            </a:r>
            <a:r>
              <a:rPr lang="en-US" b="1" i="0" dirty="0">
                <a:effectLst/>
                <a:latin typeface="Segoe UI" panose="020B0502040204020203" pitchFamily="34" charset="0"/>
              </a:rPr>
              <a:t>Insights</a:t>
            </a:r>
            <a:r>
              <a:rPr lang="en-US" b="0" i="0" dirty="0">
                <a:effectLst/>
                <a:latin typeface="Segoe UI" panose="020B0502040204020203" pitchFamily="34" charset="0"/>
              </a:rPr>
              <a:t>, then select </a:t>
            </a:r>
            <a:r>
              <a:rPr lang="en-US" b="1" i="0" dirty="0">
                <a:effectLst/>
                <a:latin typeface="Segoe UI" panose="020B0502040204020203" pitchFamily="34" charset="0"/>
              </a:rPr>
              <a:t>Azure Virtual Desktop</a:t>
            </a:r>
            <a:r>
              <a:rPr lang="en-US" b="0" i="0" dirty="0">
                <a:effectLst/>
                <a:latin typeface="Segoe UI" panose="020B0502040204020203" pitchFamily="34" charset="0"/>
              </a:rPr>
              <a:t>. </a:t>
            </a:r>
          </a:p>
          <a:p>
            <a:pPr marL="228600" indent="-228600" algn="l">
              <a:buFont typeface="+mj-lt"/>
              <a:buAutoNum type="arabicPeriod"/>
            </a:pPr>
            <a:r>
              <a:rPr lang="en-US" b="0" i="0" dirty="0">
                <a:effectLst/>
                <a:latin typeface="Segoe UI" panose="020B0502040204020203" pitchFamily="34" charset="0"/>
              </a:rPr>
              <a:t>Once you have the page open, enter the </a:t>
            </a:r>
            <a:r>
              <a:rPr lang="en-US" b="1" i="0" dirty="0">
                <a:effectLst/>
                <a:latin typeface="Segoe UI" panose="020B0502040204020203" pitchFamily="34" charset="0"/>
              </a:rPr>
              <a:t>Subscription, Resource group, Host pool</a:t>
            </a:r>
            <a:r>
              <a:rPr lang="en-US" b="0" i="0" dirty="0">
                <a:effectLst/>
                <a:latin typeface="Segoe UI" panose="020B0502040204020203" pitchFamily="34" charset="0"/>
              </a:rPr>
              <a:t>, and </a:t>
            </a:r>
            <a:r>
              <a:rPr lang="en-US" b="1" i="0" dirty="0">
                <a:effectLst/>
                <a:latin typeface="Segoe UI" panose="020B0502040204020203" pitchFamily="34" charset="0"/>
              </a:rPr>
              <a:t>Time range</a:t>
            </a:r>
            <a:r>
              <a:rPr lang="en-US" b="0" i="0" dirty="0">
                <a:effectLst/>
                <a:latin typeface="Segoe UI" panose="020B0502040204020203" pitchFamily="34" charset="0"/>
              </a:rPr>
              <a:t> of the environment you want to monitor.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3806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using Azure Monitor for Azure Virtual Desktop, you'll need at least one Log Analytics workspace. Use a designated Log Analytics workspace for your Azure Virtual Desktop session hosts to ensure that performance counters and events are only collected form session hosts in your Azure Virtual Desktop deployment.</a:t>
            </a:r>
          </a:p>
          <a:p>
            <a:endParaRPr lang="en-US" dirty="0"/>
          </a:p>
          <a:p>
            <a:r>
              <a:rPr lang="en-US" dirty="0"/>
              <a:t>If it's your first time opening Azure Monitor for Azure Virtual Desktop, you'll need set up Azure Monitor for your Azure Virtual Desktop environment. To configure your resources:</a:t>
            </a:r>
          </a:p>
          <a:p>
            <a:endParaRPr lang="en-US" dirty="0"/>
          </a:p>
          <a:p>
            <a:pPr marL="228600" indent="-228600">
              <a:buFont typeface="+mj-lt"/>
              <a:buAutoNum type="arabicPeriod"/>
            </a:pPr>
            <a:r>
              <a:rPr lang="en-US" dirty="0"/>
              <a:t>Open Azure Monitor for Azure Virtual Desktop in the Azure portal at </a:t>
            </a:r>
            <a:r>
              <a:rPr lang="en-US" dirty="0">
                <a:hlinkClick r:id="rId3"/>
              </a:rPr>
              <a:t>aka.ms/azmonwvdi</a:t>
            </a:r>
            <a:r>
              <a:rPr lang="en-US" dirty="0"/>
              <a:t>, then select </a:t>
            </a:r>
            <a:r>
              <a:rPr lang="en-US" b="1" dirty="0"/>
              <a:t>configuration workbook</a:t>
            </a:r>
            <a:r>
              <a:rPr lang="en-US" dirty="0"/>
              <a:t>.</a:t>
            </a:r>
          </a:p>
          <a:p>
            <a:pPr marL="228600" indent="-228600">
              <a:buFont typeface="+mj-lt"/>
              <a:buAutoNum type="arabicPeriod"/>
            </a:pPr>
            <a:r>
              <a:rPr lang="en-US" dirty="0"/>
              <a:t>Select an environment to configure under </a:t>
            </a:r>
            <a:r>
              <a:rPr lang="en-US" b="1" dirty="0"/>
              <a:t>Subscription</a:t>
            </a:r>
            <a:r>
              <a:rPr lang="en-US" dirty="0"/>
              <a:t>, </a:t>
            </a:r>
            <a:r>
              <a:rPr lang="en-US" b="1" dirty="0"/>
              <a:t>Resource Group</a:t>
            </a:r>
            <a:r>
              <a:rPr lang="en-US" dirty="0"/>
              <a:t>, and </a:t>
            </a:r>
            <a:r>
              <a:rPr lang="en-US" b="1" dirty="0"/>
              <a:t>Host Pool</a:t>
            </a:r>
            <a:r>
              <a:rPr lang="en-US" dirty="0"/>
              <a:t>.</a:t>
            </a:r>
          </a:p>
          <a:p>
            <a:pPr marL="228600" indent="-228600">
              <a:buFont typeface="+mj-lt"/>
              <a:buAutoNum type="arabicPeriod"/>
            </a:pPr>
            <a:endParaRPr lang="en-US" dirty="0"/>
          </a:p>
          <a:p>
            <a:r>
              <a:rPr lang="en-US" dirty="0"/>
              <a:t>The configuration workbook sets up your monitoring environment and lets you check the configuration after you've finished the setup process. It's important to check your configuration if items in the dashboard aren't displaying correctly, or when the product group publishes updates that require new settings.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05286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panose="020B0502040204020203" pitchFamily="34" charset="0"/>
              </a:rPr>
              <a:t>Whenever you come across an issue in Azure Virtual Desktop, always check Azure Advisor first. Azure Advisor will give you directions for how to solve the problem, or at least point you towards a resource that can help.</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This slide describes how you can resolve recommendations that appear in Azure Advisor for Azure Virtual Desktop.</a:t>
            </a:r>
          </a:p>
          <a:p>
            <a:pPr algn="l"/>
            <a:r>
              <a:rPr lang="en-US" b="0" i="0" dirty="0">
                <a:effectLst/>
                <a:latin typeface="Segoe UI" panose="020B0502040204020203" pitchFamily="34" charset="0"/>
              </a:rPr>
              <a:t>Common recommendations to be resolved can include:</a:t>
            </a:r>
          </a:p>
          <a:p>
            <a:pPr marL="171450" indent="-171450" algn="l">
              <a:buFont typeface="Arial" panose="020B0604020202020204" pitchFamily="34" charset="0"/>
              <a:buChar char="•"/>
            </a:pPr>
            <a:endParaRPr lang="en-US" b="0" i="0" dirty="0">
              <a:effectLst/>
              <a:latin typeface="Segoe UI" panose="020B0502040204020203" pitchFamily="34" charset="0"/>
            </a:endParaRPr>
          </a:p>
          <a:p>
            <a:pPr marL="171450" indent="-171450" algn="l">
              <a:buFont typeface="Arial" panose="020B0604020202020204" pitchFamily="34" charset="0"/>
              <a:buChar char="•"/>
            </a:pPr>
            <a:r>
              <a:rPr lang="en-US" b="0" i="0" dirty="0">
                <a:effectLst/>
                <a:latin typeface="Segoe UI" panose="020B0502040204020203" pitchFamily="34" charset="0"/>
              </a:rPr>
              <a:t>No validation environment enabled</a:t>
            </a:r>
          </a:p>
          <a:p>
            <a:pPr marL="171450" indent="-171450" algn="l">
              <a:buFont typeface="Arial" panose="020B0604020202020204" pitchFamily="34" charset="0"/>
              <a:buChar char="•"/>
            </a:pPr>
            <a:r>
              <a:rPr lang="en-US" b="0" i="0" dirty="0">
                <a:effectLst/>
                <a:latin typeface="Segoe UI" panose="020B0502040204020203" pitchFamily="34" charset="0"/>
              </a:rPr>
              <a:t>Not enough production (non-validation) environments enabled</a:t>
            </a:r>
          </a:p>
          <a:p>
            <a:pPr marL="171450" indent="-171450" algn="l">
              <a:buFont typeface="Arial" panose="020B0604020202020204" pitchFamily="34" charset="0"/>
              <a:buChar char="•"/>
            </a:pPr>
            <a:r>
              <a:rPr lang="en-US" b="0" i="0" dirty="0">
                <a:effectLst/>
                <a:latin typeface="Segoe UI" panose="020B0502040204020203" pitchFamily="34" charset="0"/>
              </a:rPr>
              <a:t>Not enough links are unblocked to successfully implement your VM</a:t>
            </a:r>
          </a:p>
          <a:p>
            <a:pPr algn="l">
              <a:buFont typeface="Arial" panose="020B0604020202020204" pitchFamily="34" charset="0"/>
              <a:buChar char="•"/>
            </a:pPr>
            <a:endParaRPr lang="en-US" b="0" i="0" dirty="0">
              <a:effectLst/>
              <a:latin typeface="Segoe UI" panose="020B0502040204020203" pitchFamily="34" charset="0"/>
            </a:endParaRPr>
          </a:p>
          <a:p>
            <a:pPr algn="l">
              <a:buFont typeface="Arial" panose="020B0604020202020204" pitchFamily="34" charset="0"/>
              <a:buChar char="•"/>
            </a:pPr>
            <a:endParaRPr lang="en-US" b="0" i="0" dirty="0">
              <a:effectLst/>
              <a:latin typeface="Segoe UI" panose="020B0502040204020203" pitchFamily="34" charset="0"/>
            </a:endParaRPr>
          </a:p>
          <a:p>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6210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146053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600"/>
              </a:spcAft>
            </a:pPr>
            <a:r>
              <a:rPr lang="en-US" b="0" i="0" dirty="0">
                <a:solidFill>
                  <a:srgbClr val="000000"/>
                </a:solidFill>
                <a:effectLst/>
                <a:latin typeface="Times New Roman" panose="02020603050405020304" pitchFamily="18" charset="0"/>
              </a:rPr>
              <a:t>To diagnose experience quality issues with your remote sessions, counters have been provided under the RemoteFX Graphics section of Performance Monitor. This unit helps you pinpoint and fix graphics-related performance bottlenecks during Remote Desktop Protocol (RDP) sessions using these counters.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62107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 </a:t>
            </a:r>
          </a:p>
        </p:txBody>
      </p:sp>
    </p:spTree>
    <p:extLst>
      <p:ext uri="{BB962C8B-B14F-4D97-AF65-F5344CB8AC3E}">
        <p14:creationId xmlns:p14="http://schemas.microsoft.com/office/powerpoint/2010/main" val="13683188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 </a:t>
            </a:r>
          </a:p>
        </p:txBody>
      </p:sp>
    </p:spTree>
    <p:extLst>
      <p:ext uri="{BB962C8B-B14F-4D97-AF65-F5344CB8AC3E}">
        <p14:creationId xmlns:p14="http://schemas.microsoft.com/office/powerpoint/2010/main" val="12107193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 </a:t>
            </a:r>
          </a:p>
        </p:txBody>
      </p:sp>
    </p:spTree>
    <p:extLst>
      <p:ext uri="{BB962C8B-B14F-4D97-AF65-F5344CB8AC3E}">
        <p14:creationId xmlns:p14="http://schemas.microsoft.com/office/powerpoint/2010/main" val="18905550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 id="2147484706" r:id="rId11"/>
    <p:sldLayoutId id="2147484707" r:id="rId1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aka.ms/AZ-140_05_Lab_01"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a:t>
            </a:r>
            <a:r>
              <a:rPr lang="en-US">
                <a:solidFill>
                  <a:schemeClr val="tx1"/>
                </a:solidFill>
              </a:rPr>
              <a:t>Operating Azure </a:t>
            </a:r>
            <a:r>
              <a:rPr lang="en-US" dirty="0">
                <a:solidFill>
                  <a:schemeClr val="tx1"/>
                </a:solidFill>
              </a:rPr>
              <a:t>Virtual Desktop</a:t>
            </a:r>
          </a:p>
        </p:txBody>
      </p:sp>
    </p:spTree>
    <p:extLst>
      <p:ext uri="{BB962C8B-B14F-4D97-AF65-F5344CB8AC3E}">
        <p14:creationId xmlns:p14="http://schemas.microsoft.com/office/powerpoint/2010/main" val="39135909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How to resolve Azure Advisor recommendations</a:t>
            </a:r>
          </a:p>
        </p:txBody>
      </p:sp>
      <p:pic>
        <p:nvPicPr>
          <p:cNvPr id="12" name="Picture Placeholder 7">
            <a:extLst>
              <a:ext uri="{FF2B5EF4-FFF2-40B4-BE49-F238E27FC236}">
                <a16:creationId xmlns:a16="http://schemas.microsoft.com/office/drawing/2014/main" id="{01BC2310-0E20-4648-A315-991B97F4D986}"/>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6751" r="6751"/>
          <a:stretch>
            <a:fillRect/>
          </a:stretch>
        </p:blipFill>
        <p:spPr>
          <a:xfrm>
            <a:off x="10098361" y="2777952"/>
            <a:ext cx="1281254" cy="1281436"/>
          </a:xfrm>
        </p:spPr>
      </p:pic>
    </p:spTree>
    <p:extLst>
      <p:ext uri="{BB962C8B-B14F-4D97-AF65-F5344CB8AC3E}">
        <p14:creationId xmlns:p14="http://schemas.microsoft.com/office/powerpoint/2010/main" val="5006271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24831" y="458193"/>
            <a:ext cx="11341268" cy="680196"/>
          </a:xfrm>
        </p:spPr>
        <p:txBody>
          <a:bodyPr/>
          <a:lstStyle/>
          <a:p>
            <a:r>
              <a:rPr lang="en-US" i="0" u="none" strike="noStrike" dirty="0">
                <a:effectLst/>
                <a:latin typeface="Segoe UI" panose="020B0502040204020203" pitchFamily="34" charset="0"/>
              </a:rPr>
              <a:t>How to resolve Azure Advisor recommendations</a:t>
            </a:r>
            <a:endParaRPr lang="en-US" dirty="0">
              <a:latin typeface="Segoe UI" panose="020B0502040204020203" pitchFamily="34" charset="0"/>
            </a:endParaRPr>
          </a:p>
        </p:txBody>
      </p:sp>
      <p:pic>
        <p:nvPicPr>
          <p:cNvPr id="3" name="Picture 2">
            <a:extLst>
              <a:ext uri="{FF2B5EF4-FFF2-40B4-BE49-F238E27FC236}">
                <a16:creationId xmlns:a16="http://schemas.microsoft.com/office/drawing/2014/main" id="{0D7CB934-1301-4635-AB6B-8AC62F783B1A}"/>
              </a:ext>
            </a:extLst>
          </p:cNvPr>
          <p:cNvPicPr>
            <a:picLocks noChangeAspect="1"/>
          </p:cNvPicPr>
          <p:nvPr/>
        </p:nvPicPr>
        <p:blipFill>
          <a:blip r:embed="rId3"/>
          <a:stretch>
            <a:fillRect/>
          </a:stretch>
        </p:blipFill>
        <p:spPr>
          <a:xfrm>
            <a:off x="5132440" y="1226881"/>
            <a:ext cx="6176624" cy="4690850"/>
          </a:xfrm>
          <a:prstGeom prst="rect">
            <a:avLst/>
          </a:prstGeom>
        </p:spPr>
      </p:pic>
      <p:sp>
        <p:nvSpPr>
          <p:cNvPr id="8" name="TextBox 7">
            <a:extLst>
              <a:ext uri="{FF2B5EF4-FFF2-40B4-BE49-F238E27FC236}">
                <a16:creationId xmlns:a16="http://schemas.microsoft.com/office/drawing/2014/main" id="{2C4B6A42-9F72-43C1-A829-23D960C7E457}"/>
              </a:ext>
            </a:extLst>
          </p:cNvPr>
          <p:cNvSpPr txBox="1"/>
          <p:nvPr/>
        </p:nvSpPr>
        <p:spPr>
          <a:xfrm>
            <a:off x="346588" y="1969491"/>
            <a:ext cx="4372896" cy="3724096"/>
          </a:xfrm>
          <a:prstGeom prst="rect">
            <a:avLst/>
          </a:prstGeom>
          <a:noFill/>
        </p:spPr>
        <p:txBody>
          <a:bodyPr wrap="square">
            <a:spAutoFit/>
          </a:bodyPr>
          <a:lstStyle/>
          <a:p>
            <a:pPr algn="l">
              <a:spcAft>
                <a:spcPts val="1200"/>
              </a:spcAft>
            </a:pPr>
            <a:r>
              <a:rPr lang="en-US" sz="2000" b="0" i="0" dirty="0">
                <a:effectLst/>
                <a:latin typeface="Segoe UI" panose="020B0502040204020203" pitchFamily="34" charset="0"/>
              </a:rPr>
              <a:t>Recommendations to be resolved can include:</a:t>
            </a:r>
          </a:p>
          <a:p>
            <a:pPr marL="285750" indent="-285750" algn="l">
              <a:spcAft>
                <a:spcPts val="1200"/>
              </a:spcAft>
              <a:buFont typeface="Arial" panose="020B0604020202020204" pitchFamily="34" charset="0"/>
              <a:buChar char="•"/>
            </a:pPr>
            <a:r>
              <a:rPr lang="en-US" sz="2000" b="0" i="0" dirty="0">
                <a:effectLst/>
                <a:latin typeface="Segoe UI" panose="020B0502040204020203" pitchFamily="34" charset="0"/>
              </a:rPr>
              <a:t>No validation environment enabled</a:t>
            </a:r>
          </a:p>
          <a:p>
            <a:pPr marL="285750" indent="-285750" algn="l">
              <a:spcAft>
                <a:spcPts val="1200"/>
              </a:spcAft>
              <a:buFont typeface="Arial" panose="020B0604020202020204" pitchFamily="34" charset="0"/>
              <a:buChar char="•"/>
            </a:pPr>
            <a:r>
              <a:rPr lang="en-US" sz="2000" b="0" i="0" dirty="0">
                <a:effectLst/>
                <a:latin typeface="Segoe UI" panose="020B0502040204020203" pitchFamily="34" charset="0"/>
              </a:rPr>
              <a:t>Not enough production (non-validation) environments enabled</a:t>
            </a:r>
          </a:p>
          <a:p>
            <a:pPr marL="285750" indent="-285750" algn="l">
              <a:spcAft>
                <a:spcPts val="1200"/>
              </a:spcAft>
              <a:buFont typeface="Arial" panose="020B0604020202020204" pitchFamily="34" charset="0"/>
              <a:buChar char="•"/>
            </a:pPr>
            <a:r>
              <a:rPr lang="en-US" sz="2000" b="0" i="0" dirty="0">
                <a:effectLst/>
                <a:latin typeface="Segoe UI" panose="020B0502040204020203" pitchFamily="34" charset="0"/>
              </a:rPr>
              <a:t>Not enough links are unblocked to successfully implement your VM</a:t>
            </a:r>
          </a:p>
          <a:p>
            <a:br>
              <a:rPr lang="en-US" dirty="0"/>
            </a:br>
            <a:endParaRPr lang="en-US" dirty="0"/>
          </a:p>
        </p:txBody>
      </p:sp>
      <p:cxnSp>
        <p:nvCxnSpPr>
          <p:cNvPr id="6" name="Straight Arrow Connector 5">
            <a:extLst>
              <a:ext uri="{FF2B5EF4-FFF2-40B4-BE49-F238E27FC236}">
                <a16:creationId xmlns:a16="http://schemas.microsoft.com/office/drawing/2014/main" id="{F4809092-93A9-48DE-9566-C54D44DF19F8}"/>
              </a:ext>
            </a:extLst>
          </p:cNvPr>
          <p:cNvCxnSpPr>
            <a:cxnSpLocks/>
          </p:cNvCxnSpPr>
          <p:nvPr/>
        </p:nvCxnSpPr>
        <p:spPr>
          <a:xfrm>
            <a:off x="3728393" y="3185652"/>
            <a:ext cx="2583917" cy="902601"/>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8498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Diagnose graphics performance issues</a:t>
            </a:r>
          </a:p>
        </p:txBody>
      </p:sp>
      <p:pic>
        <p:nvPicPr>
          <p:cNvPr id="6" name="Picture Placeholder 5" descr="Continuous Improvement with solid fill">
            <a:extLst>
              <a:ext uri="{FF2B5EF4-FFF2-40B4-BE49-F238E27FC236}">
                <a16:creationId xmlns:a16="http://schemas.microsoft.com/office/drawing/2014/main" id="{1D0D43E7-6411-44AD-81FB-5FAE4F4A559A}"/>
              </a:ext>
            </a:extLst>
          </p:cNvPr>
          <p:cNvPicPr>
            <a:picLocks noGrp="1" noChangeAspect="1"/>
          </p:cNvPicPr>
          <p:nvPr>
            <p:ph type="pic" sz="quarter" idx="10"/>
          </p:nvPr>
        </p:nvPicPr>
        <p:blipFill>
          <a:blip r:embed="rId3">
            <a:duotone>
              <a:schemeClr val="accent4">
                <a:shade val="45000"/>
                <a:satMod val="135000"/>
              </a:schemeClr>
              <a:prstClr val="white"/>
            </a:duotone>
            <a:extLst>
              <a:ext uri="{96DAC541-7B7A-43D3-8B79-37D633B846F1}">
                <asvg:svgBlip xmlns:asvg="http://schemas.microsoft.com/office/drawing/2016/SVG/main" r:embed="rId4"/>
              </a:ext>
            </a:extLst>
          </a:blip>
          <a:srcRect/>
          <a:stretch>
            <a:fillRect/>
          </a:stretch>
        </p:blipFill>
        <p:spPr>
          <a:xfrm>
            <a:off x="9953625" y="2687324"/>
            <a:ext cx="1483140" cy="1483351"/>
          </a:xfrm>
        </p:spPr>
      </p:pic>
    </p:spTree>
    <p:extLst>
      <p:ext uri="{BB962C8B-B14F-4D97-AF65-F5344CB8AC3E}">
        <p14:creationId xmlns:p14="http://schemas.microsoft.com/office/powerpoint/2010/main" val="8536989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i="0" u="none" strike="noStrike" dirty="0">
                <a:effectLst/>
                <a:latin typeface="Segoe UI" panose="020B0502040204020203" pitchFamily="34" charset="0"/>
              </a:rPr>
              <a:t>Diagnose graphics performance issues</a:t>
            </a:r>
            <a:endParaRPr lang="en-US" dirty="0">
              <a:latin typeface="Segoe UI" panose="020B0502040204020203" pitchFamily="34" charset="0"/>
            </a:endParaRPr>
          </a:p>
        </p:txBody>
      </p:sp>
      <p:sp>
        <p:nvSpPr>
          <p:cNvPr id="8" name="TextBox 7">
            <a:extLst>
              <a:ext uri="{FF2B5EF4-FFF2-40B4-BE49-F238E27FC236}">
                <a16:creationId xmlns:a16="http://schemas.microsoft.com/office/drawing/2014/main" id="{C8B89450-A06D-4798-BDF4-D78BBD5E9D60}"/>
              </a:ext>
            </a:extLst>
          </p:cNvPr>
          <p:cNvSpPr txBox="1"/>
          <p:nvPr/>
        </p:nvSpPr>
        <p:spPr>
          <a:xfrm>
            <a:off x="364285" y="1807779"/>
            <a:ext cx="5458378" cy="2923877"/>
          </a:xfrm>
          <a:prstGeom prst="rect">
            <a:avLst/>
          </a:prstGeom>
          <a:noFill/>
        </p:spPr>
        <p:txBody>
          <a:bodyPr wrap="square">
            <a:spAutoFit/>
          </a:bodyPr>
          <a:lstStyle/>
          <a:p>
            <a:pPr>
              <a:spcAft>
                <a:spcPts val="1200"/>
              </a:spcAft>
            </a:pPr>
            <a:r>
              <a:rPr lang="en-US" sz="2400" dirty="0"/>
              <a:t>Graphics-related performance issues fall into four categories:</a:t>
            </a:r>
          </a:p>
          <a:p>
            <a:pPr marL="342900" indent="-342900">
              <a:spcAft>
                <a:spcPts val="1200"/>
              </a:spcAft>
              <a:buFont typeface="Arial" panose="020B0604020202020204" pitchFamily="34" charset="0"/>
              <a:buChar char="•"/>
            </a:pPr>
            <a:r>
              <a:rPr lang="en-US" sz="2400" dirty="0"/>
              <a:t>Low frame rate</a:t>
            </a:r>
          </a:p>
          <a:p>
            <a:pPr marL="342900" indent="-342900">
              <a:spcAft>
                <a:spcPts val="1200"/>
              </a:spcAft>
              <a:buFont typeface="Arial" panose="020B0604020202020204" pitchFamily="34" charset="0"/>
              <a:buChar char="•"/>
            </a:pPr>
            <a:r>
              <a:rPr lang="en-US" sz="2400" dirty="0"/>
              <a:t>Random stalls</a:t>
            </a:r>
          </a:p>
          <a:p>
            <a:pPr marL="342900" indent="-342900">
              <a:spcAft>
                <a:spcPts val="1200"/>
              </a:spcAft>
              <a:buFont typeface="Arial" panose="020B0604020202020204" pitchFamily="34" charset="0"/>
              <a:buChar char="•"/>
            </a:pPr>
            <a:r>
              <a:rPr lang="en-US" sz="2400" dirty="0"/>
              <a:t>High input latency</a:t>
            </a:r>
          </a:p>
          <a:p>
            <a:pPr marL="342900" indent="-342900">
              <a:spcAft>
                <a:spcPts val="1200"/>
              </a:spcAft>
              <a:buFont typeface="Arial" panose="020B0604020202020204" pitchFamily="34" charset="0"/>
              <a:buChar char="•"/>
            </a:pPr>
            <a:r>
              <a:rPr lang="en-US" sz="2400" dirty="0"/>
              <a:t>Poor frame quality</a:t>
            </a:r>
          </a:p>
        </p:txBody>
      </p:sp>
      <p:sp>
        <p:nvSpPr>
          <p:cNvPr id="11" name="TextBox 10">
            <a:extLst>
              <a:ext uri="{FF2B5EF4-FFF2-40B4-BE49-F238E27FC236}">
                <a16:creationId xmlns:a16="http://schemas.microsoft.com/office/drawing/2014/main" id="{D58F0C1A-CAE7-4A35-9272-8530403C8DDA}"/>
              </a:ext>
            </a:extLst>
          </p:cNvPr>
          <p:cNvSpPr txBox="1"/>
          <p:nvPr/>
        </p:nvSpPr>
        <p:spPr>
          <a:xfrm>
            <a:off x="6245942" y="1807779"/>
            <a:ext cx="6557132" cy="3508653"/>
          </a:xfrm>
          <a:prstGeom prst="rect">
            <a:avLst/>
          </a:prstGeom>
          <a:noFill/>
        </p:spPr>
        <p:txBody>
          <a:bodyPr wrap="square">
            <a:spAutoFit/>
          </a:bodyPr>
          <a:lstStyle/>
          <a:p>
            <a:pPr algn="l">
              <a:spcAft>
                <a:spcPts val="1200"/>
              </a:spcAft>
            </a:pPr>
            <a:r>
              <a:rPr lang="en-US" sz="2400" b="0" i="0" dirty="0">
                <a:effectLst/>
                <a:latin typeface="Segoe UI" panose="020B0502040204020203" pitchFamily="34" charset="0"/>
              </a:rPr>
              <a:t>There are three types of </a:t>
            </a:r>
            <a:r>
              <a:rPr lang="en-US" sz="2400" b="0" i="1" dirty="0">
                <a:effectLst/>
                <a:latin typeface="Segoe UI" panose="020B0502040204020203" pitchFamily="34" charset="0"/>
              </a:rPr>
              <a:t>Frames Skipped/Second</a:t>
            </a:r>
            <a:r>
              <a:rPr lang="en-US" sz="2400" b="0" i="0" dirty="0">
                <a:effectLst/>
                <a:latin typeface="Segoe UI" panose="020B0502040204020203" pitchFamily="34" charset="0"/>
              </a:rPr>
              <a:t> counters:</a:t>
            </a:r>
          </a:p>
          <a:p>
            <a:pPr marL="342900" indent="-342900" algn="l">
              <a:spcAft>
                <a:spcPts val="1200"/>
              </a:spcAft>
              <a:buFont typeface="Arial" panose="020B0604020202020204" pitchFamily="34" charset="0"/>
              <a:buChar char="•"/>
            </a:pPr>
            <a:r>
              <a:rPr lang="en-US" sz="2400" b="0" i="0" dirty="0">
                <a:effectLst/>
                <a:latin typeface="Segoe UI" panose="020B0502040204020203" pitchFamily="34" charset="0"/>
              </a:rPr>
              <a:t>Frames Skipped/Second (Insufficient </a:t>
            </a:r>
            <a:r>
              <a:rPr lang="en-US" sz="2400" b="1" i="0" dirty="0">
                <a:effectLst/>
                <a:latin typeface="Segoe UI" panose="020B0502040204020203" pitchFamily="34" charset="0"/>
              </a:rPr>
              <a:t>Server</a:t>
            </a:r>
            <a:r>
              <a:rPr lang="en-US" sz="2400" b="0" i="0" dirty="0">
                <a:effectLst/>
                <a:latin typeface="Segoe UI" panose="020B0502040204020203" pitchFamily="34" charset="0"/>
              </a:rPr>
              <a:t> Resources)</a:t>
            </a:r>
          </a:p>
          <a:p>
            <a:pPr marL="342900" indent="-342900" algn="l">
              <a:spcAft>
                <a:spcPts val="1200"/>
              </a:spcAft>
              <a:buFont typeface="Arial" panose="020B0604020202020204" pitchFamily="34" charset="0"/>
              <a:buChar char="•"/>
            </a:pPr>
            <a:r>
              <a:rPr lang="en-US" sz="2400" b="0" i="0" dirty="0">
                <a:effectLst/>
                <a:latin typeface="Segoe UI" panose="020B0502040204020203" pitchFamily="34" charset="0"/>
              </a:rPr>
              <a:t>Frames Skipped/Second (Insufficient </a:t>
            </a:r>
            <a:r>
              <a:rPr lang="en-US" sz="2400" b="1" i="0" dirty="0">
                <a:effectLst/>
                <a:latin typeface="Segoe UI" panose="020B0502040204020203" pitchFamily="34" charset="0"/>
              </a:rPr>
              <a:t>Network</a:t>
            </a:r>
            <a:r>
              <a:rPr lang="en-US" sz="2400" b="0" i="0" dirty="0">
                <a:effectLst/>
                <a:latin typeface="Segoe UI" panose="020B0502040204020203" pitchFamily="34" charset="0"/>
              </a:rPr>
              <a:t> Resources)</a:t>
            </a:r>
          </a:p>
          <a:p>
            <a:pPr marL="342900" indent="-342900" algn="l">
              <a:spcAft>
                <a:spcPts val="1200"/>
              </a:spcAft>
              <a:buFont typeface="Arial" panose="020B0604020202020204" pitchFamily="34" charset="0"/>
              <a:buChar char="•"/>
            </a:pPr>
            <a:r>
              <a:rPr lang="en-US" sz="2400" b="0" i="0" dirty="0">
                <a:effectLst/>
                <a:latin typeface="Segoe UI" panose="020B0502040204020203" pitchFamily="34" charset="0"/>
              </a:rPr>
              <a:t>Frames Skipped/Second (Insufficient </a:t>
            </a:r>
            <a:r>
              <a:rPr lang="en-US" sz="2400" b="1" i="0" dirty="0">
                <a:effectLst/>
                <a:latin typeface="Segoe UI" panose="020B0502040204020203" pitchFamily="34" charset="0"/>
              </a:rPr>
              <a:t>Client</a:t>
            </a:r>
            <a:r>
              <a:rPr lang="en-US" sz="2400" b="0" i="0" dirty="0">
                <a:effectLst/>
                <a:latin typeface="Segoe UI" panose="020B0502040204020203" pitchFamily="34" charset="0"/>
              </a:rPr>
              <a:t> Resources)</a:t>
            </a:r>
          </a:p>
        </p:txBody>
      </p:sp>
      <p:cxnSp>
        <p:nvCxnSpPr>
          <p:cNvPr id="5" name="Straight Connector 4">
            <a:extLst>
              <a:ext uri="{FF2B5EF4-FFF2-40B4-BE49-F238E27FC236}">
                <a16:creationId xmlns:a16="http://schemas.microsoft.com/office/drawing/2014/main" id="{5DAD15B0-FCA6-4457-8D04-9BF635E1DA19}"/>
              </a:ext>
            </a:extLst>
          </p:cNvPr>
          <p:cNvCxnSpPr/>
          <p:nvPr/>
        </p:nvCxnSpPr>
        <p:spPr>
          <a:xfrm>
            <a:off x="5834461" y="1651819"/>
            <a:ext cx="0" cy="421803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3483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276368" y="3199369"/>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2000" dirty="0">
                <a:solidFill>
                  <a:schemeClr val="tx1"/>
                </a:solidFill>
              </a:rPr>
              <a:t>Describe how to monitor Azure Virtual Desktop by using Azure Monitor.</a:t>
            </a:r>
          </a:p>
          <a:p>
            <a:pPr marL="285750" lvl="1" indent="-285750">
              <a:spcBef>
                <a:spcPts val="1176"/>
              </a:spcBef>
              <a:buFont typeface="Arial" panose="020B0604020202020204" pitchFamily="34" charset="0"/>
              <a:buChar char="•"/>
            </a:pPr>
            <a:r>
              <a:rPr lang="en-US" sz="2000" dirty="0">
                <a:solidFill>
                  <a:schemeClr val="tx1"/>
                </a:solidFill>
              </a:rPr>
              <a:t>How to use Log Analytics workspace for Azure Monitor.</a:t>
            </a:r>
          </a:p>
          <a:p>
            <a:pPr marL="285750" lvl="1" indent="-285750">
              <a:spcBef>
                <a:spcPts val="1176"/>
              </a:spcBef>
              <a:buFont typeface="Arial" panose="020B0604020202020204" pitchFamily="34" charset="0"/>
              <a:buChar char="•"/>
            </a:pPr>
            <a:r>
              <a:rPr lang="en-US" sz="2000" dirty="0">
                <a:solidFill>
                  <a:schemeClr val="tx1"/>
                </a:solidFill>
              </a:rPr>
              <a:t>How to monitor Azure Virtual Desktop by using Azure Advisor.</a:t>
            </a:r>
          </a:p>
          <a:p>
            <a:pPr marL="285750" lvl="1" indent="-285750">
              <a:spcBef>
                <a:spcPts val="1176"/>
              </a:spcBef>
              <a:buFont typeface="Arial" panose="020B0604020202020204" pitchFamily="34" charset="0"/>
              <a:buChar char="•"/>
            </a:pPr>
            <a:r>
              <a:rPr lang="en-US" sz="2000" dirty="0">
                <a:solidFill>
                  <a:schemeClr val="tx1"/>
                </a:solidFill>
              </a:rPr>
              <a:t>How to resolve Azure Advisor recommendations.</a:t>
            </a:r>
          </a:p>
          <a:p>
            <a:pPr marL="285750" lvl="1" indent="-285750">
              <a:spcBef>
                <a:spcPts val="1176"/>
              </a:spcBef>
              <a:buFont typeface="Arial" panose="020B0604020202020204" pitchFamily="34" charset="0"/>
              <a:buChar char="•"/>
            </a:pPr>
            <a:r>
              <a:rPr lang="en-US" sz="2000" dirty="0">
                <a:solidFill>
                  <a:schemeClr val="tx1"/>
                </a:solidFill>
              </a:rPr>
              <a:t>How to diagnose graphics performance issues.</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47297" y="1065007"/>
            <a:ext cx="5428936" cy="1793104"/>
          </a:xfrm>
        </p:spPr>
        <p:txBody>
          <a:bodyPr wrap="square" anchor="t">
            <a:normAutofit/>
          </a:bodyPr>
          <a:lstStyle/>
          <a:p>
            <a:r>
              <a:rPr lang="en-US" dirty="0">
                <a:latin typeface="+mn-lt"/>
              </a:rPr>
              <a:t>Lab - </a:t>
            </a:r>
            <a:r>
              <a:rPr lang="en-US" i="0" dirty="0">
                <a:effectLst/>
                <a:latin typeface="+mn-lt"/>
              </a:rPr>
              <a:t>Implement autoscaling in host pools (AD DS)</a:t>
            </a:r>
            <a:endParaRPr lang="en-US" dirty="0">
              <a:latin typeface="+mn-lt"/>
            </a:endParaRPr>
          </a:p>
        </p:txBody>
      </p:sp>
      <p:sp>
        <p:nvSpPr>
          <p:cNvPr id="7" name="Text Placeholder 6">
            <a:extLst>
              <a:ext uri="{FF2B5EF4-FFF2-40B4-BE49-F238E27FC236}">
                <a16:creationId xmlns:a16="http://schemas.microsoft.com/office/drawing/2014/main" id="{C677491C-CF6E-4948-98F9-130E8D10642D}"/>
              </a:ext>
            </a:extLst>
          </p:cNvPr>
          <p:cNvSpPr>
            <a:spLocks noGrp="1"/>
          </p:cNvSpPr>
          <p:nvPr>
            <p:ph type="body" sz="quarter" idx="15"/>
          </p:nvPr>
        </p:nvSpPr>
        <p:spPr>
          <a:xfrm>
            <a:off x="444223" y="5462374"/>
            <a:ext cx="5413394" cy="338554"/>
          </a:xfrm>
        </p:spPr>
        <p:txBody>
          <a:bodyPr/>
          <a:lstStyle/>
          <a:p>
            <a:r>
              <a:rPr lang="en-US" sz="1600" dirty="0">
                <a:latin typeface="+mn-lt"/>
              </a:rPr>
              <a:t>Estimated time:  60 minutes</a:t>
            </a:r>
          </a:p>
        </p:txBody>
      </p:sp>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B07A518B-90B9-4889-BB95-FD332745FA1A}"/>
              </a:ext>
            </a:extLst>
          </p:cNvPr>
          <p:cNvSpPr txBox="1"/>
          <p:nvPr/>
        </p:nvSpPr>
        <p:spPr>
          <a:xfrm>
            <a:off x="428681" y="5749963"/>
            <a:ext cx="6096000" cy="338554"/>
          </a:xfrm>
          <a:prstGeom prst="rect">
            <a:avLst/>
          </a:prstGeom>
          <a:noFill/>
        </p:spPr>
        <p:txBody>
          <a:bodyPr wrap="square">
            <a:spAutoFit/>
          </a:bodyPr>
          <a:lstStyle/>
          <a:p>
            <a:r>
              <a:rPr lang="en-US" sz="1600" b="0" i="0" dirty="0">
                <a:effectLst/>
                <a:latin typeface="Segoe UI" panose="020B0502040204020203" pitchFamily="34" charset="0"/>
              </a:rPr>
              <a:t> </a:t>
            </a:r>
            <a:r>
              <a:rPr lang="en-US" sz="1600" dirty="0">
                <a:latin typeface="Segoe UI" panose="020B0502040204020203" pitchFamily="34" charset="0"/>
                <a:hlinkClick r:id="rId3"/>
              </a:rPr>
              <a:t>Lab - Implement autoscaling in host pools (AD DS).</a:t>
            </a:r>
            <a:endParaRPr lang="en-US" sz="1600" dirty="0"/>
          </a:p>
        </p:txBody>
      </p:sp>
      <p:sp>
        <p:nvSpPr>
          <p:cNvPr id="11" name="TextBox 10">
            <a:extLst>
              <a:ext uri="{FF2B5EF4-FFF2-40B4-BE49-F238E27FC236}">
                <a16:creationId xmlns:a16="http://schemas.microsoft.com/office/drawing/2014/main" id="{684EF7C7-C97A-41D4-8335-95E9104A661F}"/>
              </a:ext>
            </a:extLst>
          </p:cNvPr>
          <p:cNvSpPr txBox="1"/>
          <p:nvPr/>
        </p:nvSpPr>
        <p:spPr>
          <a:xfrm>
            <a:off x="362940" y="2733256"/>
            <a:ext cx="5553766" cy="258532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4292E"/>
                </a:solidFill>
                <a:effectLst/>
                <a:latin typeface="-apple-system"/>
              </a:rPr>
              <a:t>A Microsoft account or an Azure AD account with the Owner or Contributor role in the Azure subscription you will be using in this lab and with the Global Administrator role in the Azure AD tenant associated with that Azure subscription.</a:t>
            </a:r>
          </a:p>
          <a:p>
            <a:pPr marL="285750" indent="-285750" algn="l">
              <a:buFont typeface="Arial" panose="020B0604020202020204" pitchFamily="34" charset="0"/>
              <a:buChar char="•"/>
            </a:pPr>
            <a:r>
              <a:rPr lang="en-US" b="0" i="0" dirty="0">
                <a:solidFill>
                  <a:srgbClr val="24292E"/>
                </a:solidFill>
                <a:effectLst/>
                <a:latin typeface="-apple-system"/>
              </a:rPr>
              <a:t>The completed lab </a:t>
            </a:r>
            <a:r>
              <a:rPr lang="en-US" sz="1600" b="1" i="0" dirty="0">
                <a:solidFill>
                  <a:srgbClr val="24292E"/>
                </a:solidFill>
                <a:effectLst/>
                <a:latin typeface="+mj-lt"/>
              </a:rPr>
              <a:t>Prepare for deployment of </a:t>
            </a:r>
            <a:r>
              <a:rPr lang="en-US" sz="1600" b="1" i="0">
                <a:solidFill>
                  <a:srgbClr val="24292E"/>
                </a:solidFill>
                <a:effectLst/>
                <a:latin typeface="+mj-lt"/>
              </a:rPr>
              <a:t>Azure Virtual </a:t>
            </a:r>
            <a:r>
              <a:rPr lang="en-US" sz="1600" b="1" i="0" dirty="0">
                <a:solidFill>
                  <a:srgbClr val="24292E"/>
                </a:solidFill>
                <a:effectLst/>
                <a:latin typeface="+mj-lt"/>
              </a:rPr>
              <a:t>Desktop (AD DS)</a:t>
            </a:r>
            <a:endParaRPr lang="en-US" b="0" i="0" dirty="0">
              <a:solidFill>
                <a:srgbClr val="24292E"/>
              </a:solidFill>
              <a:effectLst/>
              <a:latin typeface="+mj-lt"/>
            </a:endParaRPr>
          </a:p>
          <a:p>
            <a:pPr marL="285750" indent="-285750" algn="l">
              <a:buFont typeface="Arial" panose="020B0604020202020204" pitchFamily="34" charset="0"/>
              <a:buChar char="•"/>
            </a:pPr>
            <a:r>
              <a:rPr lang="en-US" b="0" i="0" dirty="0">
                <a:solidFill>
                  <a:srgbClr val="24292E"/>
                </a:solidFill>
                <a:effectLst/>
                <a:latin typeface="-apple-system"/>
              </a:rPr>
              <a:t>The completed lab</a:t>
            </a:r>
            <a:r>
              <a:rPr lang="en-US" b="0" i="0" dirty="0">
                <a:solidFill>
                  <a:srgbClr val="24292E"/>
                </a:solidFill>
                <a:effectLst/>
                <a:latin typeface="+mj-lt"/>
              </a:rPr>
              <a:t> </a:t>
            </a:r>
            <a:r>
              <a:rPr lang="en-US" sz="1600" b="1" i="0" dirty="0">
                <a:solidFill>
                  <a:srgbClr val="24292E"/>
                </a:solidFill>
                <a:effectLst/>
                <a:latin typeface="+mj-lt"/>
              </a:rPr>
              <a:t>Deploy host pools and session hosts by using the Azure portal (AD DS)</a:t>
            </a:r>
            <a:endParaRPr lang="en-US" b="0" i="0" dirty="0">
              <a:solidFill>
                <a:srgbClr val="24292E"/>
              </a:solidFill>
              <a:effectLst/>
              <a:latin typeface="+mj-lt"/>
            </a:endParaRPr>
          </a:p>
        </p:txBody>
      </p:sp>
    </p:spTree>
    <p:extLst>
      <p:ext uri="{BB962C8B-B14F-4D97-AF65-F5344CB8AC3E}">
        <p14:creationId xmlns:p14="http://schemas.microsoft.com/office/powerpoint/2010/main" val="15915824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Monitor and manage performance and health</a:t>
            </a:r>
            <a:endParaRPr lang="en-US" dirty="0"/>
          </a:p>
        </p:txBody>
      </p:sp>
      <p:pic>
        <p:nvPicPr>
          <p:cNvPr id="6" name="Picture Placeholder 6">
            <a:extLst>
              <a:ext uri="{FF2B5EF4-FFF2-40B4-BE49-F238E27FC236}">
                <a16:creationId xmlns:a16="http://schemas.microsoft.com/office/drawing/2014/main" id="{F25EA293-FF48-4C41-8667-2F6EFFEDE955}"/>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601523" y="426426"/>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85887" y="1563227"/>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latin typeface="Segoe UI" panose="020B0502040204020203" pitchFamily="34" charset="0"/>
                <a:cs typeface="Times New Roman" panose="02020603050405020304" pitchFamily="18" charset="0"/>
              </a:rPr>
              <a:t>Monitor Azure Virtual Desktop by using Azure Monitor</a:t>
            </a:r>
          </a:p>
          <a:p>
            <a:pPr marL="285750" marR="0" indent="-285750">
              <a:lnSpc>
                <a:spcPct val="107000"/>
              </a:lnSpc>
              <a:spcBef>
                <a:spcPts val="0"/>
              </a:spcBef>
              <a:spcAft>
                <a:spcPts val="800"/>
              </a:spcAft>
              <a:buFont typeface="Arial" panose="020B0604020202020204" pitchFamily="34" charset="0"/>
              <a:buChar char="•"/>
            </a:pPr>
            <a:r>
              <a:rPr lang="en-US" sz="1800" dirty="0">
                <a:latin typeface="Segoe UI" panose="020B0502040204020203" pitchFamily="34" charset="0"/>
                <a:cs typeface="Times New Roman" panose="02020603050405020304" pitchFamily="18" charset="0"/>
              </a:rPr>
              <a:t>Log Analytics workspace for Azure Monitor</a:t>
            </a:r>
          </a:p>
          <a:p>
            <a:pPr marL="285750" marR="0" indent="-285750">
              <a:lnSpc>
                <a:spcPct val="107000"/>
              </a:lnSpc>
              <a:spcBef>
                <a:spcPts val="0"/>
              </a:spcBef>
              <a:spcAft>
                <a:spcPts val="800"/>
              </a:spcAft>
              <a:buFont typeface="Arial" panose="020B0604020202020204" pitchFamily="34" charset="0"/>
              <a:buChar char="•"/>
            </a:pPr>
            <a:r>
              <a:rPr lang="en-US" sz="1800" dirty="0">
                <a:latin typeface="Segoe UI" panose="020B0502040204020203" pitchFamily="34" charset="0"/>
                <a:cs typeface="Times New Roman" panose="02020603050405020304" pitchFamily="18" charset="0"/>
              </a:rPr>
              <a:t>Monitor Azure Virtual Desktop by using Azure Advisor</a:t>
            </a:r>
          </a:p>
          <a:p>
            <a:pPr marL="285750" marR="0" indent="-285750">
              <a:lnSpc>
                <a:spcPct val="107000"/>
              </a:lnSpc>
              <a:spcBef>
                <a:spcPts val="0"/>
              </a:spcBef>
              <a:spcAft>
                <a:spcPts val="800"/>
              </a:spcAft>
              <a:buFont typeface="Arial" panose="020B0604020202020204" pitchFamily="34" charset="0"/>
              <a:buChar char="•"/>
            </a:pPr>
            <a:r>
              <a:rPr lang="en-US" sz="1800" dirty="0">
                <a:latin typeface="Segoe UI" panose="020B0502040204020203" pitchFamily="34" charset="0"/>
                <a:cs typeface="Times New Roman" panose="02020603050405020304" pitchFamily="18" charset="0"/>
              </a:rPr>
              <a:t>How to resolve Azure Advisor recommendations</a:t>
            </a:r>
          </a:p>
          <a:p>
            <a:pPr marL="285750" marR="0" indent="-285750">
              <a:lnSpc>
                <a:spcPct val="107000"/>
              </a:lnSpc>
              <a:spcBef>
                <a:spcPts val="0"/>
              </a:spcBef>
              <a:spcAft>
                <a:spcPts val="800"/>
              </a:spcAft>
              <a:buFont typeface="Arial" panose="020B0604020202020204" pitchFamily="34" charset="0"/>
              <a:buChar char="•"/>
            </a:pPr>
            <a:r>
              <a:rPr lang="en-US" sz="1800" dirty="0">
                <a:latin typeface="Segoe UI" panose="020B0502040204020203" pitchFamily="34" charset="0"/>
                <a:cs typeface="Times New Roman" panose="02020603050405020304" pitchFamily="18" charset="0"/>
              </a:rPr>
              <a:t>Diagnose graphics performance issues</a:t>
            </a:r>
            <a:endParaRPr lang="en-US" sz="1800" spc="-49" dirty="0">
              <a:solidFill>
                <a:srgbClr val="000000"/>
              </a:solidFill>
              <a:latin typeface="Segoe UI" panose="020B0502040204020203"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536207"/>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Monitor and maintain an Azure Virtual Desktop infrastructure (2</a:t>
            </a:r>
            <a:r>
              <a:rPr lang="en-US" sz="1800" dirty="0">
                <a:solidFill>
                  <a:schemeClr val="tx2">
                    <a:lumMod val="50000"/>
                  </a:schemeClr>
                </a:solidFill>
                <a:ea typeface="Times New Roman" panose="02020603050405020304" pitchFamily="18" charset="0"/>
                <a:cs typeface="Times New Roman" panose="02020603050405020304" pitchFamily="18" charset="0"/>
              </a:rPr>
              <a:t>0</a:t>
            </a:r>
            <a:r>
              <a:rPr lang="en-US" sz="1800" dirty="0">
                <a:solidFill>
                  <a:schemeClr val="tx2">
                    <a:lumMod val="50000"/>
                  </a:schemeClr>
                </a:solidFill>
                <a:effectLst/>
                <a:ea typeface="Times New Roman" panose="02020603050405020304" pitchFamily="18" charset="0"/>
                <a:cs typeface="Times New Roman" panose="02020603050405020304" pitchFamily="18" charset="0"/>
              </a:rPr>
              <a:t>-25%)</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Monitor and manage performance and health</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285750" marR="0" lvl="0" indent="-285750">
              <a:lnSpc>
                <a:spcPct val="107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Monitor Azure Virtual Desktop by using Azure Monitor</a:t>
            </a:r>
          </a:p>
        </p:txBody>
      </p:sp>
      <p:pic>
        <p:nvPicPr>
          <p:cNvPr id="7" name="Picture Placeholder 5">
            <a:extLst>
              <a:ext uri="{FF2B5EF4-FFF2-40B4-BE49-F238E27FC236}">
                <a16:creationId xmlns:a16="http://schemas.microsoft.com/office/drawing/2014/main" id="{0614D7AD-1847-4AE3-BA62-CA98AAEA677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259839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vert="horz" wrap="square" lIns="0" tIns="91440" rIns="146304" bIns="91440" rtlCol="0" anchor="t">
            <a:normAutofit/>
          </a:bodyPr>
          <a:lstStyle/>
          <a:p>
            <a:r>
              <a:rPr lang="en-US" b="0" kern="1200" cap="none" spc="-49" baseline="0" dirty="0">
                <a:ln w="3175">
                  <a:noFill/>
                </a:ln>
                <a:effectLst/>
                <a:latin typeface="+mn-lt"/>
                <a:ea typeface="+mn-ea"/>
                <a:cs typeface="Segoe UI" pitchFamily="34" charset="0"/>
              </a:rPr>
              <a:t>Monitor Azure Virtual Desktop by using Azure Monitor</a:t>
            </a:r>
          </a:p>
        </p:txBody>
      </p:sp>
      <p:sp>
        <p:nvSpPr>
          <p:cNvPr id="9" name="TextBox 8">
            <a:extLst>
              <a:ext uri="{FF2B5EF4-FFF2-40B4-BE49-F238E27FC236}">
                <a16:creationId xmlns:a16="http://schemas.microsoft.com/office/drawing/2014/main" id="{76575666-A7A5-41D3-A674-5BEE4D7A2C72}"/>
              </a:ext>
            </a:extLst>
          </p:cNvPr>
          <p:cNvSpPr txBox="1"/>
          <p:nvPr/>
        </p:nvSpPr>
        <p:spPr>
          <a:xfrm>
            <a:off x="524831" y="2306079"/>
            <a:ext cx="5494512" cy="3170099"/>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US" sz="2000" b="0" i="0" dirty="0">
                <a:effectLst/>
                <a:latin typeface="Segoe UI" panose="020B0502040204020203" pitchFamily="34" charset="0"/>
              </a:rPr>
              <a:t>Go to the Azure portal.</a:t>
            </a:r>
          </a:p>
          <a:p>
            <a:pPr marL="285750" indent="-285750" algn="l">
              <a:spcAft>
                <a:spcPts val="1200"/>
              </a:spcAft>
              <a:buFont typeface="Arial" panose="020B0604020202020204" pitchFamily="34" charset="0"/>
              <a:buChar char="•"/>
            </a:pPr>
            <a:r>
              <a:rPr lang="en-US" sz="2000" b="0" i="0" dirty="0">
                <a:effectLst/>
                <a:latin typeface="Segoe UI" panose="020B0502040204020203" pitchFamily="34" charset="0"/>
              </a:rPr>
              <a:t>Search for and select </a:t>
            </a:r>
            <a:r>
              <a:rPr lang="en-US" sz="2000" b="1" i="0" dirty="0">
                <a:effectLst/>
                <a:latin typeface="Segoe UI" panose="020B0502040204020203" pitchFamily="34" charset="0"/>
              </a:rPr>
              <a:t>Monitor</a:t>
            </a:r>
            <a:r>
              <a:rPr lang="en-US" sz="2000" b="0" i="0" dirty="0">
                <a:effectLst/>
                <a:latin typeface="Segoe UI" panose="020B0502040204020203" pitchFamily="34" charset="0"/>
              </a:rPr>
              <a:t> from the Azure portal. Select </a:t>
            </a:r>
            <a:r>
              <a:rPr lang="en-US" sz="2000" b="1" i="0" dirty="0">
                <a:effectLst/>
                <a:latin typeface="Segoe UI" panose="020B0502040204020203" pitchFamily="34" charset="0"/>
              </a:rPr>
              <a:t>Insights Hub</a:t>
            </a:r>
            <a:r>
              <a:rPr lang="en-US" sz="2000" b="0" i="0" dirty="0">
                <a:effectLst/>
                <a:latin typeface="Segoe UI" panose="020B0502040204020203" pitchFamily="34" charset="0"/>
              </a:rPr>
              <a:t> under </a:t>
            </a:r>
            <a:r>
              <a:rPr lang="en-US" sz="2000" b="1" i="0" dirty="0">
                <a:effectLst/>
                <a:latin typeface="Segoe UI" panose="020B0502040204020203" pitchFamily="34" charset="0"/>
              </a:rPr>
              <a:t>Insights</a:t>
            </a:r>
            <a:r>
              <a:rPr lang="en-US" sz="2000" b="0" i="0" dirty="0">
                <a:effectLst/>
                <a:latin typeface="Segoe UI" panose="020B0502040204020203" pitchFamily="34" charset="0"/>
              </a:rPr>
              <a:t>, then select </a:t>
            </a:r>
            <a:r>
              <a:rPr lang="en-US" sz="2000" b="1" i="0" dirty="0">
                <a:effectLst/>
                <a:latin typeface="Segoe UI" panose="020B0502040204020203" pitchFamily="34" charset="0"/>
              </a:rPr>
              <a:t>Azure Virtual Desktop</a:t>
            </a:r>
            <a:r>
              <a:rPr lang="en-US" sz="2000" b="0" i="0" dirty="0">
                <a:effectLst/>
                <a:latin typeface="Segoe UI" panose="020B0502040204020203" pitchFamily="34" charset="0"/>
              </a:rPr>
              <a:t>. </a:t>
            </a:r>
          </a:p>
          <a:p>
            <a:pPr marL="285750" indent="-285750" algn="l">
              <a:spcAft>
                <a:spcPts val="1200"/>
              </a:spcAft>
              <a:buFont typeface="Arial" panose="020B0604020202020204" pitchFamily="34" charset="0"/>
              <a:buChar char="•"/>
            </a:pPr>
            <a:r>
              <a:rPr lang="en-US" sz="2000" b="0" i="0" dirty="0">
                <a:effectLst/>
                <a:latin typeface="Segoe UI" panose="020B0502040204020203" pitchFamily="34" charset="0"/>
              </a:rPr>
              <a:t>Once you have the page open, enter the </a:t>
            </a:r>
            <a:r>
              <a:rPr lang="en-US" sz="2000" b="1" i="0" dirty="0">
                <a:effectLst/>
                <a:latin typeface="Segoe UI" panose="020B0502040204020203" pitchFamily="34" charset="0"/>
              </a:rPr>
              <a:t>Subscription, Resource group, Host pool</a:t>
            </a:r>
            <a:r>
              <a:rPr lang="en-US" sz="2000" b="0" i="0" dirty="0">
                <a:effectLst/>
                <a:latin typeface="Segoe UI" panose="020B0502040204020203" pitchFamily="34" charset="0"/>
              </a:rPr>
              <a:t>, and </a:t>
            </a:r>
            <a:r>
              <a:rPr lang="en-US" sz="2000" b="1" i="0" dirty="0">
                <a:effectLst/>
                <a:latin typeface="Segoe UI" panose="020B0502040204020203" pitchFamily="34" charset="0"/>
              </a:rPr>
              <a:t>Time range</a:t>
            </a:r>
            <a:r>
              <a:rPr lang="en-US" sz="2000" b="0" i="0" dirty="0">
                <a:effectLst/>
                <a:latin typeface="Segoe UI" panose="020B0502040204020203" pitchFamily="34" charset="0"/>
              </a:rPr>
              <a:t> of the environment you want to monitor.</a:t>
            </a:r>
          </a:p>
        </p:txBody>
      </p:sp>
      <p:sp>
        <p:nvSpPr>
          <p:cNvPr id="10" name="TextBox 9">
            <a:extLst>
              <a:ext uri="{FF2B5EF4-FFF2-40B4-BE49-F238E27FC236}">
                <a16:creationId xmlns:a16="http://schemas.microsoft.com/office/drawing/2014/main" id="{1B0FC8CE-8A6A-4FDE-B4FC-46B0D19AD331}"/>
              </a:ext>
            </a:extLst>
          </p:cNvPr>
          <p:cNvSpPr txBox="1"/>
          <p:nvPr/>
        </p:nvSpPr>
        <p:spPr>
          <a:xfrm>
            <a:off x="418643" y="1444754"/>
            <a:ext cx="10605605" cy="400110"/>
          </a:xfrm>
          <a:prstGeom prst="rect">
            <a:avLst/>
          </a:prstGeom>
          <a:noFill/>
        </p:spPr>
        <p:txBody>
          <a:bodyPr wrap="square">
            <a:spAutoFit/>
          </a:bodyPr>
          <a:lstStyle/>
          <a:p>
            <a:r>
              <a:rPr lang="en-US" sz="2000" b="0" i="0" dirty="0">
                <a:effectLst/>
                <a:latin typeface="Segoe UI" panose="020B0502040204020203" pitchFamily="34" charset="0"/>
              </a:rPr>
              <a:t>You can open Azure Monitor for Azure Virtual Desktop by doing the following:</a:t>
            </a:r>
            <a:endParaRPr lang="en-US" sz="2000" dirty="0"/>
          </a:p>
        </p:txBody>
      </p:sp>
      <p:pic>
        <p:nvPicPr>
          <p:cNvPr id="14" name="Picture 13">
            <a:extLst>
              <a:ext uri="{FF2B5EF4-FFF2-40B4-BE49-F238E27FC236}">
                <a16:creationId xmlns:a16="http://schemas.microsoft.com/office/drawing/2014/main" id="{E6FAD31C-06CC-41AB-9642-D5F612162AC1}"/>
              </a:ext>
            </a:extLst>
          </p:cNvPr>
          <p:cNvPicPr>
            <a:picLocks noChangeAspect="1"/>
          </p:cNvPicPr>
          <p:nvPr/>
        </p:nvPicPr>
        <p:blipFill>
          <a:blip r:embed="rId3"/>
          <a:stretch>
            <a:fillRect/>
          </a:stretch>
        </p:blipFill>
        <p:spPr>
          <a:xfrm>
            <a:off x="5969924" y="2306079"/>
            <a:ext cx="6148291" cy="3500960"/>
          </a:xfrm>
          <a:prstGeom prst="rect">
            <a:avLst/>
          </a:prstGeom>
        </p:spPr>
      </p:pic>
    </p:spTree>
    <p:extLst>
      <p:ext uri="{BB962C8B-B14F-4D97-AF65-F5344CB8AC3E}">
        <p14:creationId xmlns:p14="http://schemas.microsoft.com/office/powerpoint/2010/main" val="14711075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Log Analytics workspace for Azure Monitor</a:t>
            </a:r>
          </a:p>
        </p:txBody>
      </p:sp>
      <p:pic>
        <p:nvPicPr>
          <p:cNvPr id="18" name="Picture Placeholder 5">
            <a:extLst>
              <a:ext uri="{FF2B5EF4-FFF2-40B4-BE49-F238E27FC236}">
                <a16:creationId xmlns:a16="http://schemas.microsoft.com/office/drawing/2014/main" id="{7830C46B-DAE3-4E09-8C49-4A6844F07DB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vert="horz" wrap="square" lIns="0" tIns="91440" rIns="146304" bIns="91440" rtlCol="0" anchor="t">
            <a:normAutofit/>
          </a:bodyPr>
          <a:lstStyle/>
          <a:p>
            <a:r>
              <a:rPr lang="en-US" b="0" kern="1200" cap="none" spc="-49" baseline="0" dirty="0">
                <a:ln w="3175">
                  <a:noFill/>
                </a:ln>
                <a:effectLst/>
                <a:latin typeface="+mn-lt"/>
                <a:ea typeface="+mn-ea"/>
                <a:cs typeface="Segoe UI" pitchFamily="34" charset="0"/>
              </a:rPr>
              <a:t>Log Analytics workspace for Azure Monitor</a:t>
            </a:r>
          </a:p>
        </p:txBody>
      </p:sp>
      <p:sp>
        <p:nvSpPr>
          <p:cNvPr id="7" name="TextBox 6">
            <a:extLst>
              <a:ext uri="{FF2B5EF4-FFF2-40B4-BE49-F238E27FC236}">
                <a16:creationId xmlns:a16="http://schemas.microsoft.com/office/drawing/2014/main" id="{03A93A86-232D-439A-B36A-1A2A1D12D85D}"/>
              </a:ext>
            </a:extLst>
          </p:cNvPr>
          <p:cNvSpPr txBox="1"/>
          <p:nvPr/>
        </p:nvSpPr>
        <p:spPr>
          <a:xfrm>
            <a:off x="361297" y="1191482"/>
            <a:ext cx="11033268" cy="707886"/>
          </a:xfrm>
          <a:prstGeom prst="rect">
            <a:avLst/>
          </a:prstGeom>
          <a:noFill/>
        </p:spPr>
        <p:txBody>
          <a:bodyPr wrap="square">
            <a:spAutoFit/>
          </a:bodyPr>
          <a:lstStyle/>
          <a:p>
            <a:r>
              <a:rPr lang="en-US" sz="2000" dirty="0">
                <a:solidFill>
                  <a:schemeClr val="tx2">
                    <a:lumMod val="75000"/>
                  </a:schemeClr>
                </a:solidFill>
              </a:rPr>
              <a:t>To set up host pool diagnostics using the resource diagnostic settings section in the configuration workbook:</a:t>
            </a:r>
          </a:p>
        </p:txBody>
      </p:sp>
      <p:sp>
        <p:nvSpPr>
          <p:cNvPr id="9" name="TextBox 8">
            <a:extLst>
              <a:ext uri="{FF2B5EF4-FFF2-40B4-BE49-F238E27FC236}">
                <a16:creationId xmlns:a16="http://schemas.microsoft.com/office/drawing/2014/main" id="{B0A46871-7608-4046-B734-DA812B3608CA}"/>
              </a:ext>
            </a:extLst>
          </p:cNvPr>
          <p:cNvSpPr txBox="1"/>
          <p:nvPr/>
        </p:nvSpPr>
        <p:spPr>
          <a:xfrm>
            <a:off x="478547" y="2343479"/>
            <a:ext cx="5399384" cy="3916457"/>
          </a:xfrm>
          <a:prstGeom prst="rect">
            <a:avLst/>
          </a:prstGeom>
          <a:noFill/>
        </p:spPr>
        <p:txBody>
          <a:bodyPr wrap="square">
            <a:spAutoFit/>
          </a:bodyPr>
          <a:lstStyle/>
          <a:p>
            <a:pPr>
              <a:spcAft>
                <a:spcPts val="900"/>
              </a:spcAft>
            </a:pPr>
            <a:r>
              <a:rPr lang="en-US" sz="2000" dirty="0"/>
              <a:t>You need to enable the following supported diagnostic tables:</a:t>
            </a:r>
          </a:p>
          <a:p>
            <a:pPr marL="285750" indent="-285750" algn="l">
              <a:spcAft>
                <a:spcPts val="900"/>
              </a:spcAft>
              <a:buFont typeface="Arial" panose="020B0604020202020204" pitchFamily="34" charset="0"/>
              <a:buChar char="•"/>
            </a:pPr>
            <a:r>
              <a:rPr lang="en-US" sz="2000" b="0" i="0" dirty="0">
                <a:effectLst/>
                <a:latin typeface="Segoe UI" panose="020B0502040204020203" pitchFamily="34" charset="0"/>
              </a:rPr>
              <a:t>Checkpoint</a:t>
            </a:r>
          </a:p>
          <a:p>
            <a:pPr marL="285750" indent="-285750" algn="l">
              <a:spcAft>
                <a:spcPts val="900"/>
              </a:spcAft>
              <a:buFont typeface="Arial" panose="020B0604020202020204" pitchFamily="34" charset="0"/>
              <a:buChar char="•"/>
            </a:pPr>
            <a:r>
              <a:rPr lang="en-US" sz="2000" b="0" i="0" dirty="0">
                <a:effectLst/>
                <a:latin typeface="Segoe UI" panose="020B0502040204020203" pitchFamily="34" charset="0"/>
              </a:rPr>
              <a:t>Error</a:t>
            </a:r>
          </a:p>
          <a:p>
            <a:pPr marL="285750" indent="-285750" algn="l">
              <a:spcAft>
                <a:spcPts val="900"/>
              </a:spcAft>
              <a:buFont typeface="Arial" panose="020B0604020202020204" pitchFamily="34" charset="0"/>
              <a:buChar char="•"/>
            </a:pPr>
            <a:r>
              <a:rPr lang="en-US" sz="2000" b="0" i="0" dirty="0">
                <a:effectLst/>
                <a:latin typeface="Segoe UI" panose="020B0502040204020203" pitchFamily="34" charset="0"/>
              </a:rPr>
              <a:t>Management</a:t>
            </a:r>
          </a:p>
          <a:p>
            <a:pPr marL="285750" indent="-285750" algn="l">
              <a:spcAft>
                <a:spcPts val="900"/>
              </a:spcAft>
              <a:buFont typeface="Arial" panose="020B0604020202020204" pitchFamily="34" charset="0"/>
              <a:buChar char="•"/>
            </a:pPr>
            <a:r>
              <a:rPr lang="en-US" sz="2000" b="0" i="0" dirty="0">
                <a:effectLst/>
                <a:latin typeface="Segoe UI" panose="020B0502040204020203" pitchFamily="34" charset="0"/>
              </a:rPr>
              <a:t>Connection</a:t>
            </a:r>
          </a:p>
          <a:p>
            <a:pPr marL="285750" indent="-285750" algn="l">
              <a:spcAft>
                <a:spcPts val="900"/>
              </a:spcAft>
              <a:buFont typeface="Arial" panose="020B0604020202020204" pitchFamily="34" charset="0"/>
              <a:buChar char="•"/>
            </a:pPr>
            <a:r>
              <a:rPr lang="en-US" sz="2000" b="0" i="0" dirty="0">
                <a:effectLst/>
                <a:latin typeface="Segoe UI" panose="020B0502040204020203" pitchFamily="34" charset="0"/>
              </a:rPr>
              <a:t>HostRegistration</a:t>
            </a:r>
          </a:p>
          <a:p>
            <a:pPr marL="285750" indent="-285750" algn="l">
              <a:spcAft>
                <a:spcPts val="900"/>
              </a:spcAft>
              <a:buFont typeface="Arial" panose="020B0604020202020204" pitchFamily="34" charset="0"/>
              <a:buChar char="•"/>
            </a:pPr>
            <a:r>
              <a:rPr lang="en-US" sz="2000" b="0" i="0" dirty="0">
                <a:effectLst/>
                <a:latin typeface="Segoe UI" panose="020B0502040204020203" pitchFamily="34" charset="0"/>
              </a:rPr>
              <a:t>AgentHealthStatus</a:t>
            </a:r>
          </a:p>
          <a:p>
            <a:endParaRPr lang="en-US" dirty="0"/>
          </a:p>
          <a:p>
            <a:endParaRPr lang="en-US" dirty="0"/>
          </a:p>
        </p:txBody>
      </p:sp>
      <p:pic>
        <p:nvPicPr>
          <p:cNvPr id="12" name="Picture 11">
            <a:extLst>
              <a:ext uri="{FF2B5EF4-FFF2-40B4-BE49-F238E27FC236}">
                <a16:creationId xmlns:a16="http://schemas.microsoft.com/office/drawing/2014/main" id="{2B46120B-D2DE-40C5-A68B-013DD6FEA809}"/>
              </a:ext>
            </a:extLst>
          </p:cNvPr>
          <p:cNvPicPr>
            <a:picLocks noChangeAspect="1"/>
          </p:cNvPicPr>
          <p:nvPr/>
        </p:nvPicPr>
        <p:blipFill>
          <a:blip r:embed="rId3"/>
          <a:stretch>
            <a:fillRect/>
          </a:stretch>
        </p:blipFill>
        <p:spPr>
          <a:xfrm>
            <a:off x="6212020" y="1828576"/>
            <a:ext cx="5320475" cy="4358394"/>
          </a:xfrm>
          <a:prstGeom prst="rect">
            <a:avLst/>
          </a:prstGeom>
        </p:spPr>
      </p:pic>
    </p:spTree>
    <p:extLst>
      <p:ext uri="{BB962C8B-B14F-4D97-AF65-F5344CB8AC3E}">
        <p14:creationId xmlns:p14="http://schemas.microsoft.com/office/powerpoint/2010/main" val="33473664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Monitor Azure Virtual Desktop by using Azure Advisor</a:t>
            </a:r>
          </a:p>
        </p:txBody>
      </p:sp>
      <p:pic>
        <p:nvPicPr>
          <p:cNvPr id="6" name="Picture Placeholder 4" descr="Route (Two Pins With A Path) with solid fill">
            <a:extLst>
              <a:ext uri="{FF2B5EF4-FFF2-40B4-BE49-F238E27FC236}">
                <a16:creationId xmlns:a16="http://schemas.microsoft.com/office/drawing/2014/main" id="{0C7F7753-5F4B-425B-B2AE-10AFBD7C41DC}"/>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07423" y="192721"/>
            <a:ext cx="10150632" cy="728448"/>
          </a:xfrm>
        </p:spPr>
        <p:txBody>
          <a:bodyPr wrap="square" anchor="t">
            <a:noAutofit/>
          </a:bodyPr>
          <a:lstStyle/>
          <a:p>
            <a:r>
              <a:rPr lang="en-US" sz="3600" i="0" dirty="0">
                <a:solidFill>
                  <a:srgbClr val="000000"/>
                </a:solidFill>
                <a:effectLst/>
                <a:latin typeface="Segoe UI" panose="020B0502040204020203" pitchFamily="34" charset="0"/>
              </a:rPr>
              <a:t>Monitor Azure Virtual Desktop by using Azure Advisor</a:t>
            </a:r>
            <a:endParaRPr lang="en-US" sz="3600" dirty="0">
              <a:solidFill>
                <a:srgbClr val="000000"/>
              </a:solidFill>
              <a:latin typeface="Segoe UI" panose="020B0502040204020203" pitchFamily="34" charset="0"/>
            </a:endParaRPr>
          </a:p>
        </p:txBody>
      </p:sp>
      <p:pic>
        <p:nvPicPr>
          <p:cNvPr id="8" name="Picture 7">
            <a:extLst>
              <a:ext uri="{FF2B5EF4-FFF2-40B4-BE49-F238E27FC236}">
                <a16:creationId xmlns:a16="http://schemas.microsoft.com/office/drawing/2014/main" id="{558A4987-3438-461A-90E6-E5E0F12D2313}"/>
              </a:ext>
            </a:extLst>
          </p:cNvPr>
          <p:cNvPicPr>
            <a:picLocks noChangeAspect="1"/>
          </p:cNvPicPr>
          <p:nvPr/>
        </p:nvPicPr>
        <p:blipFill>
          <a:blip r:embed="rId3"/>
          <a:stretch>
            <a:fillRect/>
          </a:stretch>
        </p:blipFill>
        <p:spPr>
          <a:xfrm>
            <a:off x="4470520" y="1191489"/>
            <a:ext cx="7186567" cy="5046989"/>
          </a:xfrm>
          <a:prstGeom prst="rect">
            <a:avLst/>
          </a:prstGeom>
        </p:spPr>
      </p:pic>
      <p:sp>
        <p:nvSpPr>
          <p:cNvPr id="12" name="TextBox 11">
            <a:extLst>
              <a:ext uri="{FF2B5EF4-FFF2-40B4-BE49-F238E27FC236}">
                <a16:creationId xmlns:a16="http://schemas.microsoft.com/office/drawing/2014/main" id="{54B40548-FCB9-47F1-B15C-5626ADF44D57}"/>
              </a:ext>
            </a:extLst>
          </p:cNvPr>
          <p:cNvSpPr txBox="1"/>
          <p:nvPr/>
        </p:nvSpPr>
        <p:spPr>
          <a:xfrm>
            <a:off x="534913" y="2069430"/>
            <a:ext cx="3759996" cy="3016210"/>
          </a:xfrm>
          <a:prstGeom prst="rect">
            <a:avLst/>
          </a:prstGeom>
          <a:noFill/>
        </p:spPr>
        <p:txBody>
          <a:bodyPr wrap="square">
            <a:spAutoFit/>
          </a:bodyPr>
          <a:lstStyle/>
          <a:p>
            <a:pPr algn="l">
              <a:spcAft>
                <a:spcPts val="1200"/>
              </a:spcAft>
            </a:pPr>
            <a:r>
              <a:rPr lang="en-US" sz="2000" b="0" i="0" dirty="0">
                <a:effectLst/>
                <a:latin typeface="Segoe UI" panose="020B0502040204020203" pitchFamily="34" charset="0"/>
              </a:rPr>
              <a:t>When you open Azure Advisor, you'll see five categories:</a:t>
            </a:r>
          </a:p>
          <a:p>
            <a:pPr marL="342900" indent="-342900" algn="l">
              <a:spcAft>
                <a:spcPts val="1200"/>
              </a:spcAft>
              <a:buFont typeface="Arial" panose="020B0604020202020204" pitchFamily="34" charset="0"/>
              <a:buChar char="•"/>
            </a:pPr>
            <a:r>
              <a:rPr lang="en-US" sz="2000" b="0" i="0" dirty="0">
                <a:effectLst/>
                <a:latin typeface="Segoe UI" panose="020B0502040204020203" pitchFamily="34" charset="0"/>
              </a:rPr>
              <a:t>Cost</a:t>
            </a:r>
          </a:p>
          <a:p>
            <a:pPr marL="342900" indent="-342900" algn="l">
              <a:spcAft>
                <a:spcPts val="1200"/>
              </a:spcAft>
              <a:buFont typeface="Arial" panose="020B0604020202020204" pitchFamily="34" charset="0"/>
              <a:buChar char="•"/>
            </a:pPr>
            <a:r>
              <a:rPr lang="en-US" sz="2000" b="0" i="0" dirty="0">
                <a:effectLst/>
                <a:latin typeface="Segoe UI" panose="020B0502040204020203" pitchFamily="34" charset="0"/>
              </a:rPr>
              <a:t>Security</a:t>
            </a:r>
          </a:p>
          <a:p>
            <a:pPr marL="342900" indent="-342900" algn="l">
              <a:spcAft>
                <a:spcPts val="1200"/>
              </a:spcAft>
              <a:buFont typeface="Arial" panose="020B0604020202020204" pitchFamily="34" charset="0"/>
              <a:buChar char="•"/>
            </a:pPr>
            <a:r>
              <a:rPr lang="en-US" sz="2000" b="0" i="0" dirty="0">
                <a:effectLst/>
                <a:latin typeface="Segoe UI" panose="020B0502040204020203" pitchFamily="34" charset="0"/>
              </a:rPr>
              <a:t>Reliability</a:t>
            </a:r>
          </a:p>
          <a:p>
            <a:pPr marL="342900" indent="-342900" algn="l">
              <a:spcAft>
                <a:spcPts val="1200"/>
              </a:spcAft>
              <a:buFont typeface="Arial" panose="020B0604020202020204" pitchFamily="34" charset="0"/>
              <a:buChar char="•"/>
            </a:pPr>
            <a:r>
              <a:rPr lang="en-US" sz="2000" b="0" i="0" dirty="0">
                <a:effectLst/>
                <a:latin typeface="Segoe UI" panose="020B0502040204020203" pitchFamily="34" charset="0"/>
              </a:rPr>
              <a:t>Operational Excellence</a:t>
            </a:r>
          </a:p>
          <a:p>
            <a:pPr marL="342900" indent="-342900" algn="l">
              <a:spcAft>
                <a:spcPts val="1200"/>
              </a:spcAft>
              <a:buFont typeface="Arial" panose="020B0604020202020204" pitchFamily="34" charset="0"/>
              <a:buChar char="•"/>
            </a:pPr>
            <a:r>
              <a:rPr lang="en-US" sz="2000" b="0" i="0" dirty="0">
                <a:effectLst/>
                <a:latin typeface="Segoe UI" panose="020B0502040204020203" pitchFamily="34" charset="0"/>
              </a:rPr>
              <a:t>Performance</a:t>
            </a:r>
          </a:p>
        </p:txBody>
      </p:sp>
    </p:spTree>
    <p:extLst>
      <p:ext uri="{BB962C8B-B14F-4D97-AF65-F5344CB8AC3E}">
        <p14:creationId xmlns:p14="http://schemas.microsoft.com/office/powerpoint/2010/main" val="114751916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1243</Words>
  <Application>Microsoft Office PowerPoint</Application>
  <PresentationFormat>Widescreen</PresentationFormat>
  <Paragraphs>148</Paragraphs>
  <Slides>16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-apple-system</vt:lpstr>
      <vt:lpstr>Arial</vt:lpstr>
      <vt:lpstr>Consolas</vt:lpstr>
      <vt:lpstr>Segoe UI</vt:lpstr>
      <vt:lpstr>Segoe UI Light</vt:lpstr>
      <vt:lpstr>Segoe UI Semibold</vt:lpstr>
      <vt:lpstr>Symbol</vt:lpstr>
      <vt:lpstr>Times New Roman</vt:lpstr>
      <vt:lpstr>Wingdings</vt:lpstr>
      <vt:lpstr>Microsoft Power Platform Template</vt:lpstr>
      <vt:lpstr>AZ-140T00A Configuring and Operating Azure Virtual Desktop</vt:lpstr>
      <vt:lpstr>Monitor and manage performance and health</vt:lpstr>
      <vt:lpstr>Introduction</vt:lpstr>
      <vt:lpstr>Monitor Azure Virtual Desktop by using Azure Monitor</vt:lpstr>
      <vt:lpstr>Monitor Azure Virtual Desktop by using Azure Monitor</vt:lpstr>
      <vt:lpstr>Log Analytics workspace for Azure Monitor</vt:lpstr>
      <vt:lpstr>Log Analytics workspace for Azure Monitor</vt:lpstr>
      <vt:lpstr>Monitor Azure Virtual Desktop by using Azure Advisor</vt:lpstr>
      <vt:lpstr>Monitor Azure Virtual Desktop by using Azure Advisor</vt:lpstr>
      <vt:lpstr>How to resolve Azure Advisor recommendations</vt:lpstr>
      <vt:lpstr>How to resolve Azure Advisor recommendations</vt:lpstr>
      <vt:lpstr>Diagnose graphics performance issues</vt:lpstr>
      <vt:lpstr>Diagnose graphics performance issues</vt:lpstr>
      <vt:lpstr>Knowledge check and Summary</vt:lpstr>
      <vt:lpstr>End of presentation</vt:lpstr>
      <vt:lpstr>Lab - Implement autoscaling in host pools (AD 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2022-11-30T19:44:00Z</dcterms:modified>
</cp:coreProperties>
</file>