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6"/>
  </p:notesMasterIdLst>
  <p:handoutMasterIdLst>
    <p:handoutMasterId r:id="rId17"/>
  </p:handoutMasterIdLst>
  <p:sldIdLst>
    <p:sldId id="1810" r:id="rId2"/>
    <p:sldId id="1886" r:id="rId3"/>
    <p:sldId id="1750" r:id="rId4"/>
    <p:sldId id="1751" r:id="rId5"/>
    <p:sldId id="1889" r:id="rId6"/>
    <p:sldId id="1754" r:id="rId7"/>
    <p:sldId id="1888" r:id="rId8"/>
    <p:sldId id="1893" r:id="rId9"/>
    <p:sldId id="1873" r:id="rId10"/>
    <p:sldId id="1901" r:id="rId11"/>
    <p:sldId id="1896" r:id="rId12"/>
    <p:sldId id="1882" r:id="rId13"/>
    <p:sldId id="1902" r:id="rId14"/>
    <p:sldId id="1891"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243A5E"/>
    <a:srgbClr val="EBEBEB"/>
    <a:srgbClr val="0078D4"/>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80829-6DA8-41CE-8504-1AA5C7CCA11B}" v="24" dt="2021-11-24T21:32:21.2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0" autoAdjust="0"/>
    <p:restoredTop sz="76518" autoAdjust="0"/>
  </p:normalViewPr>
  <p:slideViewPr>
    <p:cSldViewPr snapToGrid="0">
      <p:cViewPr varScale="1">
        <p:scale>
          <a:sx n="75" d="100"/>
          <a:sy n="75" d="100"/>
        </p:scale>
        <p:origin x="786" y="39"/>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docs.microsoft.com/en-us/learn/modules/m365-prepare-for-wvd/" TargetMode="External"/><Relationship Id="rId7" Type="http://schemas.openxmlformats.org/officeDocument/2006/relationships/hyperlink" Target="https://docs.microsoft.com/en-us/learn/modules/m365-wvd-application-management/" TargetMode="External"/><Relationship Id="rId2" Type="http://schemas.openxmlformats.org/officeDocument/2006/relationships/hyperlink" Target="https://docs.microsoft.com/en-us/learn/modules/m365-wvd-intro/" TargetMode="External"/><Relationship Id="rId1" Type="http://schemas.openxmlformats.org/officeDocument/2006/relationships/hyperlink" Target="https://docs.microsoft.com/en-us/learn/paths/m365-wvd/" TargetMode="External"/><Relationship Id="rId6" Type="http://schemas.openxmlformats.org/officeDocument/2006/relationships/hyperlink" Target="https://docs.microsoft.com/en-us/learn/modules/m365-wvd-security/" TargetMode="External"/><Relationship Id="rId5" Type="http://schemas.openxmlformats.org/officeDocument/2006/relationships/hyperlink" Target="https://docs.microsoft.com/en-us/learn/modules/m365-optimize-wvd/" TargetMode="External"/><Relationship Id="rId4" Type="http://schemas.openxmlformats.org/officeDocument/2006/relationships/hyperlink" Target="https://docs.microsoft.com/en-us/learn/modules/m365-deploy-wv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docs.microsoft.com/en-us/learn/modules/m365-prepare-for-wvd/" TargetMode="External"/><Relationship Id="rId7" Type="http://schemas.openxmlformats.org/officeDocument/2006/relationships/hyperlink" Target="https://docs.microsoft.com/en-us/learn/modules/m365-wvd-application-management/" TargetMode="External"/><Relationship Id="rId2" Type="http://schemas.openxmlformats.org/officeDocument/2006/relationships/hyperlink" Target="https://docs.microsoft.com/en-us/learn/modules/m365-wvd-intro/" TargetMode="External"/><Relationship Id="rId1" Type="http://schemas.openxmlformats.org/officeDocument/2006/relationships/hyperlink" Target="https://docs.microsoft.com/en-us/learn/paths/m365-wvd/" TargetMode="External"/><Relationship Id="rId6" Type="http://schemas.openxmlformats.org/officeDocument/2006/relationships/hyperlink" Target="https://docs.microsoft.com/en-us/learn/modules/m365-wvd-security/" TargetMode="External"/><Relationship Id="rId5" Type="http://schemas.openxmlformats.org/officeDocument/2006/relationships/hyperlink" Target="https://docs.microsoft.com/en-us/learn/modules/m365-optimize-wvd/" TargetMode="External"/><Relationship Id="rId4" Type="http://schemas.openxmlformats.org/officeDocument/2006/relationships/hyperlink" Target="https://docs.microsoft.com/en-us/learn/modules/m365-deploy-wv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6F829-8741-4862-83D8-8C95AAF2BC7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27BE19A-A4E2-4149-A092-20D33E0457DB}">
      <dgm:prSet/>
      <dgm:spPr/>
      <dgm:t>
        <a:bodyPr/>
        <a:lstStyle/>
        <a:p>
          <a:r>
            <a:rPr lang="en-US"/>
            <a:t>Microsoft Learn provides self paced skills training for Azure Virtual Desktop. </a:t>
          </a:r>
        </a:p>
      </dgm:t>
    </dgm:pt>
    <dgm:pt modelId="{6CF0F5EA-B4B6-47B0-9CD9-7A0FE067CA6E}" type="parTrans" cxnId="{884EC32D-147D-49AD-A0E7-0DA3C323ABB2}">
      <dgm:prSet/>
      <dgm:spPr/>
      <dgm:t>
        <a:bodyPr/>
        <a:lstStyle/>
        <a:p>
          <a:endParaRPr lang="en-US"/>
        </a:p>
      </dgm:t>
    </dgm:pt>
    <dgm:pt modelId="{E7D29E5B-E3E1-4C40-B267-8CE9D0744741}" type="sibTrans" cxnId="{884EC32D-147D-49AD-A0E7-0DA3C323ABB2}">
      <dgm:prSet/>
      <dgm:spPr/>
      <dgm:t>
        <a:bodyPr/>
        <a:lstStyle/>
        <a:p>
          <a:endParaRPr lang="en-US"/>
        </a:p>
      </dgm:t>
    </dgm:pt>
    <dgm:pt modelId="{A8F59804-0237-4C76-9A09-97CBC18D12DB}">
      <dgm:prSet/>
      <dgm:spPr/>
      <dgm:t>
        <a:bodyPr/>
        <a:lstStyle/>
        <a:p>
          <a:r>
            <a:rPr lang="en-US"/>
            <a:t>Visit the </a:t>
          </a:r>
          <a:r>
            <a:rPr lang="en-US">
              <a:hlinkClick xmlns:r="http://schemas.openxmlformats.org/officeDocument/2006/relationships" r:id="rId1"/>
            </a:rPr>
            <a:t>Deliver remote desktops and apps from Azure with Azure Virtual Desktop</a:t>
          </a:r>
          <a:r>
            <a:rPr lang="en-US"/>
            <a:t>  learning path for the following modules:</a:t>
          </a:r>
        </a:p>
      </dgm:t>
    </dgm:pt>
    <dgm:pt modelId="{BBD3B24F-687D-4EA8-BEAD-E679C7F1D607}" type="parTrans" cxnId="{DAD3F1A4-6812-45F8-BEC1-FEF0DF697C7D}">
      <dgm:prSet/>
      <dgm:spPr/>
      <dgm:t>
        <a:bodyPr/>
        <a:lstStyle/>
        <a:p>
          <a:endParaRPr lang="en-US"/>
        </a:p>
      </dgm:t>
    </dgm:pt>
    <dgm:pt modelId="{7704C026-367C-4932-AB4D-57BF4F1AA925}" type="sibTrans" cxnId="{DAD3F1A4-6812-45F8-BEC1-FEF0DF697C7D}">
      <dgm:prSet/>
      <dgm:spPr/>
      <dgm:t>
        <a:bodyPr/>
        <a:lstStyle/>
        <a:p>
          <a:endParaRPr lang="en-US"/>
        </a:p>
      </dgm:t>
    </dgm:pt>
    <dgm:pt modelId="{3850AF1E-5432-48FE-9D7B-AB98609ADD3D}">
      <dgm:prSet/>
      <dgm:spPr/>
      <dgm:t>
        <a:bodyPr/>
        <a:lstStyle/>
        <a:p>
          <a:r>
            <a:rPr lang="en-US">
              <a:hlinkClick xmlns:r="http://schemas.openxmlformats.org/officeDocument/2006/relationships" r:id="rId2"/>
            </a:rPr>
            <a:t>Introduction to Azure Virtual Desktop in Microsoft Azure</a:t>
          </a:r>
          <a:r>
            <a:rPr lang="en-US"/>
            <a:t> </a:t>
          </a:r>
        </a:p>
      </dgm:t>
    </dgm:pt>
    <dgm:pt modelId="{7B36E841-EDA3-4AF1-A169-2C465A90E973}" type="parTrans" cxnId="{CB7EAF11-72BF-4755-9545-7896216C309E}">
      <dgm:prSet/>
      <dgm:spPr/>
      <dgm:t>
        <a:bodyPr/>
        <a:lstStyle/>
        <a:p>
          <a:endParaRPr lang="en-US"/>
        </a:p>
      </dgm:t>
    </dgm:pt>
    <dgm:pt modelId="{C9E7A740-03CD-45CA-83C8-981CD9621796}" type="sibTrans" cxnId="{CB7EAF11-72BF-4755-9545-7896216C309E}">
      <dgm:prSet/>
      <dgm:spPr/>
      <dgm:t>
        <a:bodyPr/>
        <a:lstStyle/>
        <a:p>
          <a:endParaRPr lang="en-US"/>
        </a:p>
      </dgm:t>
    </dgm:pt>
    <dgm:pt modelId="{7AC99DC5-23C6-4698-8B1E-91E88355669D}">
      <dgm:prSet/>
      <dgm:spPr/>
      <dgm:t>
        <a:bodyPr/>
        <a:lstStyle/>
        <a:p>
          <a:r>
            <a:rPr lang="en-US" dirty="0">
              <a:hlinkClick xmlns:r="http://schemas.openxmlformats.org/officeDocument/2006/relationships" r:id="rId3"/>
            </a:rPr>
            <a:t>Prepare for Azure Virtual Desktop in Microsoft Azure</a:t>
          </a:r>
          <a:r>
            <a:rPr lang="en-US" dirty="0"/>
            <a:t> </a:t>
          </a:r>
        </a:p>
      </dgm:t>
    </dgm:pt>
    <dgm:pt modelId="{EE5DD472-A845-4A0A-B8A5-801DD57C3E6E}" type="parTrans" cxnId="{7BF1B80B-9C5F-4B18-9F8F-67A2F74EF565}">
      <dgm:prSet/>
      <dgm:spPr/>
      <dgm:t>
        <a:bodyPr/>
        <a:lstStyle/>
        <a:p>
          <a:endParaRPr lang="en-US"/>
        </a:p>
      </dgm:t>
    </dgm:pt>
    <dgm:pt modelId="{87C03607-F208-4107-9E33-312335ACD055}" type="sibTrans" cxnId="{7BF1B80B-9C5F-4B18-9F8F-67A2F74EF565}">
      <dgm:prSet/>
      <dgm:spPr/>
      <dgm:t>
        <a:bodyPr/>
        <a:lstStyle/>
        <a:p>
          <a:endParaRPr lang="en-US"/>
        </a:p>
      </dgm:t>
    </dgm:pt>
    <dgm:pt modelId="{7F3117C6-C046-4F2D-9C05-7F212065391A}">
      <dgm:prSet/>
      <dgm:spPr/>
      <dgm:t>
        <a:bodyPr/>
        <a:lstStyle/>
        <a:p>
          <a:r>
            <a:rPr lang="en-US">
              <a:hlinkClick xmlns:r="http://schemas.openxmlformats.org/officeDocument/2006/relationships" r:id="rId4"/>
            </a:rPr>
            <a:t>Deploy Azure Virtual Desktop in Microsoft Azure</a:t>
          </a:r>
          <a:r>
            <a:rPr lang="en-US"/>
            <a:t> </a:t>
          </a:r>
        </a:p>
      </dgm:t>
    </dgm:pt>
    <dgm:pt modelId="{86E45031-D94B-4F22-A609-93D11EF84435}" type="parTrans" cxnId="{1231CBD0-BA31-43B4-A698-DE890730ACF0}">
      <dgm:prSet/>
      <dgm:spPr/>
      <dgm:t>
        <a:bodyPr/>
        <a:lstStyle/>
        <a:p>
          <a:endParaRPr lang="en-US"/>
        </a:p>
      </dgm:t>
    </dgm:pt>
    <dgm:pt modelId="{EB0BEA35-59DB-452E-A5F8-4CC7D6577116}" type="sibTrans" cxnId="{1231CBD0-BA31-43B4-A698-DE890730ACF0}">
      <dgm:prSet/>
      <dgm:spPr/>
      <dgm:t>
        <a:bodyPr/>
        <a:lstStyle/>
        <a:p>
          <a:endParaRPr lang="en-US"/>
        </a:p>
      </dgm:t>
    </dgm:pt>
    <dgm:pt modelId="{A778BC40-DF37-48D6-9D5E-C7AF669AC1C3}">
      <dgm:prSet/>
      <dgm:spPr/>
      <dgm:t>
        <a:bodyPr/>
        <a:lstStyle/>
        <a:p>
          <a:r>
            <a:rPr lang="en-US">
              <a:hlinkClick xmlns:r="http://schemas.openxmlformats.org/officeDocument/2006/relationships" r:id="rId5"/>
            </a:rPr>
            <a:t>Optimize Azure Virtual Desktop in Microsoft Azure</a:t>
          </a:r>
          <a:r>
            <a:rPr lang="en-US"/>
            <a:t> </a:t>
          </a:r>
        </a:p>
      </dgm:t>
    </dgm:pt>
    <dgm:pt modelId="{607FFEAF-0E01-4638-A3EA-E3457E47EE6C}" type="parTrans" cxnId="{3C633B34-ED6F-48E2-AC26-DE5297097664}">
      <dgm:prSet/>
      <dgm:spPr/>
      <dgm:t>
        <a:bodyPr/>
        <a:lstStyle/>
        <a:p>
          <a:endParaRPr lang="en-US"/>
        </a:p>
      </dgm:t>
    </dgm:pt>
    <dgm:pt modelId="{A19C2DFE-A772-4758-98E1-A3C850F62AB4}" type="sibTrans" cxnId="{3C633B34-ED6F-48E2-AC26-DE5297097664}">
      <dgm:prSet/>
      <dgm:spPr/>
      <dgm:t>
        <a:bodyPr/>
        <a:lstStyle/>
        <a:p>
          <a:endParaRPr lang="en-US"/>
        </a:p>
      </dgm:t>
    </dgm:pt>
    <dgm:pt modelId="{27B9F75E-B429-44D7-B7A8-81338A34B0A0}">
      <dgm:prSet/>
      <dgm:spPr/>
      <dgm:t>
        <a:bodyPr/>
        <a:lstStyle/>
        <a:p>
          <a:r>
            <a:rPr lang="en-US">
              <a:hlinkClick xmlns:r="http://schemas.openxmlformats.org/officeDocument/2006/relationships" r:id="rId6"/>
            </a:rPr>
            <a:t>Secure an Azure Virtual Desktop deployment</a:t>
          </a:r>
          <a:r>
            <a:rPr lang="en-US"/>
            <a:t> </a:t>
          </a:r>
        </a:p>
      </dgm:t>
    </dgm:pt>
    <dgm:pt modelId="{2C958958-BB93-4E56-A29A-D398FA99713D}" type="parTrans" cxnId="{921990C8-D9B6-4BC3-AF30-153A82625125}">
      <dgm:prSet/>
      <dgm:spPr/>
      <dgm:t>
        <a:bodyPr/>
        <a:lstStyle/>
        <a:p>
          <a:endParaRPr lang="en-US"/>
        </a:p>
      </dgm:t>
    </dgm:pt>
    <dgm:pt modelId="{44655DD3-5716-494B-BBD7-239581D147B0}" type="sibTrans" cxnId="{921990C8-D9B6-4BC3-AF30-153A82625125}">
      <dgm:prSet/>
      <dgm:spPr/>
      <dgm:t>
        <a:bodyPr/>
        <a:lstStyle/>
        <a:p>
          <a:endParaRPr lang="en-US"/>
        </a:p>
      </dgm:t>
    </dgm:pt>
    <dgm:pt modelId="{C71A1BAD-161D-4D1D-8CF0-698095BB2CD4}">
      <dgm:prSet/>
      <dgm:spPr/>
      <dgm:t>
        <a:bodyPr/>
        <a:lstStyle/>
        <a:p>
          <a:r>
            <a:rPr lang="en-US">
              <a:hlinkClick xmlns:r="http://schemas.openxmlformats.org/officeDocument/2006/relationships" r:id="rId7"/>
            </a:rPr>
            <a:t>Deploy applications by using MSIX app attach for Azure Virtual Desktop</a:t>
          </a:r>
          <a:r>
            <a:rPr lang="en-US"/>
            <a:t> </a:t>
          </a:r>
        </a:p>
      </dgm:t>
    </dgm:pt>
    <dgm:pt modelId="{A185DA10-6A69-4A91-AEFF-0F0D6A786CE5}" type="parTrans" cxnId="{F5EAB11C-D248-4266-AC90-7D050B87C2D1}">
      <dgm:prSet/>
      <dgm:spPr/>
      <dgm:t>
        <a:bodyPr/>
        <a:lstStyle/>
        <a:p>
          <a:endParaRPr lang="en-US"/>
        </a:p>
      </dgm:t>
    </dgm:pt>
    <dgm:pt modelId="{91A5F97D-0309-461C-A416-03850C7AA32C}" type="sibTrans" cxnId="{F5EAB11C-D248-4266-AC90-7D050B87C2D1}">
      <dgm:prSet/>
      <dgm:spPr/>
      <dgm:t>
        <a:bodyPr/>
        <a:lstStyle/>
        <a:p>
          <a:endParaRPr lang="en-US"/>
        </a:p>
      </dgm:t>
    </dgm:pt>
    <dgm:pt modelId="{F0A39B95-AAEC-4F12-9896-155398547CA8}" type="pres">
      <dgm:prSet presAssocID="{A646F829-8741-4862-83D8-8C95AAF2BC75}" presName="vert0" presStyleCnt="0">
        <dgm:presLayoutVars>
          <dgm:dir/>
          <dgm:animOne val="branch"/>
          <dgm:animLvl val="lvl"/>
        </dgm:presLayoutVars>
      </dgm:prSet>
      <dgm:spPr/>
    </dgm:pt>
    <dgm:pt modelId="{760FABF2-3853-47C6-86C9-63752784BC01}" type="pres">
      <dgm:prSet presAssocID="{D27BE19A-A4E2-4149-A092-20D33E0457DB}" presName="thickLine" presStyleLbl="alignNode1" presStyleIdx="0" presStyleCnt="2"/>
      <dgm:spPr/>
    </dgm:pt>
    <dgm:pt modelId="{7E5C997B-FB29-46FD-BC67-71AFBB911B9F}" type="pres">
      <dgm:prSet presAssocID="{D27BE19A-A4E2-4149-A092-20D33E0457DB}" presName="horz1" presStyleCnt="0"/>
      <dgm:spPr/>
    </dgm:pt>
    <dgm:pt modelId="{0CCD9EF1-B2CB-4C01-9945-8519D3B67F29}" type="pres">
      <dgm:prSet presAssocID="{D27BE19A-A4E2-4149-A092-20D33E0457DB}" presName="tx1" presStyleLbl="revTx" presStyleIdx="0" presStyleCnt="8"/>
      <dgm:spPr/>
    </dgm:pt>
    <dgm:pt modelId="{86F71C1F-E833-4C79-AAFA-8E0A8AD268CF}" type="pres">
      <dgm:prSet presAssocID="{D27BE19A-A4E2-4149-A092-20D33E0457DB}" presName="vert1" presStyleCnt="0"/>
      <dgm:spPr/>
    </dgm:pt>
    <dgm:pt modelId="{AE356658-F411-4924-8607-A0794F16939C}" type="pres">
      <dgm:prSet presAssocID="{A8F59804-0237-4C76-9A09-97CBC18D12DB}" presName="thickLine" presStyleLbl="alignNode1" presStyleIdx="1" presStyleCnt="2"/>
      <dgm:spPr/>
    </dgm:pt>
    <dgm:pt modelId="{1DFD5065-90EA-48BE-942D-C3D448E91B2A}" type="pres">
      <dgm:prSet presAssocID="{A8F59804-0237-4C76-9A09-97CBC18D12DB}" presName="horz1" presStyleCnt="0"/>
      <dgm:spPr/>
    </dgm:pt>
    <dgm:pt modelId="{8FFA1D08-C14C-4EEC-9446-19F30064DC5A}" type="pres">
      <dgm:prSet presAssocID="{A8F59804-0237-4C76-9A09-97CBC18D12DB}" presName="tx1" presStyleLbl="revTx" presStyleIdx="1" presStyleCnt="8"/>
      <dgm:spPr/>
    </dgm:pt>
    <dgm:pt modelId="{EB00EDDB-B925-4823-92CA-FB7A542D0859}" type="pres">
      <dgm:prSet presAssocID="{A8F59804-0237-4C76-9A09-97CBC18D12DB}" presName="vert1" presStyleCnt="0"/>
      <dgm:spPr/>
    </dgm:pt>
    <dgm:pt modelId="{58EB12E0-09F8-4223-A373-086512CACE47}" type="pres">
      <dgm:prSet presAssocID="{3850AF1E-5432-48FE-9D7B-AB98609ADD3D}" presName="vertSpace2a" presStyleCnt="0"/>
      <dgm:spPr/>
    </dgm:pt>
    <dgm:pt modelId="{B3EDA064-D306-413B-A939-08E77105F779}" type="pres">
      <dgm:prSet presAssocID="{3850AF1E-5432-48FE-9D7B-AB98609ADD3D}" presName="horz2" presStyleCnt="0"/>
      <dgm:spPr/>
    </dgm:pt>
    <dgm:pt modelId="{893E74B1-EBFC-4BCE-AB27-99F204F76E51}" type="pres">
      <dgm:prSet presAssocID="{3850AF1E-5432-48FE-9D7B-AB98609ADD3D}" presName="horzSpace2" presStyleCnt="0"/>
      <dgm:spPr/>
    </dgm:pt>
    <dgm:pt modelId="{CBA54AF6-6D6B-4F39-A0BB-C4522567E239}" type="pres">
      <dgm:prSet presAssocID="{3850AF1E-5432-48FE-9D7B-AB98609ADD3D}" presName="tx2" presStyleLbl="revTx" presStyleIdx="2" presStyleCnt="8"/>
      <dgm:spPr/>
    </dgm:pt>
    <dgm:pt modelId="{C72C75A2-113A-4AFC-ACA7-505200F916DC}" type="pres">
      <dgm:prSet presAssocID="{3850AF1E-5432-48FE-9D7B-AB98609ADD3D}" presName="vert2" presStyleCnt="0"/>
      <dgm:spPr/>
    </dgm:pt>
    <dgm:pt modelId="{A6281E95-2681-4BCB-8DD7-FD64C20532E0}" type="pres">
      <dgm:prSet presAssocID="{3850AF1E-5432-48FE-9D7B-AB98609ADD3D}" presName="thinLine2b" presStyleLbl="callout" presStyleIdx="0" presStyleCnt="6"/>
      <dgm:spPr/>
    </dgm:pt>
    <dgm:pt modelId="{C2AAE107-5C1F-45A4-8B41-137924F95234}" type="pres">
      <dgm:prSet presAssocID="{3850AF1E-5432-48FE-9D7B-AB98609ADD3D}" presName="vertSpace2b" presStyleCnt="0"/>
      <dgm:spPr/>
    </dgm:pt>
    <dgm:pt modelId="{A8955050-F7D4-4F2F-ABAC-842FACA015F0}" type="pres">
      <dgm:prSet presAssocID="{7AC99DC5-23C6-4698-8B1E-91E88355669D}" presName="horz2" presStyleCnt="0"/>
      <dgm:spPr/>
    </dgm:pt>
    <dgm:pt modelId="{53C28AAF-F5BB-476E-9EFE-3203C3BD86BC}" type="pres">
      <dgm:prSet presAssocID="{7AC99DC5-23C6-4698-8B1E-91E88355669D}" presName="horzSpace2" presStyleCnt="0"/>
      <dgm:spPr/>
    </dgm:pt>
    <dgm:pt modelId="{CC4B5882-DC1B-4CE2-BF63-6C9BDEA6FB04}" type="pres">
      <dgm:prSet presAssocID="{7AC99DC5-23C6-4698-8B1E-91E88355669D}" presName="tx2" presStyleLbl="revTx" presStyleIdx="3" presStyleCnt="8"/>
      <dgm:spPr/>
    </dgm:pt>
    <dgm:pt modelId="{0A3133E5-90D0-4C27-8538-7206B194E84F}" type="pres">
      <dgm:prSet presAssocID="{7AC99DC5-23C6-4698-8B1E-91E88355669D}" presName="vert2" presStyleCnt="0"/>
      <dgm:spPr/>
    </dgm:pt>
    <dgm:pt modelId="{D36D814E-F9C5-4DF4-87B7-8B559DD22F6E}" type="pres">
      <dgm:prSet presAssocID="{7AC99DC5-23C6-4698-8B1E-91E88355669D}" presName="thinLine2b" presStyleLbl="callout" presStyleIdx="1" presStyleCnt="6"/>
      <dgm:spPr/>
    </dgm:pt>
    <dgm:pt modelId="{AE8D9F2E-C2BC-412D-9C6F-04A514F35EF6}" type="pres">
      <dgm:prSet presAssocID="{7AC99DC5-23C6-4698-8B1E-91E88355669D}" presName="vertSpace2b" presStyleCnt="0"/>
      <dgm:spPr/>
    </dgm:pt>
    <dgm:pt modelId="{E3AF10C4-D90D-418E-A228-B5E2AB99DA17}" type="pres">
      <dgm:prSet presAssocID="{7F3117C6-C046-4F2D-9C05-7F212065391A}" presName="horz2" presStyleCnt="0"/>
      <dgm:spPr/>
    </dgm:pt>
    <dgm:pt modelId="{F32B7199-8C04-40B9-B6D0-74563C867F62}" type="pres">
      <dgm:prSet presAssocID="{7F3117C6-C046-4F2D-9C05-7F212065391A}" presName="horzSpace2" presStyleCnt="0"/>
      <dgm:spPr/>
    </dgm:pt>
    <dgm:pt modelId="{3D70012B-CB78-4949-A37B-98AF41AED34E}" type="pres">
      <dgm:prSet presAssocID="{7F3117C6-C046-4F2D-9C05-7F212065391A}" presName="tx2" presStyleLbl="revTx" presStyleIdx="4" presStyleCnt="8"/>
      <dgm:spPr/>
    </dgm:pt>
    <dgm:pt modelId="{15E7410A-1AC2-4FDF-B7F8-9E2B0CED952C}" type="pres">
      <dgm:prSet presAssocID="{7F3117C6-C046-4F2D-9C05-7F212065391A}" presName="vert2" presStyleCnt="0"/>
      <dgm:spPr/>
    </dgm:pt>
    <dgm:pt modelId="{6409512E-2D9F-45FA-936E-330F8919523C}" type="pres">
      <dgm:prSet presAssocID="{7F3117C6-C046-4F2D-9C05-7F212065391A}" presName="thinLine2b" presStyleLbl="callout" presStyleIdx="2" presStyleCnt="6"/>
      <dgm:spPr/>
    </dgm:pt>
    <dgm:pt modelId="{6C83A1FE-395D-46A6-94F3-5CB8C88E4A9D}" type="pres">
      <dgm:prSet presAssocID="{7F3117C6-C046-4F2D-9C05-7F212065391A}" presName="vertSpace2b" presStyleCnt="0"/>
      <dgm:spPr/>
    </dgm:pt>
    <dgm:pt modelId="{81130656-75A0-40D1-8C04-7AF8FA399676}" type="pres">
      <dgm:prSet presAssocID="{A778BC40-DF37-48D6-9D5E-C7AF669AC1C3}" presName="horz2" presStyleCnt="0"/>
      <dgm:spPr/>
    </dgm:pt>
    <dgm:pt modelId="{BAD534A3-7B2D-419E-A57F-EE2EE9A921A9}" type="pres">
      <dgm:prSet presAssocID="{A778BC40-DF37-48D6-9D5E-C7AF669AC1C3}" presName="horzSpace2" presStyleCnt="0"/>
      <dgm:spPr/>
    </dgm:pt>
    <dgm:pt modelId="{633C06BB-E977-49BB-9506-0B1BCC111FF3}" type="pres">
      <dgm:prSet presAssocID="{A778BC40-DF37-48D6-9D5E-C7AF669AC1C3}" presName="tx2" presStyleLbl="revTx" presStyleIdx="5" presStyleCnt="8"/>
      <dgm:spPr/>
    </dgm:pt>
    <dgm:pt modelId="{E22D8429-6982-47D0-B79C-66CD8DE64721}" type="pres">
      <dgm:prSet presAssocID="{A778BC40-DF37-48D6-9D5E-C7AF669AC1C3}" presName="vert2" presStyleCnt="0"/>
      <dgm:spPr/>
    </dgm:pt>
    <dgm:pt modelId="{4445DC20-7C4F-4AA5-9699-EFFBDF810EE9}" type="pres">
      <dgm:prSet presAssocID="{A778BC40-DF37-48D6-9D5E-C7AF669AC1C3}" presName="thinLine2b" presStyleLbl="callout" presStyleIdx="3" presStyleCnt="6"/>
      <dgm:spPr/>
    </dgm:pt>
    <dgm:pt modelId="{333EC467-41F0-4596-BF4B-3B0E25E2D7C5}" type="pres">
      <dgm:prSet presAssocID="{A778BC40-DF37-48D6-9D5E-C7AF669AC1C3}" presName="vertSpace2b" presStyleCnt="0"/>
      <dgm:spPr/>
    </dgm:pt>
    <dgm:pt modelId="{7144011B-F5B2-4E0F-B422-E3130160D280}" type="pres">
      <dgm:prSet presAssocID="{27B9F75E-B429-44D7-B7A8-81338A34B0A0}" presName="horz2" presStyleCnt="0"/>
      <dgm:spPr/>
    </dgm:pt>
    <dgm:pt modelId="{89B4721C-D3BE-4029-AE80-18E9E0848BF8}" type="pres">
      <dgm:prSet presAssocID="{27B9F75E-B429-44D7-B7A8-81338A34B0A0}" presName="horzSpace2" presStyleCnt="0"/>
      <dgm:spPr/>
    </dgm:pt>
    <dgm:pt modelId="{0E9AF52A-05BB-42B4-A2F8-74BDF0F2FDEE}" type="pres">
      <dgm:prSet presAssocID="{27B9F75E-B429-44D7-B7A8-81338A34B0A0}" presName="tx2" presStyleLbl="revTx" presStyleIdx="6" presStyleCnt="8"/>
      <dgm:spPr/>
    </dgm:pt>
    <dgm:pt modelId="{32861B99-10EE-4E28-95F4-530D31FDD1BE}" type="pres">
      <dgm:prSet presAssocID="{27B9F75E-B429-44D7-B7A8-81338A34B0A0}" presName="vert2" presStyleCnt="0"/>
      <dgm:spPr/>
    </dgm:pt>
    <dgm:pt modelId="{D3727294-AD3F-4D78-A607-74BA4D884A0B}" type="pres">
      <dgm:prSet presAssocID="{27B9F75E-B429-44D7-B7A8-81338A34B0A0}" presName="thinLine2b" presStyleLbl="callout" presStyleIdx="4" presStyleCnt="6"/>
      <dgm:spPr/>
    </dgm:pt>
    <dgm:pt modelId="{716614DF-0BEB-4A0D-9F78-7E00CA5177AA}" type="pres">
      <dgm:prSet presAssocID="{27B9F75E-B429-44D7-B7A8-81338A34B0A0}" presName="vertSpace2b" presStyleCnt="0"/>
      <dgm:spPr/>
    </dgm:pt>
    <dgm:pt modelId="{52617706-D867-49AF-8D9D-123F8C2E6ED7}" type="pres">
      <dgm:prSet presAssocID="{C71A1BAD-161D-4D1D-8CF0-698095BB2CD4}" presName="horz2" presStyleCnt="0"/>
      <dgm:spPr/>
    </dgm:pt>
    <dgm:pt modelId="{15A59A93-BFA4-4658-A40F-6053A5897494}" type="pres">
      <dgm:prSet presAssocID="{C71A1BAD-161D-4D1D-8CF0-698095BB2CD4}" presName="horzSpace2" presStyleCnt="0"/>
      <dgm:spPr/>
    </dgm:pt>
    <dgm:pt modelId="{C7E7C27E-8D9B-448E-BBB7-C358D4C0AE96}" type="pres">
      <dgm:prSet presAssocID="{C71A1BAD-161D-4D1D-8CF0-698095BB2CD4}" presName="tx2" presStyleLbl="revTx" presStyleIdx="7" presStyleCnt="8"/>
      <dgm:spPr/>
    </dgm:pt>
    <dgm:pt modelId="{BFA17D70-C595-48B1-A6D5-35CF33AF3CC7}" type="pres">
      <dgm:prSet presAssocID="{C71A1BAD-161D-4D1D-8CF0-698095BB2CD4}" presName="vert2" presStyleCnt="0"/>
      <dgm:spPr/>
    </dgm:pt>
    <dgm:pt modelId="{7467F056-3EA2-4773-879E-BF766D19E237}" type="pres">
      <dgm:prSet presAssocID="{C71A1BAD-161D-4D1D-8CF0-698095BB2CD4}" presName="thinLine2b" presStyleLbl="callout" presStyleIdx="5" presStyleCnt="6"/>
      <dgm:spPr/>
    </dgm:pt>
    <dgm:pt modelId="{D60992BE-1A27-4D35-B6A6-34954BCC6454}" type="pres">
      <dgm:prSet presAssocID="{C71A1BAD-161D-4D1D-8CF0-698095BB2CD4}" presName="vertSpace2b" presStyleCnt="0"/>
      <dgm:spPr/>
    </dgm:pt>
  </dgm:ptLst>
  <dgm:cxnLst>
    <dgm:cxn modelId="{5FD6A902-0594-4325-9088-961F35BBA8B6}" type="presOf" srcId="{7F3117C6-C046-4F2D-9C05-7F212065391A}" destId="{3D70012B-CB78-4949-A37B-98AF41AED34E}" srcOrd="0" destOrd="0" presId="urn:microsoft.com/office/officeart/2008/layout/LinedList"/>
    <dgm:cxn modelId="{7BF1B80B-9C5F-4B18-9F8F-67A2F74EF565}" srcId="{A8F59804-0237-4C76-9A09-97CBC18D12DB}" destId="{7AC99DC5-23C6-4698-8B1E-91E88355669D}" srcOrd="1" destOrd="0" parTransId="{EE5DD472-A845-4A0A-B8A5-801DD57C3E6E}" sibTransId="{87C03607-F208-4107-9E33-312335ACD055}"/>
    <dgm:cxn modelId="{DE76B90F-DA30-4741-8556-8F1D24A781AB}" type="presOf" srcId="{A8F59804-0237-4C76-9A09-97CBC18D12DB}" destId="{8FFA1D08-C14C-4EEC-9446-19F30064DC5A}" srcOrd="0" destOrd="0" presId="urn:microsoft.com/office/officeart/2008/layout/LinedList"/>
    <dgm:cxn modelId="{CB7EAF11-72BF-4755-9545-7896216C309E}" srcId="{A8F59804-0237-4C76-9A09-97CBC18D12DB}" destId="{3850AF1E-5432-48FE-9D7B-AB98609ADD3D}" srcOrd="0" destOrd="0" parTransId="{7B36E841-EDA3-4AF1-A169-2C465A90E973}" sibTransId="{C9E7A740-03CD-45CA-83C8-981CD9621796}"/>
    <dgm:cxn modelId="{F5EAB11C-D248-4266-AC90-7D050B87C2D1}" srcId="{A8F59804-0237-4C76-9A09-97CBC18D12DB}" destId="{C71A1BAD-161D-4D1D-8CF0-698095BB2CD4}" srcOrd="5" destOrd="0" parTransId="{A185DA10-6A69-4A91-AEFF-0F0D6A786CE5}" sibTransId="{91A5F97D-0309-461C-A416-03850C7AA32C}"/>
    <dgm:cxn modelId="{884EC32D-147D-49AD-A0E7-0DA3C323ABB2}" srcId="{A646F829-8741-4862-83D8-8C95AAF2BC75}" destId="{D27BE19A-A4E2-4149-A092-20D33E0457DB}" srcOrd="0" destOrd="0" parTransId="{6CF0F5EA-B4B6-47B0-9CD9-7A0FE067CA6E}" sibTransId="{E7D29E5B-E3E1-4C40-B267-8CE9D0744741}"/>
    <dgm:cxn modelId="{3C633B34-ED6F-48E2-AC26-DE5297097664}" srcId="{A8F59804-0237-4C76-9A09-97CBC18D12DB}" destId="{A778BC40-DF37-48D6-9D5E-C7AF669AC1C3}" srcOrd="3" destOrd="0" parTransId="{607FFEAF-0E01-4638-A3EA-E3457E47EE6C}" sibTransId="{A19C2DFE-A772-4758-98E1-A3C850F62AB4}"/>
    <dgm:cxn modelId="{CE033D5B-0801-4CD4-9948-053AF5369D36}" type="presOf" srcId="{A646F829-8741-4862-83D8-8C95AAF2BC75}" destId="{F0A39B95-AAEC-4F12-9896-155398547CA8}" srcOrd="0" destOrd="0" presId="urn:microsoft.com/office/officeart/2008/layout/LinedList"/>
    <dgm:cxn modelId="{5C0FC567-2601-4162-ABD1-5A69773ED93C}" type="presOf" srcId="{A778BC40-DF37-48D6-9D5E-C7AF669AC1C3}" destId="{633C06BB-E977-49BB-9506-0B1BCC111FF3}" srcOrd="0" destOrd="0" presId="urn:microsoft.com/office/officeart/2008/layout/LinedList"/>
    <dgm:cxn modelId="{EC17D375-AFD1-4E47-980A-1E1FF898E6D3}" type="presOf" srcId="{27B9F75E-B429-44D7-B7A8-81338A34B0A0}" destId="{0E9AF52A-05BB-42B4-A2F8-74BDF0F2FDEE}" srcOrd="0" destOrd="0" presId="urn:microsoft.com/office/officeart/2008/layout/LinedList"/>
    <dgm:cxn modelId="{4DC7A592-51EA-4EA1-A6AF-9FEE63F175A9}" type="presOf" srcId="{3850AF1E-5432-48FE-9D7B-AB98609ADD3D}" destId="{CBA54AF6-6D6B-4F39-A0BB-C4522567E239}" srcOrd="0" destOrd="0" presId="urn:microsoft.com/office/officeart/2008/layout/LinedList"/>
    <dgm:cxn modelId="{DAD3F1A4-6812-45F8-BEC1-FEF0DF697C7D}" srcId="{A646F829-8741-4862-83D8-8C95AAF2BC75}" destId="{A8F59804-0237-4C76-9A09-97CBC18D12DB}" srcOrd="1" destOrd="0" parTransId="{BBD3B24F-687D-4EA8-BEAD-E679C7F1D607}" sibTransId="{7704C026-367C-4932-AB4D-57BF4F1AA925}"/>
    <dgm:cxn modelId="{921990C8-D9B6-4BC3-AF30-153A82625125}" srcId="{A8F59804-0237-4C76-9A09-97CBC18D12DB}" destId="{27B9F75E-B429-44D7-B7A8-81338A34B0A0}" srcOrd="4" destOrd="0" parTransId="{2C958958-BB93-4E56-A29A-D398FA99713D}" sibTransId="{44655DD3-5716-494B-BBD7-239581D147B0}"/>
    <dgm:cxn modelId="{E6418FCA-A081-4E6A-8B38-D1F86992F184}" type="presOf" srcId="{C71A1BAD-161D-4D1D-8CF0-698095BB2CD4}" destId="{C7E7C27E-8D9B-448E-BBB7-C358D4C0AE96}" srcOrd="0" destOrd="0" presId="urn:microsoft.com/office/officeart/2008/layout/LinedList"/>
    <dgm:cxn modelId="{1231CBD0-BA31-43B4-A698-DE890730ACF0}" srcId="{A8F59804-0237-4C76-9A09-97CBC18D12DB}" destId="{7F3117C6-C046-4F2D-9C05-7F212065391A}" srcOrd="2" destOrd="0" parTransId="{86E45031-D94B-4F22-A609-93D11EF84435}" sibTransId="{EB0BEA35-59DB-452E-A5F8-4CC7D6577116}"/>
    <dgm:cxn modelId="{74A688E2-6FFB-4A51-97A7-EE9E4F2C7059}" type="presOf" srcId="{D27BE19A-A4E2-4149-A092-20D33E0457DB}" destId="{0CCD9EF1-B2CB-4C01-9945-8519D3B67F29}" srcOrd="0" destOrd="0" presId="urn:microsoft.com/office/officeart/2008/layout/LinedList"/>
    <dgm:cxn modelId="{DCCFACFF-2DFB-4000-AF04-86C71777F783}" type="presOf" srcId="{7AC99DC5-23C6-4698-8B1E-91E88355669D}" destId="{CC4B5882-DC1B-4CE2-BF63-6C9BDEA6FB04}" srcOrd="0" destOrd="0" presId="urn:microsoft.com/office/officeart/2008/layout/LinedList"/>
    <dgm:cxn modelId="{6A45385B-16A1-4A35-8629-143766A1D2A0}" type="presParOf" srcId="{F0A39B95-AAEC-4F12-9896-155398547CA8}" destId="{760FABF2-3853-47C6-86C9-63752784BC01}" srcOrd="0" destOrd="0" presId="urn:microsoft.com/office/officeart/2008/layout/LinedList"/>
    <dgm:cxn modelId="{307C6C31-5E44-46E0-B17C-9E8BBE7F3539}" type="presParOf" srcId="{F0A39B95-AAEC-4F12-9896-155398547CA8}" destId="{7E5C997B-FB29-46FD-BC67-71AFBB911B9F}" srcOrd="1" destOrd="0" presId="urn:microsoft.com/office/officeart/2008/layout/LinedList"/>
    <dgm:cxn modelId="{8000A225-14A7-49B3-9F87-2130028C5EAD}" type="presParOf" srcId="{7E5C997B-FB29-46FD-BC67-71AFBB911B9F}" destId="{0CCD9EF1-B2CB-4C01-9945-8519D3B67F29}" srcOrd="0" destOrd="0" presId="urn:microsoft.com/office/officeart/2008/layout/LinedList"/>
    <dgm:cxn modelId="{A2AADE42-8CEB-48CD-9B59-8515F2B02A1C}" type="presParOf" srcId="{7E5C997B-FB29-46FD-BC67-71AFBB911B9F}" destId="{86F71C1F-E833-4C79-AAFA-8E0A8AD268CF}" srcOrd="1" destOrd="0" presId="urn:microsoft.com/office/officeart/2008/layout/LinedList"/>
    <dgm:cxn modelId="{131FFC24-D7EF-4181-AFC4-AAD0408ECDAF}" type="presParOf" srcId="{F0A39B95-AAEC-4F12-9896-155398547CA8}" destId="{AE356658-F411-4924-8607-A0794F16939C}" srcOrd="2" destOrd="0" presId="urn:microsoft.com/office/officeart/2008/layout/LinedList"/>
    <dgm:cxn modelId="{4F38DD04-E60D-43B4-8D9D-C388B27BCD71}" type="presParOf" srcId="{F0A39B95-AAEC-4F12-9896-155398547CA8}" destId="{1DFD5065-90EA-48BE-942D-C3D448E91B2A}" srcOrd="3" destOrd="0" presId="urn:microsoft.com/office/officeart/2008/layout/LinedList"/>
    <dgm:cxn modelId="{C09695FD-EDBE-4831-95EB-486026C77F08}" type="presParOf" srcId="{1DFD5065-90EA-48BE-942D-C3D448E91B2A}" destId="{8FFA1D08-C14C-4EEC-9446-19F30064DC5A}" srcOrd="0" destOrd="0" presId="urn:microsoft.com/office/officeart/2008/layout/LinedList"/>
    <dgm:cxn modelId="{DBA053F6-BEAB-4E9F-B1F8-83034948801A}" type="presParOf" srcId="{1DFD5065-90EA-48BE-942D-C3D448E91B2A}" destId="{EB00EDDB-B925-4823-92CA-FB7A542D0859}" srcOrd="1" destOrd="0" presId="urn:microsoft.com/office/officeart/2008/layout/LinedList"/>
    <dgm:cxn modelId="{B2603EA9-6A9E-4F34-8B41-5BD33C370951}" type="presParOf" srcId="{EB00EDDB-B925-4823-92CA-FB7A542D0859}" destId="{58EB12E0-09F8-4223-A373-086512CACE47}" srcOrd="0" destOrd="0" presId="urn:microsoft.com/office/officeart/2008/layout/LinedList"/>
    <dgm:cxn modelId="{F5E1EA81-DAB4-4012-B992-09473ADCDA7A}" type="presParOf" srcId="{EB00EDDB-B925-4823-92CA-FB7A542D0859}" destId="{B3EDA064-D306-413B-A939-08E77105F779}" srcOrd="1" destOrd="0" presId="urn:microsoft.com/office/officeart/2008/layout/LinedList"/>
    <dgm:cxn modelId="{44363B39-3906-484D-B9E1-9969ED0F0C3D}" type="presParOf" srcId="{B3EDA064-D306-413B-A939-08E77105F779}" destId="{893E74B1-EBFC-4BCE-AB27-99F204F76E51}" srcOrd="0" destOrd="0" presId="urn:microsoft.com/office/officeart/2008/layout/LinedList"/>
    <dgm:cxn modelId="{4CF8D38F-5555-4897-A770-9DF5BA8E99FA}" type="presParOf" srcId="{B3EDA064-D306-413B-A939-08E77105F779}" destId="{CBA54AF6-6D6B-4F39-A0BB-C4522567E239}" srcOrd="1" destOrd="0" presId="urn:microsoft.com/office/officeart/2008/layout/LinedList"/>
    <dgm:cxn modelId="{BF2EFBBE-CDFE-4B22-AFD0-30FF70F116E6}" type="presParOf" srcId="{B3EDA064-D306-413B-A939-08E77105F779}" destId="{C72C75A2-113A-4AFC-ACA7-505200F916DC}" srcOrd="2" destOrd="0" presId="urn:microsoft.com/office/officeart/2008/layout/LinedList"/>
    <dgm:cxn modelId="{1AF7E2EE-A3CC-42A2-8C96-F33341C79B1B}" type="presParOf" srcId="{EB00EDDB-B925-4823-92CA-FB7A542D0859}" destId="{A6281E95-2681-4BCB-8DD7-FD64C20532E0}" srcOrd="2" destOrd="0" presId="urn:microsoft.com/office/officeart/2008/layout/LinedList"/>
    <dgm:cxn modelId="{1937897B-9986-41C8-BFAE-EC775436D755}" type="presParOf" srcId="{EB00EDDB-B925-4823-92CA-FB7A542D0859}" destId="{C2AAE107-5C1F-45A4-8B41-137924F95234}" srcOrd="3" destOrd="0" presId="urn:microsoft.com/office/officeart/2008/layout/LinedList"/>
    <dgm:cxn modelId="{2C39E22B-EA7D-4F8F-9358-B0639B289878}" type="presParOf" srcId="{EB00EDDB-B925-4823-92CA-FB7A542D0859}" destId="{A8955050-F7D4-4F2F-ABAC-842FACA015F0}" srcOrd="4" destOrd="0" presId="urn:microsoft.com/office/officeart/2008/layout/LinedList"/>
    <dgm:cxn modelId="{D8647FC1-46F9-493B-9E12-A9B6F24B041F}" type="presParOf" srcId="{A8955050-F7D4-4F2F-ABAC-842FACA015F0}" destId="{53C28AAF-F5BB-476E-9EFE-3203C3BD86BC}" srcOrd="0" destOrd="0" presId="urn:microsoft.com/office/officeart/2008/layout/LinedList"/>
    <dgm:cxn modelId="{F895F32F-6DB8-4C17-9EF8-0EE2EB6553F7}" type="presParOf" srcId="{A8955050-F7D4-4F2F-ABAC-842FACA015F0}" destId="{CC4B5882-DC1B-4CE2-BF63-6C9BDEA6FB04}" srcOrd="1" destOrd="0" presId="urn:microsoft.com/office/officeart/2008/layout/LinedList"/>
    <dgm:cxn modelId="{BBEE0428-E6C3-4F25-A787-6BF573B846A9}" type="presParOf" srcId="{A8955050-F7D4-4F2F-ABAC-842FACA015F0}" destId="{0A3133E5-90D0-4C27-8538-7206B194E84F}" srcOrd="2" destOrd="0" presId="urn:microsoft.com/office/officeart/2008/layout/LinedList"/>
    <dgm:cxn modelId="{61767F32-B24A-4E05-B99A-9D0D6B4F58D6}" type="presParOf" srcId="{EB00EDDB-B925-4823-92CA-FB7A542D0859}" destId="{D36D814E-F9C5-4DF4-87B7-8B559DD22F6E}" srcOrd="5" destOrd="0" presId="urn:microsoft.com/office/officeart/2008/layout/LinedList"/>
    <dgm:cxn modelId="{09A43619-51AD-4FF6-88C0-604EFBFF7EFB}" type="presParOf" srcId="{EB00EDDB-B925-4823-92CA-FB7A542D0859}" destId="{AE8D9F2E-C2BC-412D-9C6F-04A514F35EF6}" srcOrd="6" destOrd="0" presId="urn:microsoft.com/office/officeart/2008/layout/LinedList"/>
    <dgm:cxn modelId="{54D74162-FA38-4F69-B868-228297E8A0C8}" type="presParOf" srcId="{EB00EDDB-B925-4823-92CA-FB7A542D0859}" destId="{E3AF10C4-D90D-418E-A228-B5E2AB99DA17}" srcOrd="7" destOrd="0" presId="urn:microsoft.com/office/officeart/2008/layout/LinedList"/>
    <dgm:cxn modelId="{E1002F00-11BF-48DF-A547-4CEF6CF9260E}" type="presParOf" srcId="{E3AF10C4-D90D-418E-A228-B5E2AB99DA17}" destId="{F32B7199-8C04-40B9-B6D0-74563C867F62}" srcOrd="0" destOrd="0" presId="urn:microsoft.com/office/officeart/2008/layout/LinedList"/>
    <dgm:cxn modelId="{93EE8C93-F40F-4C21-B7E9-E91B8BEE20A3}" type="presParOf" srcId="{E3AF10C4-D90D-418E-A228-B5E2AB99DA17}" destId="{3D70012B-CB78-4949-A37B-98AF41AED34E}" srcOrd="1" destOrd="0" presId="urn:microsoft.com/office/officeart/2008/layout/LinedList"/>
    <dgm:cxn modelId="{383F1E99-31AA-4B53-8165-71901D2FB8D9}" type="presParOf" srcId="{E3AF10C4-D90D-418E-A228-B5E2AB99DA17}" destId="{15E7410A-1AC2-4FDF-B7F8-9E2B0CED952C}" srcOrd="2" destOrd="0" presId="urn:microsoft.com/office/officeart/2008/layout/LinedList"/>
    <dgm:cxn modelId="{1CE9DB39-1377-49C5-B552-D12D4EC622F0}" type="presParOf" srcId="{EB00EDDB-B925-4823-92CA-FB7A542D0859}" destId="{6409512E-2D9F-45FA-936E-330F8919523C}" srcOrd="8" destOrd="0" presId="urn:microsoft.com/office/officeart/2008/layout/LinedList"/>
    <dgm:cxn modelId="{5B36F53B-C1A1-47CA-9B12-65667A944CFD}" type="presParOf" srcId="{EB00EDDB-B925-4823-92CA-FB7A542D0859}" destId="{6C83A1FE-395D-46A6-94F3-5CB8C88E4A9D}" srcOrd="9" destOrd="0" presId="urn:microsoft.com/office/officeart/2008/layout/LinedList"/>
    <dgm:cxn modelId="{D29D07D9-E5D3-41EA-8D17-66DE808F230F}" type="presParOf" srcId="{EB00EDDB-B925-4823-92CA-FB7A542D0859}" destId="{81130656-75A0-40D1-8C04-7AF8FA399676}" srcOrd="10" destOrd="0" presId="urn:microsoft.com/office/officeart/2008/layout/LinedList"/>
    <dgm:cxn modelId="{243122B3-E1CC-44CC-88BF-88A686B3E824}" type="presParOf" srcId="{81130656-75A0-40D1-8C04-7AF8FA399676}" destId="{BAD534A3-7B2D-419E-A57F-EE2EE9A921A9}" srcOrd="0" destOrd="0" presId="urn:microsoft.com/office/officeart/2008/layout/LinedList"/>
    <dgm:cxn modelId="{A95C149A-8432-41D1-A91F-1F1EF72D7244}" type="presParOf" srcId="{81130656-75A0-40D1-8C04-7AF8FA399676}" destId="{633C06BB-E977-49BB-9506-0B1BCC111FF3}" srcOrd="1" destOrd="0" presId="urn:microsoft.com/office/officeart/2008/layout/LinedList"/>
    <dgm:cxn modelId="{6EC1C14B-7979-4F33-8C84-09DEAA1D5D52}" type="presParOf" srcId="{81130656-75A0-40D1-8C04-7AF8FA399676}" destId="{E22D8429-6982-47D0-B79C-66CD8DE64721}" srcOrd="2" destOrd="0" presId="urn:microsoft.com/office/officeart/2008/layout/LinedList"/>
    <dgm:cxn modelId="{4CA23A41-90AA-4AC6-856B-C5FF43F8EC24}" type="presParOf" srcId="{EB00EDDB-B925-4823-92CA-FB7A542D0859}" destId="{4445DC20-7C4F-4AA5-9699-EFFBDF810EE9}" srcOrd="11" destOrd="0" presId="urn:microsoft.com/office/officeart/2008/layout/LinedList"/>
    <dgm:cxn modelId="{08F820FB-F02E-4FA5-A3AD-02426EA5899B}" type="presParOf" srcId="{EB00EDDB-B925-4823-92CA-FB7A542D0859}" destId="{333EC467-41F0-4596-BF4B-3B0E25E2D7C5}" srcOrd="12" destOrd="0" presId="urn:microsoft.com/office/officeart/2008/layout/LinedList"/>
    <dgm:cxn modelId="{B7F05175-5AA7-4935-956C-FCBA5C0377FD}" type="presParOf" srcId="{EB00EDDB-B925-4823-92CA-FB7A542D0859}" destId="{7144011B-F5B2-4E0F-B422-E3130160D280}" srcOrd="13" destOrd="0" presId="urn:microsoft.com/office/officeart/2008/layout/LinedList"/>
    <dgm:cxn modelId="{EBF99612-8DDB-4F3A-A05E-86ED050FACAD}" type="presParOf" srcId="{7144011B-F5B2-4E0F-B422-E3130160D280}" destId="{89B4721C-D3BE-4029-AE80-18E9E0848BF8}" srcOrd="0" destOrd="0" presId="urn:microsoft.com/office/officeart/2008/layout/LinedList"/>
    <dgm:cxn modelId="{0739D099-08A8-40B9-9F36-111CBDC0CD18}" type="presParOf" srcId="{7144011B-F5B2-4E0F-B422-E3130160D280}" destId="{0E9AF52A-05BB-42B4-A2F8-74BDF0F2FDEE}" srcOrd="1" destOrd="0" presId="urn:microsoft.com/office/officeart/2008/layout/LinedList"/>
    <dgm:cxn modelId="{CDB67F60-C38F-491F-9489-4DDA30A48564}" type="presParOf" srcId="{7144011B-F5B2-4E0F-B422-E3130160D280}" destId="{32861B99-10EE-4E28-95F4-530D31FDD1BE}" srcOrd="2" destOrd="0" presId="urn:microsoft.com/office/officeart/2008/layout/LinedList"/>
    <dgm:cxn modelId="{1E753C0D-0F24-413E-A30E-1CE627A4BD69}" type="presParOf" srcId="{EB00EDDB-B925-4823-92CA-FB7A542D0859}" destId="{D3727294-AD3F-4D78-A607-74BA4D884A0B}" srcOrd="14" destOrd="0" presId="urn:microsoft.com/office/officeart/2008/layout/LinedList"/>
    <dgm:cxn modelId="{6C953FE4-5322-4439-A98C-27E735A92A72}" type="presParOf" srcId="{EB00EDDB-B925-4823-92CA-FB7A542D0859}" destId="{716614DF-0BEB-4A0D-9F78-7E00CA5177AA}" srcOrd="15" destOrd="0" presId="urn:microsoft.com/office/officeart/2008/layout/LinedList"/>
    <dgm:cxn modelId="{44BD467D-5624-4042-8330-093AD116A329}" type="presParOf" srcId="{EB00EDDB-B925-4823-92CA-FB7A542D0859}" destId="{52617706-D867-49AF-8D9D-123F8C2E6ED7}" srcOrd="16" destOrd="0" presId="urn:microsoft.com/office/officeart/2008/layout/LinedList"/>
    <dgm:cxn modelId="{F957E394-C3C8-4225-BA61-48FAB51E1F8A}" type="presParOf" srcId="{52617706-D867-49AF-8D9D-123F8C2E6ED7}" destId="{15A59A93-BFA4-4658-A40F-6053A5897494}" srcOrd="0" destOrd="0" presId="urn:microsoft.com/office/officeart/2008/layout/LinedList"/>
    <dgm:cxn modelId="{03F18D53-B095-423E-B54A-C8275AE44FA9}" type="presParOf" srcId="{52617706-D867-49AF-8D9D-123F8C2E6ED7}" destId="{C7E7C27E-8D9B-448E-BBB7-C358D4C0AE96}" srcOrd="1" destOrd="0" presId="urn:microsoft.com/office/officeart/2008/layout/LinedList"/>
    <dgm:cxn modelId="{7C1E3FFF-E67F-43D7-95A5-EF8AA3C9EEFE}" type="presParOf" srcId="{52617706-D867-49AF-8D9D-123F8C2E6ED7}" destId="{BFA17D70-C595-48B1-A6D5-35CF33AF3CC7}" srcOrd="2" destOrd="0" presId="urn:microsoft.com/office/officeart/2008/layout/LinedList"/>
    <dgm:cxn modelId="{7FBA83B3-0C27-42AD-95B3-78814CE649AB}" type="presParOf" srcId="{EB00EDDB-B925-4823-92CA-FB7A542D0859}" destId="{7467F056-3EA2-4773-879E-BF766D19E237}" srcOrd="17" destOrd="0" presId="urn:microsoft.com/office/officeart/2008/layout/LinedList"/>
    <dgm:cxn modelId="{360130C5-C77B-4DA3-93B2-3333B5932A7E}" type="presParOf" srcId="{EB00EDDB-B925-4823-92CA-FB7A542D0859}" destId="{D60992BE-1A27-4D35-B6A6-34954BCC6454}"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FABF2-3853-47C6-86C9-63752784BC01}">
      <dsp:nvSpPr>
        <dsp:cNvPr id="0" name=""/>
        <dsp:cNvSpPr/>
      </dsp:nvSpPr>
      <dsp:spPr>
        <a:xfrm>
          <a:off x="0" y="0"/>
          <a:ext cx="1011018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D9EF1-B2CB-4C01-9945-8519D3B67F29}">
      <dsp:nvSpPr>
        <dsp:cNvPr id="0" name=""/>
        <dsp:cNvSpPr/>
      </dsp:nvSpPr>
      <dsp:spPr>
        <a:xfrm>
          <a:off x="0" y="0"/>
          <a:ext cx="2022037" cy="2279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Microsoft Learn provides self paced skills training for Azure Virtual Desktop. </a:t>
          </a:r>
        </a:p>
      </dsp:txBody>
      <dsp:txXfrm>
        <a:off x="0" y="0"/>
        <a:ext cx="2022037" cy="2279071"/>
      </dsp:txXfrm>
    </dsp:sp>
    <dsp:sp modelId="{AE356658-F411-4924-8607-A0794F16939C}">
      <dsp:nvSpPr>
        <dsp:cNvPr id="0" name=""/>
        <dsp:cNvSpPr/>
      </dsp:nvSpPr>
      <dsp:spPr>
        <a:xfrm>
          <a:off x="0" y="2279071"/>
          <a:ext cx="1011018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FA1D08-C14C-4EEC-9446-19F30064DC5A}">
      <dsp:nvSpPr>
        <dsp:cNvPr id="0" name=""/>
        <dsp:cNvSpPr/>
      </dsp:nvSpPr>
      <dsp:spPr>
        <a:xfrm>
          <a:off x="0" y="2279071"/>
          <a:ext cx="2022037" cy="2279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Visit the </a:t>
          </a:r>
          <a:r>
            <a:rPr lang="en-US" sz="1700" kern="1200">
              <a:hlinkClick xmlns:r="http://schemas.openxmlformats.org/officeDocument/2006/relationships" r:id="rId1"/>
            </a:rPr>
            <a:t>Deliver remote desktops and apps from Azure with Azure Virtual Desktop</a:t>
          </a:r>
          <a:r>
            <a:rPr lang="en-US" sz="1700" kern="1200"/>
            <a:t>  learning path for the following modules:</a:t>
          </a:r>
        </a:p>
      </dsp:txBody>
      <dsp:txXfrm>
        <a:off x="0" y="2279071"/>
        <a:ext cx="2022037" cy="2279071"/>
      </dsp:txXfrm>
    </dsp:sp>
    <dsp:sp modelId="{CBA54AF6-6D6B-4F39-A0BB-C4522567E239}">
      <dsp:nvSpPr>
        <dsp:cNvPr id="0" name=""/>
        <dsp:cNvSpPr/>
      </dsp:nvSpPr>
      <dsp:spPr>
        <a:xfrm>
          <a:off x="2173690" y="2297015"/>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2"/>
            </a:rPr>
            <a:t>Introduction to Azure Virtual Desktop in Microsoft Azure</a:t>
          </a:r>
          <a:r>
            <a:rPr lang="en-US" sz="1500" kern="1200"/>
            <a:t> </a:t>
          </a:r>
        </a:p>
      </dsp:txBody>
      <dsp:txXfrm>
        <a:off x="2173690" y="2297015"/>
        <a:ext cx="7936496" cy="358886"/>
      </dsp:txXfrm>
    </dsp:sp>
    <dsp:sp modelId="{A6281E95-2681-4BCB-8DD7-FD64C20532E0}">
      <dsp:nvSpPr>
        <dsp:cNvPr id="0" name=""/>
        <dsp:cNvSpPr/>
      </dsp:nvSpPr>
      <dsp:spPr>
        <a:xfrm>
          <a:off x="2022037" y="2655902"/>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4B5882-DC1B-4CE2-BF63-6C9BDEA6FB04}">
      <dsp:nvSpPr>
        <dsp:cNvPr id="0" name=""/>
        <dsp:cNvSpPr/>
      </dsp:nvSpPr>
      <dsp:spPr>
        <a:xfrm>
          <a:off x="2173690" y="2673846"/>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hlinkClick xmlns:r="http://schemas.openxmlformats.org/officeDocument/2006/relationships" r:id="rId3"/>
            </a:rPr>
            <a:t>Prepare for Azure Virtual Desktop in Microsoft Azure</a:t>
          </a:r>
          <a:r>
            <a:rPr lang="en-US" sz="1500" kern="1200" dirty="0"/>
            <a:t> </a:t>
          </a:r>
        </a:p>
      </dsp:txBody>
      <dsp:txXfrm>
        <a:off x="2173690" y="2673846"/>
        <a:ext cx="7936496" cy="358886"/>
      </dsp:txXfrm>
    </dsp:sp>
    <dsp:sp modelId="{D36D814E-F9C5-4DF4-87B7-8B559DD22F6E}">
      <dsp:nvSpPr>
        <dsp:cNvPr id="0" name=""/>
        <dsp:cNvSpPr/>
      </dsp:nvSpPr>
      <dsp:spPr>
        <a:xfrm>
          <a:off x="2022037" y="3032733"/>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0012B-CB78-4949-A37B-98AF41AED34E}">
      <dsp:nvSpPr>
        <dsp:cNvPr id="0" name=""/>
        <dsp:cNvSpPr/>
      </dsp:nvSpPr>
      <dsp:spPr>
        <a:xfrm>
          <a:off x="2173690" y="3050677"/>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4"/>
            </a:rPr>
            <a:t>Deploy Azure Virtual Desktop in Microsoft Azure</a:t>
          </a:r>
          <a:r>
            <a:rPr lang="en-US" sz="1500" kern="1200"/>
            <a:t> </a:t>
          </a:r>
        </a:p>
      </dsp:txBody>
      <dsp:txXfrm>
        <a:off x="2173690" y="3050677"/>
        <a:ext cx="7936496" cy="358886"/>
      </dsp:txXfrm>
    </dsp:sp>
    <dsp:sp modelId="{6409512E-2D9F-45FA-936E-330F8919523C}">
      <dsp:nvSpPr>
        <dsp:cNvPr id="0" name=""/>
        <dsp:cNvSpPr/>
      </dsp:nvSpPr>
      <dsp:spPr>
        <a:xfrm>
          <a:off x="2022037" y="3409564"/>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3C06BB-E977-49BB-9506-0B1BCC111FF3}">
      <dsp:nvSpPr>
        <dsp:cNvPr id="0" name=""/>
        <dsp:cNvSpPr/>
      </dsp:nvSpPr>
      <dsp:spPr>
        <a:xfrm>
          <a:off x="2173690" y="3427509"/>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5"/>
            </a:rPr>
            <a:t>Optimize Azure Virtual Desktop in Microsoft Azure</a:t>
          </a:r>
          <a:r>
            <a:rPr lang="en-US" sz="1500" kern="1200"/>
            <a:t> </a:t>
          </a:r>
        </a:p>
      </dsp:txBody>
      <dsp:txXfrm>
        <a:off x="2173690" y="3427509"/>
        <a:ext cx="7936496" cy="358886"/>
      </dsp:txXfrm>
    </dsp:sp>
    <dsp:sp modelId="{4445DC20-7C4F-4AA5-9699-EFFBDF810EE9}">
      <dsp:nvSpPr>
        <dsp:cNvPr id="0" name=""/>
        <dsp:cNvSpPr/>
      </dsp:nvSpPr>
      <dsp:spPr>
        <a:xfrm>
          <a:off x="2022037" y="3786396"/>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9AF52A-05BB-42B4-A2F8-74BDF0F2FDEE}">
      <dsp:nvSpPr>
        <dsp:cNvPr id="0" name=""/>
        <dsp:cNvSpPr/>
      </dsp:nvSpPr>
      <dsp:spPr>
        <a:xfrm>
          <a:off x="2173690" y="3804340"/>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6"/>
            </a:rPr>
            <a:t>Secure an Azure Virtual Desktop deployment</a:t>
          </a:r>
          <a:r>
            <a:rPr lang="en-US" sz="1500" kern="1200"/>
            <a:t> </a:t>
          </a:r>
        </a:p>
      </dsp:txBody>
      <dsp:txXfrm>
        <a:off x="2173690" y="3804340"/>
        <a:ext cx="7936496" cy="358886"/>
      </dsp:txXfrm>
    </dsp:sp>
    <dsp:sp modelId="{D3727294-AD3F-4D78-A607-74BA4D884A0B}">
      <dsp:nvSpPr>
        <dsp:cNvPr id="0" name=""/>
        <dsp:cNvSpPr/>
      </dsp:nvSpPr>
      <dsp:spPr>
        <a:xfrm>
          <a:off x="2022037" y="4163227"/>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E7C27E-8D9B-448E-BBB7-C358D4C0AE96}">
      <dsp:nvSpPr>
        <dsp:cNvPr id="0" name=""/>
        <dsp:cNvSpPr/>
      </dsp:nvSpPr>
      <dsp:spPr>
        <a:xfrm>
          <a:off x="2173690" y="4181171"/>
          <a:ext cx="7936496" cy="35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7"/>
            </a:rPr>
            <a:t>Deploy applications by using MSIX app attach for Azure Virtual Desktop</a:t>
          </a:r>
          <a:r>
            <a:rPr lang="en-US" sz="1500" kern="1200"/>
            <a:t> </a:t>
          </a:r>
        </a:p>
      </dsp:txBody>
      <dsp:txXfrm>
        <a:off x="2173690" y="4181171"/>
        <a:ext cx="7936496" cy="358886"/>
      </dsp:txXfrm>
    </dsp:sp>
    <dsp:sp modelId="{7467F056-3EA2-4773-879E-BF766D19E237}">
      <dsp:nvSpPr>
        <dsp:cNvPr id="0" name=""/>
        <dsp:cNvSpPr/>
      </dsp:nvSpPr>
      <dsp:spPr>
        <a:xfrm>
          <a:off x="2022037" y="4540058"/>
          <a:ext cx="8088149"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azure-virtual-desktop-special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 prepared to discuss how students should approach the hands-on labs. How will they participate? Will they be expected to present a solution?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virtual classroom remove the items that aren’t appropriate. Demo the virtual experience including asking a question, chat, video ..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taken AZ-104 (Admin) or another Microsoft course? </a:t>
            </a:r>
          </a:p>
          <a:p>
            <a:r>
              <a:rPr lang="en-US" dirty="0"/>
              <a:t>Microsoft Learn has a series of Fundamental modules for Azure, networking, and security. More modules are added every day and can help students ramp up on Azure basics. https://docs.microsoft.com/learn/browse/?term=fundamentals&amp;terms=fundamentals&amp;products=azure</a:t>
            </a:r>
          </a:p>
          <a:p>
            <a:endParaRPr lang="en-US" dirty="0"/>
          </a:p>
          <a:p>
            <a:r>
              <a:rPr lang="en-US" dirty="0"/>
              <a:t>There is also an AZ-104: Prerequisites for Azure administrators learning path - https://docs.microsoft.com/learn/paths/az-104-administrator-prerequisites/.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dirty="0"/>
              <a:t>Use this slide to introduce the different exam levels – Fundamentals, Associate, and Specialty. Also, the difference between exams and certifications. Some certifications require you to pass more than one exam. Passing the </a:t>
            </a:r>
            <a:r>
              <a:rPr lang="en-US" b="1" i="0" dirty="0">
                <a:solidFill>
                  <a:srgbClr val="171717"/>
                </a:solidFill>
                <a:effectLst/>
                <a:latin typeface="Segoe UI" panose="020B0502040204020203" pitchFamily="34" charset="0"/>
              </a:rPr>
              <a:t>Exam AZ-140: Configuring and Operating Microsoft Azure Virtual Desktop </a:t>
            </a:r>
            <a:r>
              <a:rPr lang="en-US" b="0" i="0" dirty="0">
                <a:solidFill>
                  <a:srgbClr val="171717"/>
                </a:solidFill>
                <a:effectLst/>
                <a:latin typeface="Segoe UI" panose="020B0502040204020203" pitchFamily="34" charset="0"/>
              </a:rPr>
              <a:t>exam means you earn the </a:t>
            </a:r>
            <a:r>
              <a:rPr lang="en-US" sz="900" dirty="0">
                <a:solidFill>
                  <a:schemeClr val="tx2">
                    <a:lumMod val="50000"/>
                  </a:schemeClr>
                </a:solidFill>
                <a:latin typeface="+mj-lt"/>
                <a:hlinkClick r:id="rId3"/>
              </a:rPr>
              <a:t>Microsoft Certified: Azure Virtual Desktop Specialty</a:t>
            </a:r>
            <a:r>
              <a:rPr lang="en-US" sz="900" dirty="0">
                <a:solidFill>
                  <a:schemeClr val="tx2">
                    <a:lumMod val="50000"/>
                  </a:schemeClr>
                </a:solidFill>
                <a:latin typeface="+mj-lt"/>
              </a:rPr>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171717"/>
              </a:solidFill>
              <a:effectLst/>
              <a:latin typeface="Segoe UI" panose="020B0502040204020203" pitchFamily="34" charset="0"/>
            </a:endParaRPr>
          </a:p>
          <a:p>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https://aka.ms/AZ-140StudentMaterials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You can also view this content from the exam page or by searching the Learn content. This is only a small set of content that is available for Azure admins on Learn.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4726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this in only feedback for the Learn content. Discuss how to provide more general course feedback. Consider adding another slide for how general course feedback should be provided.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520747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7D45B4C5-1926-4314-A8FC-C5E424DC8249}"/>
              </a:ext>
            </a:extLst>
          </p:cNvPr>
          <p:cNvSpPr txBox="1">
            <a:spLocks/>
          </p:cNvSpPr>
          <p:nvPr userDrawn="1"/>
        </p:nvSpPr>
        <p:spPr>
          <a:xfrm>
            <a:off x="8095982" y="6668010"/>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27861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5"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aka.ms/AZ-305StudentMaterials" TargetMode="External"/><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Learning/AZ-140-Configuring-and-Operating-Microsoft-Azure-Virtual-Desktop"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emf"/><Relationship Id="rId7" Type="http://schemas.openxmlformats.org/officeDocument/2006/relationships/hyperlink" Target="https://docs.microsoft.com/en-us/learn/certifications/azure-virtual-desktop-specialt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docs.microsoft.com/learn/certifications/exams/az-104" TargetMode="External"/><Relationship Id="rId5" Type="http://schemas.openxmlformats.org/officeDocument/2006/relationships/image" Target="../media/image24.emf"/><Relationship Id="rId4" Type="http://schemas.openxmlformats.org/officeDocument/2006/relationships/hyperlink" Target="https://docs.microsoft.com/learn/certifications/exams/az-90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learn/certifications/exams/az-14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38096" y="1681635"/>
            <a:ext cx="5537012" cy="3631254"/>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1263A39A-61CA-4F78-80DF-04F2B5AE749D}"/>
              </a:ext>
            </a:extLst>
          </p:cNvPr>
          <p:cNvGraphicFramePr>
            <a:graphicFrameLocks noChangeAspect="1"/>
          </p:cNvGraphicFramePr>
          <p:nvPr>
            <p:extLst>
              <p:ext uri="{D42A27DB-BD31-4B8C-83A1-F6EECF244321}">
                <p14:modId xmlns:p14="http://schemas.microsoft.com/office/powerpoint/2010/main" val="117321938"/>
              </p:ext>
            </p:extLst>
          </p:nvPr>
        </p:nvGraphicFramePr>
        <p:xfrm>
          <a:off x="6417518" y="1369994"/>
          <a:ext cx="5063901" cy="4254536"/>
        </p:xfrm>
        <a:graphic>
          <a:graphicData uri="http://schemas.openxmlformats.org/presentationml/2006/ole">
            <mc:AlternateContent xmlns:mc="http://schemas.openxmlformats.org/markup-compatibility/2006">
              <mc:Choice xmlns:v="urn:schemas-microsoft-com:vml" Requires="v">
                <p:oleObj name="Bitmap Image" r:id="rId3" imgW="6734160" imgH="5657760" progId="Paint.Picture">
                  <p:embed/>
                </p:oleObj>
              </mc:Choice>
              <mc:Fallback>
                <p:oleObj name="Bitmap Image" r:id="rId3" imgW="6734160" imgH="5657760" progId="Paint.Picture">
                  <p:embed/>
                  <p:pic>
                    <p:nvPicPr>
                      <p:cNvPr id="10" name="Object 9">
                        <a:extLst>
                          <a:ext uri="{FF2B5EF4-FFF2-40B4-BE49-F238E27FC236}">
                            <a16:creationId xmlns:a16="http://schemas.microsoft.com/office/drawing/2014/main" id="{1263A39A-61CA-4F78-80DF-04F2B5AE749D}"/>
                          </a:ext>
                        </a:extLst>
                      </p:cNvPr>
                      <p:cNvPicPr/>
                      <p:nvPr/>
                    </p:nvPicPr>
                    <p:blipFill>
                      <a:blip r:embed="rId4"/>
                      <a:stretch>
                        <a:fillRect/>
                      </a:stretch>
                    </p:blipFill>
                    <p:spPr>
                      <a:xfrm>
                        <a:off x="6417518" y="1369994"/>
                        <a:ext cx="5063901" cy="425453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solidFill>
                  <a:schemeClr val="tx2">
                    <a:lumMod val="50000"/>
                  </a:schemeClr>
                </a:solidFill>
                <a:hlinkClick r:id="rId5">
                  <a:extLst>
                    <a:ext uri="{A12FA001-AC4F-418D-AE19-62706E023703}">
                      <ahyp:hlinkClr xmlns:ahyp="http://schemas.microsoft.com/office/drawing/2018/hyperlinkcolor" val="tx"/>
                    </a:ext>
                  </a:extLst>
                </a:hlinkClick>
              </a:rPr>
              <a:t>Student materials on Learn </a:t>
            </a:r>
            <a:r>
              <a:rPr lang="en-US" dirty="0"/>
              <a:t>(</a:t>
            </a:r>
            <a:r>
              <a:rPr lang="en-US" dirty="0">
                <a:solidFill>
                  <a:srgbClr val="C00000"/>
                </a:solidFill>
              </a:rPr>
              <a:t>optional</a:t>
            </a:r>
            <a:r>
              <a:rPr lang="en-US" dirty="0"/>
              <a:t>)</a:t>
            </a:r>
          </a:p>
        </p:txBody>
      </p:sp>
      <p:sp>
        <p:nvSpPr>
          <p:cNvPr id="15" name="TextBox 14">
            <a:extLst>
              <a:ext uri="{FF2B5EF4-FFF2-40B4-BE49-F238E27FC236}">
                <a16:creationId xmlns:a16="http://schemas.microsoft.com/office/drawing/2014/main" id="{5E1C035C-2F7C-47EE-AAEF-42EA3CA1788D}"/>
              </a:ext>
            </a:extLst>
          </p:cNvPr>
          <p:cNvSpPr txBox="1"/>
          <p:nvPr/>
        </p:nvSpPr>
        <p:spPr>
          <a:xfrm>
            <a:off x="637269" y="2145195"/>
            <a:ext cx="4499327" cy="3508653"/>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400" b="0" i="0" dirty="0">
                <a:solidFill>
                  <a:srgbClr val="171717"/>
                </a:solidFill>
                <a:effectLst/>
                <a:latin typeface="Segoe UI" panose="020B0502040204020203" pitchFamily="34" charset="0"/>
              </a:rPr>
              <a:t>Design identity, governance, and monitoring solutions </a:t>
            </a:r>
          </a:p>
          <a:p>
            <a:pPr marL="342900" indent="-342900" algn="l">
              <a:spcAft>
                <a:spcPts val="1200"/>
              </a:spcAft>
              <a:buFont typeface="Arial" panose="020B0604020202020204" pitchFamily="34" charset="0"/>
              <a:buChar char="•"/>
            </a:pPr>
            <a:r>
              <a:rPr lang="en-US" sz="2400" b="0" i="0" dirty="0">
                <a:solidFill>
                  <a:srgbClr val="171717"/>
                </a:solidFill>
                <a:effectLst/>
                <a:latin typeface="Segoe UI" panose="020B0502040204020203" pitchFamily="34" charset="0"/>
              </a:rPr>
              <a:t>Design data storage solutions</a:t>
            </a:r>
          </a:p>
          <a:p>
            <a:pPr marL="342900" indent="-342900" algn="l">
              <a:spcAft>
                <a:spcPts val="1200"/>
              </a:spcAft>
              <a:buFont typeface="Arial" panose="020B0604020202020204" pitchFamily="34" charset="0"/>
              <a:buChar char="•"/>
            </a:pPr>
            <a:r>
              <a:rPr lang="en-US" sz="2400" b="0" i="0" dirty="0">
                <a:solidFill>
                  <a:srgbClr val="171717"/>
                </a:solidFill>
                <a:effectLst/>
                <a:latin typeface="Segoe UI" panose="020B0502040204020203" pitchFamily="34" charset="0"/>
              </a:rPr>
              <a:t>Design business continuity solutions </a:t>
            </a:r>
          </a:p>
          <a:p>
            <a:pPr marL="342900" indent="-342900" algn="l">
              <a:spcAft>
                <a:spcPts val="1200"/>
              </a:spcAft>
              <a:buFont typeface="Arial" panose="020B0604020202020204" pitchFamily="34" charset="0"/>
              <a:buChar char="•"/>
            </a:pPr>
            <a:r>
              <a:rPr lang="en-US" sz="2400" b="0" i="0" dirty="0">
                <a:solidFill>
                  <a:srgbClr val="171717"/>
                </a:solidFill>
                <a:effectLst/>
                <a:latin typeface="Segoe UI" panose="020B0502040204020203" pitchFamily="34" charset="0"/>
              </a:rPr>
              <a:t>Design infrastructure solutions</a:t>
            </a:r>
          </a:p>
        </p:txBody>
      </p:sp>
      <p:sp>
        <p:nvSpPr>
          <p:cNvPr id="6" name="TextBox 5">
            <a:extLst>
              <a:ext uri="{FF2B5EF4-FFF2-40B4-BE49-F238E27FC236}">
                <a16:creationId xmlns:a16="http://schemas.microsoft.com/office/drawing/2014/main" id="{F93DE422-9956-4281-9C31-2B305E9047B2}"/>
              </a:ext>
            </a:extLst>
          </p:cNvPr>
          <p:cNvSpPr txBox="1"/>
          <p:nvPr/>
        </p:nvSpPr>
        <p:spPr>
          <a:xfrm>
            <a:off x="6417518" y="957542"/>
            <a:ext cx="4841025" cy="3693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2000" dirty="0">
                <a:solidFill>
                  <a:srgbClr val="000000"/>
                </a:solidFill>
                <a:effectLst/>
                <a:highlight>
                  <a:srgbClr val="FFFF00"/>
                </a:highlight>
                <a:latin typeface="Calibri" panose="020F0502020204030204" pitchFamily="34" charset="0"/>
                <a:ea typeface="Calibri" panose="020F0502020204030204" pitchFamily="34" charset="0"/>
              </a:rPr>
              <a:t>https://aka.ms/AZ-140StudentMaterials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270599" y="3045316"/>
            <a:ext cx="824365"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1471D19-7972-4E46-8AAD-8DB478D14047}"/>
              </a:ext>
              <a:ext uri="{C183D7F6-B498-43B3-948B-1728B52AA6E4}">
                <adec:decorative xmlns:adec="http://schemas.microsoft.com/office/drawing/2017/decorative" val="1"/>
              </a:ext>
            </a:extLst>
          </p:cNvPr>
          <p:cNvSpPr txBox="1"/>
          <p:nvPr/>
        </p:nvSpPr>
        <p:spPr>
          <a:xfrm>
            <a:off x="539393" y="1552199"/>
            <a:ext cx="3609159" cy="461665"/>
          </a:xfrm>
          <a:prstGeom prst="rect">
            <a:avLst/>
          </a:prstGeom>
          <a:noFill/>
        </p:spPr>
        <p:txBody>
          <a:bodyPr wrap="square">
            <a:spAutoFit/>
          </a:bodyPr>
          <a:lstStyle/>
          <a:p>
            <a:r>
              <a:rPr lang="en-US" sz="2400" b="1" i="0" dirty="0">
                <a:solidFill>
                  <a:srgbClr val="171717"/>
                </a:solidFill>
                <a:effectLst/>
                <a:latin typeface="+mj-lt"/>
              </a:rPr>
              <a:t>Learning Paths</a:t>
            </a:r>
            <a:endParaRPr lang="en-US" sz="2400" b="1" dirty="0">
              <a:latin typeface="+mj-lt"/>
            </a:endParaRPr>
          </a:p>
        </p:txBody>
      </p:sp>
      <p:sp>
        <p:nvSpPr>
          <p:cNvPr id="9" name="TextBox 8">
            <a:extLst>
              <a:ext uri="{FF2B5EF4-FFF2-40B4-BE49-F238E27FC236}">
                <a16:creationId xmlns:a16="http://schemas.microsoft.com/office/drawing/2014/main" id="{26CA1132-7964-4AC9-8147-3CC9126E17AE}"/>
              </a:ext>
            </a:extLst>
          </p:cNvPr>
          <p:cNvSpPr txBox="1"/>
          <p:nvPr/>
        </p:nvSpPr>
        <p:spPr>
          <a:xfrm>
            <a:off x="6596775" y="2773565"/>
            <a:ext cx="4482509" cy="430887"/>
          </a:xfrm>
          <a:prstGeom prst="rect">
            <a:avLst/>
          </a:prstGeom>
          <a:noFill/>
        </p:spPr>
        <p:txBody>
          <a:bodyPr wrap="square">
            <a:spAutoFit/>
          </a:bodyPr>
          <a:lstStyle/>
          <a:p>
            <a:r>
              <a:rPr lang="en-US" sz="1100" dirty="0">
                <a:solidFill>
                  <a:schemeClr val="accent3">
                    <a:lumMod val="75000"/>
                    <a:lumOff val="25000"/>
                  </a:schemeClr>
                </a:solidFill>
              </a:rPr>
              <a:t>Exam AZ-140: Configuring and Operating Microsoft Azure Virtual Desktop</a:t>
            </a:r>
          </a:p>
        </p:txBody>
      </p:sp>
    </p:spTree>
    <p:extLst>
      <p:ext uri="{BB962C8B-B14F-4D97-AF65-F5344CB8AC3E}">
        <p14:creationId xmlns:p14="http://schemas.microsoft.com/office/powerpoint/2010/main" val="29135082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581-F09E-4C47-B32F-CD31DF4EB636}"/>
              </a:ext>
            </a:extLst>
          </p:cNvPr>
          <p:cNvSpPr>
            <a:spLocks noGrp="1"/>
          </p:cNvSpPr>
          <p:nvPr>
            <p:ph type="title"/>
          </p:nvPr>
        </p:nvSpPr>
        <p:spPr/>
        <p:txBody>
          <a:bodyPr/>
          <a:lstStyle/>
          <a:p>
            <a:r>
              <a:rPr lang="en-US" dirty="0"/>
              <a:t>Student content feedback on Learn (</a:t>
            </a:r>
            <a:r>
              <a:rPr lang="en-US" dirty="0">
                <a:solidFill>
                  <a:srgbClr val="C00000"/>
                </a:solidFill>
              </a:rPr>
              <a:t>optional</a:t>
            </a:r>
            <a:r>
              <a:rPr lang="en-US" dirty="0"/>
              <a:t>)</a:t>
            </a:r>
          </a:p>
        </p:txBody>
      </p:sp>
      <p:pic>
        <p:nvPicPr>
          <p:cNvPr id="21" name="Picture 20" descr="Screenshot of the Learn report feedback page. ">
            <a:extLst>
              <a:ext uri="{FF2B5EF4-FFF2-40B4-BE49-F238E27FC236}">
                <a16:creationId xmlns:a16="http://schemas.microsoft.com/office/drawing/2014/main" id="{0CF3BF1D-ECD8-4053-9755-2D3FF1288CE7}"/>
              </a:ext>
            </a:extLst>
          </p:cNvPr>
          <p:cNvPicPr>
            <a:picLocks noChangeAspect="1"/>
          </p:cNvPicPr>
          <p:nvPr/>
        </p:nvPicPr>
        <p:blipFill>
          <a:blip r:embed="rId3"/>
          <a:stretch>
            <a:fillRect/>
          </a:stretch>
        </p:blipFill>
        <p:spPr>
          <a:xfrm>
            <a:off x="1301310" y="2746829"/>
            <a:ext cx="9639300" cy="3238500"/>
          </a:xfrm>
          <a:prstGeom prst="rect">
            <a:avLst/>
          </a:prstGeom>
          <a:ln>
            <a:solidFill>
              <a:schemeClr val="tx1"/>
            </a:solidFill>
          </a:ln>
        </p:spPr>
      </p:pic>
      <p:pic>
        <p:nvPicPr>
          <p:cNvPr id="23" name="Picture 22">
            <a:extLst>
              <a:ext uri="{FF2B5EF4-FFF2-40B4-BE49-F238E27FC236}">
                <a16:creationId xmlns:a16="http://schemas.microsoft.com/office/drawing/2014/main" id="{011E0DBA-D2B0-402E-92A6-68EE2ED3E0B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1643" y="1612316"/>
            <a:ext cx="7724775" cy="438150"/>
          </a:xfrm>
          <a:prstGeom prst="rect">
            <a:avLst/>
          </a:prstGeom>
        </p:spPr>
      </p:pic>
      <p:sp>
        <p:nvSpPr>
          <p:cNvPr id="24" name="Rectangle 23">
            <a:extLst>
              <a:ext uri="{FF2B5EF4-FFF2-40B4-BE49-F238E27FC236}">
                <a16:creationId xmlns:a16="http://schemas.microsoft.com/office/drawing/2014/main" id="{3A381DA5-115A-4191-BD7A-D920E37C8B84}"/>
              </a:ext>
              <a:ext uri="{C183D7F6-B498-43B3-948B-1728B52AA6E4}">
                <adec:decorative xmlns:adec="http://schemas.microsoft.com/office/drawing/2017/decorative" val="1"/>
              </a:ext>
            </a:extLst>
          </p:cNvPr>
          <p:cNvSpPr/>
          <p:nvPr/>
        </p:nvSpPr>
        <p:spPr bwMode="auto">
          <a:xfrm>
            <a:off x="6381345" y="1712070"/>
            <a:ext cx="1507787"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Connector: Elbow 25">
            <a:extLst>
              <a:ext uri="{FF2B5EF4-FFF2-40B4-BE49-F238E27FC236}">
                <a16:creationId xmlns:a16="http://schemas.microsoft.com/office/drawing/2014/main" id="{7721055F-CA20-4E95-A7B7-3045AE8C40AA}"/>
              </a:ext>
              <a:ext uri="{C183D7F6-B498-43B3-948B-1728B52AA6E4}">
                <adec:decorative xmlns:adec="http://schemas.microsoft.com/office/drawing/2017/decorative" val="1"/>
              </a:ext>
            </a:extLst>
          </p:cNvPr>
          <p:cNvCxnSpPr>
            <a:cxnSpLocks/>
            <a:stCxn id="24" idx="2"/>
            <a:endCxn id="21" idx="0"/>
          </p:cNvCxnSpPr>
          <p:nvPr/>
        </p:nvCxnSpPr>
        <p:spPr>
          <a:xfrm rot="5400000">
            <a:off x="6279919" y="1891508"/>
            <a:ext cx="696363" cy="10142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0C6A27-20A5-4A2B-9FB3-9D158ABE86B6}"/>
              </a:ext>
            </a:extLst>
          </p:cNvPr>
          <p:cNvSpPr txBox="1"/>
          <p:nvPr/>
        </p:nvSpPr>
        <p:spPr>
          <a:xfrm>
            <a:off x="309023" y="1041648"/>
            <a:ext cx="4263475"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highlight>
                  <a:srgbClr val="FFFF00"/>
                </a:highlight>
              </a:rPr>
              <a:t>Scroll to the bottom of the online page </a:t>
            </a:r>
          </a:p>
        </p:txBody>
      </p:sp>
    </p:spTree>
    <p:extLst>
      <p:ext uri="{BB962C8B-B14F-4D97-AF65-F5344CB8AC3E}">
        <p14:creationId xmlns:p14="http://schemas.microsoft.com/office/powerpoint/2010/main" val="32543713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a:xfrm>
            <a:off x="540981" y="684623"/>
            <a:ext cx="11533187" cy="411162"/>
          </a:xfrm>
        </p:spPr>
        <p:txBody>
          <a:bodyPr/>
          <a:lstStyle/>
          <a:p>
            <a:r>
              <a:rPr lang="en-US" dirty="0"/>
              <a:t>Hands-on labs</a:t>
            </a:r>
          </a:p>
        </p:txBody>
      </p:sp>
      <p:sp>
        <p:nvSpPr>
          <p:cNvPr id="9" name="Rectangle 8">
            <a:extLst>
              <a:ext uri="{FF2B5EF4-FFF2-40B4-BE49-F238E27FC236}">
                <a16:creationId xmlns:a16="http://schemas.microsoft.com/office/drawing/2014/main" id="{C27CCAD6-BD5D-4784-9ADD-DB78B753C3BE}"/>
              </a:ext>
            </a:extLst>
          </p:cNvPr>
          <p:cNvSpPr/>
          <p:nvPr/>
        </p:nvSpPr>
        <p:spPr bwMode="auto">
          <a:xfrm>
            <a:off x="540981" y="1619817"/>
            <a:ext cx="6390591" cy="38981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spcAft>
                <a:spcPts val="1200"/>
              </a:spcAft>
              <a:buFont typeface="Arial" panose="020B0604020202020204" pitchFamily="34" charset="0"/>
              <a:buChar char="•"/>
            </a:pPr>
            <a:r>
              <a:rPr lang="en-US" sz="2000" dirty="0">
                <a:solidFill>
                  <a:schemeClr val="tx1"/>
                </a:solidFill>
              </a:rPr>
              <a:t>Hands-on labs reinforce the technical discussions. </a:t>
            </a:r>
          </a:p>
          <a:p>
            <a:pPr marL="342900" indent="-342900">
              <a:spcAft>
                <a:spcPts val="1200"/>
              </a:spcAft>
              <a:buFont typeface="Arial" panose="020B0604020202020204" pitchFamily="34" charset="0"/>
              <a:buChar char="•"/>
            </a:pPr>
            <a:r>
              <a:rPr lang="en-US" sz="2000" dirty="0">
                <a:solidFill>
                  <a:schemeClr val="tx1"/>
                </a:solidFill>
              </a:rPr>
              <a:t>The online lab procedures are located on GitHub at: </a:t>
            </a:r>
            <a:r>
              <a:rPr lang="en-US" sz="2000" dirty="0">
                <a:solidFill>
                  <a:schemeClr val="tx1"/>
                </a:solidFill>
                <a:hlinkClick r:id="rId3"/>
              </a:rPr>
              <a:t>AZ-140: Configuring and Operating Microsoft Azure Virtual Desktop</a:t>
            </a:r>
            <a:r>
              <a:rPr lang="en-US" sz="2000" dirty="0">
                <a:solidFill>
                  <a:schemeClr val="tx1"/>
                </a:solidFill>
              </a:rPr>
              <a:t>. </a:t>
            </a:r>
          </a:p>
          <a:p>
            <a:pPr marL="809271" lvl="1" indent="-342900">
              <a:spcAft>
                <a:spcPts val="1200"/>
              </a:spcAft>
              <a:buFont typeface="Arial" panose="020B0604020202020204" pitchFamily="34" charset="0"/>
              <a:buChar char="•"/>
            </a:pPr>
            <a:r>
              <a:rPr lang="en-US" sz="2000" dirty="0">
                <a:solidFill>
                  <a:schemeClr val="tx1"/>
                </a:solidFill>
              </a:rPr>
              <a:t>Supplemental files, such as scripts and templates, are provided in the repository.</a:t>
            </a:r>
          </a:p>
          <a:p>
            <a:pPr marL="342900" indent="-342900">
              <a:spcAft>
                <a:spcPts val="1200"/>
              </a:spcAft>
              <a:buFont typeface="Arial" panose="020B0604020202020204" pitchFamily="34" charset="0"/>
              <a:buChar char="•"/>
            </a:pPr>
            <a:r>
              <a:rPr lang="en-US" sz="2000" dirty="0">
                <a:solidFill>
                  <a:schemeClr val="tx1"/>
                </a:solidFill>
              </a:rPr>
              <a:t>The labs comprise two separate tracks, depending on the identity provider you decide to use.</a:t>
            </a:r>
          </a:p>
          <a:p>
            <a:pPr marL="809271" lvl="1" indent="-342900">
              <a:spcAft>
                <a:spcPts val="1200"/>
              </a:spcAft>
              <a:buFont typeface="Arial" panose="020B0604020202020204" pitchFamily="34" charset="0"/>
              <a:buChar char="•"/>
            </a:pPr>
            <a:r>
              <a:rPr lang="en-US" sz="2000" dirty="0">
                <a:solidFill>
                  <a:schemeClr val="tx1"/>
                </a:solidFill>
              </a:rPr>
              <a:t>Active Directory Domain Services (AD DS) </a:t>
            </a:r>
          </a:p>
          <a:p>
            <a:pPr marL="809271" lvl="1" indent="-342900">
              <a:spcAft>
                <a:spcPts val="1200"/>
              </a:spcAft>
              <a:buFont typeface="Arial" panose="020B0604020202020204" pitchFamily="34" charset="0"/>
              <a:buChar char="•"/>
            </a:pPr>
            <a:r>
              <a:rPr lang="en-US" sz="2000" dirty="0">
                <a:solidFill>
                  <a:schemeClr val="tx1"/>
                </a:solidFill>
              </a:rPr>
              <a:t>Azure AD DS</a:t>
            </a:r>
          </a:p>
        </p:txBody>
      </p:sp>
      <p:pic>
        <p:nvPicPr>
          <p:cNvPr id="5" name="Picture 4">
            <a:extLst>
              <a:ext uri="{FF2B5EF4-FFF2-40B4-BE49-F238E27FC236}">
                <a16:creationId xmlns:a16="http://schemas.microsoft.com/office/drawing/2014/main" id="{AA6D2B10-D5F9-4BB1-9364-174E80C719EB}"/>
              </a:ext>
            </a:extLst>
          </p:cNvPr>
          <p:cNvPicPr>
            <a:picLocks noChangeAspect="1"/>
          </p:cNvPicPr>
          <p:nvPr/>
        </p:nvPicPr>
        <p:blipFill>
          <a:blip r:embed="rId4"/>
          <a:stretch>
            <a:fillRect/>
          </a:stretch>
        </p:blipFill>
        <p:spPr>
          <a:xfrm>
            <a:off x="7195343" y="1205472"/>
            <a:ext cx="4990663" cy="4121124"/>
          </a:xfrm>
          <a:prstGeom prst="rect">
            <a:avLst/>
          </a:prstGeom>
        </p:spPr>
      </p:pic>
      <p:sp>
        <p:nvSpPr>
          <p:cNvPr id="10" name="TextBox 9">
            <a:extLst>
              <a:ext uri="{FF2B5EF4-FFF2-40B4-BE49-F238E27FC236}">
                <a16:creationId xmlns:a16="http://schemas.microsoft.com/office/drawing/2014/main" id="{20286CB5-FA11-4946-97D9-49EC02C40BA8}"/>
              </a:ext>
            </a:extLst>
          </p:cNvPr>
          <p:cNvSpPr txBox="1"/>
          <p:nvPr/>
        </p:nvSpPr>
        <p:spPr>
          <a:xfrm>
            <a:off x="467408" y="5718797"/>
            <a:ext cx="10074467" cy="646331"/>
          </a:xfrm>
          <a:prstGeom prst="rect">
            <a:avLst/>
          </a:prstGeom>
          <a:noFill/>
        </p:spPr>
        <p:txBody>
          <a:bodyPr wrap="square">
            <a:spAutoFit/>
          </a:bodyPr>
          <a:lstStyle/>
          <a:p>
            <a:pPr marL="285750" indent="-285750">
              <a:spcBef>
                <a:spcPts val="300"/>
              </a:spcBef>
              <a:spcAft>
                <a:spcPts val="300"/>
              </a:spcAft>
              <a:buFont typeface="Arial" panose="020B0604020202020204" pitchFamily="34" charset="0"/>
              <a:buChar char="•"/>
            </a:pPr>
            <a:r>
              <a:rPr lang="en-US" sz="1800" dirty="0">
                <a:cs typeface="Segoe UI" panose="020B0502040204020203" pitchFamily="34" charset="0"/>
              </a:rPr>
              <a:t>Be aware of how much you are consuming and do not allow Microsoft Azure components to run overnight or for extended periods</a:t>
            </a:r>
            <a:endParaRPr lang="en-IE" sz="1800" dirty="0">
              <a:cs typeface="Segoe UI" panose="020B0502040204020203" pitchFamily="34" charset="0"/>
            </a:endParaRP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508892" y="1357202"/>
            <a:ext cx="10275593" cy="5019220"/>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36" dirty="0">
              <a:latin typeface="Segoe UI Light" panose="020B0502040204020203" pitchFamily="34" charset="0"/>
              <a:cs typeface="Segoe UI Light" panose="020B0502040204020203" pitchFamily="34" charset="0"/>
            </a:endParaRPr>
          </a:p>
        </p:txBody>
      </p:sp>
      <p:sp>
        <p:nvSpPr>
          <p:cNvPr id="5" name="Title 1">
            <a:extLst>
              <a:ext uri="{FF2B5EF4-FFF2-40B4-BE49-F238E27FC236}">
                <a16:creationId xmlns:a16="http://schemas.microsoft.com/office/drawing/2014/main" id="{A94CE5B5-5248-469C-8DE1-87FD061C9187}"/>
              </a:ext>
            </a:extLst>
          </p:cNvPr>
          <p:cNvSpPr>
            <a:spLocks noGrp="1"/>
          </p:cNvSpPr>
          <p:nvPr>
            <p:ph type="title"/>
          </p:nvPr>
        </p:nvSpPr>
        <p:spPr>
          <a:xfrm>
            <a:off x="457964" y="371662"/>
            <a:ext cx="11237870" cy="418538"/>
          </a:xfrm>
        </p:spPr>
        <p:txBody>
          <a:bodyPr/>
          <a:lstStyle/>
          <a:p>
            <a:r>
              <a:rPr lang="en-US" sz="3264" dirty="0">
                <a:latin typeface="Segoe UI" panose="020B0502040204020203" pitchFamily="34" charset="0"/>
              </a:rPr>
              <a:t>Additional Resources </a:t>
            </a:r>
            <a:r>
              <a:rPr lang="en-US" sz="3264" dirty="0">
                <a:solidFill>
                  <a:schemeClr val="tx1">
                    <a:lumMod val="90000"/>
                    <a:lumOff val="10000"/>
                  </a:schemeClr>
                </a:solidFill>
                <a:latin typeface="Segoe UI" panose="020B0502040204020203" pitchFamily="34" charset="0"/>
              </a:rPr>
              <a:t>(Optional)</a:t>
            </a:r>
          </a:p>
        </p:txBody>
      </p:sp>
      <p:graphicFrame>
        <p:nvGraphicFramePr>
          <p:cNvPr id="10" name="TextBox 6">
            <a:extLst>
              <a:ext uri="{FF2B5EF4-FFF2-40B4-BE49-F238E27FC236}">
                <a16:creationId xmlns:a16="http://schemas.microsoft.com/office/drawing/2014/main" id="{060B9536-60D8-40C6-AEF3-32CD4933C9F6}"/>
              </a:ext>
            </a:extLst>
          </p:cNvPr>
          <p:cNvGraphicFramePr/>
          <p:nvPr>
            <p:extLst>
              <p:ext uri="{D42A27DB-BD31-4B8C-83A1-F6EECF244321}">
                <p14:modId xmlns:p14="http://schemas.microsoft.com/office/powerpoint/2010/main" val="118249419"/>
              </p:ext>
            </p:extLst>
          </p:nvPr>
        </p:nvGraphicFramePr>
        <p:xfrm>
          <a:off x="773276" y="1373157"/>
          <a:ext cx="10110187" cy="455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3E8070C9-9D85-4DD8-A1EA-4E840E680608}"/>
              </a:ext>
            </a:extLst>
          </p:cNvPr>
          <p:cNvPicPr>
            <a:picLocks noChangeAspect="1"/>
          </p:cNvPicPr>
          <p:nvPr/>
        </p:nvPicPr>
        <p:blipFill>
          <a:blip r:embed="rId8"/>
          <a:stretch>
            <a:fillRect/>
          </a:stretch>
        </p:blipFill>
        <p:spPr>
          <a:xfrm>
            <a:off x="3379978" y="1414007"/>
            <a:ext cx="4533419" cy="2083255"/>
          </a:xfrm>
          <a:prstGeom prst="rect">
            <a:avLst/>
          </a:prstGeom>
        </p:spPr>
      </p:pic>
    </p:spTree>
    <p:extLst>
      <p:ext uri="{BB962C8B-B14F-4D97-AF65-F5344CB8AC3E}">
        <p14:creationId xmlns:p14="http://schemas.microsoft.com/office/powerpoint/2010/main" val="37056898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Graphic 3">
            <a:extLst>
              <a:ext uri="{FF2B5EF4-FFF2-40B4-BE49-F238E27FC236}">
                <a16:creationId xmlns:a16="http://schemas.microsoft.com/office/drawing/2014/main" id="{87F7B4AF-514F-4BBC-9334-8A29D228AF4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4460" y="2779973"/>
            <a:ext cx="1267919" cy="1267919"/>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dirty="0">
                <a:solidFill>
                  <a:schemeClr val="tx1"/>
                </a:solidFill>
                <a:latin typeface="+mj-lt"/>
              </a:rPr>
              <a:t>Instructor:</a:t>
            </a:r>
            <a:r>
              <a:rPr lang="en-US" sz="2600" dirty="0">
                <a:solidFill>
                  <a:schemeClr val="tx1"/>
                </a:solidFill>
              </a:rPr>
              <a:t> &lt;Name&gt;</a:t>
            </a:r>
          </a:p>
          <a:p>
            <a:pPr>
              <a:spcBef>
                <a:spcPts val="1200"/>
              </a:spcBef>
            </a:pPr>
            <a:r>
              <a:rPr lang="en-US" sz="2600" dirty="0">
                <a:solidFill>
                  <a:schemeClr val="tx1"/>
                </a:solidFill>
              </a:rPr>
              <a:t>&lt;Title or other credentials,</a:t>
            </a:r>
            <a:br>
              <a:rPr lang="en-US" sz="2600" dirty="0">
                <a:solidFill>
                  <a:schemeClr val="tx1"/>
                </a:solidFill>
              </a:rPr>
            </a:br>
            <a:r>
              <a:rPr lang="en-US" sz="2600" dirty="0">
                <a:solidFill>
                  <a:schemeClr val="tx1"/>
                </a:solidFill>
              </a:rPr>
              <a:t>e.g., Microsoft Certified Trainer&gt;</a:t>
            </a:r>
          </a:p>
          <a:p>
            <a:pPr>
              <a:spcBef>
                <a:spcPts val="1200"/>
              </a:spcBef>
            </a:pPr>
            <a:r>
              <a:rPr lang="en-US" sz="2600" dirty="0">
                <a:solidFill>
                  <a:schemeClr val="tx1"/>
                </a:solidFill>
              </a:rPr>
              <a:t>&lt;Affiliation/Company&gt;</a:t>
            </a:r>
          </a:p>
          <a:p>
            <a:pPr>
              <a:spcBef>
                <a:spcPts val="1200"/>
              </a:spcBef>
            </a:pPr>
            <a:r>
              <a:rPr lang="en-US" sz="2600" dirty="0">
                <a:solidFill>
                  <a:schemeClr val="tx1"/>
                </a:solidFill>
              </a:rPr>
              <a:t>&lt;A few words about my technical and professional experience&gt;</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Classroom experience (</a:t>
            </a:r>
            <a:r>
              <a:rPr lang="en-US" dirty="0">
                <a:solidFill>
                  <a:srgbClr val="9E0000"/>
                </a:solidFill>
              </a:rPr>
              <a:t>optional – adjust as needed</a:t>
            </a:r>
            <a:r>
              <a:rPr lang="en-US" dirty="0"/>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154811"/>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381998"/>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194949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1999406"/>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226154"/>
            <a:ext cx="4480560" cy="274320"/>
          </a:xfrm>
          <a:prstGeom prst="rect">
            <a:avLst/>
          </a:prstGeom>
          <a:noFill/>
        </p:spPr>
        <p:txBody>
          <a:bodyPr wrap="none" lIns="0" tIns="0" rIns="0" bIns="0" rtlCol="0" anchor="ctr">
            <a:noAutofit/>
          </a:bodyPr>
          <a:lstStyle/>
          <a:p>
            <a:pPr>
              <a:spcAft>
                <a:spcPts val="600"/>
              </a:spcAft>
            </a:pPr>
            <a:r>
              <a:rPr lang="en-US" sz="2000" dirty="0"/>
              <a:t>Virtual access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2854703"/>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070310"/>
            <a:ext cx="4480560" cy="274320"/>
          </a:xfrm>
          <a:prstGeom prst="rect">
            <a:avLst/>
          </a:prstGeom>
          <a:noFill/>
        </p:spPr>
        <p:txBody>
          <a:bodyPr wrap="none" lIns="0" tIns="0" rIns="0" bIns="0" rtlCol="0" anchor="ctr">
            <a:noAutofit/>
          </a:bodyPr>
          <a:lstStyle/>
          <a:p>
            <a:pPr>
              <a:spcAft>
                <a:spcPts val="600"/>
              </a:spcAft>
            </a:pPr>
            <a:r>
              <a:rPr lang="en-US" sz="2000"/>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691952"/>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3914466"/>
            <a:ext cx="4480560" cy="274320"/>
          </a:xfrm>
          <a:prstGeom prst="rect">
            <a:avLst/>
          </a:prstGeom>
          <a:noFill/>
        </p:spPr>
        <p:txBody>
          <a:bodyPr wrap="none" lIns="0" tIns="0" rIns="0" bIns="0" rtlCol="0" anchor="ctr">
            <a:noAutofit/>
          </a:bodyPr>
          <a:lstStyle/>
          <a:p>
            <a:pPr>
              <a:spcAft>
                <a:spcPts val="600"/>
              </a:spcAft>
            </a:pPr>
            <a:r>
              <a:rPr lang="en-US" sz="2000"/>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532720"/>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4758622"/>
            <a:ext cx="4480560" cy="274320"/>
          </a:xfrm>
          <a:prstGeom prst="rect">
            <a:avLst/>
          </a:prstGeom>
          <a:noFill/>
        </p:spPr>
        <p:txBody>
          <a:bodyPr wrap="none" lIns="0" tIns="0" rIns="0" bIns="0" rtlCol="0" anchor="ctr">
            <a:noAutofit/>
          </a:bodyPr>
          <a:lstStyle/>
          <a:p>
            <a:pPr>
              <a:spcAft>
                <a:spcPts val="600"/>
              </a:spcAft>
            </a:pPr>
            <a:r>
              <a:rPr lang="en-US" sz="2000"/>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375792"/>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602781"/>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154811"/>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381998"/>
            <a:ext cx="4480560" cy="274320"/>
          </a:xfrm>
          <a:prstGeom prst="rect">
            <a:avLst/>
          </a:prstGeom>
          <a:noFill/>
        </p:spPr>
        <p:txBody>
          <a:bodyPr wrap="none" lIns="0" tIns="0" rIns="0" bIns="0" rtlCol="0" anchor="ctr">
            <a:noAutofit/>
          </a:bodyPr>
          <a:lstStyle/>
          <a:p>
            <a:pPr>
              <a:spcAft>
                <a:spcPts val="600"/>
              </a:spcAft>
            </a:pPr>
            <a:r>
              <a:rPr lang="en-US" sz="2000"/>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1926305"/>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1999406"/>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226156"/>
            <a:ext cx="4480560" cy="274320"/>
          </a:xfrm>
          <a:prstGeom prst="rect">
            <a:avLst/>
          </a:prstGeom>
          <a:noFill/>
        </p:spPr>
        <p:txBody>
          <a:bodyPr wrap="none" lIns="0" tIns="0" rIns="0" bIns="0" rtlCol="0" anchor="ctr">
            <a:noAutofit/>
          </a:bodyPr>
          <a:lstStyle/>
          <a:p>
            <a:pPr>
              <a:spcAft>
                <a:spcPts val="600"/>
              </a:spcAft>
            </a:pPr>
            <a:r>
              <a:rPr lang="en-US" sz="2000"/>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2848447"/>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070314"/>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686601"/>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3914472"/>
            <a:ext cx="4480560" cy="274320"/>
          </a:xfrm>
          <a:prstGeom prst="rect">
            <a:avLst/>
          </a:prstGeom>
          <a:noFill/>
        </p:spPr>
        <p:txBody>
          <a:bodyPr wrap="none" lIns="0" tIns="0" rIns="0" bIns="0" rtlCol="0" anchor="ctr">
            <a:noAutofit/>
          </a:bodyPr>
          <a:lstStyle/>
          <a:p>
            <a:pPr>
              <a:spcAft>
                <a:spcPts val="600"/>
              </a:spcAft>
            </a:pPr>
            <a:r>
              <a:rPr lang="en-US" sz="2000"/>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533191"/>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4758626"/>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Azure Virtual Desktop administrators</a:t>
            </a:r>
            <a:endParaRPr lang="en-US" dirty="0"/>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Azure Virtual Desktop administrators have subject matter expertise in designing cloud and hybrid solutions that include compute, networking, storage, application services, data solutions, monitoring and security.</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dirty="0"/>
              <a:t>Working knowledge of networking technologies including connectivity services, application delivery services, and network architectures.  </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dirty="0"/>
              <a:t>Working knowledge of compute technologies including virtual machines, containers, and PaaS compute solutions.   </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dirty="0"/>
              <a:t>Understanding of on-premises virtualization technologies, including: VMs, virtual networking, and virtual hard disks. </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dirty="0"/>
              <a:t>Understanding of resilience and disaster recovery, including backup and restore operations.. </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308" y="2621734"/>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547768"/>
            <a:ext cx="3140609" cy="824075"/>
          </a:xfrm>
          <a:prstGeom prst="rect">
            <a:avLst/>
          </a:prstGeom>
        </p:spPr>
        <p:txBody>
          <a:bodyPr wrap="square" lIns="0" tIns="0" rIns="0" bIns="0" anchor="ctr">
            <a:noAutofit/>
          </a:bodyPr>
          <a:lstStyle/>
          <a:p>
            <a:r>
              <a:rPr lang="pt-BR" sz="2000" dirty="0">
                <a:solidFill>
                  <a:schemeClr val="tx2">
                    <a:lumMod val="50000"/>
                  </a:schemeClr>
                </a:solidFill>
                <a:latin typeface="+mj-lt"/>
                <a:hlinkClick r:id="rId4">
                  <a:extLst>
                    <a:ext uri="{A12FA001-AC4F-418D-AE19-62706E023703}">
                      <ahyp:hlinkClr xmlns:ahyp="http://schemas.microsoft.com/office/drawing/2018/hyperlinkcolor" val="tx"/>
                    </a:ext>
                  </a:extLst>
                </a:hlinkClick>
              </a:rPr>
              <a:t>Exam AZ-900: Microsoft Azure Fundamentals</a:t>
            </a:r>
            <a:endParaRPr lang="en-US" sz="20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371841"/>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62" y="2636979"/>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547766"/>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6">
                  <a:extLst>
                    <a:ext uri="{A12FA001-AC4F-418D-AE19-62706E023703}">
                      <ahyp:hlinkClr xmlns:ahyp="http://schemas.microsoft.com/office/drawing/2018/hyperlinkcolor" val="tx"/>
                    </a:ext>
                  </a:extLst>
                </a:hlinkClick>
              </a:rPr>
              <a:t>Microsoft Certified: Azure Administrator Associate</a:t>
            </a:r>
            <a:endParaRPr lang="en-US" sz="2000" dirty="0">
              <a:solidFill>
                <a:schemeClr val="tx2">
                  <a:lumMod val="50000"/>
                </a:schemeClr>
              </a:solidFill>
              <a:latin typeface="+mj-lt"/>
            </a:endParaRP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371841"/>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547768"/>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7"/>
              </a:rPr>
              <a:t>Microsoft Certified: Azure Virtual Desktop Specialty</a:t>
            </a:r>
            <a:endParaRPr lang="en-US" sz="2000" dirty="0">
              <a:solidFill>
                <a:schemeClr val="tx2">
                  <a:lumMod val="50000"/>
                </a:schemeClr>
              </a:solidFill>
              <a:latin typeface="+mj-lt"/>
            </a:endParaRP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371841"/>
            <a:ext cx="3140609" cy="1451610"/>
          </a:xfrm>
          <a:prstGeom prst="rect">
            <a:avLst/>
          </a:prstGeom>
        </p:spPr>
        <p:txBody>
          <a:bodyPr wrap="square" lIns="0" tIns="0" rIns="0" bIns="0">
            <a:noAutofit/>
          </a:bodyPr>
          <a:lstStyle/>
          <a:p>
            <a:r>
              <a:rPr lang="en-US" dirty="0"/>
              <a:t>Designed for Azure Virtual Desktop administrators who create solutions for compute, network, storage, and security</a:t>
            </a:r>
          </a:p>
        </p:txBody>
      </p:sp>
      <p:pic>
        <p:nvPicPr>
          <p:cNvPr id="4" name="Picture 3">
            <a:extLst>
              <a:ext uri="{FF2B5EF4-FFF2-40B4-BE49-F238E27FC236}">
                <a16:creationId xmlns:a16="http://schemas.microsoft.com/office/drawing/2014/main" id="{EE71B197-6BD6-43FC-A07C-CB8B96F12A0E}"/>
              </a:ext>
            </a:extLst>
          </p:cNvPr>
          <p:cNvPicPr>
            <a:picLocks noChangeAspect="1"/>
          </p:cNvPicPr>
          <p:nvPr/>
        </p:nvPicPr>
        <p:blipFill>
          <a:blip r:embed="rId8"/>
          <a:stretch>
            <a:fillRect/>
          </a:stretch>
        </p:blipFill>
        <p:spPr>
          <a:xfrm>
            <a:off x="9914965" y="2734790"/>
            <a:ext cx="663473" cy="703282"/>
          </a:xfrm>
          <a:prstGeom prst="rect">
            <a:avLst/>
          </a:prstGeom>
        </p:spPr>
      </p:pic>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3C0DA1C3-3551-4CD5-80F4-FF5F6950E0B7}"/>
              </a:ext>
            </a:extLst>
          </p:cNvPr>
          <p:cNvPicPr>
            <a:picLocks noChangeAspect="1"/>
          </p:cNvPicPr>
          <p:nvPr/>
        </p:nvPicPr>
        <p:blipFill>
          <a:blip r:embed="rId4"/>
          <a:stretch>
            <a:fillRect/>
          </a:stretch>
        </p:blipFill>
        <p:spPr>
          <a:xfrm>
            <a:off x="2316904" y="-1"/>
            <a:ext cx="7200373" cy="6994525"/>
          </a:xfrm>
          <a:prstGeom prst="rect">
            <a:avLst/>
          </a:prstGeom>
        </p:spPr>
      </p:pic>
    </p:spTree>
    <p:extLst>
      <p:ext uri="{BB962C8B-B14F-4D97-AF65-F5344CB8AC3E}">
        <p14:creationId xmlns:p14="http://schemas.microsoft.com/office/powerpoint/2010/main" val="22574721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solidFill>
                  <a:schemeClr val="tx2">
                    <a:lumMod val="50000"/>
                  </a:schemeClr>
                </a:solidFill>
              </a:rPr>
              <a:t>AZ-140 certification areas </a:t>
            </a:r>
          </a:p>
        </p:txBody>
      </p:sp>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98899" y="4523259"/>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360810" y="4523259"/>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graphicFrame>
        <p:nvGraphicFramePr>
          <p:cNvPr id="9" name="Table 8">
            <a:extLst>
              <a:ext uri="{FF2B5EF4-FFF2-40B4-BE49-F238E27FC236}">
                <a16:creationId xmlns:a16="http://schemas.microsoft.com/office/drawing/2014/main" id="{A2333706-DA4A-4112-AFE9-DB0EEEC655DC}"/>
              </a:ext>
            </a:extLst>
          </p:cNvPr>
          <p:cNvGraphicFramePr>
            <a:graphicFrameLocks noGrp="1"/>
          </p:cNvGraphicFramePr>
          <p:nvPr>
            <p:extLst>
              <p:ext uri="{D42A27DB-BD31-4B8C-83A1-F6EECF244321}">
                <p14:modId xmlns:p14="http://schemas.microsoft.com/office/powerpoint/2010/main" val="1960780369"/>
              </p:ext>
            </p:extLst>
          </p:nvPr>
        </p:nvGraphicFramePr>
        <p:xfrm>
          <a:off x="588954" y="1376183"/>
          <a:ext cx="10670717" cy="2379853"/>
        </p:xfrm>
        <a:graphic>
          <a:graphicData uri="http://schemas.openxmlformats.org/drawingml/2006/table">
            <a:tbl>
              <a:tblPr firstRow="1" firstCol="1" bandRow="1"/>
              <a:tblGrid>
                <a:gridCol w="8299447">
                  <a:extLst>
                    <a:ext uri="{9D8B030D-6E8A-4147-A177-3AD203B41FA5}">
                      <a16:colId xmlns:a16="http://schemas.microsoft.com/office/drawing/2014/main" val="1624459938"/>
                    </a:ext>
                  </a:extLst>
                </a:gridCol>
                <a:gridCol w="2371270">
                  <a:extLst>
                    <a:ext uri="{9D8B030D-6E8A-4147-A177-3AD203B41FA5}">
                      <a16:colId xmlns:a16="http://schemas.microsoft.com/office/drawing/2014/main" val="3362326348"/>
                    </a:ext>
                  </a:extLst>
                </a:gridCol>
              </a:tblGrid>
              <a:tr h="219710">
                <a:tc>
                  <a:txBody>
                    <a:bodyPr/>
                    <a:lstStyle/>
                    <a:p>
                      <a:pPr marL="3810" marR="0" indent="0" algn="ctr">
                        <a:lnSpc>
                          <a:spcPct val="107000"/>
                        </a:lnSpc>
                        <a:spcBef>
                          <a:spcPts val="0"/>
                        </a:spcBef>
                        <a:spcAft>
                          <a:spcPts val="0"/>
                        </a:spcAft>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Study Area </a:t>
                      </a:r>
                      <a:endPar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3020" marB="0">
                    <a:lnL w="12700" cap="flat" cmpd="sng" algn="ctr">
                      <a:solidFill>
                        <a:srgbClr val="4F81B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44061"/>
                    </a:solidFill>
                  </a:tcPr>
                </a:tc>
                <a:tc>
                  <a:txBody>
                    <a:bodyPr/>
                    <a:lstStyle/>
                    <a:p>
                      <a:pPr marL="6350" marR="0" indent="0" algn="ctr">
                        <a:lnSpc>
                          <a:spcPct val="107000"/>
                        </a:lnSpc>
                        <a:spcBef>
                          <a:spcPts val="0"/>
                        </a:spcBef>
                        <a:spcAft>
                          <a:spcPts val="0"/>
                        </a:spcAft>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Percentage </a:t>
                      </a:r>
                      <a:endPar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44061"/>
                    </a:solidFill>
                  </a:tcPr>
                </a:tc>
                <a:extLst>
                  <a:ext uri="{0D108BD9-81ED-4DB2-BD59-A6C34878D82A}">
                    <a16:rowId xmlns:a16="http://schemas.microsoft.com/office/drawing/2014/main" val="3295188335"/>
                  </a:ext>
                </a:extLst>
              </a:tr>
              <a:tr h="218440">
                <a:tc>
                  <a:txBody>
                    <a:bodyPr/>
                    <a:lstStyle/>
                    <a:p>
                      <a:pPr marL="0" marR="0" indent="0">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Plan an Azure Virtual Desktop implementation</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indent="0" algn="ctr">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10-15%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066408"/>
                  </a:ext>
                </a:extLst>
              </a:tr>
              <a:tr h="222250">
                <a:tc>
                  <a:txBody>
                    <a:bodyPr/>
                    <a:lstStyle/>
                    <a:p>
                      <a:pPr marL="0" marR="0" indent="0">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 an Azure Virtual Desktop infrastructure</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indent="0" algn="ctr">
                        <a:lnSpc>
                          <a:spcPct val="107000"/>
                        </a:lnSpc>
                        <a:spcBef>
                          <a:spcPts val="0"/>
                        </a:spcBef>
                        <a:spcAft>
                          <a:spcPts val="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25-30%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9206474"/>
                  </a:ext>
                </a:extLst>
              </a:tr>
              <a:tr h="219710">
                <a:tc>
                  <a:txBody>
                    <a:bodyPr/>
                    <a:lstStyle/>
                    <a:p>
                      <a:pPr marL="0" marR="0" indent="0">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 access and security</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indent="0" algn="ctr">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10-15%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351907"/>
                  </a:ext>
                </a:extLst>
              </a:tr>
              <a:tr h="223520">
                <a:tc>
                  <a:txBody>
                    <a:bodyPr/>
                    <a:lstStyle/>
                    <a:p>
                      <a:pPr marL="0" marR="0" indent="0">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 user environments and apps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indent="0" algn="ctr">
                        <a:lnSpc>
                          <a:spcPct val="107000"/>
                        </a:lnSpc>
                        <a:spcBef>
                          <a:spcPts val="0"/>
                        </a:spcBef>
                        <a:spcAft>
                          <a:spcPts val="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20-25%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3877625"/>
                  </a:ext>
                </a:extLst>
              </a:tr>
              <a:tr h="223520">
                <a:tc>
                  <a:txBody>
                    <a:bodyPr/>
                    <a:lstStyle/>
                    <a:p>
                      <a:pPr marL="0" marR="0" indent="0">
                        <a:lnSpc>
                          <a:spcPct val="107000"/>
                        </a:lnSpc>
                        <a:spcBef>
                          <a:spcPts val="0"/>
                        </a:spcBef>
                        <a:spcAft>
                          <a:spcPts val="0"/>
                        </a:spcAft>
                      </a:pPr>
                      <a:r>
                        <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Monitor and maintain an Azure Virtual Desktop infrastructure   </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indent="0" algn="ctr">
                        <a:lnSpc>
                          <a:spcPct val="107000"/>
                        </a:lnSpc>
                        <a:spcBef>
                          <a:spcPts val="0"/>
                        </a:spcBef>
                        <a:spcAft>
                          <a:spcPts val="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20-25%</a:t>
                      </a:r>
                    </a:p>
                  </a:txBody>
                  <a:tcPr marL="67945" marR="73025" marT="330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446025"/>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Custom</PresentationFormat>
  <Paragraphs>130</Paragraphs>
  <Slides>14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Segoe UI</vt:lpstr>
      <vt:lpstr>Segoe UI Light</vt:lpstr>
      <vt:lpstr>Segoe UI Semibold</vt:lpstr>
      <vt:lpstr>Wingdings</vt:lpstr>
      <vt:lpstr>Azure 1</vt:lpstr>
      <vt:lpstr>Bitmap Image</vt:lpstr>
      <vt:lpstr>AZ-140T00A Configuring and Operating Azure Virtual Desktop</vt:lpstr>
      <vt:lpstr>Welcome</vt:lpstr>
      <vt:lpstr>Hello! Instructor Introduction</vt:lpstr>
      <vt:lpstr>Hello! Student Introductions</vt:lpstr>
      <vt:lpstr>Classroom experience (optional – adjust as needed)</vt:lpstr>
      <vt:lpstr>Azure Virtual Desktop administrators</vt:lpstr>
      <vt:lpstr>Microsoft Certifications</vt:lpstr>
      <vt:lpstr>PowerPoint Presentation</vt:lpstr>
      <vt:lpstr>AZ-140 certification areas </vt:lpstr>
      <vt:lpstr>Student materials on Learn (optional)</vt:lpstr>
      <vt:lpstr>Student content feedback on Learn (optional)</vt:lpstr>
      <vt:lpstr>Hands-on labs</vt:lpstr>
      <vt:lpstr>Additional Resources (Optional)</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2021-11-13T13:50:31Z</dcterms:created>
  <dcterms:modified xsi:type="dcterms:W3CDTF">2022-11-30T19:32:46Z</dcterms:modified>
</cp:coreProperties>
</file>