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9.xml" ContentType="application/vnd.openxmlformats-officedocument.presentationml.tags+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6"/>
  </p:notesMasterIdLst>
  <p:sldIdLst>
    <p:sldId id="1873" r:id="rId6"/>
    <p:sldId id="4643" r:id="rId7"/>
    <p:sldId id="1949" r:id="rId8"/>
    <p:sldId id="1952" r:id="rId9"/>
    <p:sldId id="1885" r:id="rId10"/>
    <p:sldId id="1899" r:id="rId11"/>
    <p:sldId id="1887" r:id="rId12"/>
    <p:sldId id="262" r:id="rId13"/>
    <p:sldId id="1901" r:id="rId14"/>
    <p:sldId id="1903" r:id="rId15"/>
    <p:sldId id="1951" r:id="rId16"/>
    <p:sldId id="1950" r:id="rId17"/>
    <p:sldId id="1895" r:id="rId18"/>
    <p:sldId id="1906" r:id="rId19"/>
    <p:sldId id="1896" r:id="rId20"/>
    <p:sldId id="1897" r:id="rId21"/>
    <p:sldId id="1907" r:id="rId22"/>
    <p:sldId id="4641" r:id="rId23"/>
    <p:sldId id="4642" r:id="rId24"/>
    <p:sldId id="18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2097" autoAdjust="0"/>
  </p:normalViewPr>
  <p:slideViewPr>
    <p:cSldViewPr snapToGrid="0">
      <p:cViewPr varScale="1">
        <p:scale>
          <a:sx n="90" d="100"/>
          <a:sy n="90" d="100"/>
        </p:scale>
        <p:origin x="184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a:t>CloudQueueMessage</a:t>
            </a:r>
            <a:r>
              <a:rPr lang="en-US" sz="882" b="0" i="0" kern="1200" dirty="0">
                <a:solidFill>
                  <a:schemeClr val="tx1"/>
                </a:solidFill>
                <a:effectLst/>
                <a:latin typeface="Segoe UI Light" pitchFamily="34" charset="0"/>
                <a:ea typeface="+mn-ea"/>
                <a:cs typeface="+mn-cs"/>
              </a:rPr>
              <a:t>. Next, call the </a:t>
            </a:r>
            <a:r>
              <a:rPr lang="en-US" b="1" dirty="0"/>
              <a:t>AddMessage</a:t>
            </a:r>
            <a:r>
              <a:rPr lang="en-US" sz="882" b="0" i="0" kern="1200" dirty="0">
                <a:solidFill>
                  <a:schemeClr val="tx1"/>
                </a:solidFill>
                <a:effectLst/>
                <a:latin typeface="Segoe UI Light" pitchFamily="34" charset="0"/>
                <a:ea typeface="+mn-ea"/>
                <a:cs typeface="+mn-cs"/>
              </a:rPr>
              <a:t> method. A </a:t>
            </a:r>
            <a:r>
              <a:rPr lang="en-US" b="1" dirty="0"/>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2/4/2020 10:52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867209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sv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tags" Target="../tags/tag8.xml"/><Relationship Id="rId5" Type="http://schemas.openxmlformats.org/officeDocument/2006/relationships/chart" Target="../charts/char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11: Develop message-based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C3B5-A264-4C8E-AD00-F6594890D089}"/>
              </a:ext>
            </a:extLst>
          </p:cNvPr>
          <p:cNvSpPr>
            <a:spLocks noGrp="1"/>
          </p:cNvSpPr>
          <p:nvPr>
            <p:ph type="title"/>
          </p:nvPr>
        </p:nvSpPr>
        <p:spPr>
          <a:xfrm>
            <a:off x="585216" y="2534625"/>
            <a:ext cx="9144000" cy="997196"/>
          </a:xfrm>
        </p:spPr>
        <p:txBody>
          <a:bodyPr/>
          <a:lstStyle/>
          <a:p>
            <a:r>
              <a:rPr lang="en-US" dirty="0"/>
              <a:t>Demonstration: </a:t>
            </a:r>
            <a:r>
              <a:rPr lang="en-US" b="1" dirty="0"/>
              <a:t>Using .NET to send and receive messages from a Service Bus queue</a:t>
            </a:r>
            <a:endParaRPr lang="en-US" dirty="0"/>
          </a:p>
        </p:txBody>
      </p:sp>
      <p:sp>
        <p:nvSpPr>
          <p:cNvPr id="3" name="Text Placeholder 2">
            <a:extLst>
              <a:ext uri="{FF2B5EF4-FFF2-40B4-BE49-F238E27FC236}">
                <a16:creationId xmlns:a16="http://schemas.microsoft.com/office/drawing/2014/main" id="{931B86FB-B4F4-4260-82DB-7979B3FC4AF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4"/>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5"/>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930581"/>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"DefaultEndpointsProtocol=https;AccountName=storagesample;AccountKey=GMuzNHjlB3S9itqZJHHCnRkrokLkcSyW7yK9BRbGp0ENePunLPwBgpxV1Z/pVo9zpem/2xSHXkMqTHHLcx8XRA=="</a:t>
            </a:r>
            <a:r>
              <a:rPr lang="en-US" sz="1800" dirty="0">
                <a:solidFill>
                  <a:srgbClr val="000000"/>
                </a:solidFill>
              </a:rPr>
              <a:t> /&gt;</a:t>
            </a:r>
          </a:p>
          <a:p>
            <a:br>
              <a:rPr lang="en-US" sz="1800" dirty="0">
                <a:solidFill>
                  <a:srgbClr val="000000"/>
                </a:solidFill>
              </a:rPr>
            </a:br>
            <a:r>
              <a:rPr lang="en-US" sz="1800" dirty="0">
                <a:solidFill>
                  <a:srgbClr val="008000"/>
                </a:solidFill>
              </a:rPr>
              <a:t>// create instance of CloudStorageAccount class</a:t>
            </a:r>
            <a:endParaRPr lang="en-US" sz="1800" dirty="0">
              <a:solidFill>
                <a:srgbClr val="000000"/>
              </a:solidFill>
            </a:endParaRPr>
          </a:p>
          <a:p>
            <a:r>
              <a:rPr lang="en-US" sz="1800" dirty="0">
                <a:solidFill>
                  <a:srgbClr val="001080"/>
                </a:solidFill>
              </a:rPr>
              <a:t>CloudStorageAccount</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CloudStorageAccount</a:t>
            </a:r>
            <a:r>
              <a:rPr lang="en-US" sz="1800" dirty="0">
                <a:solidFill>
                  <a:srgbClr val="000000"/>
                </a:solidFill>
              </a:rPr>
              <a:t>.</a:t>
            </a:r>
            <a:r>
              <a:rPr lang="en-US" sz="1800" dirty="0">
                <a:solidFill>
                  <a:srgbClr val="795E26"/>
                </a:solidFill>
              </a:rPr>
              <a:t>Parse</a:t>
            </a:r>
            <a:r>
              <a:rPr lang="en-US" sz="1800" dirty="0">
                <a:solidFill>
                  <a:srgbClr val="000000"/>
                </a:solidFill>
              </a:rPr>
              <a:t>(</a:t>
            </a:r>
            <a:r>
              <a:rPr lang="en-US" sz="1800" dirty="0">
                <a:solidFill>
                  <a:srgbClr val="A31515"/>
                </a:solidFill>
              </a:rPr>
              <a:t>"StorageConnectionString"</a:t>
            </a:r>
            <a:r>
              <a:rPr lang="en-US" sz="1800" dirty="0">
                <a:solidFill>
                  <a:srgbClr val="000000"/>
                </a:solidFill>
              </a:rPr>
              <a:t>);</a:t>
            </a:r>
          </a:p>
          <a:p>
            <a:br>
              <a:rPr lang="en-US" sz="1800" dirty="0">
                <a:solidFill>
                  <a:srgbClr val="000000"/>
                </a:solidFill>
              </a:rPr>
            </a:br>
            <a:r>
              <a:rPr lang="en-US" sz="1800" dirty="0">
                <a:solidFill>
                  <a:srgbClr val="008000"/>
                </a:solidFill>
              </a:rPr>
              <a:t>// create queue client</a:t>
            </a:r>
            <a:endParaRPr lang="en-US" sz="1800" dirty="0">
              <a:solidFill>
                <a:srgbClr val="000000"/>
              </a:solidFill>
            </a:endParaRPr>
          </a:p>
          <a:p>
            <a:r>
              <a:rPr lang="en-US" sz="1800" dirty="0">
                <a:solidFill>
                  <a:srgbClr val="267F99"/>
                </a:solidFill>
              </a:rPr>
              <a:t>CloudQueueClient</a:t>
            </a:r>
            <a:r>
              <a:rPr lang="en-US" sz="1800" dirty="0">
                <a:solidFill>
                  <a:srgbClr val="000000"/>
                </a:solidFill>
              </a:rPr>
              <a:t> </a:t>
            </a:r>
            <a:r>
              <a:rPr lang="en-US" sz="1800" dirty="0">
                <a:solidFill>
                  <a:srgbClr val="001080"/>
                </a:solidFill>
              </a:rPr>
              <a:t>queueClient</a:t>
            </a:r>
            <a:r>
              <a:rPr lang="en-US" sz="1800" dirty="0">
                <a:solidFill>
                  <a:srgbClr val="000000"/>
                </a:solidFill>
              </a:rPr>
              <a:t> = </a:t>
            </a:r>
            <a:r>
              <a:rPr lang="en-US" sz="1800" dirty="0">
                <a:solidFill>
                  <a:srgbClr val="001080"/>
                </a:solidFill>
              </a:rPr>
              <a:t>account</a:t>
            </a:r>
            <a:r>
              <a:rPr lang="en-US" sz="1800" dirty="0">
                <a:solidFill>
                  <a:srgbClr val="000000"/>
                </a:solidFill>
              </a:rPr>
              <a:t>.</a:t>
            </a:r>
            <a:r>
              <a:rPr lang="en-US" sz="1800" dirty="0">
                <a:solidFill>
                  <a:srgbClr val="795E26"/>
                </a:solidFill>
              </a:rPr>
              <a:t>CreateCloudQueueClient</a:t>
            </a:r>
            <a:r>
              <a:rPr lang="en-US" sz="1800" dirty="0">
                <a:solidFill>
                  <a:srgbClr val="000000"/>
                </a:solidFill>
              </a:rPr>
              <a:t>();</a:t>
            </a:r>
          </a:p>
          <a:p>
            <a:br>
              <a:rPr lang="en-US" sz="1800" dirty="0">
                <a:solidFill>
                  <a:srgbClr val="000000"/>
                </a:solidFill>
              </a:rPr>
            </a:br>
            <a:r>
              <a:rPr lang="en-US" sz="1800" dirty="0">
                <a:solidFill>
                  <a:srgbClr val="008000"/>
                </a:solidFill>
              </a:rPr>
              <a:t>// retrieve reference to queue</a:t>
            </a:r>
            <a:endParaRPr lang="en-US" sz="1800" dirty="0">
              <a:solidFill>
                <a:srgbClr val="000000"/>
              </a:solidFill>
            </a:endParaRPr>
          </a:p>
          <a:p>
            <a:r>
              <a:rPr lang="en-US" sz="1800" dirty="0">
                <a:solidFill>
                  <a:srgbClr val="267F99"/>
                </a:solidFill>
              </a:rPr>
              <a:t>CloudQueue</a:t>
            </a:r>
            <a:r>
              <a:rPr lang="en-US" sz="1800" dirty="0">
                <a:solidFill>
                  <a:srgbClr val="000000"/>
                </a:solidFill>
              </a:rPr>
              <a:t> </a:t>
            </a:r>
            <a:r>
              <a:rPr lang="en-US" sz="1800" dirty="0">
                <a:solidFill>
                  <a:srgbClr val="001080"/>
                </a:solidFill>
              </a:rPr>
              <a:t>queue</a:t>
            </a:r>
            <a:r>
              <a:rPr lang="en-US" sz="1800" dirty="0">
                <a:solidFill>
                  <a:srgbClr val="000000"/>
                </a:solidFill>
              </a:rPr>
              <a:t> = </a:t>
            </a:r>
            <a:r>
              <a:rPr lang="en-US" sz="1800" dirty="0">
                <a:solidFill>
                  <a:srgbClr val="001080"/>
                </a:solidFill>
              </a:rPr>
              <a:t>queueClient</a:t>
            </a:r>
            <a:r>
              <a:rPr lang="en-US" sz="1800" dirty="0">
                <a:solidFill>
                  <a:srgbClr val="000000"/>
                </a:solidFill>
              </a:rPr>
              <a:t>.</a:t>
            </a:r>
            <a:r>
              <a:rPr lang="en-US" sz="1800" dirty="0">
                <a:solidFill>
                  <a:srgbClr val="795E26"/>
                </a:solidFill>
              </a:rPr>
              <a:t>GetQueueReference</a:t>
            </a:r>
            <a:r>
              <a:rPr lang="en-US" sz="1800" dirty="0">
                <a:solidFill>
                  <a:srgbClr val="000000"/>
                </a:solidFill>
              </a:rPr>
              <a:t>(</a:t>
            </a:r>
            <a:r>
              <a:rPr lang="en-US" sz="1800" dirty="0">
                <a:solidFill>
                  <a:srgbClr val="A31515"/>
                </a:solidFill>
              </a:rPr>
              <a:t>"myqueue"</a:t>
            </a:r>
            <a:r>
              <a:rPr lang="en-US" sz="1800" dirty="0">
                <a:solidFill>
                  <a:srgbClr val="000000"/>
                </a:solidFill>
              </a:rPr>
              <a:t>);</a:t>
            </a:r>
          </a:p>
          <a:p>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CreateIfNotExists</a:t>
            </a:r>
            <a:r>
              <a:rPr lang="en-US" sz="1800" dirty="0">
                <a:solidFill>
                  <a:srgbClr val="000000"/>
                </a:solidFill>
              </a:rPr>
              <a:t>();</a:t>
            </a:r>
          </a:p>
        </p:txBody>
      </p:sp>
    </p:spTree>
    <p:extLst>
      <p:ext uri="{BB962C8B-B14F-4D97-AF65-F5344CB8AC3E}">
        <p14:creationId xmlns:p14="http://schemas.microsoft.com/office/powerpoint/2010/main" val="434246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 a message and add it to the queue.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CloudQueueMessage</a:t>
            </a:r>
            <a:r>
              <a:rPr lang="en-US" sz="1800" dirty="0">
                <a:solidFill>
                  <a:srgbClr val="000000"/>
                </a:solidFill>
              </a:rPr>
              <a:t>(</a:t>
            </a:r>
            <a:r>
              <a:rPr lang="en-US" sz="1800" dirty="0">
                <a:solidFill>
                  <a:srgbClr val="A31515"/>
                </a:solidFill>
              </a:rPr>
              <a:t>"Hello, World"</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AddMessage</a:t>
            </a:r>
            <a:r>
              <a:rPr lang="en-US" sz="1800" dirty="0">
                <a:solidFill>
                  <a:srgbClr val="000000"/>
                </a:solidFill>
              </a:rPr>
              <a:t>(</a:t>
            </a:r>
            <a:r>
              <a:rPr lang="en-US" sz="1800" dirty="0">
                <a:solidFill>
                  <a:srgbClr val="001080"/>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Peek at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peekedMessage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PeekMessage</a:t>
            </a:r>
            <a:r>
              <a:rPr lang="en-US" sz="1800" dirty="0">
                <a:solidFill>
                  <a:srgbClr val="000000"/>
                </a:solidFill>
              </a:rPr>
              <a:t>();</a:t>
            </a:r>
          </a:p>
          <a:p>
            <a:br>
              <a:rPr lang="en-US" sz="1800" dirty="0">
                <a:solidFill>
                  <a:srgbClr val="000000"/>
                </a:solidFill>
              </a:rPr>
            </a:br>
            <a:r>
              <a:rPr lang="en-US" sz="1800" dirty="0">
                <a:solidFill>
                  <a:srgbClr val="008000"/>
                </a:solidFill>
              </a:rPr>
              <a:t>// Fetch the queue attributes.</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FetchAttributes</a:t>
            </a:r>
            <a:r>
              <a:rPr lang="en-US" sz="1800" dirty="0">
                <a:solidFill>
                  <a:srgbClr val="000000"/>
                </a:solidFill>
              </a:rPr>
              <a:t>();</a:t>
            </a:r>
          </a:p>
          <a:p>
            <a:br>
              <a:rPr lang="en-US" sz="1800" dirty="0">
                <a:solidFill>
                  <a:srgbClr val="000000"/>
                </a:solidFill>
              </a:rPr>
            </a:br>
            <a:r>
              <a:rPr lang="en-US" sz="1800" dirty="0">
                <a:solidFill>
                  <a:srgbClr val="008000"/>
                </a:solidFill>
              </a:rPr>
              <a:t>// Retrieve the cached approximate message count.</a:t>
            </a:r>
            <a:endParaRPr lang="en-US" sz="1800" dirty="0">
              <a:solidFill>
                <a:srgbClr val="000000"/>
              </a:solidFill>
            </a:endParaRPr>
          </a:p>
          <a:p>
            <a:r>
              <a:rPr lang="en-US" sz="1800" dirty="0">
                <a:solidFill>
                  <a:srgbClr val="0000FF"/>
                </a:solidFill>
              </a:rPr>
              <a:t>int</a:t>
            </a:r>
            <a:r>
              <a:rPr lang="en-US" sz="1800" dirty="0">
                <a:solidFill>
                  <a:srgbClr val="000000"/>
                </a:solidFill>
              </a:rPr>
              <a:t>? </a:t>
            </a:r>
            <a:r>
              <a:rPr lang="en-US" sz="1800" dirty="0">
                <a:solidFill>
                  <a:srgbClr val="001080"/>
                </a:solidFill>
              </a:rPr>
              <a:t>cachedMessageCount</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001080"/>
                </a:solidFill>
              </a:rPr>
              <a:t>ApproximateMessageCount</a:t>
            </a:r>
            <a:r>
              <a:rPr lang="en-US" sz="1800" dirty="0">
                <a:solidFill>
                  <a:srgbClr val="000000"/>
                </a:solidFill>
              </a:rPr>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retrievedMessage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br>
              <a:rPr lang="en-US" sz="1800" dirty="0">
                <a:solidFill>
                  <a:srgbClr val="000000"/>
                </a:solidFill>
              </a:rPr>
            </a:br>
            <a:r>
              <a:rPr lang="en-US" sz="1800" dirty="0">
                <a:solidFill>
                  <a:srgbClr val="008000"/>
                </a:solidFill>
              </a:rPr>
              <a:t>//Process the message in less than 30 seconds, and then delete the message</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DeleteMessage</a:t>
            </a:r>
            <a:r>
              <a:rPr lang="en-US" sz="1800" dirty="0">
                <a:solidFill>
                  <a:srgbClr val="000000"/>
                </a:solidFill>
              </a:rPr>
              <a:t>(</a:t>
            </a:r>
            <a:r>
              <a:rPr lang="en-US" sz="1800" dirty="0">
                <a:solidFill>
                  <a:srgbClr val="001080"/>
                </a:solidFill>
              </a:rPr>
              <a:t>retrievedMessage</a:t>
            </a:r>
            <a:r>
              <a:rPr lang="en-US" sz="1800" dirty="0">
                <a:solidFill>
                  <a:srgbClr val="000000"/>
                </a:solidFill>
              </a:rPr>
              <a:t>);</a:t>
            </a:r>
          </a:p>
          <a:p>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r>
              <a:rPr lang="en-US" sz="1800" dirty="0">
                <a:solidFill>
                  <a:srgbClr val="001080"/>
                </a:solidFill>
              </a:rPr>
              <a:t>message</a:t>
            </a:r>
            <a:r>
              <a:rPr lang="en-US" sz="1800" dirty="0">
                <a:solidFill>
                  <a:srgbClr val="000000"/>
                </a:solidFill>
              </a:rPr>
              <a:t>.</a:t>
            </a:r>
            <a:r>
              <a:rPr lang="en-US" sz="1800" dirty="0">
                <a:solidFill>
                  <a:srgbClr val="795E26"/>
                </a:solidFill>
              </a:rPr>
              <a:t>SetMessageContent</a:t>
            </a:r>
            <a:r>
              <a:rPr lang="en-US" sz="1800" dirty="0">
                <a:solidFill>
                  <a:srgbClr val="000000"/>
                </a:solidFill>
              </a:rPr>
              <a:t>(</a:t>
            </a:r>
            <a:r>
              <a:rPr lang="en-US" sz="1800" dirty="0">
                <a:solidFill>
                  <a:srgbClr val="A31515"/>
                </a:solidFill>
              </a:rPr>
              <a:t>"Updated contents."</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UpdateMessage</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message</a:t>
            </a:r>
            <a:r>
              <a:rPr lang="en-US" sz="1800" dirty="0">
                <a:solidFill>
                  <a:srgbClr val="000000"/>
                </a:solidFill>
              </a:rPr>
              <a:t>,</a:t>
            </a:r>
          </a:p>
          <a:p>
            <a:r>
              <a:rPr lang="en-US" sz="1800" dirty="0">
                <a:solidFill>
                  <a:srgbClr val="000000"/>
                </a:solidFill>
              </a:rPr>
              <a:t>    </a:t>
            </a:r>
            <a:r>
              <a:rPr lang="en-US" sz="1800" dirty="0">
                <a:solidFill>
                  <a:srgbClr val="001080"/>
                </a:solidFill>
              </a:rPr>
              <a:t>TimeSpan</a:t>
            </a:r>
            <a:r>
              <a:rPr lang="en-US" sz="1800" dirty="0">
                <a:solidFill>
                  <a:srgbClr val="000000"/>
                </a:solidFill>
              </a:rPr>
              <a:t>.</a:t>
            </a:r>
            <a:r>
              <a:rPr lang="en-US" sz="1800" dirty="0">
                <a:solidFill>
                  <a:srgbClr val="795E26"/>
                </a:solidFill>
              </a:rPr>
              <a:t>FromSeconds</a:t>
            </a:r>
            <a:r>
              <a:rPr lang="en-US" sz="1800" dirty="0">
                <a:solidFill>
                  <a:srgbClr val="000000"/>
                </a:solidFill>
              </a:rPr>
              <a:t>(</a:t>
            </a:r>
            <a:r>
              <a:rPr lang="en-US" sz="1800" dirty="0">
                <a:solidFill>
                  <a:srgbClr val="09885A"/>
                </a:solidFill>
              </a:rPr>
              <a:t>60.0</a:t>
            </a:r>
            <a:r>
              <a:rPr lang="en-US" sz="1800" dirty="0">
                <a:solidFill>
                  <a:srgbClr val="000000"/>
                </a:solidFill>
              </a:rPr>
              <a:t>), </a:t>
            </a:r>
            <a:r>
              <a:rPr lang="en-US" sz="1800" dirty="0">
                <a:solidFill>
                  <a:srgbClr val="008000"/>
                </a:solidFill>
              </a:rPr>
              <a:t>// Make it invisible for another 60 seconds.</a:t>
            </a:r>
            <a:endParaRPr lang="en-US" sz="1800" dirty="0">
              <a:solidFill>
                <a:srgbClr val="000000"/>
              </a:solidFill>
            </a:endParaRPr>
          </a:p>
          <a:p>
            <a:r>
              <a:rPr lang="en-US" sz="1800" dirty="0">
                <a:solidFill>
                  <a:srgbClr val="000000"/>
                </a:solidFill>
              </a:rPr>
              <a:t>    </a:t>
            </a:r>
            <a:r>
              <a:rPr lang="en-US" sz="1800" dirty="0">
                <a:solidFill>
                  <a:srgbClr val="001080"/>
                </a:solidFill>
              </a:rPr>
              <a:t>MessageUpdateFields</a:t>
            </a:r>
            <a:r>
              <a:rPr lang="en-US" sz="1800" dirty="0">
                <a:solidFill>
                  <a:srgbClr val="000000"/>
                </a:solidFill>
              </a:rPr>
              <a:t>.</a:t>
            </a:r>
            <a:r>
              <a:rPr lang="en-US" sz="1800" dirty="0">
                <a:solidFill>
                  <a:srgbClr val="001080"/>
                </a:solidFill>
              </a:rPr>
              <a:t>Content</a:t>
            </a:r>
            <a:r>
              <a:rPr lang="en-US" sz="1800" dirty="0">
                <a:solidFill>
                  <a:srgbClr val="000000"/>
                </a:solidFill>
              </a:rPr>
              <a:t> | </a:t>
            </a:r>
            <a:r>
              <a:rPr lang="en-US" sz="1800" dirty="0">
                <a:solidFill>
                  <a:srgbClr val="001080"/>
                </a:solidFill>
              </a:rPr>
              <a:t>MessageUpdateFields</a:t>
            </a:r>
            <a:r>
              <a:rPr lang="en-US" sz="1800" dirty="0">
                <a:solidFill>
                  <a:srgbClr val="000000"/>
                </a:solidFill>
              </a:rPr>
              <a:t>.</a:t>
            </a:r>
            <a:r>
              <a:rPr lang="en-US" sz="1800" dirty="0">
                <a:solidFill>
                  <a:srgbClr val="001080"/>
                </a:solidFill>
              </a:rPr>
              <a:t>Visibility</a:t>
            </a:r>
            <a:br>
              <a:rPr lang="en-US" sz="1800" dirty="0">
                <a:solidFill>
                  <a:srgbClr val="001080"/>
                </a:solidFill>
              </a:rPr>
            </a:br>
            <a:r>
              <a:rPr lang="en-US" sz="1800" dirty="0">
                <a:solidFill>
                  <a:srgbClr val="000000"/>
                </a:solidFill>
              </a:rPr>
              <a:t>);</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Asynchronously processing messages by using Azure Storage queues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Asynchronously processing messages by using Azure Storage queues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nvGraphicFramePr>
        <p:xfrm>
          <a:off x="584201" y="1206413"/>
          <a:ext cx="11062428" cy="5207460"/>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24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90168">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3003899"/>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three communication mechanisms are:</a:t>
            </a:r>
          </a:p>
          <a:p>
            <a:pPr lvl="1"/>
            <a:r>
              <a:rPr lang="en-US" dirty="0"/>
              <a:t>Queues</a:t>
            </a:r>
          </a:p>
          <a:p>
            <a:pPr lvl="1"/>
            <a:r>
              <a:rPr lang="en-US" dirty="0"/>
              <a:t>Topics</a:t>
            </a:r>
          </a:p>
          <a:p>
            <a:pPr lvl="1"/>
            <a:r>
              <a:rPr lang="en-US" dirty="0"/>
              <a:t>Relays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3" name="Group 2" descr="Diagram illustrating two services using a queue as an intermediary to balance request load.">
            <a:extLst>
              <a:ext uri="{FF2B5EF4-FFF2-40B4-BE49-F238E27FC236}">
                <a16:creationId xmlns:a16="http://schemas.microsoft.com/office/drawing/2014/main" id="{42B38C2F-D582-4D48-A4A4-EF11339E5B9E}"/>
              </a:ext>
            </a:extLst>
          </p:cNvPr>
          <p:cNvGrpSpPr/>
          <p:nvPr/>
        </p:nvGrpSpPr>
        <p:grpSpPr>
          <a:xfrm>
            <a:off x="1716739" y="2603755"/>
            <a:ext cx="8758521" cy="1999819"/>
            <a:chOff x="1716739" y="2603755"/>
            <a:chExt cx="8758521" cy="1999819"/>
          </a:xfrm>
        </p:grpSpPr>
        <p:sp>
          <p:nvSpPr>
            <p:cNvPr id="25" name="Rectangle: Rounded Corners 11">
              <a:extLst>
                <a:ext uri="{FF2B5EF4-FFF2-40B4-BE49-F238E27FC236}">
                  <a16:creationId xmlns:a16="http://schemas.microsoft.com/office/drawing/2014/main" id="{D593929F-EDD1-4EDF-83B3-E9CD2DC3D18E}"/>
                </a:ext>
                <a:ext uri="{C183D7F6-B498-43B3-948B-1728B52AA6E4}">
                  <adec:decorative xmlns:adec="http://schemas.microsoft.com/office/drawing/2017/decorative"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 uri="{C183D7F6-B498-43B3-948B-1728B52AA6E4}">
                  <adec:decorative xmlns:adec="http://schemas.microsoft.com/office/drawing/2017/decorative" val="1"/>
                </a:ext>
              </a:extLst>
            </p:cNvPr>
            <p:cNvCxnSpPr>
              <a:cxnSpLocks/>
            </p:cNvCxnSpPr>
            <p:nvPr/>
          </p:nvCxnSpPr>
          <p:spPr>
            <a:xfrm>
              <a:off x="8266147" y="3910562"/>
              <a:ext cx="597338"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Message queue with messages</a:t>
              </a:r>
            </a:p>
          </p:txBody>
        </p:sp>
        <p:sp>
          <p:nvSpPr>
            <p:cNvPr id="36" name="TextBox 35">
              <a:extLst>
                <a:ext uri="{FF2B5EF4-FFF2-40B4-BE49-F238E27FC236}">
                  <a16:creationId xmlns:a16="http://schemas.microsoft.com/office/drawing/2014/main" id="{166817CF-7333-41CA-A25D-9F5395D3BE0B}"/>
                </a:ext>
              </a:extLst>
            </p:cNvPr>
            <p:cNvSpPr txBox="1"/>
            <p:nvPr/>
          </p:nvSpPr>
          <p:spPr>
            <a:xfrm>
              <a:off x="8761649" y="2603755"/>
              <a:ext cx="1713611"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Receiver</a:t>
              </a:r>
            </a:p>
          </p:txBody>
        </p:sp>
        <p:sp>
          <p:nvSpPr>
            <p:cNvPr id="37" name="TextBox 36">
              <a:extLst>
                <a:ext uri="{FF2B5EF4-FFF2-40B4-BE49-F238E27FC236}">
                  <a16:creationId xmlns:a16="http://schemas.microsoft.com/office/drawing/2014/main" id="{7CCEE7BD-3C76-4BF5-83BF-2700C9C8170B}"/>
                </a:ext>
              </a:extLst>
            </p:cNvPr>
            <p:cNvSpPr txBox="1"/>
            <p:nvPr/>
          </p:nvSpPr>
          <p:spPr>
            <a:xfrm>
              <a:off x="1716739" y="2603755"/>
              <a:ext cx="1713611"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Sender</a:t>
              </a:r>
            </a:p>
          </p:txBody>
        </p:sp>
        <p:grpSp>
          <p:nvGrpSpPr>
            <p:cNvPr id="38" name="Group 37">
              <a:extLst>
                <a:ext uri="{FF2B5EF4-FFF2-40B4-BE49-F238E27FC236}">
                  <a16:creationId xmlns:a16="http://schemas.microsoft.com/office/drawing/2014/main" id="{D1CAEF98-34A1-45E7-B576-D0FA4448DE77}"/>
                </a:ext>
                <a:ext uri="{C183D7F6-B498-43B3-948B-1728B52AA6E4}">
                  <adec:decorative xmlns:adec="http://schemas.microsoft.com/office/drawing/2017/decorative" val="1"/>
                </a:ext>
              </a:extLst>
            </p:cNvPr>
            <p:cNvGrpSpPr/>
            <p:nvPr/>
          </p:nvGrpSpPr>
          <p:grpSpPr>
            <a:xfrm>
              <a:off x="89405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 uri="{C183D7F6-B498-43B3-948B-1728B52AA6E4}">
                  <adec:decorative xmlns:adec="http://schemas.microsoft.com/office/drawing/2017/decorative" val="1"/>
                </a:ext>
              </a:extLst>
            </p:cNvPr>
            <p:cNvCxnSpPr>
              <a:cxnSpLocks/>
            </p:cNvCxnSpPr>
            <p:nvPr/>
          </p:nvCxnSpPr>
          <p:spPr>
            <a:xfrm>
              <a:off x="3273569" y="3910562"/>
              <a:ext cx="597338"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1864235" y="3217549"/>
              <a:ext cx="1355908" cy="1386025"/>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6D24A57C-FF81-4ECD-8061-804474B0D231}">
  <ds:schemaRefs>
    <ds:schemaRef ds:uri="http://schemas.microsoft.com/sharepoint/v3/contenttype/forms"/>
  </ds:schemaRefs>
</ds:datastoreItem>
</file>

<file path=customXml/itemProps2.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docProps/app.xml><?xml version="1.0" encoding="utf-8"?>
<Properties xmlns="http://schemas.openxmlformats.org/officeDocument/2006/extended-properties" xmlns:vt="http://schemas.openxmlformats.org/officeDocument/2006/docPropsVTypes">
  <TotalTime>0</TotalTime>
  <Words>3748</Words>
  <Application>Microsoft Office PowerPoint</Application>
  <PresentationFormat>Widescreen</PresentationFormat>
  <Paragraphs>292</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11: Develop message-based solutions</vt:lpstr>
      <vt:lpstr>Topics</vt:lpstr>
      <vt:lpstr>Lesson 01: Azure Service Bus</vt:lpstr>
      <vt:lpstr>Comparing cloud messaging options</vt:lpstr>
      <vt:lpstr>Azure Service Bus</vt:lpstr>
      <vt:lpstr>Events vs. messaging services</vt:lpstr>
      <vt:lpstr>Queues</vt:lpstr>
      <vt:lpstr>Queue-based load leveling</vt:lpstr>
      <vt:lpstr>Topics and subscriptions</vt:lpstr>
      <vt:lpstr>Messages, payloads, and serialization</vt:lpstr>
      <vt:lpstr>Demonstration: Using .NET to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Lab: Asynchronously processing messages by using Azure Storage queues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2020-02-04T16:07:27Z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Name">
    <vt:lpwstr>General</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