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64"/>
  </p:notesMasterIdLst>
  <p:sldIdLst>
    <p:sldId id="256" r:id="rId2"/>
    <p:sldId id="257" r:id="rId3"/>
    <p:sldId id="258" r:id="rId4"/>
    <p:sldId id="259" r:id="rId5"/>
    <p:sldId id="271" r:id="rId6"/>
    <p:sldId id="272" r:id="rId7"/>
    <p:sldId id="273" r:id="rId8"/>
    <p:sldId id="274" r:id="rId9"/>
    <p:sldId id="294" r:id="rId10"/>
    <p:sldId id="263" r:id="rId11"/>
    <p:sldId id="264" r:id="rId12"/>
    <p:sldId id="275" r:id="rId13"/>
    <p:sldId id="295" r:id="rId14"/>
    <p:sldId id="296" r:id="rId15"/>
    <p:sldId id="297" r:id="rId16"/>
    <p:sldId id="281" r:id="rId17"/>
    <p:sldId id="276" r:id="rId18"/>
    <p:sldId id="298" r:id="rId19"/>
    <p:sldId id="278" r:id="rId20"/>
    <p:sldId id="279" r:id="rId21"/>
    <p:sldId id="299" r:id="rId22"/>
    <p:sldId id="300" r:id="rId23"/>
    <p:sldId id="280" r:id="rId24"/>
    <p:sldId id="282" r:id="rId25"/>
    <p:sldId id="283" r:id="rId26"/>
    <p:sldId id="285" r:id="rId27"/>
    <p:sldId id="301" r:id="rId28"/>
    <p:sldId id="302" r:id="rId29"/>
    <p:sldId id="303" r:id="rId30"/>
    <p:sldId id="304" r:id="rId31"/>
    <p:sldId id="286" r:id="rId32"/>
    <p:sldId id="305" r:id="rId33"/>
    <p:sldId id="306" r:id="rId34"/>
    <p:sldId id="307" r:id="rId35"/>
    <p:sldId id="287" r:id="rId36"/>
    <p:sldId id="288" r:id="rId37"/>
    <p:sldId id="308" r:id="rId38"/>
    <p:sldId id="309" r:id="rId39"/>
    <p:sldId id="289" r:id="rId40"/>
    <p:sldId id="260" r:id="rId41"/>
    <p:sldId id="265" r:id="rId42"/>
    <p:sldId id="266" r:id="rId43"/>
    <p:sldId id="262" r:id="rId44"/>
    <p:sldId id="269" r:id="rId45"/>
    <p:sldId id="290" r:id="rId46"/>
    <p:sldId id="284" r:id="rId47"/>
    <p:sldId id="291" r:id="rId48"/>
    <p:sldId id="311" r:id="rId49"/>
    <p:sldId id="270" r:id="rId50"/>
    <p:sldId id="293" r:id="rId51"/>
    <p:sldId id="292" r:id="rId52"/>
    <p:sldId id="310" r:id="rId53"/>
    <p:sldId id="313" r:id="rId54"/>
    <p:sldId id="312" r:id="rId55"/>
    <p:sldId id="314" r:id="rId56"/>
    <p:sldId id="315" r:id="rId57"/>
    <p:sldId id="316" r:id="rId58"/>
    <p:sldId id="317" r:id="rId59"/>
    <p:sldId id="318" r:id="rId60"/>
    <p:sldId id="319" r:id="rId61"/>
    <p:sldId id="320" r:id="rId62"/>
    <p:sldId id="321"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8538" autoAdjust="0"/>
  </p:normalViewPr>
  <p:slideViewPr>
    <p:cSldViewPr snapToGrid="0">
      <p:cViewPr varScale="1">
        <p:scale>
          <a:sx n="101" d="100"/>
          <a:sy n="101" d="100"/>
        </p:scale>
        <p:origin x="70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507CC-1177-45A9-8DA8-8FF865F84120}" type="datetimeFigureOut">
              <a:rPr lang="en-NL" smtClean="0"/>
              <a:t>19/04/2022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A20706-849E-4E5A-86D7-5730F0738687}" type="slidenum">
              <a:rPr lang="en-NL" smtClean="0"/>
              <a:t>‹#›</a:t>
            </a:fld>
            <a:endParaRPr lang="en-NL"/>
          </a:p>
        </p:txBody>
      </p:sp>
    </p:spTree>
    <p:extLst>
      <p:ext uri="{BB962C8B-B14F-4D97-AF65-F5344CB8AC3E}">
        <p14:creationId xmlns:p14="http://schemas.microsoft.com/office/powerpoint/2010/main" val="2048561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https://www.chegg.com/homework-help/questions-and-answers/exercise-05-based-parallel-linq-plinq-5-marks-create-console-app-net-framework-following-p-q79867002</a:t>
            </a:r>
            <a:endParaRPr lang="en-NL" dirty="0"/>
          </a:p>
        </p:txBody>
      </p:sp>
      <p:sp>
        <p:nvSpPr>
          <p:cNvPr id="4" name="Slide Number Placeholder 3"/>
          <p:cNvSpPr>
            <a:spLocks noGrp="1"/>
          </p:cNvSpPr>
          <p:nvPr>
            <p:ph type="sldNum" sz="quarter" idx="5"/>
          </p:nvPr>
        </p:nvSpPr>
        <p:spPr/>
        <p:txBody>
          <a:bodyPr/>
          <a:lstStyle/>
          <a:p>
            <a:fld id="{C9A20706-849E-4E5A-86D7-5730F0738687}" type="slidenum">
              <a:rPr lang="en-NL" smtClean="0"/>
              <a:t>18</a:t>
            </a:fld>
            <a:endParaRPr lang="en-NL"/>
          </a:p>
        </p:txBody>
      </p:sp>
    </p:spTree>
    <p:extLst>
      <p:ext uri="{BB962C8B-B14F-4D97-AF65-F5344CB8AC3E}">
        <p14:creationId xmlns:p14="http://schemas.microsoft.com/office/powerpoint/2010/main" val="3726676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static void Main(string[] args) </a:t>
            </a:r>
          </a:p>
          <a:p>
            <a:r>
              <a:rPr lang="nl-NL" dirty="0"/>
              <a:t>{ </a:t>
            </a:r>
          </a:p>
          <a:p>
            <a:r>
              <a:rPr lang="nl-NL" dirty="0"/>
              <a:t>// Create a cancellation token source and obtain a cancellation token. </a:t>
            </a:r>
          </a:p>
          <a:p>
            <a:r>
              <a:rPr lang="nl-NL" dirty="0"/>
              <a:t>CancellationTokenSource cts = new CancellationTokenSource(); </a:t>
            </a:r>
          </a:p>
          <a:p>
            <a:r>
              <a:rPr lang="nl-NL" dirty="0"/>
              <a:t>CancellationToken ct = cts.Token; </a:t>
            </a:r>
          </a:p>
          <a:p>
            <a:r>
              <a:rPr lang="nl-NL" dirty="0"/>
              <a:t>// Create and start a long-running task. </a:t>
            </a:r>
          </a:p>
          <a:p>
            <a:r>
              <a:rPr lang="nl-NL" dirty="0"/>
              <a:t>var task1 = Task.Run(() =&gt; doWork(ct),ct); </a:t>
            </a:r>
          </a:p>
          <a:p>
            <a:r>
              <a:rPr lang="nl-NL" dirty="0"/>
              <a:t>// Cancel the task. </a:t>
            </a:r>
          </a:p>
          <a:p>
            <a:r>
              <a:rPr lang="nl-NL" dirty="0"/>
              <a:t>cts.Cancel(); </a:t>
            </a:r>
          </a:p>
          <a:p>
            <a:r>
              <a:rPr lang="nl-NL" dirty="0"/>
              <a:t>// Handle the TaskCanceledException. </a:t>
            </a:r>
          </a:p>
          <a:p>
            <a:r>
              <a:rPr lang="nl-NL" dirty="0"/>
              <a:t>try </a:t>
            </a:r>
          </a:p>
          <a:p>
            <a:r>
              <a:rPr lang="nl-NL" dirty="0"/>
              <a:t>{ task1.Wait(); } </a:t>
            </a:r>
          </a:p>
          <a:p>
            <a:r>
              <a:rPr lang="nl-NL" dirty="0"/>
              <a:t>catch(AggregateException ae) </a:t>
            </a:r>
          </a:p>
          <a:p>
            <a:r>
              <a:rPr lang="nl-NL" dirty="0"/>
              <a:t>{ foreach(var inner in ae.InnerExceptions)</a:t>
            </a:r>
          </a:p>
          <a:p>
            <a:r>
              <a:rPr lang="nl-NL" dirty="0"/>
              <a:t> { if(inner is TaskCanceledException)</a:t>
            </a:r>
          </a:p>
          <a:p>
            <a:r>
              <a:rPr lang="nl-NL" dirty="0"/>
              <a:t> { Console.WriteLine("The task was cancelled.");</a:t>
            </a:r>
          </a:p>
          <a:p>
            <a:r>
              <a:rPr lang="nl-NL" dirty="0"/>
              <a:t>Console.ReadLine(); } </a:t>
            </a:r>
          </a:p>
          <a:p>
            <a:r>
              <a:rPr lang="nl-NL" dirty="0"/>
              <a:t>else { </a:t>
            </a:r>
          </a:p>
          <a:p>
            <a:r>
              <a:rPr lang="nl-NL" dirty="0"/>
              <a:t>// If it's any other kind of exception, re-throw it. </a:t>
            </a:r>
          </a:p>
          <a:p>
            <a:r>
              <a:rPr lang="nl-NL" dirty="0"/>
              <a:t>throw; } } } } </a:t>
            </a:r>
          </a:p>
          <a:p>
            <a:r>
              <a:rPr lang="nl-NL" dirty="0"/>
              <a:t>// Method run by the task. </a:t>
            </a:r>
          </a:p>
          <a:p>
            <a:r>
              <a:rPr lang="nl-NL" dirty="0"/>
              <a:t>private void doWork(CancellationToken token) </a:t>
            </a:r>
          </a:p>
          <a:p>
            <a:r>
              <a:rPr lang="nl-NL" dirty="0"/>
              <a:t>{</a:t>
            </a:r>
          </a:p>
          <a:p>
            <a:r>
              <a:rPr lang="nl-NL" dirty="0"/>
              <a:t> for (int i = 0; i &lt; 100; i++) </a:t>
            </a:r>
          </a:p>
          <a:p>
            <a:r>
              <a:rPr lang="nl-NL" dirty="0"/>
              <a:t>{ Thread.SpinWait(500000); </a:t>
            </a:r>
          </a:p>
          <a:p>
            <a:r>
              <a:rPr lang="nl-NL" dirty="0"/>
              <a:t>// Throw an OperationCanceledException if cancellation was requested. </a:t>
            </a:r>
          </a:p>
          <a:p>
            <a:r>
              <a:rPr lang="nl-NL" dirty="0"/>
              <a:t>token.ThrowIfCancellationRequested(): } }</a:t>
            </a:r>
            <a:endParaRPr lang="en-NL" dirty="0"/>
          </a:p>
        </p:txBody>
      </p:sp>
      <p:sp>
        <p:nvSpPr>
          <p:cNvPr id="4" name="Slide Number Placeholder 3"/>
          <p:cNvSpPr>
            <a:spLocks noGrp="1"/>
          </p:cNvSpPr>
          <p:nvPr>
            <p:ph type="sldNum" sz="quarter" idx="5"/>
          </p:nvPr>
        </p:nvSpPr>
        <p:spPr/>
        <p:txBody>
          <a:bodyPr/>
          <a:lstStyle/>
          <a:p>
            <a:fld id="{C9A20706-849E-4E5A-86D7-5730F0738687}" type="slidenum">
              <a:rPr lang="en-NL" smtClean="0"/>
              <a:t>25</a:t>
            </a:fld>
            <a:endParaRPr lang="en-NL"/>
          </a:p>
        </p:txBody>
      </p:sp>
    </p:spTree>
    <p:extLst>
      <p:ext uri="{BB962C8B-B14F-4D97-AF65-F5344CB8AC3E}">
        <p14:creationId xmlns:p14="http://schemas.microsoft.com/office/powerpoint/2010/main" val="843127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9E85AD-3FDD-4271-9ACE-199B31EC1764}" type="datetimeFigureOut">
              <a:rPr lang="en-NL" smtClean="0"/>
              <a:t>19/04/2022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D77F0E4E-1D9D-4CFD-B4DD-2186D59B9077}"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69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9E85AD-3FDD-4271-9ACE-199B31EC1764}" type="datetimeFigureOut">
              <a:rPr lang="en-NL" smtClean="0"/>
              <a:t>19/04/2022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D77F0E4E-1D9D-4CFD-B4DD-2186D59B9077}" type="slidenum">
              <a:rPr lang="en-NL" smtClean="0"/>
              <a:t>‹#›</a:t>
            </a:fld>
            <a:endParaRPr lang="en-NL"/>
          </a:p>
        </p:txBody>
      </p:sp>
    </p:spTree>
    <p:extLst>
      <p:ext uri="{BB962C8B-B14F-4D97-AF65-F5344CB8AC3E}">
        <p14:creationId xmlns:p14="http://schemas.microsoft.com/office/powerpoint/2010/main" val="85042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9E85AD-3FDD-4271-9ACE-199B31EC1764}" type="datetimeFigureOut">
              <a:rPr lang="en-NL" smtClean="0"/>
              <a:t>19/04/2022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D77F0E4E-1D9D-4CFD-B4DD-2186D59B9077}"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94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9E85AD-3FDD-4271-9ACE-199B31EC1764}" type="datetimeFigureOut">
              <a:rPr lang="en-NL" smtClean="0"/>
              <a:t>19/04/2022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D77F0E4E-1D9D-4CFD-B4DD-2186D59B9077}" type="slidenum">
              <a:rPr lang="en-NL" smtClean="0"/>
              <a:t>‹#›</a:t>
            </a:fld>
            <a:endParaRPr lang="en-NL"/>
          </a:p>
        </p:txBody>
      </p:sp>
    </p:spTree>
    <p:extLst>
      <p:ext uri="{BB962C8B-B14F-4D97-AF65-F5344CB8AC3E}">
        <p14:creationId xmlns:p14="http://schemas.microsoft.com/office/powerpoint/2010/main" val="4060896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9E85AD-3FDD-4271-9ACE-199B31EC1764}" type="datetimeFigureOut">
              <a:rPr lang="en-NL" smtClean="0"/>
              <a:t>19/04/2022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D77F0E4E-1D9D-4CFD-B4DD-2186D59B9077}"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650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9E85AD-3FDD-4271-9ACE-199B31EC1764}" type="datetimeFigureOut">
              <a:rPr lang="en-NL" smtClean="0"/>
              <a:t>19/04/2022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D77F0E4E-1D9D-4CFD-B4DD-2186D59B9077}" type="slidenum">
              <a:rPr lang="en-NL" smtClean="0"/>
              <a:t>‹#›</a:t>
            </a:fld>
            <a:endParaRPr lang="en-NL"/>
          </a:p>
        </p:txBody>
      </p:sp>
    </p:spTree>
    <p:extLst>
      <p:ext uri="{BB962C8B-B14F-4D97-AF65-F5344CB8AC3E}">
        <p14:creationId xmlns:p14="http://schemas.microsoft.com/office/powerpoint/2010/main" val="2216566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9E85AD-3FDD-4271-9ACE-199B31EC1764}" type="datetimeFigureOut">
              <a:rPr lang="en-NL" smtClean="0"/>
              <a:t>19/04/2022</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D77F0E4E-1D9D-4CFD-B4DD-2186D59B9077}" type="slidenum">
              <a:rPr lang="en-NL" smtClean="0"/>
              <a:t>‹#›</a:t>
            </a:fld>
            <a:endParaRPr lang="en-NL"/>
          </a:p>
        </p:txBody>
      </p:sp>
    </p:spTree>
    <p:extLst>
      <p:ext uri="{BB962C8B-B14F-4D97-AF65-F5344CB8AC3E}">
        <p14:creationId xmlns:p14="http://schemas.microsoft.com/office/powerpoint/2010/main" val="575997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9E85AD-3FDD-4271-9ACE-199B31EC1764}" type="datetimeFigureOut">
              <a:rPr lang="en-NL" smtClean="0"/>
              <a:t>19/04/2022</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D77F0E4E-1D9D-4CFD-B4DD-2186D59B9077}" type="slidenum">
              <a:rPr lang="en-NL" smtClean="0"/>
              <a:t>‹#›</a:t>
            </a:fld>
            <a:endParaRPr lang="en-NL"/>
          </a:p>
        </p:txBody>
      </p:sp>
    </p:spTree>
    <p:extLst>
      <p:ext uri="{BB962C8B-B14F-4D97-AF65-F5344CB8AC3E}">
        <p14:creationId xmlns:p14="http://schemas.microsoft.com/office/powerpoint/2010/main" val="399354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E85AD-3FDD-4271-9ACE-199B31EC1764}" type="datetimeFigureOut">
              <a:rPr lang="en-NL" smtClean="0"/>
              <a:t>19/04/2022</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D77F0E4E-1D9D-4CFD-B4DD-2186D59B9077}" type="slidenum">
              <a:rPr lang="en-NL" smtClean="0"/>
              <a:t>‹#›</a:t>
            </a:fld>
            <a:endParaRPr lang="en-NL"/>
          </a:p>
        </p:txBody>
      </p:sp>
    </p:spTree>
    <p:extLst>
      <p:ext uri="{BB962C8B-B14F-4D97-AF65-F5344CB8AC3E}">
        <p14:creationId xmlns:p14="http://schemas.microsoft.com/office/powerpoint/2010/main" val="4088961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9E85AD-3FDD-4271-9ACE-199B31EC1764}" type="datetimeFigureOut">
              <a:rPr lang="en-NL" smtClean="0"/>
              <a:t>19/04/2022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D77F0E4E-1D9D-4CFD-B4DD-2186D59B9077}" type="slidenum">
              <a:rPr lang="en-NL" smtClean="0"/>
              <a:t>‹#›</a:t>
            </a:fld>
            <a:endParaRPr lang="en-NL"/>
          </a:p>
        </p:txBody>
      </p:sp>
    </p:spTree>
    <p:extLst>
      <p:ext uri="{BB962C8B-B14F-4D97-AF65-F5344CB8AC3E}">
        <p14:creationId xmlns:p14="http://schemas.microsoft.com/office/powerpoint/2010/main" val="1630069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9E85AD-3FDD-4271-9ACE-199B31EC1764}" type="datetimeFigureOut">
              <a:rPr lang="en-NL" smtClean="0"/>
              <a:t>19/04/2022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D77F0E4E-1D9D-4CFD-B4DD-2186D59B9077}"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07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9E85AD-3FDD-4271-9ACE-199B31EC1764}" type="datetimeFigureOut">
              <a:rPr lang="en-NL" smtClean="0"/>
              <a:t>19/04/2022</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77F0E4E-1D9D-4CFD-B4DD-2186D59B9077}"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45582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patrickbiesheuveltraining/isah" TargetMode="External"/><Relationship Id="rId2" Type="http://schemas.openxmlformats.org/officeDocument/2006/relationships/hyperlink" Target="https://www.microsoftpressstore.com/articles/article.aspx?p=2228455&amp;seqNum=2" TargetMode="Externa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docs.microsoft.com/en-us/dotnet/standard/base-types/regular-expression-language-quick-reference" TargetMode="External"/><Relationship Id="rId2" Type="http://schemas.openxmlformats.org/officeDocument/2006/relationships/hyperlink" Target="https://docs.microsoft.com/en-us/dotnet/standard/base-types/regular-expression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38DC-C19B-4B6F-A29B-D4351A46A6F7}"/>
              </a:ext>
            </a:extLst>
          </p:cNvPr>
          <p:cNvSpPr>
            <a:spLocks noGrp="1"/>
          </p:cNvSpPr>
          <p:nvPr>
            <p:ph type="ctrTitle"/>
          </p:nvPr>
        </p:nvSpPr>
        <p:spPr/>
        <p:txBody>
          <a:bodyPr/>
          <a:lstStyle/>
          <a:p>
            <a:r>
              <a:rPr lang="en-US" b="1" dirty="0" err="1"/>
              <a:t>.Net</a:t>
            </a:r>
            <a:r>
              <a:rPr lang="en-US" b="1" dirty="0"/>
              <a:t> &amp; Azure</a:t>
            </a:r>
            <a:endParaRPr lang="en-NL" b="1" dirty="0"/>
          </a:p>
        </p:txBody>
      </p:sp>
      <p:sp>
        <p:nvSpPr>
          <p:cNvPr id="3" name="Subtitle 2">
            <a:extLst>
              <a:ext uri="{FF2B5EF4-FFF2-40B4-BE49-F238E27FC236}">
                <a16:creationId xmlns:a16="http://schemas.microsoft.com/office/drawing/2014/main" id="{864E4B00-2F5C-4DCA-830B-BB52661A39BC}"/>
              </a:ext>
            </a:extLst>
          </p:cNvPr>
          <p:cNvSpPr>
            <a:spLocks noGrp="1"/>
          </p:cNvSpPr>
          <p:nvPr>
            <p:ph type="subTitle" idx="1"/>
          </p:nvPr>
        </p:nvSpPr>
        <p:spPr/>
        <p:txBody>
          <a:bodyPr/>
          <a:lstStyle/>
          <a:p>
            <a:r>
              <a:rPr lang="en-US" dirty="0"/>
              <a:t>ISAH 20 April 2022</a:t>
            </a:r>
            <a:endParaRPr lang="en-NL" dirty="0"/>
          </a:p>
        </p:txBody>
      </p:sp>
    </p:spTree>
    <p:extLst>
      <p:ext uri="{BB962C8B-B14F-4D97-AF65-F5344CB8AC3E}">
        <p14:creationId xmlns:p14="http://schemas.microsoft.com/office/powerpoint/2010/main" val="341916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6196-DA13-4DD2-BB73-55A2BC748437}"/>
              </a:ext>
            </a:extLst>
          </p:cNvPr>
          <p:cNvSpPr>
            <a:spLocks noGrp="1"/>
          </p:cNvSpPr>
          <p:nvPr>
            <p:ph type="title"/>
          </p:nvPr>
        </p:nvSpPr>
        <p:spPr/>
        <p:txBody>
          <a:bodyPr/>
          <a:lstStyle/>
          <a:p>
            <a:r>
              <a:rPr lang="en-US" dirty="0"/>
              <a:t>Task example</a:t>
            </a:r>
            <a:endParaRPr lang="en-NL" dirty="0"/>
          </a:p>
        </p:txBody>
      </p:sp>
      <p:sp>
        <p:nvSpPr>
          <p:cNvPr id="3" name="Content Placeholder 2">
            <a:extLst>
              <a:ext uri="{FF2B5EF4-FFF2-40B4-BE49-F238E27FC236}">
                <a16:creationId xmlns:a16="http://schemas.microsoft.com/office/drawing/2014/main" id="{C3C06FF8-0168-42DC-A997-B640A89BAA05}"/>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78722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FF6F-9612-4BD6-B8C1-6155CF9959B1}"/>
              </a:ext>
            </a:extLst>
          </p:cNvPr>
          <p:cNvSpPr>
            <a:spLocks noGrp="1"/>
          </p:cNvSpPr>
          <p:nvPr>
            <p:ph type="title"/>
          </p:nvPr>
        </p:nvSpPr>
        <p:spPr/>
        <p:txBody>
          <a:bodyPr/>
          <a:lstStyle/>
          <a:p>
            <a:r>
              <a:rPr lang="en-US" dirty="0"/>
              <a:t>Task exercise</a:t>
            </a:r>
            <a:endParaRPr lang="en-NL" dirty="0"/>
          </a:p>
        </p:txBody>
      </p:sp>
      <p:sp>
        <p:nvSpPr>
          <p:cNvPr id="3" name="Content Placeholder 2">
            <a:extLst>
              <a:ext uri="{FF2B5EF4-FFF2-40B4-BE49-F238E27FC236}">
                <a16:creationId xmlns:a16="http://schemas.microsoft.com/office/drawing/2014/main" id="{FEB225E3-01EA-42BE-800F-269144E01B77}"/>
              </a:ext>
            </a:extLst>
          </p:cNvPr>
          <p:cNvSpPr>
            <a:spLocks noGrp="1"/>
          </p:cNvSpPr>
          <p:nvPr>
            <p:ph idx="1"/>
          </p:nvPr>
        </p:nvSpPr>
        <p:spPr/>
        <p:txBody>
          <a:bodyPr/>
          <a:lstStyle/>
          <a:p>
            <a:r>
              <a:rPr lang="en-US" dirty="0"/>
              <a:t>Make a method that rolls dice for you. Roll 10000 dice and let the user decide which number he thinks will be rolled the most. See if the user is correct.</a:t>
            </a:r>
          </a:p>
          <a:p>
            <a:r>
              <a:rPr lang="en-US" dirty="0"/>
              <a:t>First do this without multithreading and after that do it with multithreading</a:t>
            </a:r>
            <a:endParaRPr lang="en-NL" dirty="0"/>
          </a:p>
        </p:txBody>
      </p:sp>
    </p:spTree>
    <p:extLst>
      <p:ext uri="{BB962C8B-B14F-4D97-AF65-F5344CB8AC3E}">
        <p14:creationId xmlns:p14="http://schemas.microsoft.com/office/powerpoint/2010/main" val="2891006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832F-BCA2-46E9-BD05-721C7C30D984}"/>
              </a:ext>
            </a:extLst>
          </p:cNvPr>
          <p:cNvSpPr>
            <a:spLocks noGrp="1"/>
          </p:cNvSpPr>
          <p:nvPr>
            <p:ph type="title"/>
          </p:nvPr>
        </p:nvSpPr>
        <p:spPr/>
        <p:txBody>
          <a:bodyPr/>
          <a:lstStyle/>
          <a:p>
            <a:r>
              <a:rPr lang="en-US" dirty="0"/>
              <a:t>Running tasks in parallel</a:t>
            </a:r>
            <a:endParaRPr lang="en-NL" dirty="0"/>
          </a:p>
        </p:txBody>
      </p:sp>
      <p:sp>
        <p:nvSpPr>
          <p:cNvPr id="3" name="Content Placeholder 2">
            <a:extLst>
              <a:ext uri="{FF2B5EF4-FFF2-40B4-BE49-F238E27FC236}">
                <a16:creationId xmlns:a16="http://schemas.microsoft.com/office/drawing/2014/main" id="{A09B4297-23C3-48CC-B1EC-FEC0C1965649}"/>
              </a:ext>
            </a:extLst>
          </p:cNvPr>
          <p:cNvSpPr>
            <a:spLocks noGrp="1"/>
          </p:cNvSpPr>
          <p:nvPr>
            <p:ph idx="1"/>
          </p:nvPr>
        </p:nvSpPr>
        <p:spPr/>
        <p:txBody>
          <a:bodyPr/>
          <a:lstStyle/>
          <a:p>
            <a:r>
              <a:rPr lang="en-US" dirty="0"/>
              <a:t>Use </a:t>
            </a:r>
            <a:r>
              <a:rPr lang="en-US" b="1" dirty="0" err="1"/>
              <a:t>Parallel.Invoke</a:t>
            </a:r>
            <a:r>
              <a:rPr lang="en-US" dirty="0"/>
              <a:t> to run multiple tasks simultaneously</a:t>
            </a:r>
          </a:p>
          <a:p>
            <a:endParaRPr lang="en-US" dirty="0"/>
          </a:p>
          <a:p>
            <a:endParaRPr lang="en-US" dirty="0"/>
          </a:p>
          <a:p>
            <a:endParaRPr lang="en-US" dirty="0"/>
          </a:p>
          <a:p>
            <a:r>
              <a:rPr lang="en-US" dirty="0"/>
              <a:t>Use </a:t>
            </a:r>
            <a:r>
              <a:rPr lang="en-US" b="1" dirty="0" err="1"/>
              <a:t>Parallel.For</a:t>
            </a:r>
            <a:r>
              <a:rPr lang="en-US" dirty="0"/>
              <a:t> to run </a:t>
            </a:r>
            <a:r>
              <a:rPr lang="en-US" b="1" dirty="0"/>
              <a:t>for</a:t>
            </a:r>
            <a:r>
              <a:rPr lang="en-US" dirty="0"/>
              <a:t> loop iterations in parallel</a:t>
            </a:r>
          </a:p>
          <a:p>
            <a:r>
              <a:rPr lang="en-US" dirty="0"/>
              <a:t>Use </a:t>
            </a:r>
            <a:r>
              <a:rPr lang="en-US" b="1" dirty="0" err="1"/>
              <a:t>Parallel.ForEach</a:t>
            </a:r>
            <a:r>
              <a:rPr lang="en-US" dirty="0"/>
              <a:t> to run </a:t>
            </a:r>
            <a:r>
              <a:rPr lang="en-US" b="1" dirty="0"/>
              <a:t>foreach</a:t>
            </a:r>
            <a:r>
              <a:rPr lang="en-US" dirty="0"/>
              <a:t> loop iterations in parallel</a:t>
            </a:r>
          </a:p>
          <a:p>
            <a:r>
              <a:rPr lang="en-US" dirty="0"/>
              <a:t>Use PLINQ to run LINQ expressions in parallel</a:t>
            </a:r>
          </a:p>
          <a:p>
            <a:endParaRPr lang="en-US" dirty="0"/>
          </a:p>
          <a:p>
            <a:endParaRPr lang="en-NL" dirty="0"/>
          </a:p>
        </p:txBody>
      </p:sp>
      <p:sp>
        <p:nvSpPr>
          <p:cNvPr id="4" name="TextBox 3">
            <a:extLst>
              <a:ext uri="{FF2B5EF4-FFF2-40B4-BE49-F238E27FC236}">
                <a16:creationId xmlns:a16="http://schemas.microsoft.com/office/drawing/2014/main" id="{561643F7-2786-4256-A46B-12F0A01F8C94}"/>
              </a:ext>
            </a:extLst>
          </p:cNvPr>
          <p:cNvSpPr txBox="1"/>
          <p:nvPr/>
        </p:nvSpPr>
        <p:spPr>
          <a:xfrm>
            <a:off x="1024128" y="2840292"/>
            <a:ext cx="7620000"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Parallel.Invoke( () =&gt; MethodForFirstTask(), </a:t>
            </a:r>
          </a:p>
          <a:p>
            <a:r>
              <a:rPr lang="en-GB" sz="2000" b="0" dirty="0">
                <a:latin typeface="Lucida Sans Unicode" pitchFamily="34" charset="0"/>
                <a:cs typeface="Lucida Sans Unicode" pitchFamily="34" charset="0"/>
              </a:rPr>
              <a:t>                        () =&gt; MethodForSecondTask(),</a:t>
            </a:r>
          </a:p>
          <a:p>
            <a:r>
              <a:rPr lang="en-GB" sz="2000" b="0" dirty="0">
                <a:latin typeface="Lucida Sans Unicode" pitchFamily="34" charset="0"/>
                <a:cs typeface="Lucida Sans Unicode" pitchFamily="34" charset="0"/>
              </a:rPr>
              <a:t>                        () =&gt; MethodForThirdTask() );</a:t>
            </a:r>
          </a:p>
        </p:txBody>
      </p:sp>
    </p:spTree>
    <p:extLst>
      <p:ext uri="{BB962C8B-B14F-4D97-AF65-F5344CB8AC3E}">
        <p14:creationId xmlns:p14="http://schemas.microsoft.com/office/powerpoint/2010/main" val="401568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073A-76ED-44B4-8437-814A9C30496B}"/>
              </a:ext>
            </a:extLst>
          </p:cNvPr>
          <p:cNvSpPr>
            <a:spLocks noGrp="1"/>
          </p:cNvSpPr>
          <p:nvPr>
            <p:ph type="title"/>
          </p:nvPr>
        </p:nvSpPr>
        <p:spPr/>
        <p:txBody>
          <a:bodyPr/>
          <a:lstStyle/>
          <a:p>
            <a:r>
              <a:rPr lang="en-US" dirty="0" err="1"/>
              <a:t>Parallel.for</a:t>
            </a:r>
            <a:endParaRPr lang="en-NL" dirty="0"/>
          </a:p>
        </p:txBody>
      </p:sp>
      <p:sp>
        <p:nvSpPr>
          <p:cNvPr id="3" name="Content Placeholder 2">
            <a:extLst>
              <a:ext uri="{FF2B5EF4-FFF2-40B4-BE49-F238E27FC236}">
                <a16:creationId xmlns:a16="http://schemas.microsoft.com/office/drawing/2014/main" id="{3AF96376-95D8-43DC-B5AF-2895F8CA55DA}"/>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DBA524C9-EF11-444E-BD57-D454F32FE843}"/>
              </a:ext>
            </a:extLst>
          </p:cNvPr>
          <p:cNvPicPr>
            <a:picLocks noChangeAspect="1"/>
          </p:cNvPicPr>
          <p:nvPr/>
        </p:nvPicPr>
        <p:blipFill>
          <a:blip r:embed="rId2"/>
          <a:stretch>
            <a:fillRect/>
          </a:stretch>
        </p:blipFill>
        <p:spPr>
          <a:xfrm>
            <a:off x="1024127" y="2328862"/>
            <a:ext cx="8891907" cy="3367263"/>
          </a:xfrm>
          <a:prstGeom prst="rect">
            <a:avLst/>
          </a:prstGeom>
        </p:spPr>
      </p:pic>
    </p:spTree>
    <p:extLst>
      <p:ext uri="{BB962C8B-B14F-4D97-AF65-F5344CB8AC3E}">
        <p14:creationId xmlns:p14="http://schemas.microsoft.com/office/powerpoint/2010/main" val="200966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894E4-89C5-419B-9DDA-95A13AF356C1}"/>
              </a:ext>
            </a:extLst>
          </p:cNvPr>
          <p:cNvSpPr>
            <a:spLocks noGrp="1"/>
          </p:cNvSpPr>
          <p:nvPr>
            <p:ph type="title"/>
          </p:nvPr>
        </p:nvSpPr>
        <p:spPr/>
        <p:txBody>
          <a:bodyPr/>
          <a:lstStyle/>
          <a:p>
            <a:r>
              <a:rPr lang="en-US" dirty="0" err="1"/>
              <a:t>Parallel.foreach</a:t>
            </a:r>
            <a:endParaRPr lang="en-NL" dirty="0"/>
          </a:p>
        </p:txBody>
      </p:sp>
      <p:sp>
        <p:nvSpPr>
          <p:cNvPr id="3" name="Content Placeholder 2">
            <a:extLst>
              <a:ext uri="{FF2B5EF4-FFF2-40B4-BE49-F238E27FC236}">
                <a16:creationId xmlns:a16="http://schemas.microsoft.com/office/drawing/2014/main" id="{B0580A0F-9FB0-47CB-8877-62F54FFC4F5F}"/>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055F161C-08C0-4E4E-BE3C-5DF324F3043D}"/>
              </a:ext>
            </a:extLst>
          </p:cNvPr>
          <p:cNvPicPr>
            <a:picLocks noChangeAspect="1"/>
          </p:cNvPicPr>
          <p:nvPr/>
        </p:nvPicPr>
        <p:blipFill>
          <a:blip r:embed="rId2"/>
          <a:stretch>
            <a:fillRect/>
          </a:stretch>
        </p:blipFill>
        <p:spPr>
          <a:xfrm>
            <a:off x="1091573" y="2286000"/>
            <a:ext cx="9764292" cy="2814506"/>
          </a:xfrm>
          <a:prstGeom prst="rect">
            <a:avLst/>
          </a:prstGeom>
        </p:spPr>
      </p:pic>
    </p:spTree>
    <p:extLst>
      <p:ext uri="{BB962C8B-B14F-4D97-AF65-F5344CB8AC3E}">
        <p14:creationId xmlns:p14="http://schemas.microsoft.com/office/powerpoint/2010/main" val="13841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CAB0-B9B5-4360-8FD4-6932E73CBE36}"/>
              </a:ext>
            </a:extLst>
          </p:cNvPr>
          <p:cNvSpPr>
            <a:spLocks noGrp="1"/>
          </p:cNvSpPr>
          <p:nvPr>
            <p:ph type="title"/>
          </p:nvPr>
        </p:nvSpPr>
        <p:spPr/>
        <p:txBody>
          <a:bodyPr/>
          <a:lstStyle/>
          <a:p>
            <a:r>
              <a:rPr lang="en-US" dirty="0" err="1"/>
              <a:t>.Net</a:t>
            </a:r>
            <a:r>
              <a:rPr lang="en-US" dirty="0"/>
              <a:t> stopwatch class</a:t>
            </a:r>
            <a:endParaRPr lang="en-NL" dirty="0"/>
          </a:p>
        </p:txBody>
      </p:sp>
      <p:sp>
        <p:nvSpPr>
          <p:cNvPr id="3" name="Content Placeholder 2">
            <a:extLst>
              <a:ext uri="{FF2B5EF4-FFF2-40B4-BE49-F238E27FC236}">
                <a16:creationId xmlns:a16="http://schemas.microsoft.com/office/drawing/2014/main" id="{5934A4F9-8367-4D98-AA4D-55A36611A77E}"/>
              </a:ext>
            </a:extLst>
          </p:cNvPr>
          <p:cNvSpPr>
            <a:spLocks noGrp="1"/>
          </p:cNvSpPr>
          <p:nvPr>
            <p:ph idx="1"/>
          </p:nvPr>
        </p:nvSpPr>
        <p:spPr/>
        <p:txBody>
          <a:bodyPr/>
          <a:lstStyle/>
          <a:p>
            <a:r>
              <a:rPr lang="nl-NL" dirty="0"/>
              <a:t>https://docs.microsoft.com/en-us/dotnet/api/system.diagnostics.stopwatch?view=net-6.0</a:t>
            </a:r>
            <a:endParaRPr lang="en-NL" dirty="0"/>
          </a:p>
        </p:txBody>
      </p:sp>
      <p:pic>
        <p:nvPicPr>
          <p:cNvPr id="5" name="Picture 4">
            <a:extLst>
              <a:ext uri="{FF2B5EF4-FFF2-40B4-BE49-F238E27FC236}">
                <a16:creationId xmlns:a16="http://schemas.microsoft.com/office/drawing/2014/main" id="{0394F946-947D-474C-9658-54C5705F8F2A}"/>
              </a:ext>
            </a:extLst>
          </p:cNvPr>
          <p:cNvPicPr>
            <a:picLocks noChangeAspect="1"/>
          </p:cNvPicPr>
          <p:nvPr/>
        </p:nvPicPr>
        <p:blipFill>
          <a:blip r:embed="rId2"/>
          <a:stretch>
            <a:fillRect/>
          </a:stretch>
        </p:blipFill>
        <p:spPr>
          <a:xfrm>
            <a:off x="1024128" y="3326235"/>
            <a:ext cx="6562725" cy="2838450"/>
          </a:xfrm>
          <a:prstGeom prst="rect">
            <a:avLst/>
          </a:prstGeom>
        </p:spPr>
      </p:pic>
    </p:spTree>
    <p:extLst>
      <p:ext uri="{BB962C8B-B14F-4D97-AF65-F5344CB8AC3E}">
        <p14:creationId xmlns:p14="http://schemas.microsoft.com/office/powerpoint/2010/main" val="4185577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FFD82-03B8-4247-BEA1-5AE337F9A598}"/>
              </a:ext>
            </a:extLst>
          </p:cNvPr>
          <p:cNvSpPr>
            <a:spLocks noGrp="1"/>
          </p:cNvSpPr>
          <p:nvPr>
            <p:ph type="title"/>
          </p:nvPr>
        </p:nvSpPr>
        <p:spPr/>
        <p:txBody>
          <a:bodyPr/>
          <a:lstStyle/>
          <a:p>
            <a:r>
              <a:rPr lang="en-US" dirty="0" err="1"/>
              <a:t>Parallel.for</a:t>
            </a:r>
            <a:r>
              <a:rPr lang="en-US" dirty="0"/>
              <a:t> exercise</a:t>
            </a:r>
            <a:endParaRPr lang="en-NL" dirty="0"/>
          </a:p>
        </p:txBody>
      </p:sp>
      <p:sp>
        <p:nvSpPr>
          <p:cNvPr id="3" name="Content Placeholder 2">
            <a:extLst>
              <a:ext uri="{FF2B5EF4-FFF2-40B4-BE49-F238E27FC236}">
                <a16:creationId xmlns:a16="http://schemas.microsoft.com/office/drawing/2014/main" id="{50FE12CC-12DC-4BD3-B7CF-A12E7F4D838C}"/>
              </a:ext>
            </a:extLst>
          </p:cNvPr>
          <p:cNvSpPr>
            <a:spLocks noGrp="1"/>
          </p:cNvSpPr>
          <p:nvPr>
            <p:ph idx="1"/>
          </p:nvPr>
        </p:nvSpPr>
        <p:spPr/>
        <p:txBody>
          <a:bodyPr>
            <a:normAutofit/>
          </a:bodyPr>
          <a:lstStyle/>
          <a:p>
            <a:r>
              <a:rPr lang="en-US" dirty="0"/>
              <a:t>Roll the 10000 dice again and check the difference in performance with the Stopwatch class for:</a:t>
            </a:r>
          </a:p>
          <a:p>
            <a:r>
              <a:rPr lang="en-US" dirty="0"/>
              <a:t>Single Thread</a:t>
            </a:r>
          </a:p>
          <a:p>
            <a:r>
              <a:rPr lang="en-US" dirty="0" err="1"/>
              <a:t>Parallel.For</a:t>
            </a:r>
            <a:endParaRPr lang="en-US" dirty="0"/>
          </a:p>
          <a:p>
            <a:endParaRPr lang="en-US" dirty="0"/>
          </a:p>
          <a:p>
            <a:endParaRPr lang="en-US" dirty="0"/>
          </a:p>
          <a:p>
            <a:endParaRPr lang="en-NL" dirty="0"/>
          </a:p>
        </p:txBody>
      </p:sp>
    </p:spTree>
    <p:extLst>
      <p:ext uri="{BB962C8B-B14F-4D97-AF65-F5344CB8AC3E}">
        <p14:creationId xmlns:p14="http://schemas.microsoft.com/office/powerpoint/2010/main" val="104139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3F1A4-FBDC-4EBF-A415-6A86F2B94438}"/>
              </a:ext>
            </a:extLst>
          </p:cNvPr>
          <p:cNvSpPr>
            <a:spLocks noGrp="1"/>
          </p:cNvSpPr>
          <p:nvPr>
            <p:ph type="title"/>
          </p:nvPr>
        </p:nvSpPr>
        <p:spPr/>
        <p:txBody>
          <a:bodyPr/>
          <a:lstStyle/>
          <a:p>
            <a:r>
              <a:rPr lang="en-US" dirty="0"/>
              <a:t>PLINQ</a:t>
            </a:r>
            <a:endParaRPr lang="en-NL" dirty="0"/>
          </a:p>
        </p:txBody>
      </p:sp>
      <p:sp>
        <p:nvSpPr>
          <p:cNvPr id="3" name="Content Placeholder 2">
            <a:extLst>
              <a:ext uri="{FF2B5EF4-FFF2-40B4-BE49-F238E27FC236}">
                <a16:creationId xmlns:a16="http://schemas.microsoft.com/office/drawing/2014/main" id="{87E55FFD-4DA3-4322-AD67-78BE9AF9F091}"/>
              </a:ext>
            </a:extLst>
          </p:cNvPr>
          <p:cNvSpPr>
            <a:spLocks noGrp="1"/>
          </p:cNvSpPr>
          <p:nvPr>
            <p:ph idx="1"/>
          </p:nvPr>
        </p:nvSpPr>
        <p:spPr/>
        <p:txBody>
          <a:bodyPr/>
          <a:lstStyle/>
          <a:p>
            <a:r>
              <a:rPr lang="nl-NL" dirty="0"/>
              <a:t>https://docs.microsoft.com/en-us/dotnet/standard/parallel-programming/introduction-to-plinq</a:t>
            </a:r>
            <a:endParaRPr lang="en-NL" dirty="0"/>
          </a:p>
        </p:txBody>
      </p:sp>
      <p:pic>
        <p:nvPicPr>
          <p:cNvPr id="5" name="Picture 4">
            <a:extLst>
              <a:ext uri="{FF2B5EF4-FFF2-40B4-BE49-F238E27FC236}">
                <a16:creationId xmlns:a16="http://schemas.microsoft.com/office/drawing/2014/main" id="{39235EA6-7E23-4BC2-BC68-3AC1EF2D955C}"/>
              </a:ext>
            </a:extLst>
          </p:cNvPr>
          <p:cNvPicPr>
            <a:picLocks noChangeAspect="1"/>
          </p:cNvPicPr>
          <p:nvPr/>
        </p:nvPicPr>
        <p:blipFill>
          <a:blip r:embed="rId2"/>
          <a:stretch>
            <a:fillRect/>
          </a:stretch>
        </p:blipFill>
        <p:spPr>
          <a:xfrm>
            <a:off x="764184" y="3339037"/>
            <a:ext cx="9038666" cy="2222864"/>
          </a:xfrm>
          <a:prstGeom prst="rect">
            <a:avLst/>
          </a:prstGeom>
        </p:spPr>
      </p:pic>
    </p:spTree>
    <p:extLst>
      <p:ext uri="{BB962C8B-B14F-4D97-AF65-F5344CB8AC3E}">
        <p14:creationId xmlns:p14="http://schemas.microsoft.com/office/powerpoint/2010/main" val="374816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0C19-FAF5-462A-9986-4738AA4374D3}"/>
              </a:ext>
            </a:extLst>
          </p:cNvPr>
          <p:cNvSpPr>
            <a:spLocks noGrp="1"/>
          </p:cNvSpPr>
          <p:nvPr>
            <p:ph type="title"/>
          </p:nvPr>
        </p:nvSpPr>
        <p:spPr/>
        <p:txBody>
          <a:bodyPr/>
          <a:lstStyle/>
          <a:p>
            <a:r>
              <a:rPr lang="en-US" dirty="0" err="1"/>
              <a:t>Plinq</a:t>
            </a:r>
            <a:r>
              <a:rPr lang="en-US" dirty="0"/>
              <a:t> exercise</a:t>
            </a:r>
            <a:endParaRPr lang="en-NL" dirty="0"/>
          </a:p>
        </p:txBody>
      </p:sp>
      <p:sp>
        <p:nvSpPr>
          <p:cNvPr id="3" name="Content Placeholder 2">
            <a:extLst>
              <a:ext uri="{FF2B5EF4-FFF2-40B4-BE49-F238E27FC236}">
                <a16:creationId xmlns:a16="http://schemas.microsoft.com/office/drawing/2014/main" id="{0B0B0209-F742-4AC8-BD5D-FE90D591FCE6}"/>
              </a:ext>
            </a:extLst>
          </p:cNvPr>
          <p:cNvSpPr>
            <a:spLocks noGrp="1"/>
          </p:cNvSpPr>
          <p:nvPr>
            <p:ph idx="1"/>
          </p:nvPr>
        </p:nvSpPr>
        <p:spPr/>
        <p:txBody>
          <a:bodyPr/>
          <a:lstStyle/>
          <a:p>
            <a:r>
              <a:rPr lang="en-US" dirty="0"/>
              <a:t>Create a Console app and do the following:</a:t>
            </a:r>
          </a:p>
          <a:p>
            <a:r>
              <a:rPr lang="en-US" dirty="0"/>
              <a:t>Populate an integer array with 10 million elements, value of those elements should be between 1 and 500 (use </a:t>
            </a:r>
            <a:r>
              <a:rPr lang="en-US" dirty="0" err="1"/>
              <a:t>Enumerable.Range</a:t>
            </a:r>
            <a:r>
              <a:rPr lang="en-US" dirty="0"/>
              <a:t> and Random function).</a:t>
            </a:r>
          </a:p>
          <a:p>
            <a:r>
              <a:rPr lang="en-US" dirty="0"/>
              <a:t>Perform the following operation in a normal LINQ way and using PLINQ and compare their time taken for:</a:t>
            </a:r>
          </a:p>
          <a:p>
            <a:r>
              <a:rPr lang="en-US" dirty="0"/>
              <a:t>A) Sum of all the elements in the array.</a:t>
            </a:r>
          </a:p>
          <a:p>
            <a:r>
              <a:rPr lang="en-US" dirty="0"/>
              <a:t>B) Counting the distinct elements in the array.</a:t>
            </a:r>
          </a:p>
        </p:txBody>
      </p:sp>
    </p:spTree>
    <p:extLst>
      <p:ext uri="{BB962C8B-B14F-4D97-AF65-F5344CB8AC3E}">
        <p14:creationId xmlns:p14="http://schemas.microsoft.com/office/powerpoint/2010/main" val="3001424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09B5-D10A-4243-88F1-DA694339130E}"/>
              </a:ext>
            </a:extLst>
          </p:cNvPr>
          <p:cNvSpPr>
            <a:spLocks noGrp="1"/>
          </p:cNvSpPr>
          <p:nvPr>
            <p:ph type="title"/>
          </p:nvPr>
        </p:nvSpPr>
        <p:spPr/>
        <p:txBody>
          <a:bodyPr/>
          <a:lstStyle/>
          <a:p>
            <a:r>
              <a:rPr lang="en-US" dirty="0"/>
              <a:t>Linking tasks</a:t>
            </a:r>
            <a:endParaRPr lang="en-NL" dirty="0"/>
          </a:p>
        </p:txBody>
      </p:sp>
      <p:sp>
        <p:nvSpPr>
          <p:cNvPr id="3" name="Content Placeholder 2">
            <a:extLst>
              <a:ext uri="{FF2B5EF4-FFF2-40B4-BE49-F238E27FC236}">
                <a16:creationId xmlns:a16="http://schemas.microsoft.com/office/drawing/2014/main" id="{5F182C64-B5FD-44A2-A928-3F641B728D5B}"/>
              </a:ext>
            </a:extLst>
          </p:cNvPr>
          <p:cNvSpPr>
            <a:spLocks noGrp="1"/>
          </p:cNvSpPr>
          <p:nvPr>
            <p:ph idx="1"/>
          </p:nvPr>
        </p:nvSpPr>
        <p:spPr/>
        <p:txBody>
          <a:bodyPr/>
          <a:lstStyle/>
          <a:p>
            <a:r>
              <a:rPr lang="en-US" dirty="0"/>
              <a:t>Use task continuations to chain tasks together:</a:t>
            </a:r>
          </a:p>
          <a:p>
            <a:pPr lvl="1"/>
            <a:r>
              <a:rPr lang="en-US" b="1" dirty="0" err="1"/>
              <a:t>Task.ContinueWith</a:t>
            </a:r>
            <a:r>
              <a:rPr lang="en-US" b="1" dirty="0"/>
              <a:t> </a:t>
            </a:r>
            <a:r>
              <a:rPr lang="en-US" dirty="0"/>
              <a:t>method links continuation task to antecedent task</a:t>
            </a:r>
          </a:p>
          <a:p>
            <a:pPr lvl="1"/>
            <a:r>
              <a:rPr lang="en-US" dirty="0"/>
              <a:t>Continuation task starts when antecedent task completes</a:t>
            </a:r>
          </a:p>
          <a:p>
            <a:pPr lvl="1"/>
            <a:r>
              <a:rPr lang="en-US" dirty="0"/>
              <a:t>Antecedent task can pass result to continuation task</a:t>
            </a:r>
          </a:p>
          <a:p>
            <a:r>
              <a:rPr lang="en-US" dirty="0"/>
              <a:t>Use nested tasks if you want to start an </a:t>
            </a:r>
            <a:r>
              <a:rPr lang="en-US" i="1" dirty="0"/>
              <a:t>independent</a:t>
            </a:r>
            <a:r>
              <a:rPr lang="en-US" dirty="0"/>
              <a:t> task from a task delegate</a:t>
            </a:r>
          </a:p>
          <a:p>
            <a:r>
              <a:rPr lang="en-US" dirty="0"/>
              <a:t>Use child tasks if you want to start a </a:t>
            </a:r>
            <a:r>
              <a:rPr lang="en-US" i="1" dirty="0"/>
              <a:t>dependent </a:t>
            </a:r>
            <a:r>
              <a:rPr lang="en-US" dirty="0"/>
              <a:t>task from a task delegate</a:t>
            </a:r>
          </a:p>
          <a:p>
            <a:endParaRPr lang="en-NL" dirty="0"/>
          </a:p>
        </p:txBody>
      </p:sp>
    </p:spTree>
    <p:extLst>
      <p:ext uri="{BB962C8B-B14F-4D97-AF65-F5344CB8AC3E}">
        <p14:creationId xmlns:p14="http://schemas.microsoft.com/office/powerpoint/2010/main" val="1204888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4531-59F9-4A89-B4D6-E48051A6400C}"/>
              </a:ext>
            </a:extLst>
          </p:cNvPr>
          <p:cNvSpPr>
            <a:spLocks noGrp="1"/>
          </p:cNvSpPr>
          <p:nvPr>
            <p:ph type="title"/>
          </p:nvPr>
        </p:nvSpPr>
        <p:spPr/>
        <p:txBody>
          <a:bodyPr/>
          <a:lstStyle/>
          <a:p>
            <a:r>
              <a:rPr lang="en-US" dirty="0" err="1"/>
              <a:t>Overzicht</a:t>
            </a:r>
            <a:endParaRPr lang="en-NL" dirty="0"/>
          </a:p>
        </p:txBody>
      </p:sp>
      <p:sp>
        <p:nvSpPr>
          <p:cNvPr id="3" name="Content Placeholder 2">
            <a:extLst>
              <a:ext uri="{FF2B5EF4-FFF2-40B4-BE49-F238E27FC236}">
                <a16:creationId xmlns:a16="http://schemas.microsoft.com/office/drawing/2014/main" id="{8962E9B7-E673-497F-8452-AEB06AF3D404}"/>
              </a:ext>
            </a:extLst>
          </p:cNvPr>
          <p:cNvSpPr>
            <a:spLocks noGrp="1"/>
          </p:cNvSpPr>
          <p:nvPr>
            <p:ph idx="1"/>
          </p:nvPr>
        </p:nvSpPr>
        <p:spPr/>
        <p:txBody>
          <a:bodyPr/>
          <a:lstStyle/>
          <a:p>
            <a:r>
              <a:rPr lang="en-US" dirty="0"/>
              <a:t>Dag 1 (20-4): Multi-Threading, .NET</a:t>
            </a:r>
          </a:p>
          <a:p>
            <a:r>
              <a:rPr lang="en-US" dirty="0"/>
              <a:t>Dag 2 (22-4): ARM, Azure SQL</a:t>
            </a:r>
          </a:p>
          <a:p>
            <a:r>
              <a:rPr lang="en-US" dirty="0"/>
              <a:t>Dag 3 (28-4): Azure Security</a:t>
            </a:r>
          </a:p>
          <a:p>
            <a:r>
              <a:rPr lang="en-US" dirty="0"/>
              <a:t>Dag 4 (5-5): Kubernetes, Docker, Helm</a:t>
            </a:r>
            <a:endParaRPr lang="en-NL" dirty="0"/>
          </a:p>
        </p:txBody>
      </p:sp>
    </p:spTree>
    <p:extLst>
      <p:ext uri="{BB962C8B-B14F-4D97-AF65-F5344CB8AC3E}">
        <p14:creationId xmlns:p14="http://schemas.microsoft.com/office/powerpoint/2010/main" val="1463791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0B6E-3D02-4A12-A901-E9D809C59D26}"/>
              </a:ext>
            </a:extLst>
          </p:cNvPr>
          <p:cNvSpPr>
            <a:spLocks noGrp="1"/>
          </p:cNvSpPr>
          <p:nvPr>
            <p:ph type="title"/>
          </p:nvPr>
        </p:nvSpPr>
        <p:spPr/>
        <p:txBody>
          <a:bodyPr/>
          <a:lstStyle/>
          <a:p>
            <a:r>
              <a:rPr lang="en-US" dirty="0"/>
              <a:t>Linking tasks example: Continuation</a:t>
            </a:r>
            <a:endParaRPr lang="en-NL" dirty="0"/>
          </a:p>
        </p:txBody>
      </p:sp>
      <p:sp>
        <p:nvSpPr>
          <p:cNvPr id="3" name="Content Placeholder 2">
            <a:extLst>
              <a:ext uri="{FF2B5EF4-FFF2-40B4-BE49-F238E27FC236}">
                <a16:creationId xmlns:a16="http://schemas.microsoft.com/office/drawing/2014/main" id="{7520AEB1-06B3-4663-95E6-A9EE9821D2C0}"/>
              </a:ext>
            </a:extLst>
          </p:cNvPr>
          <p:cNvSpPr>
            <a:spLocks noGrp="1"/>
          </p:cNvSpPr>
          <p:nvPr>
            <p:ph idx="1"/>
          </p:nvPr>
        </p:nvSpPr>
        <p:spPr/>
        <p:txBody>
          <a:bodyPr/>
          <a:lstStyle/>
          <a:p>
            <a:r>
              <a:rPr lang="en-US" dirty="0"/>
              <a:t>Continuation tasks enable you to chain multiple tasks together so that they execute one after another. The task that invokes another task on completion is known as the antecedent, and the task that it invokes is known as the continuation. You can pass data from the antecedent to the continuation, and you can control the execution of the task chain in various ways</a:t>
            </a:r>
            <a:endParaRPr lang="en-NL" dirty="0"/>
          </a:p>
        </p:txBody>
      </p:sp>
      <p:pic>
        <p:nvPicPr>
          <p:cNvPr id="5" name="Picture 4">
            <a:extLst>
              <a:ext uri="{FF2B5EF4-FFF2-40B4-BE49-F238E27FC236}">
                <a16:creationId xmlns:a16="http://schemas.microsoft.com/office/drawing/2014/main" id="{8782F2B8-0154-4919-B7A7-BD231F4E1BAE}"/>
              </a:ext>
            </a:extLst>
          </p:cNvPr>
          <p:cNvPicPr>
            <a:picLocks noChangeAspect="1"/>
          </p:cNvPicPr>
          <p:nvPr/>
        </p:nvPicPr>
        <p:blipFill>
          <a:blip r:embed="rId2"/>
          <a:stretch>
            <a:fillRect/>
          </a:stretch>
        </p:blipFill>
        <p:spPr>
          <a:xfrm>
            <a:off x="4434078" y="3590924"/>
            <a:ext cx="7139072" cy="3038475"/>
          </a:xfrm>
          <a:prstGeom prst="rect">
            <a:avLst/>
          </a:prstGeom>
        </p:spPr>
      </p:pic>
    </p:spTree>
    <p:extLst>
      <p:ext uri="{BB962C8B-B14F-4D97-AF65-F5344CB8AC3E}">
        <p14:creationId xmlns:p14="http://schemas.microsoft.com/office/powerpoint/2010/main" val="3789597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3A3F-EE7E-4824-9DD7-EA637D3537EB}"/>
              </a:ext>
            </a:extLst>
          </p:cNvPr>
          <p:cNvSpPr>
            <a:spLocks noGrp="1"/>
          </p:cNvSpPr>
          <p:nvPr>
            <p:ph type="title"/>
          </p:nvPr>
        </p:nvSpPr>
        <p:spPr/>
        <p:txBody>
          <a:bodyPr/>
          <a:lstStyle/>
          <a:p>
            <a:r>
              <a:rPr lang="en-US" dirty="0"/>
              <a:t>Linking tasks example: nested</a:t>
            </a:r>
            <a:endParaRPr lang="en-NL" dirty="0"/>
          </a:p>
        </p:txBody>
      </p:sp>
      <p:sp>
        <p:nvSpPr>
          <p:cNvPr id="3" name="Content Placeholder 2">
            <a:extLst>
              <a:ext uri="{FF2B5EF4-FFF2-40B4-BE49-F238E27FC236}">
                <a16:creationId xmlns:a16="http://schemas.microsoft.com/office/drawing/2014/main" id="{BD94BB69-E0CC-48B9-90DE-94E6617ECA1B}"/>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8410CFD6-F021-4863-B78A-582D80D948B2}"/>
              </a:ext>
            </a:extLst>
          </p:cNvPr>
          <p:cNvPicPr>
            <a:picLocks noChangeAspect="1"/>
          </p:cNvPicPr>
          <p:nvPr/>
        </p:nvPicPr>
        <p:blipFill>
          <a:blip r:embed="rId2"/>
          <a:stretch>
            <a:fillRect/>
          </a:stretch>
        </p:blipFill>
        <p:spPr>
          <a:xfrm>
            <a:off x="1024127" y="2286000"/>
            <a:ext cx="5510023" cy="3507482"/>
          </a:xfrm>
          <a:prstGeom prst="rect">
            <a:avLst/>
          </a:prstGeom>
        </p:spPr>
      </p:pic>
    </p:spTree>
    <p:extLst>
      <p:ext uri="{BB962C8B-B14F-4D97-AF65-F5344CB8AC3E}">
        <p14:creationId xmlns:p14="http://schemas.microsoft.com/office/powerpoint/2010/main" val="4232088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B54E-CCAF-4C64-BDAA-94A6FE1A6C5F}"/>
              </a:ext>
            </a:extLst>
          </p:cNvPr>
          <p:cNvSpPr>
            <a:spLocks noGrp="1"/>
          </p:cNvSpPr>
          <p:nvPr>
            <p:ph type="title"/>
          </p:nvPr>
        </p:nvSpPr>
        <p:spPr/>
        <p:txBody>
          <a:bodyPr/>
          <a:lstStyle/>
          <a:p>
            <a:r>
              <a:rPr lang="en-US" dirty="0"/>
              <a:t>Linking tasks example: child</a:t>
            </a:r>
            <a:endParaRPr lang="en-NL" dirty="0"/>
          </a:p>
        </p:txBody>
      </p:sp>
      <p:sp>
        <p:nvSpPr>
          <p:cNvPr id="3" name="Content Placeholder 2">
            <a:extLst>
              <a:ext uri="{FF2B5EF4-FFF2-40B4-BE49-F238E27FC236}">
                <a16:creationId xmlns:a16="http://schemas.microsoft.com/office/drawing/2014/main" id="{AD696E18-1D44-4DF8-8DFA-1D60F9313456}"/>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DBE1F1C6-E61D-42D1-BCF0-A3F3F3BD763B}"/>
              </a:ext>
            </a:extLst>
          </p:cNvPr>
          <p:cNvPicPr>
            <a:picLocks noChangeAspect="1"/>
          </p:cNvPicPr>
          <p:nvPr/>
        </p:nvPicPr>
        <p:blipFill>
          <a:blip r:embed="rId2"/>
          <a:stretch>
            <a:fillRect/>
          </a:stretch>
        </p:blipFill>
        <p:spPr>
          <a:xfrm>
            <a:off x="1024128" y="2286000"/>
            <a:ext cx="5953485" cy="3790950"/>
          </a:xfrm>
          <a:prstGeom prst="rect">
            <a:avLst/>
          </a:prstGeom>
        </p:spPr>
      </p:pic>
    </p:spTree>
    <p:extLst>
      <p:ext uri="{BB962C8B-B14F-4D97-AF65-F5344CB8AC3E}">
        <p14:creationId xmlns:p14="http://schemas.microsoft.com/office/powerpoint/2010/main" val="2254661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F198-04CE-4375-B508-AC569F68D5BF}"/>
              </a:ext>
            </a:extLst>
          </p:cNvPr>
          <p:cNvSpPr>
            <a:spLocks noGrp="1"/>
          </p:cNvSpPr>
          <p:nvPr>
            <p:ph type="title"/>
          </p:nvPr>
        </p:nvSpPr>
        <p:spPr/>
        <p:txBody>
          <a:bodyPr/>
          <a:lstStyle/>
          <a:p>
            <a:r>
              <a:rPr lang="en-US" dirty="0"/>
              <a:t>Linking tasks exercise</a:t>
            </a:r>
            <a:endParaRPr lang="en-NL" dirty="0"/>
          </a:p>
        </p:txBody>
      </p:sp>
      <p:sp>
        <p:nvSpPr>
          <p:cNvPr id="3" name="Content Placeholder 2">
            <a:extLst>
              <a:ext uri="{FF2B5EF4-FFF2-40B4-BE49-F238E27FC236}">
                <a16:creationId xmlns:a16="http://schemas.microsoft.com/office/drawing/2014/main" id="{16F175AD-288B-4798-97CC-0C40B2803914}"/>
              </a:ext>
            </a:extLst>
          </p:cNvPr>
          <p:cNvSpPr>
            <a:spLocks noGrp="1"/>
          </p:cNvSpPr>
          <p:nvPr>
            <p:ph idx="1"/>
          </p:nvPr>
        </p:nvSpPr>
        <p:spPr/>
        <p:txBody>
          <a:bodyPr/>
          <a:lstStyle/>
          <a:p>
            <a:endParaRPr lang="en-NL" dirty="0"/>
          </a:p>
        </p:txBody>
      </p:sp>
    </p:spTree>
    <p:extLst>
      <p:ext uri="{BB962C8B-B14F-4D97-AF65-F5344CB8AC3E}">
        <p14:creationId xmlns:p14="http://schemas.microsoft.com/office/powerpoint/2010/main" val="1432520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EF39-9B46-4E26-B3EB-9B932468EFE9}"/>
              </a:ext>
            </a:extLst>
          </p:cNvPr>
          <p:cNvSpPr>
            <a:spLocks noGrp="1"/>
          </p:cNvSpPr>
          <p:nvPr>
            <p:ph type="title"/>
          </p:nvPr>
        </p:nvSpPr>
        <p:spPr/>
        <p:txBody>
          <a:bodyPr/>
          <a:lstStyle/>
          <a:p>
            <a:r>
              <a:rPr lang="en-US" dirty="0"/>
              <a:t>Handling task exceptions</a:t>
            </a:r>
            <a:endParaRPr lang="en-NL" dirty="0"/>
          </a:p>
        </p:txBody>
      </p:sp>
      <p:sp>
        <p:nvSpPr>
          <p:cNvPr id="3" name="Content Placeholder 2">
            <a:extLst>
              <a:ext uri="{FF2B5EF4-FFF2-40B4-BE49-F238E27FC236}">
                <a16:creationId xmlns:a16="http://schemas.microsoft.com/office/drawing/2014/main" id="{FB2A3A6F-97C0-4948-9012-679BD3DA4E93}"/>
              </a:ext>
            </a:extLst>
          </p:cNvPr>
          <p:cNvSpPr>
            <a:spLocks noGrp="1"/>
          </p:cNvSpPr>
          <p:nvPr>
            <p:ph idx="1"/>
          </p:nvPr>
        </p:nvSpPr>
        <p:spPr/>
        <p:txBody>
          <a:bodyPr/>
          <a:lstStyle/>
          <a:p>
            <a:r>
              <a:rPr lang="en-US" dirty="0"/>
              <a:t>Call </a:t>
            </a:r>
            <a:r>
              <a:rPr lang="en-US" b="1" dirty="0" err="1"/>
              <a:t>Task.Wait</a:t>
            </a:r>
            <a:r>
              <a:rPr lang="en-US" dirty="0"/>
              <a:t> to catch propagated exceptions</a:t>
            </a:r>
          </a:p>
          <a:p>
            <a:r>
              <a:rPr lang="en-US" dirty="0"/>
              <a:t>Catch </a:t>
            </a:r>
            <a:r>
              <a:rPr lang="en-US" b="1" dirty="0" err="1"/>
              <a:t>AggregateException</a:t>
            </a:r>
            <a:r>
              <a:rPr lang="en-US" dirty="0"/>
              <a:t> in the </a:t>
            </a:r>
            <a:r>
              <a:rPr lang="en-US" b="1" dirty="0"/>
              <a:t>catch</a:t>
            </a:r>
            <a:r>
              <a:rPr lang="en-US" dirty="0"/>
              <a:t> block</a:t>
            </a:r>
          </a:p>
          <a:p>
            <a:r>
              <a:rPr lang="en-US" dirty="0"/>
              <a:t>Iterate the </a:t>
            </a:r>
            <a:r>
              <a:rPr lang="en-US" b="1" dirty="0" err="1"/>
              <a:t>InnerExceptions</a:t>
            </a:r>
            <a:r>
              <a:rPr lang="en-US" dirty="0"/>
              <a:t> property and handle individual exceptions</a:t>
            </a:r>
          </a:p>
          <a:p>
            <a:endParaRPr lang="en-NL" dirty="0"/>
          </a:p>
        </p:txBody>
      </p:sp>
      <p:sp>
        <p:nvSpPr>
          <p:cNvPr id="4" name="TextBox 3">
            <a:extLst>
              <a:ext uri="{FF2B5EF4-FFF2-40B4-BE49-F238E27FC236}">
                <a16:creationId xmlns:a16="http://schemas.microsoft.com/office/drawing/2014/main" id="{E3B0D86D-A3B2-4F29-8C9F-BD806088AE4A}"/>
              </a:ext>
            </a:extLst>
          </p:cNvPr>
          <p:cNvSpPr txBox="1"/>
          <p:nvPr/>
        </p:nvSpPr>
        <p:spPr>
          <a:xfrm>
            <a:off x="1024128" y="3707589"/>
            <a:ext cx="6601005" cy="246221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400" b="0" dirty="0">
                <a:latin typeface="Lucida Sans Unicode" pitchFamily="34" charset="0"/>
                <a:cs typeface="Lucida Sans Unicode" pitchFamily="34" charset="0"/>
              </a:rPr>
              <a:t>try</a:t>
            </a:r>
          </a:p>
          <a:p>
            <a:r>
              <a:rPr lang="en-GB" sz="1400" b="0" dirty="0">
                <a:latin typeface="Lucida Sans Unicode" pitchFamily="34" charset="0"/>
                <a:cs typeface="Lucida Sans Unicode" pitchFamily="34" charset="0"/>
              </a:rPr>
              <a:t>{</a:t>
            </a:r>
          </a:p>
          <a:p>
            <a:r>
              <a:rPr lang="en-GB" sz="1400" b="0" dirty="0">
                <a:latin typeface="Lucida Sans Unicode" pitchFamily="34" charset="0"/>
                <a:cs typeface="Lucida Sans Unicode" pitchFamily="34" charset="0"/>
              </a:rPr>
              <a:t>   task1.Wait();</a:t>
            </a:r>
          </a:p>
          <a:p>
            <a:r>
              <a:rPr lang="en-GB" sz="1400" b="0" dirty="0">
                <a:latin typeface="Lucida Sans Unicode" pitchFamily="34" charset="0"/>
                <a:cs typeface="Lucida Sans Unicode" pitchFamily="34" charset="0"/>
              </a:rPr>
              <a:t>}</a:t>
            </a:r>
          </a:p>
          <a:p>
            <a:r>
              <a:rPr lang="en-GB" sz="1400" b="0" dirty="0">
                <a:latin typeface="Lucida Sans Unicode" pitchFamily="34" charset="0"/>
                <a:cs typeface="Lucida Sans Unicode" pitchFamily="34" charset="0"/>
              </a:rPr>
              <a:t>catch(AggregateException ae)</a:t>
            </a:r>
          </a:p>
          <a:p>
            <a:r>
              <a:rPr lang="en-GB" sz="1400" b="0" dirty="0">
                <a:latin typeface="Lucida Sans Unicode" pitchFamily="34" charset="0"/>
                <a:cs typeface="Lucida Sans Unicode" pitchFamily="34" charset="0"/>
              </a:rPr>
              <a:t>{</a:t>
            </a:r>
          </a:p>
          <a:p>
            <a:r>
              <a:rPr lang="en-GB" sz="1400" b="0" dirty="0">
                <a:latin typeface="Lucida Sans Unicode" pitchFamily="34" charset="0"/>
                <a:cs typeface="Lucida Sans Unicode" pitchFamily="34" charset="0"/>
              </a:rPr>
              <a:t>   foreach(var inner in ae.InnerExceptions)</a:t>
            </a:r>
          </a:p>
          <a:p>
            <a:r>
              <a:rPr lang="en-GB" sz="1400" b="0" dirty="0">
                <a:latin typeface="Lucida Sans Unicode" pitchFamily="34" charset="0"/>
                <a:cs typeface="Lucida Sans Unicode" pitchFamily="34" charset="0"/>
              </a:rPr>
              <a:t>   {</a:t>
            </a:r>
          </a:p>
          <a:p>
            <a:r>
              <a:rPr lang="en-GB" sz="1400" b="0" dirty="0">
                <a:latin typeface="Lucida Sans Unicode" pitchFamily="34" charset="0"/>
                <a:cs typeface="Lucida Sans Unicode" pitchFamily="34" charset="0"/>
              </a:rPr>
              <a:t>      // Deal with each exception in turn.</a:t>
            </a:r>
          </a:p>
          <a:p>
            <a:r>
              <a:rPr lang="en-GB" sz="1400" b="0" dirty="0">
                <a:latin typeface="Lucida Sans Unicode" pitchFamily="34" charset="0"/>
                <a:cs typeface="Lucida Sans Unicode" pitchFamily="34" charset="0"/>
              </a:rPr>
              <a:t>   }</a:t>
            </a:r>
          </a:p>
          <a:p>
            <a:r>
              <a:rPr lang="en-GB" sz="14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919366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C6A95-2C0A-4063-B365-81E275430998}"/>
              </a:ext>
            </a:extLst>
          </p:cNvPr>
          <p:cNvSpPr>
            <a:spLocks noGrp="1"/>
          </p:cNvSpPr>
          <p:nvPr>
            <p:ph type="title"/>
          </p:nvPr>
        </p:nvSpPr>
        <p:spPr/>
        <p:txBody>
          <a:bodyPr/>
          <a:lstStyle/>
          <a:p>
            <a:r>
              <a:rPr lang="en-US" dirty="0"/>
              <a:t>Task exception example</a:t>
            </a:r>
            <a:endParaRPr lang="en-NL" dirty="0"/>
          </a:p>
        </p:txBody>
      </p:sp>
      <p:sp>
        <p:nvSpPr>
          <p:cNvPr id="3" name="Content Placeholder 2">
            <a:extLst>
              <a:ext uri="{FF2B5EF4-FFF2-40B4-BE49-F238E27FC236}">
                <a16:creationId xmlns:a16="http://schemas.microsoft.com/office/drawing/2014/main" id="{4A36F776-F907-4CAA-8CEC-CB4D8CF2B44C}"/>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ABD54F80-148A-4315-BB77-07D1F50FEC24}"/>
              </a:ext>
            </a:extLst>
          </p:cNvPr>
          <p:cNvPicPr>
            <a:picLocks noChangeAspect="1"/>
          </p:cNvPicPr>
          <p:nvPr/>
        </p:nvPicPr>
        <p:blipFill>
          <a:blip r:embed="rId3"/>
          <a:stretch>
            <a:fillRect/>
          </a:stretch>
        </p:blipFill>
        <p:spPr>
          <a:xfrm>
            <a:off x="6429175" y="27432"/>
            <a:ext cx="5762825" cy="3348038"/>
          </a:xfrm>
          <a:prstGeom prst="rect">
            <a:avLst/>
          </a:prstGeom>
        </p:spPr>
      </p:pic>
      <p:pic>
        <p:nvPicPr>
          <p:cNvPr id="7" name="Picture 6">
            <a:extLst>
              <a:ext uri="{FF2B5EF4-FFF2-40B4-BE49-F238E27FC236}">
                <a16:creationId xmlns:a16="http://schemas.microsoft.com/office/drawing/2014/main" id="{C55F1FFC-0C26-4F66-9730-B6A0D7DDD977}"/>
              </a:ext>
            </a:extLst>
          </p:cNvPr>
          <p:cNvPicPr>
            <a:picLocks noChangeAspect="1"/>
          </p:cNvPicPr>
          <p:nvPr/>
        </p:nvPicPr>
        <p:blipFill>
          <a:blip r:embed="rId4"/>
          <a:stretch>
            <a:fillRect/>
          </a:stretch>
        </p:blipFill>
        <p:spPr>
          <a:xfrm>
            <a:off x="6429175" y="3338809"/>
            <a:ext cx="6096000" cy="3171719"/>
          </a:xfrm>
          <a:prstGeom prst="rect">
            <a:avLst/>
          </a:prstGeom>
        </p:spPr>
      </p:pic>
    </p:spTree>
    <p:extLst>
      <p:ext uri="{BB962C8B-B14F-4D97-AF65-F5344CB8AC3E}">
        <p14:creationId xmlns:p14="http://schemas.microsoft.com/office/powerpoint/2010/main" val="1009202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600F5-8D6F-4584-8B3B-E1E7358A4AB5}"/>
              </a:ext>
            </a:extLst>
          </p:cNvPr>
          <p:cNvSpPr>
            <a:spLocks noGrp="1"/>
          </p:cNvSpPr>
          <p:nvPr>
            <p:ph type="title"/>
          </p:nvPr>
        </p:nvSpPr>
        <p:spPr/>
        <p:txBody>
          <a:bodyPr/>
          <a:lstStyle/>
          <a:p>
            <a:r>
              <a:rPr lang="en-US" dirty="0"/>
              <a:t>Windows programming using dispatcher</a:t>
            </a:r>
            <a:endParaRPr lang="en-NL" dirty="0"/>
          </a:p>
        </p:txBody>
      </p:sp>
      <p:sp>
        <p:nvSpPr>
          <p:cNvPr id="3" name="Content Placeholder 2">
            <a:extLst>
              <a:ext uri="{FF2B5EF4-FFF2-40B4-BE49-F238E27FC236}">
                <a16:creationId xmlns:a16="http://schemas.microsoft.com/office/drawing/2014/main" id="{4A199BAB-C790-4B6A-9620-47E4692CE863}"/>
              </a:ext>
            </a:extLst>
          </p:cNvPr>
          <p:cNvSpPr>
            <a:spLocks noGrp="1"/>
          </p:cNvSpPr>
          <p:nvPr>
            <p:ph idx="1"/>
          </p:nvPr>
        </p:nvSpPr>
        <p:spPr/>
        <p:txBody>
          <a:bodyPr/>
          <a:lstStyle/>
          <a:p>
            <a:r>
              <a:rPr lang="en-US" dirty="0"/>
              <a:t>In the .NET Framework, each thread is associated with a Dispatcher object. The dispatcher is responsible for maintaining a queue of work items for the thread. When you work across multiple threads, for example, by running asynchronous tasks, you can use the Dispatcher object to invoke logic on a specific thread. You typically need to do this when you use asynchronous operations in graphical applications. For example, if a user clicks a button in a Windows Presentation Foundation (WPF) application, the click event handler runs on the UI thread. If the event handler starts an asynchronous task, that task runs on the background thread. As a result, the task logic no longer has access to controls on the UI, because these are all owned by the UI thread. To update the UI, the task logic must use the </a:t>
            </a:r>
            <a:r>
              <a:rPr lang="en-US" dirty="0" err="1"/>
              <a:t>Dispatcher.BeginInvoke</a:t>
            </a:r>
            <a:r>
              <a:rPr lang="en-US" dirty="0"/>
              <a:t> method to queue the update logic on the UI thread.</a:t>
            </a:r>
            <a:endParaRPr lang="en-NL" dirty="0"/>
          </a:p>
        </p:txBody>
      </p:sp>
    </p:spTree>
    <p:extLst>
      <p:ext uri="{BB962C8B-B14F-4D97-AF65-F5344CB8AC3E}">
        <p14:creationId xmlns:p14="http://schemas.microsoft.com/office/powerpoint/2010/main" val="2494400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87A70-FCDC-4327-ABA7-862F548E33F5}"/>
              </a:ext>
            </a:extLst>
          </p:cNvPr>
          <p:cNvSpPr>
            <a:spLocks noGrp="1"/>
          </p:cNvSpPr>
          <p:nvPr>
            <p:ph type="title"/>
          </p:nvPr>
        </p:nvSpPr>
        <p:spPr/>
        <p:txBody>
          <a:bodyPr/>
          <a:lstStyle/>
          <a:p>
            <a:r>
              <a:rPr lang="en-US" dirty="0"/>
              <a:t>Dispatcher</a:t>
            </a:r>
            <a:endParaRPr lang="en-NL" dirty="0"/>
          </a:p>
        </p:txBody>
      </p:sp>
      <p:sp>
        <p:nvSpPr>
          <p:cNvPr id="3" name="Content Placeholder 2">
            <a:extLst>
              <a:ext uri="{FF2B5EF4-FFF2-40B4-BE49-F238E27FC236}">
                <a16:creationId xmlns:a16="http://schemas.microsoft.com/office/drawing/2014/main" id="{FD49ECB3-21B2-4358-8619-D9A456224166}"/>
              </a:ext>
            </a:extLst>
          </p:cNvPr>
          <p:cNvSpPr>
            <a:spLocks noGrp="1"/>
          </p:cNvSpPr>
          <p:nvPr>
            <p:ph idx="1"/>
          </p:nvPr>
        </p:nvSpPr>
        <p:spPr/>
        <p:txBody>
          <a:bodyPr/>
          <a:lstStyle/>
          <a:p>
            <a:r>
              <a:rPr lang="en-US" dirty="0"/>
              <a:t>To update a UI element from a background thread:</a:t>
            </a:r>
          </a:p>
          <a:p>
            <a:pPr lvl="1"/>
            <a:r>
              <a:rPr lang="en-US" dirty="0"/>
              <a:t>Get the </a:t>
            </a:r>
            <a:r>
              <a:rPr lang="en-US" b="1" dirty="0"/>
              <a:t>Dispatcher</a:t>
            </a:r>
            <a:r>
              <a:rPr lang="en-US" dirty="0"/>
              <a:t> object for the thread that owns the UI element</a:t>
            </a:r>
          </a:p>
          <a:p>
            <a:pPr lvl="1"/>
            <a:r>
              <a:rPr lang="en-US" dirty="0"/>
              <a:t>Call the </a:t>
            </a:r>
            <a:r>
              <a:rPr lang="en-US" b="1" dirty="0" err="1"/>
              <a:t>BeginInvoke</a:t>
            </a:r>
            <a:r>
              <a:rPr lang="en-US" dirty="0"/>
              <a:t> method</a:t>
            </a:r>
          </a:p>
          <a:p>
            <a:pPr lvl="1"/>
            <a:r>
              <a:rPr lang="en-US" dirty="0"/>
              <a:t>Provide an </a:t>
            </a:r>
            <a:r>
              <a:rPr lang="en-US" b="1" dirty="0"/>
              <a:t>Action</a:t>
            </a:r>
            <a:r>
              <a:rPr lang="en-US" dirty="0"/>
              <a:t> delegate as an argument</a:t>
            </a:r>
            <a:endParaRPr lang="en-NL" dirty="0"/>
          </a:p>
        </p:txBody>
      </p:sp>
      <p:sp>
        <p:nvSpPr>
          <p:cNvPr id="4" name="TextBox 3">
            <a:extLst>
              <a:ext uri="{FF2B5EF4-FFF2-40B4-BE49-F238E27FC236}">
                <a16:creationId xmlns:a16="http://schemas.microsoft.com/office/drawing/2014/main" id="{69BE0671-DDDE-4450-831D-9EAD82904010}"/>
              </a:ext>
            </a:extLst>
          </p:cNvPr>
          <p:cNvSpPr txBox="1"/>
          <p:nvPr/>
        </p:nvSpPr>
        <p:spPr>
          <a:xfrm>
            <a:off x="1024128" y="405765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lblTime.Dispatcher.BeginInvoke(new Action(() =&gt; </a:t>
            </a:r>
          </a:p>
          <a:p>
            <a:r>
              <a:rPr lang="en-GB" sz="2000" b="0" dirty="0">
                <a:latin typeface="Lucida Sans Unicode" pitchFamily="34" charset="0"/>
                <a:cs typeface="Lucida Sans Unicode" pitchFamily="34" charset="0"/>
              </a:rPr>
              <a:t>   SetTime(currentTime)));</a:t>
            </a:r>
          </a:p>
        </p:txBody>
      </p:sp>
    </p:spTree>
    <p:extLst>
      <p:ext uri="{BB962C8B-B14F-4D97-AF65-F5344CB8AC3E}">
        <p14:creationId xmlns:p14="http://schemas.microsoft.com/office/powerpoint/2010/main" val="1245744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7FF6-34FA-4CEC-8E15-F015E139A4B8}"/>
              </a:ext>
            </a:extLst>
          </p:cNvPr>
          <p:cNvSpPr>
            <a:spLocks noGrp="1"/>
          </p:cNvSpPr>
          <p:nvPr>
            <p:ph type="title"/>
          </p:nvPr>
        </p:nvSpPr>
        <p:spPr/>
        <p:txBody>
          <a:bodyPr/>
          <a:lstStyle/>
          <a:p>
            <a:r>
              <a:rPr lang="en-US" dirty="0"/>
              <a:t>Wrong way to update a </a:t>
            </a:r>
            <a:r>
              <a:rPr lang="en-US" dirty="0" err="1"/>
              <a:t>ui</a:t>
            </a:r>
            <a:r>
              <a:rPr lang="en-US" dirty="0"/>
              <a:t> element</a:t>
            </a:r>
            <a:endParaRPr lang="en-NL" dirty="0"/>
          </a:p>
        </p:txBody>
      </p:sp>
      <p:sp>
        <p:nvSpPr>
          <p:cNvPr id="3" name="Content Placeholder 2">
            <a:extLst>
              <a:ext uri="{FF2B5EF4-FFF2-40B4-BE49-F238E27FC236}">
                <a16:creationId xmlns:a16="http://schemas.microsoft.com/office/drawing/2014/main" id="{2B10E808-B291-49C4-BC74-3A65AC7DEAFC}"/>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381244C3-357E-4F7E-972C-5609CD1A0962}"/>
              </a:ext>
            </a:extLst>
          </p:cNvPr>
          <p:cNvPicPr>
            <a:picLocks noChangeAspect="1"/>
          </p:cNvPicPr>
          <p:nvPr/>
        </p:nvPicPr>
        <p:blipFill>
          <a:blip r:embed="rId2"/>
          <a:stretch>
            <a:fillRect/>
          </a:stretch>
        </p:blipFill>
        <p:spPr>
          <a:xfrm>
            <a:off x="1024128" y="2286000"/>
            <a:ext cx="6167071" cy="2352675"/>
          </a:xfrm>
          <a:prstGeom prst="rect">
            <a:avLst/>
          </a:prstGeom>
        </p:spPr>
      </p:pic>
    </p:spTree>
    <p:extLst>
      <p:ext uri="{BB962C8B-B14F-4D97-AF65-F5344CB8AC3E}">
        <p14:creationId xmlns:p14="http://schemas.microsoft.com/office/powerpoint/2010/main" val="210222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B413-285E-40D0-867B-37BA24D0D8E9}"/>
              </a:ext>
            </a:extLst>
          </p:cNvPr>
          <p:cNvSpPr>
            <a:spLocks noGrp="1"/>
          </p:cNvSpPr>
          <p:nvPr>
            <p:ph type="title"/>
          </p:nvPr>
        </p:nvSpPr>
        <p:spPr/>
        <p:txBody>
          <a:bodyPr/>
          <a:lstStyle/>
          <a:p>
            <a:r>
              <a:rPr lang="en-US" dirty="0"/>
              <a:t>correct way to update a </a:t>
            </a:r>
            <a:r>
              <a:rPr lang="en-US" dirty="0" err="1"/>
              <a:t>ui</a:t>
            </a:r>
            <a:r>
              <a:rPr lang="en-US" dirty="0"/>
              <a:t> element</a:t>
            </a:r>
            <a:endParaRPr lang="en-NL" dirty="0"/>
          </a:p>
        </p:txBody>
      </p:sp>
      <p:sp>
        <p:nvSpPr>
          <p:cNvPr id="3" name="Content Placeholder 2">
            <a:extLst>
              <a:ext uri="{FF2B5EF4-FFF2-40B4-BE49-F238E27FC236}">
                <a16:creationId xmlns:a16="http://schemas.microsoft.com/office/drawing/2014/main" id="{C699DEA4-1C23-44E8-BF92-D05F04F67E82}"/>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87D0C600-B029-4573-9727-3A5E44F04DB9}"/>
              </a:ext>
            </a:extLst>
          </p:cNvPr>
          <p:cNvPicPr>
            <a:picLocks noChangeAspect="1"/>
          </p:cNvPicPr>
          <p:nvPr/>
        </p:nvPicPr>
        <p:blipFill>
          <a:blip r:embed="rId2"/>
          <a:stretch>
            <a:fillRect/>
          </a:stretch>
        </p:blipFill>
        <p:spPr>
          <a:xfrm>
            <a:off x="1024128" y="2285999"/>
            <a:ext cx="7999505" cy="2562225"/>
          </a:xfrm>
          <a:prstGeom prst="rect">
            <a:avLst/>
          </a:prstGeom>
        </p:spPr>
      </p:pic>
    </p:spTree>
    <p:extLst>
      <p:ext uri="{BB962C8B-B14F-4D97-AF65-F5344CB8AC3E}">
        <p14:creationId xmlns:p14="http://schemas.microsoft.com/office/powerpoint/2010/main" val="386103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60753-D0F4-4571-A6C8-96CCCBB8ADF0}"/>
              </a:ext>
            </a:extLst>
          </p:cNvPr>
          <p:cNvSpPr>
            <a:spLocks noGrp="1"/>
          </p:cNvSpPr>
          <p:nvPr>
            <p:ph type="title"/>
          </p:nvPr>
        </p:nvSpPr>
        <p:spPr/>
        <p:txBody>
          <a:bodyPr/>
          <a:lstStyle/>
          <a:p>
            <a:r>
              <a:rPr lang="en-US" dirty="0"/>
              <a:t>tasks</a:t>
            </a:r>
            <a:endParaRPr lang="en-NL" dirty="0"/>
          </a:p>
        </p:txBody>
      </p:sp>
      <p:sp>
        <p:nvSpPr>
          <p:cNvPr id="3" name="Content Placeholder 2">
            <a:extLst>
              <a:ext uri="{FF2B5EF4-FFF2-40B4-BE49-F238E27FC236}">
                <a16:creationId xmlns:a16="http://schemas.microsoft.com/office/drawing/2014/main" id="{C70AA8E5-9E0C-4B02-8080-1FBD49154573}"/>
              </a:ext>
            </a:extLst>
          </p:cNvPr>
          <p:cNvSpPr>
            <a:spLocks noGrp="1"/>
          </p:cNvSpPr>
          <p:nvPr>
            <p:ph idx="1"/>
          </p:nvPr>
        </p:nvSpPr>
        <p:spPr/>
        <p:txBody>
          <a:bodyPr/>
          <a:lstStyle/>
          <a:p>
            <a:r>
              <a:rPr lang="en-US" dirty="0"/>
              <a:t>Use an </a:t>
            </a:r>
            <a:r>
              <a:rPr lang="en-US" b="1" dirty="0"/>
              <a:t>Action</a:t>
            </a:r>
            <a:r>
              <a:rPr lang="en-US" dirty="0"/>
              <a:t> delegate</a:t>
            </a:r>
          </a:p>
          <a:p>
            <a:endParaRPr lang="en-US" dirty="0"/>
          </a:p>
          <a:p>
            <a:r>
              <a:rPr lang="en-US" dirty="0"/>
              <a:t>Use an anonymous delegate/anonymous method</a:t>
            </a:r>
          </a:p>
          <a:p>
            <a:endParaRPr lang="en-US" dirty="0"/>
          </a:p>
          <a:p>
            <a:endParaRPr lang="en-US" dirty="0"/>
          </a:p>
          <a:p>
            <a:endParaRPr lang="en-US" dirty="0"/>
          </a:p>
          <a:p>
            <a:endParaRPr lang="en-NL" dirty="0"/>
          </a:p>
        </p:txBody>
      </p:sp>
      <p:sp>
        <p:nvSpPr>
          <p:cNvPr id="4" name="TextBox 3">
            <a:extLst>
              <a:ext uri="{FF2B5EF4-FFF2-40B4-BE49-F238E27FC236}">
                <a16:creationId xmlns:a16="http://schemas.microsoft.com/office/drawing/2014/main" id="{E82F78B9-565D-4250-89B4-8485DB2B8F82}"/>
              </a:ext>
            </a:extLst>
          </p:cNvPr>
          <p:cNvSpPr txBox="1"/>
          <p:nvPr/>
        </p:nvSpPr>
        <p:spPr>
          <a:xfrm>
            <a:off x="1130417" y="2691116"/>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Task task1 = new Task(new Action(MyMethod));</a:t>
            </a:r>
          </a:p>
        </p:txBody>
      </p:sp>
      <p:sp>
        <p:nvSpPr>
          <p:cNvPr id="5" name="TextBox 4">
            <a:extLst>
              <a:ext uri="{FF2B5EF4-FFF2-40B4-BE49-F238E27FC236}">
                <a16:creationId xmlns:a16="http://schemas.microsoft.com/office/drawing/2014/main" id="{116F8618-EE27-4902-9B0D-D187940A3EA2}"/>
              </a:ext>
            </a:extLst>
          </p:cNvPr>
          <p:cNvSpPr txBox="1"/>
          <p:nvPr/>
        </p:nvSpPr>
        <p:spPr>
          <a:xfrm>
            <a:off x="1130417" y="3704363"/>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Task task2 = new Task(delegate </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Console.WriteLine("Task 2 reporting");</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97160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7302D-87E8-4C3E-8485-DE6CE6255E58}"/>
              </a:ext>
            </a:extLst>
          </p:cNvPr>
          <p:cNvSpPr>
            <a:spLocks noGrp="1"/>
          </p:cNvSpPr>
          <p:nvPr>
            <p:ph type="title"/>
          </p:nvPr>
        </p:nvSpPr>
        <p:spPr/>
        <p:txBody>
          <a:bodyPr/>
          <a:lstStyle/>
          <a:p>
            <a:r>
              <a:rPr lang="en-US" dirty="0"/>
              <a:t>Using await and async</a:t>
            </a:r>
            <a:endParaRPr lang="en-NL" dirty="0"/>
          </a:p>
        </p:txBody>
      </p:sp>
      <p:sp>
        <p:nvSpPr>
          <p:cNvPr id="3" name="Content Placeholder 2">
            <a:extLst>
              <a:ext uri="{FF2B5EF4-FFF2-40B4-BE49-F238E27FC236}">
                <a16:creationId xmlns:a16="http://schemas.microsoft.com/office/drawing/2014/main" id="{9D2E3329-BACC-4A86-BCA9-44D3F2445B07}"/>
              </a:ext>
            </a:extLst>
          </p:cNvPr>
          <p:cNvSpPr>
            <a:spLocks noGrp="1"/>
          </p:cNvSpPr>
          <p:nvPr>
            <p:ph idx="1"/>
          </p:nvPr>
        </p:nvSpPr>
        <p:spPr/>
        <p:txBody>
          <a:bodyPr/>
          <a:lstStyle/>
          <a:p>
            <a:r>
              <a:rPr lang="en-US" dirty="0"/>
              <a:t>The async and await keywords were introduced in the .NET Framework 4.5 to make it easier to perform asynchronous operations. You use the async modifier to indicate that a method is asynchronous. Within the async method, you use the await operator to indicate points at which the execution of the method can be suspended while you wait for a long-running operation to return. While the method is suspended at an await point, the thread that invoked the method can do other work. </a:t>
            </a:r>
          </a:p>
          <a:p>
            <a:r>
              <a:rPr lang="nl-NL" dirty="0"/>
              <a:t>Unlike other asynchronous programming </a:t>
            </a:r>
            <a:r>
              <a:rPr lang="en-US" dirty="0"/>
              <a:t>techniques, the async and await keywords enable you to run logic asynchronously on a single thread. This is particularly useful when you want to run logic on the UI thread, because it enables you to run logic asynchronously on the same thread without blocking the UI. </a:t>
            </a:r>
            <a:endParaRPr lang="en-NL" dirty="0"/>
          </a:p>
        </p:txBody>
      </p:sp>
    </p:spTree>
    <p:extLst>
      <p:ext uri="{BB962C8B-B14F-4D97-AF65-F5344CB8AC3E}">
        <p14:creationId xmlns:p14="http://schemas.microsoft.com/office/powerpoint/2010/main" val="3870473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8155-26DA-43EF-9BDE-A5538084DE5C}"/>
              </a:ext>
            </a:extLst>
          </p:cNvPr>
          <p:cNvSpPr>
            <a:spLocks noGrp="1"/>
          </p:cNvSpPr>
          <p:nvPr>
            <p:ph type="title"/>
          </p:nvPr>
        </p:nvSpPr>
        <p:spPr/>
        <p:txBody>
          <a:bodyPr/>
          <a:lstStyle/>
          <a:p>
            <a:r>
              <a:rPr lang="en-US" dirty="0"/>
              <a:t>Using await and async</a:t>
            </a:r>
            <a:endParaRPr lang="en-NL" dirty="0"/>
          </a:p>
        </p:txBody>
      </p:sp>
      <p:sp>
        <p:nvSpPr>
          <p:cNvPr id="3" name="Content Placeholder 2">
            <a:extLst>
              <a:ext uri="{FF2B5EF4-FFF2-40B4-BE49-F238E27FC236}">
                <a16:creationId xmlns:a16="http://schemas.microsoft.com/office/drawing/2014/main" id="{D3AE938F-7295-4292-B75C-F172E5164D84}"/>
              </a:ext>
            </a:extLst>
          </p:cNvPr>
          <p:cNvSpPr>
            <a:spLocks noGrp="1"/>
          </p:cNvSpPr>
          <p:nvPr>
            <p:ph idx="1"/>
          </p:nvPr>
        </p:nvSpPr>
        <p:spPr/>
        <p:txBody>
          <a:bodyPr/>
          <a:lstStyle/>
          <a:p>
            <a:r>
              <a:rPr lang="en-US" dirty="0"/>
              <a:t>Add the </a:t>
            </a:r>
            <a:r>
              <a:rPr lang="en-US" b="1" dirty="0"/>
              <a:t>async</a:t>
            </a:r>
            <a:r>
              <a:rPr lang="en-US" dirty="0"/>
              <a:t> modifier to method declarations</a:t>
            </a:r>
          </a:p>
          <a:p>
            <a:r>
              <a:rPr lang="en-US" dirty="0"/>
              <a:t>Use the </a:t>
            </a:r>
            <a:r>
              <a:rPr lang="en-US" b="1" dirty="0"/>
              <a:t>await</a:t>
            </a:r>
            <a:r>
              <a:rPr lang="en-US" dirty="0"/>
              <a:t> operator within </a:t>
            </a:r>
            <a:r>
              <a:rPr lang="en-US" b="1" dirty="0"/>
              <a:t>async</a:t>
            </a:r>
            <a:r>
              <a:rPr lang="en-US" dirty="0"/>
              <a:t> methods to wait for a task to complete without blocking the thread</a:t>
            </a:r>
          </a:p>
          <a:p>
            <a:endParaRPr lang="en-NL" dirty="0"/>
          </a:p>
        </p:txBody>
      </p:sp>
      <p:sp>
        <p:nvSpPr>
          <p:cNvPr id="4" name="TextBox 3">
            <a:extLst>
              <a:ext uri="{FF2B5EF4-FFF2-40B4-BE49-F238E27FC236}">
                <a16:creationId xmlns:a16="http://schemas.microsoft.com/office/drawing/2014/main" id="{2EC7121F-1BB1-4FD6-9861-066698CC193B}"/>
              </a:ext>
            </a:extLst>
          </p:cNvPr>
          <p:cNvSpPr txBox="1"/>
          <p:nvPr/>
        </p:nvSpPr>
        <p:spPr>
          <a:xfrm>
            <a:off x="1024128" y="3568816"/>
            <a:ext cx="7620000" cy="286232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600" b="0" dirty="0">
                <a:latin typeface="Lucida Sans Unicode" pitchFamily="34" charset="0"/>
                <a:cs typeface="Lucida Sans Unicode" pitchFamily="34" charset="0"/>
              </a:rPr>
              <a:t>private async void btnLongOperation_Click(object sender, RoutedEventArgs e)</a:t>
            </a:r>
          </a:p>
          <a:p>
            <a:r>
              <a:rPr lang="en-GB" sz="1600" b="0" dirty="0">
                <a:latin typeface="Lucida Sans Unicode" pitchFamily="34" charset="0"/>
                <a:cs typeface="Lucida Sans Unicode" pitchFamily="34" charset="0"/>
              </a:rPr>
              <a:t>{</a:t>
            </a:r>
          </a:p>
          <a:p>
            <a:r>
              <a:rPr lang="en-GB" sz="1600" b="0" dirty="0">
                <a:latin typeface="Lucida Sans Unicode" pitchFamily="34" charset="0"/>
                <a:cs typeface="Lucida Sans Unicode" pitchFamily="34" charset="0"/>
              </a:rPr>
              <a:t>   ...</a:t>
            </a:r>
          </a:p>
          <a:p>
            <a:r>
              <a:rPr lang="en-GB" sz="1600" b="0" dirty="0">
                <a:latin typeface="Lucida Sans Unicode" pitchFamily="34" charset="0"/>
                <a:cs typeface="Lucida Sans Unicode" pitchFamily="34" charset="0"/>
              </a:rPr>
              <a:t>   Task&lt;string&gt; task1 = Task.Run&lt;string&gt;(() =&gt;</a:t>
            </a:r>
          </a:p>
          <a:p>
            <a:r>
              <a:rPr lang="en-GB" sz="1600" b="0" dirty="0">
                <a:latin typeface="Lucida Sans Unicode" pitchFamily="34" charset="0"/>
                <a:cs typeface="Lucida Sans Unicode" pitchFamily="34" charset="0"/>
              </a:rPr>
              <a:t>      {</a:t>
            </a:r>
          </a:p>
          <a:p>
            <a:r>
              <a:rPr lang="en-GB" sz="1600" b="0" dirty="0">
                <a:latin typeface="Lucida Sans Unicode" pitchFamily="34" charset="0"/>
                <a:cs typeface="Lucida Sans Unicode" pitchFamily="34" charset="0"/>
              </a:rPr>
              <a:t>         ...</a:t>
            </a:r>
          </a:p>
          <a:p>
            <a:r>
              <a:rPr lang="en-GB" sz="1600" b="0" dirty="0">
                <a:latin typeface="Lucida Sans Unicode" pitchFamily="34" charset="0"/>
                <a:cs typeface="Lucida Sans Unicode" pitchFamily="34" charset="0"/>
              </a:rPr>
              <a:t>      }</a:t>
            </a:r>
          </a:p>
          <a:p>
            <a:r>
              <a:rPr lang="en-GB" sz="1600" b="0" dirty="0">
                <a:latin typeface="Lucida Sans Unicode" pitchFamily="34" charset="0"/>
                <a:cs typeface="Lucida Sans Unicode" pitchFamily="34" charset="0"/>
              </a:rPr>
              <a:t>  lblResult.Content = await task1;</a:t>
            </a:r>
          </a:p>
          <a:p>
            <a:r>
              <a:rPr lang="en-GB" sz="1600" b="0" dirty="0">
                <a:latin typeface="Lucida Sans Unicode" pitchFamily="34" charset="0"/>
                <a:cs typeface="Lucida Sans Unicode" pitchFamily="34" charset="0"/>
              </a:rPr>
              <a:t>}</a:t>
            </a:r>
          </a:p>
          <a:p>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069335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73A7-F26A-43AB-9544-8F60C2FF4798}"/>
              </a:ext>
            </a:extLst>
          </p:cNvPr>
          <p:cNvSpPr>
            <a:spLocks noGrp="1"/>
          </p:cNvSpPr>
          <p:nvPr>
            <p:ph type="title"/>
          </p:nvPr>
        </p:nvSpPr>
        <p:spPr/>
        <p:txBody>
          <a:bodyPr/>
          <a:lstStyle/>
          <a:p>
            <a:r>
              <a:rPr lang="en-US" dirty="0"/>
              <a:t>Synchronous operation</a:t>
            </a:r>
            <a:endParaRPr lang="en-NL" dirty="0"/>
          </a:p>
        </p:txBody>
      </p:sp>
      <p:sp>
        <p:nvSpPr>
          <p:cNvPr id="3" name="Content Placeholder 2">
            <a:extLst>
              <a:ext uri="{FF2B5EF4-FFF2-40B4-BE49-F238E27FC236}">
                <a16:creationId xmlns:a16="http://schemas.microsoft.com/office/drawing/2014/main" id="{3172A428-D342-4345-A5F0-F534FCBEEE15}"/>
              </a:ext>
            </a:extLst>
          </p:cNvPr>
          <p:cNvSpPr>
            <a:spLocks noGrp="1"/>
          </p:cNvSpPr>
          <p:nvPr>
            <p:ph idx="1"/>
          </p:nvPr>
        </p:nvSpPr>
        <p:spPr/>
        <p:txBody>
          <a:bodyPr/>
          <a:lstStyle/>
          <a:p>
            <a:r>
              <a:rPr lang="en-US" dirty="0"/>
              <a:t>UI will freeze for the duration</a:t>
            </a:r>
            <a:endParaRPr lang="en-NL" dirty="0"/>
          </a:p>
        </p:txBody>
      </p:sp>
      <p:pic>
        <p:nvPicPr>
          <p:cNvPr id="5" name="Picture 4">
            <a:extLst>
              <a:ext uri="{FF2B5EF4-FFF2-40B4-BE49-F238E27FC236}">
                <a16:creationId xmlns:a16="http://schemas.microsoft.com/office/drawing/2014/main" id="{3B8719C1-0A01-4114-BE99-36654B59C165}"/>
              </a:ext>
            </a:extLst>
          </p:cNvPr>
          <p:cNvPicPr>
            <a:picLocks noChangeAspect="1"/>
          </p:cNvPicPr>
          <p:nvPr/>
        </p:nvPicPr>
        <p:blipFill>
          <a:blip r:embed="rId2"/>
          <a:stretch>
            <a:fillRect/>
          </a:stretch>
        </p:blipFill>
        <p:spPr>
          <a:xfrm>
            <a:off x="1024128" y="3190874"/>
            <a:ext cx="7462647" cy="2445387"/>
          </a:xfrm>
          <a:prstGeom prst="rect">
            <a:avLst/>
          </a:prstGeom>
        </p:spPr>
      </p:pic>
    </p:spTree>
    <p:extLst>
      <p:ext uri="{BB962C8B-B14F-4D97-AF65-F5344CB8AC3E}">
        <p14:creationId xmlns:p14="http://schemas.microsoft.com/office/powerpoint/2010/main" val="624734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E5E75-1C2A-43C1-8ECA-3133FF9D6FE2}"/>
              </a:ext>
            </a:extLst>
          </p:cNvPr>
          <p:cNvSpPr>
            <a:spLocks noGrp="1"/>
          </p:cNvSpPr>
          <p:nvPr>
            <p:ph type="title"/>
          </p:nvPr>
        </p:nvSpPr>
        <p:spPr/>
        <p:txBody>
          <a:bodyPr/>
          <a:lstStyle/>
          <a:p>
            <a:r>
              <a:rPr lang="en-US" dirty="0" err="1"/>
              <a:t>aSynchronous</a:t>
            </a:r>
            <a:r>
              <a:rPr lang="en-US" dirty="0"/>
              <a:t> operation</a:t>
            </a:r>
            <a:endParaRPr lang="en-NL" dirty="0"/>
          </a:p>
        </p:txBody>
      </p:sp>
      <p:sp>
        <p:nvSpPr>
          <p:cNvPr id="3" name="Content Placeholder 2">
            <a:extLst>
              <a:ext uri="{FF2B5EF4-FFF2-40B4-BE49-F238E27FC236}">
                <a16:creationId xmlns:a16="http://schemas.microsoft.com/office/drawing/2014/main" id="{1C3B76E7-8E9D-4292-9815-447CEB043B78}"/>
              </a:ext>
            </a:extLst>
          </p:cNvPr>
          <p:cNvSpPr>
            <a:spLocks noGrp="1"/>
          </p:cNvSpPr>
          <p:nvPr>
            <p:ph idx="1"/>
          </p:nvPr>
        </p:nvSpPr>
        <p:spPr/>
        <p:txBody>
          <a:bodyPr/>
          <a:lstStyle/>
          <a:p>
            <a:r>
              <a:rPr lang="en-US" dirty="0"/>
              <a:t>Notice that when you use the await operator, you do not await the result of the task—you await the task itself. When the .NET runtime executes an async method, it effectively bypasses the await statement until the result of the task is available. The method returns and the thread is free to do other work. When the result of the task becomes available, the runtime returns to the method and executes the await statement.</a:t>
            </a:r>
            <a:endParaRPr lang="en-NL" dirty="0"/>
          </a:p>
        </p:txBody>
      </p:sp>
      <p:pic>
        <p:nvPicPr>
          <p:cNvPr id="5" name="Picture 4">
            <a:extLst>
              <a:ext uri="{FF2B5EF4-FFF2-40B4-BE49-F238E27FC236}">
                <a16:creationId xmlns:a16="http://schemas.microsoft.com/office/drawing/2014/main" id="{159BFB72-E4D1-4BCB-AE6E-1604C42E6637}"/>
              </a:ext>
            </a:extLst>
          </p:cNvPr>
          <p:cNvPicPr>
            <a:picLocks noChangeAspect="1"/>
          </p:cNvPicPr>
          <p:nvPr/>
        </p:nvPicPr>
        <p:blipFill>
          <a:blip r:embed="rId2"/>
          <a:stretch>
            <a:fillRect/>
          </a:stretch>
        </p:blipFill>
        <p:spPr>
          <a:xfrm>
            <a:off x="2767203" y="3966210"/>
            <a:ext cx="8306690" cy="2638425"/>
          </a:xfrm>
          <a:prstGeom prst="rect">
            <a:avLst/>
          </a:prstGeom>
        </p:spPr>
      </p:pic>
    </p:spTree>
    <p:extLst>
      <p:ext uri="{BB962C8B-B14F-4D97-AF65-F5344CB8AC3E}">
        <p14:creationId xmlns:p14="http://schemas.microsoft.com/office/powerpoint/2010/main" val="4128820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2B4D-E1C7-4C4F-BE00-A0A7B8948BBE}"/>
              </a:ext>
            </a:extLst>
          </p:cNvPr>
          <p:cNvSpPr>
            <a:spLocks noGrp="1"/>
          </p:cNvSpPr>
          <p:nvPr>
            <p:ph type="title"/>
          </p:nvPr>
        </p:nvSpPr>
        <p:spPr/>
        <p:txBody>
          <a:bodyPr/>
          <a:lstStyle/>
          <a:p>
            <a:r>
              <a:rPr lang="en-US" dirty="0"/>
              <a:t>Await async</a:t>
            </a:r>
            <a:endParaRPr lang="en-NL" dirty="0"/>
          </a:p>
        </p:txBody>
      </p:sp>
      <p:sp>
        <p:nvSpPr>
          <p:cNvPr id="3" name="Content Placeholder 2">
            <a:extLst>
              <a:ext uri="{FF2B5EF4-FFF2-40B4-BE49-F238E27FC236}">
                <a16:creationId xmlns:a16="http://schemas.microsoft.com/office/drawing/2014/main" id="{7804930D-A088-46C3-B077-75B46E1E899B}"/>
              </a:ext>
            </a:extLst>
          </p:cNvPr>
          <p:cNvSpPr>
            <a:spLocks noGrp="1"/>
          </p:cNvSpPr>
          <p:nvPr>
            <p:ph idx="1"/>
          </p:nvPr>
        </p:nvSpPr>
        <p:spPr/>
        <p:txBody>
          <a:bodyPr/>
          <a:lstStyle/>
          <a:p>
            <a:r>
              <a:rPr lang="nl-NL" dirty="0"/>
              <a:t>https://docs.microsoft.com/en-us/dotnet/csharp/programming-guide/concepts/async/</a:t>
            </a:r>
            <a:endParaRPr lang="en-NL" dirty="0"/>
          </a:p>
        </p:txBody>
      </p:sp>
    </p:spTree>
    <p:extLst>
      <p:ext uri="{BB962C8B-B14F-4D97-AF65-F5344CB8AC3E}">
        <p14:creationId xmlns:p14="http://schemas.microsoft.com/office/powerpoint/2010/main" val="865588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FF2D-CEC3-4B3B-9AF6-BFF6D116D540}"/>
              </a:ext>
            </a:extLst>
          </p:cNvPr>
          <p:cNvSpPr>
            <a:spLocks noGrp="1"/>
          </p:cNvSpPr>
          <p:nvPr>
            <p:ph type="title"/>
          </p:nvPr>
        </p:nvSpPr>
        <p:spPr/>
        <p:txBody>
          <a:bodyPr/>
          <a:lstStyle/>
          <a:p>
            <a:r>
              <a:rPr lang="en-US" dirty="0" err="1"/>
              <a:t>Awaitable</a:t>
            </a:r>
            <a:r>
              <a:rPr lang="en-US" dirty="0"/>
              <a:t> methods</a:t>
            </a:r>
            <a:endParaRPr lang="en-NL" dirty="0"/>
          </a:p>
        </p:txBody>
      </p:sp>
      <p:sp>
        <p:nvSpPr>
          <p:cNvPr id="3" name="Content Placeholder 2">
            <a:extLst>
              <a:ext uri="{FF2B5EF4-FFF2-40B4-BE49-F238E27FC236}">
                <a16:creationId xmlns:a16="http://schemas.microsoft.com/office/drawing/2014/main" id="{01C0DFA3-1607-42F6-A7F0-7304FBD6C16D}"/>
              </a:ext>
            </a:extLst>
          </p:cNvPr>
          <p:cNvSpPr>
            <a:spLocks noGrp="1"/>
          </p:cNvSpPr>
          <p:nvPr>
            <p:ph idx="1"/>
          </p:nvPr>
        </p:nvSpPr>
        <p:spPr/>
        <p:txBody>
          <a:bodyPr/>
          <a:lstStyle/>
          <a:p>
            <a:r>
              <a:rPr lang="en-US" dirty="0"/>
              <a:t>The </a:t>
            </a:r>
            <a:r>
              <a:rPr lang="en-US" b="1" dirty="0"/>
              <a:t>await</a:t>
            </a:r>
            <a:r>
              <a:rPr lang="en-US" dirty="0"/>
              <a:t> operator is always used to wait for a task to complete</a:t>
            </a:r>
          </a:p>
          <a:p>
            <a:r>
              <a:rPr lang="en-US" dirty="0"/>
              <a:t>If your synchronous method returns </a:t>
            </a:r>
            <a:r>
              <a:rPr lang="en-US" b="1" dirty="0"/>
              <a:t>void</a:t>
            </a:r>
            <a:r>
              <a:rPr lang="en-US" dirty="0"/>
              <a:t>, the asynchronous equivalent should return </a:t>
            </a:r>
            <a:r>
              <a:rPr lang="en-US" b="1" dirty="0"/>
              <a:t>Task</a:t>
            </a:r>
            <a:endParaRPr lang="en-US" dirty="0"/>
          </a:p>
          <a:p>
            <a:r>
              <a:rPr lang="en-US" dirty="0"/>
              <a:t>If your synchronous method has a return type of </a:t>
            </a:r>
            <a:r>
              <a:rPr lang="en-US" b="1" dirty="0"/>
              <a:t>T</a:t>
            </a:r>
            <a:r>
              <a:rPr lang="en-US" dirty="0"/>
              <a:t>, the asynchronous equivalent should return </a:t>
            </a:r>
            <a:r>
              <a:rPr lang="en-US" b="1" dirty="0"/>
              <a:t>Task&lt;T&gt;</a:t>
            </a:r>
            <a:endParaRPr lang="en-US" dirty="0"/>
          </a:p>
          <a:p>
            <a:endParaRPr lang="en-NL" dirty="0"/>
          </a:p>
        </p:txBody>
      </p:sp>
    </p:spTree>
    <p:extLst>
      <p:ext uri="{BB962C8B-B14F-4D97-AF65-F5344CB8AC3E}">
        <p14:creationId xmlns:p14="http://schemas.microsoft.com/office/powerpoint/2010/main" val="2137949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0FEA-7CFA-43EA-9663-A47297EEC58B}"/>
              </a:ext>
            </a:extLst>
          </p:cNvPr>
          <p:cNvSpPr>
            <a:spLocks noGrp="1"/>
          </p:cNvSpPr>
          <p:nvPr>
            <p:ph type="title"/>
          </p:nvPr>
        </p:nvSpPr>
        <p:spPr/>
        <p:txBody>
          <a:bodyPr/>
          <a:lstStyle/>
          <a:p>
            <a:r>
              <a:rPr lang="en-US" dirty="0"/>
              <a:t>Creating and invoking callback methods</a:t>
            </a:r>
            <a:endParaRPr lang="en-NL" dirty="0"/>
          </a:p>
        </p:txBody>
      </p:sp>
      <p:sp>
        <p:nvSpPr>
          <p:cNvPr id="3" name="Content Placeholder 2">
            <a:extLst>
              <a:ext uri="{FF2B5EF4-FFF2-40B4-BE49-F238E27FC236}">
                <a16:creationId xmlns:a16="http://schemas.microsoft.com/office/drawing/2014/main" id="{0F644F59-DDA0-4C54-B32F-8A7133CDB0DC}"/>
              </a:ext>
            </a:extLst>
          </p:cNvPr>
          <p:cNvSpPr>
            <a:spLocks noGrp="1"/>
          </p:cNvSpPr>
          <p:nvPr>
            <p:ph idx="1"/>
          </p:nvPr>
        </p:nvSpPr>
        <p:spPr/>
        <p:txBody>
          <a:bodyPr/>
          <a:lstStyle/>
          <a:p>
            <a:r>
              <a:rPr lang="en-US" dirty="0"/>
              <a:t>Use the </a:t>
            </a:r>
            <a:r>
              <a:rPr lang="en-US" b="1" dirty="0"/>
              <a:t>Action&lt;</a:t>
            </a:r>
            <a:r>
              <a:rPr lang="en-US" i="1" dirty="0"/>
              <a:t>T</a:t>
            </a:r>
            <a:r>
              <a:rPr lang="en-US" b="1" dirty="0"/>
              <a:t>&gt;</a:t>
            </a:r>
            <a:r>
              <a:rPr lang="en-US" dirty="0"/>
              <a:t> delegate to represent your callback method</a:t>
            </a:r>
          </a:p>
          <a:p>
            <a:r>
              <a:rPr lang="en-US" dirty="0"/>
              <a:t>Add the delegate to your asynchronous method parameters</a:t>
            </a:r>
          </a:p>
          <a:p>
            <a:endParaRPr lang="en-US" dirty="0"/>
          </a:p>
          <a:p>
            <a:endParaRPr lang="en-US" dirty="0"/>
          </a:p>
          <a:p>
            <a:r>
              <a:rPr lang="en-US" dirty="0"/>
              <a:t>Invoke the delegate asynchronously within your method</a:t>
            </a:r>
          </a:p>
          <a:p>
            <a:endParaRPr lang="en-US" dirty="0"/>
          </a:p>
          <a:p>
            <a:endParaRPr lang="en-NL" dirty="0"/>
          </a:p>
        </p:txBody>
      </p:sp>
      <p:sp>
        <p:nvSpPr>
          <p:cNvPr id="4" name="TextBox 3">
            <a:extLst>
              <a:ext uri="{FF2B5EF4-FFF2-40B4-BE49-F238E27FC236}">
                <a16:creationId xmlns:a16="http://schemas.microsoft.com/office/drawing/2014/main" id="{673183AF-CADE-4FD0-8F13-3574C960DFF8}"/>
              </a:ext>
            </a:extLst>
          </p:cNvPr>
          <p:cNvSpPr txBox="1"/>
          <p:nvPr/>
        </p:nvSpPr>
        <p:spPr>
          <a:xfrm>
            <a:off x="1024128" y="3246231"/>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async Task GetCoffees(Action&lt;IEnumerable&lt;string&gt;&gt; callback)</a:t>
            </a:r>
          </a:p>
        </p:txBody>
      </p:sp>
      <p:sp>
        <p:nvSpPr>
          <p:cNvPr id="5" name="TextBox 4">
            <a:extLst>
              <a:ext uri="{FF2B5EF4-FFF2-40B4-BE49-F238E27FC236}">
                <a16:creationId xmlns:a16="http://schemas.microsoft.com/office/drawing/2014/main" id="{50FCFCA3-8754-44D1-8948-3988008030B1}"/>
              </a:ext>
            </a:extLst>
          </p:cNvPr>
          <p:cNvSpPr txBox="1"/>
          <p:nvPr/>
        </p:nvSpPr>
        <p:spPr>
          <a:xfrm>
            <a:off x="1024128" y="4714293"/>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await Task.Run(() =&gt; callback(coffees));</a:t>
            </a:r>
          </a:p>
        </p:txBody>
      </p:sp>
    </p:spTree>
    <p:extLst>
      <p:ext uri="{BB962C8B-B14F-4D97-AF65-F5344CB8AC3E}">
        <p14:creationId xmlns:p14="http://schemas.microsoft.com/office/powerpoint/2010/main" val="1169611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BD23-06C2-4767-B7D6-498EBD51493A}"/>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2CB8DCE5-D79C-405A-AA95-EE1C36053C82}"/>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866C7DF9-2504-4ABA-B5AC-BBFCEE9E6339}"/>
              </a:ext>
            </a:extLst>
          </p:cNvPr>
          <p:cNvPicPr>
            <a:picLocks noChangeAspect="1"/>
          </p:cNvPicPr>
          <p:nvPr/>
        </p:nvPicPr>
        <p:blipFill>
          <a:blip r:embed="rId2"/>
          <a:stretch>
            <a:fillRect/>
          </a:stretch>
        </p:blipFill>
        <p:spPr>
          <a:xfrm>
            <a:off x="823912" y="185737"/>
            <a:ext cx="7122206" cy="5500688"/>
          </a:xfrm>
          <a:prstGeom prst="rect">
            <a:avLst/>
          </a:prstGeom>
        </p:spPr>
      </p:pic>
    </p:spTree>
    <p:extLst>
      <p:ext uri="{BB962C8B-B14F-4D97-AF65-F5344CB8AC3E}">
        <p14:creationId xmlns:p14="http://schemas.microsoft.com/office/powerpoint/2010/main" val="42690934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85EE5-8304-4DBC-BFCC-9689B4F04EE2}"/>
              </a:ext>
            </a:extLst>
          </p:cNvPr>
          <p:cNvSpPr>
            <a:spLocks noGrp="1"/>
          </p:cNvSpPr>
          <p:nvPr>
            <p:ph type="title"/>
          </p:nvPr>
        </p:nvSpPr>
        <p:spPr/>
        <p:txBody>
          <a:bodyPr/>
          <a:lstStyle/>
          <a:p>
            <a:r>
              <a:rPr lang="en-US" dirty="0"/>
              <a:t>APM – asynchronous programming model</a:t>
            </a:r>
            <a:endParaRPr lang="en-NL" dirty="0"/>
          </a:p>
        </p:txBody>
      </p:sp>
      <p:sp>
        <p:nvSpPr>
          <p:cNvPr id="3" name="Content Placeholder 2">
            <a:extLst>
              <a:ext uri="{FF2B5EF4-FFF2-40B4-BE49-F238E27FC236}">
                <a16:creationId xmlns:a16="http://schemas.microsoft.com/office/drawing/2014/main" id="{485A86C4-8DF9-466A-87DE-428611BCA09F}"/>
              </a:ext>
            </a:extLst>
          </p:cNvPr>
          <p:cNvSpPr>
            <a:spLocks noGrp="1"/>
          </p:cNvSpPr>
          <p:nvPr>
            <p:ph idx="1"/>
          </p:nvPr>
        </p:nvSpPr>
        <p:spPr/>
        <p:txBody>
          <a:bodyPr/>
          <a:lstStyle/>
          <a:p>
            <a:r>
              <a:rPr lang="en-US" dirty="0"/>
              <a:t>Use the </a:t>
            </a:r>
            <a:r>
              <a:rPr lang="en-US" b="1" dirty="0" err="1"/>
              <a:t>TaskFactory.FromAsync</a:t>
            </a:r>
            <a:r>
              <a:rPr lang="en-US" dirty="0"/>
              <a:t> method to call methods that implement the APM pattern</a:t>
            </a:r>
          </a:p>
          <a:p>
            <a:endParaRPr lang="en-NL" dirty="0"/>
          </a:p>
        </p:txBody>
      </p:sp>
      <p:sp>
        <p:nvSpPr>
          <p:cNvPr id="4" name="TextBox 3">
            <a:extLst>
              <a:ext uri="{FF2B5EF4-FFF2-40B4-BE49-F238E27FC236}">
                <a16:creationId xmlns:a16="http://schemas.microsoft.com/office/drawing/2014/main" id="{23E19363-19FE-4208-80AC-9E6207A9EB7D}"/>
              </a:ext>
            </a:extLst>
          </p:cNvPr>
          <p:cNvSpPr txBox="1"/>
          <p:nvPr/>
        </p:nvSpPr>
        <p:spPr>
          <a:xfrm>
            <a:off x="1024128" y="3158611"/>
            <a:ext cx="7620000" cy="286232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HttpWebRequest request = </a:t>
            </a:r>
          </a:p>
          <a:p>
            <a:r>
              <a:rPr lang="en-GB" sz="2000" b="0" dirty="0">
                <a:latin typeface="Lucida Sans Unicode" pitchFamily="34" charset="0"/>
                <a:cs typeface="Lucida Sans Unicode" pitchFamily="34" charset="0"/>
              </a:rPr>
              <a:t>   (HttpWebRequest)WebRequest.Create(url);</a:t>
            </a:r>
          </a:p>
          <a:p>
            <a:endParaRPr lang="en-GB" sz="2000" b="0" dirty="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HttpWebResponse response = </a:t>
            </a:r>
          </a:p>
          <a:p>
            <a:r>
              <a:rPr lang="en-GB" sz="2000" b="0" dirty="0">
                <a:latin typeface="Lucida Sans Unicode" pitchFamily="34" charset="0"/>
                <a:cs typeface="Lucida Sans Unicode" pitchFamily="34" charset="0"/>
              </a:rPr>
              <a:t>   await Task&lt;WebResponse&gt;.Factory.FromAsync(</a:t>
            </a:r>
          </a:p>
          <a:p>
            <a:r>
              <a:rPr lang="en-GB" sz="2000" b="0" dirty="0">
                <a:latin typeface="Lucida Sans Unicode" pitchFamily="34" charset="0"/>
                <a:cs typeface="Lucida Sans Unicode" pitchFamily="34" charset="0"/>
              </a:rPr>
              <a:t>      request.BeginGetResponse, </a:t>
            </a:r>
          </a:p>
          <a:p>
            <a:r>
              <a:rPr lang="en-GB" sz="2000" b="0" dirty="0">
                <a:latin typeface="Lucida Sans Unicode" pitchFamily="34" charset="0"/>
                <a:cs typeface="Lucida Sans Unicode" pitchFamily="34" charset="0"/>
              </a:rPr>
              <a:t>      request.EndGetResponse, </a:t>
            </a:r>
          </a:p>
          <a:p>
            <a:r>
              <a:rPr lang="en-GB" sz="2000" b="0" dirty="0">
                <a:latin typeface="Lucida Sans Unicode" pitchFamily="34" charset="0"/>
                <a:cs typeface="Lucida Sans Unicode" pitchFamily="34" charset="0"/>
              </a:rPr>
              <a:t>      request) as HttpWebResponse;</a:t>
            </a:r>
          </a:p>
          <a:p>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688724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0FEB-30C4-49C1-9344-B00CC2BEA8A1}"/>
              </a:ext>
            </a:extLst>
          </p:cNvPr>
          <p:cNvSpPr>
            <a:spLocks noGrp="1"/>
          </p:cNvSpPr>
          <p:nvPr>
            <p:ph type="title"/>
          </p:nvPr>
        </p:nvSpPr>
        <p:spPr/>
        <p:txBody>
          <a:bodyPr/>
          <a:lstStyle/>
          <a:p>
            <a:r>
              <a:rPr lang="en-US" dirty="0"/>
              <a:t>Handling exceptions from await methods</a:t>
            </a:r>
            <a:endParaRPr lang="en-NL" dirty="0"/>
          </a:p>
        </p:txBody>
      </p:sp>
      <p:sp>
        <p:nvSpPr>
          <p:cNvPr id="3" name="Content Placeholder 2">
            <a:extLst>
              <a:ext uri="{FF2B5EF4-FFF2-40B4-BE49-F238E27FC236}">
                <a16:creationId xmlns:a16="http://schemas.microsoft.com/office/drawing/2014/main" id="{571214BF-27C3-4D0D-92F9-D2C2FF2AB801}"/>
              </a:ext>
            </a:extLst>
          </p:cNvPr>
          <p:cNvSpPr>
            <a:spLocks noGrp="1"/>
          </p:cNvSpPr>
          <p:nvPr>
            <p:ph idx="1"/>
          </p:nvPr>
        </p:nvSpPr>
        <p:spPr/>
        <p:txBody>
          <a:bodyPr/>
          <a:lstStyle/>
          <a:p>
            <a:r>
              <a:rPr lang="en-US" dirty="0"/>
              <a:t>Use a conventional </a:t>
            </a:r>
            <a:r>
              <a:rPr lang="en-US" b="1" dirty="0"/>
              <a:t>try</a:t>
            </a:r>
            <a:r>
              <a:rPr lang="en-US" dirty="0"/>
              <a:t>/</a:t>
            </a:r>
            <a:r>
              <a:rPr lang="en-US" b="1" dirty="0"/>
              <a:t>catch</a:t>
            </a:r>
            <a:r>
              <a:rPr lang="en-US" dirty="0"/>
              <a:t> block to catch exceptions in asynchronous methods</a:t>
            </a:r>
          </a:p>
          <a:p>
            <a:r>
              <a:rPr lang="en-US" dirty="0"/>
              <a:t>Subscribe to the </a:t>
            </a:r>
            <a:r>
              <a:rPr lang="en-US" b="1" dirty="0" err="1"/>
              <a:t>TaskScheduler.UnobservedTaskException</a:t>
            </a:r>
            <a:r>
              <a:rPr lang="en-US" dirty="0"/>
              <a:t> event to create an event handler of last resort</a:t>
            </a:r>
          </a:p>
          <a:p>
            <a:endParaRPr lang="en-NL" dirty="0"/>
          </a:p>
        </p:txBody>
      </p:sp>
      <p:sp>
        <p:nvSpPr>
          <p:cNvPr id="4" name="TextBox 3">
            <a:extLst>
              <a:ext uri="{FF2B5EF4-FFF2-40B4-BE49-F238E27FC236}">
                <a16:creationId xmlns:a16="http://schemas.microsoft.com/office/drawing/2014/main" id="{FF77A394-A9F9-4E8B-843D-FB52A8E9B4C8}"/>
              </a:ext>
            </a:extLst>
          </p:cNvPr>
          <p:cNvSpPr txBox="1"/>
          <p:nvPr/>
        </p:nvSpPr>
        <p:spPr>
          <a:xfrm>
            <a:off x="1024128" y="3599430"/>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TaskScheduler.UnobservedTaskException += </a:t>
            </a:r>
          </a:p>
          <a:p>
            <a:r>
              <a:rPr lang="en-GB" sz="2000" b="0" dirty="0">
                <a:latin typeface="Lucida Sans Unicode" pitchFamily="34" charset="0"/>
                <a:cs typeface="Lucida Sans Unicode" pitchFamily="34" charset="0"/>
              </a:rPr>
              <a:t>   (object sender, UnobservedTaskExceptionEventArgs e) =&gt;</a:t>
            </a:r>
          </a:p>
          <a:p>
            <a:r>
              <a:rPr lang="en-GB" sz="2000" b="0" dirty="0">
                <a:latin typeface="Lucida Sans Unicode" pitchFamily="34" charset="0"/>
                <a:cs typeface="Lucida Sans Unicode" pitchFamily="34" charset="0"/>
              </a:rPr>
              <a:t>      {</a:t>
            </a:r>
          </a:p>
          <a:p>
            <a:r>
              <a:rPr lang="en-GB" sz="2000" b="0" dirty="0">
                <a:latin typeface="Lucida Sans Unicode" pitchFamily="34" charset="0"/>
                <a:cs typeface="Lucida Sans Unicode" pitchFamily="34" charset="0"/>
              </a:rPr>
              <a:t>         // Respond to the unobserved task exception.</a:t>
            </a:r>
          </a:p>
          <a:p>
            <a:r>
              <a:rPr lang="en-GB" sz="2000" b="0" dirty="0">
                <a:latin typeface="Lucida Sans Unicode" pitchFamily="34" charset="0"/>
                <a:cs typeface="Lucida Sans Unicode" pitchFamily="34" charset="0"/>
              </a:rPr>
              <a:t>      }</a:t>
            </a:r>
          </a:p>
        </p:txBody>
      </p:sp>
    </p:spTree>
    <p:extLst>
      <p:ext uri="{BB962C8B-B14F-4D97-AF65-F5344CB8AC3E}">
        <p14:creationId xmlns:p14="http://schemas.microsoft.com/office/powerpoint/2010/main" val="1826989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E760-D2C3-43B4-A537-641CE1DFE0CD}"/>
              </a:ext>
            </a:extLst>
          </p:cNvPr>
          <p:cNvSpPr>
            <a:spLocks noGrp="1"/>
          </p:cNvSpPr>
          <p:nvPr>
            <p:ph type="title"/>
          </p:nvPr>
        </p:nvSpPr>
        <p:spPr/>
        <p:txBody>
          <a:bodyPr/>
          <a:lstStyle/>
          <a:p>
            <a:r>
              <a:rPr lang="en-US" dirty="0"/>
              <a:t>tasks</a:t>
            </a:r>
            <a:endParaRPr lang="en-NL" dirty="0"/>
          </a:p>
        </p:txBody>
      </p:sp>
      <p:sp>
        <p:nvSpPr>
          <p:cNvPr id="3" name="Content Placeholder 2">
            <a:extLst>
              <a:ext uri="{FF2B5EF4-FFF2-40B4-BE49-F238E27FC236}">
                <a16:creationId xmlns:a16="http://schemas.microsoft.com/office/drawing/2014/main" id="{B654239C-0982-4F43-B425-1AEA9EB3BB4A}"/>
              </a:ext>
            </a:extLst>
          </p:cNvPr>
          <p:cNvSpPr>
            <a:spLocks noGrp="1"/>
          </p:cNvSpPr>
          <p:nvPr>
            <p:ph idx="1"/>
          </p:nvPr>
        </p:nvSpPr>
        <p:spPr/>
        <p:txBody>
          <a:bodyPr/>
          <a:lstStyle/>
          <a:p>
            <a:r>
              <a:rPr lang="en-US" dirty="0"/>
              <a:t>Use lambda expressions (recommended)</a:t>
            </a:r>
          </a:p>
          <a:p>
            <a:endParaRPr lang="en-NL" dirty="0"/>
          </a:p>
        </p:txBody>
      </p:sp>
      <p:sp>
        <p:nvSpPr>
          <p:cNvPr id="4" name="TextBox 5">
            <a:extLst>
              <a:ext uri="{FF2B5EF4-FFF2-40B4-BE49-F238E27FC236}">
                <a16:creationId xmlns:a16="http://schemas.microsoft.com/office/drawing/2014/main" id="{83628567-D0AA-45F6-9D0C-428AC3066054}"/>
              </a:ext>
            </a:extLst>
          </p:cNvPr>
          <p:cNvSpPr txBox="1"/>
          <p:nvPr/>
        </p:nvSpPr>
        <p:spPr>
          <a:xfrm>
            <a:off x="1024128" y="276728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Task task2 = new Task(() =&gt; </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Console.WriteLine(" Task 2 reporting");</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4143094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E539-26D1-41C1-A041-9EEE7DD65B04}"/>
              </a:ext>
            </a:extLst>
          </p:cNvPr>
          <p:cNvSpPr>
            <a:spLocks noGrp="1"/>
          </p:cNvSpPr>
          <p:nvPr>
            <p:ph type="title"/>
          </p:nvPr>
        </p:nvSpPr>
        <p:spPr/>
        <p:txBody>
          <a:bodyPr/>
          <a:lstStyle/>
          <a:p>
            <a:r>
              <a:rPr lang="en-US" dirty="0"/>
              <a:t>Threads</a:t>
            </a:r>
            <a:endParaRPr lang="en-NL" dirty="0"/>
          </a:p>
        </p:txBody>
      </p:sp>
      <p:sp>
        <p:nvSpPr>
          <p:cNvPr id="3" name="Content Placeholder 2">
            <a:extLst>
              <a:ext uri="{FF2B5EF4-FFF2-40B4-BE49-F238E27FC236}">
                <a16:creationId xmlns:a16="http://schemas.microsoft.com/office/drawing/2014/main" id="{8408A633-55F0-429F-AB78-A9927F75BF39}"/>
              </a:ext>
            </a:extLst>
          </p:cNvPr>
          <p:cNvSpPr>
            <a:spLocks noGrp="1"/>
          </p:cNvSpPr>
          <p:nvPr>
            <p:ph idx="1"/>
          </p:nvPr>
        </p:nvSpPr>
        <p:spPr/>
        <p:txBody>
          <a:bodyPr/>
          <a:lstStyle/>
          <a:p>
            <a:r>
              <a:rPr lang="nl-NL" dirty="0"/>
              <a:t>https://docs.microsoft.com/en-us/dotnet/api/system.threading.thread?view=net-6.0</a:t>
            </a:r>
            <a:endParaRPr lang="en-NL" dirty="0"/>
          </a:p>
        </p:txBody>
      </p:sp>
    </p:spTree>
    <p:extLst>
      <p:ext uri="{BB962C8B-B14F-4D97-AF65-F5344CB8AC3E}">
        <p14:creationId xmlns:p14="http://schemas.microsoft.com/office/powerpoint/2010/main" val="31618860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4077-DAEF-4035-96B0-BBC2AFCEC06F}"/>
              </a:ext>
            </a:extLst>
          </p:cNvPr>
          <p:cNvSpPr>
            <a:spLocks noGrp="1"/>
          </p:cNvSpPr>
          <p:nvPr>
            <p:ph type="title"/>
          </p:nvPr>
        </p:nvSpPr>
        <p:spPr/>
        <p:txBody>
          <a:bodyPr/>
          <a:lstStyle/>
          <a:p>
            <a:r>
              <a:rPr lang="en-US" dirty="0"/>
              <a:t>Thread example</a:t>
            </a:r>
            <a:endParaRPr lang="en-NL" dirty="0"/>
          </a:p>
        </p:txBody>
      </p:sp>
      <p:sp>
        <p:nvSpPr>
          <p:cNvPr id="3" name="Content Placeholder 2">
            <a:extLst>
              <a:ext uri="{FF2B5EF4-FFF2-40B4-BE49-F238E27FC236}">
                <a16:creationId xmlns:a16="http://schemas.microsoft.com/office/drawing/2014/main" id="{55EBF00A-75D1-43E5-B462-6FB39E80540C}"/>
              </a:ext>
            </a:extLst>
          </p:cNvPr>
          <p:cNvSpPr>
            <a:spLocks noGrp="1"/>
          </p:cNvSpPr>
          <p:nvPr>
            <p:ph idx="1"/>
          </p:nvPr>
        </p:nvSpPr>
        <p:spPr/>
        <p:txBody>
          <a:bodyPr/>
          <a:lstStyle/>
          <a:p>
            <a:endParaRPr lang="en-NL" dirty="0"/>
          </a:p>
        </p:txBody>
      </p:sp>
    </p:spTree>
    <p:extLst>
      <p:ext uri="{BB962C8B-B14F-4D97-AF65-F5344CB8AC3E}">
        <p14:creationId xmlns:p14="http://schemas.microsoft.com/office/powerpoint/2010/main" val="2865822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AA46-3731-4845-81A6-C91DE7D4B78F}"/>
              </a:ext>
            </a:extLst>
          </p:cNvPr>
          <p:cNvSpPr>
            <a:spLocks noGrp="1"/>
          </p:cNvSpPr>
          <p:nvPr>
            <p:ph type="title"/>
          </p:nvPr>
        </p:nvSpPr>
        <p:spPr/>
        <p:txBody>
          <a:bodyPr/>
          <a:lstStyle/>
          <a:p>
            <a:r>
              <a:rPr lang="en-US" dirty="0"/>
              <a:t>Thread exercise</a:t>
            </a:r>
            <a:endParaRPr lang="en-NL" dirty="0"/>
          </a:p>
        </p:txBody>
      </p:sp>
      <p:sp>
        <p:nvSpPr>
          <p:cNvPr id="3" name="Content Placeholder 2">
            <a:extLst>
              <a:ext uri="{FF2B5EF4-FFF2-40B4-BE49-F238E27FC236}">
                <a16:creationId xmlns:a16="http://schemas.microsoft.com/office/drawing/2014/main" id="{AF5075C0-69AD-4A99-930C-52C93F9D5632}"/>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2739008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CD639-D000-48D9-A50E-4A9ABE8EC689}"/>
              </a:ext>
            </a:extLst>
          </p:cNvPr>
          <p:cNvSpPr>
            <a:spLocks noGrp="1"/>
          </p:cNvSpPr>
          <p:nvPr>
            <p:ph type="title"/>
          </p:nvPr>
        </p:nvSpPr>
        <p:spPr/>
        <p:txBody>
          <a:bodyPr/>
          <a:lstStyle/>
          <a:p>
            <a:r>
              <a:rPr lang="en-US" dirty="0"/>
              <a:t>Threads vs tasks</a:t>
            </a:r>
            <a:endParaRPr lang="en-NL" dirty="0"/>
          </a:p>
        </p:txBody>
      </p:sp>
      <p:sp>
        <p:nvSpPr>
          <p:cNvPr id="3" name="Content Placeholder 2">
            <a:extLst>
              <a:ext uri="{FF2B5EF4-FFF2-40B4-BE49-F238E27FC236}">
                <a16:creationId xmlns:a16="http://schemas.microsoft.com/office/drawing/2014/main" id="{0F2B63A9-8370-4EDD-A3CE-56BF53056C3A}"/>
              </a:ext>
            </a:extLst>
          </p:cNvPr>
          <p:cNvSpPr>
            <a:spLocks noGrp="1"/>
          </p:cNvSpPr>
          <p:nvPr>
            <p:ph idx="1"/>
          </p:nvPr>
        </p:nvSpPr>
        <p:spPr>
          <a:xfrm>
            <a:off x="1024129" y="2286000"/>
            <a:ext cx="3414522" cy="4023360"/>
          </a:xfrm>
        </p:spPr>
        <p:txBody>
          <a:bodyPr/>
          <a:lstStyle/>
          <a:p>
            <a:r>
              <a:rPr lang="nl-NL" dirty="0"/>
              <a:t>http://csharp.net-informations.com/language/task.htm</a:t>
            </a:r>
            <a:endParaRPr lang="en-NL" dirty="0"/>
          </a:p>
        </p:txBody>
      </p:sp>
      <p:pic>
        <p:nvPicPr>
          <p:cNvPr id="5" name="Picture 4">
            <a:extLst>
              <a:ext uri="{FF2B5EF4-FFF2-40B4-BE49-F238E27FC236}">
                <a16:creationId xmlns:a16="http://schemas.microsoft.com/office/drawing/2014/main" id="{AD8C47A3-8137-474F-95E7-C4CBABBB5EB8}"/>
              </a:ext>
            </a:extLst>
          </p:cNvPr>
          <p:cNvPicPr>
            <a:picLocks noChangeAspect="1"/>
          </p:cNvPicPr>
          <p:nvPr/>
        </p:nvPicPr>
        <p:blipFill>
          <a:blip r:embed="rId2"/>
          <a:stretch>
            <a:fillRect/>
          </a:stretch>
        </p:blipFill>
        <p:spPr>
          <a:xfrm>
            <a:off x="5076825" y="0"/>
            <a:ext cx="7277100" cy="6810375"/>
          </a:xfrm>
          <a:prstGeom prst="rect">
            <a:avLst/>
          </a:prstGeom>
        </p:spPr>
      </p:pic>
    </p:spTree>
    <p:extLst>
      <p:ext uri="{BB962C8B-B14F-4D97-AF65-F5344CB8AC3E}">
        <p14:creationId xmlns:p14="http://schemas.microsoft.com/office/powerpoint/2010/main" val="4296892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6FB46-5D37-4A15-BC0E-E5A60D3740F5}"/>
              </a:ext>
            </a:extLst>
          </p:cNvPr>
          <p:cNvSpPr>
            <a:spLocks noGrp="1"/>
          </p:cNvSpPr>
          <p:nvPr>
            <p:ph type="title"/>
          </p:nvPr>
        </p:nvSpPr>
        <p:spPr/>
        <p:txBody>
          <a:bodyPr/>
          <a:lstStyle/>
          <a:p>
            <a:r>
              <a:rPr lang="en-US" dirty="0"/>
              <a:t>locks</a:t>
            </a:r>
            <a:endParaRPr lang="en-NL" dirty="0"/>
          </a:p>
        </p:txBody>
      </p:sp>
      <p:sp>
        <p:nvSpPr>
          <p:cNvPr id="3" name="Content Placeholder 2">
            <a:extLst>
              <a:ext uri="{FF2B5EF4-FFF2-40B4-BE49-F238E27FC236}">
                <a16:creationId xmlns:a16="http://schemas.microsoft.com/office/drawing/2014/main" id="{66D11FFB-7E78-423D-B6C3-ED7EFFB738AE}"/>
              </a:ext>
            </a:extLst>
          </p:cNvPr>
          <p:cNvSpPr>
            <a:spLocks noGrp="1"/>
          </p:cNvSpPr>
          <p:nvPr>
            <p:ph idx="1"/>
          </p:nvPr>
        </p:nvSpPr>
        <p:spPr/>
        <p:txBody>
          <a:bodyPr/>
          <a:lstStyle/>
          <a:p>
            <a:r>
              <a:rPr lang="en-US" dirty="0"/>
              <a:t>Create a private object to apply the lock to</a:t>
            </a:r>
          </a:p>
          <a:p>
            <a:r>
              <a:rPr lang="en-US" dirty="0"/>
              <a:t>Use the </a:t>
            </a:r>
            <a:r>
              <a:rPr lang="en-US" b="1" dirty="0"/>
              <a:t>lock</a:t>
            </a:r>
            <a:r>
              <a:rPr lang="en-US" dirty="0"/>
              <a:t> statement and specify the locking object</a:t>
            </a:r>
          </a:p>
          <a:p>
            <a:r>
              <a:rPr lang="en-US" dirty="0"/>
              <a:t>Enclose your critical section of code in the </a:t>
            </a:r>
            <a:r>
              <a:rPr lang="en-US" b="1" dirty="0"/>
              <a:t>lock</a:t>
            </a:r>
            <a:r>
              <a:rPr lang="en-US" dirty="0"/>
              <a:t> block</a:t>
            </a:r>
          </a:p>
          <a:p>
            <a:endParaRPr lang="en-NL" dirty="0"/>
          </a:p>
        </p:txBody>
      </p:sp>
      <p:sp>
        <p:nvSpPr>
          <p:cNvPr id="4" name="TextBox 3">
            <a:extLst>
              <a:ext uri="{FF2B5EF4-FFF2-40B4-BE49-F238E27FC236}">
                <a16:creationId xmlns:a16="http://schemas.microsoft.com/office/drawing/2014/main" id="{13E40E36-F7DE-481E-A785-E091EF0C0098}"/>
              </a:ext>
            </a:extLst>
          </p:cNvPr>
          <p:cNvSpPr txBox="1"/>
          <p:nvPr/>
        </p:nvSpPr>
        <p:spPr>
          <a:xfrm>
            <a:off x="1024128" y="3834322"/>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private object lockingObject = new object();</a:t>
            </a:r>
          </a:p>
          <a:p>
            <a:r>
              <a:rPr lang="en-GB" sz="2000" b="0" dirty="0">
                <a:latin typeface="Lucida Sans Unicode" pitchFamily="34" charset="0"/>
                <a:cs typeface="Lucida Sans Unicode" pitchFamily="34" charset="0"/>
              </a:rPr>
              <a:t>lock (lockingObject)</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 Only one thread can enter this block at any one time.</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818162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A5E0-82CE-4EA8-887B-57BDFC4DBF5E}"/>
              </a:ext>
            </a:extLst>
          </p:cNvPr>
          <p:cNvSpPr>
            <a:spLocks noGrp="1"/>
          </p:cNvSpPr>
          <p:nvPr>
            <p:ph type="title"/>
          </p:nvPr>
        </p:nvSpPr>
        <p:spPr/>
        <p:txBody>
          <a:bodyPr/>
          <a:lstStyle/>
          <a:p>
            <a:r>
              <a:rPr lang="en-US" dirty="0"/>
              <a:t>Lock example</a:t>
            </a:r>
            <a:endParaRPr lang="en-NL" dirty="0"/>
          </a:p>
        </p:txBody>
      </p:sp>
      <p:sp>
        <p:nvSpPr>
          <p:cNvPr id="3" name="Content Placeholder 2">
            <a:extLst>
              <a:ext uri="{FF2B5EF4-FFF2-40B4-BE49-F238E27FC236}">
                <a16:creationId xmlns:a16="http://schemas.microsoft.com/office/drawing/2014/main" id="{EDBBEA48-A318-4F61-AE1A-AFAC24308D1B}"/>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30FF538D-8CB8-48F8-960B-E6E6E9C7DEEA}"/>
              </a:ext>
            </a:extLst>
          </p:cNvPr>
          <p:cNvPicPr>
            <a:picLocks noChangeAspect="1"/>
          </p:cNvPicPr>
          <p:nvPr/>
        </p:nvPicPr>
        <p:blipFill>
          <a:blip r:embed="rId2"/>
          <a:stretch>
            <a:fillRect/>
          </a:stretch>
        </p:blipFill>
        <p:spPr>
          <a:xfrm>
            <a:off x="1024128" y="1871662"/>
            <a:ext cx="6348222" cy="4619969"/>
          </a:xfrm>
          <a:prstGeom prst="rect">
            <a:avLst/>
          </a:prstGeom>
        </p:spPr>
      </p:pic>
    </p:spTree>
    <p:extLst>
      <p:ext uri="{BB962C8B-B14F-4D97-AF65-F5344CB8AC3E}">
        <p14:creationId xmlns:p14="http://schemas.microsoft.com/office/powerpoint/2010/main" val="3295271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08B8-1E49-496B-B7D8-72049212F196}"/>
              </a:ext>
            </a:extLst>
          </p:cNvPr>
          <p:cNvSpPr>
            <a:spLocks noGrp="1"/>
          </p:cNvSpPr>
          <p:nvPr>
            <p:ph type="title"/>
          </p:nvPr>
        </p:nvSpPr>
        <p:spPr/>
        <p:txBody>
          <a:bodyPr/>
          <a:lstStyle/>
          <a:p>
            <a:r>
              <a:rPr lang="en-US" dirty="0"/>
              <a:t>Synchronization principles</a:t>
            </a:r>
            <a:endParaRPr lang="en-NL" dirty="0"/>
          </a:p>
        </p:txBody>
      </p:sp>
      <p:sp>
        <p:nvSpPr>
          <p:cNvPr id="3" name="Content Placeholder 2">
            <a:extLst>
              <a:ext uri="{FF2B5EF4-FFF2-40B4-BE49-F238E27FC236}">
                <a16:creationId xmlns:a16="http://schemas.microsoft.com/office/drawing/2014/main" id="{3C814A21-B799-457A-AE47-378B4E1DCAF0}"/>
              </a:ext>
            </a:extLst>
          </p:cNvPr>
          <p:cNvSpPr>
            <a:spLocks noGrp="1"/>
          </p:cNvSpPr>
          <p:nvPr>
            <p:ph idx="1"/>
          </p:nvPr>
        </p:nvSpPr>
        <p:spPr/>
        <p:txBody>
          <a:bodyPr/>
          <a:lstStyle/>
          <a:p>
            <a:r>
              <a:rPr lang="en-US" dirty="0"/>
              <a:t>Use the </a:t>
            </a:r>
            <a:r>
              <a:rPr lang="en-US" b="1" dirty="0" err="1"/>
              <a:t>ManualResetEventSlim</a:t>
            </a:r>
            <a:r>
              <a:rPr lang="en-US" dirty="0"/>
              <a:t> class to limit resource access to one thread at a time</a:t>
            </a:r>
          </a:p>
          <a:p>
            <a:r>
              <a:rPr lang="en-US" dirty="0"/>
              <a:t>Use the </a:t>
            </a:r>
            <a:r>
              <a:rPr lang="en-US" b="1" dirty="0" err="1"/>
              <a:t>SemaphoreSlim</a:t>
            </a:r>
            <a:r>
              <a:rPr lang="en-US" dirty="0"/>
              <a:t> class to limit resource access to a fixed number of threads</a:t>
            </a:r>
          </a:p>
          <a:p>
            <a:r>
              <a:rPr lang="en-US" dirty="0"/>
              <a:t>Use the </a:t>
            </a:r>
            <a:r>
              <a:rPr lang="en-US" b="1" dirty="0" err="1"/>
              <a:t>CountdownEvent</a:t>
            </a:r>
            <a:r>
              <a:rPr lang="en-US" b="1" dirty="0"/>
              <a:t> </a:t>
            </a:r>
            <a:r>
              <a:rPr lang="en-US" dirty="0"/>
              <a:t>class to block a thread until a fixed number of tasks signal completion</a:t>
            </a:r>
          </a:p>
          <a:p>
            <a:r>
              <a:rPr lang="en-US" dirty="0"/>
              <a:t>Use the </a:t>
            </a:r>
            <a:r>
              <a:rPr lang="en-US" b="1" dirty="0" err="1"/>
              <a:t>ReaderWriterLockSlim</a:t>
            </a:r>
            <a:r>
              <a:rPr lang="en-US" dirty="0"/>
              <a:t> class to allow multiple threads to read a resource or a single thread to write to a resource at any one time</a:t>
            </a:r>
          </a:p>
          <a:p>
            <a:r>
              <a:rPr lang="en-US" dirty="0"/>
              <a:t>Use the </a:t>
            </a:r>
            <a:r>
              <a:rPr lang="en-US" b="1" dirty="0"/>
              <a:t>Barrier</a:t>
            </a:r>
            <a:r>
              <a:rPr lang="en-US" dirty="0"/>
              <a:t> class to block multiple threads until they all satisfy a condition</a:t>
            </a:r>
          </a:p>
          <a:p>
            <a:endParaRPr lang="en-NL" dirty="0"/>
          </a:p>
        </p:txBody>
      </p:sp>
    </p:spTree>
    <p:extLst>
      <p:ext uri="{BB962C8B-B14F-4D97-AF65-F5344CB8AC3E}">
        <p14:creationId xmlns:p14="http://schemas.microsoft.com/office/powerpoint/2010/main" val="1616246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4E01-8BB1-4B8C-9615-3AA28D8FE470}"/>
              </a:ext>
            </a:extLst>
          </p:cNvPr>
          <p:cNvSpPr>
            <a:spLocks noGrp="1"/>
          </p:cNvSpPr>
          <p:nvPr>
            <p:ph type="title"/>
          </p:nvPr>
        </p:nvSpPr>
        <p:spPr/>
        <p:txBody>
          <a:bodyPr/>
          <a:lstStyle/>
          <a:p>
            <a:r>
              <a:rPr lang="en-US" dirty="0"/>
              <a:t>More synchronization principles</a:t>
            </a:r>
            <a:endParaRPr lang="en-NL" dirty="0"/>
          </a:p>
        </p:txBody>
      </p:sp>
      <p:sp>
        <p:nvSpPr>
          <p:cNvPr id="3" name="Content Placeholder 2">
            <a:extLst>
              <a:ext uri="{FF2B5EF4-FFF2-40B4-BE49-F238E27FC236}">
                <a16:creationId xmlns:a16="http://schemas.microsoft.com/office/drawing/2014/main" id="{E43C3C0B-3675-43AD-9D13-BD27D14163E0}"/>
              </a:ext>
            </a:extLst>
          </p:cNvPr>
          <p:cNvSpPr>
            <a:spLocks noGrp="1"/>
          </p:cNvSpPr>
          <p:nvPr>
            <p:ph idx="1"/>
          </p:nvPr>
        </p:nvSpPr>
        <p:spPr/>
        <p:txBody>
          <a:bodyPr/>
          <a:lstStyle/>
          <a:p>
            <a:r>
              <a:rPr lang="nl-NL" dirty="0"/>
              <a:t>https://docs.microsoft.com/en-us/dotnet/standard/threading/overview-of-synchronization-primitives</a:t>
            </a:r>
            <a:endParaRPr lang="en-NL" dirty="0"/>
          </a:p>
        </p:txBody>
      </p:sp>
    </p:spTree>
    <p:extLst>
      <p:ext uri="{BB962C8B-B14F-4D97-AF65-F5344CB8AC3E}">
        <p14:creationId xmlns:p14="http://schemas.microsoft.com/office/powerpoint/2010/main" val="1585898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C6B52-FB1F-4575-B068-C527387B8C73}"/>
              </a:ext>
            </a:extLst>
          </p:cNvPr>
          <p:cNvSpPr>
            <a:spLocks noGrp="1"/>
          </p:cNvSpPr>
          <p:nvPr>
            <p:ph type="title"/>
          </p:nvPr>
        </p:nvSpPr>
        <p:spPr/>
        <p:txBody>
          <a:bodyPr/>
          <a:lstStyle/>
          <a:p>
            <a:r>
              <a:rPr lang="en-US" dirty="0"/>
              <a:t>Concurrent collections</a:t>
            </a:r>
            <a:endParaRPr lang="en-NL" dirty="0"/>
          </a:p>
        </p:txBody>
      </p:sp>
      <p:sp>
        <p:nvSpPr>
          <p:cNvPr id="3" name="Content Placeholder 2">
            <a:extLst>
              <a:ext uri="{FF2B5EF4-FFF2-40B4-BE49-F238E27FC236}">
                <a16:creationId xmlns:a16="http://schemas.microsoft.com/office/drawing/2014/main" id="{B11DC302-26BB-48DB-9448-AEDFCA9DFBEC}"/>
              </a:ext>
            </a:extLst>
          </p:cNvPr>
          <p:cNvSpPr>
            <a:spLocks noGrp="1"/>
          </p:cNvSpPr>
          <p:nvPr>
            <p:ph idx="1"/>
          </p:nvPr>
        </p:nvSpPr>
        <p:spPr/>
        <p:txBody>
          <a:bodyPr/>
          <a:lstStyle/>
          <a:p>
            <a:r>
              <a:rPr lang="en-US" dirty="0"/>
              <a:t>The standard collection classes in the .NET Framework are, by default, not thread-safe. When you access collections from tasks or other multithreading techniques, you must ensure that you do not compromise the integrity of the collections. One way to do this is to use the synchronization primitives described earlier in this lesson to control concurrent access to your collections. However, the .NET Framework also includes a set of collections that are specifically designed for thread-safe access. The following table describes some of the classes and interfaces that the </a:t>
            </a:r>
            <a:r>
              <a:rPr lang="en-US" dirty="0" err="1"/>
              <a:t>System.Collections.Concurrent</a:t>
            </a:r>
            <a:r>
              <a:rPr lang="en-US" dirty="0"/>
              <a:t> namespace provides. </a:t>
            </a:r>
            <a:endParaRPr lang="en-NL" dirty="0"/>
          </a:p>
        </p:txBody>
      </p:sp>
    </p:spTree>
    <p:extLst>
      <p:ext uri="{BB962C8B-B14F-4D97-AF65-F5344CB8AC3E}">
        <p14:creationId xmlns:p14="http://schemas.microsoft.com/office/powerpoint/2010/main" val="22192333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9EC9-8A95-4958-83D9-56B2DD7B5896}"/>
              </a:ext>
            </a:extLst>
          </p:cNvPr>
          <p:cNvSpPr>
            <a:spLocks noGrp="1"/>
          </p:cNvSpPr>
          <p:nvPr>
            <p:ph type="title"/>
          </p:nvPr>
        </p:nvSpPr>
        <p:spPr/>
        <p:txBody>
          <a:bodyPr/>
          <a:lstStyle/>
          <a:p>
            <a:r>
              <a:rPr lang="en-US" dirty="0"/>
              <a:t>Concurrent collections</a:t>
            </a:r>
            <a:endParaRPr lang="en-NL" dirty="0"/>
          </a:p>
        </p:txBody>
      </p:sp>
      <p:sp>
        <p:nvSpPr>
          <p:cNvPr id="3" name="Content Placeholder 2">
            <a:extLst>
              <a:ext uri="{FF2B5EF4-FFF2-40B4-BE49-F238E27FC236}">
                <a16:creationId xmlns:a16="http://schemas.microsoft.com/office/drawing/2014/main" id="{CCC4F4BD-4431-4B4F-8DBB-5C1A3F3F8003}"/>
              </a:ext>
            </a:extLst>
          </p:cNvPr>
          <p:cNvSpPr>
            <a:spLocks noGrp="1"/>
          </p:cNvSpPr>
          <p:nvPr>
            <p:ph idx="1"/>
          </p:nvPr>
        </p:nvSpPr>
        <p:spPr/>
        <p:txBody>
          <a:bodyPr/>
          <a:lstStyle/>
          <a:p>
            <a:pPr marL="0" indent="0">
              <a:buNone/>
            </a:pPr>
            <a:r>
              <a:rPr lang="en-US" dirty="0"/>
              <a:t>The </a:t>
            </a:r>
            <a:r>
              <a:rPr lang="en-US" b="1" dirty="0" err="1"/>
              <a:t>System.Collections.Concurrent</a:t>
            </a:r>
            <a:r>
              <a:rPr lang="en-US" dirty="0"/>
              <a:t> namespace includes generic classes and interfaces for thread-safe collections:</a:t>
            </a:r>
          </a:p>
          <a:p>
            <a:r>
              <a:rPr lang="en-US" b="1" dirty="0" err="1"/>
              <a:t>ConcurrentBag</a:t>
            </a:r>
            <a:r>
              <a:rPr lang="en-US" b="1" dirty="0"/>
              <a:t>&lt;T&gt;</a:t>
            </a:r>
          </a:p>
          <a:p>
            <a:r>
              <a:rPr lang="en-US" b="1" dirty="0" err="1"/>
              <a:t>ConcurrentDictionary</a:t>
            </a:r>
            <a:r>
              <a:rPr lang="en-US" b="1" dirty="0"/>
              <a:t>&lt;</a:t>
            </a:r>
            <a:r>
              <a:rPr lang="en-US" b="1" dirty="0" err="1"/>
              <a:t>TKey</a:t>
            </a:r>
            <a:r>
              <a:rPr lang="en-US" b="1" dirty="0"/>
              <a:t>, TValue&gt;</a:t>
            </a:r>
          </a:p>
          <a:p>
            <a:r>
              <a:rPr lang="en-US" b="1" dirty="0" err="1"/>
              <a:t>ConcurrentQueue</a:t>
            </a:r>
            <a:r>
              <a:rPr lang="en-US" b="1" dirty="0"/>
              <a:t>&lt;T&gt;</a:t>
            </a:r>
          </a:p>
          <a:p>
            <a:r>
              <a:rPr lang="en-US" b="1" dirty="0" err="1"/>
              <a:t>ConcurrentStack</a:t>
            </a:r>
            <a:r>
              <a:rPr lang="en-US" b="1" dirty="0"/>
              <a:t>&lt;T&gt;</a:t>
            </a:r>
          </a:p>
          <a:p>
            <a:r>
              <a:rPr lang="en-US" b="1" dirty="0" err="1"/>
              <a:t>IProducerConsumerCollection</a:t>
            </a:r>
            <a:r>
              <a:rPr lang="en-US" b="1" dirty="0"/>
              <a:t>&lt;T&gt;</a:t>
            </a:r>
          </a:p>
          <a:p>
            <a:r>
              <a:rPr lang="en-US" b="1" dirty="0" err="1"/>
              <a:t>BlockingCollection</a:t>
            </a:r>
            <a:r>
              <a:rPr lang="en-US" b="1" dirty="0"/>
              <a:t>&lt;T&gt;</a:t>
            </a:r>
          </a:p>
          <a:p>
            <a:endParaRPr lang="en-NL" dirty="0"/>
          </a:p>
        </p:txBody>
      </p:sp>
    </p:spTree>
    <p:extLst>
      <p:ext uri="{BB962C8B-B14F-4D97-AF65-F5344CB8AC3E}">
        <p14:creationId xmlns:p14="http://schemas.microsoft.com/office/powerpoint/2010/main" val="29211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4F3E-A043-41A8-9499-70DF9AD2F2BE}"/>
              </a:ext>
            </a:extLst>
          </p:cNvPr>
          <p:cNvSpPr>
            <a:spLocks noGrp="1"/>
          </p:cNvSpPr>
          <p:nvPr>
            <p:ph type="title"/>
          </p:nvPr>
        </p:nvSpPr>
        <p:spPr/>
        <p:txBody>
          <a:bodyPr/>
          <a:lstStyle/>
          <a:p>
            <a:r>
              <a:rPr lang="en-US" dirty="0"/>
              <a:t>Controlling task execution</a:t>
            </a:r>
            <a:endParaRPr lang="en-NL" dirty="0"/>
          </a:p>
        </p:txBody>
      </p:sp>
      <p:sp>
        <p:nvSpPr>
          <p:cNvPr id="3" name="Content Placeholder 2">
            <a:extLst>
              <a:ext uri="{FF2B5EF4-FFF2-40B4-BE49-F238E27FC236}">
                <a16:creationId xmlns:a16="http://schemas.microsoft.com/office/drawing/2014/main" id="{5B217089-2B2D-4ABD-A017-EC0F2235B876}"/>
              </a:ext>
            </a:extLst>
          </p:cNvPr>
          <p:cNvSpPr>
            <a:spLocks noGrp="1"/>
          </p:cNvSpPr>
          <p:nvPr>
            <p:ph idx="1"/>
          </p:nvPr>
        </p:nvSpPr>
        <p:spPr/>
        <p:txBody>
          <a:bodyPr/>
          <a:lstStyle/>
          <a:p>
            <a:r>
              <a:rPr lang="en-US" dirty="0"/>
              <a:t>To start a task:</a:t>
            </a:r>
          </a:p>
          <a:p>
            <a:pPr lvl="1"/>
            <a:r>
              <a:rPr lang="en-US" b="1" dirty="0" err="1"/>
              <a:t>Task.Start</a:t>
            </a:r>
            <a:r>
              <a:rPr lang="en-US" b="1" dirty="0"/>
              <a:t> </a:t>
            </a:r>
            <a:r>
              <a:rPr lang="en-US" dirty="0"/>
              <a:t>instance method</a:t>
            </a:r>
          </a:p>
          <a:p>
            <a:pPr lvl="1"/>
            <a:r>
              <a:rPr lang="en-US" b="1" dirty="0" err="1"/>
              <a:t>Task.Factory.StartNew</a:t>
            </a:r>
            <a:r>
              <a:rPr lang="en-US" b="1" dirty="0"/>
              <a:t> </a:t>
            </a:r>
            <a:r>
              <a:rPr lang="en-US" dirty="0"/>
              <a:t>static method</a:t>
            </a:r>
          </a:p>
          <a:p>
            <a:pPr lvl="1"/>
            <a:r>
              <a:rPr lang="en-US" b="1" dirty="0" err="1"/>
              <a:t>Task.Run</a:t>
            </a:r>
            <a:r>
              <a:rPr lang="en-US" b="1" dirty="0"/>
              <a:t> </a:t>
            </a:r>
            <a:r>
              <a:rPr lang="en-US" dirty="0"/>
              <a:t>static method</a:t>
            </a:r>
          </a:p>
          <a:p>
            <a:r>
              <a:rPr lang="en-US" dirty="0"/>
              <a:t>To wait for tasks to complete:</a:t>
            </a:r>
          </a:p>
          <a:p>
            <a:pPr lvl="1"/>
            <a:r>
              <a:rPr lang="en-US" b="1" dirty="0" err="1"/>
              <a:t>Task.Wait</a:t>
            </a:r>
            <a:r>
              <a:rPr lang="en-US" dirty="0"/>
              <a:t> instance method</a:t>
            </a:r>
          </a:p>
          <a:p>
            <a:pPr lvl="1"/>
            <a:r>
              <a:rPr lang="en-US" b="1" dirty="0" err="1"/>
              <a:t>Task.WaitAll</a:t>
            </a:r>
            <a:r>
              <a:rPr lang="en-US" b="1" dirty="0"/>
              <a:t> </a:t>
            </a:r>
            <a:r>
              <a:rPr lang="en-US" dirty="0"/>
              <a:t>static method</a:t>
            </a:r>
          </a:p>
          <a:p>
            <a:pPr lvl="1"/>
            <a:r>
              <a:rPr lang="en-US" b="1" dirty="0" err="1"/>
              <a:t>Task.WaitAny</a:t>
            </a:r>
            <a:r>
              <a:rPr lang="en-US" b="1" dirty="0"/>
              <a:t> </a:t>
            </a:r>
            <a:r>
              <a:rPr lang="en-US" dirty="0"/>
              <a:t>static method</a:t>
            </a:r>
          </a:p>
          <a:p>
            <a:endParaRPr lang="en-NL" dirty="0"/>
          </a:p>
        </p:txBody>
      </p:sp>
    </p:spTree>
    <p:extLst>
      <p:ext uri="{BB962C8B-B14F-4D97-AF65-F5344CB8AC3E}">
        <p14:creationId xmlns:p14="http://schemas.microsoft.com/office/powerpoint/2010/main" val="26815835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9C41-BABF-42F9-97AB-0D00A5C2C2A8}"/>
              </a:ext>
            </a:extLst>
          </p:cNvPr>
          <p:cNvSpPr>
            <a:spLocks noGrp="1"/>
          </p:cNvSpPr>
          <p:nvPr>
            <p:ph type="title"/>
          </p:nvPr>
        </p:nvSpPr>
        <p:spPr/>
        <p:txBody>
          <a:bodyPr/>
          <a:lstStyle/>
          <a:p>
            <a:r>
              <a:rPr lang="en-US" dirty="0"/>
              <a:t>Concurrent collections</a:t>
            </a:r>
            <a:endParaRPr lang="en-NL" dirty="0"/>
          </a:p>
        </p:txBody>
      </p:sp>
      <p:sp>
        <p:nvSpPr>
          <p:cNvPr id="3" name="Content Placeholder 2">
            <a:extLst>
              <a:ext uri="{FF2B5EF4-FFF2-40B4-BE49-F238E27FC236}">
                <a16:creationId xmlns:a16="http://schemas.microsoft.com/office/drawing/2014/main" id="{5A5CC0E8-3574-4898-94B1-4A3460459C68}"/>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19B5C3E-90F4-42A7-9566-6C5EB1B2EF57}"/>
              </a:ext>
            </a:extLst>
          </p:cNvPr>
          <p:cNvPicPr>
            <a:picLocks noChangeAspect="1"/>
          </p:cNvPicPr>
          <p:nvPr/>
        </p:nvPicPr>
        <p:blipFill>
          <a:blip r:embed="rId2"/>
          <a:stretch>
            <a:fillRect/>
          </a:stretch>
        </p:blipFill>
        <p:spPr>
          <a:xfrm>
            <a:off x="938212" y="1738312"/>
            <a:ext cx="5928579" cy="5119688"/>
          </a:xfrm>
          <a:prstGeom prst="rect">
            <a:avLst/>
          </a:prstGeom>
        </p:spPr>
      </p:pic>
    </p:spTree>
    <p:extLst>
      <p:ext uri="{BB962C8B-B14F-4D97-AF65-F5344CB8AC3E}">
        <p14:creationId xmlns:p14="http://schemas.microsoft.com/office/powerpoint/2010/main" val="21992123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A03CE-1072-4824-904A-8311F49FCC6B}"/>
              </a:ext>
            </a:extLst>
          </p:cNvPr>
          <p:cNvSpPr>
            <a:spLocks noGrp="1"/>
          </p:cNvSpPr>
          <p:nvPr>
            <p:ph type="title"/>
          </p:nvPr>
        </p:nvSpPr>
        <p:spPr/>
        <p:txBody>
          <a:bodyPr/>
          <a:lstStyle/>
          <a:p>
            <a:r>
              <a:rPr lang="en-US" dirty="0"/>
              <a:t>Concurrent collections</a:t>
            </a:r>
            <a:endParaRPr lang="en-NL" dirty="0"/>
          </a:p>
        </p:txBody>
      </p:sp>
      <p:sp>
        <p:nvSpPr>
          <p:cNvPr id="3" name="Content Placeholder 2">
            <a:extLst>
              <a:ext uri="{FF2B5EF4-FFF2-40B4-BE49-F238E27FC236}">
                <a16:creationId xmlns:a16="http://schemas.microsoft.com/office/drawing/2014/main" id="{09960DDD-9FD4-4254-A54E-B4AB532629BD}"/>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3E873AAC-C1C2-4A3D-B566-67087D4371A1}"/>
              </a:ext>
            </a:extLst>
          </p:cNvPr>
          <p:cNvPicPr>
            <a:picLocks noChangeAspect="1"/>
          </p:cNvPicPr>
          <p:nvPr/>
        </p:nvPicPr>
        <p:blipFill>
          <a:blip r:embed="rId2"/>
          <a:stretch>
            <a:fillRect/>
          </a:stretch>
        </p:blipFill>
        <p:spPr>
          <a:xfrm>
            <a:off x="1024128" y="2062734"/>
            <a:ext cx="5452872" cy="4716574"/>
          </a:xfrm>
          <a:prstGeom prst="rect">
            <a:avLst/>
          </a:prstGeom>
        </p:spPr>
      </p:pic>
    </p:spTree>
    <p:extLst>
      <p:ext uri="{BB962C8B-B14F-4D97-AF65-F5344CB8AC3E}">
        <p14:creationId xmlns:p14="http://schemas.microsoft.com/office/powerpoint/2010/main" val="3988589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BCF-4FB0-4E28-B96A-5EE172BDE363}"/>
              </a:ext>
            </a:extLst>
          </p:cNvPr>
          <p:cNvSpPr>
            <a:spLocks noGrp="1"/>
          </p:cNvSpPr>
          <p:nvPr>
            <p:ph type="title"/>
          </p:nvPr>
        </p:nvSpPr>
        <p:spPr/>
        <p:txBody>
          <a:bodyPr/>
          <a:lstStyle/>
          <a:p>
            <a:r>
              <a:rPr lang="en-US" dirty="0"/>
              <a:t>Threading best practices</a:t>
            </a:r>
            <a:endParaRPr lang="en-NL" dirty="0"/>
          </a:p>
        </p:txBody>
      </p:sp>
      <p:sp>
        <p:nvSpPr>
          <p:cNvPr id="3" name="Content Placeholder 2">
            <a:extLst>
              <a:ext uri="{FF2B5EF4-FFF2-40B4-BE49-F238E27FC236}">
                <a16:creationId xmlns:a16="http://schemas.microsoft.com/office/drawing/2014/main" id="{E7D58C65-7A7A-46E8-A9E0-831DFE1676D3}"/>
              </a:ext>
            </a:extLst>
          </p:cNvPr>
          <p:cNvSpPr>
            <a:spLocks noGrp="1"/>
          </p:cNvSpPr>
          <p:nvPr>
            <p:ph idx="1"/>
          </p:nvPr>
        </p:nvSpPr>
        <p:spPr/>
        <p:txBody>
          <a:bodyPr/>
          <a:lstStyle/>
          <a:p>
            <a:r>
              <a:rPr lang="nl-NL" dirty="0"/>
              <a:t>https://docs.microsoft.com/en-us/dotnet/standard/threading/managed-threading-best-practices</a:t>
            </a:r>
            <a:endParaRPr lang="en-NL" dirty="0"/>
          </a:p>
        </p:txBody>
      </p:sp>
    </p:spTree>
    <p:extLst>
      <p:ext uri="{BB962C8B-B14F-4D97-AF65-F5344CB8AC3E}">
        <p14:creationId xmlns:p14="http://schemas.microsoft.com/office/powerpoint/2010/main" val="25271583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8DF5-B7A3-4D7A-9420-8D38419EC795}"/>
              </a:ext>
            </a:extLst>
          </p:cNvPr>
          <p:cNvSpPr>
            <a:spLocks noGrp="1"/>
          </p:cNvSpPr>
          <p:nvPr>
            <p:ph type="title"/>
          </p:nvPr>
        </p:nvSpPr>
        <p:spPr/>
        <p:txBody>
          <a:bodyPr/>
          <a:lstStyle/>
          <a:p>
            <a:r>
              <a:rPr lang="en-US" dirty="0"/>
              <a:t>exercise</a:t>
            </a:r>
            <a:endParaRPr lang="en-NL" dirty="0"/>
          </a:p>
        </p:txBody>
      </p:sp>
      <p:sp>
        <p:nvSpPr>
          <p:cNvPr id="3" name="Content Placeholder 2">
            <a:extLst>
              <a:ext uri="{FF2B5EF4-FFF2-40B4-BE49-F238E27FC236}">
                <a16:creationId xmlns:a16="http://schemas.microsoft.com/office/drawing/2014/main" id="{931304B8-1D72-4713-ACFB-55751EB3EB19}"/>
              </a:ext>
            </a:extLst>
          </p:cNvPr>
          <p:cNvSpPr>
            <a:spLocks noGrp="1"/>
          </p:cNvSpPr>
          <p:nvPr>
            <p:ph idx="1"/>
          </p:nvPr>
        </p:nvSpPr>
        <p:spPr/>
        <p:txBody>
          <a:bodyPr>
            <a:normAutofit lnSpcReduction="10000"/>
          </a:bodyPr>
          <a:lstStyle/>
          <a:p>
            <a:r>
              <a:rPr lang="nl-NL" dirty="0">
                <a:hlinkClick r:id="rId2"/>
              </a:rPr>
              <a:t>https://www.microsoftpressstore.com/articles/article.aspx?p=2228455&amp;seqNum=2</a:t>
            </a:r>
            <a:endParaRPr lang="nl-NL" dirty="0"/>
          </a:p>
          <a:p>
            <a:endParaRPr lang="nl-NL" dirty="0"/>
          </a:p>
          <a:p>
            <a:endParaRPr lang="nl-NL" dirty="0"/>
          </a:p>
          <a:p>
            <a:endParaRPr lang="nl-NL" dirty="0"/>
          </a:p>
          <a:p>
            <a:endParaRPr lang="nl-NL" dirty="0"/>
          </a:p>
          <a:p>
            <a:endParaRPr lang="nl-NL" dirty="0"/>
          </a:p>
          <a:p>
            <a:endParaRPr lang="nl-NL" dirty="0"/>
          </a:p>
          <a:p>
            <a:endParaRPr lang="nl-NL" dirty="0"/>
          </a:p>
          <a:p>
            <a:r>
              <a:rPr lang="nl-NL" dirty="0">
                <a:hlinkClick r:id="rId3"/>
              </a:rPr>
              <a:t>https://github.com/patrickbiesheuveltraining/isah</a:t>
            </a:r>
            <a:endParaRPr lang="nl-NL" dirty="0"/>
          </a:p>
          <a:p>
            <a:endParaRPr lang="en-NL" dirty="0"/>
          </a:p>
        </p:txBody>
      </p:sp>
      <p:pic>
        <p:nvPicPr>
          <p:cNvPr id="3074" name="Picture 2">
            <a:extLst>
              <a:ext uri="{FF2B5EF4-FFF2-40B4-BE49-F238E27FC236}">
                <a16:creationId xmlns:a16="http://schemas.microsoft.com/office/drawing/2014/main" id="{E1807A88-59C4-4839-9E70-1883B439C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128" y="2662238"/>
            <a:ext cx="6029325"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0685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69B3-356C-4BCA-B7EB-54F87A36EBB3}"/>
              </a:ext>
            </a:extLst>
          </p:cNvPr>
          <p:cNvSpPr>
            <a:spLocks noGrp="1"/>
          </p:cNvSpPr>
          <p:nvPr>
            <p:ph type="title"/>
          </p:nvPr>
        </p:nvSpPr>
        <p:spPr/>
        <p:txBody>
          <a:bodyPr/>
          <a:lstStyle/>
          <a:p>
            <a:r>
              <a:rPr lang="en-US" dirty="0"/>
              <a:t>New in </a:t>
            </a:r>
            <a:r>
              <a:rPr lang="en-US" dirty="0" err="1"/>
              <a:t>.net</a:t>
            </a:r>
            <a:endParaRPr lang="en-NL" dirty="0"/>
          </a:p>
        </p:txBody>
      </p:sp>
      <p:sp>
        <p:nvSpPr>
          <p:cNvPr id="3" name="Content Placeholder 2">
            <a:extLst>
              <a:ext uri="{FF2B5EF4-FFF2-40B4-BE49-F238E27FC236}">
                <a16:creationId xmlns:a16="http://schemas.microsoft.com/office/drawing/2014/main" id="{DF809F3F-6490-4317-BE7A-D4F86C774919}"/>
              </a:ext>
            </a:extLst>
          </p:cNvPr>
          <p:cNvSpPr>
            <a:spLocks noGrp="1"/>
          </p:cNvSpPr>
          <p:nvPr>
            <p:ph idx="1"/>
          </p:nvPr>
        </p:nvSpPr>
        <p:spPr/>
        <p:txBody>
          <a:bodyPr/>
          <a:lstStyle/>
          <a:p>
            <a:r>
              <a:rPr lang="en-US" dirty="0"/>
              <a:t>Top level statements </a:t>
            </a:r>
          </a:p>
          <a:p>
            <a:r>
              <a:rPr lang="en-US" dirty="0"/>
              <a:t>Pattern matching enhancements</a:t>
            </a:r>
          </a:p>
          <a:p>
            <a:r>
              <a:rPr lang="nl-NL" dirty="0"/>
              <a:t>https://docs.microsoft.com/en-us/dotnet/csharp/whats-new/csharp-9</a:t>
            </a:r>
            <a:endParaRPr lang="en-NL" dirty="0"/>
          </a:p>
        </p:txBody>
      </p:sp>
    </p:spTree>
    <p:extLst>
      <p:ext uri="{BB962C8B-B14F-4D97-AF65-F5344CB8AC3E}">
        <p14:creationId xmlns:p14="http://schemas.microsoft.com/office/powerpoint/2010/main" val="1528582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8663E-4BD8-4088-9BA5-7938E5757B5A}"/>
              </a:ext>
            </a:extLst>
          </p:cNvPr>
          <p:cNvSpPr>
            <a:spLocks noGrp="1"/>
          </p:cNvSpPr>
          <p:nvPr>
            <p:ph type="title"/>
          </p:nvPr>
        </p:nvSpPr>
        <p:spPr/>
        <p:txBody>
          <a:bodyPr/>
          <a:lstStyle/>
          <a:p>
            <a:r>
              <a:rPr lang="en-US" dirty="0"/>
              <a:t>Pattern matching</a:t>
            </a:r>
            <a:endParaRPr lang="en-NL" dirty="0"/>
          </a:p>
        </p:txBody>
      </p:sp>
      <p:sp>
        <p:nvSpPr>
          <p:cNvPr id="3" name="Content Placeholder 2">
            <a:extLst>
              <a:ext uri="{FF2B5EF4-FFF2-40B4-BE49-F238E27FC236}">
                <a16:creationId xmlns:a16="http://schemas.microsoft.com/office/drawing/2014/main" id="{6255E4EF-4FC6-4E34-9CA7-69278D225EDB}"/>
              </a:ext>
            </a:extLst>
          </p:cNvPr>
          <p:cNvSpPr>
            <a:spLocks noGrp="1"/>
          </p:cNvSpPr>
          <p:nvPr>
            <p:ph idx="1"/>
          </p:nvPr>
        </p:nvSpPr>
        <p:spPr/>
        <p:txBody>
          <a:bodyPr/>
          <a:lstStyle/>
          <a:p>
            <a:r>
              <a:rPr lang="nl-NL" dirty="0">
                <a:hlinkClick r:id="rId2"/>
              </a:rPr>
              <a:t>https://docs.microsoft.com/en-us/dotnet/standard/base-types/regular-expressions</a:t>
            </a:r>
            <a:endParaRPr lang="nl-NL" dirty="0"/>
          </a:p>
          <a:p>
            <a:endParaRPr lang="nl-NL" dirty="0"/>
          </a:p>
          <a:p>
            <a:r>
              <a:rPr lang="nl-NL" dirty="0">
                <a:hlinkClick r:id="rId3"/>
              </a:rPr>
              <a:t>https://docs.microsoft.com/en-us/dotnet/standard/base-types/regular-expression-language-quick-reference</a:t>
            </a:r>
            <a:endParaRPr lang="nl-NL" dirty="0"/>
          </a:p>
          <a:p>
            <a:endParaRPr lang="en-NL" dirty="0"/>
          </a:p>
        </p:txBody>
      </p:sp>
    </p:spTree>
    <p:extLst>
      <p:ext uri="{BB962C8B-B14F-4D97-AF65-F5344CB8AC3E}">
        <p14:creationId xmlns:p14="http://schemas.microsoft.com/office/powerpoint/2010/main" val="4056040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53D50-5AD3-4AEF-94BF-3A8A6BB4A376}"/>
              </a:ext>
            </a:extLst>
          </p:cNvPr>
          <p:cNvSpPr>
            <a:spLocks noGrp="1"/>
          </p:cNvSpPr>
          <p:nvPr>
            <p:ph type="title"/>
          </p:nvPr>
        </p:nvSpPr>
        <p:spPr/>
        <p:txBody>
          <a:bodyPr/>
          <a:lstStyle/>
          <a:p>
            <a:r>
              <a:rPr lang="en-US" dirty="0"/>
              <a:t>Pattern matching enhancements</a:t>
            </a:r>
            <a:endParaRPr lang="en-NL" dirty="0"/>
          </a:p>
        </p:txBody>
      </p:sp>
      <p:sp>
        <p:nvSpPr>
          <p:cNvPr id="3" name="Content Placeholder 2">
            <a:extLst>
              <a:ext uri="{FF2B5EF4-FFF2-40B4-BE49-F238E27FC236}">
                <a16:creationId xmlns:a16="http://schemas.microsoft.com/office/drawing/2014/main" id="{840BC6B6-C07A-409E-AADF-C30C5E9F3904}"/>
              </a:ext>
            </a:extLst>
          </p:cNvPr>
          <p:cNvSpPr>
            <a:spLocks noGrp="1"/>
          </p:cNvSpPr>
          <p:nvPr>
            <p:ph idx="1"/>
          </p:nvPr>
        </p:nvSpPr>
        <p:spPr/>
        <p:txBody>
          <a:bodyPr>
            <a:normAutofit/>
          </a:bodyPr>
          <a:lstStyle/>
          <a:p>
            <a:r>
              <a:rPr lang="en-US" dirty="0"/>
              <a:t>C# 9 includes new pattern matching improvements:</a:t>
            </a:r>
          </a:p>
          <a:p>
            <a:r>
              <a:rPr lang="en-US" dirty="0"/>
              <a:t>Type patterns match a variable is a type</a:t>
            </a:r>
          </a:p>
          <a:p>
            <a:r>
              <a:rPr lang="en-US" dirty="0"/>
              <a:t>Parenthesized patterns enforce or emphasize the precedence of pattern combinations</a:t>
            </a:r>
          </a:p>
          <a:p>
            <a:r>
              <a:rPr lang="en-US" dirty="0"/>
              <a:t>Conjunctive and patterns require both patterns to match</a:t>
            </a:r>
          </a:p>
          <a:p>
            <a:r>
              <a:rPr lang="en-US" dirty="0"/>
              <a:t>Disjunctive or patterns require either pattern to match</a:t>
            </a:r>
          </a:p>
          <a:p>
            <a:r>
              <a:rPr lang="en-US" dirty="0"/>
              <a:t>Negated not patterns require that a pattern doesn't match</a:t>
            </a:r>
          </a:p>
          <a:p>
            <a:r>
              <a:rPr lang="en-US" dirty="0"/>
              <a:t>Relational patterns require the input be less than, greater than, less than or equal, or greater than or equal to a given constant.</a:t>
            </a:r>
            <a:endParaRPr lang="en-NL" dirty="0"/>
          </a:p>
        </p:txBody>
      </p:sp>
    </p:spTree>
    <p:extLst>
      <p:ext uri="{BB962C8B-B14F-4D97-AF65-F5344CB8AC3E}">
        <p14:creationId xmlns:p14="http://schemas.microsoft.com/office/powerpoint/2010/main" val="8459259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FB25-95E7-49CC-B707-CB40FD99CF6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AD24DF26-4891-4AEB-90C0-51F090ADD41F}"/>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43739203-A888-490D-A36B-F2EAC7FA9C97}"/>
              </a:ext>
            </a:extLst>
          </p:cNvPr>
          <p:cNvPicPr>
            <a:picLocks noChangeAspect="1"/>
          </p:cNvPicPr>
          <p:nvPr/>
        </p:nvPicPr>
        <p:blipFill>
          <a:blip r:embed="rId2"/>
          <a:stretch>
            <a:fillRect/>
          </a:stretch>
        </p:blipFill>
        <p:spPr>
          <a:xfrm>
            <a:off x="2219325" y="542925"/>
            <a:ext cx="7753350" cy="5772150"/>
          </a:xfrm>
          <a:prstGeom prst="rect">
            <a:avLst/>
          </a:prstGeom>
        </p:spPr>
      </p:pic>
    </p:spTree>
    <p:extLst>
      <p:ext uri="{BB962C8B-B14F-4D97-AF65-F5344CB8AC3E}">
        <p14:creationId xmlns:p14="http://schemas.microsoft.com/office/powerpoint/2010/main" val="38594645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16DA-73C2-4699-96C0-CF1107277EB1}"/>
              </a:ext>
            </a:extLst>
          </p:cNvPr>
          <p:cNvSpPr>
            <a:spLocks noGrp="1"/>
          </p:cNvSpPr>
          <p:nvPr>
            <p:ph type="title"/>
          </p:nvPr>
        </p:nvSpPr>
        <p:spPr/>
        <p:txBody>
          <a:bodyPr/>
          <a:lstStyle/>
          <a:p>
            <a:r>
              <a:rPr lang="en-US" dirty="0"/>
              <a:t>New in </a:t>
            </a:r>
            <a:r>
              <a:rPr lang="en-US" dirty="0" err="1"/>
              <a:t>c#</a:t>
            </a:r>
            <a:r>
              <a:rPr lang="en-US" dirty="0"/>
              <a:t> 10</a:t>
            </a:r>
            <a:endParaRPr lang="en-NL" dirty="0"/>
          </a:p>
        </p:txBody>
      </p:sp>
      <p:sp>
        <p:nvSpPr>
          <p:cNvPr id="3" name="Content Placeholder 2">
            <a:extLst>
              <a:ext uri="{FF2B5EF4-FFF2-40B4-BE49-F238E27FC236}">
                <a16:creationId xmlns:a16="http://schemas.microsoft.com/office/drawing/2014/main" id="{8AFEE061-4AB9-4532-BB75-47A086DE73DB}"/>
              </a:ext>
            </a:extLst>
          </p:cNvPr>
          <p:cNvSpPr>
            <a:spLocks noGrp="1"/>
          </p:cNvSpPr>
          <p:nvPr>
            <p:ph idx="1"/>
          </p:nvPr>
        </p:nvSpPr>
        <p:spPr/>
        <p:txBody>
          <a:bodyPr/>
          <a:lstStyle/>
          <a:p>
            <a:r>
              <a:rPr lang="nl-NL" dirty="0"/>
              <a:t>https://docs.microsoft.com/en-us/dotnet/csharp/whats-new/csharp-10</a:t>
            </a:r>
            <a:endParaRPr lang="en-NL" dirty="0"/>
          </a:p>
        </p:txBody>
      </p:sp>
    </p:spTree>
    <p:extLst>
      <p:ext uri="{BB962C8B-B14F-4D97-AF65-F5344CB8AC3E}">
        <p14:creationId xmlns:p14="http://schemas.microsoft.com/office/powerpoint/2010/main" val="30359415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72EE-CA58-4DBD-87F1-664722422D52}"/>
              </a:ext>
            </a:extLst>
          </p:cNvPr>
          <p:cNvSpPr>
            <a:spLocks noGrp="1"/>
          </p:cNvSpPr>
          <p:nvPr>
            <p:ph type="title"/>
          </p:nvPr>
        </p:nvSpPr>
        <p:spPr/>
        <p:txBody>
          <a:bodyPr/>
          <a:lstStyle/>
          <a:p>
            <a:r>
              <a:rPr lang="en-US" dirty="0"/>
              <a:t>$ - string interpolation</a:t>
            </a:r>
            <a:endParaRPr lang="en-NL" dirty="0"/>
          </a:p>
        </p:txBody>
      </p:sp>
      <p:sp>
        <p:nvSpPr>
          <p:cNvPr id="3" name="Content Placeholder 2">
            <a:extLst>
              <a:ext uri="{FF2B5EF4-FFF2-40B4-BE49-F238E27FC236}">
                <a16:creationId xmlns:a16="http://schemas.microsoft.com/office/drawing/2014/main" id="{307C4C57-3FC7-49B9-94DD-2955E4B16699}"/>
              </a:ext>
            </a:extLst>
          </p:cNvPr>
          <p:cNvSpPr>
            <a:spLocks noGrp="1"/>
          </p:cNvSpPr>
          <p:nvPr>
            <p:ph idx="1"/>
          </p:nvPr>
        </p:nvSpPr>
        <p:spPr/>
        <p:txBody>
          <a:bodyPr/>
          <a:lstStyle/>
          <a:p>
            <a:r>
              <a:rPr lang="en-US" dirty="0"/>
              <a:t>The $ special character identifies a string literal as an interpolated string. An interpolated string is a string literal that might contain interpolation expressions. When an interpolated string is resolved to a result string, items with interpolation expressions are replaced by the string representations of the expression results. This feature is available starting with C# 6.</a:t>
            </a:r>
          </a:p>
          <a:p>
            <a:endParaRPr lang="en-US" dirty="0"/>
          </a:p>
          <a:p>
            <a:r>
              <a:rPr lang="nl-NL" dirty="0"/>
              <a:t>https://docs.microsoft.com/en-us/dotnet/csharp/language-reference/tokens/interpolated#compilation-of-interpolated-strings</a:t>
            </a:r>
            <a:endParaRPr lang="en-NL" dirty="0"/>
          </a:p>
        </p:txBody>
      </p:sp>
    </p:spTree>
    <p:extLst>
      <p:ext uri="{BB962C8B-B14F-4D97-AF65-F5344CB8AC3E}">
        <p14:creationId xmlns:p14="http://schemas.microsoft.com/office/powerpoint/2010/main" val="405686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3E21-F3AB-4FA6-B1E4-018D0C4712A7}"/>
              </a:ext>
            </a:extLst>
          </p:cNvPr>
          <p:cNvSpPr>
            <a:spLocks noGrp="1"/>
          </p:cNvSpPr>
          <p:nvPr>
            <p:ph type="title"/>
          </p:nvPr>
        </p:nvSpPr>
        <p:spPr/>
        <p:txBody>
          <a:bodyPr/>
          <a:lstStyle/>
          <a:p>
            <a:r>
              <a:rPr lang="en-US" dirty="0"/>
              <a:t>Returning a value from a task</a:t>
            </a:r>
            <a:endParaRPr lang="en-NL" dirty="0"/>
          </a:p>
        </p:txBody>
      </p:sp>
      <p:sp>
        <p:nvSpPr>
          <p:cNvPr id="3" name="Content Placeholder 2">
            <a:extLst>
              <a:ext uri="{FF2B5EF4-FFF2-40B4-BE49-F238E27FC236}">
                <a16:creationId xmlns:a16="http://schemas.microsoft.com/office/drawing/2014/main" id="{D8525A05-9A6F-4C43-95B4-962405F161E3}"/>
              </a:ext>
            </a:extLst>
          </p:cNvPr>
          <p:cNvSpPr>
            <a:spLocks noGrp="1"/>
          </p:cNvSpPr>
          <p:nvPr>
            <p:ph idx="1"/>
          </p:nvPr>
        </p:nvSpPr>
        <p:spPr/>
        <p:txBody>
          <a:bodyPr/>
          <a:lstStyle/>
          <a:p>
            <a:r>
              <a:rPr lang="en-US" dirty="0"/>
              <a:t>Use the </a:t>
            </a:r>
            <a:r>
              <a:rPr lang="en-US" b="1" dirty="0"/>
              <a:t>Task&lt;</a:t>
            </a:r>
            <a:r>
              <a:rPr lang="en-US" b="1" dirty="0" err="1"/>
              <a:t>TResult</a:t>
            </a:r>
            <a:r>
              <a:rPr lang="en-US" b="1" dirty="0"/>
              <a:t>&gt;</a:t>
            </a:r>
            <a:r>
              <a:rPr lang="en-US" dirty="0"/>
              <a:t> class</a:t>
            </a:r>
          </a:p>
          <a:p>
            <a:r>
              <a:rPr lang="en-US" dirty="0"/>
              <a:t>Specify the return type in the type argument</a:t>
            </a:r>
          </a:p>
          <a:p>
            <a:endParaRPr lang="en-US" dirty="0"/>
          </a:p>
          <a:p>
            <a:endParaRPr lang="en-US" dirty="0"/>
          </a:p>
          <a:p>
            <a:r>
              <a:rPr lang="en-US" dirty="0"/>
              <a:t>Get the result from the </a:t>
            </a:r>
            <a:r>
              <a:rPr lang="en-US" b="1" dirty="0"/>
              <a:t>Result</a:t>
            </a:r>
            <a:r>
              <a:rPr lang="en-US" dirty="0"/>
              <a:t> property </a:t>
            </a:r>
          </a:p>
          <a:p>
            <a:endParaRPr lang="en-US" dirty="0"/>
          </a:p>
          <a:p>
            <a:endParaRPr lang="en-NL" dirty="0"/>
          </a:p>
        </p:txBody>
      </p:sp>
      <p:sp>
        <p:nvSpPr>
          <p:cNvPr id="4" name="TextBox 3">
            <a:extLst>
              <a:ext uri="{FF2B5EF4-FFF2-40B4-BE49-F238E27FC236}">
                <a16:creationId xmlns:a16="http://schemas.microsoft.com/office/drawing/2014/main" id="{87662AC1-B9B0-4E83-930D-46F154FD7B50}"/>
              </a:ext>
            </a:extLst>
          </p:cNvPr>
          <p:cNvSpPr txBox="1"/>
          <p:nvPr/>
        </p:nvSpPr>
        <p:spPr>
          <a:xfrm>
            <a:off x="1024128" y="3275068"/>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Task&lt;string&gt; task1 = Task.Run&lt;string&gt;( () =&gt;   </a:t>
            </a:r>
          </a:p>
          <a:p>
            <a:r>
              <a:rPr lang="en-GB" sz="2000" b="0" dirty="0">
                <a:latin typeface="Lucida Sans Unicode" pitchFamily="34" charset="0"/>
                <a:cs typeface="Lucida Sans Unicode" pitchFamily="34" charset="0"/>
              </a:rPr>
              <a:t>   DateTime.Now.DayOfWeek.ToString() );</a:t>
            </a:r>
          </a:p>
        </p:txBody>
      </p:sp>
      <p:sp>
        <p:nvSpPr>
          <p:cNvPr id="5" name="TextBox 4">
            <a:extLst>
              <a:ext uri="{FF2B5EF4-FFF2-40B4-BE49-F238E27FC236}">
                <a16:creationId xmlns:a16="http://schemas.microsoft.com/office/drawing/2014/main" id="{C16E6931-CA92-4C52-84A7-8A4675899871}"/>
              </a:ext>
            </a:extLst>
          </p:cNvPr>
          <p:cNvSpPr txBox="1"/>
          <p:nvPr/>
        </p:nvSpPr>
        <p:spPr>
          <a:xfrm>
            <a:off x="1024128" y="4676568"/>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Console.WriteLine("Today is {0}", task1.Result);</a:t>
            </a:r>
          </a:p>
        </p:txBody>
      </p:sp>
    </p:spTree>
    <p:extLst>
      <p:ext uri="{BB962C8B-B14F-4D97-AF65-F5344CB8AC3E}">
        <p14:creationId xmlns:p14="http://schemas.microsoft.com/office/powerpoint/2010/main" val="30937661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701F-BB2F-480B-8D28-325940657CEB}"/>
              </a:ext>
            </a:extLst>
          </p:cNvPr>
          <p:cNvSpPr>
            <a:spLocks noGrp="1"/>
          </p:cNvSpPr>
          <p:nvPr>
            <p:ph type="title"/>
          </p:nvPr>
        </p:nvSpPr>
        <p:spPr/>
        <p:txBody>
          <a:bodyPr/>
          <a:lstStyle/>
          <a:p>
            <a:r>
              <a:rPr lang="en-US" dirty="0"/>
              <a:t>Global using directive</a:t>
            </a:r>
            <a:endParaRPr lang="en-NL" dirty="0"/>
          </a:p>
        </p:txBody>
      </p:sp>
      <p:sp>
        <p:nvSpPr>
          <p:cNvPr id="3" name="Content Placeholder 2">
            <a:extLst>
              <a:ext uri="{FF2B5EF4-FFF2-40B4-BE49-F238E27FC236}">
                <a16:creationId xmlns:a16="http://schemas.microsoft.com/office/drawing/2014/main" id="{39B987F0-E3BD-43A7-A963-10999A9F0FE4}"/>
              </a:ext>
            </a:extLst>
          </p:cNvPr>
          <p:cNvSpPr>
            <a:spLocks noGrp="1"/>
          </p:cNvSpPr>
          <p:nvPr>
            <p:ph idx="1"/>
          </p:nvPr>
        </p:nvSpPr>
        <p:spPr/>
        <p:txBody>
          <a:bodyPr/>
          <a:lstStyle/>
          <a:p>
            <a:r>
              <a:rPr lang="en-US" dirty="0"/>
              <a:t>You can add the global modifier to any using directive to instruct the compiler that the directive applies to all source files in the compilation. This is typically all source files in a project.</a:t>
            </a:r>
            <a:endParaRPr lang="en-NL" dirty="0"/>
          </a:p>
        </p:txBody>
      </p:sp>
    </p:spTree>
    <p:extLst>
      <p:ext uri="{BB962C8B-B14F-4D97-AF65-F5344CB8AC3E}">
        <p14:creationId xmlns:p14="http://schemas.microsoft.com/office/powerpoint/2010/main" val="434816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5003-31D5-45E1-AD09-302B800475F8}"/>
              </a:ext>
            </a:extLst>
          </p:cNvPr>
          <p:cNvSpPr>
            <a:spLocks noGrp="1"/>
          </p:cNvSpPr>
          <p:nvPr>
            <p:ph type="title"/>
          </p:nvPr>
        </p:nvSpPr>
        <p:spPr/>
        <p:txBody>
          <a:bodyPr/>
          <a:lstStyle/>
          <a:p>
            <a:r>
              <a:rPr lang="en-US" dirty="0"/>
              <a:t>File-scoped namespace declaration</a:t>
            </a:r>
            <a:endParaRPr lang="en-NL" dirty="0"/>
          </a:p>
        </p:txBody>
      </p:sp>
      <p:sp>
        <p:nvSpPr>
          <p:cNvPr id="3" name="Content Placeholder 2">
            <a:extLst>
              <a:ext uri="{FF2B5EF4-FFF2-40B4-BE49-F238E27FC236}">
                <a16:creationId xmlns:a16="http://schemas.microsoft.com/office/drawing/2014/main" id="{0AAA50D1-E51F-4C53-8B57-C0474F74FEF6}"/>
              </a:ext>
            </a:extLst>
          </p:cNvPr>
          <p:cNvSpPr>
            <a:spLocks noGrp="1"/>
          </p:cNvSpPr>
          <p:nvPr>
            <p:ph idx="1"/>
          </p:nvPr>
        </p:nvSpPr>
        <p:spPr/>
        <p:txBody>
          <a:bodyPr/>
          <a:lstStyle/>
          <a:p>
            <a:r>
              <a:rPr lang="en-US" dirty="0"/>
              <a:t>You can use a new form of the namespace declaration to declare that all declarations that follow are members of the declared namespace:</a:t>
            </a:r>
            <a:endParaRPr lang="en-NL" dirty="0"/>
          </a:p>
        </p:txBody>
      </p:sp>
      <p:pic>
        <p:nvPicPr>
          <p:cNvPr id="5" name="Picture 4">
            <a:extLst>
              <a:ext uri="{FF2B5EF4-FFF2-40B4-BE49-F238E27FC236}">
                <a16:creationId xmlns:a16="http://schemas.microsoft.com/office/drawing/2014/main" id="{7947F964-5DFB-47C9-8721-8D3B1ABB3AC9}"/>
              </a:ext>
            </a:extLst>
          </p:cNvPr>
          <p:cNvPicPr>
            <a:picLocks noChangeAspect="1"/>
          </p:cNvPicPr>
          <p:nvPr/>
        </p:nvPicPr>
        <p:blipFill>
          <a:blip r:embed="rId2"/>
          <a:stretch>
            <a:fillRect/>
          </a:stretch>
        </p:blipFill>
        <p:spPr>
          <a:xfrm>
            <a:off x="1143000" y="3543300"/>
            <a:ext cx="5905500" cy="838200"/>
          </a:xfrm>
          <a:prstGeom prst="rect">
            <a:avLst/>
          </a:prstGeom>
        </p:spPr>
      </p:pic>
    </p:spTree>
    <p:extLst>
      <p:ext uri="{BB962C8B-B14F-4D97-AF65-F5344CB8AC3E}">
        <p14:creationId xmlns:p14="http://schemas.microsoft.com/office/powerpoint/2010/main" val="12504843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617A-9FFC-4990-82D3-F0F4D1886CF1}"/>
              </a:ext>
            </a:extLst>
          </p:cNvPr>
          <p:cNvSpPr>
            <a:spLocks noGrp="1"/>
          </p:cNvSpPr>
          <p:nvPr>
            <p:ph type="title"/>
          </p:nvPr>
        </p:nvSpPr>
        <p:spPr/>
        <p:txBody>
          <a:bodyPr/>
          <a:lstStyle/>
          <a:p>
            <a:r>
              <a:rPr lang="en-US" dirty="0"/>
              <a:t>New in </a:t>
            </a:r>
            <a:r>
              <a:rPr lang="en-US" dirty="0" err="1"/>
              <a:t>c#</a:t>
            </a:r>
            <a:r>
              <a:rPr lang="en-US" dirty="0"/>
              <a:t> 11</a:t>
            </a:r>
            <a:endParaRPr lang="en-NL" dirty="0"/>
          </a:p>
        </p:txBody>
      </p:sp>
      <p:sp>
        <p:nvSpPr>
          <p:cNvPr id="3" name="Content Placeholder 2">
            <a:extLst>
              <a:ext uri="{FF2B5EF4-FFF2-40B4-BE49-F238E27FC236}">
                <a16:creationId xmlns:a16="http://schemas.microsoft.com/office/drawing/2014/main" id="{C45F706F-6EC2-49D9-8325-18E2BE0D2C23}"/>
              </a:ext>
            </a:extLst>
          </p:cNvPr>
          <p:cNvSpPr>
            <a:spLocks noGrp="1"/>
          </p:cNvSpPr>
          <p:nvPr>
            <p:ph idx="1"/>
          </p:nvPr>
        </p:nvSpPr>
        <p:spPr/>
        <p:txBody>
          <a:bodyPr/>
          <a:lstStyle/>
          <a:p>
            <a:r>
              <a:rPr lang="nl-NL" dirty="0"/>
              <a:t>https://docs.microsoft.com/en-us/dotnet/csharp/whats-new/csharp-11</a:t>
            </a:r>
            <a:endParaRPr lang="en-NL" dirty="0"/>
          </a:p>
        </p:txBody>
      </p:sp>
    </p:spTree>
    <p:extLst>
      <p:ext uri="{BB962C8B-B14F-4D97-AF65-F5344CB8AC3E}">
        <p14:creationId xmlns:p14="http://schemas.microsoft.com/office/powerpoint/2010/main" val="354996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B1E0-4553-4421-929B-3A9B6CCD06EA}"/>
              </a:ext>
            </a:extLst>
          </p:cNvPr>
          <p:cNvSpPr>
            <a:spLocks noGrp="1"/>
          </p:cNvSpPr>
          <p:nvPr>
            <p:ph type="title"/>
          </p:nvPr>
        </p:nvSpPr>
        <p:spPr/>
        <p:txBody>
          <a:bodyPr/>
          <a:lstStyle/>
          <a:p>
            <a:r>
              <a:rPr lang="en-US" dirty="0"/>
              <a:t>Cancelling long-running tasks</a:t>
            </a:r>
            <a:endParaRPr lang="en-NL" dirty="0"/>
          </a:p>
        </p:txBody>
      </p:sp>
      <p:sp>
        <p:nvSpPr>
          <p:cNvPr id="3" name="Content Placeholder 2">
            <a:extLst>
              <a:ext uri="{FF2B5EF4-FFF2-40B4-BE49-F238E27FC236}">
                <a16:creationId xmlns:a16="http://schemas.microsoft.com/office/drawing/2014/main" id="{ABDFD6BF-0F0A-40CE-BD53-9B2603EBDD26}"/>
              </a:ext>
            </a:extLst>
          </p:cNvPr>
          <p:cNvSpPr>
            <a:spLocks noGrp="1"/>
          </p:cNvSpPr>
          <p:nvPr>
            <p:ph idx="1"/>
          </p:nvPr>
        </p:nvSpPr>
        <p:spPr/>
        <p:txBody>
          <a:bodyPr/>
          <a:lstStyle/>
          <a:p>
            <a:r>
              <a:rPr lang="en-US" dirty="0"/>
              <a:t>Pass a cancellation token as an argument to the delegate method</a:t>
            </a:r>
          </a:p>
          <a:p>
            <a:r>
              <a:rPr lang="en-US" dirty="0"/>
              <a:t>Request cancellation from the joining thread</a:t>
            </a:r>
          </a:p>
          <a:p>
            <a:r>
              <a:rPr lang="en-US" dirty="0"/>
              <a:t>In the delegate method, check whether the cancellation token is cancelled</a:t>
            </a:r>
          </a:p>
          <a:p>
            <a:r>
              <a:rPr lang="en-US" dirty="0"/>
              <a:t>Return or throw an </a:t>
            </a:r>
            <a:r>
              <a:rPr lang="en-US" b="1" dirty="0" err="1"/>
              <a:t>OperationCanceledException</a:t>
            </a:r>
            <a:r>
              <a:rPr lang="en-US" b="1" dirty="0"/>
              <a:t> </a:t>
            </a:r>
            <a:r>
              <a:rPr lang="en-US" dirty="0"/>
              <a:t>exception</a:t>
            </a:r>
          </a:p>
          <a:p>
            <a:endParaRPr lang="en-NL" dirty="0"/>
          </a:p>
        </p:txBody>
      </p:sp>
    </p:spTree>
    <p:extLst>
      <p:ext uri="{BB962C8B-B14F-4D97-AF65-F5344CB8AC3E}">
        <p14:creationId xmlns:p14="http://schemas.microsoft.com/office/powerpoint/2010/main" val="1539794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8928-675C-4812-B1DA-4036987B23A1}"/>
              </a:ext>
            </a:extLst>
          </p:cNvPr>
          <p:cNvSpPr>
            <a:spLocks noGrp="1"/>
          </p:cNvSpPr>
          <p:nvPr>
            <p:ph type="title"/>
          </p:nvPr>
        </p:nvSpPr>
        <p:spPr/>
        <p:txBody>
          <a:bodyPr/>
          <a:lstStyle/>
          <a:p>
            <a:r>
              <a:rPr lang="en-US" dirty="0"/>
              <a:t>Cancelling example</a:t>
            </a:r>
            <a:endParaRPr lang="en-NL" dirty="0"/>
          </a:p>
        </p:txBody>
      </p:sp>
      <p:sp>
        <p:nvSpPr>
          <p:cNvPr id="3" name="Content Placeholder 2">
            <a:extLst>
              <a:ext uri="{FF2B5EF4-FFF2-40B4-BE49-F238E27FC236}">
                <a16:creationId xmlns:a16="http://schemas.microsoft.com/office/drawing/2014/main" id="{ED049BD0-CD10-4552-886D-B16562CD51A7}"/>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39198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2FB9-354C-47FC-BB6E-2D6FEA6CBE78}"/>
              </a:ext>
            </a:extLst>
          </p:cNvPr>
          <p:cNvSpPr>
            <a:spLocks noGrp="1"/>
          </p:cNvSpPr>
          <p:nvPr>
            <p:ph type="title"/>
          </p:nvPr>
        </p:nvSpPr>
        <p:spPr/>
        <p:txBody>
          <a:bodyPr/>
          <a:lstStyle/>
          <a:p>
            <a:endParaRPr lang="en-NL" dirty="0"/>
          </a:p>
        </p:txBody>
      </p:sp>
      <p:sp>
        <p:nvSpPr>
          <p:cNvPr id="3" name="Content Placeholder 2">
            <a:extLst>
              <a:ext uri="{FF2B5EF4-FFF2-40B4-BE49-F238E27FC236}">
                <a16:creationId xmlns:a16="http://schemas.microsoft.com/office/drawing/2014/main" id="{514779FD-36A1-4F30-B846-44C35EE3C9DE}"/>
              </a:ext>
            </a:extLst>
          </p:cNvPr>
          <p:cNvSpPr>
            <a:spLocks noGrp="1"/>
          </p:cNvSpPr>
          <p:nvPr>
            <p:ph idx="1"/>
          </p:nvPr>
        </p:nvSpPr>
        <p:spPr/>
        <p:txBody>
          <a:bodyPr/>
          <a:lstStyle/>
          <a:p>
            <a:r>
              <a:rPr lang="nl-NL" dirty="0"/>
              <a:t>https://docs.microsoft.com/en-us/dotnet/api/system.threading.tasks.task?view=net-6.0</a:t>
            </a:r>
            <a:endParaRPr lang="en-NL" dirty="0"/>
          </a:p>
        </p:txBody>
      </p:sp>
    </p:spTree>
    <p:extLst>
      <p:ext uri="{BB962C8B-B14F-4D97-AF65-F5344CB8AC3E}">
        <p14:creationId xmlns:p14="http://schemas.microsoft.com/office/powerpoint/2010/main" val="1355702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934</TotalTime>
  <Words>2528</Words>
  <Application>Microsoft Office PowerPoint</Application>
  <PresentationFormat>Widescreen</PresentationFormat>
  <Paragraphs>277</Paragraphs>
  <Slides>62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Lucida Sans Unicode</vt:lpstr>
      <vt:lpstr>Tw Cen MT</vt:lpstr>
      <vt:lpstr>Tw Cen MT Condensed</vt:lpstr>
      <vt:lpstr>Wingdings 3</vt:lpstr>
      <vt:lpstr>Integral</vt:lpstr>
      <vt:lpstr>.Net &amp; Azure</vt:lpstr>
      <vt:lpstr>Overzicht</vt:lpstr>
      <vt:lpstr>tasks</vt:lpstr>
      <vt:lpstr>tasks</vt:lpstr>
      <vt:lpstr>Controlling task execution</vt:lpstr>
      <vt:lpstr>Returning a value from a task</vt:lpstr>
      <vt:lpstr>Cancelling long-running tasks</vt:lpstr>
      <vt:lpstr>Cancelling example</vt:lpstr>
      <vt:lpstr>PowerPoint Presentation</vt:lpstr>
      <vt:lpstr>Task example</vt:lpstr>
      <vt:lpstr>Task exercise</vt:lpstr>
      <vt:lpstr>Running tasks in parallel</vt:lpstr>
      <vt:lpstr>Parallel.for</vt:lpstr>
      <vt:lpstr>Parallel.foreach</vt:lpstr>
      <vt:lpstr>.Net stopwatch class</vt:lpstr>
      <vt:lpstr>Parallel.for exercise</vt:lpstr>
      <vt:lpstr>PLINQ</vt:lpstr>
      <vt:lpstr>Plinq exercise</vt:lpstr>
      <vt:lpstr>Linking tasks</vt:lpstr>
      <vt:lpstr>Linking tasks example: Continuation</vt:lpstr>
      <vt:lpstr>Linking tasks example: nested</vt:lpstr>
      <vt:lpstr>Linking tasks example: child</vt:lpstr>
      <vt:lpstr>Linking tasks exercise</vt:lpstr>
      <vt:lpstr>Handling task exceptions</vt:lpstr>
      <vt:lpstr>Task exception example</vt:lpstr>
      <vt:lpstr>Windows programming using dispatcher</vt:lpstr>
      <vt:lpstr>Dispatcher</vt:lpstr>
      <vt:lpstr>Wrong way to update a ui element</vt:lpstr>
      <vt:lpstr>correct way to update a ui element</vt:lpstr>
      <vt:lpstr>Using await and async</vt:lpstr>
      <vt:lpstr>Using await and async</vt:lpstr>
      <vt:lpstr>Synchronous operation</vt:lpstr>
      <vt:lpstr>aSynchronous operation</vt:lpstr>
      <vt:lpstr>Await async</vt:lpstr>
      <vt:lpstr>Awaitable methods</vt:lpstr>
      <vt:lpstr>Creating and invoking callback methods</vt:lpstr>
      <vt:lpstr>PowerPoint Presentation</vt:lpstr>
      <vt:lpstr>APM – asynchronous programming model</vt:lpstr>
      <vt:lpstr>Handling exceptions from await methods</vt:lpstr>
      <vt:lpstr>Threads</vt:lpstr>
      <vt:lpstr>Thread example</vt:lpstr>
      <vt:lpstr>Thread exercise</vt:lpstr>
      <vt:lpstr>Threads vs tasks</vt:lpstr>
      <vt:lpstr>locks</vt:lpstr>
      <vt:lpstr>Lock example</vt:lpstr>
      <vt:lpstr>Synchronization principles</vt:lpstr>
      <vt:lpstr>More synchronization principles</vt:lpstr>
      <vt:lpstr>Concurrent collections</vt:lpstr>
      <vt:lpstr>Concurrent collections</vt:lpstr>
      <vt:lpstr>Concurrent collections</vt:lpstr>
      <vt:lpstr>Concurrent collections</vt:lpstr>
      <vt:lpstr>Threading best practices</vt:lpstr>
      <vt:lpstr>exercise</vt:lpstr>
      <vt:lpstr>New in .net</vt:lpstr>
      <vt:lpstr>Pattern matching</vt:lpstr>
      <vt:lpstr>Pattern matching enhancements</vt:lpstr>
      <vt:lpstr>PowerPoint Presentation</vt:lpstr>
      <vt:lpstr>New in c# 10</vt:lpstr>
      <vt:lpstr>$ - string interpolation</vt:lpstr>
      <vt:lpstr>Global using directive</vt:lpstr>
      <vt:lpstr>File-scoped namespace declaration</vt:lpstr>
      <vt:lpstr>New in c#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&amp; Azure</dc:title>
  <dc:creator>patrick biesheuvel</dc:creator>
  <cp:lastModifiedBy>patrick biesheuvel</cp:lastModifiedBy>
  <cp:revision>6</cp:revision>
  <dcterms:created xsi:type="dcterms:W3CDTF">2022-04-19T14:12:54Z</dcterms:created>
  <dcterms:modified xsi:type="dcterms:W3CDTF">2022-04-20T05:47:14Z</dcterms:modified>
</cp:coreProperties>
</file>