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2"/>
  </p:notesMasterIdLst>
  <p:sldIdLst>
    <p:sldId id="256" r:id="rId2"/>
    <p:sldId id="257" r:id="rId3"/>
    <p:sldId id="258" r:id="rId4"/>
    <p:sldId id="259"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316" r:id="rId20"/>
    <p:sldId id="318" r:id="rId21"/>
    <p:sldId id="317" r:id="rId22"/>
    <p:sldId id="319" r:id="rId23"/>
    <p:sldId id="320" r:id="rId24"/>
    <p:sldId id="292" r:id="rId25"/>
    <p:sldId id="293" r:id="rId26"/>
    <p:sldId id="294" r:id="rId27"/>
    <p:sldId id="295" r:id="rId28"/>
    <p:sldId id="296" r:id="rId29"/>
    <p:sldId id="297" r:id="rId30"/>
    <p:sldId id="298" r:id="rId31"/>
    <p:sldId id="299" r:id="rId32"/>
    <p:sldId id="300" r:id="rId33"/>
    <p:sldId id="321" r:id="rId34"/>
    <p:sldId id="322" r:id="rId35"/>
    <p:sldId id="301" r:id="rId36"/>
    <p:sldId id="302" r:id="rId37"/>
    <p:sldId id="303" r:id="rId38"/>
    <p:sldId id="304" r:id="rId39"/>
    <p:sldId id="305" r:id="rId40"/>
    <p:sldId id="306" r:id="rId41"/>
    <p:sldId id="307" r:id="rId42"/>
    <p:sldId id="308" r:id="rId43"/>
    <p:sldId id="309" r:id="rId44"/>
    <p:sldId id="310" r:id="rId45"/>
    <p:sldId id="311" r:id="rId46"/>
    <p:sldId id="315" r:id="rId47"/>
    <p:sldId id="260" r:id="rId48"/>
    <p:sldId id="261" r:id="rId49"/>
    <p:sldId id="262" r:id="rId50"/>
    <p:sldId id="263" r:id="rId51"/>
    <p:sldId id="264" r:id="rId52"/>
    <p:sldId id="265" r:id="rId53"/>
    <p:sldId id="266" r:id="rId54"/>
    <p:sldId id="267" r:id="rId55"/>
    <p:sldId id="268" r:id="rId56"/>
    <p:sldId id="269" r:id="rId57"/>
    <p:sldId id="270" r:id="rId58"/>
    <p:sldId id="277" r:id="rId59"/>
    <p:sldId id="271" r:id="rId60"/>
    <p:sldId id="272" r:id="rId61"/>
    <p:sldId id="273" r:id="rId62"/>
    <p:sldId id="274" r:id="rId63"/>
    <p:sldId id="275" r:id="rId64"/>
    <p:sldId id="276" r:id="rId65"/>
    <p:sldId id="323" r:id="rId66"/>
    <p:sldId id="324" r:id="rId67"/>
    <p:sldId id="328" r:id="rId68"/>
    <p:sldId id="329" r:id="rId69"/>
    <p:sldId id="330" r:id="rId70"/>
    <p:sldId id="331" r:id="rId71"/>
    <p:sldId id="332" r:id="rId72"/>
    <p:sldId id="333" r:id="rId73"/>
    <p:sldId id="334" r:id="rId74"/>
    <p:sldId id="335" r:id="rId75"/>
    <p:sldId id="336" r:id="rId76"/>
    <p:sldId id="337" r:id="rId77"/>
    <p:sldId id="325" r:id="rId78"/>
    <p:sldId id="327" r:id="rId79"/>
    <p:sldId id="326" r:id="rId80"/>
    <p:sldId id="338" r:id="rId8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3" autoAdjust="0"/>
    <p:restoredTop sz="80702" autoAdjust="0"/>
  </p:normalViewPr>
  <p:slideViewPr>
    <p:cSldViewPr snapToGrid="0">
      <p:cViewPr varScale="1">
        <p:scale>
          <a:sx n="92" d="100"/>
          <a:sy n="92" d="100"/>
        </p:scale>
        <p:origin x="102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5E9C89-0081-42A5-BD98-BD7FBFA23E8F}" type="datetimeFigureOut">
              <a:rPr lang="en-NL" smtClean="0"/>
              <a:t>25/05/2022</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51E4FC-62D1-4A4F-A838-8BE94267B426}" type="slidenum">
              <a:rPr lang="en-NL" smtClean="0"/>
              <a:t>‹#›</a:t>
            </a:fld>
            <a:endParaRPr lang="en-NL"/>
          </a:p>
        </p:txBody>
      </p:sp>
    </p:spTree>
    <p:extLst>
      <p:ext uri="{BB962C8B-B14F-4D97-AF65-F5344CB8AC3E}">
        <p14:creationId xmlns:p14="http://schemas.microsoft.com/office/powerpoint/2010/main" val="3529328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r>
              <a:rPr lang="en-US" sz="1200" b="0" i="0" kern="1200" dirty="0">
                <a:solidFill>
                  <a:schemeClr val="tx1"/>
                </a:solidFill>
                <a:effectLst/>
                <a:latin typeface="+mn-lt"/>
                <a:ea typeface="+mn-ea"/>
                <a:cs typeface="+mn-cs"/>
              </a:rPr>
              <a:t>ontainers and VMs each have their uses. In fact, many container deployments use VMs as the host operating system rather than running directly on the hardware, especially when running containers in the cloud.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a:t>
            </a:r>
            <a:r>
              <a:rPr lang="en-US" sz="1200" b="0" i="1" kern="1200" dirty="0">
                <a:solidFill>
                  <a:schemeClr val="tx1"/>
                </a:solidFill>
                <a:effectLst/>
                <a:latin typeface="+mn-lt"/>
                <a:ea typeface="+mn-ea"/>
                <a:cs typeface="+mn-cs"/>
              </a:rPr>
              <a:t>container</a:t>
            </a:r>
            <a:r>
              <a:rPr lang="en-US" sz="1200" b="0" i="0" kern="1200" dirty="0">
                <a:solidFill>
                  <a:schemeClr val="tx1"/>
                </a:solidFill>
                <a:effectLst/>
                <a:latin typeface="+mn-lt"/>
                <a:ea typeface="+mn-ea"/>
                <a:cs typeface="+mn-cs"/>
              </a:rPr>
              <a:t> is an isolated, lightweight silo for running an application on a host operating system. Containers build on top of a host operating system's kernel, and they contain only apps and some lightweight operating system APIs and services that run in user mode.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contrast to containers, VMs run complete operating systems, including their own kernels.</a:t>
            </a:r>
            <a:endParaRPr lang="en-US" dirty="0"/>
          </a:p>
          <a:p>
            <a:endParaRPr lang="en-NL" dirty="0"/>
          </a:p>
        </p:txBody>
      </p:sp>
      <p:sp>
        <p:nvSpPr>
          <p:cNvPr id="4" name="Slide Number Placeholder 3"/>
          <p:cNvSpPr>
            <a:spLocks noGrp="1"/>
          </p:cNvSpPr>
          <p:nvPr>
            <p:ph type="sldNum" sz="quarter" idx="5"/>
          </p:nvPr>
        </p:nvSpPr>
        <p:spPr/>
        <p:txBody>
          <a:bodyPr/>
          <a:lstStyle/>
          <a:p>
            <a:fld id="{3551E4FC-62D1-4A4F-A838-8BE94267B426}" type="slidenum">
              <a:rPr lang="en-NL" smtClean="0"/>
              <a:t>3</a:t>
            </a:fld>
            <a:endParaRPr lang="en-NL"/>
          </a:p>
        </p:txBody>
      </p:sp>
    </p:spTree>
    <p:extLst>
      <p:ext uri="{BB962C8B-B14F-4D97-AF65-F5344CB8AC3E}">
        <p14:creationId xmlns:p14="http://schemas.microsoft.com/office/powerpoint/2010/main" val="33509379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Segoe UI Light" pitchFamily="34" charset="0"/>
                <a:ea typeface="+mn-ea"/>
                <a:cs typeface="+mn-cs"/>
              </a:rPr>
              <a:t>Before you deploy a container to Container Instances, use </a:t>
            </a:r>
            <a:r>
              <a:rPr lang="en-US" sz="2000" kern="1200" dirty="0">
                <a:solidFill>
                  <a:schemeClr val="tx1"/>
                </a:solidFill>
                <a:effectLst/>
                <a:latin typeface="+mn-lt"/>
                <a:ea typeface="+mn-ea"/>
                <a:cs typeface="+mn-cs"/>
              </a:rPr>
              <a:t>the </a:t>
            </a:r>
            <a:r>
              <a:rPr lang="en-US" sz="2000" b="1" kern="1200" dirty="0">
                <a:solidFill>
                  <a:schemeClr val="tx1"/>
                </a:solidFill>
                <a:effectLst/>
                <a:latin typeface="+mn-lt"/>
                <a:ea typeface="+mn-ea"/>
                <a:cs typeface="+mn-cs"/>
              </a:rPr>
              <a:t>docker run </a:t>
            </a:r>
            <a:r>
              <a:rPr lang="en-US" sz="2000" kern="1200" dirty="0">
                <a:solidFill>
                  <a:schemeClr val="tx1"/>
                </a:solidFill>
                <a:effectLst/>
                <a:latin typeface="+mn-lt"/>
                <a:ea typeface="+mn-ea"/>
                <a:cs typeface="+mn-cs"/>
              </a:rPr>
              <a:t>command</a:t>
            </a:r>
            <a:r>
              <a:rPr lang="en-US" sz="1200" b="0" i="0" kern="1200" dirty="0">
                <a:solidFill>
                  <a:schemeClr val="tx1"/>
                </a:solidFill>
                <a:effectLst/>
                <a:latin typeface="Segoe UI Light" pitchFamily="34" charset="0"/>
                <a:ea typeface="+mn-ea"/>
                <a:cs typeface="+mn-cs"/>
              </a:rPr>
              <a:t> to run it locally and confirm that it works. The </a:t>
            </a:r>
            <a:r>
              <a:rPr lang="en-US" sz="1200" b="1" i="0" kern="1200" dirty="0">
                <a:solidFill>
                  <a:schemeClr val="tx1"/>
                </a:solidFill>
                <a:effectLst/>
                <a:latin typeface="Segoe UI Light" pitchFamily="34" charset="0"/>
                <a:ea typeface="+mn-ea"/>
                <a:cs typeface="+mn-cs"/>
              </a:rPr>
              <a:t>-d</a:t>
            </a:r>
            <a:r>
              <a:rPr lang="en-US" sz="1200" b="0" i="0" kern="1200" dirty="0">
                <a:solidFill>
                  <a:schemeClr val="tx1"/>
                </a:solidFill>
                <a:effectLst/>
                <a:latin typeface="Segoe UI Light" pitchFamily="34" charset="0"/>
                <a:ea typeface="+mn-ea"/>
                <a:cs typeface="+mn-cs"/>
              </a:rPr>
              <a:t> switch lets the container run in the background, while</a:t>
            </a:r>
            <a:r>
              <a:rPr lang="en-US" sz="1200" b="1" i="0" kern="1200" dirty="0">
                <a:solidFill>
                  <a:schemeClr val="tx1"/>
                </a:solidFill>
                <a:effectLst/>
                <a:latin typeface="Segoe UI Light" pitchFamily="34" charset="0"/>
                <a:ea typeface="+mn-ea"/>
                <a:cs typeface="+mn-cs"/>
              </a:rPr>
              <a:t> -p</a:t>
            </a:r>
            <a:r>
              <a:rPr lang="en-US" sz="1200" b="0" i="0" kern="1200" dirty="0">
                <a:solidFill>
                  <a:schemeClr val="tx1"/>
                </a:solidFill>
                <a:effectLst/>
                <a:latin typeface="Segoe UI Light" pitchFamily="34" charset="0"/>
                <a:ea typeface="+mn-ea"/>
                <a:cs typeface="+mn-cs"/>
              </a:rPr>
              <a:t> allows you to map an arbitrary port on your computer to port 80 in the container.</a:t>
            </a:r>
          </a:p>
          <a:p>
            <a:br>
              <a:rPr lang="en-US" dirty="0"/>
            </a:br>
            <a:r>
              <a:rPr lang="en-US" dirty="0"/>
              <a:t>Output from the </a:t>
            </a:r>
            <a:r>
              <a:rPr lang="en-US" b="1" dirty="0"/>
              <a:t>docker run </a:t>
            </a:r>
            <a:r>
              <a:rPr lang="en-US" dirty="0"/>
              <a:t>command displays the running container's ID if the command is successful:</a:t>
            </a:r>
          </a:p>
          <a:p>
            <a:endParaRPr lang="en-US" i="1" dirty="0"/>
          </a:p>
          <a:p>
            <a:r>
              <a:rPr lang="en-US" i="1" dirty="0"/>
              <a:t>$ docker run -d -p 8080:80 </a:t>
            </a:r>
            <a:r>
              <a:rPr lang="en-US" i="1" dirty="0" err="1"/>
              <a:t>aci</a:t>
            </a:r>
            <a:r>
              <a:rPr lang="en-US" i="1" dirty="0"/>
              <a:t>-tutorial-app</a:t>
            </a:r>
          </a:p>
          <a:p>
            <a:r>
              <a:rPr lang="en-US" i="1" dirty="0"/>
              <a:t>A2e3e4435db58ab0c664ce521854c2e1a1bda88c9cf2fcff46aedf48df86cccf</a:t>
            </a:r>
          </a:p>
          <a:p>
            <a:endParaRPr lang="en-NL" dirty="0"/>
          </a:p>
        </p:txBody>
      </p:sp>
      <p:sp>
        <p:nvSpPr>
          <p:cNvPr id="4" name="Slide Number Placeholder 3"/>
          <p:cNvSpPr>
            <a:spLocks noGrp="1"/>
          </p:cNvSpPr>
          <p:nvPr>
            <p:ph type="sldNum" sz="quarter" idx="5"/>
          </p:nvPr>
        </p:nvSpPr>
        <p:spPr/>
        <p:txBody>
          <a:bodyPr/>
          <a:lstStyle/>
          <a:p>
            <a:fld id="{3551E4FC-62D1-4A4F-A838-8BE94267B426}" type="slidenum">
              <a:rPr lang="en-NL" smtClean="0"/>
              <a:t>12</a:t>
            </a:fld>
            <a:endParaRPr lang="en-NL"/>
          </a:p>
        </p:txBody>
      </p:sp>
    </p:spTree>
    <p:extLst>
      <p:ext uri="{BB962C8B-B14F-4D97-AF65-F5344CB8AC3E}">
        <p14:creationId xmlns:p14="http://schemas.microsoft.com/office/powerpoint/2010/main" val="3291656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git clone https://github.com/MicrosoftDocs/mslearn-hotel-reservation-system.git</a:t>
            </a:r>
          </a:p>
          <a:p>
            <a:r>
              <a:rPr lang="nl-NL" dirty="0"/>
              <a:t>cd mslearn-hotel-reservation-system/src</a:t>
            </a:r>
          </a:p>
          <a:p>
            <a:endParaRPr lang="nl-NL" dirty="0"/>
          </a:p>
          <a:p>
            <a:r>
              <a:rPr lang="nl-NL" dirty="0"/>
              <a:t>echo "" &gt; Dockerfile </a:t>
            </a:r>
          </a:p>
          <a:p>
            <a:r>
              <a:rPr lang="nl-NL" dirty="0"/>
              <a:t>notepad Dockerfile</a:t>
            </a:r>
          </a:p>
          <a:p>
            <a:endParaRPr lang="nl-NL" dirty="0"/>
          </a:p>
          <a:p>
            <a:r>
              <a:rPr lang="nl-NL" dirty="0"/>
              <a:t>FROM mcr.microsoft.com/dotnet/core/sdk:2.2 </a:t>
            </a:r>
          </a:p>
          <a:p>
            <a:r>
              <a:rPr lang="nl-NL" dirty="0"/>
              <a:t>WORKDIR /src </a:t>
            </a:r>
          </a:p>
          <a:p>
            <a:r>
              <a:rPr lang="nl-NL" dirty="0"/>
              <a:t>COPY ["HotelReservationSystem/HotelReservationSystem.csproj", "HotelReservationSystem/"] </a:t>
            </a:r>
          </a:p>
          <a:p>
            <a:r>
              <a:rPr lang="nl-NL" dirty="0"/>
              <a:t>COPY ["HotelReservationSystemTypes/HotelReservationSystemTypes.csproj", "HotelReservationSystemTypes/"] </a:t>
            </a:r>
          </a:p>
          <a:p>
            <a:r>
              <a:rPr lang="nl-NL" dirty="0"/>
              <a:t>RUN dotnet restore "HotelReservationSystem/HotelReservationSystem.csproj“</a:t>
            </a:r>
          </a:p>
          <a:p>
            <a:endParaRPr lang="nl-NL" dirty="0"/>
          </a:p>
          <a:p>
            <a:r>
              <a:rPr lang="nl-NL" dirty="0"/>
              <a:t>COPY . . </a:t>
            </a:r>
          </a:p>
          <a:p>
            <a:r>
              <a:rPr lang="nl-NL" dirty="0"/>
              <a:t>WORKDIR "/src/HotelReservationSystem" </a:t>
            </a:r>
          </a:p>
          <a:p>
            <a:r>
              <a:rPr lang="nl-NL" dirty="0"/>
              <a:t>RUN dotnet build "HotelReservationSystem.csproj" -c Release -o /app</a:t>
            </a:r>
          </a:p>
          <a:p>
            <a:endParaRPr lang="nl-NL" dirty="0"/>
          </a:p>
          <a:p>
            <a:r>
              <a:rPr lang="en-US" dirty="0"/>
              <a:t>RUN dotnet publish "</a:t>
            </a:r>
            <a:r>
              <a:rPr lang="en-US" dirty="0" err="1"/>
              <a:t>HotelReservationSystem.csproj</a:t>
            </a:r>
            <a:r>
              <a:rPr lang="en-US" dirty="0"/>
              <a:t>" -c Release -o /app</a:t>
            </a:r>
            <a:endParaRPr lang="nl-NL" dirty="0"/>
          </a:p>
          <a:p>
            <a:endParaRPr lang="nl-NL" dirty="0"/>
          </a:p>
          <a:p>
            <a:r>
              <a:rPr lang="nl-NL" dirty="0"/>
              <a:t>EXPOSE 80 </a:t>
            </a:r>
          </a:p>
          <a:p>
            <a:r>
              <a:rPr lang="nl-NL" dirty="0"/>
              <a:t>WORKDIR /app </a:t>
            </a:r>
          </a:p>
          <a:p>
            <a:r>
              <a:rPr lang="nl-NL" dirty="0"/>
              <a:t>ENTRYPOINT ["dotnet", "HotelReservationSystem.dll“</a:t>
            </a:r>
          </a:p>
          <a:p>
            <a:endParaRPr lang="nl-NL" dirty="0"/>
          </a:p>
          <a:p>
            <a:r>
              <a:rPr lang="nl-NL" dirty="0"/>
              <a:t>BUILD AND DEPLOY</a:t>
            </a:r>
          </a:p>
          <a:p>
            <a:endParaRPr lang="nl-NL" dirty="0"/>
          </a:p>
          <a:p>
            <a:r>
              <a:rPr lang="nl-NL" dirty="0"/>
              <a:t>docker build -t reservationsystem .</a:t>
            </a:r>
          </a:p>
          <a:p>
            <a:r>
              <a:rPr lang="nl-NL" dirty="0"/>
              <a:t>docker image list</a:t>
            </a:r>
          </a:p>
          <a:p>
            <a:r>
              <a:rPr lang="en-US" dirty="0"/>
              <a:t>docker run -p 8080:80 -d --name reservations </a:t>
            </a:r>
            <a:r>
              <a:rPr lang="en-US" dirty="0" err="1"/>
              <a:t>reservationsystem</a:t>
            </a:r>
            <a:endParaRPr lang="nl-NL" dirty="0"/>
          </a:p>
          <a:p>
            <a:r>
              <a:rPr lang="nl-NL" dirty="0"/>
              <a:t>http://localhost:8080/api/reservations/1</a:t>
            </a:r>
          </a:p>
          <a:p>
            <a:r>
              <a:rPr lang="nl-NL" dirty="0"/>
              <a:t>docker ps –a</a:t>
            </a:r>
          </a:p>
          <a:p>
            <a:r>
              <a:rPr lang="nl-NL" dirty="0"/>
              <a:t>docker container stop reservations</a:t>
            </a:r>
          </a:p>
          <a:p>
            <a:r>
              <a:rPr lang="nl-NL" dirty="0"/>
              <a:t>docker rm reservations</a:t>
            </a:r>
          </a:p>
          <a:p>
            <a:r>
              <a:rPr lang="nl-NL" dirty="0"/>
              <a:t>docker image rm &lt;image name&gt;</a:t>
            </a:r>
            <a:endParaRPr lang="en-NL" dirty="0"/>
          </a:p>
        </p:txBody>
      </p:sp>
      <p:sp>
        <p:nvSpPr>
          <p:cNvPr id="4" name="Slide Number Placeholder 3"/>
          <p:cNvSpPr>
            <a:spLocks noGrp="1"/>
          </p:cNvSpPr>
          <p:nvPr>
            <p:ph type="sldNum" sz="quarter" idx="5"/>
          </p:nvPr>
        </p:nvSpPr>
        <p:spPr/>
        <p:txBody>
          <a:bodyPr/>
          <a:lstStyle/>
          <a:p>
            <a:fld id="{3551E4FC-62D1-4A4F-A838-8BE94267B426}" type="slidenum">
              <a:rPr lang="en-NL" smtClean="0"/>
              <a:t>13</a:t>
            </a:fld>
            <a:endParaRPr lang="en-NL"/>
          </a:p>
        </p:txBody>
      </p:sp>
    </p:spTree>
    <p:extLst>
      <p:ext uri="{BB962C8B-B14F-4D97-AF65-F5344CB8AC3E}">
        <p14:creationId xmlns:p14="http://schemas.microsoft.com/office/powerpoint/2010/main" val="2315884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3551E4FC-62D1-4A4F-A838-8BE94267B426}" type="slidenum">
              <a:rPr lang="en-NL" smtClean="0"/>
              <a:t>18</a:t>
            </a:fld>
            <a:endParaRPr lang="en-NL"/>
          </a:p>
        </p:txBody>
      </p:sp>
    </p:spTree>
    <p:extLst>
      <p:ext uri="{BB962C8B-B14F-4D97-AF65-F5344CB8AC3E}">
        <p14:creationId xmlns:p14="http://schemas.microsoft.com/office/powerpoint/2010/main" val="2190222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https://jenkins.io/</a:t>
            </a:r>
          </a:p>
          <a:p>
            <a:r>
              <a:rPr lang="nl-NL" dirty="0"/>
              <a:t>https://code.visualstudio.com/docs/azure/docker</a:t>
            </a:r>
          </a:p>
          <a:p>
            <a:r>
              <a:rPr lang="nl-NL" dirty="0"/>
              <a:t>https://marketplace.visualstudio.com/items?itemName=ms-vscode.azure-account</a:t>
            </a:r>
            <a:endParaRPr lang="en-NL" dirty="0"/>
          </a:p>
        </p:txBody>
      </p:sp>
      <p:sp>
        <p:nvSpPr>
          <p:cNvPr id="4" name="Slide Number Placeholder 3"/>
          <p:cNvSpPr>
            <a:spLocks noGrp="1"/>
          </p:cNvSpPr>
          <p:nvPr>
            <p:ph type="sldNum" sz="quarter" idx="5"/>
          </p:nvPr>
        </p:nvSpPr>
        <p:spPr/>
        <p:txBody>
          <a:bodyPr/>
          <a:lstStyle/>
          <a:p>
            <a:fld id="{3551E4FC-62D1-4A4F-A838-8BE94267B426}" type="slidenum">
              <a:rPr lang="en-NL" smtClean="0"/>
              <a:t>20</a:t>
            </a:fld>
            <a:endParaRPr lang="en-NL"/>
          </a:p>
        </p:txBody>
      </p:sp>
    </p:spTree>
    <p:extLst>
      <p:ext uri="{BB962C8B-B14F-4D97-AF65-F5344CB8AC3E}">
        <p14:creationId xmlns:p14="http://schemas.microsoft.com/office/powerpoint/2010/main" val="3011459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https://docs.microsoft.com/en-us/azure/container-registry/container-registry-intro</a:t>
            </a:r>
            <a:endParaRPr lang="en-NL" dirty="0"/>
          </a:p>
        </p:txBody>
      </p:sp>
      <p:sp>
        <p:nvSpPr>
          <p:cNvPr id="4" name="Slide Number Placeholder 3"/>
          <p:cNvSpPr>
            <a:spLocks noGrp="1"/>
          </p:cNvSpPr>
          <p:nvPr>
            <p:ph type="sldNum" sz="quarter" idx="5"/>
          </p:nvPr>
        </p:nvSpPr>
        <p:spPr/>
        <p:txBody>
          <a:bodyPr/>
          <a:lstStyle/>
          <a:p>
            <a:fld id="{3551E4FC-62D1-4A4F-A838-8BE94267B426}" type="slidenum">
              <a:rPr lang="en-NL" smtClean="0"/>
              <a:t>22</a:t>
            </a:fld>
            <a:endParaRPr lang="en-NL"/>
          </a:p>
        </p:txBody>
      </p:sp>
    </p:spTree>
    <p:extLst>
      <p:ext uri="{BB962C8B-B14F-4D97-AF65-F5344CB8AC3E}">
        <p14:creationId xmlns:p14="http://schemas.microsoft.com/office/powerpoint/2010/main" val="33130189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https://docs.microsoft.com/en-us/azure/container-registry/container-registry-tasks-overview</a:t>
            </a:r>
          </a:p>
          <a:p>
            <a:r>
              <a:rPr lang="nl-NL" dirty="0"/>
              <a:t>https://docs.docker.com/engine/reference/commandline/</a:t>
            </a:r>
          </a:p>
          <a:p>
            <a:r>
              <a:rPr lang="nl-NL" dirty="0"/>
              <a:t>https://github.com/opencontainers/image-spec/blob/master/spec.md</a:t>
            </a:r>
          </a:p>
          <a:p>
            <a:r>
              <a:rPr lang="nl-NL" dirty="0"/>
              <a:t>https://docs.microsoft.com/en-us/azure/container-registry/container-registry-tasks-overview</a:t>
            </a:r>
            <a:endParaRPr lang="en-NL" dirty="0"/>
          </a:p>
        </p:txBody>
      </p:sp>
      <p:sp>
        <p:nvSpPr>
          <p:cNvPr id="4" name="Slide Number Placeholder 3"/>
          <p:cNvSpPr>
            <a:spLocks noGrp="1"/>
          </p:cNvSpPr>
          <p:nvPr>
            <p:ph type="sldNum" sz="quarter" idx="5"/>
          </p:nvPr>
        </p:nvSpPr>
        <p:spPr/>
        <p:txBody>
          <a:bodyPr/>
          <a:lstStyle/>
          <a:p>
            <a:fld id="{3551E4FC-62D1-4A4F-A838-8BE94267B426}" type="slidenum">
              <a:rPr lang="en-NL" smtClean="0"/>
              <a:t>23</a:t>
            </a:fld>
            <a:endParaRPr lang="en-NL"/>
          </a:p>
        </p:txBody>
      </p:sp>
    </p:spTree>
    <p:extLst>
      <p:ext uri="{BB962C8B-B14F-4D97-AF65-F5344CB8AC3E}">
        <p14:creationId xmlns:p14="http://schemas.microsoft.com/office/powerpoint/2010/main" val="22506281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https://docs.microsoft.com/en-us/azure/container-instances/container-instances-quickstart-portal</a:t>
            </a:r>
            <a:endParaRPr lang="en-NL" dirty="0"/>
          </a:p>
        </p:txBody>
      </p:sp>
      <p:sp>
        <p:nvSpPr>
          <p:cNvPr id="4" name="Slide Number Placeholder 3"/>
          <p:cNvSpPr>
            <a:spLocks noGrp="1"/>
          </p:cNvSpPr>
          <p:nvPr>
            <p:ph type="sldNum" sz="quarter" idx="5"/>
          </p:nvPr>
        </p:nvSpPr>
        <p:spPr/>
        <p:txBody>
          <a:bodyPr/>
          <a:lstStyle/>
          <a:p>
            <a:fld id="{3551E4FC-62D1-4A4F-A838-8BE94267B426}" type="slidenum">
              <a:rPr lang="en-NL" smtClean="0"/>
              <a:t>31</a:t>
            </a:fld>
            <a:endParaRPr lang="en-NL"/>
          </a:p>
        </p:txBody>
      </p:sp>
    </p:spTree>
    <p:extLst>
      <p:ext uri="{BB962C8B-B14F-4D97-AF65-F5344CB8AC3E}">
        <p14:creationId xmlns:p14="http://schemas.microsoft.com/office/powerpoint/2010/main" val="17010805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https://docs.microsoft.com/en-us/azure/templates/microsoft.containerinstance/containergroups</a:t>
            </a:r>
          </a:p>
          <a:p>
            <a:r>
              <a:rPr lang="nl-NL" dirty="0"/>
              <a:t>https://docs.microsoft.com/en-us/azure/container-instances/container-instances-reference-yaml</a:t>
            </a:r>
            <a:endParaRPr lang="en-NL" dirty="0"/>
          </a:p>
        </p:txBody>
      </p:sp>
      <p:sp>
        <p:nvSpPr>
          <p:cNvPr id="4" name="Slide Number Placeholder 3"/>
          <p:cNvSpPr>
            <a:spLocks noGrp="1"/>
          </p:cNvSpPr>
          <p:nvPr>
            <p:ph type="sldNum" sz="quarter" idx="5"/>
          </p:nvPr>
        </p:nvSpPr>
        <p:spPr/>
        <p:txBody>
          <a:bodyPr/>
          <a:lstStyle/>
          <a:p>
            <a:fld id="{3551E4FC-62D1-4A4F-A838-8BE94267B426}" type="slidenum">
              <a:rPr lang="en-NL" smtClean="0"/>
              <a:t>38</a:t>
            </a:fld>
            <a:endParaRPr lang="en-NL"/>
          </a:p>
        </p:txBody>
      </p:sp>
    </p:spTree>
    <p:extLst>
      <p:ext uri="{BB962C8B-B14F-4D97-AF65-F5344CB8AC3E}">
        <p14:creationId xmlns:p14="http://schemas.microsoft.com/office/powerpoint/2010/main" val="10010899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Segoe UI Light" pitchFamily="34" charset="0"/>
                <a:ea typeface="+mn-ea"/>
                <a:cs typeface="+mn-cs"/>
              </a:rPr>
              <a:t>Kubernetes is a rapidly evolving platform that manages container-based applications and their associated networking and storage components. The focus is on the application workloads, not the underlying infrastructure components. Kubernetes provides a declarative approach to deployments, backed by a robust set of APIs for management operations.</a:t>
            </a:r>
          </a:p>
          <a:p>
            <a:endParaRPr lang="en-US" sz="1200" b="0" i="0" kern="1200" dirty="0">
              <a:solidFill>
                <a:schemeClr val="tx1"/>
              </a:solidFill>
              <a:effectLst/>
              <a:latin typeface="Segoe UI Light" pitchFamily="34" charset="0"/>
              <a:ea typeface="+mn-ea"/>
              <a:cs typeface="+mn-cs"/>
            </a:endParaRPr>
          </a:p>
          <a:p>
            <a:r>
              <a:rPr lang="en-US" sz="1200" b="0" i="0" kern="1200" dirty="0">
                <a:solidFill>
                  <a:schemeClr val="tx1"/>
                </a:solidFill>
                <a:effectLst/>
                <a:latin typeface="Segoe UI Light" pitchFamily="34" charset="0"/>
                <a:ea typeface="+mn-ea"/>
                <a:cs typeface="+mn-cs"/>
              </a:rPr>
              <a:t>You can build and run modern, portable, microservices-based applications that benefit from Kubernetes orchestrating and managing the availability of those application components. Kubernetes supports both stateless and stateful applications as teams progress through the adoption of microservices-based applications.</a:t>
            </a:r>
          </a:p>
          <a:p>
            <a:endParaRPr lang="en-US" sz="1200" b="0" i="0" kern="1200" dirty="0">
              <a:solidFill>
                <a:schemeClr val="tx1"/>
              </a:solidFill>
              <a:effectLst/>
              <a:latin typeface="Segoe UI Light" pitchFamily="34" charset="0"/>
              <a:ea typeface="+mn-ea"/>
              <a:cs typeface="+mn-cs"/>
            </a:endParaRPr>
          </a:p>
          <a:p>
            <a:r>
              <a:rPr lang="en-US" sz="1200" b="0" i="0" kern="1200" dirty="0">
                <a:solidFill>
                  <a:schemeClr val="tx1"/>
                </a:solidFill>
                <a:effectLst/>
                <a:latin typeface="Segoe UI Light" pitchFamily="34" charset="0"/>
                <a:ea typeface="+mn-ea"/>
                <a:cs typeface="+mn-cs"/>
              </a:rPr>
              <a:t>As an open platform, Kubernetes allows you to build your applications with your preferred programming language, OS, libraries, or messaging bus. Existing continuous integration and continuous delivery (CI/CD) tools can integrate with Kubernetes to schedule and deploy releases.</a:t>
            </a:r>
          </a:p>
          <a:p>
            <a:endParaRPr lang="en-NL" dirty="0"/>
          </a:p>
        </p:txBody>
      </p:sp>
      <p:sp>
        <p:nvSpPr>
          <p:cNvPr id="4" name="Slide Number Placeholder 3"/>
          <p:cNvSpPr>
            <a:spLocks noGrp="1"/>
          </p:cNvSpPr>
          <p:nvPr>
            <p:ph type="sldNum" sz="quarter" idx="5"/>
          </p:nvPr>
        </p:nvSpPr>
        <p:spPr/>
        <p:txBody>
          <a:bodyPr/>
          <a:lstStyle/>
          <a:p>
            <a:fld id="{3551E4FC-62D1-4A4F-A838-8BE94267B426}" type="slidenum">
              <a:rPr lang="en-NL" smtClean="0"/>
              <a:t>47</a:t>
            </a:fld>
            <a:endParaRPr lang="en-NL"/>
          </a:p>
        </p:txBody>
      </p:sp>
    </p:spTree>
    <p:extLst>
      <p:ext uri="{BB962C8B-B14F-4D97-AF65-F5344CB8AC3E}">
        <p14:creationId xmlns:p14="http://schemas.microsoft.com/office/powerpoint/2010/main" val="22312575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Segoe UI Light" pitchFamily="34" charset="0"/>
                <a:ea typeface="+mn-ea"/>
                <a:cs typeface="+mn-cs"/>
              </a:rPr>
              <a:t>A Kubernetes cluster is divided into two components:</a:t>
            </a:r>
          </a:p>
          <a:p>
            <a:pPr marL="171450" indent="-171450">
              <a:buFont typeface="Arial" panose="020B0604020202020204" pitchFamily="34" charset="0"/>
              <a:buChar char="•"/>
            </a:pPr>
            <a:r>
              <a:rPr lang="en-US" sz="1200" b="0" i="1" kern="1200" dirty="0">
                <a:solidFill>
                  <a:schemeClr val="tx1"/>
                </a:solidFill>
                <a:effectLst/>
                <a:latin typeface="Segoe UI Light" pitchFamily="34" charset="0"/>
                <a:ea typeface="+mn-ea"/>
                <a:cs typeface="+mn-cs"/>
              </a:rPr>
              <a:t>Cluster master</a:t>
            </a:r>
            <a:r>
              <a:rPr lang="en-US" sz="1200" b="0" i="0" kern="1200" dirty="0">
                <a:solidFill>
                  <a:schemeClr val="tx1"/>
                </a:solidFill>
                <a:effectLst/>
                <a:latin typeface="Segoe UI Light" pitchFamily="34" charset="0"/>
                <a:ea typeface="+mn-ea"/>
                <a:cs typeface="+mn-cs"/>
              </a:rPr>
              <a:t> nodes provide the core Kubernetes services and orchestration of application workloads.</a:t>
            </a:r>
          </a:p>
          <a:p>
            <a:pPr marL="171450" indent="-171450">
              <a:buFont typeface="Arial" panose="020B0604020202020204" pitchFamily="34" charset="0"/>
              <a:buChar char="•"/>
            </a:pPr>
            <a:r>
              <a:rPr lang="en-US" sz="1200" b="0" i="1" kern="1200" dirty="0">
                <a:solidFill>
                  <a:schemeClr val="tx1"/>
                </a:solidFill>
                <a:effectLst/>
                <a:latin typeface="Segoe UI Light" pitchFamily="34" charset="0"/>
                <a:ea typeface="+mn-ea"/>
                <a:cs typeface="+mn-cs"/>
              </a:rPr>
              <a:t>Nodes</a:t>
            </a:r>
            <a:r>
              <a:rPr lang="en-US" sz="1200" b="0" i="0" kern="1200" dirty="0">
                <a:solidFill>
                  <a:schemeClr val="tx1"/>
                </a:solidFill>
                <a:effectLst/>
                <a:latin typeface="Segoe UI Light" pitchFamily="34" charset="0"/>
                <a:ea typeface="+mn-ea"/>
                <a:cs typeface="+mn-cs"/>
              </a:rPr>
              <a:t> run your application workloads.</a:t>
            </a:r>
          </a:p>
          <a:p>
            <a:pPr marL="171450" indent="-171450">
              <a:buFont typeface="Arial" panose="020B0604020202020204" pitchFamily="34" charset="0"/>
              <a:buChar char="•"/>
            </a:pPr>
            <a:endParaRPr lang="en-US" sz="1200" b="0" i="0" kern="1200" dirty="0">
              <a:solidFill>
                <a:schemeClr val="tx1"/>
              </a:solidFill>
              <a:effectLst/>
              <a:latin typeface="Segoe UI Light" pitchFamily="34" charset="0"/>
              <a:ea typeface="+mn-ea"/>
              <a:cs typeface="+mn-cs"/>
            </a:endParaRPr>
          </a:p>
          <a:p>
            <a:r>
              <a:rPr lang="en-US" sz="1200" b="1" i="0" kern="1200" dirty="0">
                <a:solidFill>
                  <a:schemeClr val="tx1"/>
                </a:solidFill>
                <a:effectLst/>
                <a:latin typeface="Segoe UI Light" pitchFamily="34" charset="0"/>
                <a:ea typeface="+mn-ea"/>
                <a:cs typeface="+mn-cs"/>
              </a:rPr>
              <a:t>Cluster master</a:t>
            </a:r>
          </a:p>
          <a:p>
            <a:r>
              <a:rPr lang="en-US" sz="1200" b="0" i="0" kern="1200" dirty="0">
                <a:solidFill>
                  <a:schemeClr val="tx1"/>
                </a:solidFill>
                <a:effectLst/>
                <a:latin typeface="Segoe UI Light" pitchFamily="34" charset="0"/>
                <a:ea typeface="+mn-ea"/>
                <a:cs typeface="+mn-cs"/>
              </a:rPr>
              <a:t>When you create an AKS cluster, a cluster master is automatically created and configured. This cluster master is provided as a managed Azure resource abstracted from the user. There is no cost for the cluster master, only the nodes that are part of the AKS cluster. </a:t>
            </a:r>
          </a:p>
          <a:p>
            <a:pPr marL="0" indent="0">
              <a:buFont typeface="Arial" panose="020B0604020202020204" pitchFamily="34" charset="0"/>
              <a:buNone/>
            </a:pPr>
            <a:endParaRPr lang="en-US" sz="1200" b="0" i="0" kern="1200" dirty="0">
              <a:solidFill>
                <a:schemeClr val="tx1"/>
              </a:solidFill>
              <a:effectLst/>
              <a:latin typeface="Segoe UI Light" pitchFamily="34" charset="0"/>
              <a:ea typeface="+mn-ea"/>
              <a:cs typeface="+mn-cs"/>
            </a:endParaRPr>
          </a:p>
          <a:p>
            <a:r>
              <a:rPr lang="en-US" sz="1200" b="1" i="0" kern="1200" dirty="0">
                <a:solidFill>
                  <a:schemeClr val="tx1"/>
                </a:solidFill>
                <a:effectLst/>
                <a:latin typeface="Segoe UI Light" pitchFamily="34" charset="0"/>
                <a:ea typeface="+mn-ea"/>
                <a:cs typeface="+mn-cs"/>
              </a:rPr>
              <a:t>Nodes and node pools</a:t>
            </a:r>
          </a:p>
          <a:p>
            <a:r>
              <a:rPr lang="en-US" sz="1200" b="0" i="0" kern="1200" dirty="0">
                <a:solidFill>
                  <a:schemeClr val="tx1"/>
                </a:solidFill>
                <a:effectLst/>
                <a:latin typeface="Segoe UI Light" pitchFamily="34" charset="0"/>
                <a:ea typeface="+mn-ea"/>
                <a:cs typeface="+mn-cs"/>
              </a:rPr>
              <a:t>To run your applications and supporting services, you need a Kubernetes node. An AKS cluster has one or more nodes, which is an Azure virtual machine (VM) that runs the Kubernetes node components and container runtime.</a:t>
            </a:r>
          </a:p>
          <a:p>
            <a:endParaRPr lang="en-NL" dirty="0"/>
          </a:p>
        </p:txBody>
      </p:sp>
      <p:sp>
        <p:nvSpPr>
          <p:cNvPr id="4" name="Slide Number Placeholder 3"/>
          <p:cNvSpPr>
            <a:spLocks noGrp="1"/>
          </p:cNvSpPr>
          <p:nvPr>
            <p:ph type="sldNum" sz="quarter" idx="5"/>
          </p:nvPr>
        </p:nvSpPr>
        <p:spPr/>
        <p:txBody>
          <a:bodyPr/>
          <a:lstStyle/>
          <a:p>
            <a:fld id="{3551E4FC-62D1-4A4F-A838-8BE94267B426}" type="slidenum">
              <a:rPr lang="en-NL" smtClean="0"/>
              <a:t>48</a:t>
            </a:fld>
            <a:endParaRPr lang="en-NL"/>
          </a:p>
        </p:txBody>
      </p:sp>
    </p:spTree>
    <p:extLst>
      <p:ext uri="{BB962C8B-B14F-4D97-AF65-F5344CB8AC3E}">
        <p14:creationId xmlns:p14="http://schemas.microsoft.com/office/powerpoint/2010/main" val="2678110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0" i="1" kern="1200" dirty="0">
                <a:solidFill>
                  <a:schemeClr val="tx1"/>
                </a:solidFill>
                <a:effectLst/>
                <a:latin typeface="+mn-lt"/>
                <a:ea typeface="+mn-ea"/>
                <a:cs typeface="+mn-cs"/>
              </a:rPr>
              <a:t>container</a:t>
            </a:r>
            <a:r>
              <a:rPr lang="en-US" sz="1200" b="0" i="0" kern="1200" dirty="0">
                <a:solidFill>
                  <a:schemeClr val="tx1"/>
                </a:solidFill>
                <a:effectLst/>
                <a:latin typeface="+mn-lt"/>
                <a:ea typeface="+mn-ea"/>
                <a:cs typeface="+mn-cs"/>
              </a:rPr>
              <a:t> is a loosely isolated environment that allows us to build and run software packages. These software packages include the code and all dependencies to run applications quicker and more reliably in most computing environments. These packages are known as </a:t>
            </a:r>
            <a:r>
              <a:rPr lang="en-US" sz="1200" b="0" i="1" kern="1200" dirty="0">
                <a:solidFill>
                  <a:schemeClr val="tx1"/>
                </a:solidFill>
                <a:effectLst/>
                <a:latin typeface="+mn-lt"/>
                <a:ea typeface="+mn-ea"/>
                <a:cs typeface="+mn-cs"/>
              </a:rPr>
              <a:t>container images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container image becomes the unit for distributing applications. Software containerization is an operating system virtualization method that you can use to deploy and run containers without using a VM. Containers can run on physical hardware, in the cloud, on VMs, and across multiple operating systems.</a:t>
            </a:r>
          </a:p>
          <a:p>
            <a:endParaRPr lang="en-NL" dirty="0"/>
          </a:p>
        </p:txBody>
      </p:sp>
      <p:sp>
        <p:nvSpPr>
          <p:cNvPr id="4" name="Slide Number Placeholder 3"/>
          <p:cNvSpPr>
            <a:spLocks noGrp="1"/>
          </p:cNvSpPr>
          <p:nvPr>
            <p:ph type="sldNum" sz="quarter" idx="5"/>
          </p:nvPr>
        </p:nvSpPr>
        <p:spPr/>
        <p:txBody>
          <a:bodyPr/>
          <a:lstStyle/>
          <a:p>
            <a:fld id="{3551E4FC-62D1-4A4F-A838-8BE94267B426}" type="slidenum">
              <a:rPr lang="en-NL" smtClean="0"/>
              <a:t>4</a:t>
            </a:fld>
            <a:endParaRPr lang="en-NL"/>
          </a:p>
        </p:txBody>
      </p:sp>
    </p:spTree>
    <p:extLst>
      <p:ext uri="{BB962C8B-B14F-4D97-AF65-F5344CB8AC3E}">
        <p14:creationId xmlns:p14="http://schemas.microsoft.com/office/powerpoint/2010/main" val="30126869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Segoe UI Light" pitchFamily="34" charset="0"/>
                <a:ea typeface="+mn-ea"/>
                <a:cs typeface="+mn-cs"/>
              </a:rPr>
              <a:t>The </a:t>
            </a:r>
            <a:r>
              <a:rPr lang="en-US" sz="1200" b="1" i="0" kern="1200" dirty="0" err="1">
                <a:solidFill>
                  <a:schemeClr val="tx1"/>
                </a:solidFill>
                <a:effectLst/>
                <a:latin typeface="Segoe UI Light" pitchFamily="34" charset="0"/>
                <a:ea typeface="+mn-ea"/>
                <a:cs typeface="+mn-cs"/>
              </a:rPr>
              <a:t>kubelet</a:t>
            </a:r>
            <a:r>
              <a:rPr lang="en-US" sz="1200" b="0" i="0" kern="1200" dirty="0">
                <a:solidFill>
                  <a:schemeClr val="tx1"/>
                </a:solidFill>
                <a:effectLst/>
                <a:latin typeface="Segoe UI Light" pitchFamily="34" charset="0"/>
                <a:ea typeface="+mn-ea"/>
                <a:cs typeface="+mn-cs"/>
              </a:rPr>
              <a:t> is the Kubernetes agent that processes the orchestration requests from the cluster master and scheduling of running the requested containers.</a:t>
            </a:r>
          </a:p>
          <a:p>
            <a:pPr marL="171450" indent="-171450">
              <a:buFont typeface="Arial" panose="020B0604020202020204" pitchFamily="34" charset="0"/>
              <a:buChar char="•"/>
            </a:pPr>
            <a:r>
              <a:rPr lang="en-US" sz="1200" b="0" i="0" kern="1200" dirty="0">
                <a:solidFill>
                  <a:schemeClr val="tx1"/>
                </a:solidFill>
                <a:effectLst/>
                <a:latin typeface="Segoe UI Light" pitchFamily="34" charset="0"/>
                <a:ea typeface="+mn-ea"/>
                <a:cs typeface="+mn-cs"/>
              </a:rPr>
              <a:t>Virtual networking is handled by the </a:t>
            </a:r>
            <a:r>
              <a:rPr lang="en-US" sz="1200" b="1" i="0" kern="1200" dirty="0" err="1">
                <a:solidFill>
                  <a:schemeClr val="tx1"/>
                </a:solidFill>
                <a:effectLst/>
                <a:latin typeface="Segoe UI Light" pitchFamily="34" charset="0"/>
                <a:ea typeface="+mn-ea"/>
                <a:cs typeface="+mn-cs"/>
              </a:rPr>
              <a:t>kube</a:t>
            </a:r>
            <a:r>
              <a:rPr lang="en-US" sz="1200" b="1" i="0" kern="1200" dirty="0">
                <a:solidFill>
                  <a:schemeClr val="tx1"/>
                </a:solidFill>
                <a:effectLst/>
                <a:latin typeface="Segoe UI Light" pitchFamily="34" charset="0"/>
                <a:ea typeface="+mn-ea"/>
                <a:cs typeface="+mn-cs"/>
              </a:rPr>
              <a:t>-proxy </a:t>
            </a:r>
            <a:r>
              <a:rPr lang="en-US" sz="1200" b="0" i="0" kern="1200" dirty="0">
                <a:solidFill>
                  <a:schemeClr val="tx1"/>
                </a:solidFill>
                <a:effectLst/>
                <a:latin typeface="Segoe UI Light" pitchFamily="34" charset="0"/>
                <a:ea typeface="+mn-ea"/>
                <a:cs typeface="+mn-cs"/>
              </a:rPr>
              <a:t>on each node. The proxy routes network traffic and manages IP addressing for services and pods.</a:t>
            </a:r>
          </a:p>
          <a:p>
            <a:pPr marL="171450" indent="-171450">
              <a:buFont typeface="Arial" panose="020B0604020202020204" pitchFamily="34" charset="0"/>
              <a:buChar char="•"/>
            </a:pPr>
            <a:r>
              <a:rPr lang="en-US" sz="1200" b="0" i="0" kern="1200" dirty="0">
                <a:solidFill>
                  <a:schemeClr val="tx1"/>
                </a:solidFill>
                <a:effectLst/>
                <a:latin typeface="Segoe UI Light" pitchFamily="34" charset="0"/>
                <a:ea typeface="+mn-ea"/>
                <a:cs typeface="+mn-cs"/>
              </a:rPr>
              <a:t>The </a:t>
            </a:r>
            <a:r>
              <a:rPr lang="en-US" sz="1200" b="1" i="0" kern="1200" dirty="0">
                <a:solidFill>
                  <a:schemeClr val="tx1"/>
                </a:solidFill>
                <a:effectLst/>
                <a:latin typeface="Segoe UI Light" pitchFamily="34" charset="0"/>
                <a:ea typeface="+mn-ea"/>
                <a:cs typeface="+mn-cs"/>
              </a:rPr>
              <a:t>container runtime</a:t>
            </a:r>
            <a:r>
              <a:rPr lang="en-US" sz="1200" b="0" i="0" kern="1200" dirty="0">
                <a:solidFill>
                  <a:schemeClr val="tx1"/>
                </a:solidFill>
                <a:effectLst/>
                <a:latin typeface="Segoe UI Light" pitchFamily="34" charset="0"/>
                <a:ea typeface="+mn-ea"/>
                <a:cs typeface="+mn-cs"/>
              </a:rPr>
              <a:t> is the component that allows containerized applications to run and interact with additional resources such as the virtual network and storage. In AKS, Docker is used as the container runtime.</a:t>
            </a:r>
          </a:p>
          <a:p>
            <a:endParaRPr lang="en-NL" dirty="0"/>
          </a:p>
        </p:txBody>
      </p:sp>
      <p:sp>
        <p:nvSpPr>
          <p:cNvPr id="4" name="Slide Number Placeholder 3"/>
          <p:cNvSpPr>
            <a:spLocks noGrp="1"/>
          </p:cNvSpPr>
          <p:nvPr>
            <p:ph type="sldNum" sz="quarter" idx="5"/>
          </p:nvPr>
        </p:nvSpPr>
        <p:spPr/>
        <p:txBody>
          <a:bodyPr/>
          <a:lstStyle/>
          <a:p>
            <a:fld id="{3551E4FC-62D1-4A4F-A838-8BE94267B426}" type="slidenum">
              <a:rPr lang="en-NL" smtClean="0"/>
              <a:t>49</a:t>
            </a:fld>
            <a:endParaRPr lang="en-NL"/>
          </a:p>
        </p:txBody>
      </p:sp>
    </p:spTree>
    <p:extLst>
      <p:ext uri="{BB962C8B-B14F-4D97-AF65-F5344CB8AC3E}">
        <p14:creationId xmlns:p14="http://schemas.microsoft.com/office/powerpoint/2010/main" val="41246960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Segoe UI Light" pitchFamily="34" charset="0"/>
                <a:ea typeface="+mn-ea"/>
                <a:cs typeface="+mn-cs"/>
              </a:rPr>
              <a:t>Nodes</a:t>
            </a:r>
          </a:p>
          <a:p>
            <a:r>
              <a:rPr lang="en-US" sz="1200" b="0" i="0" kern="1200" dirty="0">
                <a:solidFill>
                  <a:schemeClr val="tx1"/>
                </a:solidFill>
                <a:effectLst/>
                <a:latin typeface="Segoe UI Light" pitchFamily="34" charset="0"/>
                <a:ea typeface="+mn-ea"/>
                <a:cs typeface="+mn-cs"/>
              </a:rPr>
              <a:t>An AKS cluster has one or more nodes, which is an Azure virtual machine (VM) that runs the Kubernetes node components and container runtime.</a:t>
            </a:r>
          </a:p>
          <a:p>
            <a:endParaRPr lang="en-US" sz="1200" b="0" i="0" kern="1200" dirty="0">
              <a:solidFill>
                <a:schemeClr val="tx1"/>
              </a:solidFill>
              <a:effectLst/>
              <a:latin typeface="Segoe UI Light" pitchFamily="34" charset="0"/>
              <a:ea typeface="+mn-ea"/>
              <a:cs typeface="+mn-cs"/>
            </a:endParaRPr>
          </a:p>
          <a:p>
            <a:r>
              <a:rPr lang="en-US" sz="1200" b="0" i="0" kern="1200" dirty="0">
                <a:solidFill>
                  <a:schemeClr val="tx1"/>
                </a:solidFill>
                <a:effectLst/>
                <a:latin typeface="Segoe UI Light" pitchFamily="34" charset="0"/>
                <a:ea typeface="+mn-ea"/>
                <a:cs typeface="+mn-cs"/>
              </a:rPr>
              <a:t>In AKS, the VM image for the nodes in your cluster is currently based on Ubuntu Linux. When you create an AKS cluster or scale up the number of nodes, the Azure platform creates the requested number of VMs and configures them. There is no manual configuration for you to perform.</a:t>
            </a:r>
          </a:p>
          <a:p>
            <a:endParaRPr lang="en-US" sz="1200" b="1" i="0" kern="1200" dirty="0">
              <a:solidFill>
                <a:schemeClr val="tx1"/>
              </a:solidFill>
              <a:effectLst/>
              <a:latin typeface="Segoe UI Light" pitchFamily="34" charset="0"/>
              <a:ea typeface="+mn-ea"/>
              <a:cs typeface="+mn-cs"/>
            </a:endParaRPr>
          </a:p>
          <a:p>
            <a:r>
              <a:rPr lang="en-US" sz="1200" b="1" i="0" kern="1200" dirty="0">
                <a:solidFill>
                  <a:schemeClr val="tx1"/>
                </a:solidFill>
                <a:effectLst/>
                <a:latin typeface="Segoe UI Light" pitchFamily="34" charset="0"/>
                <a:ea typeface="+mn-ea"/>
                <a:cs typeface="+mn-cs"/>
              </a:rPr>
              <a:t>Node pools</a:t>
            </a:r>
          </a:p>
          <a:p>
            <a:r>
              <a:rPr lang="en-US" sz="1200" b="0" i="0" kern="1200" dirty="0">
                <a:solidFill>
                  <a:schemeClr val="tx1"/>
                </a:solidFill>
                <a:effectLst/>
                <a:latin typeface="Segoe UI Light" pitchFamily="34" charset="0"/>
                <a:ea typeface="+mn-ea"/>
                <a:cs typeface="+mn-cs"/>
              </a:rPr>
              <a:t>Nodes of the same configuration are grouped together into </a:t>
            </a:r>
            <a:r>
              <a:rPr lang="en-US" sz="1200" b="0" i="1" kern="1200" dirty="0">
                <a:solidFill>
                  <a:schemeClr val="tx1"/>
                </a:solidFill>
                <a:effectLst/>
                <a:latin typeface="Segoe UI Light" pitchFamily="34" charset="0"/>
                <a:ea typeface="+mn-ea"/>
                <a:cs typeface="+mn-cs"/>
              </a:rPr>
              <a:t>node pools</a:t>
            </a:r>
            <a:r>
              <a:rPr lang="en-US" sz="1200" b="0" i="0" kern="1200" dirty="0">
                <a:solidFill>
                  <a:schemeClr val="tx1"/>
                </a:solidFill>
                <a:effectLst/>
                <a:latin typeface="Segoe UI Light" pitchFamily="34" charset="0"/>
                <a:ea typeface="+mn-ea"/>
                <a:cs typeface="+mn-cs"/>
              </a:rPr>
              <a:t>. A Kubernetes cluster contains one or more node pools. The initial number of nodes and size are defined when you create an AKS cluster, which creates a </a:t>
            </a:r>
            <a:r>
              <a:rPr lang="en-US" sz="1200" b="0" i="1" kern="1200" dirty="0">
                <a:solidFill>
                  <a:schemeClr val="tx1"/>
                </a:solidFill>
                <a:effectLst/>
                <a:latin typeface="Segoe UI Light" pitchFamily="34" charset="0"/>
                <a:ea typeface="+mn-ea"/>
                <a:cs typeface="+mn-cs"/>
              </a:rPr>
              <a:t>default node pool</a:t>
            </a:r>
            <a:r>
              <a:rPr lang="en-US" sz="1200" b="0" i="0" kern="1200" dirty="0">
                <a:solidFill>
                  <a:schemeClr val="tx1"/>
                </a:solidFill>
                <a:effectLst/>
                <a:latin typeface="Segoe UI Light" pitchFamily="34" charset="0"/>
                <a:ea typeface="+mn-ea"/>
                <a:cs typeface="+mn-cs"/>
              </a:rPr>
              <a:t>. This default node pool in AKS contains the underlying VMs that run your agent nodes.</a:t>
            </a:r>
          </a:p>
          <a:p>
            <a:endParaRPr lang="en-US" sz="1200" b="0" i="0" kern="1200" dirty="0">
              <a:solidFill>
                <a:schemeClr val="tx1"/>
              </a:solidFill>
              <a:effectLst/>
              <a:latin typeface="Segoe UI Light" pitchFamily="34" charset="0"/>
              <a:ea typeface="+mn-ea"/>
              <a:cs typeface="+mn-cs"/>
            </a:endParaRPr>
          </a:p>
          <a:p>
            <a:r>
              <a:rPr lang="en-US" sz="1200" b="1" i="0" kern="1200" dirty="0">
                <a:solidFill>
                  <a:schemeClr val="tx1"/>
                </a:solidFill>
                <a:effectLst/>
                <a:latin typeface="Segoe UI Light" pitchFamily="34" charset="0"/>
                <a:ea typeface="+mn-ea"/>
                <a:cs typeface="+mn-cs"/>
              </a:rPr>
              <a:t>Pods</a:t>
            </a:r>
          </a:p>
          <a:p>
            <a:r>
              <a:rPr lang="en-US" sz="1200" b="0" i="0" kern="1200" dirty="0">
                <a:solidFill>
                  <a:schemeClr val="tx1"/>
                </a:solidFill>
                <a:effectLst/>
                <a:latin typeface="Segoe UI Light" pitchFamily="34" charset="0"/>
                <a:ea typeface="+mn-ea"/>
                <a:cs typeface="+mn-cs"/>
              </a:rPr>
              <a:t>Kubernetes uses </a:t>
            </a:r>
            <a:r>
              <a:rPr lang="en-US" sz="1200" b="0" i="1" kern="1200" dirty="0">
                <a:solidFill>
                  <a:schemeClr val="tx1"/>
                </a:solidFill>
                <a:effectLst/>
                <a:latin typeface="Segoe UI Light" pitchFamily="34" charset="0"/>
                <a:ea typeface="+mn-ea"/>
                <a:cs typeface="+mn-cs"/>
              </a:rPr>
              <a:t>pods</a:t>
            </a:r>
            <a:r>
              <a:rPr lang="en-US" sz="1200" b="0" i="0" kern="1200" dirty="0">
                <a:solidFill>
                  <a:schemeClr val="tx1"/>
                </a:solidFill>
                <a:effectLst/>
                <a:latin typeface="Segoe UI Light" pitchFamily="34" charset="0"/>
                <a:ea typeface="+mn-ea"/>
                <a:cs typeface="+mn-cs"/>
              </a:rPr>
              <a:t> to run an instance of your application. A pod represents a single instance of your application. Pods typically have a 1:1 mapping with a container, although there are advanced scenarios where a pod may contain multiple containers. These multi-container pods are scheduled together on the same node, and allow containers to share related resources.</a:t>
            </a:r>
          </a:p>
          <a:p>
            <a:endParaRPr lang="en-US" sz="1200" b="0" i="0" kern="1200" dirty="0">
              <a:solidFill>
                <a:schemeClr val="tx1"/>
              </a:solidFill>
              <a:effectLst/>
              <a:latin typeface="Segoe UI Light" pitchFamily="34" charset="0"/>
              <a:ea typeface="+mn-ea"/>
              <a:cs typeface="+mn-cs"/>
            </a:endParaRPr>
          </a:p>
          <a:p>
            <a:r>
              <a:rPr lang="en-US" sz="1200" b="0" i="0" kern="1200" dirty="0">
                <a:solidFill>
                  <a:schemeClr val="tx1"/>
                </a:solidFill>
                <a:effectLst/>
                <a:latin typeface="Segoe UI Light" pitchFamily="34" charset="0"/>
                <a:ea typeface="+mn-ea"/>
                <a:cs typeface="+mn-cs"/>
              </a:rPr>
              <a:t>A pod is a logical resource, but the container(s) are where the application workloads run. Pods are typically ephemeral, disposable resources, and individually scheduled pods miss some of the high availability and redundancy features that Kubernetes provides. Instead, pods are usually deployed and managed by Kubernetes </a:t>
            </a:r>
            <a:r>
              <a:rPr lang="en-US" sz="1200" b="0" i="1" kern="1200" dirty="0">
                <a:solidFill>
                  <a:schemeClr val="tx1"/>
                </a:solidFill>
                <a:effectLst/>
                <a:latin typeface="Segoe UI Light" pitchFamily="34" charset="0"/>
                <a:ea typeface="+mn-ea"/>
                <a:cs typeface="+mn-cs"/>
              </a:rPr>
              <a:t>Controllers</a:t>
            </a:r>
            <a:r>
              <a:rPr lang="en-US" sz="1200" b="0" i="0" kern="1200" dirty="0">
                <a:solidFill>
                  <a:schemeClr val="tx1"/>
                </a:solidFill>
                <a:effectLst/>
                <a:latin typeface="Segoe UI Light" pitchFamily="34" charset="0"/>
                <a:ea typeface="+mn-ea"/>
                <a:cs typeface="+mn-cs"/>
              </a:rPr>
              <a:t>, such as the Deployment Controller.</a:t>
            </a:r>
          </a:p>
          <a:p>
            <a:br>
              <a:rPr lang="en-US" dirty="0"/>
            </a:br>
            <a:r>
              <a:rPr lang="en-US" b="1" dirty="0"/>
              <a:t>Manifests</a:t>
            </a:r>
          </a:p>
          <a:p>
            <a:r>
              <a:rPr lang="en-US" b="0" dirty="0"/>
              <a:t>A YAML file describing a deployment.</a:t>
            </a:r>
          </a:p>
          <a:p>
            <a:endParaRPr lang="en-US" b="1" dirty="0"/>
          </a:p>
          <a:p>
            <a:r>
              <a:rPr lang="en-US" b="1" dirty="0"/>
              <a:t>Deployments</a:t>
            </a:r>
          </a:p>
          <a:p>
            <a:r>
              <a:rPr lang="en-US" dirty="0"/>
              <a:t>A deployment represents one or more identical pods, managed by the Kubernetes Deployment Controller. A deployment defines the number of replicas (pods) to create, and the Kubernetes Scheduler ensures that if pods or nodes encounter problems, additional pods are scheduled on healthy nodes.</a:t>
            </a:r>
          </a:p>
          <a:p>
            <a:endParaRPr lang="en-US" dirty="0"/>
          </a:p>
          <a:p>
            <a:r>
              <a:rPr lang="en-US" dirty="0"/>
              <a:t>You can update deployments to change the configuration of pods, container image used, or attached storage. The Deployment Controller drains and terminates a given number of replicas, creates replicas from the new deployment definition, and continues the process until all replicas in the deployment are updated.</a:t>
            </a:r>
          </a:p>
          <a:p>
            <a:endParaRPr lang="en-NL" dirty="0"/>
          </a:p>
        </p:txBody>
      </p:sp>
      <p:sp>
        <p:nvSpPr>
          <p:cNvPr id="4" name="Slide Number Placeholder 3"/>
          <p:cNvSpPr>
            <a:spLocks noGrp="1"/>
          </p:cNvSpPr>
          <p:nvPr>
            <p:ph type="sldNum" sz="quarter" idx="5"/>
          </p:nvPr>
        </p:nvSpPr>
        <p:spPr/>
        <p:txBody>
          <a:bodyPr/>
          <a:lstStyle/>
          <a:p>
            <a:fld id="{3551E4FC-62D1-4A4F-A838-8BE94267B426}" type="slidenum">
              <a:rPr lang="en-NL" smtClean="0"/>
              <a:t>50</a:t>
            </a:fld>
            <a:endParaRPr lang="en-NL"/>
          </a:p>
        </p:txBody>
      </p:sp>
    </p:spTree>
    <p:extLst>
      <p:ext uri="{BB962C8B-B14F-4D97-AF65-F5344CB8AC3E}">
        <p14:creationId xmlns:p14="http://schemas.microsoft.com/office/powerpoint/2010/main" val="41598230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simplify the network configuration for application workloads, Kubernetes uses Services to logically group a set of pods together and provide network connectivity. The following service types are available: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Cluster IP</a:t>
            </a:r>
            <a:endParaRPr lang="en-US" sz="882" b="0" i="0" kern="1200" dirty="0">
              <a:solidFill>
                <a:schemeClr val="tx1"/>
              </a:solidFill>
              <a:effectLst/>
              <a:latin typeface="Segoe UI Light" pitchFamily="34" charset="0"/>
              <a:ea typeface="+mn-ea"/>
              <a:cs typeface="+mn-cs"/>
            </a:endParaRPr>
          </a:p>
          <a:p>
            <a:pPr marL="384432" lvl="1"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Creates an internal IP address for use within the AKS cluster. Good for internal-only applications that support other workloads within the cluster.</a:t>
            </a:r>
          </a:p>
          <a:p>
            <a:pPr marL="171450" indent="-171450">
              <a:buFont typeface="Arial" panose="020B0604020202020204" pitchFamily="34" charset="0"/>
              <a:buChar char="•"/>
            </a:pPr>
            <a:r>
              <a:rPr lang="en-US" sz="882" b="1" i="0" kern="1200" dirty="0" err="1">
                <a:solidFill>
                  <a:schemeClr val="tx1"/>
                </a:solidFill>
                <a:effectLst/>
                <a:latin typeface="Segoe UI Light" pitchFamily="34" charset="0"/>
                <a:ea typeface="+mn-ea"/>
                <a:cs typeface="+mn-cs"/>
              </a:rPr>
              <a:t>NodePort</a:t>
            </a:r>
            <a:endParaRPr lang="en-US" sz="882" b="0" i="0" kern="1200" dirty="0">
              <a:solidFill>
                <a:schemeClr val="tx1"/>
              </a:solidFill>
              <a:effectLst/>
              <a:latin typeface="Segoe UI Light" pitchFamily="34" charset="0"/>
              <a:ea typeface="+mn-ea"/>
              <a:cs typeface="+mn-cs"/>
            </a:endParaRPr>
          </a:p>
          <a:p>
            <a:pPr marL="384432" lvl="1"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Creates a port mapping on the underlying node that allows the application to be accessed directly with the node IP address and port.</a:t>
            </a:r>
          </a:p>
          <a:p>
            <a:endParaRPr lang="en-NL" dirty="0"/>
          </a:p>
        </p:txBody>
      </p:sp>
      <p:sp>
        <p:nvSpPr>
          <p:cNvPr id="4" name="Slide Number Placeholder 3"/>
          <p:cNvSpPr>
            <a:spLocks noGrp="1"/>
          </p:cNvSpPr>
          <p:nvPr>
            <p:ph type="sldNum" sz="quarter" idx="5"/>
          </p:nvPr>
        </p:nvSpPr>
        <p:spPr/>
        <p:txBody>
          <a:bodyPr/>
          <a:lstStyle/>
          <a:p>
            <a:fld id="{3551E4FC-62D1-4A4F-A838-8BE94267B426}" type="slidenum">
              <a:rPr lang="en-NL" smtClean="0"/>
              <a:t>51</a:t>
            </a:fld>
            <a:endParaRPr lang="en-NL"/>
          </a:p>
        </p:txBody>
      </p:sp>
    </p:spTree>
    <p:extLst>
      <p:ext uri="{BB962C8B-B14F-4D97-AF65-F5344CB8AC3E}">
        <p14:creationId xmlns:p14="http://schemas.microsoft.com/office/powerpoint/2010/main" val="2738254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simplify the network configuration for application workloads, Kubernetes uses Services to logically group a set of pods together and provide network connectivity. The following Service types are available:</a:t>
            </a:r>
          </a:p>
          <a:p>
            <a:pPr marL="171450" indent="-171450">
              <a:buFont typeface="Arial" panose="020B0604020202020204" pitchFamily="34" charset="0"/>
              <a:buChar char="•"/>
            </a:pPr>
            <a:r>
              <a:rPr lang="en-US" sz="882" b="1" i="0" kern="1200" dirty="0" err="1">
                <a:solidFill>
                  <a:schemeClr val="tx1"/>
                </a:solidFill>
                <a:effectLst/>
                <a:latin typeface="Segoe UI Light" pitchFamily="34" charset="0"/>
                <a:ea typeface="+mn-ea"/>
                <a:cs typeface="+mn-cs"/>
              </a:rPr>
              <a:t>LoadBalancer</a:t>
            </a:r>
            <a:endParaRPr lang="en-US" sz="882" b="0" i="0" kern="1200" dirty="0">
              <a:solidFill>
                <a:schemeClr val="tx1"/>
              </a:solidFill>
              <a:effectLst/>
              <a:latin typeface="Segoe UI Light" pitchFamily="34" charset="0"/>
              <a:ea typeface="+mn-ea"/>
              <a:cs typeface="+mn-cs"/>
            </a:endParaRPr>
          </a:p>
          <a:p>
            <a:pPr marL="384432" lvl="1"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Creates an Azure load balancer resource, configures an external IP address, and connects the requested pods to the load balancer back-end pool. To allow customers traffic to reach the application, load balancing rules are created on the desired ports.</a:t>
            </a:r>
          </a:p>
          <a:p>
            <a:pPr marL="171450" indent="-171450">
              <a:buFont typeface="Arial" panose="020B0604020202020204" pitchFamily="34" charset="0"/>
              <a:buChar char="•"/>
            </a:pPr>
            <a:r>
              <a:rPr lang="en-US" sz="882" b="1" i="0" kern="1200" dirty="0" err="1">
                <a:solidFill>
                  <a:schemeClr val="tx1"/>
                </a:solidFill>
                <a:effectLst/>
                <a:latin typeface="Segoe UI Light" pitchFamily="34" charset="0"/>
                <a:ea typeface="+mn-ea"/>
                <a:cs typeface="+mn-cs"/>
              </a:rPr>
              <a:t>ExternalName</a:t>
            </a:r>
            <a:endParaRPr lang="en-US" sz="882" b="0" i="0" kern="1200" dirty="0">
              <a:solidFill>
                <a:schemeClr val="tx1"/>
              </a:solidFill>
              <a:effectLst/>
              <a:latin typeface="Segoe UI Light" pitchFamily="34" charset="0"/>
              <a:ea typeface="+mn-ea"/>
              <a:cs typeface="+mn-cs"/>
            </a:endParaRPr>
          </a:p>
          <a:p>
            <a:pPr marL="384432" lvl="1"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Creates a specific DNS entry for easier application access.</a:t>
            </a:r>
          </a:p>
          <a:p>
            <a:endParaRPr lang="en-NL" dirty="0"/>
          </a:p>
        </p:txBody>
      </p:sp>
      <p:sp>
        <p:nvSpPr>
          <p:cNvPr id="4" name="Slide Number Placeholder 3"/>
          <p:cNvSpPr>
            <a:spLocks noGrp="1"/>
          </p:cNvSpPr>
          <p:nvPr>
            <p:ph type="sldNum" sz="quarter" idx="5"/>
          </p:nvPr>
        </p:nvSpPr>
        <p:spPr/>
        <p:txBody>
          <a:bodyPr/>
          <a:lstStyle/>
          <a:p>
            <a:fld id="{3551E4FC-62D1-4A4F-A838-8BE94267B426}" type="slidenum">
              <a:rPr lang="en-NL" smtClean="0"/>
              <a:t>52</a:t>
            </a:fld>
            <a:endParaRPr lang="en-NL"/>
          </a:p>
        </p:txBody>
      </p:sp>
    </p:spTree>
    <p:extLst>
      <p:ext uri="{BB962C8B-B14F-4D97-AF65-F5344CB8AC3E}">
        <p14:creationId xmlns:p14="http://schemas.microsoft.com/office/powerpoint/2010/main" val="26382120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Segoe UI Light" pitchFamily="34" charset="0"/>
                <a:ea typeface="+mn-ea"/>
                <a:cs typeface="+mn-cs"/>
              </a:rPr>
              <a:t>Applications that run in Azure Kubernetes Service (AKS) may need to store and retrieve data. For some application workloads, this data storage can use local, fast storage on the node that is no longer needed when the pods are deleted. Other application workloads might require storage that persists on more regular data volumes within the Azure platform. Multiple pods might need to share the same data volumes, or reattach data volumes if the pod is rescheduled on a different node. Finally, you might need to inject sensitive data or application configuration information into pods.</a:t>
            </a:r>
          </a:p>
          <a:p>
            <a:endParaRPr lang="en-NL" dirty="0"/>
          </a:p>
        </p:txBody>
      </p:sp>
      <p:sp>
        <p:nvSpPr>
          <p:cNvPr id="4" name="Slide Number Placeholder 3"/>
          <p:cNvSpPr>
            <a:spLocks noGrp="1"/>
          </p:cNvSpPr>
          <p:nvPr>
            <p:ph type="sldNum" sz="quarter" idx="5"/>
          </p:nvPr>
        </p:nvSpPr>
        <p:spPr/>
        <p:txBody>
          <a:bodyPr/>
          <a:lstStyle/>
          <a:p>
            <a:fld id="{3551E4FC-62D1-4A4F-A838-8BE94267B426}" type="slidenum">
              <a:rPr lang="en-NL" smtClean="0"/>
              <a:t>53</a:t>
            </a:fld>
            <a:endParaRPr lang="en-NL"/>
          </a:p>
        </p:txBody>
      </p:sp>
    </p:spTree>
    <p:extLst>
      <p:ext uri="{BB962C8B-B14F-4D97-AF65-F5344CB8AC3E}">
        <p14:creationId xmlns:p14="http://schemas.microsoft.com/office/powerpoint/2010/main" val="193848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Segoe UI Light" pitchFamily="34" charset="0"/>
                <a:ea typeface="+mn-ea"/>
                <a:cs typeface="+mn-cs"/>
              </a:rPr>
              <a:t>Volumes are defined and created as part of the pod lifecycle and only exist until the pod is deleted. Pods often expect their storage to remain if a pod is rescheduled on a different host during a maintenance event, especially in </a:t>
            </a:r>
            <a:r>
              <a:rPr lang="en-US" sz="1200" b="0" i="0" kern="1200" dirty="0" err="1">
                <a:solidFill>
                  <a:schemeClr val="tx1"/>
                </a:solidFill>
                <a:effectLst/>
                <a:latin typeface="Segoe UI Light" pitchFamily="34" charset="0"/>
                <a:ea typeface="+mn-ea"/>
                <a:cs typeface="+mn-cs"/>
              </a:rPr>
              <a:t>StatefulSets</a:t>
            </a:r>
            <a:r>
              <a:rPr lang="en-US" sz="1200" b="0" i="0" kern="1200" dirty="0">
                <a:solidFill>
                  <a:schemeClr val="tx1"/>
                </a:solidFill>
                <a:effectLst/>
                <a:latin typeface="Segoe UI Light" pitchFamily="34" charset="0"/>
                <a:ea typeface="+mn-ea"/>
                <a:cs typeface="+mn-cs"/>
              </a:rPr>
              <a:t>. A </a:t>
            </a:r>
            <a:r>
              <a:rPr lang="en-US" sz="1200" b="0" i="1" kern="1200" dirty="0">
                <a:solidFill>
                  <a:schemeClr val="tx1"/>
                </a:solidFill>
                <a:effectLst/>
                <a:latin typeface="Segoe UI Light" pitchFamily="34" charset="0"/>
                <a:ea typeface="+mn-ea"/>
                <a:cs typeface="+mn-cs"/>
              </a:rPr>
              <a:t>persistent volume</a:t>
            </a:r>
            <a:r>
              <a:rPr lang="en-US" sz="1200" b="0" i="0" kern="1200" dirty="0">
                <a:solidFill>
                  <a:schemeClr val="tx1"/>
                </a:solidFill>
                <a:effectLst/>
                <a:latin typeface="Segoe UI Light" pitchFamily="34" charset="0"/>
                <a:ea typeface="+mn-ea"/>
                <a:cs typeface="+mn-cs"/>
              </a:rPr>
              <a:t> (PV) is a storage resource created and managed by the Kubernetes API that can exist beyond the lifetime of an individual pod.</a:t>
            </a:r>
          </a:p>
          <a:p>
            <a:endParaRPr lang="en-US" sz="1200" b="0" i="0" kern="1200" dirty="0">
              <a:solidFill>
                <a:schemeClr val="tx1"/>
              </a:solidFill>
              <a:effectLst/>
              <a:latin typeface="Segoe UI Light" pitchFamily="34" charset="0"/>
              <a:ea typeface="+mn-ea"/>
              <a:cs typeface="+mn-cs"/>
            </a:endParaRPr>
          </a:p>
          <a:p>
            <a:r>
              <a:rPr lang="en-US" sz="1200" b="0" i="0" kern="1200" dirty="0">
                <a:solidFill>
                  <a:schemeClr val="tx1"/>
                </a:solidFill>
                <a:effectLst/>
                <a:latin typeface="Segoe UI Light" pitchFamily="34" charset="0"/>
                <a:ea typeface="+mn-ea"/>
                <a:cs typeface="+mn-cs"/>
              </a:rPr>
              <a:t>Azure Disks or Files are used to provide the </a:t>
            </a:r>
            <a:r>
              <a:rPr lang="en-US" sz="1200" b="0" i="0" kern="1200" dirty="0" err="1">
                <a:solidFill>
                  <a:schemeClr val="tx1"/>
                </a:solidFill>
                <a:effectLst/>
                <a:latin typeface="Segoe UI Light" pitchFamily="34" charset="0"/>
                <a:ea typeface="+mn-ea"/>
                <a:cs typeface="+mn-cs"/>
              </a:rPr>
              <a:t>PersistentVolume</a:t>
            </a:r>
            <a:r>
              <a:rPr lang="en-US" sz="1200" b="0" i="0" kern="1200" dirty="0">
                <a:solidFill>
                  <a:schemeClr val="tx1"/>
                </a:solidFill>
                <a:effectLst/>
                <a:latin typeface="Segoe UI Light" pitchFamily="34" charset="0"/>
                <a:ea typeface="+mn-ea"/>
                <a:cs typeface="+mn-cs"/>
              </a:rPr>
              <a:t>. As noted in the previous section on Volumes, the choice of Disks or Files is often determined by the need for concurrent access to the data or the performance tier.</a:t>
            </a:r>
          </a:p>
          <a:p>
            <a:endParaRPr lang="en-NL" dirty="0"/>
          </a:p>
        </p:txBody>
      </p:sp>
      <p:sp>
        <p:nvSpPr>
          <p:cNvPr id="4" name="Slide Number Placeholder 3"/>
          <p:cNvSpPr>
            <a:spLocks noGrp="1"/>
          </p:cNvSpPr>
          <p:nvPr>
            <p:ph type="sldNum" sz="quarter" idx="5"/>
          </p:nvPr>
        </p:nvSpPr>
        <p:spPr/>
        <p:txBody>
          <a:bodyPr/>
          <a:lstStyle/>
          <a:p>
            <a:fld id="{3551E4FC-62D1-4A4F-A838-8BE94267B426}" type="slidenum">
              <a:rPr lang="en-NL" smtClean="0"/>
              <a:t>54</a:t>
            </a:fld>
            <a:endParaRPr lang="en-NL"/>
          </a:p>
        </p:txBody>
      </p:sp>
    </p:spTree>
    <p:extLst>
      <p:ext uri="{BB962C8B-B14F-4D97-AF65-F5344CB8AC3E}">
        <p14:creationId xmlns:p14="http://schemas.microsoft.com/office/powerpoint/2010/main" val="40451694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Segoe UI Light" pitchFamily="34" charset="0"/>
                <a:ea typeface="+mn-ea"/>
                <a:cs typeface="+mn-cs"/>
              </a:rPr>
              <a:t>As you run applications in AKS, you might need to increase or decrease the amount of compute resources. As the number of application instances you need change, the number of underlying Kubernetes nodes might also need to change. You also might need to quickly provision a large number of additional application instances.</a:t>
            </a:r>
          </a:p>
          <a:p>
            <a:br>
              <a:rPr lang="en-US" dirty="0"/>
            </a:br>
            <a:r>
              <a:rPr lang="en-US" sz="1200" b="1" i="0" kern="1200" dirty="0">
                <a:solidFill>
                  <a:schemeClr val="tx1"/>
                </a:solidFill>
                <a:effectLst/>
                <a:latin typeface="Segoe UI Light" pitchFamily="34" charset="0"/>
                <a:ea typeface="+mn-ea"/>
                <a:cs typeface="+mn-cs"/>
              </a:rPr>
              <a:t>Horizontal pod </a:t>
            </a:r>
            <a:r>
              <a:rPr lang="en-US" sz="1200" b="1" i="0" kern="1200" dirty="0" err="1">
                <a:solidFill>
                  <a:schemeClr val="tx1"/>
                </a:solidFill>
                <a:effectLst/>
                <a:latin typeface="Segoe UI Light" pitchFamily="34" charset="0"/>
                <a:ea typeface="+mn-ea"/>
                <a:cs typeface="+mn-cs"/>
              </a:rPr>
              <a:t>autoscaler</a:t>
            </a:r>
            <a:endParaRPr lang="en-US" sz="1200" b="0" i="0" kern="1200" dirty="0">
              <a:solidFill>
                <a:schemeClr val="tx1"/>
              </a:solidFill>
              <a:effectLst/>
              <a:latin typeface="Segoe UI Light" pitchFamily="34" charset="0"/>
              <a:ea typeface="+mn-ea"/>
              <a:cs typeface="+mn-cs"/>
            </a:endParaRPr>
          </a:p>
          <a:p>
            <a:r>
              <a:rPr lang="en-US" sz="1200" b="0" i="0" kern="1200" dirty="0">
                <a:solidFill>
                  <a:schemeClr val="tx1"/>
                </a:solidFill>
                <a:effectLst/>
                <a:latin typeface="Segoe UI Light" pitchFamily="34" charset="0"/>
                <a:ea typeface="+mn-ea"/>
                <a:cs typeface="+mn-cs"/>
              </a:rPr>
              <a:t>Kubernetes uses the horizontal pod </a:t>
            </a:r>
            <a:r>
              <a:rPr lang="en-US" sz="1200" b="0" i="0" kern="1200" dirty="0" err="1">
                <a:solidFill>
                  <a:schemeClr val="tx1"/>
                </a:solidFill>
                <a:effectLst/>
                <a:latin typeface="Segoe UI Light" pitchFamily="34" charset="0"/>
                <a:ea typeface="+mn-ea"/>
                <a:cs typeface="+mn-cs"/>
              </a:rPr>
              <a:t>autoscaler</a:t>
            </a:r>
            <a:r>
              <a:rPr lang="en-US" sz="1200" b="0" i="0" kern="1200" dirty="0">
                <a:solidFill>
                  <a:schemeClr val="tx1"/>
                </a:solidFill>
                <a:effectLst/>
                <a:latin typeface="Segoe UI Light" pitchFamily="34" charset="0"/>
                <a:ea typeface="+mn-ea"/>
                <a:cs typeface="+mn-cs"/>
              </a:rPr>
              <a:t> (HPA) to monitor the resource demand and automatically scale the number of replicas. By default, the horizontal pod </a:t>
            </a:r>
            <a:r>
              <a:rPr lang="en-US" sz="1200" b="0" i="0" kern="1200" dirty="0" err="1">
                <a:solidFill>
                  <a:schemeClr val="tx1"/>
                </a:solidFill>
                <a:effectLst/>
                <a:latin typeface="Segoe UI Light" pitchFamily="34" charset="0"/>
                <a:ea typeface="+mn-ea"/>
                <a:cs typeface="+mn-cs"/>
              </a:rPr>
              <a:t>autoscaler</a:t>
            </a:r>
            <a:r>
              <a:rPr lang="en-US" sz="1200" b="0" i="0" kern="1200" dirty="0">
                <a:solidFill>
                  <a:schemeClr val="tx1"/>
                </a:solidFill>
                <a:effectLst/>
                <a:latin typeface="Segoe UI Light" pitchFamily="34" charset="0"/>
                <a:ea typeface="+mn-ea"/>
                <a:cs typeface="+mn-cs"/>
              </a:rPr>
              <a:t> checks the Metrics API every 30 seconds for any required changes in replica count. When changes are required, the number of replicas is increased or decreased accordingly. </a:t>
            </a:r>
          </a:p>
          <a:p>
            <a:endParaRPr lang="en-US" sz="1200" b="0" i="0" kern="1200" dirty="0">
              <a:solidFill>
                <a:schemeClr val="tx1"/>
              </a:solidFill>
              <a:effectLst/>
              <a:latin typeface="Segoe UI Light" pitchFamily="34" charset="0"/>
              <a:ea typeface="+mn-ea"/>
              <a:cs typeface="+mn-cs"/>
            </a:endParaRPr>
          </a:p>
          <a:p>
            <a:r>
              <a:rPr lang="en-US" sz="1200" b="1" i="0" kern="1200" dirty="0">
                <a:solidFill>
                  <a:schemeClr val="tx1"/>
                </a:solidFill>
                <a:effectLst/>
                <a:latin typeface="Segoe UI Light" pitchFamily="34" charset="0"/>
                <a:ea typeface="+mn-ea"/>
                <a:cs typeface="+mn-cs"/>
              </a:rPr>
              <a:t>Cluster </a:t>
            </a:r>
            <a:r>
              <a:rPr lang="en-US" sz="1200" b="1" i="0" kern="1200" dirty="0" err="1">
                <a:solidFill>
                  <a:schemeClr val="tx1"/>
                </a:solidFill>
                <a:effectLst/>
                <a:latin typeface="Segoe UI Light" pitchFamily="34" charset="0"/>
                <a:ea typeface="+mn-ea"/>
                <a:cs typeface="+mn-cs"/>
              </a:rPr>
              <a:t>autoscaler</a:t>
            </a:r>
            <a:endParaRPr lang="en-US" sz="1200" b="1" i="0" kern="1200" dirty="0">
              <a:solidFill>
                <a:schemeClr val="tx1"/>
              </a:solidFill>
              <a:effectLst/>
              <a:latin typeface="Segoe UI Light" pitchFamily="34" charset="0"/>
              <a:ea typeface="+mn-ea"/>
              <a:cs typeface="+mn-cs"/>
            </a:endParaRPr>
          </a:p>
          <a:p>
            <a:r>
              <a:rPr lang="en-US" sz="1200" b="0" i="0" kern="1200" dirty="0">
                <a:solidFill>
                  <a:schemeClr val="tx1"/>
                </a:solidFill>
                <a:effectLst/>
                <a:latin typeface="Segoe UI Light" pitchFamily="34" charset="0"/>
                <a:ea typeface="+mn-ea"/>
                <a:cs typeface="+mn-cs"/>
              </a:rPr>
              <a:t>To respond to changing pod demands, Kubernetes has a cluster </a:t>
            </a:r>
            <a:r>
              <a:rPr lang="en-US" sz="1200" b="0" i="0" kern="1200" dirty="0" err="1">
                <a:solidFill>
                  <a:schemeClr val="tx1"/>
                </a:solidFill>
                <a:effectLst/>
                <a:latin typeface="Segoe UI Light" pitchFamily="34" charset="0"/>
                <a:ea typeface="+mn-ea"/>
                <a:cs typeface="+mn-cs"/>
              </a:rPr>
              <a:t>autoscaler</a:t>
            </a:r>
            <a:r>
              <a:rPr lang="en-US" sz="1200" b="0" i="0" kern="1200" dirty="0">
                <a:solidFill>
                  <a:schemeClr val="tx1"/>
                </a:solidFill>
                <a:effectLst/>
                <a:latin typeface="Segoe UI Light" pitchFamily="34" charset="0"/>
                <a:ea typeface="+mn-ea"/>
                <a:cs typeface="+mn-cs"/>
              </a:rPr>
              <a:t> that adjusts the number of nodes based on the requested compute resources in the node pool. By default, the cluster </a:t>
            </a:r>
            <a:r>
              <a:rPr lang="en-US" sz="1200" b="0" i="0" kern="1200" dirty="0" err="1">
                <a:solidFill>
                  <a:schemeClr val="tx1"/>
                </a:solidFill>
                <a:effectLst/>
                <a:latin typeface="Segoe UI Light" pitchFamily="34" charset="0"/>
                <a:ea typeface="+mn-ea"/>
                <a:cs typeface="+mn-cs"/>
              </a:rPr>
              <a:t>autoscaler</a:t>
            </a:r>
            <a:r>
              <a:rPr lang="en-US" sz="1200" b="0" i="0" kern="1200" dirty="0">
                <a:solidFill>
                  <a:schemeClr val="tx1"/>
                </a:solidFill>
                <a:effectLst/>
                <a:latin typeface="Segoe UI Light" pitchFamily="34" charset="0"/>
                <a:ea typeface="+mn-ea"/>
                <a:cs typeface="+mn-cs"/>
              </a:rPr>
              <a:t> checks the API server every 10 seconds for any required changes in node count. If the cluster </a:t>
            </a:r>
            <a:r>
              <a:rPr lang="en-US" sz="1200" b="0" i="0" kern="1200" dirty="0" err="1">
                <a:solidFill>
                  <a:schemeClr val="tx1"/>
                </a:solidFill>
                <a:effectLst/>
                <a:latin typeface="Segoe UI Light" pitchFamily="34" charset="0"/>
                <a:ea typeface="+mn-ea"/>
                <a:cs typeface="+mn-cs"/>
              </a:rPr>
              <a:t>autoscale</a:t>
            </a:r>
            <a:r>
              <a:rPr lang="en-US" sz="1200" b="0" i="0" kern="1200" dirty="0">
                <a:solidFill>
                  <a:schemeClr val="tx1"/>
                </a:solidFill>
                <a:effectLst/>
                <a:latin typeface="Segoe UI Light" pitchFamily="34" charset="0"/>
                <a:ea typeface="+mn-ea"/>
                <a:cs typeface="+mn-cs"/>
              </a:rPr>
              <a:t> determines that a change is required, the number of nodes in your AKS cluster is increased or decreased accordingly. </a:t>
            </a:r>
            <a:endParaRPr lang="en-US" dirty="0"/>
          </a:p>
          <a:p>
            <a:endParaRPr lang="en-NL" dirty="0"/>
          </a:p>
        </p:txBody>
      </p:sp>
      <p:sp>
        <p:nvSpPr>
          <p:cNvPr id="4" name="Slide Number Placeholder 3"/>
          <p:cNvSpPr>
            <a:spLocks noGrp="1"/>
          </p:cNvSpPr>
          <p:nvPr>
            <p:ph type="sldNum" sz="quarter" idx="5"/>
          </p:nvPr>
        </p:nvSpPr>
        <p:spPr/>
        <p:txBody>
          <a:bodyPr/>
          <a:lstStyle/>
          <a:p>
            <a:fld id="{3551E4FC-62D1-4A4F-A838-8BE94267B426}" type="slidenum">
              <a:rPr lang="en-NL" smtClean="0"/>
              <a:t>55</a:t>
            </a:fld>
            <a:endParaRPr lang="en-NL"/>
          </a:p>
        </p:txBody>
      </p:sp>
    </p:spTree>
    <p:extLst>
      <p:ext uri="{BB962C8B-B14F-4D97-AF65-F5344CB8AC3E}">
        <p14:creationId xmlns:p14="http://schemas.microsoft.com/office/powerpoint/2010/main" val="9852213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Segoe UI Light" pitchFamily="34" charset="0"/>
                <a:ea typeface="+mn-ea"/>
                <a:cs typeface="+mn-cs"/>
              </a:rPr>
              <a:t>Burst to Azure Container Instances</a:t>
            </a:r>
          </a:p>
          <a:p>
            <a:r>
              <a:rPr lang="en-US" sz="1200" b="0" i="0" kern="1200" dirty="0">
                <a:solidFill>
                  <a:schemeClr val="tx1"/>
                </a:solidFill>
                <a:effectLst/>
                <a:latin typeface="Segoe UI Light" pitchFamily="34" charset="0"/>
                <a:ea typeface="+mn-ea"/>
                <a:cs typeface="+mn-cs"/>
              </a:rPr>
              <a:t>To rapidly scale your AKS cluster, you can integrate with Azure Container Instances (ACI). Kubernetes has built-in components to scale the replica and node count. However, if your application needs to scale rapidly, the horizontal pod </a:t>
            </a:r>
            <a:r>
              <a:rPr lang="en-US" sz="1200" b="0" i="0" kern="1200" dirty="0" err="1">
                <a:solidFill>
                  <a:schemeClr val="tx1"/>
                </a:solidFill>
                <a:effectLst/>
                <a:latin typeface="Segoe UI Light" pitchFamily="34" charset="0"/>
                <a:ea typeface="+mn-ea"/>
                <a:cs typeface="+mn-cs"/>
              </a:rPr>
              <a:t>autoscaler</a:t>
            </a:r>
            <a:r>
              <a:rPr lang="en-US" sz="1200" b="0" i="0" kern="1200" dirty="0">
                <a:solidFill>
                  <a:schemeClr val="tx1"/>
                </a:solidFill>
                <a:effectLst/>
                <a:latin typeface="Segoe UI Light" pitchFamily="34" charset="0"/>
                <a:ea typeface="+mn-ea"/>
                <a:cs typeface="+mn-cs"/>
              </a:rPr>
              <a:t> may schedule more pods than can be provided by the existing compute resources in the node pool. If configured, this scenario would then trigger the cluster </a:t>
            </a:r>
            <a:r>
              <a:rPr lang="en-US" sz="1200" b="0" i="0" kern="1200" dirty="0" err="1">
                <a:solidFill>
                  <a:schemeClr val="tx1"/>
                </a:solidFill>
                <a:effectLst/>
                <a:latin typeface="Segoe UI Light" pitchFamily="34" charset="0"/>
                <a:ea typeface="+mn-ea"/>
                <a:cs typeface="+mn-cs"/>
              </a:rPr>
              <a:t>autoscaler</a:t>
            </a:r>
            <a:r>
              <a:rPr lang="en-US" sz="1200" b="0" i="0" kern="1200" dirty="0">
                <a:solidFill>
                  <a:schemeClr val="tx1"/>
                </a:solidFill>
                <a:effectLst/>
                <a:latin typeface="Segoe UI Light" pitchFamily="34" charset="0"/>
                <a:ea typeface="+mn-ea"/>
                <a:cs typeface="+mn-cs"/>
              </a:rPr>
              <a:t> to deploy additional nodes in the node pool, but it might take a few minutes for those nodes to successfully provision and allow the Kubernetes scheduler to run pods on them.</a:t>
            </a:r>
          </a:p>
          <a:p>
            <a:endParaRPr lang="en-NL" dirty="0"/>
          </a:p>
        </p:txBody>
      </p:sp>
      <p:sp>
        <p:nvSpPr>
          <p:cNvPr id="4" name="Slide Number Placeholder 3"/>
          <p:cNvSpPr>
            <a:spLocks noGrp="1"/>
          </p:cNvSpPr>
          <p:nvPr>
            <p:ph type="sldNum" sz="quarter" idx="5"/>
          </p:nvPr>
        </p:nvSpPr>
        <p:spPr/>
        <p:txBody>
          <a:bodyPr/>
          <a:lstStyle/>
          <a:p>
            <a:fld id="{3551E4FC-62D1-4A4F-A838-8BE94267B426}" type="slidenum">
              <a:rPr lang="en-NL" smtClean="0"/>
              <a:t>56</a:t>
            </a:fld>
            <a:endParaRPr lang="en-NL"/>
          </a:p>
        </p:txBody>
      </p:sp>
    </p:spTree>
    <p:extLst>
      <p:ext uri="{BB962C8B-B14F-4D97-AF65-F5344CB8AC3E}">
        <p14:creationId xmlns:p14="http://schemas.microsoft.com/office/powerpoint/2010/main" val="20582654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https://docs.microsoft.com/en-us/azure/aks/azure-ad-integration-cli</a:t>
            </a:r>
            <a:endParaRPr lang="en-NL" dirty="0"/>
          </a:p>
        </p:txBody>
      </p:sp>
      <p:sp>
        <p:nvSpPr>
          <p:cNvPr id="4" name="Slide Number Placeholder 3"/>
          <p:cNvSpPr>
            <a:spLocks noGrp="1"/>
          </p:cNvSpPr>
          <p:nvPr>
            <p:ph type="sldNum" sz="quarter" idx="5"/>
          </p:nvPr>
        </p:nvSpPr>
        <p:spPr/>
        <p:txBody>
          <a:bodyPr/>
          <a:lstStyle/>
          <a:p>
            <a:fld id="{3551E4FC-62D1-4A4F-A838-8BE94267B426}" type="slidenum">
              <a:rPr lang="en-NL" smtClean="0"/>
              <a:t>61</a:t>
            </a:fld>
            <a:endParaRPr lang="en-NL"/>
          </a:p>
        </p:txBody>
      </p:sp>
    </p:spTree>
    <p:extLst>
      <p:ext uri="{BB962C8B-B14F-4D97-AF65-F5344CB8AC3E}">
        <p14:creationId xmlns:p14="http://schemas.microsoft.com/office/powerpoint/2010/main" val="21380029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https://kubernetes.io/docs/tasks/administer-cluster/safely-drain-node/</a:t>
            </a:r>
            <a:endParaRPr lang="en-NL" dirty="0"/>
          </a:p>
        </p:txBody>
      </p:sp>
      <p:sp>
        <p:nvSpPr>
          <p:cNvPr id="4" name="Slide Number Placeholder 3"/>
          <p:cNvSpPr>
            <a:spLocks noGrp="1"/>
          </p:cNvSpPr>
          <p:nvPr>
            <p:ph type="sldNum" sz="quarter" idx="5"/>
          </p:nvPr>
        </p:nvSpPr>
        <p:spPr/>
        <p:txBody>
          <a:bodyPr/>
          <a:lstStyle/>
          <a:p>
            <a:fld id="{3551E4FC-62D1-4A4F-A838-8BE94267B426}" type="slidenum">
              <a:rPr lang="en-NL" smtClean="0"/>
              <a:t>66</a:t>
            </a:fld>
            <a:endParaRPr lang="en-NL"/>
          </a:p>
        </p:txBody>
      </p:sp>
    </p:spTree>
    <p:extLst>
      <p:ext uri="{BB962C8B-B14F-4D97-AF65-F5344CB8AC3E}">
        <p14:creationId xmlns:p14="http://schemas.microsoft.com/office/powerpoint/2010/main" val="3768158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Docker is a containerization platform that you can use to develop, ship, and run containers. Docker doesn't use a hypervisor, and you can run it on a desktop or laptop if you're developing and testing applications. The desktop version of Docker supports Linux, Windows, and macOS. For production systems, Docker is available for server environments, including many variants of Linux and Windows Server 2016 and newer versions.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Docker platform consists of several components that you can use to build, run, and manage containerized applications.</a:t>
            </a:r>
          </a:p>
          <a:p>
            <a:endParaRPr lang="en-NL" dirty="0"/>
          </a:p>
        </p:txBody>
      </p:sp>
      <p:sp>
        <p:nvSpPr>
          <p:cNvPr id="4" name="Slide Number Placeholder 3"/>
          <p:cNvSpPr>
            <a:spLocks noGrp="1"/>
          </p:cNvSpPr>
          <p:nvPr>
            <p:ph type="sldNum" sz="quarter" idx="5"/>
          </p:nvPr>
        </p:nvSpPr>
        <p:spPr/>
        <p:txBody>
          <a:bodyPr/>
          <a:lstStyle/>
          <a:p>
            <a:fld id="{3551E4FC-62D1-4A4F-A838-8BE94267B426}" type="slidenum">
              <a:rPr lang="en-NL" smtClean="0"/>
              <a:t>5</a:t>
            </a:fld>
            <a:endParaRPr lang="en-NL"/>
          </a:p>
        </p:txBody>
      </p:sp>
    </p:spTree>
    <p:extLst>
      <p:ext uri="{BB962C8B-B14F-4D97-AF65-F5344CB8AC3E}">
        <p14:creationId xmlns:p14="http://schemas.microsoft.com/office/powerpoint/2010/main" val="58070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https://docs.microsoft.com/en-us/azure/aks/concepts-clusters-workloads</a:t>
            </a:r>
            <a:endParaRPr lang="en-NL" dirty="0"/>
          </a:p>
        </p:txBody>
      </p:sp>
      <p:sp>
        <p:nvSpPr>
          <p:cNvPr id="4" name="Slide Number Placeholder 3"/>
          <p:cNvSpPr>
            <a:spLocks noGrp="1"/>
          </p:cNvSpPr>
          <p:nvPr>
            <p:ph type="sldNum" sz="quarter" idx="5"/>
          </p:nvPr>
        </p:nvSpPr>
        <p:spPr/>
        <p:txBody>
          <a:bodyPr/>
          <a:lstStyle/>
          <a:p>
            <a:fld id="{3551E4FC-62D1-4A4F-A838-8BE94267B426}" type="slidenum">
              <a:rPr lang="en-NL" smtClean="0"/>
              <a:t>70</a:t>
            </a:fld>
            <a:endParaRPr lang="en-NL"/>
          </a:p>
        </p:txBody>
      </p:sp>
    </p:spTree>
    <p:extLst>
      <p:ext uri="{BB962C8B-B14F-4D97-AF65-F5344CB8AC3E}">
        <p14:creationId xmlns:p14="http://schemas.microsoft.com/office/powerpoint/2010/main" val="37672259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https://github.com/kubernetes-sigs/cluster-api-provider-azure</a:t>
            </a:r>
            <a:endParaRPr lang="en-NL" dirty="0"/>
          </a:p>
        </p:txBody>
      </p:sp>
      <p:sp>
        <p:nvSpPr>
          <p:cNvPr id="4" name="Slide Number Placeholder 3"/>
          <p:cNvSpPr>
            <a:spLocks noGrp="1"/>
          </p:cNvSpPr>
          <p:nvPr>
            <p:ph type="sldNum" sz="quarter" idx="5"/>
          </p:nvPr>
        </p:nvSpPr>
        <p:spPr/>
        <p:txBody>
          <a:bodyPr/>
          <a:lstStyle/>
          <a:p>
            <a:fld id="{3551E4FC-62D1-4A4F-A838-8BE94267B426}" type="slidenum">
              <a:rPr lang="en-NL" smtClean="0"/>
              <a:t>71</a:t>
            </a:fld>
            <a:endParaRPr lang="en-NL"/>
          </a:p>
        </p:txBody>
      </p:sp>
    </p:spTree>
    <p:extLst>
      <p:ext uri="{BB962C8B-B14F-4D97-AF65-F5344CB8AC3E}">
        <p14:creationId xmlns:p14="http://schemas.microsoft.com/office/powerpoint/2010/main" val="11774046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https://docs.microsoft.com/en-us/azure/aks/operator-best-practices-scheduler</a:t>
            </a:r>
            <a:endParaRPr lang="en-NL" dirty="0"/>
          </a:p>
        </p:txBody>
      </p:sp>
      <p:sp>
        <p:nvSpPr>
          <p:cNvPr id="4" name="Slide Number Placeholder 3"/>
          <p:cNvSpPr>
            <a:spLocks noGrp="1"/>
          </p:cNvSpPr>
          <p:nvPr>
            <p:ph type="sldNum" sz="quarter" idx="5"/>
          </p:nvPr>
        </p:nvSpPr>
        <p:spPr/>
        <p:txBody>
          <a:bodyPr/>
          <a:lstStyle/>
          <a:p>
            <a:fld id="{3551E4FC-62D1-4A4F-A838-8BE94267B426}" type="slidenum">
              <a:rPr lang="en-NL" smtClean="0"/>
              <a:t>74</a:t>
            </a:fld>
            <a:endParaRPr lang="en-NL"/>
          </a:p>
        </p:txBody>
      </p:sp>
    </p:spTree>
    <p:extLst>
      <p:ext uri="{BB962C8B-B14F-4D97-AF65-F5344CB8AC3E}">
        <p14:creationId xmlns:p14="http://schemas.microsoft.com/office/powerpoint/2010/main" val="27359280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https://docs.microsoft.com/en-us/azure/aks/use-multiple-node-pools</a:t>
            </a:r>
            <a:endParaRPr lang="en-NL" dirty="0"/>
          </a:p>
        </p:txBody>
      </p:sp>
      <p:sp>
        <p:nvSpPr>
          <p:cNvPr id="4" name="Slide Number Placeholder 3"/>
          <p:cNvSpPr>
            <a:spLocks noGrp="1"/>
          </p:cNvSpPr>
          <p:nvPr>
            <p:ph type="sldNum" sz="quarter" idx="5"/>
          </p:nvPr>
        </p:nvSpPr>
        <p:spPr/>
        <p:txBody>
          <a:bodyPr/>
          <a:lstStyle/>
          <a:p>
            <a:fld id="{3551E4FC-62D1-4A4F-A838-8BE94267B426}" type="slidenum">
              <a:rPr lang="en-NL" smtClean="0"/>
              <a:t>75</a:t>
            </a:fld>
            <a:endParaRPr lang="en-NL"/>
          </a:p>
        </p:txBody>
      </p:sp>
    </p:spTree>
    <p:extLst>
      <p:ext uri="{BB962C8B-B14F-4D97-AF65-F5344CB8AC3E}">
        <p14:creationId xmlns:p14="http://schemas.microsoft.com/office/powerpoint/2010/main" val="1571520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https://docs.microsoft.com/en-us/azure/aks/best-practices</a:t>
            </a:r>
            <a:endParaRPr lang="en-NL" dirty="0"/>
          </a:p>
        </p:txBody>
      </p:sp>
      <p:sp>
        <p:nvSpPr>
          <p:cNvPr id="4" name="Slide Number Placeholder 3"/>
          <p:cNvSpPr>
            <a:spLocks noGrp="1"/>
          </p:cNvSpPr>
          <p:nvPr>
            <p:ph type="sldNum" sz="quarter" idx="5"/>
          </p:nvPr>
        </p:nvSpPr>
        <p:spPr/>
        <p:txBody>
          <a:bodyPr/>
          <a:lstStyle/>
          <a:p>
            <a:fld id="{3551E4FC-62D1-4A4F-A838-8BE94267B426}" type="slidenum">
              <a:rPr lang="en-NL" smtClean="0"/>
              <a:t>80</a:t>
            </a:fld>
            <a:endParaRPr lang="en-NL"/>
          </a:p>
        </p:txBody>
      </p:sp>
    </p:spTree>
    <p:extLst>
      <p:ext uri="{BB962C8B-B14F-4D97-AF65-F5344CB8AC3E}">
        <p14:creationId xmlns:p14="http://schemas.microsoft.com/office/powerpoint/2010/main" val="2308188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You should be familiar with the following key terms before using Docker and Azure Container Instances to create, build, and test containers:</a:t>
            </a:r>
            <a:endParaRPr lang="en-IN" sz="882" kern="1200" dirty="0">
              <a:solidFill>
                <a:schemeClr val="tx1"/>
              </a:solidFill>
              <a:effectLst/>
              <a:latin typeface="Segoe UI Light" pitchFamily="34" charset="0"/>
              <a:ea typeface="+mn-ea"/>
              <a:cs typeface="+mn-cs"/>
            </a:endParaRPr>
          </a:p>
          <a:p>
            <a:endParaRPr lang="en-US" b="0" dirty="0"/>
          </a:p>
          <a:p>
            <a:pPr marL="171450" lvl="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Container</a:t>
            </a:r>
            <a:r>
              <a:rPr lang="en-US" sz="882" b="0" i="0" kern="1200" dirty="0">
                <a:solidFill>
                  <a:schemeClr val="tx1"/>
                </a:solidFill>
                <a:effectLst/>
                <a:latin typeface="Segoe UI Light" pitchFamily="34" charset="0"/>
                <a:ea typeface="+mn-ea"/>
                <a:cs typeface="+mn-cs"/>
              </a:rPr>
              <a:t>: </a:t>
            </a:r>
            <a:r>
              <a:rPr lang="en-US" sz="882" kern="1200" dirty="0">
                <a:solidFill>
                  <a:schemeClr val="tx1"/>
                </a:solidFill>
                <a:effectLst/>
                <a:latin typeface="Segoe UI Light" pitchFamily="34" charset="0"/>
                <a:ea typeface="+mn-ea"/>
                <a:cs typeface="+mn-cs"/>
              </a:rPr>
              <a:t>This is an instance of a Docker image. It represents the execution of a single application, process, or service. It consists of the contents of a Docker image, an execution environment, and a standard set of instructions. When scaling a service, you create multiple instances of a container from the same image. Or a batch job can create multiple containers from the same image, passing different parameters to each instance.</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82" b="1" kern="1200" dirty="0">
                <a:solidFill>
                  <a:schemeClr val="tx1"/>
                </a:solidFill>
                <a:effectLst/>
                <a:latin typeface="Segoe UI Light" pitchFamily="34" charset="0"/>
                <a:ea typeface="+mn-ea"/>
                <a:cs typeface="+mn-cs"/>
              </a:rPr>
              <a:t>Container image</a:t>
            </a:r>
            <a:r>
              <a:rPr lang="en-US" sz="882" kern="1200" dirty="0">
                <a:solidFill>
                  <a:schemeClr val="tx1"/>
                </a:solidFill>
                <a:effectLst/>
                <a:latin typeface="Segoe UI Light" pitchFamily="34" charset="0"/>
                <a:ea typeface="+mn-ea"/>
                <a:cs typeface="+mn-cs"/>
              </a:rPr>
              <a:t>: This refers to a package with all the dependencies and information required to create a container. The dependencies include frameworks and the deployment and execution configuration that a container runtime uses. Usually, an image derives from multiple base images that are layers stacked on top of each other to form the container's file system. An image is immutable once it has been created.</a:t>
            </a:r>
            <a:endParaRPr lang="en-IN" sz="882"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Build</a:t>
            </a:r>
            <a:r>
              <a:rPr lang="en-US" sz="882" b="0" i="0" kern="1200" dirty="0">
                <a:solidFill>
                  <a:schemeClr val="tx1"/>
                </a:solidFill>
                <a:effectLst/>
                <a:latin typeface="Segoe UI Light" pitchFamily="34" charset="0"/>
                <a:ea typeface="+mn-ea"/>
                <a:cs typeface="+mn-cs"/>
              </a:rPr>
              <a:t>: This</a:t>
            </a:r>
            <a:r>
              <a:rPr lang="en-US" sz="882" b="0" i="0" kern="1200" baseline="0" dirty="0">
                <a:solidFill>
                  <a:schemeClr val="tx1"/>
                </a:solidFill>
                <a:effectLst/>
                <a:latin typeface="Segoe UI Light" pitchFamily="34" charset="0"/>
                <a:ea typeface="+mn-ea"/>
                <a:cs typeface="+mn-cs"/>
              </a:rPr>
              <a:t> refers to the</a:t>
            </a:r>
            <a:r>
              <a:rPr lang="en-US" sz="882" b="0" i="0" kern="1200" dirty="0">
                <a:solidFill>
                  <a:schemeClr val="tx1"/>
                </a:solidFill>
                <a:effectLst/>
                <a:latin typeface="Segoe UI Light" pitchFamily="34" charset="0"/>
                <a:ea typeface="+mn-ea"/>
                <a:cs typeface="+mn-cs"/>
              </a:rPr>
              <a:t> action of building a container image based on the information and context provided by its </a:t>
            </a:r>
            <a:r>
              <a:rPr lang="en-US" sz="882" b="0" i="0" kern="1200" dirty="0" err="1">
                <a:solidFill>
                  <a:schemeClr val="tx1"/>
                </a:solidFill>
                <a:effectLst/>
                <a:latin typeface="Segoe UI Light" pitchFamily="34" charset="0"/>
                <a:ea typeface="+mn-ea"/>
                <a:cs typeface="+mn-cs"/>
              </a:rPr>
              <a:t>Dockerfile</a:t>
            </a:r>
            <a:r>
              <a:rPr lang="en-US" sz="882" b="0" i="0" kern="1200" dirty="0">
                <a:solidFill>
                  <a:schemeClr val="tx1"/>
                </a:solidFill>
                <a:effectLst/>
                <a:latin typeface="Segoe UI Light" pitchFamily="34" charset="0"/>
                <a:ea typeface="+mn-ea"/>
                <a:cs typeface="+mn-cs"/>
              </a:rPr>
              <a:t>, plus additional files in the folder where the image is built. You can build images by using the Docker </a:t>
            </a:r>
            <a:r>
              <a:rPr lang="en-US" sz="882" b="1" i="0" kern="1200" dirty="0" err="1">
                <a:solidFill>
                  <a:schemeClr val="tx1"/>
                </a:solidFill>
                <a:effectLst/>
                <a:latin typeface="Segoe UI Light" pitchFamily="34" charset="0"/>
                <a:ea typeface="+mn-ea"/>
                <a:cs typeface="+mn-cs"/>
              </a:rPr>
              <a:t>docker</a:t>
            </a:r>
            <a:r>
              <a:rPr lang="en-US" sz="882" b="1" i="0" kern="1200" dirty="0">
                <a:solidFill>
                  <a:schemeClr val="tx1"/>
                </a:solidFill>
                <a:effectLst/>
                <a:latin typeface="Segoe UI Light" pitchFamily="34" charset="0"/>
                <a:ea typeface="+mn-ea"/>
                <a:cs typeface="+mn-cs"/>
              </a:rPr>
              <a:t> build</a:t>
            </a:r>
            <a:r>
              <a:rPr lang="en-US" sz="882" b="0" i="0" kern="1200" dirty="0">
                <a:solidFill>
                  <a:schemeClr val="tx1"/>
                </a:solidFill>
                <a:effectLst/>
                <a:latin typeface="Segoe UI Light" pitchFamily="34" charset="0"/>
                <a:ea typeface="+mn-ea"/>
                <a:cs typeface="+mn-cs"/>
              </a:rPr>
              <a:t> command.</a:t>
            </a:r>
          </a:p>
          <a:p>
            <a:pPr marL="171450" marR="0" lvl="1"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82" b="1" i="0" kern="1200" dirty="0">
                <a:solidFill>
                  <a:schemeClr val="tx1"/>
                </a:solidFill>
                <a:effectLst/>
                <a:latin typeface="Segoe UI Light" pitchFamily="34" charset="0"/>
                <a:ea typeface="+mn-ea"/>
                <a:cs typeface="+mn-cs"/>
              </a:rPr>
              <a:t>Pull: </a:t>
            </a:r>
            <a:r>
              <a:rPr lang="en-US" sz="882" b="0" i="0" kern="1200" dirty="0">
                <a:solidFill>
                  <a:schemeClr val="tx1"/>
                </a:solidFill>
                <a:effectLst/>
                <a:latin typeface="Segoe UI Light" pitchFamily="34" charset="0"/>
                <a:ea typeface="+mn-ea"/>
                <a:cs typeface="+mn-cs"/>
              </a:rPr>
              <a:t>This refers to t</a:t>
            </a:r>
            <a:r>
              <a:rPr lang="en-US" b="0" dirty="0">
                <a:cs typeface="Segoe UI Semilight" panose="020B0402040204020203" pitchFamily="34" charset="0"/>
              </a:rPr>
              <a:t>he </a:t>
            </a:r>
            <a:r>
              <a:rPr lang="en-US" dirty="0">
                <a:cs typeface="Segoe UI Semilight" panose="020B0402040204020203" pitchFamily="34" charset="0"/>
              </a:rPr>
              <a:t>process of downloading a container image from </a:t>
            </a:r>
            <a:r>
              <a:rPr lang="en-US" sz="882" b="0" i="0" kern="1200" dirty="0">
                <a:solidFill>
                  <a:schemeClr val="tx1"/>
                </a:solidFill>
                <a:effectLst/>
                <a:latin typeface="Segoe UI Light" pitchFamily="34" charset="0"/>
                <a:ea typeface="+mn-ea"/>
                <a:cs typeface="+mn-cs"/>
              </a:rPr>
              <a:t>a container registry.</a:t>
            </a:r>
          </a:p>
          <a:p>
            <a:pPr marL="171450" marR="0" lvl="1"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82" b="1" i="0" kern="1200" dirty="0">
                <a:solidFill>
                  <a:schemeClr val="tx1"/>
                </a:solidFill>
                <a:effectLst/>
                <a:latin typeface="Segoe UI Light" pitchFamily="34" charset="0"/>
                <a:ea typeface="+mn-ea"/>
                <a:cs typeface="+mn-cs"/>
              </a:rPr>
              <a:t>Push</a:t>
            </a:r>
            <a:r>
              <a:rPr lang="en-US" sz="882" b="0" i="0" kern="1200" dirty="0">
                <a:solidFill>
                  <a:schemeClr val="tx1"/>
                </a:solidFill>
                <a:effectLst/>
                <a:latin typeface="Segoe UI Light" pitchFamily="34" charset="0"/>
                <a:ea typeface="+mn-ea"/>
                <a:cs typeface="+mn-cs"/>
              </a:rPr>
              <a:t>: This refers to the process of uploading a container image to a container registry.</a:t>
            </a:r>
            <a:endParaRPr lang="en-US" sz="882" b="1"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dirty="0" err="1">
                <a:solidFill>
                  <a:schemeClr val="tx1"/>
                </a:solidFill>
                <a:effectLst/>
                <a:latin typeface="Segoe UI Light" pitchFamily="34" charset="0"/>
                <a:ea typeface="+mn-ea"/>
                <a:cs typeface="+mn-cs"/>
              </a:rPr>
              <a:t>Dockerfile</a:t>
            </a:r>
            <a:r>
              <a:rPr lang="en-US" sz="882" b="0" i="0" kern="1200" dirty="0">
                <a:solidFill>
                  <a:schemeClr val="tx1"/>
                </a:solidFill>
                <a:effectLst/>
                <a:latin typeface="Segoe UI Light" pitchFamily="34" charset="0"/>
                <a:ea typeface="+mn-ea"/>
                <a:cs typeface="+mn-cs"/>
              </a:rPr>
              <a:t>: This refers to a text file that contains instructions on how to build a Docker image. It's like a batch script; the first line states the base image, followed by instructions to install required programs, copy files, and so on until you get the working environment you need.</a:t>
            </a:r>
          </a:p>
          <a:p>
            <a:endParaRPr lang="en-NL" dirty="0"/>
          </a:p>
        </p:txBody>
      </p:sp>
      <p:sp>
        <p:nvSpPr>
          <p:cNvPr id="4" name="Slide Number Placeholder 3"/>
          <p:cNvSpPr>
            <a:spLocks noGrp="1"/>
          </p:cNvSpPr>
          <p:nvPr>
            <p:ph type="sldNum" sz="quarter" idx="5"/>
          </p:nvPr>
        </p:nvSpPr>
        <p:spPr/>
        <p:txBody>
          <a:bodyPr/>
          <a:lstStyle/>
          <a:p>
            <a:fld id="{3551E4FC-62D1-4A4F-A838-8BE94267B426}" type="slidenum">
              <a:rPr lang="en-NL" smtClean="0"/>
              <a:t>6</a:t>
            </a:fld>
            <a:endParaRPr lang="en-NL"/>
          </a:p>
        </p:txBody>
      </p:sp>
    </p:spTree>
    <p:extLst>
      <p:ext uri="{BB962C8B-B14F-4D97-AF65-F5344CB8AC3E}">
        <p14:creationId xmlns:p14="http://schemas.microsoft.com/office/powerpoint/2010/main" val="4285468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Use the </a:t>
            </a:r>
            <a:r>
              <a:rPr lang="en-US" sz="882" b="1" i="0" kern="1200" dirty="0">
                <a:solidFill>
                  <a:schemeClr val="tx1"/>
                </a:solidFill>
                <a:effectLst/>
                <a:latin typeface="Segoe UI Light" pitchFamily="34" charset="0"/>
                <a:ea typeface="+mn-ea"/>
                <a:cs typeface="+mn-cs"/>
              </a:rPr>
              <a:t>docker build </a:t>
            </a:r>
            <a:r>
              <a:rPr lang="en-US" sz="882" b="0" i="0" kern="1200" dirty="0">
                <a:solidFill>
                  <a:schemeClr val="tx1"/>
                </a:solidFill>
                <a:effectLst/>
                <a:latin typeface="Segoe UI Light" pitchFamily="34" charset="0"/>
                <a:ea typeface="+mn-ea"/>
                <a:cs typeface="+mn-cs"/>
              </a:rPr>
              <a:t>command to create the container image and tag it as </a:t>
            </a:r>
            <a:r>
              <a:rPr lang="en-US" sz="882" b="0" i="1" kern="1200" dirty="0" err="1">
                <a:solidFill>
                  <a:schemeClr val="tx1"/>
                </a:solidFill>
                <a:effectLst/>
                <a:latin typeface="Segoe UI Light" pitchFamily="34" charset="0"/>
                <a:ea typeface="+mn-ea"/>
                <a:cs typeface="+mn-cs"/>
              </a:rPr>
              <a:t>aci</a:t>
            </a:r>
            <a:r>
              <a:rPr lang="en-US" sz="882" b="0" i="1" kern="1200" dirty="0">
                <a:solidFill>
                  <a:schemeClr val="tx1"/>
                </a:solidFill>
                <a:effectLst/>
                <a:latin typeface="Segoe UI Light" pitchFamily="34" charset="0"/>
                <a:ea typeface="+mn-ea"/>
                <a:cs typeface="+mn-cs"/>
              </a:rPr>
              <a:t>-tutorial-app</a:t>
            </a:r>
            <a:r>
              <a:rPr lang="en-US" sz="882" b="0" i="0" kern="1200" dirty="0">
                <a:solidFill>
                  <a:schemeClr val="tx1"/>
                </a:solidFill>
                <a:effectLst/>
                <a:latin typeface="Segoe UI Light" pitchFamily="34" charset="0"/>
                <a:ea typeface="+mn-ea"/>
                <a:cs typeface="+mn-cs"/>
              </a:rPr>
              <a:t>.</a:t>
            </a:r>
          </a:p>
          <a:p>
            <a:br>
              <a:rPr lang="en-US" dirty="0"/>
            </a:br>
            <a:r>
              <a:rPr lang="en-US" sz="882" b="0" i="0" kern="1200" dirty="0">
                <a:solidFill>
                  <a:schemeClr val="tx1"/>
                </a:solidFill>
                <a:effectLst/>
                <a:latin typeface="Segoe UI Light" pitchFamily="34" charset="0"/>
                <a:ea typeface="+mn-ea"/>
                <a:cs typeface="+mn-cs"/>
              </a:rPr>
              <a:t>Output from the </a:t>
            </a:r>
            <a:r>
              <a:rPr lang="en-US" sz="882" b="1" i="0" kern="1200" dirty="0">
                <a:solidFill>
                  <a:schemeClr val="tx1"/>
                </a:solidFill>
                <a:effectLst/>
                <a:latin typeface="Segoe UI Light" pitchFamily="34" charset="0"/>
                <a:ea typeface="+mn-ea"/>
                <a:cs typeface="+mn-cs"/>
              </a:rPr>
              <a:t>docker build </a:t>
            </a:r>
            <a:r>
              <a:rPr lang="en-US" sz="882" b="0" i="0" kern="1200" dirty="0">
                <a:solidFill>
                  <a:schemeClr val="tx1"/>
                </a:solidFill>
                <a:effectLst/>
                <a:latin typeface="Segoe UI Light" pitchFamily="34" charset="0"/>
                <a:ea typeface="+mn-ea"/>
                <a:cs typeface="+mn-cs"/>
              </a:rPr>
              <a:t>command is similar to the following (truncated for readability):</a:t>
            </a:r>
          </a:p>
          <a:p>
            <a:endParaRPr lang="en-US" sz="882" b="0" i="0" kern="1200" dirty="0">
              <a:solidFill>
                <a:schemeClr val="tx1"/>
              </a:solidFill>
              <a:effectLst/>
              <a:latin typeface="Segoe UI Light" pitchFamily="34" charset="0"/>
              <a:ea typeface="+mn-ea"/>
              <a:cs typeface="+mn-cs"/>
            </a:endParaRPr>
          </a:p>
          <a:p>
            <a:r>
              <a:rPr lang="en-US" i="0" dirty="0"/>
              <a:t>$ docker build ./</a:t>
            </a:r>
            <a:r>
              <a:rPr lang="en-US" i="0" dirty="0" err="1"/>
              <a:t>aci-helloworld</a:t>
            </a:r>
            <a:r>
              <a:rPr lang="en-US" i="0" dirty="0"/>
              <a:t> -t </a:t>
            </a:r>
            <a:r>
              <a:rPr lang="en-US" i="0" dirty="0" err="1"/>
              <a:t>aci</a:t>
            </a:r>
            <a:r>
              <a:rPr lang="en-US" i="0" dirty="0"/>
              <a:t>-tutorial-app</a:t>
            </a:r>
          </a:p>
          <a:p>
            <a:r>
              <a:rPr lang="en-US" i="0" dirty="0"/>
              <a:t>Sending build context to Docker daemon 119.3kB</a:t>
            </a:r>
          </a:p>
          <a:p>
            <a:r>
              <a:rPr lang="en-US" i="0" dirty="0"/>
              <a:t>Step: FROM node:8.9.3-alpine</a:t>
            </a:r>
          </a:p>
          <a:p>
            <a:r>
              <a:rPr lang="en-US" i="0" dirty="0"/>
              <a:t>8.9.3-alpine: Pulling from library/node</a:t>
            </a:r>
          </a:p>
          <a:p>
            <a:r>
              <a:rPr lang="en-US" i="0" dirty="0"/>
              <a:t>88286f41530e: Pull complete</a:t>
            </a:r>
          </a:p>
          <a:p>
            <a:r>
              <a:rPr lang="en-US" i="0" dirty="0"/>
              <a:t>84f3a4bf8410: Pull complete</a:t>
            </a:r>
          </a:p>
          <a:p>
            <a:r>
              <a:rPr lang="en-US" i="0" dirty="0"/>
              <a:t>d0d9b2214720: Pull complete</a:t>
            </a:r>
          </a:p>
          <a:p>
            <a:r>
              <a:rPr lang="en-US" i="0" dirty="0"/>
              <a:t>Digest: sha256:c73277ccc763752b42bb2400d1aaecb4e3d32e3a9dbedd0e49885c71bea07354</a:t>
            </a:r>
          </a:p>
          <a:p>
            <a:r>
              <a:rPr lang="en-US" i="0" dirty="0"/>
              <a:t>Status: Downloaded newer image for node:8.9.3-alpine</a:t>
            </a:r>
          </a:p>
          <a:p>
            <a:r>
              <a:rPr lang="en-US" i="0" dirty="0"/>
              <a:t>---&gt; 90f5ee24bee2</a:t>
            </a:r>
          </a:p>
          <a:p>
            <a:r>
              <a:rPr lang="en-US" i="0" dirty="0"/>
              <a:t>...</a:t>
            </a:r>
          </a:p>
          <a:p>
            <a:r>
              <a:rPr lang="en-US" i="0" dirty="0"/>
              <a:t>Step: CMD node /</a:t>
            </a:r>
            <a:r>
              <a:rPr lang="en-US" i="0" dirty="0" err="1"/>
              <a:t>usr</a:t>
            </a:r>
            <a:r>
              <a:rPr lang="en-US" i="0" dirty="0"/>
              <a:t>/</a:t>
            </a:r>
            <a:r>
              <a:rPr lang="en-US" i="0" dirty="0" err="1"/>
              <a:t>src</a:t>
            </a:r>
            <a:r>
              <a:rPr lang="en-US" i="0" dirty="0"/>
              <a:t>/app/index.js</a:t>
            </a:r>
          </a:p>
          <a:p>
            <a:r>
              <a:rPr lang="en-US" i="0" dirty="0"/>
              <a:t>---&gt; Running in f4a1ea099eec</a:t>
            </a:r>
          </a:p>
          <a:p>
            <a:r>
              <a:rPr lang="en-US" i="0" dirty="0"/>
              <a:t>---&gt; 6edad76d09e9</a:t>
            </a:r>
          </a:p>
          <a:p>
            <a:r>
              <a:rPr lang="en-US" i="0" dirty="0"/>
              <a:t>Removing intermediate container f4a1ea099eec</a:t>
            </a:r>
          </a:p>
          <a:p>
            <a:r>
              <a:rPr lang="en-US" i="0" dirty="0"/>
              <a:t>Successfully built 6edad76d09e9</a:t>
            </a:r>
          </a:p>
          <a:p>
            <a:r>
              <a:rPr lang="en-US" i="0" dirty="0"/>
              <a:t>Successfully tagged </a:t>
            </a:r>
            <a:r>
              <a:rPr lang="en-US" i="0" dirty="0" err="1"/>
              <a:t>aci-tutorial-app:latest</a:t>
            </a:r>
            <a:endParaRPr lang="en-US" i="0" dirty="0"/>
          </a:p>
          <a:p>
            <a:endParaRPr lang="en-US" i="0" dirty="0"/>
          </a:p>
          <a:p>
            <a:r>
              <a:rPr lang="en-US" i="0" dirty="0"/>
              <a:t>Use the </a:t>
            </a:r>
            <a:r>
              <a:rPr lang="en-US" b="1" i="0" dirty="0"/>
              <a:t>docker images </a:t>
            </a:r>
            <a:r>
              <a:rPr lang="en-US" i="0" dirty="0"/>
              <a:t>command to examine the built image. </a:t>
            </a:r>
            <a:r>
              <a:rPr lang="en-US" sz="882" b="0" i="0" kern="1200" dirty="0">
                <a:solidFill>
                  <a:schemeClr val="tx1"/>
                </a:solidFill>
                <a:effectLst/>
                <a:latin typeface="Segoe UI Light" pitchFamily="34" charset="0"/>
                <a:ea typeface="+mn-ea"/>
                <a:cs typeface="+mn-cs"/>
              </a:rPr>
              <a:t>Your newly built image should appear in the list:</a:t>
            </a:r>
          </a:p>
          <a:p>
            <a:endParaRPr lang="en-US" sz="882" b="0" i="0" kern="1200" dirty="0">
              <a:solidFill>
                <a:schemeClr val="tx1"/>
              </a:solidFill>
              <a:effectLst/>
              <a:latin typeface="Segoe UI Light" pitchFamily="34" charset="0"/>
              <a:ea typeface="+mn-ea"/>
              <a:cs typeface="+mn-cs"/>
            </a:endParaRPr>
          </a:p>
          <a:p>
            <a:r>
              <a:rPr lang="en-US" i="0" dirty="0"/>
              <a:t>$ docker images</a:t>
            </a:r>
          </a:p>
          <a:p>
            <a:r>
              <a:rPr lang="en-US" i="0" dirty="0"/>
              <a:t>REPOSITORY TAG IMAGE ID CREATED SIZE</a:t>
            </a:r>
          </a:p>
          <a:p>
            <a:r>
              <a:rPr lang="en-US" i="0" dirty="0" err="1"/>
              <a:t>aci</a:t>
            </a:r>
            <a:r>
              <a:rPr lang="en-US" i="0" dirty="0"/>
              <a:t>-tutorial-app latest 5c745774dfa9 39 seconds ago 68.1 MB</a:t>
            </a:r>
          </a:p>
          <a:p>
            <a:endParaRPr lang="en-NL" dirty="0"/>
          </a:p>
        </p:txBody>
      </p:sp>
      <p:sp>
        <p:nvSpPr>
          <p:cNvPr id="4" name="Slide Number Placeholder 3"/>
          <p:cNvSpPr>
            <a:spLocks noGrp="1"/>
          </p:cNvSpPr>
          <p:nvPr>
            <p:ph type="sldNum" sz="quarter" idx="5"/>
          </p:nvPr>
        </p:nvSpPr>
        <p:spPr/>
        <p:txBody>
          <a:bodyPr/>
          <a:lstStyle/>
          <a:p>
            <a:fld id="{3551E4FC-62D1-4A4F-A838-8BE94267B426}" type="slidenum">
              <a:rPr lang="en-NL" smtClean="0"/>
              <a:t>7</a:t>
            </a:fld>
            <a:endParaRPr lang="en-NL"/>
          </a:p>
        </p:txBody>
      </p:sp>
    </p:spTree>
    <p:extLst>
      <p:ext uri="{BB962C8B-B14F-4D97-AF65-F5344CB8AC3E}">
        <p14:creationId xmlns:p14="http://schemas.microsoft.com/office/powerpoint/2010/main" val="1513457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Segoe UI Light" pitchFamily="34" charset="0"/>
                <a:ea typeface="+mn-ea"/>
                <a:cs typeface="+mn-cs"/>
              </a:rPr>
              <a:t>Before deploying a container to Container Instances, use </a:t>
            </a:r>
            <a:r>
              <a:rPr lang="en-US" sz="1200" dirty="0"/>
              <a:t>the </a:t>
            </a:r>
            <a:r>
              <a:rPr lang="en-US" sz="1200" b="1" dirty="0"/>
              <a:t>docker run </a:t>
            </a:r>
            <a:r>
              <a:rPr lang="en-US" sz="1200" dirty="0"/>
              <a:t>command</a:t>
            </a:r>
            <a:r>
              <a:rPr lang="en-US" sz="1200" b="0" i="0" kern="1200" dirty="0">
                <a:solidFill>
                  <a:schemeClr val="tx1"/>
                </a:solidFill>
                <a:effectLst/>
                <a:latin typeface="Segoe UI Light" pitchFamily="34" charset="0"/>
                <a:ea typeface="+mn-ea"/>
                <a:cs typeface="+mn-cs"/>
              </a:rPr>
              <a:t> to run it locally and confirm that it works. The </a:t>
            </a:r>
            <a:r>
              <a:rPr lang="en-US" sz="1200" b="1" i="0" kern="1200" dirty="0">
                <a:solidFill>
                  <a:schemeClr val="tx1"/>
                </a:solidFill>
                <a:effectLst/>
                <a:latin typeface="Segoe UI Light" pitchFamily="34" charset="0"/>
                <a:ea typeface="+mn-ea"/>
                <a:cs typeface="+mn-cs"/>
              </a:rPr>
              <a:t>-d</a:t>
            </a:r>
            <a:r>
              <a:rPr lang="en-US" sz="1200" b="0" i="0" kern="1200" dirty="0">
                <a:solidFill>
                  <a:schemeClr val="tx1"/>
                </a:solidFill>
                <a:effectLst/>
                <a:latin typeface="Segoe UI Light" pitchFamily="34" charset="0"/>
                <a:ea typeface="+mn-ea"/>
                <a:cs typeface="+mn-cs"/>
              </a:rPr>
              <a:t> switch lets the container run in the background, while</a:t>
            </a:r>
            <a:r>
              <a:rPr lang="en-US" sz="1200" b="1" i="0" kern="1200" dirty="0">
                <a:solidFill>
                  <a:schemeClr val="tx1"/>
                </a:solidFill>
                <a:effectLst/>
                <a:latin typeface="Segoe UI Light" pitchFamily="34" charset="0"/>
                <a:ea typeface="+mn-ea"/>
                <a:cs typeface="+mn-cs"/>
              </a:rPr>
              <a:t> -p</a:t>
            </a:r>
            <a:r>
              <a:rPr lang="en-US" sz="1200" b="0" i="0" kern="1200" dirty="0">
                <a:solidFill>
                  <a:schemeClr val="tx1"/>
                </a:solidFill>
                <a:effectLst/>
                <a:latin typeface="Segoe UI Light" pitchFamily="34" charset="0"/>
                <a:ea typeface="+mn-ea"/>
                <a:cs typeface="+mn-cs"/>
              </a:rPr>
              <a:t> allows you to map an arbitrary port on your computer to port 80 in the container.</a:t>
            </a:r>
          </a:p>
          <a:p>
            <a:br>
              <a:rPr lang="en-US" dirty="0"/>
            </a:br>
            <a:r>
              <a:rPr lang="en-US" dirty="0"/>
              <a:t>Output from the </a:t>
            </a:r>
            <a:r>
              <a:rPr lang="en-US" b="1" dirty="0"/>
              <a:t>docker run </a:t>
            </a:r>
            <a:r>
              <a:rPr lang="en-US" dirty="0"/>
              <a:t>command displays the running container's ID if the command is successful:</a:t>
            </a:r>
          </a:p>
          <a:p>
            <a:endParaRPr lang="en-US" i="0" dirty="0"/>
          </a:p>
          <a:p>
            <a:r>
              <a:rPr lang="en-US" i="0" dirty="0"/>
              <a:t>$ docker run -d -p 8080:80 </a:t>
            </a:r>
            <a:r>
              <a:rPr lang="en-US" i="0" dirty="0" err="1"/>
              <a:t>aci</a:t>
            </a:r>
            <a:r>
              <a:rPr lang="en-US" i="0" dirty="0"/>
              <a:t>-tutorial-app</a:t>
            </a:r>
          </a:p>
          <a:p>
            <a:r>
              <a:rPr lang="en-US" i="0" dirty="0"/>
              <a:t>A2e3e4435db58ab0c664ce521854c2e1a1bda88c9cf2fcff46aedf48df86cccf</a:t>
            </a:r>
          </a:p>
          <a:p>
            <a:endParaRPr lang="en-NL" dirty="0"/>
          </a:p>
        </p:txBody>
      </p:sp>
      <p:sp>
        <p:nvSpPr>
          <p:cNvPr id="4" name="Slide Number Placeholder 3"/>
          <p:cNvSpPr>
            <a:spLocks noGrp="1"/>
          </p:cNvSpPr>
          <p:nvPr>
            <p:ph type="sldNum" sz="quarter" idx="5"/>
          </p:nvPr>
        </p:nvSpPr>
        <p:spPr/>
        <p:txBody>
          <a:bodyPr/>
          <a:lstStyle/>
          <a:p>
            <a:fld id="{3551E4FC-62D1-4A4F-A838-8BE94267B426}" type="slidenum">
              <a:rPr lang="en-NL" smtClean="0"/>
              <a:t>8</a:t>
            </a:fld>
            <a:endParaRPr lang="en-NL"/>
          </a:p>
        </p:txBody>
      </p:sp>
    </p:spTree>
    <p:extLst>
      <p:ext uri="{BB962C8B-B14F-4D97-AF65-F5344CB8AC3E}">
        <p14:creationId xmlns:p14="http://schemas.microsoft.com/office/powerpoint/2010/main" val="3982177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docker pull mcr.microsoft.com/dotnet/core/samples:aspnetapp</a:t>
            </a:r>
          </a:p>
          <a:p>
            <a:r>
              <a:rPr lang="nl-NL" dirty="0"/>
              <a:t>docker image list </a:t>
            </a:r>
          </a:p>
          <a:p>
            <a:r>
              <a:rPr lang="nl-NL" dirty="0"/>
              <a:t>docker run -d -p 8080:80 mcr.microsoft.com/dotnet/core/samples:aspnetapp</a:t>
            </a:r>
          </a:p>
          <a:p>
            <a:r>
              <a:rPr lang="en-US" dirty="0"/>
              <a:t>Open a web browser and go to the page for the sample web app at http://localhost:8080</a:t>
            </a:r>
            <a:endParaRPr lang="nl-NL" dirty="0"/>
          </a:p>
          <a:p>
            <a:endParaRPr lang="nl-NL" dirty="0"/>
          </a:p>
          <a:p>
            <a:r>
              <a:rPr lang="nl-NL" dirty="0"/>
              <a:t>docker ps</a:t>
            </a:r>
          </a:p>
          <a:p>
            <a:r>
              <a:rPr lang="nl-NL" dirty="0"/>
              <a:t>docker container stop </a:t>
            </a:r>
          </a:p>
          <a:p>
            <a:r>
              <a:rPr lang="nl-NL" dirty="0"/>
              <a:t>docker ps –a</a:t>
            </a:r>
          </a:p>
          <a:p>
            <a:endParaRPr lang="nl-NL" dirty="0"/>
          </a:p>
          <a:p>
            <a:r>
              <a:rPr lang="nl-NL" dirty="0"/>
              <a:t>docker container rm </a:t>
            </a:r>
          </a:p>
          <a:p>
            <a:r>
              <a:rPr lang="nl-NL" dirty="0"/>
              <a:t>docker ps -a </a:t>
            </a:r>
          </a:p>
          <a:p>
            <a:r>
              <a:rPr lang="nl-NL" dirty="0"/>
              <a:t>docker image list </a:t>
            </a:r>
          </a:p>
          <a:p>
            <a:r>
              <a:rPr lang="nl-NL" dirty="0"/>
              <a:t>docker image rm mcr.microsoft.com/dotnet/core/samples:aspnetapp </a:t>
            </a:r>
          </a:p>
          <a:p>
            <a:r>
              <a:rPr lang="nl-NL" dirty="0"/>
              <a:t>docker image list </a:t>
            </a:r>
          </a:p>
          <a:p>
            <a:endParaRPr lang="en-NL" dirty="0"/>
          </a:p>
        </p:txBody>
      </p:sp>
      <p:sp>
        <p:nvSpPr>
          <p:cNvPr id="4" name="Slide Number Placeholder 3"/>
          <p:cNvSpPr>
            <a:spLocks noGrp="1"/>
          </p:cNvSpPr>
          <p:nvPr>
            <p:ph type="sldNum" sz="quarter" idx="5"/>
          </p:nvPr>
        </p:nvSpPr>
        <p:spPr/>
        <p:txBody>
          <a:bodyPr/>
          <a:lstStyle/>
          <a:p>
            <a:fld id="{3551E4FC-62D1-4A4F-A838-8BE94267B426}" type="slidenum">
              <a:rPr lang="en-NL" smtClean="0"/>
              <a:t>9</a:t>
            </a:fld>
            <a:endParaRPr lang="en-NL"/>
          </a:p>
        </p:txBody>
      </p:sp>
    </p:spTree>
    <p:extLst>
      <p:ext uri="{BB962C8B-B14F-4D97-AF65-F5344CB8AC3E}">
        <p14:creationId xmlns:p14="http://schemas.microsoft.com/office/powerpoint/2010/main" val="2636455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Segoe UI Light" pitchFamily="34" charset="0"/>
                <a:ea typeface="+mn-ea"/>
                <a:cs typeface="+mn-cs"/>
              </a:rPr>
              <a:t>The sample application in this tutorial is a simple web app built in Node.js. The application serves a static HTML page, and you can use Git to clone the sample application's repository:</a:t>
            </a:r>
          </a:p>
          <a:p>
            <a:endParaRPr lang="en-US" sz="1200" b="0" i="0" kern="1200" dirty="0">
              <a:solidFill>
                <a:schemeClr val="tx1"/>
              </a:solidFill>
              <a:effectLst/>
              <a:latin typeface="Segoe UI Light" pitchFamily="34" charset="0"/>
              <a:ea typeface="+mn-ea"/>
              <a:cs typeface="+mn-cs"/>
            </a:endParaRPr>
          </a:p>
          <a:p>
            <a:r>
              <a:rPr lang="en-US" b="1" dirty="0"/>
              <a:t>git clone https://github.com/Azure-Samples/aci-helloworld.git</a:t>
            </a:r>
          </a:p>
          <a:p>
            <a:endParaRPr lang="en-US" dirty="0"/>
          </a:p>
          <a:p>
            <a:r>
              <a:rPr lang="en-US" dirty="0"/>
              <a:t>The </a:t>
            </a:r>
            <a:r>
              <a:rPr lang="en-US" dirty="0" err="1"/>
              <a:t>Dockerfile</a:t>
            </a:r>
            <a:r>
              <a:rPr lang="en-US" dirty="0"/>
              <a:t> for an application </a:t>
            </a:r>
            <a:r>
              <a:rPr lang="en-US" sz="1200" b="0" i="0" kern="1200" dirty="0">
                <a:solidFill>
                  <a:schemeClr val="tx1"/>
                </a:solidFill>
                <a:effectLst/>
                <a:latin typeface="Segoe UI Light" pitchFamily="34" charset="0"/>
                <a:ea typeface="+mn-ea"/>
                <a:cs typeface="+mn-cs"/>
              </a:rPr>
              <a:t>indicates how the container is built.</a:t>
            </a:r>
          </a:p>
          <a:p>
            <a:endParaRPr lang="en-US" sz="1200" b="0" i="0" kern="1200" dirty="0">
              <a:solidFill>
                <a:schemeClr val="tx1"/>
              </a:solidFill>
              <a:effectLst/>
              <a:latin typeface="Segoe UI Light" pitchFamily="34" charset="0"/>
              <a:ea typeface="+mn-ea"/>
              <a:cs typeface="+mn-cs"/>
            </a:endParaRPr>
          </a:p>
          <a:p>
            <a:r>
              <a:rPr lang="en-US" sz="1200" b="0" i="0" kern="1200" dirty="0">
                <a:solidFill>
                  <a:schemeClr val="tx1"/>
                </a:solidFill>
                <a:effectLst/>
                <a:latin typeface="Segoe UI Light" pitchFamily="34" charset="0"/>
                <a:ea typeface="+mn-ea"/>
                <a:cs typeface="+mn-cs"/>
              </a:rPr>
              <a:t>The </a:t>
            </a:r>
            <a:r>
              <a:rPr lang="en-US" sz="1200" b="0" i="0" kern="1200" dirty="0" err="1">
                <a:solidFill>
                  <a:schemeClr val="tx1"/>
                </a:solidFill>
                <a:effectLst/>
                <a:latin typeface="Segoe UI Light" pitchFamily="34" charset="0"/>
                <a:ea typeface="+mn-ea"/>
                <a:cs typeface="+mn-cs"/>
              </a:rPr>
              <a:t>Dockerfile</a:t>
            </a:r>
            <a:r>
              <a:rPr lang="en-US" sz="1200" b="0" i="0" kern="1200" dirty="0">
                <a:solidFill>
                  <a:schemeClr val="tx1"/>
                </a:solidFill>
                <a:effectLst/>
                <a:latin typeface="Segoe UI Light" pitchFamily="34" charset="0"/>
                <a:ea typeface="+mn-ea"/>
                <a:cs typeface="+mn-cs"/>
              </a:rPr>
              <a:t> starts from an official Node.js image that’s based on Alpine Linux, a small distribution that’s well suited for use with containers. It then copies the application files into the container, installs dependencies by using the Node Package Manager, and finally, starts the application.</a:t>
            </a:r>
            <a:endParaRPr lang="en-US" dirty="0"/>
          </a:p>
          <a:p>
            <a:endParaRPr lang="en-NL" dirty="0"/>
          </a:p>
        </p:txBody>
      </p:sp>
      <p:sp>
        <p:nvSpPr>
          <p:cNvPr id="4" name="Slide Number Placeholder 3"/>
          <p:cNvSpPr>
            <a:spLocks noGrp="1"/>
          </p:cNvSpPr>
          <p:nvPr>
            <p:ph type="sldNum" sz="quarter" idx="5"/>
          </p:nvPr>
        </p:nvSpPr>
        <p:spPr/>
        <p:txBody>
          <a:bodyPr/>
          <a:lstStyle/>
          <a:p>
            <a:fld id="{3551E4FC-62D1-4A4F-A838-8BE94267B426}" type="slidenum">
              <a:rPr lang="en-NL" smtClean="0"/>
              <a:t>10</a:t>
            </a:fld>
            <a:endParaRPr lang="en-NL"/>
          </a:p>
        </p:txBody>
      </p:sp>
    </p:spTree>
    <p:extLst>
      <p:ext uri="{BB962C8B-B14F-4D97-AF65-F5344CB8AC3E}">
        <p14:creationId xmlns:p14="http://schemas.microsoft.com/office/powerpoint/2010/main" val="1590479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Use the </a:t>
            </a:r>
            <a:r>
              <a:rPr lang="en-US" sz="882" b="1" i="0" kern="1200" dirty="0">
                <a:solidFill>
                  <a:schemeClr val="tx1"/>
                </a:solidFill>
                <a:effectLst/>
                <a:latin typeface="Segoe UI Light" pitchFamily="34" charset="0"/>
                <a:ea typeface="+mn-ea"/>
                <a:cs typeface="+mn-cs"/>
              </a:rPr>
              <a:t>docker build </a:t>
            </a:r>
            <a:r>
              <a:rPr lang="en-US" sz="882" b="0" i="0" kern="1200" dirty="0">
                <a:solidFill>
                  <a:schemeClr val="tx1"/>
                </a:solidFill>
                <a:effectLst/>
                <a:latin typeface="Segoe UI Light" pitchFamily="34" charset="0"/>
                <a:ea typeface="+mn-ea"/>
                <a:cs typeface="+mn-cs"/>
              </a:rPr>
              <a:t>command to create the container image and tag it as </a:t>
            </a:r>
            <a:r>
              <a:rPr lang="en-US" sz="882" b="0" i="1" kern="1200" dirty="0" err="1">
                <a:solidFill>
                  <a:schemeClr val="tx1"/>
                </a:solidFill>
                <a:effectLst/>
                <a:latin typeface="Segoe UI Light" pitchFamily="34" charset="0"/>
                <a:ea typeface="+mn-ea"/>
                <a:cs typeface="+mn-cs"/>
              </a:rPr>
              <a:t>aci</a:t>
            </a:r>
            <a:r>
              <a:rPr lang="en-US" sz="882" b="0" i="1" kern="1200" dirty="0">
                <a:solidFill>
                  <a:schemeClr val="tx1"/>
                </a:solidFill>
                <a:effectLst/>
                <a:latin typeface="Segoe UI Light" pitchFamily="34" charset="0"/>
                <a:ea typeface="+mn-ea"/>
                <a:cs typeface="+mn-cs"/>
              </a:rPr>
              <a:t>-tutorial-app</a:t>
            </a:r>
            <a:r>
              <a:rPr lang="en-US" sz="882" b="0" i="0" kern="1200" dirty="0">
                <a:solidFill>
                  <a:schemeClr val="tx1"/>
                </a:solidFill>
                <a:effectLst/>
                <a:latin typeface="Segoe UI Light" pitchFamily="34" charset="0"/>
                <a:ea typeface="+mn-ea"/>
                <a:cs typeface="+mn-cs"/>
              </a:rPr>
              <a:t>.</a:t>
            </a:r>
          </a:p>
          <a:p>
            <a:br>
              <a:rPr lang="en-US" dirty="0"/>
            </a:br>
            <a:r>
              <a:rPr lang="en-US" sz="882" b="0" i="0" kern="1200" dirty="0">
                <a:solidFill>
                  <a:schemeClr val="tx1"/>
                </a:solidFill>
                <a:effectLst/>
                <a:latin typeface="Segoe UI Light" pitchFamily="34" charset="0"/>
                <a:ea typeface="+mn-ea"/>
                <a:cs typeface="+mn-cs"/>
              </a:rPr>
              <a:t>Output from the </a:t>
            </a:r>
            <a:r>
              <a:rPr lang="en-US" sz="882" b="1" i="0" kern="1200" dirty="0">
                <a:solidFill>
                  <a:schemeClr val="tx1"/>
                </a:solidFill>
                <a:effectLst/>
                <a:latin typeface="Segoe UI Light" pitchFamily="34" charset="0"/>
                <a:ea typeface="+mn-ea"/>
                <a:cs typeface="+mn-cs"/>
              </a:rPr>
              <a:t>docker build </a:t>
            </a:r>
            <a:r>
              <a:rPr lang="en-US" sz="882" b="0" i="0" kern="1200" dirty="0">
                <a:solidFill>
                  <a:schemeClr val="tx1"/>
                </a:solidFill>
                <a:effectLst/>
                <a:latin typeface="Segoe UI Light" pitchFamily="34" charset="0"/>
                <a:ea typeface="+mn-ea"/>
                <a:cs typeface="+mn-cs"/>
              </a:rPr>
              <a:t>command is similar to the following (truncated for readability):</a:t>
            </a:r>
          </a:p>
          <a:p>
            <a:endParaRPr lang="en-US" sz="882" b="0" i="0" kern="1200" dirty="0">
              <a:solidFill>
                <a:schemeClr val="tx1"/>
              </a:solidFill>
              <a:effectLst/>
              <a:latin typeface="Segoe UI Light" pitchFamily="34" charset="0"/>
              <a:ea typeface="+mn-ea"/>
              <a:cs typeface="+mn-cs"/>
            </a:endParaRPr>
          </a:p>
          <a:p>
            <a:r>
              <a:rPr lang="en-US" i="1" dirty="0"/>
              <a:t>$ docker build ./</a:t>
            </a:r>
            <a:r>
              <a:rPr lang="en-US" i="1" dirty="0" err="1"/>
              <a:t>aci-helloworld</a:t>
            </a:r>
            <a:r>
              <a:rPr lang="en-US" i="1" dirty="0"/>
              <a:t> -t </a:t>
            </a:r>
            <a:r>
              <a:rPr lang="en-US" i="1" dirty="0" err="1"/>
              <a:t>aci</a:t>
            </a:r>
            <a:r>
              <a:rPr lang="en-US" i="1" dirty="0"/>
              <a:t>-tutorial-app</a:t>
            </a:r>
          </a:p>
          <a:p>
            <a:r>
              <a:rPr lang="en-US" i="1" dirty="0"/>
              <a:t>Sending build context to Docker daemon 119.3kB</a:t>
            </a:r>
          </a:p>
          <a:p>
            <a:r>
              <a:rPr lang="en-US" i="1" dirty="0"/>
              <a:t>Step: FROM node:8.9.3-alpine</a:t>
            </a:r>
          </a:p>
          <a:p>
            <a:r>
              <a:rPr lang="en-US" i="1" dirty="0"/>
              <a:t>8.9.3-alpine: Pulling from library/node</a:t>
            </a:r>
          </a:p>
          <a:p>
            <a:r>
              <a:rPr lang="en-US" i="1" dirty="0"/>
              <a:t>88286f41530e: Pull complete</a:t>
            </a:r>
          </a:p>
          <a:p>
            <a:r>
              <a:rPr lang="en-US" i="1" dirty="0"/>
              <a:t>84f3a4bf8410: Pull complete</a:t>
            </a:r>
          </a:p>
          <a:p>
            <a:r>
              <a:rPr lang="en-US" i="1" dirty="0"/>
              <a:t>d0d9b2214720: Pull complete</a:t>
            </a:r>
          </a:p>
          <a:p>
            <a:r>
              <a:rPr lang="en-US" i="1" dirty="0"/>
              <a:t>Digest: sha256:c73277ccc763752b42bb2400d1aaecb4e3d32e3a9dbedd0e49885c71bea07354</a:t>
            </a:r>
          </a:p>
          <a:p>
            <a:r>
              <a:rPr lang="en-US" i="1" dirty="0"/>
              <a:t>Status: Downloaded newer image for node:8.9.3-alpine</a:t>
            </a:r>
          </a:p>
          <a:p>
            <a:r>
              <a:rPr lang="en-US" i="1" dirty="0"/>
              <a:t>---&gt; 90f5ee24bee2</a:t>
            </a:r>
          </a:p>
          <a:p>
            <a:r>
              <a:rPr lang="en-US" i="1" dirty="0"/>
              <a:t>...</a:t>
            </a:r>
          </a:p>
          <a:p>
            <a:r>
              <a:rPr lang="en-US" i="1" dirty="0"/>
              <a:t>Step: CMD node /</a:t>
            </a:r>
            <a:r>
              <a:rPr lang="en-US" i="1" dirty="0" err="1"/>
              <a:t>usr</a:t>
            </a:r>
            <a:r>
              <a:rPr lang="en-US" i="1" dirty="0"/>
              <a:t>/</a:t>
            </a:r>
            <a:r>
              <a:rPr lang="en-US" i="1" dirty="0" err="1"/>
              <a:t>src</a:t>
            </a:r>
            <a:r>
              <a:rPr lang="en-US" i="1" dirty="0"/>
              <a:t>/app/index.js</a:t>
            </a:r>
          </a:p>
          <a:p>
            <a:r>
              <a:rPr lang="en-US" i="1" dirty="0"/>
              <a:t>---&gt; Running in f4a1ea099eec</a:t>
            </a:r>
          </a:p>
          <a:p>
            <a:r>
              <a:rPr lang="en-US" i="1" dirty="0"/>
              <a:t>---&gt; 6edad76d09e9</a:t>
            </a:r>
          </a:p>
          <a:p>
            <a:r>
              <a:rPr lang="en-US" i="1" dirty="0"/>
              <a:t>Removing intermediate container f4a1ea099eec</a:t>
            </a:r>
          </a:p>
          <a:p>
            <a:r>
              <a:rPr lang="en-US" i="1" dirty="0"/>
              <a:t>Successfully built 6edad76d09e9</a:t>
            </a:r>
          </a:p>
          <a:p>
            <a:r>
              <a:rPr lang="en-US" i="1" dirty="0"/>
              <a:t>Successfully tagged </a:t>
            </a:r>
            <a:r>
              <a:rPr lang="en-US" i="1" dirty="0" err="1"/>
              <a:t>aci-tutorial-app:latest</a:t>
            </a:r>
            <a:endParaRPr lang="en-US" i="1" dirty="0"/>
          </a:p>
          <a:p>
            <a:endParaRPr lang="en-US" dirty="0"/>
          </a:p>
          <a:p>
            <a:r>
              <a:rPr lang="en-US" dirty="0"/>
              <a:t>Use the </a:t>
            </a:r>
            <a:r>
              <a:rPr lang="en-US" b="1" dirty="0"/>
              <a:t>docker images </a:t>
            </a:r>
            <a:r>
              <a:rPr lang="en-US" dirty="0"/>
              <a:t>command to examine the built image. </a:t>
            </a:r>
            <a:r>
              <a:rPr lang="en-US" sz="882" b="0" i="0" kern="1200" dirty="0">
                <a:solidFill>
                  <a:schemeClr val="tx1"/>
                </a:solidFill>
                <a:effectLst/>
                <a:latin typeface="Segoe UI Light" pitchFamily="34" charset="0"/>
                <a:ea typeface="+mn-ea"/>
                <a:cs typeface="+mn-cs"/>
              </a:rPr>
              <a:t>Your newly built image should appear in the list:</a:t>
            </a:r>
          </a:p>
          <a:p>
            <a:endParaRPr lang="en-US" sz="882" b="0" i="0" kern="1200" dirty="0">
              <a:solidFill>
                <a:schemeClr val="tx1"/>
              </a:solidFill>
              <a:effectLst/>
              <a:latin typeface="Segoe UI Light" pitchFamily="34" charset="0"/>
              <a:ea typeface="+mn-ea"/>
              <a:cs typeface="+mn-cs"/>
            </a:endParaRPr>
          </a:p>
          <a:p>
            <a:r>
              <a:rPr lang="en-US" i="1" dirty="0"/>
              <a:t>$ docker images</a:t>
            </a:r>
          </a:p>
          <a:p>
            <a:r>
              <a:rPr lang="en-US" i="1" dirty="0"/>
              <a:t>REPOSITORY TAG IMAGE ID CREATED SIZE</a:t>
            </a:r>
          </a:p>
          <a:p>
            <a:r>
              <a:rPr lang="en-US" i="1" dirty="0" err="1"/>
              <a:t>aci</a:t>
            </a:r>
            <a:r>
              <a:rPr lang="en-US" i="1" dirty="0"/>
              <a:t>-tutorial-app latest 5c745774dfa9 39 seconds ago 68.1 MB</a:t>
            </a:r>
            <a:endParaRPr lang="en-US" dirty="0"/>
          </a:p>
          <a:p>
            <a:endParaRPr lang="en-NL" dirty="0"/>
          </a:p>
        </p:txBody>
      </p:sp>
      <p:sp>
        <p:nvSpPr>
          <p:cNvPr id="4" name="Slide Number Placeholder 3"/>
          <p:cNvSpPr>
            <a:spLocks noGrp="1"/>
          </p:cNvSpPr>
          <p:nvPr>
            <p:ph type="sldNum" sz="quarter" idx="5"/>
          </p:nvPr>
        </p:nvSpPr>
        <p:spPr/>
        <p:txBody>
          <a:bodyPr/>
          <a:lstStyle/>
          <a:p>
            <a:fld id="{3551E4FC-62D1-4A4F-A838-8BE94267B426}" type="slidenum">
              <a:rPr lang="en-NL" smtClean="0"/>
              <a:t>11</a:t>
            </a:fld>
            <a:endParaRPr lang="en-NL"/>
          </a:p>
        </p:txBody>
      </p:sp>
    </p:spTree>
    <p:extLst>
      <p:ext uri="{BB962C8B-B14F-4D97-AF65-F5344CB8AC3E}">
        <p14:creationId xmlns:p14="http://schemas.microsoft.com/office/powerpoint/2010/main" val="1620064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F9C7C13-8B77-4482-A41F-CF9332D6953C}" type="datetimeFigureOut">
              <a:rPr lang="en-NL" smtClean="0"/>
              <a:t>25/05/2022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1F0D9EE-A945-45DE-A77C-45B31BA8A3A1}"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7480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9C7C13-8B77-4482-A41F-CF9332D6953C}" type="datetimeFigureOut">
              <a:rPr lang="en-NL" smtClean="0"/>
              <a:t>25/05/2022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1F0D9EE-A945-45DE-A77C-45B31BA8A3A1}" type="slidenum">
              <a:rPr lang="en-NL" smtClean="0"/>
              <a:t>‹#›</a:t>
            </a:fld>
            <a:endParaRPr lang="en-NL"/>
          </a:p>
        </p:txBody>
      </p:sp>
    </p:spTree>
    <p:extLst>
      <p:ext uri="{BB962C8B-B14F-4D97-AF65-F5344CB8AC3E}">
        <p14:creationId xmlns:p14="http://schemas.microsoft.com/office/powerpoint/2010/main" val="497810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9C7C13-8B77-4482-A41F-CF9332D6953C}" type="datetimeFigureOut">
              <a:rPr lang="en-NL" smtClean="0"/>
              <a:t>25/05/2022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1F0D9EE-A945-45DE-A77C-45B31BA8A3A1}" type="slidenum">
              <a:rPr lang="en-NL" smtClean="0"/>
              <a:t>‹#›</a:t>
            </a:fld>
            <a:endParaRPr lang="en-NL"/>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9261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9C7C13-8B77-4482-A41F-CF9332D6953C}" type="datetimeFigureOut">
              <a:rPr lang="en-NL" smtClean="0"/>
              <a:t>25/05/2022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1F0D9EE-A945-45DE-A77C-45B31BA8A3A1}" type="slidenum">
              <a:rPr lang="en-NL" smtClean="0"/>
              <a:t>‹#›</a:t>
            </a:fld>
            <a:endParaRPr lang="en-NL"/>
          </a:p>
        </p:txBody>
      </p:sp>
    </p:spTree>
    <p:extLst>
      <p:ext uri="{BB962C8B-B14F-4D97-AF65-F5344CB8AC3E}">
        <p14:creationId xmlns:p14="http://schemas.microsoft.com/office/powerpoint/2010/main" val="396041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9C7C13-8B77-4482-A41F-CF9332D6953C}" type="datetimeFigureOut">
              <a:rPr lang="en-NL" smtClean="0"/>
              <a:t>25/05/2022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1F0D9EE-A945-45DE-A77C-45B31BA8A3A1}"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3171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9C7C13-8B77-4482-A41F-CF9332D6953C}" type="datetimeFigureOut">
              <a:rPr lang="en-NL" smtClean="0"/>
              <a:t>25/05/2022</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91F0D9EE-A945-45DE-A77C-45B31BA8A3A1}" type="slidenum">
              <a:rPr lang="en-NL" smtClean="0"/>
              <a:t>‹#›</a:t>
            </a:fld>
            <a:endParaRPr lang="en-NL"/>
          </a:p>
        </p:txBody>
      </p:sp>
    </p:spTree>
    <p:extLst>
      <p:ext uri="{BB962C8B-B14F-4D97-AF65-F5344CB8AC3E}">
        <p14:creationId xmlns:p14="http://schemas.microsoft.com/office/powerpoint/2010/main" val="765771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9C7C13-8B77-4482-A41F-CF9332D6953C}" type="datetimeFigureOut">
              <a:rPr lang="en-NL" smtClean="0"/>
              <a:t>25/05/2022</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91F0D9EE-A945-45DE-A77C-45B31BA8A3A1}" type="slidenum">
              <a:rPr lang="en-NL" smtClean="0"/>
              <a:t>‹#›</a:t>
            </a:fld>
            <a:endParaRPr lang="en-NL"/>
          </a:p>
        </p:txBody>
      </p:sp>
    </p:spTree>
    <p:extLst>
      <p:ext uri="{BB962C8B-B14F-4D97-AF65-F5344CB8AC3E}">
        <p14:creationId xmlns:p14="http://schemas.microsoft.com/office/powerpoint/2010/main" val="1327810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9C7C13-8B77-4482-A41F-CF9332D6953C}" type="datetimeFigureOut">
              <a:rPr lang="en-NL" smtClean="0"/>
              <a:t>25/05/2022</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91F0D9EE-A945-45DE-A77C-45B31BA8A3A1}" type="slidenum">
              <a:rPr lang="en-NL" smtClean="0"/>
              <a:t>‹#›</a:t>
            </a:fld>
            <a:endParaRPr lang="en-NL"/>
          </a:p>
        </p:txBody>
      </p:sp>
    </p:spTree>
    <p:extLst>
      <p:ext uri="{BB962C8B-B14F-4D97-AF65-F5344CB8AC3E}">
        <p14:creationId xmlns:p14="http://schemas.microsoft.com/office/powerpoint/2010/main" val="4031742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9C7C13-8B77-4482-A41F-CF9332D6953C}" type="datetimeFigureOut">
              <a:rPr lang="en-NL" smtClean="0"/>
              <a:t>25/05/2022</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91F0D9EE-A945-45DE-A77C-45B31BA8A3A1}" type="slidenum">
              <a:rPr lang="en-NL" smtClean="0"/>
              <a:t>‹#›</a:t>
            </a:fld>
            <a:endParaRPr lang="en-NL"/>
          </a:p>
        </p:txBody>
      </p:sp>
    </p:spTree>
    <p:extLst>
      <p:ext uri="{BB962C8B-B14F-4D97-AF65-F5344CB8AC3E}">
        <p14:creationId xmlns:p14="http://schemas.microsoft.com/office/powerpoint/2010/main" val="626944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9C7C13-8B77-4482-A41F-CF9332D6953C}" type="datetimeFigureOut">
              <a:rPr lang="en-NL" smtClean="0"/>
              <a:t>25/05/2022</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91F0D9EE-A945-45DE-A77C-45B31BA8A3A1}" type="slidenum">
              <a:rPr lang="en-NL" smtClean="0"/>
              <a:t>‹#›</a:t>
            </a:fld>
            <a:endParaRPr lang="en-NL"/>
          </a:p>
        </p:txBody>
      </p:sp>
    </p:spTree>
    <p:extLst>
      <p:ext uri="{BB962C8B-B14F-4D97-AF65-F5344CB8AC3E}">
        <p14:creationId xmlns:p14="http://schemas.microsoft.com/office/powerpoint/2010/main" val="2025030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9C7C13-8B77-4482-A41F-CF9332D6953C}" type="datetimeFigureOut">
              <a:rPr lang="en-NL" smtClean="0"/>
              <a:t>25/05/2022</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91F0D9EE-A945-45DE-A77C-45B31BA8A3A1}"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4975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F9C7C13-8B77-4482-A41F-CF9332D6953C}" type="datetimeFigureOut">
              <a:rPr lang="en-NL" smtClean="0"/>
              <a:t>25/05/2022</a:t>
            </a:fld>
            <a:endParaRPr lang="en-NL"/>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NL"/>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1F0D9EE-A945-45DE-A77C-45B31BA8A3A1}" type="slidenum">
              <a:rPr lang="en-NL" smtClean="0"/>
              <a:t>‹#›</a:t>
            </a:fld>
            <a:endParaRPr lang="en-NL"/>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2511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docs.docker.com/docker-for-windows/instal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docs.microsoft.com/en-us/azure/container-instances/container-instances-tutorial-prepare-app"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docs.microsoft.com/en-us/azure/container-instances/container-instances-tutorial-prepare-acr"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docs.microsoft.com/en-us/azure/container-instances/container-instances-tutorial-deploy-app"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 Id="rId14" Type="http://schemas.openxmlformats.org/officeDocument/2006/relationships/image" Target="../media/image25.sv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s://docs.microsoft.com/en-us/azure/container-instances/container-instances-multi-container-group"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docs.microsoft.com/en-us/azure/container-instances/container-instances-multi-container-yam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hyperlink" Target="https://docs.microsoft.com/en-us/azure/aks/learn/quick-kubernetes-deploy-portal"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hyperlink" Target="https://docs.microsoft.com/en-us/azure/aks/tutorial-kubernetes-prepare-app"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hyperlink" Target="https://docs.microsoft.com/en-us/azure/aks/tutorial-kubernetes-prepare-acr?tabs=azure-cli"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s://docs.microsoft.com/en-us/azure/aks/tutorial-kubernetes-deploy-cluster?tabs=azure-cli"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https://docs.microsoft.com/en-us/azure/aks/tutorial-kubernetes-deploy-application?tabs=azure-cli"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hyperlink" Target="https://docs.microsoft.com/en-us/azure/aks/tutorial-kubernetes-scale?tabs=azure-cli"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hyperlink" Target="https://docs.microsoft.com/en-us/azure/aks/tutorial-kubernetes-app-update?tabs=azure-cli"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hyperlink" Target="https://docs.microsoft.com/en-us/azure/aks/tutorial-kubernetes-upgrade-cluster?tabs=azure-cli"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s://docs.microsoft.com/en-us/azure/aks/best-practices"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438CC-311D-05C9-8224-8B64C2EAA1C0}"/>
              </a:ext>
            </a:extLst>
          </p:cNvPr>
          <p:cNvSpPr>
            <a:spLocks noGrp="1"/>
          </p:cNvSpPr>
          <p:nvPr>
            <p:ph type="ctrTitle"/>
          </p:nvPr>
        </p:nvSpPr>
        <p:spPr/>
        <p:txBody>
          <a:bodyPr/>
          <a:lstStyle/>
          <a:p>
            <a:r>
              <a:rPr lang="en-US" dirty="0"/>
              <a:t>Dag 4: containers in azure</a:t>
            </a:r>
            <a:endParaRPr lang="en-NL" dirty="0"/>
          </a:p>
        </p:txBody>
      </p:sp>
      <p:sp>
        <p:nvSpPr>
          <p:cNvPr id="3" name="Subtitle 2">
            <a:extLst>
              <a:ext uri="{FF2B5EF4-FFF2-40B4-BE49-F238E27FC236}">
                <a16:creationId xmlns:a16="http://schemas.microsoft.com/office/drawing/2014/main" id="{4BCDBB57-12ED-F086-04AE-BDEEA22103E8}"/>
              </a:ext>
            </a:extLst>
          </p:cNvPr>
          <p:cNvSpPr>
            <a:spLocks noGrp="1"/>
          </p:cNvSpPr>
          <p:nvPr>
            <p:ph type="subTitle" idx="1"/>
          </p:nvPr>
        </p:nvSpPr>
        <p:spPr/>
        <p:txBody>
          <a:bodyPr/>
          <a:lstStyle/>
          <a:p>
            <a:r>
              <a:rPr lang="en-US" dirty="0"/>
              <a:t>ISAH</a:t>
            </a:r>
            <a:endParaRPr lang="en-NL" dirty="0"/>
          </a:p>
        </p:txBody>
      </p:sp>
    </p:spTree>
    <p:extLst>
      <p:ext uri="{BB962C8B-B14F-4D97-AF65-F5344CB8AC3E}">
        <p14:creationId xmlns:p14="http://schemas.microsoft.com/office/powerpoint/2010/main" val="2760704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20E24-C5E7-474A-824A-088A0F8580F2}"/>
              </a:ext>
            </a:extLst>
          </p:cNvPr>
          <p:cNvSpPr>
            <a:spLocks noGrp="1"/>
          </p:cNvSpPr>
          <p:nvPr>
            <p:ph type="title"/>
          </p:nvPr>
        </p:nvSpPr>
        <p:spPr/>
        <p:txBody>
          <a:bodyPr/>
          <a:lstStyle/>
          <a:p>
            <a:r>
              <a:rPr lang="en-US" dirty="0"/>
              <a:t>Creating a container image specification with a </a:t>
            </a:r>
            <a:r>
              <a:rPr lang="en-US" dirty="0" err="1"/>
              <a:t>Dockerfile</a:t>
            </a:r>
            <a:endParaRPr lang="en-NL" dirty="0"/>
          </a:p>
        </p:txBody>
      </p:sp>
      <p:sp>
        <p:nvSpPr>
          <p:cNvPr id="3" name="Content Placeholder 2">
            <a:extLst>
              <a:ext uri="{FF2B5EF4-FFF2-40B4-BE49-F238E27FC236}">
                <a16:creationId xmlns:a16="http://schemas.microsoft.com/office/drawing/2014/main" id="{A229EC0C-45CC-0DC0-6AFC-4682FE7B29F0}"/>
              </a:ext>
            </a:extLst>
          </p:cNvPr>
          <p:cNvSpPr>
            <a:spLocks noGrp="1"/>
          </p:cNvSpPr>
          <p:nvPr>
            <p:ph idx="1"/>
          </p:nvPr>
        </p:nvSpPr>
        <p:spPr/>
        <p:txBody>
          <a:bodyPr/>
          <a:lstStyle/>
          <a:p>
            <a:endParaRPr lang="en-NL"/>
          </a:p>
        </p:txBody>
      </p:sp>
      <p:sp>
        <p:nvSpPr>
          <p:cNvPr id="4" name="Text Placeholder 2" descr="The sample command depicts creating a container for deployment to Container Instances.">
            <a:extLst>
              <a:ext uri="{FF2B5EF4-FFF2-40B4-BE49-F238E27FC236}">
                <a16:creationId xmlns:a16="http://schemas.microsoft.com/office/drawing/2014/main" id="{3E53112F-BC3F-6651-7AE6-E33F21721514}"/>
              </a:ext>
            </a:extLst>
          </p:cNvPr>
          <p:cNvSpPr txBox="1">
            <a:spLocks/>
          </p:cNvSpPr>
          <p:nvPr/>
        </p:nvSpPr>
        <p:spPr>
          <a:xfrm>
            <a:off x="1024128" y="2195224"/>
            <a:ext cx="11018520" cy="2769989"/>
          </a:xfrm>
          <a:prstGeom prst="rect">
            <a:avLst/>
          </a:prstGeom>
        </p:spPr>
        <p:txBody>
          <a:bodyPr vert="horz" lIns="91440" tIns="45720" rIns="91440" bIns="45720" rtlCol="0" anchor="ctr">
            <a:normAutofit/>
          </a:bodyPr>
          <a:lstStyle>
            <a:defPPr>
              <a:defRPr lang="en-US"/>
            </a:defPPr>
            <a:lvl1pPr marL="0" algn="l" defTabSz="457200" rtl="0" eaLnBrk="1" latinLnBrk="0" hangingPunct="1">
              <a:defRPr sz="100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1800">
                <a:solidFill>
                  <a:srgbClr val="0000FF"/>
                </a:solidFill>
              </a:rPr>
              <a:t>FROM</a:t>
            </a:r>
            <a:r>
              <a:rPr lang="en-US" sz="1800">
                <a:solidFill>
                  <a:srgbClr val="000000"/>
                </a:solidFill>
              </a:rPr>
              <a:t> node:8.9.3-alpine</a:t>
            </a:r>
          </a:p>
          <a:p>
            <a:pPr>
              <a:lnSpc>
                <a:spcPct val="150000"/>
              </a:lnSpc>
            </a:pPr>
            <a:r>
              <a:rPr lang="en-US" sz="1800">
                <a:solidFill>
                  <a:srgbClr val="0000FF"/>
                </a:solidFill>
              </a:rPr>
              <a:t>RUN</a:t>
            </a:r>
            <a:r>
              <a:rPr lang="en-US" sz="1800">
                <a:solidFill>
                  <a:srgbClr val="000000"/>
                </a:solidFill>
              </a:rPr>
              <a:t> mkdir -p /usr/src/app</a:t>
            </a:r>
          </a:p>
          <a:p>
            <a:pPr>
              <a:lnSpc>
                <a:spcPct val="150000"/>
              </a:lnSpc>
            </a:pPr>
            <a:r>
              <a:rPr lang="en-US" sz="1800">
                <a:solidFill>
                  <a:srgbClr val="0000FF"/>
                </a:solidFill>
              </a:rPr>
              <a:t>COPY</a:t>
            </a:r>
            <a:r>
              <a:rPr lang="en-US" sz="1800">
                <a:solidFill>
                  <a:srgbClr val="000000"/>
                </a:solidFill>
              </a:rPr>
              <a:t> ./app/ /usr/src/app/</a:t>
            </a:r>
          </a:p>
          <a:p>
            <a:pPr>
              <a:lnSpc>
                <a:spcPct val="150000"/>
              </a:lnSpc>
            </a:pPr>
            <a:r>
              <a:rPr lang="en-US" sz="1800">
                <a:solidFill>
                  <a:srgbClr val="0000FF"/>
                </a:solidFill>
              </a:rPr>
              <a:t>WORKDIR</a:t>
            </a:r>
            <a:r>
              <a:rPr lang="en-US" sz="1800">
                <a:solidFill>
                  <a:srgbClr val="000000"/>
                </a:solidFill>
              </a:rPr>
              <a:t> /usr/src/app</a:t>
            </a:r>
          </a:p>
          <a:p>
            <a:pPr>
              <a:lnSpc>
                <a:spcPct val="150000"/>
              </a:lnSpc>
            </a:pPr>
            <a:r>
              <a:rPr lang="en-US" sz="1800">
                <a:solidFill>
                  <a:srgbClr val="0000FF"/>
                </a:solidFill>
              </a:rPr>
              <a:t>RUN</a:t>
            </a:r>
            <a:r>
              <a:rPr lang="en-US" sz="1800">
                <a:solidFill>
                  <a:srgbClr val="000000"/>
                </a:solidFill>
              </a:rPr>
              <a:t> npm install</a:t>
            </a:r>
          </a:p>
          <a:p>
            <a:pPr>
              <a:lnSpc>
                <a:spcPct val="150000"/>
              </a:lnSpc>
            </a:pPr>
            <a:r>
              <a:rPr lang="en-US" sz="1800">
                <a:solidFill>
                  <a:srgbClr val="0000FF"/>
                </a:solidFill>
              </a:rPr>
              <a:t>CMD</a:t>
            </a:r>
            <a:r>
              <a:rPr lang="en-US" sz="1800">
                <a:solidFill>
                  <a:srgbClr val="000000"/>
                </a:solidFill>
              </a:rPr>
              <a:t> node /usr/src/app/index.js</a:t>
            </a:r>
            <a:endParaRPr lang="en-US" sz="1800" dirty="0">
              <a:solidFill>
                <a:srgbClr val="000000"/>
              </a:solidFill>
            </a:endParaRPr>
          </a:p>
        </p:txBody>
      </p:sp>
      <p:sp>
        <p:nvSpPr>
          <p:cNvPr id="5" name="Speech Bubble: Rectangle 4">
            <a:extLst>
              <a:ext uri="{FF2B5EF4-FFF2-40B4-BE49-F238E27FC236}">
                <a16:creationId xmlns:a16="http://schemas.microsoft.com/office/drawing/2014/main" id="{8EA8365B-4040-B040-3515-703EE9A2BBB1}"/>
              </a:ext>
            </a:extLst>
          </p:cNvPr>
          <p:cNvSpPr/>
          <p:nvPr/>
        </p:nvSpPr>
        <p:spPr bwMode="auto">
          <a:xfrm>
            <a:off x="5685674" y="2313953"/>
            <a:ext cx="3611319" cy="457200"/>
          </a:xfrm>
          <a:prstGeom prst="wedgeRectCallout">
            <a:avLst>
              <a:gd name="adj1" fmla="val -99754"/>
              <a:gd name="adj2" fmla="val -18575"/>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solidFill>
                  <a:schemeClr val="bg1"/>
                </a:solidFill>
                <a:latin typeface="Segoe UI Semilight" panose="020B0402040204020203" pitchFamily="34" charset="0"/>
                <a:ea typeface="Segoe UI" pitchFamily="34" charset="0"/>
                <a:cs typeface="Segoe UI Semilight" panose="020B0402040204020203" pitchFamily="34" charset="0"/>
              </a:rPr>
              <a:t>Start with this container image</a:t>
            </a:r>
          </a:p>
        </p:txBody>
      </p:sp>
      <p:sp>
        <p:nvSpPr>
          <p:cNvPr id="6" name="Speech Bubble: Rectangle 5">
            <a:extLst>
              <a:ext uri="{FF2B5EF4-FFF2-40B4-BE49-F238E27FC236}">
                <a16:creationId xmlns:a16="http://schemas.microsoft.com/office/drawing/2014/main" id="{A449E5C4-AE4F-23DA-94CF-8AC66BEA52CB}"/>
              </a:ext>
            </a:extLst>
          </p:cNvPr>
          <p:cNvSpPr/>
          <p:nvPr/>
        </p:nvSpPr>
        <p:spPr bwMode="auto">
          <a:xfrm>
            <a:off x="6856633" y="2897853"/>
            <a:ext cx="2321949" cy="457200"/>
          </a:xfrm>
          <a:prstGeom prst="wedgeRectCallout">
            <a:avLst>
              <a:gd name="adj1" fmla="val -161550"/>
              <a:gd name="adj2" fmla="val -48790"/>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solidFill>
                  <a:schemeClr val="bg1"/>
                </a:solidFill>
                <a:latin typeface="Segoe UI Semilight" panose="020B0402040204020203" pitchFamily="34" charset="0"/>
                <a:ea typeface="Segoe UI" pitchFamily="34" charset="0"/>
                <a:cs typeface="Segoe UI Semilight" panose="020B0402040204020203" pitchFamily="34" charset="0"/>
              </a:rPr>
              <a:t>Run this command</a:t>
            </a:r>
          </a:p>
        </p:txBody>
      </p:sp>
      <p:sp>
        <p:nvSpPr>
          <p:cNvPr id="7" name="Speech Bubble: Rectangle 6">
            <a:extLst>
              <a:ext uri="{FF2B5EF4-FFF2-40B4-BE49-F238E27FC236}">
                <a16:creationId xmlns:a16="http://schemas.microsoft.com/office/drawing/2014/main" id="{54D2F7AA-C5B5-0157-B251-696BDBB049D4}"/>
              </a:ext>
            </a:extLst>
          </p:cNvPr>
          <p:cNvSpPr/>
          <p:nvPr/>
        </p:nvSpPr>
        <p:spPr bwMode="auto">
          <a:xfrm>
            <a:off x="6956405" y="3797412"/>
            <a:ext cx="3526033" cy="457200"/>
          </a:xfrm>
          <a:prstGeom prst="wedgeRectCallout">
            <a:avLst>
              <a:gd name="adj1" fmla="val -126465"/>
              <a:gd name="adj2" fmla="val -142316"/>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solidFill>
                  <a:schemeClr val="bg1"/>
                </a:solidFill>
                <a:latin typeface="Segoe UI Semilight" panose="020B0402040204020203" pitchFamily="34" charset="0"/>
                <a:ea typeface="Segoe UI" pitchFamily="34" charset="0"/>
                <a:cs typeface="Segoe UI Semilight" panose="020B0402040204020203" pitchFamily="34" charset="0"/>
              </a:rPr>
              <a:t>Copy these files from the host</a:t>
            </a:r>
          </a:p>
        </p:txBody>
      </p:sp>
      <p:sp>
        <p:nvSpPr>
          <p:cNvPr id="8" name="Speech Bubble: Rectangle 7">
            <a:extLst>
              <a:ext uri="{FF2B5EF4-FFF2-40B4-BE49-F238E27FC236}">
                <a16:creationId xmlns:a16="http://schemas.microsoft.com/office/drawing/2014/main" id="{AFCDD70B-427F-B25C-450D-D4D3175CA6C2}"/>
              </a:ext>
            </a:extLst>
          </p:cNvPr>
          <p:cNvSpPr/>
          <p:nvPr/>
        </p:nvSpPr>
        <p:spPr bwMode="auto">
          <a:xfrm>
            <a:off x="5910438" y="4965213"/>
            <a:ext cx="3526033" cy="457200"/>
          </a:xfrm>
          <a:prstGeom prst="wedgeRectCallout">
            <a:avLst>
              <a:gd name="adj1" fmla="val -116180"/>
              <a:gd name="adj2" fmla="val -291955"/>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solidFill>
                  <a:schemeClr val="bg1"/>
                </a:solidFill>
                <a:latin typeface="Segoe UI Semilight" panose="020B0402040204020203" pitchFamily="34" charset="0"/>
                <a:ea typeface="Segoe UI" pitchFamily="34" charset="0"/>
                <a:cs typeface="Segoe UI Semilight" panose="020B0402040204020203" pitchFamily="34" charset="0"/>
              </a:rPr>
              <a:t>Change the working directory</a:t>
            </a:r>
          </a:p>
        </p:txBody>
      </p:sp>
      <p:sp>
        <p:nvSpPr>
          <p:cNvPr id="9" name="Speech Bubble: Rectangle 8">
            <a:extLst>
              <a:ext uri="{FF2B5EF4-FFF2-40B4-BE49-F238E27FC236}">
                <a16:creationId xmlns:a16="http://schemas.microsoft.com/office/drawing/2014/main" id="{4CF5FEBF-0706-38CD-015F-7F71F9093CBD}"/>
              </a:ext>
            </a:extLst>
          </p:cNvPr>
          <p:cNvSpPr/>
          <p:nvPr/>
        </p:nvSpPr>
        <p:spPr bwMode="auto">
          <a:xfrm>
            <a:off x="3624437" y="6276119"/>
            <a:ext cx="4157107" cy="457200"/>
          </a:xfrm>
          <a:prstGeom prst="wedgeRectCallout">
            <a:avLst>
              <a:gd name="adj1" fmla="val -85140"/>
              <a:gd name="adj2" fmla="val -333683"/>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solidFill>
                  <a:schemeClr val="bg1"/>
                </a:solidFill>
                <a:latin typeface="Segoe UI Semilight" panose="020B0402040204020203" pitchFamily="34" charset="0"/>
                <a:ea typeface="Segoe UI" pitchFamily="34" charset="0"/>
                <a:cs typeface="Segoe UI Semilight" panose="020B0402040204020203" pitchFamily="34" charset="0"/>
              </a:rPr>
              <a:t>Start the container with this command</a:t>
            </a:r>
          </a:p>
        </p:txBody>
      </p:sp>
    </p:spTree>
    <p:extLst>
      <p:ext uri="{BB962C8B-B14F-4D97-AF65-F5344CB8AC3E}">
        <p14:creationId xmlns:p14="http://schemas.microsoft.com/office/powerpoint/2010/main" val="1822964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7596E-819E-C11B-0137-E0CDF7B44C87}"/>
              </a:ext>
            </a:extLst>
          </p:cNvPr>
          <p:cNvSpPr>
            <a:spLocks noGrp="1"/>
          </p:cNvSpPr>
          <p:nvPr>
            <p:ph type="title"/>
          </p:nvPr>
        </p:nvSpPr>
        <p:spPr/>
        <p:txBody>
          <a:bodyPr/>
          <a:lstStyle/>
          <a:p>
            <a:r>
              <a:rPr lang="nl-NL" dirty="0"/>
              <a:t>Building the container image</a:t>
            </a:r>
            <a:endParaRPr lang="en-NL" dirty="0"/>
          </a:p>
        </p:txBody>
      </p:sp>
      <p:sp>
        <p:nvSpPr>
          <p:cNvPr id="3" name="Content Placeholder 2">
            <a:extLst>
              <a:ext uri="{FF2B5EF4-FFF2-40B4-BE49-F238E27FC236}">
                <a16:creationId xmlns:a16="http://schemas.microsoft.com/office/drawing/2014/main" id="{EB8C62F0-5032-42D0-B225-058E24DDEA4B}"/>
              </a:ext>
            </a:extLst>
          </p:cNvPr>
          <p:cNvSpPr>
            <a:spLocks noGrp="1"/>
          </p:cNvSpPr>
          <p:nvPr>
            <p:ph idx="1"/>
          </p:nvPr>
        </p:nvSpPr>
        <p:spPr/>
        <p:txBody>
          <a:bodyPr/>
          <a:lstStyle/>
          <a:p>
            <a:endParaRPr lang="en-NL"/>
          </a:p>
        </p:txBody>
      </p:sp>
      <p:sp>
        <p:nvSpPr>
          <p:cNvPr id="4" name="Text Placeholder 2">
            <a:extLst>
              <a:ext uri="{FF2B5EF4-FFF2-40B4-BE49-F238E27FC236}">
                <a16:creationId xmlns:a16="http://schemas.microsoft.com/office/drawing/2014/main" id="{77BB0CFC-8D11-EF24-F305-7C0B98E4EF23}"/>
              </a:ext>
            </a:extLst>
          </p:cNvPr>
          <p:cNvSpPr txBox="1">
            <a:spLocks/>
          </p:cNvSpPr>
          <p:nvPr/>
        </p:nvSpPr>
        <p:spPr>
          <a:xfrm>
            <a:off x="1024128" y="2286000"/>
            <a:ext cx="11018520" cy="3213187"/>
          </a:xfrm>
          <a:prstGeom prst="rect">
            <a:avLst/>
          </a:prstGeom>
        </p:spPr>
        <p:txBody>
          <a:bodyPr vert="horz" lIns="91440" tIns="45720" rIns="91440" bIns="45720" rtlCol="0" anchor="ctr">
            <a:normAutofit/>
          </a:bodyPr>
          <a:lstStyle>
            <a:defPPr>
              <a:defRPr lang="en-US"/>
            </a:defPPr>
            <a:lvl1pPr marL="0" algn="l" defTabSz="457200" rtl="0" eaLnBrk="1" latinLnBrk="0" hangingPunct="1">
              <a:defRPr sz="100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a:solidFill>
                  <a:srgbClr val="008000"/>
                </a:solidFill>
              </a:rPr>
              <a:t># Build your container</a:t>
            </a:r>
            <a:endParaRPr lang="en-US" sz="1800">
              <a:solidFill>
                <a:srgbClr val="000000"/>
              </a:solidFill>
            </a:endParaRPr>
          </a:p>
          <a:p>
            <a:r>
              <a:rPr lang="en-US" sz="1800">
                <a:solidFill>
                  <a:srgbClr val="0000FF"/>
                </a:solidFill>
              </a:rPr>
              <a:t>docker build </a:t>
            </a:r>
            <a:r>
              <a:rPr lang="en-US" sz="1800">
                <a:solidFill>
                  <a:srgbClr val="A31515"/>
                </a:solidFill>
              </a:rPr>
              <a:t>./application </a:t>
            </a:r>
            <a:r>
              <a:rPr lang="en-US" sz="1800">
                <a:solidFill>
                  <a:srgbClr val="001080"/>
                </a:solidFill>
              </a:rPr>
              <a:t>-t </a:t>
            </a:r>
            <a:r>
              <a:rPr lang="en-US" sz="1800">
                <a:solidFill>
                  <a:srgbClr val="A31515"/>
                </a:solidFill>
              </a:rPr>
              <a:t>tutorial-app</a:t>
            </a:r>
            <a:endParaRPr lang="en-US" sz="1800">
              <a:solidFill>
                <a:srgbClr val="000000"/>
              </a:solidFill>
            </a:endParaRPr>
          </a:p>
          <a:p>
            <a:br>
              <a:rPr lang="en-US" sz="1800">
                <a:solidFill>
                  <a:srgbClr val="000000"/>
                </a:solidFill>
              </a:rPr>
            </a:br>
            <a:endParaRPr lang="en-US" sz="1800">
              <a:solidFill>
                <a:srgbClr val="000000"/>
              </a:solidFill>
            </a:endParaRPr>
          </a:p>
          <a:p>
            <a:endParaRPr lang="en-US" sz="1800">
              <a:solidFill>
                <a:srgbClr val="000000"/>
              </a:solidFill>
            </a:endParaRPr>
          </a:p>
          <a:p>
            <a:endParaRPr lang="en-US" sz="1800">
              <a:solidFill>
                <a:srgbClr val="000000"/>
              </a:solidFill>
            </a:endParaRPr>
          </a:p>
          <a:p>
            <a:endParaRPr lang="en-US" sz="1800">
              <a:solidFill>
                <a:srgbClr val="000000"/>
              </a:solidFill>
            </a:endParaRPr>
          </a:p>
          <a:p>
            <a:endParaRPr lang="en-US" sz="1800">
              <a:solidFill>
                <a:srgbClr val="000000"/>
              </a:solidFill>
            </a:endParaRPr>
          </a:p>
          <a:p>
            <a:r>
              <a:rPr lang="en-US" sz="1800">
                <a:solidFill>
                  <a:srgbClr val="008000"/>
                </a:solidFill>
              </a:rPr>
              <a:t># After building, use the following command to view your new container image</a:t>
            </a:r>
            <a:endParaRPr lang="en-US" sz="1800">
              <a:solidFill>
                <a:srgbClr val="000000"/>
              </a:solidFill>
            </a:endParaRPr>
          </a:p>
          <a:p>
            <a:r>
              <a:rPr lang="en-US" sz="1800">
                <a:solidFill>
                  <a:srgbClr val="0000FF"/>
                </a:solidFill>
              </a:rPr>
              <a:t>docker images</a:t>
            </a:r>
            <a:endParaRPr lang="en-US" sz="1800" dirty="0">
              <a:solidFill>
                <a:srgbClr val="000000"/>
              </a:solidFill>
            </a:endParaRPr>
          </a:p>
        </p:txBody>
      </p:sp>
      <p:cxnSp>
        <p:nvCxnSpPr>
          <p:cNvPr id="5" name="Straight Connector 4">
            <a:extLst>
              <a:ext uri="{FF2B5EF4-FFF2-40B4-BE49-F238E27FC236}">
                <a16:creationId xmlns:a16="http://schemas.microsoft.com/office/drawing/2014/main" id="{077268CA-4A73-C1DB-57F9-40E8390D2221}"/>
              </a:ext>
              <a:ext uri="{C183D7F6-B498-43B3-948B-1728B52AA6E4}">
                <adec:decorative xmlns:adec="http://schemas.microsoft.com/office/drawing/2017/decorative" val="1"/>
              </a:ext>
            </a:extLst>
          </p:cNvPr>
          <p:cNvCxnSpPr>
            <a:cxnSpLocks/>
            <a:stCxn id="7" idx="0"/>
          </p:cNvCxnSpPr>
          <p:nvPr/>
        </p:nvCxnSpPr>
        <p:spPr>
          <a:xfrm flipH="1" flipV="1">
            <a:off x="2389909" y="3169227"/>
            <a:ext cx="396453" cy="73443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539C9F9-CCFA-9898-4482-ED3FB9130C19}"/>
              </a:ext>
              <a:ext uri="{C183D7F6-B498-43B3-948B-1728B52AA6E4}">
                <adec:decorative xmlns:adec="http://schemas.microsoft.com/office/drawing/2017/decorative" val="1"/>
              </a:ext>
            </a:extLst>
          </p:cNvPr>
          <p:cNvCxnSpPr>
            <a:cxnSpLocks/>
            <a:stCxn id="8" idx="0"/>
          </p:cNvCxnSpPr>
          <p:nvPr/>
        </p:nvCxnSpPr>
        <p:spPr>
          <a:xfrm flipH="1" flipV="1">
            <a:off x="3875809" y="3117273"/>
            <a:ext cx="2818260" cy="786389"/>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Rectangle: Rounded Corners 6" descr="The box containing the text, Path to build, indicates the path to build the Docker image.">
            <a:extLst>
              <a:ext uri="{FF2B5EF4-FFF2-40B4-BE49-F238E27FC236}">
                <a16:creationId xmlns:a16="http://schemas.microsoft.com/office/drawing/2014/main" id="{2BC3A89C-D370-3ED4-0F6F-4151674B0930}"/>
              </a:ext>
            </a:extLst>
          </p:cNvPr>
          <p:cNvSpPr/>
          <p:nvPr/>
        </p:nvSpPr>
        <p:spPr bwMode="auto">
          <a:xfrm>
            <a:off x="1684891" y="3903662"/>
            <a:ext cx="2202942" cy="749300"/>
          </a:xfrm>
          <a:prstGeom prst="roundRect">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latin typeface="+mj-lt"/>
                <a:ea typeface="Segoe UI" pitchFamily="34" charset="0"/>
                <a:cs typeface="Segoe UI" pitchFamily="34" charset="0"/>
              </a:rPr>
              <a:t>Path to build</a:t>
            </a:r>
          </a:p>
        </p:txBody>
      </p:sp>
      <p:sp>
        <p:nvSpPr>
          <p:cNvPr id="8" name="Rectangle: Rounded Corners 7" descr="The box containing the text, Docker tag, indicates the argument used to apply a tag to the Docker image.">
            <a:extLst>
              <a:ext uri="{FF2B5EF4-FFF2-40B4-BE49-F238E27FC236}">
                <a16:creationId xmlns:a16="http://schemas.microsoft.com/office/drawing/2014/main" id="{76E83F39-DA96-155D-A4D9-E327DC45AE79}"/>
              </a:ext>
            </a:extLst>
          </p:cNvPr>
          <p:cNvSpPr/>
          <p:nvPr/>
        </p:nvSpPr>
        <p:spPr bwMode="auto">
          <a:xfrm>
            <a:off x="5592598" y="3903662"/>
            <a:ext cx="2202942" cy="7493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mj-lt"/>
                <a:ea typeface="Segoe UI" pitchFamily="34" charset="0"/>
                <a:cs typeface="Segoe UI" pitchFamily="34" charset="0"/>
              </a:rPr>
              <a:t>Docker tag</a:t>
            </a:r>
          </a:p>
        </p:txBody>
      </p:sp>
    </p:spTree>
    <p:extLst>
      <p:ext uri="{BB962C8B-B14F-4D97-AF65-F5344CB8AC3E}">
        <p14:creationId xmlns:p14="http://schemas.microsoft.com/office/powerpoint/2010/main" val="1849570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1C1D4-A6E2-8C83-ADA2-C4E00C9D4E15}"/>
              </a:ext>
            </a:extLst>
          </p:cNvPr>
          <p:cNvSpPr>
            <a:spLocks noGrp="1"/>
          </p:cNvSpPr>
          <p:nvPr>
            <p:ph type="title"/>
          </p:nvPr>
        </p:nvSpPr>
        <p:spPr/>
        <p:txBody>
          <a:bodyPr/>
          <a:lstStyle/>
          <a:p>
            <a:r>
              <a:rPr lang="en-US" dirty="0"/>
              <a:t>Running the custom container image as a container</a:t>
            </a:r>
            <a:endParaRPr lang="en-NL" dirty="0"/>
          </a:p>
        </p:txBody>
      </p:sp>
      <p:sp>
        <p:nvSpPr>
          <p:cNvPr id="3" name="Content Placeholder 2">
            <a:extLst>
              <a:ext uri="{FF2B5EF4-FFF2-40B4-BE49-F238E27FC236}">
                <a16:creationId xmlns:a16="http://schemas.microsoft.com/office/drawing/2014/main" id="{3A62180E-A240-51DD-8E4A-4FC310663D83}"/>
              </a:ext>
            </a:extLst>
          </p:cNvPr>
          <p:cNvSpPr>
            <a:spLocks noGrp="1"/>
          </p:cNvSpPr>
          <p:nvPr>
            <p:ph idx="1"/>
          </p:nvPr>
        </p:nvSpPr>
        <p:spPr/>
        <p:txBody>
          <a:bodyPr/>
          <a:lstStyle/>
          <a:p>
            <a:endParaRPr lang="en-NL"/>
          </a:p>
        </p:txBody>
      </p:sp>
      <p:sp>
        <p:nvSpPr>
          <p:cNvPr id="4" name="Text Placeholder 2" descr="The command depicts testing a container prior to deployment to Container Instances.">
            <a:extLst>
              <a:ext uri="{FF2B5EF4-FFF2-40B4-BE49-F238E27FC236}">
                <a16:creationId xmlns:a16="http://schemas.microsoft.com/office/drawing/2014/main" id="{F72E847A-6096-1E60-E1FF-62A4162B4CB5}"/>
              </a:ext>
            </a:extLst>
          </p:cNvPr>
          <p:cNvSpPr txBox="1">
            <a:spLocks/>
          </p:cNvSpPr>
          <p:nvPr/>
        </p:nvSpPr>
        <p:spPr>
          <a:xfrm>
            <a:off x="1024128" y="2286000"/>
            <a:ext cx="11018520" cy="1551194"/>
          </a:xfrm>
          <a:prstGeom prst="rect">
            <a:avLst/>
          </a:prstGeom>
        </p:spPr>
        <p:txBody>
          <a:bodyPr vert="horz" lIns="91440" tIns="45720" rIns="91440" bIns="45720" rtlCol="0" anchor="ctr">
            <a:normAutofit/>
          </a:bodyPr>
          <a:lstStyle>
            <a:defPPr>
              <a:defRPr lang="en-US"/>
            </a:defPPr>
            <a:lvl1pPr marL="0" algn="l" defTabSz="457200" rtl="0" eaLnBrk="1" latinLnBrk="0" hangingPunct="1">
              <a:defRPr sz="100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a:solidFill>
                  <a:srgbClr val="008000"/>
                </a:solidFill>
              </a:rPr>
              <a:t># Run your container locally</a:t>
            </a:r>
            <a:endParaRPr lang="en-US" sz="1800">
              <a:solidFill>
                <a:srgbClr val="000000"/>
              </a:solidFill>
            </a:endParaRPr>
          </a:p>
          <a:p>
            <a:r>
              <a:rPr lang="en-US" sz="1800">
                <a:solidFill>
                  <a:srgbClr val="0000FF"/>
                </a:solidFill>
              </a:rPr>
              <a:t>docker run </a:t>
            </a:r>
            <a:r>
              <a:rPr lang="en-US" sz="1800">
                <a:solidFill>
                  <a:srgbClr val="001080"/>
                </a:solidFill>
              </a:rPr>
              <a:t>-d -p </a:t>
            </a:r>
            <a:r>
              <a:rPr lang="en-US" sz="1800">
                <a:solidFill>
                  <a:srgbClr val="A31515"/>
                </a:solidFill>
              </a:rPr>
              <a:t>8080:80 tutorial-app</a:t>
            </a:r>
            <a:endParaRPr lang="en-US" sz="1800">
              <a:solidFill>
                <a:srgbClr val="000000"/>
              </a:solidFill>
            </a:endParaRPr>
          </a:p>
          <a:p>
            <a:br>
              <a:rPr lang="en-US" sz="1800">
                <a:solidFill>
                  <a:srgbClr val="000000"/>
                </a:solidFill>
              </a:rPr>
            </a:br>
            <a:r>
              <a:rPr lang="en-US" sz="1800">
                <a:solidFill>
                  <a:srgbClr val="008000"/>
                </a:solidFill>
              </a:rPr>
              <a:t># View running containers</a:t>
            </a:r>
            <a:endParaRPr lang="en-US" sz="1800">
              <a:solidFill>
                <a:srgbClr val="000000"/>
              </a:solidFill>
            </a:endParaRPr>
          </a:p>
          <a:p>
            <a:r>
              <a:rPr lang="en-US" sz="1800">
                <a:solidFill>
                  <a:srgbClr val="0000FF"/>
                </a:solidFill>
              </a:rPr>
              <a:t>docker container ls </a:t>
            </a:r>
            <a:r>
              <a:rPr lang="en-US" sz="1800">
                <a:solidFill>
                  <a:srgbClr val="001080"/>
                </a:solidFill>
              </a:rPr>
              <a:t>-a</a:t>
            </a:r>
            <a:endParaRPr lang="en-US" sz="1800" dirty="0">
              <a:solidFill>
                <a:srgbClr val="000000"/>
              </a:solidFill>
            </a:endParaRPr>
          </a:p>
        </p:txBody>
      </p:sp>
    </p:spTree>
    <p:extLst>
      <p:ext uri="{BB962C8B-B14F-4D97-AF65-F5344CB8AC3E}">
        <p14:creationId xmlns:p14="http://schemas.microsoft.com/office/powerpoint/2010/main" val="380254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67C92-3600-8DD2-3B90-CD74DBD0B57A}"/>
              </a:ext>
            </a:extLst>
          </p:cNvPr>
          <p:cNvSpPr>
            <a:spLocks noGrp="1"/>
          </p:cNvSpPr>
          <p:nvPr>
            <p:ph type="title"/>
          </p:nvPr>
        </p:nvSpPr>
        <p:spPr/>
        <p:txBody>
          <a:bodyPr/>
          <a:lstStyle/>
          <a:p>
            <a:r>
              <a:rPr lang="en-US" dirty="0"/>
              <a:t>Demonstration: Creating a container image by using Docker</a:t>
            </a:r>
            <a:endParaRPr lang="en-NL" dirty="0"/>
          </a:p>
        </p:txBody>
      </p:sp>
      <p:sp>
        <p:nvSpPr>
          <p:cNvPr id="3" name="Content Placeholder 2">
            <a:extLst>
              <a:ext uri="{FF2B5EF4-FFF2-40B4-BE49-F238E27FC236}">
                <a16:creationId xmlns:a16="http://schemas.microsoft.com/office/drawing/2014/main" id="{E056AA49-0818-2431-F593-1417E8ECA739}"/>
              </a:ext>
            </a:extLst>
          </p:cNvPr>
          <p:cNvSpPr>
            <a:spLocks noGrp="1"/>
          </p:cNvSpPr>
          <p:nvPr>
            <p:ph idx="1"/>
          </p:nvPr>
        </p:nvSpPr>
        <p:spPr/>
        <p:txBody>
          <a:bodyPr/>
          <a:lstStyle/>
          <a:p>
            <a:endParaRPr lang="en-NL"/>
          </a:p>
        </p:txBody>
      </p:sp>
      <p:pic>
        <p:nvPicPr>
          <p:cNvPr id="4" name="Picture 3">
            <a:extLst>
              <a:ext uri="{FF2B5EF4-FFF2-40B4-BE49-F238E27FC236}">
                <a16:creationId xmlns:a16="http://schemas.microsoft.com/office/drawing/2014/main" id="{6B02782F-5AA8-8945-8E27-E6AE71E85B2B}"/>
              </a:ext>
            </a:extLst>
          </p:cNvPr>
          <p:cNvPicPr>
            <a:picLocks noChangeAspect="1"/>
          </p:cNvPicPr>
          <p:nvPr/>
        </p:nvPicPr>
        <p:blipFill>
          <a:blip r:embed="rId3"/>
          <a:stretch>
            <a:fillRect/>
          </a:stretch>
        </p:blipFill>
        <p:spPr>
          <a:xfrm>
            <a:off x="190500" y="2070700"/>
            <a:ext cx="5905500" cy="2514600"/>
          </a:xfrm>
          <a:prstGeom prst="rect">
            <a:avLst/>
          </a:prstGeom>
        </p:spPr>
      </p:pic>
      <p:pic>
        <p:nvPicPr>
          <p:cNvPr id="5" name="Picture 4">
            <a:extLst>
              <a:ext uri="{FF2B5EF4-FFF2-40B4-BE49-F238E27FC236}">
                <a16:creationId xmlns:a16="http://schemas.microsoft.com/office/drawing/2014/main" id="{7A1D7D70-E475-F5C4-C2F6-15190E5842BF}"/>
              </a:ext>
            </a:extLst>
          </p:cNvPr>
          <p:cNvPicPr>
            <a:picLocks noChangeAspect="1"/>
          </p:cNvPicPr>
          <p:nvPr/>
        </p:nvPicPr>
        <p:blipFill>
          <a:blip r:embed="rId4"/>
          <a:stretch>
            <a:fillRect/>
          </a:stretch>
        </p:blipFill>
        <p:spPr>
          <a:xfrm>
            <a:off x="6200775" y="1965925"/>
            <a:ext cx="5991225" cy="2619375"/>
          </a:xfrm>
          <a:prstGeom prst="rect">
            <a:avLst/>
          </a:prstGeom>
        </p:spPr>
      </p:pic>
    </p:spTree>
    <p:extLst>
      <p:ext uri="{BB962C8B-B14F-4D97-AF65-F5344CB8AC3E}">
        <p14:creationId xmlns:p14="http://schemas.microsoft.com/office/powerpoint/2010/main" val="2731353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0B1D2-DB08-803A-E2E9-BCF1FDC196C5}"/>
              </a:ext>
            </a:extLst>
          </p:cNvPr>
          <p:cNvSpPr>
            <a:spLocks noGrp="1"/>
          </p:cNvSpPr>
          <p:nvPr>
            <p:ph type="title"/>
          </p:nvPr>
        </p:nvSpPr>
        <p:spPr/>
        <p:txBody>
          <a:bodyPr/>
          <a:lstStyle/>
          <a:p>
            <a:r>
              <a:rPr lang="nl-NL" dirty="0"/>
              <a:t>Docker Desktop for Windows</a:t>
            </a:r>
            <a:endParaRPr lang="en-NL" dirty="0"/>
          </a:p>
        </p:txBody>
      </p:sp>
      <p:sp>
        <p:nvSpPr>
          <p:cNvPr id="3" name="Content Placeholder 2">
            <a:extLst>
              <a:ext uri="{FF2B5EF4-FFF2-40B4-BE49-F238E27FC236}">
                <a16:creationId xmlns:a16="http://schemas.microsoft.com/office/drawing/2014/main" id="{A614BBFD-E2C8-005B-6CAB-2096D1C656F2}"/>
              </a:ext>
            </a:extLst>
          </p:cNvPr>
          <p:cNvSpPr>
            <a:spLocks noGrp="1"/>
          </p:cNvSpPr>
          <p:nvPr>
            <p:ph idx="1"/>
          </p:nvPr>
        </p:nvSpPr>
        <p:spPr/>
        <p:txBody>
          <a:bodyPr/>
          <a:lstStyle/>
          <a:p>
            <a:r>
              <a:rPr lang="nl-NL" dirty="0">
                <a:hlinkClick r:id="rId2"/>
              </a:rPr>
              <a:t>https://docs.docker.com/docker-for-windows/install/</a:t>
            </a:r>
            <a:endParaRPr lang="nl-NL" dirty="0"/>
          </a:p>
          <a:p>
            <a:endParaRPr lang="nl-NL" dirty="0"/>
          </a:p>
          <a:p>
            <a:endParaRPr lang="en-US" dirty="0"/>
          </a:p>
          <a:p>
            <a:endParaRPr lang="en-NL" dirty="0"/>
          </a:p>
        </p:txBody>
      </p:sp>
      <p:pic>
        <p:nvPicPr>
          <p:cNvPr id="4" name="Picture 3">
            <a:extLst>
              <a:ext uri="{FF2B5EF4-FFF2-40B4-BE49-F238E27FC236}">
                <a16:creationId xmlns:a16="http://schemas.microsoft.com/office/drawing/2014/main" id="{0FDE3619-4360-547E-F604-E869B60D40FD}"/>
              </a:ext>
            </a:extLst>
          </p:cNvPr>
          <p:cNvPicPr>
            <a:picLocks noChangeAspect="1"/>
          </p:cNvPicPr>
          <p:nvPr/>
        </p:nvPicPr>
        <p:blipFill>
          <a:blip r:embed="rId3"/>
          <a:stretch>
            <a:fillRect/>
          </a:stretch>
        </p:blipFill>
        <p:spPr>
          <a:xfrm>
            <a:off x="1024128" y="2930871"/>
            <a:ext cx="8463286" cy="33784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06990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B2B73-9281-C54F-6DD7-F1A1676ECB18}"/>
              </a:ext>
            </a:extLst>
          </p:cNvPr>
          <p:cNvSpPr>
            <a:spLocks noGrp="1"/>
          </p:cNvSpPr>
          <p:nvPr>
            <p:ph type="title"/>
          </p:nvPr>
        </p:nvSpPr>
        <p:spPr/>
        <p:txBody>
          <a:bodyPr/>
          <a:lstStyle/>
          <a:p>
            <a:r>
              <a:rPr lang="en-US" dirty="0" err="1"/>
              <a:t>Dockerfile</a:t>
            </a:r>
            <a:r>
              <a:rPr lang="en-US" dirty="0"/>
              <a:t> (capital D, small f, no </a:t>
            </a:r>
            <a:r>
              <a:rPr lang="en-US" dirty="0" err="1"/>
              <a:t>extention</a:t>
            </a:r>
            <a:r>
              <a:rPr lang="en-US" dirty="0"/>
              <a:t>)</a:t>
            </a:r>
            <a:endParaRPr lang="en-NL" dirty="0"/>
          </a:p>
        </p:txBody>
      </p:sp>
      <p:sp>
        <p:nvSpPr>
          <p:cNvPr id="3" name="Content Placeholder 2">
            <a:extLst>
              <a:ext uri="{FF2B5EF4-FFF2-40B4-BE49-F238E27FC236}">
                <a16:creationId xmlns:a16="http://schemas.microsoft.com/office/drawing/2014/main" id="{3B16ECB5-A8DF-F803-E36F-52C63D4285FA}"/>
              </a:ext>
            </a:extLst>
          </p:cNvPr>
          <p:cNvSpPr>
            <a:spLocks noGrp="1"/>
          </p:cNvSpPr>
          <p:nvPr>
            <p:ph idx="1"/>
          </p:nvPr>
        </p:nvSpPr>
        <p:spPr/>
        <p:txBody>
          <a:bodyPr>
            <a:normAutofit fontScale="85000" lnSpcReduction="20000"/>
          </a:bodyPr>
          <a:lstStyle/>
          <a:p>
            <a:r>
              <a:rPr lang="nl-NL" dirty="0"/>
              <a:t>#publicly available docker image "python" on docker hub will be pulled</a:t>
            </a:r>
          </a:p>
          <a:p>
            <a:r>
              <a:rPr lang="nl-NL" dirty="0"/>
              <a:t>FROM python</a:t>
            </a:r>
          </a:p>
          <a:p>
            <a:r>
              <a:rPr lang="nl-NL" dirty="0"/>
              <a:t>#creating directory helloworld in container (linux machine)</a:t>
            </a:r>
          </a:p>
          <a:p>
            <a:r>
              <a:rPr lang="nl-NL" dirty="0"/>
              <a:t>RUN mkdir c:\home\helloworld</a:t>
            </a:r>
          </a:p>
          <a:p>
            <a:r>
              <a:rPr lang="nl-NL" dirty="0"/>
              <a:t>#copying helloworld.py from local directory to container's helloworld folder</a:t>
            </a:r>
          </a:p>
          <a:p>
            <a:r>
              <a:rPr lang="nl-NL" dirty="0"/>
              <a:t>COPY helloworld.py /home/helloworld/helloworld.py</a:t>
            </a:r>
          </a:p>
          <a:p>
            <a:r>
              <a:rPr lang="nl-NL" dirty="0"/>
              <a:t>#running helloworld.py in container</a:t>
            </a:r>
          </a:p>
          <a:p>
            <a:r>
              <a:rPr lang="nl-NL" dirty="0"/>
              <a:t>CMD python /home/helloworld/helloworld.py</a:t>
            </a:r>
          </a:p>
          <a:p>
            <a:endParaRPr lang="nl-NL" dirty="0"/>
          </a:p>
          <a:p>
            <a:r>
              <a:rPr lang="nl-NL" dirty="0"/>
              <a:t>Alternative: FROM python:alpine3.7</a:t>
            </a:r>
          </a:p>
          <a:p>
            <a:endParaRPr lang="en-NL" dirty="0"/>
          </a:p>
        </p:txBody>
      </p:sp>
    </p:spTree>
    <p:extLst>
      <p:ext uri="{BB962C8B-B14F-4D97-AF65-F5344CB8AC3E}">
        <p14:creationId xmlns:p14="http://schemas.microsoft.com/office/powerpoint/2010/main" val="701876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77EB1-5A0D-AAB5-6E83-5A1035F41C84}"/>
              </a:ext>
            </a:extLst>
          </p:cNvPr>
          <p:cNvSpPr>
            <a:spLocks noGrp="1"/>
          </p:cNvSpPr>
          <p:nvPr>
            <p:ph type="title"/>
          </p:nvPr>
        </p:nvSpPr>
        <p:spPr/>
        <p:txBody>
          <a:bodyPr/>
          <a:lstStyle/>
          <a:p>
            <a:r>
              <a:rPr lang="nl-NL" dirty="0"/>
              <a:t>On your own machine</a:t>
            </a:r>
            <a:endParaRPr lang="en-NL" dirty="0"/>
          </a:p>
        </p:txBody>
      </p:sp>
      <p:sp>
        <p:nvSpPr>
          <p:cNvPr id="3" name="Content Placeholder 2">
            <a:extLst>
              <a:ext uri="{FF2B5EF4-FFF2-40B4-BE49-F238E27FC236}">
                <a16:creationId xmlns:a16="http://schemas.microsoft.com/office/drawing/2014/main" id="{CF9B46C1-B31A-F712-0837-731CAAD4E2BC}"/>
              </a:ext>
            </a:extLst>
          </p:cNvPr>
          <p:cNvSpPr>
            <a:spLocks noGrp="1"/>
          </p:cNvSpPr>
          <p:nvPr>
            <p:ph idx="1"/>
          </p:nvPr>
        </p:nvSpPr>
        <p:spPr/>
        <p:txBody>
          <a:bodyPr/>
          <a:lstStyle/>
          <a:p>
            <a:r>
              <a:rPr lang="nl-NL" dirty="0"/>
              <a:t>docker build -t helloworldapp .</a:t>
            </a:r>
          </a:p>
          <a:p>
            <a:r>
              <a:rPr lang="nl-NL" dirty="0"/>
              <a:t>docker run helloworldapp</a:t>
            </a:r>
          </a:p>
          <a:p>
            <a:r>
              <a:rPr lang="nl-NL" dirty="0"/>
              <a:t>docker run -i helloworldapp</a:t>
            </a:r>
          </a:p>
          <a:p>
            <a:endParaRPr lang="en-NL" dirty="0"/>
          </a:p>
        </p:txBody>
      </p:sp>
    </p:spTree>
    <p:extLst>
      <p:ext uri="{BB962C8B-B14F-4D97-AF65-F5344CB8AC3E}">
        <p14:creationId xmlns:p14="http://schemas.microsoft.com/office/powerpoint/2010/main" val="2914635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EECBE-DBDC-5A57-9936-3AE932FBCB71}"/>
              </a:ext>
            </a:extLst>
          </p:cNvPr>
          <p:cNvSpPr>
            <a:spLocks noGrp="1"/>
          </p:cNvSpPr>
          <p:nvPr>
            <p:ph type="title"/>
          </p:nvPr>
        </p:nvSpPr>
        <p:spPr/>
        <p:txBody>
          <a:bodyPr/>
          <a:lstStyle/>
          <a:p>
            <a:r>
              <a:rPr lang="nl-NL" dirty="0"/>
              <a:t>Ubi images from Red Hat</a:t>
            </a:r>
            <a:endParaRPr lang="en-NL" dirty="0"/>
          </a:p>
        </p:txBody>
      </p:sp>
      <p:sp>
        <p:nvSpPr>
          <p:cNvPr id="3" name="Content Placeholder 2">
            <a:extLst>
              <a:ext uri="{FF2B5EF4-FFF2-40B4-BE49-F238E27FC236}">
                <a16:creationId xmlns:a16="http://schemas.microsoft.com/office/drawing/2014/main" id="{5B4FD5CB-8793-CEA2-2821-CF9D94B31C5D}"/>
              </a:ext>
            </a:extLst>
          </p:cNvPr>
          <p:cNvSpPr>
            <a:spLocks noGrp="1"/>
          </p:cNvSpPr>
          <p:nvPr>
            <p:ph idx="1"/>
          </p:nvPr>
        </p:nvSpPr>
        <p:spPr/>
        <p:txBody>
          <a:bodyPr/>
          <a:lstStyle/>
          <a:p>
            <a:r>
              <a:rPr lang="nl-NL" dirty="0"/>
              <a:t>docker search registry.access.redhat.com/ubi</a:t>
            </a:r>
          </a:p>
          <a:p>
            <a:endParaRPr lang="en-NL" dirty="0"/>
          </a:p>
        </p:txBody>
      </p:sp>
      <p:pic>
        <p:nvPicPr>
          <p:cNvPr id="4" name="Picture 3">
            <a:extLst>
              <a:ext uri="{FF2B5EF4-FFF2-40B4-BE49-F238E27FC236}">
                <a16:creationId xmlns:a16="http://schemas.microsoft.com/office/drawing/2014/main" id="{A877E051-830C-46A8-4F2C-8A98B92902E3}"/>
              </a:ext>
            </a:extLst>
          </p:cNvPr>
          <p:cNvPicPr>
            <a:picLocks noChangeAspect="1"/>
          </p:cNvPicPr>
          <p:nvPr/>
        </p:nvPicPr>
        <p:blipFill>
          <a:blip r:embed="rId2"/>
          <a:stretch>
            <a:fillRect/>
          </a:stretch>
        </p:blipFill>
        <p:spPr>
          <a:xfrm>
            <a:off x="1024128" y="2749867"/>
            <a:ext cx="8172450" cy="3095625"/>
          </a:xfrm>
          <a:prstGeom prst="rect">
            <a:avLst/>
          </a:prstGeom>
        </p:spPr>
      </p:pic>
    </p:spTree>
    <p:extLst>
      <p:ext uri="{BB962C8B-B14F-4D97-AF65-F5344CB8AC3E}">
        <p14:creationId xmlns:p14="http://schemas.microsoft.com/office/powerpoint/2010/main" val="462634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02207-FD59-807E-7B5E-92EBCD88B808}"/>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68656890-2A64-257E-4BDD-08FF246310B8}"/>
              </a:ext>
            </a:extLst>
          </p:cNvPr>
          <p:cNvSpPr>
            <a:spLocks noGrp="1"/>
          </p:cNvSpPr>
          <p:nvPr>
            <p:ph idx="1"/>
          </p:nvPr>
        </p:nvSpPr>
        <p:spPr/>
        <p:txBody>
          <a:bodyPr/>
          <a:lstStyle/>
          <a:p>
            <a:endParaRPr lang="en-NL"/>
          </a:p>
        </p:txBody>
      </p:sp>
      <p:pic>
        <p:nvPicPr>
          <p:cNvPr id="4" name="Content Placeholder 8">
            <a:extLst>
              <a:ext uri="{FF2B5EF4-FFF2-40B4-BE49-F238E27FC236}">
                <a16:creationId xmlns:a16="http://schemas.microsoft.com/office/drawing/2014/main" id="{DAB714F9-3FD8-07D7-09FE-C658FF39183C}"/>
              </a:ext>
            </a:extLst>
          </p:cNvPr>
          <p:cNvPicPr>
            <a:picLocks noChangeAspect="1"/>
          </p:cNvPicPr>
          <p:nvPr/>
        </p:nvPicPr>
        <p:blipFill>
          <a:blip r:embed="rId3"/>
          <a:stretch>
            <a:fillRect/>
          </a:stretch>
        </p:blipFill>
        <p:spPr>
          <a:xfrm>
            <a:off x="9569871" y="2839196"/>
            <a:ext cx="2066925" cy="10953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7847A288-AB95-31B9-7532-F97C5FDD241F}"/>
              </a:ext>
            </a:extLst>
          </p:cNvPr>
          <p:cNvPicPr>
            <a:picLocks noChangeAspect="1"/>
          </p:cNvPicPr>
          <p:nvPr/>
        </p:nvPicPr>
        <p:blipFill>
          <a:blip r:embed="rId4"/>
          <a:stretch>
            <a:fillRect/>
          </a:stretch>
        </p:blipFill>
        <p:spPr>
          <a:xfrm>
            <a:off x="230551" y="68502"/>
            <a:ext cx="5457825" cy="23812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EE345F64-FDE2-B0E1-5D76-CDAEFADEED0D}"/>
              </a:ext>
            </a:extLst>
          </p:cNvPr>
          <p:cNvPicPr>
            <a:picLocks noChangeAspect="1"/>
          </p:cNvPicPr>
          <p:nvPr/>
        </p:nvPicPr>
        <p:blipFill>
          <a:blip r:embed="rId5"/>
          <a:stretch>
            <a:fillRect/>
          </a:stretch>
        </p:blipFill>
        <p:spPr>
          <a:xfrm>
            <a:off x="7893471" y="275537"/>
            <a:ext cx="3743325" cy="20764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F2C5F956-E1B4-ACBB-2FC0-B5EF759EF4C5}"/>
              </a:ext>
            </a:extLst>
          </p:cNvPr>
          <p:cNvPicPr>
            <a:picLocks noChangeAspect="1"/>
          </p:cNvPicPr>
          <p:nvPr/>
        </p:nvPicPr>
        <p:blipFill>
          <a:blip r:embed="rId6"/>
          <a:stretch>
            <a:fillRect/>
          </a:stretch>
        </p:blipFill>
        <p:spPr>
          <a:xfrm>
            <a:off x="1854218" y="2586516"/>
            <a:ext cx="7381875" cy="41814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84572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A1EA9-862C-8606-5A54-E59D186A236C}"/>
              </a:ext>
            </a:extLst>
          </p:cNvPr>
          <p:cNvSpPr>
            <a:spLocks noGrp="1"/>
          </p:cNvSpPr>
          <p:nvPr>
            <p:ph type="title"/>
          </p:nvPr>
        </p:nvSpPr>
        <p:spPr/>
        <p:txBody>
          <a:bodyPr/>
          <a:lstStyle/>
          <a:p>
            <a:r>
              <a:rPr lang="en-US" dirty="0"/>
              <a:t>Azure container registry</a:t>
            </a:r>
            <a:endParaRPr lang="en-NL" dirty="0"/>
          </a:p>
        </p:txBody>
      </p:sp>
      <p:sp>
        <p:nvSpPr>
          <p:cNvPr id="3" name="Content Placeholder 2">
            <a:extLst>
              <a:ext uri="{FF2B5EF4-FFF2-40B4-BE49-F238E27FC236}">
                <a16:creationId xmlns:a16="http://schemas.microsoft.com/office/drawing/2014/main" id="{031E61CF-B833-AD88-4D1D-6929FA5BD601}"/>
              </a:ext>
            </a:extLst>
          </p:cNvPr>
          <p:cNvSpPr>
            <a:spLocks noGrp="1"/>
          </p:cNvSpPr>
          <p:nvPr>
            <p:ph idx="1"/>
          </p:nvPr>
        </p:nvSpPr>
        <p:spPr/>
        <p:txBody>
          <a:bodyPr/>
          <a:lstStyle/>
          <a:p>
            <a:r>
              <a:rPr lang="en-US" dirty="0"/>
              <a:t>Azure Container Registry is a managed, private Docker registry service based on the open-source Docker Registry 2.0. Create and maintain Azure container registries to store and manage your private Docker container images and related artifacts.</a:t>
            </a:r>
          </a:p>
          <a:p>
            <a:r>
              <a:rPr lang="en-US" dirty="0"/>
              <a:t>Use Azure container registries with your existing container development and deployment pipelines, or use Azure Container Registry Tasks to build container images in Azure. Build on demand, or fully automate builds with triggers such as source code commits and base image updates.</a:t>
            </a:r>
            <a:endParaRPr lang="en-NL" dirty="0"/>
          </a:p>
        </p:txBody>
      </p:sp>
    </p:spTree>
    <p:extLst>
      <p:ext uri="{BB962C8B-B14F-4D97-AF65-F5344CB8AC3E}">
        <p14:creationId xmlns:p14="http://schemas.microsoft.com/office/powerpoint/2010/main" val="3177401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EB7B4-1CCA-D332-8D1D-E997EB6F4446}"/>
              </a:ext>
            </a:extLst>
          </p:cNvPr>
          <p:cNvSpPr>
            <a:spLocks noGrp="1"/>
          </p:cNvSpPr>
          <p:nvPr>
            <p:ph type="title"/>
          </p:nvPr>
        </p:nvSpPr>
        <p:spPr/>
        <p:txBody>
          <a:bodyPr/>
          <a:lstStyle/>
          <a:p>
            <a:r>
              <a:rPr lang="en-US" dirty="0" err="1"/>
              <a:t>Onderwerpen</a:t>
            </a:r>
            <a:endParaRPr lang="en-NL" dirty="0"/>
          </a:p>
        </p:txBody>
      </p:sp>
      <p:sp>
        <p:nvSpPr>
          <p:cNvPr id="3" name="Content Placeholder 2">
            <a:extLst>
              <a:ext uri="{FF2B5EF4-FFF2-40B4-BE49-F238E27FC236}">
                <a16:creationId xmlns:a16="http://schemas.microsoft.com/office/drawing/2014/main" id="{99A7D7DF-13C4-9B08-E7A6-A760F1110C43}"/>
              </a:ext>
            </a:extLst>
          </p:cNvPr>
          <p:cNvSpPr>
            <a:spLocks noGrp="1"/>
          </p:cNvSpPr>
          <p:nvPr>
            <p:ph idx="1"/>
          </p:nvPr>
        </p:nvSpPr>
        <p:spPr/>
        <p:txBody>
          <a:bodyPr/>
          <a:lstStyle/>
          <a:p>
            <a:r>
              <a:rPr lang="en-US" dirty="0"/>
              <a:t>Azure Container Apps</a:t>
            </a:r>
          </a:p>
          <a:p>
            <a:r>
              <a:rPr lang="en-US" dirty="0"/>
              <a:t>Azure Container Instance</a:t>
            </a:r>
          </a:p>
          <a:p>
            <a:r>
              <a:rPr lang="en-US" dirty="0"/>
              <a:t>Azure Container Registry</a:t>
            </a:r>
          </a:p>
          <a:p>
            <a:r>
              <a:rPr lang="en-US" dirty="0"/>
              <a:t>Azure Kubernetes Service (AKS)</a:t>
            </a:r>
            <a:endParaRPr lang="en-NL" dirty="0"/>
          </a:p>
        </p:txBody>
      </p:sp>
    </p:spTree>
    <p:extLst>
      <p:ext uri="{BB962C8B-B14F-4D97-AF65-F5344CB8AC3E}">
        <p14:creationId xmlns:p14="http://schemas.microsoft.com/office/powerpoint/2010/main" val="4009817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59F6A-E574-7FA8-B2B0-343180ABC27D}"/>
              </a:ext>
            </a:extLst>
          </p:cNvPr>
          <p:cNvSpPr>
            <a:spLocks noGrp="1"/>
          </p:cNvSpPr>
          <p:nvPr>
            <p:ph type="title"/>
          </p:nvPr>
        </p:nvSpPr>
        <p:spPr/>
        <p:txBody>
          <a:bodyPr/>
          <a:lstStyle/>
          <a:p>
            <a:r>
              <a:rPr lang="nl-NL" dirty="0"/>
              <a:t>Use cases</a:t>
            </a:r>
            <a:endParaRPr lang="en-NL" dirty="0"/>
          </a:p>
        </p:txBody>
      </p:sp>
      <p:sp>
        <p:nvSpPr>
          <p:cNvPr id="3" name="Content Placeholder 2">
            <a:extLst>
              <a:ext uri="{FF2B5EF4-FFF2-40B4-BE49-F238E27FC236}">
                <a16:creationId xmlns:a16="http://schemas.microsoft.com/office/drawing/2014/main" id="{79D95712-B759-51A9-FF83-CACED237CA69}"/>
              </a:ext>
            </a:extLst>
          </p:cNvPr>
          <p:cNvSpPr>
            <a:spLocks noGrp="1"/>
          </p:cNvSpPr>
          <p:nvPr>
            <p:ph idx="1"/>
          </p:nvPr>
        </p:nvSpPr>
        <p:spPr/>
        <p:txBody>
          <a:bodyPr>
            <a:normAutofit fontScale="85000" lnSpcReduction="20000"/>
          </a:bodyPr>
          <a:lstStyle/>
          <a:p>
            <a:r>
              <a:rPr lang="en-US" dirty="0"/>
              <a:t>Pull images from an Azure container registry to various deployment targets:</a:t>
            </a:r>
          </a:p>
          <a:p>
            <a:pPr lvl="1"/>
            <a:r>
              <a:rPr lang="en-US" dirty="0"/>
              <a:t>Scalable orchestration systems that manage containerized applications across clusters of hosts, including Kubernetes, DC/OS, and Docker Swarm.</a:t>
            </a:r>
          </a:p>
          <a:p>
            <a:pPr lvl="1"/>
            <a:r>
              <a:rPr lang="en-US" dirty="0"/>
              <a:t>Azure services that support building and running applications at scale, including Azure Kubernetes Service (AKS), App Service, Batch, Service Fabric, and others.</a:t>
            </a:r>
          </a:p>
          <a:p>
            <a:r>
              <a:rPr lang="en-US" dirty="0"/>
              <a:t>Developers can also push to a container registry as part of a container development workflow. For example, target a container registry from a continuous integration and delivery tool such as Azure Pipelines or Jenkins.</a:t>
            </a:r>
          </a:p>
          <a:p>
            <a:r>
              <a:rPr lang="en-US" dirty="0"/>
              <a:t>Configure ACR Tasks to automatically rebuild application images when their base images are updated, or automate image builds when your team commits code to a Git repository. Create multi-step tasks to automate building, testing, and patching multiple container images in parallel in the cloud.</a:t>
            </a:r>
          </a:p>
          <a:p>
            <a:r>
              <a:rPr lang="en-US" dirty="0"/>
              <a:t>Azure provides tooling including the Azure CLI, the Azure portal, and API support to manage your Azure container registries. Optionally install the Docker Extension for Visual Studio Code and the Azure Account extension to work with your Azure container registries. Pull and push images to an Azure container registry, or run ACR Tasks, all within Visual Studio Code.</a:t>
            </a:r>
            <a:endParaRPr lang="en-NL" dirty="0"/>
          </a:p>
        </p:txBody>
      </p:sp>
    </p:spTree>
    <p:extLst>
      <p:ext uri="{BB962C8B-B14F-4D97-AF65-F5344CB8AC3E}">
        <p14:creationId xmlns:p14="http://schemas.microsoft.com/office/powerpoint/2010/main" val="1675158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2D672-EF6C-3E95-01BC-F17FB21C3A20}"/>
              </a:ext>
            </a:extLst>
          </p:cNvPr>
          <p:cNvSpPr>
            <a:spLocks noGrp="1"/>
          </p:cNvSpPr>
          <p:nvPr>
            <p:ph type="title"/>
          </p:nvPr>
        </p:nvSpPr>
        <p:spPr/>
        <p:txBody>
          <a:bodyPr/>
          <a:lstStyle/>
          <a:p>
            <a:r>
              <a:rPr lang="nl-NL" dirty="0"/>
              <a:t>Key features</a:t>
            </a:r>
            <a:endParaRPr lang="en-NL" dirty="0"/>
          </a:p>
        </p:txBody>
      </p:sp>
      <p:sp>
        <p:nvSpPr>
          <p:cNvPr id="3" name="Content Placeholder 2">
            <a:extLst>
              <a:ext uri="{FF2B5EF4-FFF2-40B4-BE49-F238E27FC236}">
                <a16:creationId xmlns:a16="http://schemas.microsoft.com/office/drawing/2014/main" id="{66EB8D2F-D311-16F3-E480-0E21D43A9988}"/>
              </a:ext>
            </a:extLst>
          </p:cNvPr>
          <p:cNvSpPr>
            <a:spLocks noGrp="1"/>
          </p:cNvSpPr>
          <p:nvPr>
            <p:ph idx="1"/>
          </p:nvPr>
        </p:nvSpPr>
        <p:spPr/>
        <p:txBody>
          <a:bodyPr/>
          <a:lstStyle/>
          <a:p>
            <a:r>
              <a:rPr lang="en-US" b="1" dirty="0"/>
              <a:t>Registry service tiers </a:t>
            </a:r>
            <a:r>
              <a:rPr lang="en-US" dirty="0"/>
              <a:t>- Create one or more container registries in your Azure subscription. Registries are available in three tiers: Basic, Standard, and Premium, each of which supports webhook integration, registry authentication with Azure Active Directory, and delete functionality. Take advantage of local, network-close storage of your container images by creating a registry in the same Azure location as your deployments. Use the geo-replication feature of Premium registries for advanced replication and container image distribution scenarios.</a:t>
            </a:r>
          </a:p>
        </p:txBody>
      </p:sp>
    </p:spTree>
    <p:extLst>
      <p:ext uri="{BB962C8B-B14F-4D97-AF65-F5344CB8AC3E}">
        <p14:creationId xmlns:p14="http://schemas.microsoft.com/office/powerpoint/2010/main" val="3075337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A3539-D878-E724-69BD-E1227B8FF60E}"/>
              </a:ext>
            </a:extLst>
          </p:cNvPr>
          <p:cNvSpPr>
            <a:spLocks noGrp="1"/>
          </p:cNvSpPr>
          <p:nvPr>
            <p:ph type="title"/>
          </p:nvPr>
        </p:nvSpPr>
        <p:spPr/>
        <p:txBody>
          <a:bodyPr/>
          <a:lstStyle/>
          <a:p>
            <a:r>
              <a:rPr lang="nl-NL" dirty="0"/>
              <a:t>Key features</a:t>
            </a:r>
            <a:endParaRPr lang="en-NL" dirty="0"/>
          </a:p>
        </p:txBody>
      </p:sp>
      <p:sp>
        <p:nvSpPr>
          <p:cNvPr id="3" name="Content Placeholder 2">
            <a:extLst>
              <a:ext uri="{FF2B5EF4-FFF2-40B4-BE49-F238E27FC236}">
                <a16:creationId xmlns:a16="http://schemas.microsoft.com/office/drawing/2014/main" id="{0BB473BE-3870-EA48-307F-B88B3E5F949A}"/>
              </a:ext>
            </a:extLst>
          </p:cNvPr>
          <p:cNvSpPr>
            <a:spLocks noGrp="1"/>
          </p:cNvSpPr>
          <p:nvPr>
            <p:ph idx="1"/>
          </p:nvPr>
        </p:nvSpPr>
        <p:spPr/>
        <p:txBody>
          <a:bodyPr>
            <a:normAutofit/>
          </a:bodyPr>
          <a:lstStyle/>
          <a:p>
            <a:r>
              <a:rPr lang="en-US" b="1" dirty="0"/>
              <a:t>Security and access </a:t>
            </a:r>
            <a:r>
              <a:rPr lang="en-US" dirty="0"/>
              <a:t>- You log in to a registry using the Azure CLI or the standard docker login command. Azure Container Registry transfers container images over HTTPS, and supports TLS to secure client connections.</a:t>
            </a:r>
          </a:p>
          <a:p>
            <a:r>
              <a:rPr lang="en-US" dirty="0"/>
              <a:t>You control access to a container registry using an Azure identity, an Azure Active Directory-backed service principal, or a provided admin account. Use Azure role-based access control (Azure RBAC) to assign users or systems fine-grained permissions to a registry.</a:t>
            </a:r>
          </a:p>
          <a:p>
            <a:r>
              <a:rPr lang="en-US" dirty="0"/>
              <a:t>Security features of the Premium service tier include content trust for image tag signing, and firewalls and virtual networks (preview) to restrict access to the registry. Microsoft Defender for Cloud optionally integrates with Azure Container Registry to scan images whenever an image is pushed to a registry.</a:t>
            </a:r>
            <a:endParaRPr lang="en-NL" dirty="0"/>
          </a:p>
        </p:txBody>
      </p:sp>
    </p:spTree>
    <p:extLst>
      <p:ext uri="{BB962C8B-B14F-4D97-AF65-F5344CB8AC3E}">
        <p14:creationId xmlns:p14="http://schemas.microsoft.com/office/powerpoint/2010/main" val="3453432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666AF-DA37-5D80-A1E8-124D2599024D}"/>
              </a:ext>
            </a:extLst>
          </p:cNvPr>
          <p:cNvSpPr>
            <a:spLocks noGrp="1"/>
          </p:cNvSpPr>
          <p:nvPr>
            <p:ph type="title"/>
          </p:nvPr>
        </p:nvSpPr>
        <p:spPr/>
        <p:txBody>
          <a:bodyPr/>
          <a:lstStyle/>
          <a:p>
            <a:r>
              <a:rPr lang="nl-NL" dirty="0"/>
              <a:t>Key features</a:t>
            </a:r>
            <a:endParaRPr lang="en-NL" dirty="0"/>
          </a:p>
        </p:txBody>
      </p:sp>
      <p:sp>
        <p:nvSpPr>
          <p:cNvPr id="3" name="Content Placeholder 2">
            <a:extLst>
              <a:ext uri="{FF2B5EF4-FFF2-40B4-BE49-F238E27FC236}">
                <a16:creationId xmlns:a16="http://schemas.microsoft.com/office/drawing/2014/main" id="{E6C0D282-C1C1-2C66-7356-176BD9E54A82}"/>
              </a:ext>
            </a:extLst>
          </p:cNvPr>
          <p:cNvSpPr>
            <a:spLocks noGrp="1"/>
          </p:cNvSpPr>
          <p:nvPr>
            <p:ph idx="1"/>
          </p:nvPr>
        </p:nvSpPr>
        <p:spPr/>
        <p:txBody>
          <a:bodyPr>
            <a:normAutofit lnSpcReduction="10000"/>
          </a:bodyPr>
          <a:lstStyle/>
          <a:p>
            <a:r>
              <a:rPr lang="en-US" b="1" dirty="0"/>
              <a:t>Supported images and artifacts </a:t>
            </a:r>
            <a:r>
              <a:rPr lang="en-US" dirty="0"/>
              <a:t>- Grouped in a repository, each image is a read-only snapshot of a Docker-compatible container. Azure container registries can include both Windows and Linux images. You control image names for all your container deployments. Use standard Docker commands to push images into a repository, or pull an image from a repository. In addition to Docker container images, Azure Container Registry stores related content formats such as Helm charts and images built to the Open Container Initiative (OCI) Image Format Specification.</a:t>
            </a:r>
          </a:p>
          <a:p>
            <a:r>
              <a:rPr lang="en-US" b="1" dirty="0"/>
              <a:t>Automated image builds </a:t>
            </a:r>
            <a:r>
              <a:rPr lang="en-US" dirty="0"/>
              <a:t>- Use Azure Container Registry Tasks (ACR Tasks) to streamline building, testing, pushing, and deploying images in Azure. For example, use ACR Tasks to extend your development inner-loop to the cloud by offloading docker build operations to Azure. Configure build tasks to automate your container OS and framework patching pipeline, and build images automatically when your team commits code to source control.</a:t>
            </a:r>
            <a:endParaRPr lang="en-NL" dirty="0"/>
          </a:p>
        </p:txBody>
      </p:sp>
    </p:spTree>
    <p:extLst>
      <p:ext uri="{BB962C8B-B14F-4D97-AF65-F5344CB8AC3E}">
        <p14:creationId xmlns:p14="http://schemas.microsoft.com/office/powerpoint/2010/main" val="920128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2677E-F2FD-AB68-5C10-BAD40BBDA9D5}"/>
              </a:ext>
            </a:extLst>
          </p:cNvPr>
          <p:cNvSpPr>
            <a:spLocks noGrp="1"/>
          </p:cNvSpPr>
          <p:nvPr>
            <p:ph type="title"/>
          </p:nvPr>
        </p:nvSpPr>
        <p:spPr/>
        <p:txBody>
          <a:bodyPr/>
          <a:lstStyle/>
          <a:p>
            <a:r>
              <a:rPr lang="nl-NL" dirty="0"/>
              <a:t>Azure Container Instances</a:t>
            </a:r>
            <a:endParaRPr lang="en-NL" dirty="0"/>
          </a:p>
        </p:txBody>
      </p:sp>
      <p:sp>
        <p:nvSpPr>
          <p:cNvPr id="3" name="Content Placeholder 2">
            <a:extLst>
              <a:ext uri="{FF2B5EF4-FFF2-40B4-BE49-F238E27FC236}">
                <a16:creationId xmlns:a16="http://schemas.microsoft.com/office/drawing/2014/main" id="{478BEB42-0BEC-1A3F-4C60-92A1AFC8B366}"/>
              </a:ext>
            </a:extLst>
          </p:cNvPr>
          <p:cNvSpPr>
            <a:spLocks noGrp="1"/>
          </p:cNvSpPr>
          <p:nvPr>
            <p:ph idx="1"/>
          </p:nvPr>
        </p:nvSpPr>
        <p:spPr/>
        <p:txBody>
          <a:bodyPr/>
          <a:lstStyle/>
          <a:p>
            <a:r>
              <a:rPr lang="en-US" dirty="0"/>
              <a:t>Containers are becoming the preferred way to package, deploy, and manage cloud applications. Azure Container Instances offers the fastest and simplest way to run a container in Azure, without having to manage any virtual machines and without having to adopt a higher-level service.</a:t>
            </a:r>
          </a:p>
          <a:p>
            <a:endParaRPr lang="en-US" dirty="0"/>
          </a:p>
          <a:p>
            <a:r>
              <a:rPr lang="en-US" dirty="0"/>
              <a:t>Azure Container Instances is a great solution for any scenario that can operate in isolated containers, including simple applications, task automation, and build jobs. For scenarios where you need full container orchestration, including service discovery across multiple containers, automatic scaling, and coordinated application upgrades, we recommend Azure Kubernetes Service (AKS).</a:t>
            </a:r>
            <a:endParaRPr lang="en-NL" dirty="0"/>
          </a:p>
        </p:txBody>
      </p:sp>
    </p:spTree>
    <p:extLst>
      <p:ext uri="{BB962C8B-B14F-4D97-AF65-F5344CB8AC3E}">
        <p14:creationId xmlns:p14="http://schemas.microsoft.com/office/powerpoint/2010/main" val="2281553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8CD76-B9BF-6AB3-0272-3D4060017603}"/>
              </a:ext>
            </a:extLst>
          </p:cNvPr>
          <p:cNvSpPr>
            <a:spLocks noGrp="1"/>
          </p:cNvSpPr>
          <p:nvPr>
            <p:ph type="title"/>
          </p:nvPr>
        </p:nvSpPr>
        <p:spPr/>
        <p:txBody>
          <a:bodyPr/>
          <a:lstStyle/>
          <a:p>
            <a:r>
              <a:rPr lang="nl-NL" dirty="0"/>
              <a:t>Fast startup times</a:t>
            </a:r>
            <a:br>
              <a:rPr lang="nl-NL" dirty="0"/>
            </a:br>
            <a:endParaRPr lang="en-NL" dirty="0"/>
          </a:p>
        </p:txBody>
      </p:sp>
      <p:sp>
        <p:nvSpPr>
          <p:cNvPr id="3" name="Content Placeholder 2">
            <a:extLst>
              <a:ext uri="{FF2B5EF4-FFF2-40B4-BE49-F238E27FC236}">
                <a16:creationId xmlns:a16="http://schemas.microsoft.com/office/drawing/2014/main" id="{B42474E2-0429-80A2-AF27-A11CE48F8013}"/>
              </a:ext>
            </a:extLst>
          </p:cNvPr>
          <p:cNvSpPr>
            <a:spLocks noGrp="1"/>
          </p:cNvSpPr>
          <p:nvPr>
            <p:ph idx="1"/>
          </p:nvPr>
        </p:nvSpPr>
        <p:spPr/>
        <p:txBody>
          <a:bodyPr/>
          <a:lstStyle/>
          <a:p>
            <a:r>
              <a:rPr lang="en-US" dirty="0"/>
              <a:t>Containers offer significant startup benefits over virtual machines (VMs). Azure Container Instances can start containers in Azure in seconds, without the need to provision and manage VMs.</a:t>
            </a:r>
          </a:p>
          <a:p>
            <a:endParaRPr lang="en-US" dirty="0"/>
          </a:p>
          <a:p>
            <a:r>
              <a:rPr lang="en-US" dirty="0"/>
              <a:t>Bring Linux or Windows container images from Docker Hub, a private Azure container registry, or another cloud-based docker registry. Visit the FAQ to learn which registries are supported by ACI. Azure Container Instances caches several common base OS images, helping speed deployment of your custom application images.</a:t>
            </a:r>
            <a:endParaRPr lang="en-NL" dirty="0"/>
          </a:p>
        </p:txBody>
      </p:sp>
    </p:spTree>
    <p:extLst>
      <p:ext uri="{BB962C8B-B14F-4D97-AF65-F5344CB8AC3E}">
        <p14:creationId xmlns:p14="http://schemas.microsoft.com/office/powerpoint/2010/main" val="2365281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C862C-FAAC-E914-7595-CC66049E2486}"/>
              </a:ext>
            </a:extLst>
          </p:cNvPr>
          <p:cNvSpPr>
            <a:spLocks noGrp="1"/>
          </p:cNvSpPr>
          <p:nvPr>
            <p:ph type="title"/>
          </p:nvPr>
        </p:nvSpPr>
        <p:spPr/>
        <p:txBody>
          <a:bodyPr/>
          <a:lstStyle/>
          <a:p>
            <a:r>
              <a:rPr lang="nl-NL" dirty="0"/>
              <a:t>Container access</a:t>
            </a:r>
            <a:endParaRPr lang="en-NL" dirty="0"/>
          </a:p>
        </p:txBody>
      </p:sp>
      <p:sp>
        <p:nvSpPr>
          <p:cNvPr id="3" name="Content Placeholder 2">
            <a:extLst>
              <a:ext uri="{FF2B5EF4-FFF2-40B4-BE49-F238E27FC236}">
                <a16:creationId xmlns:a16="http://schemas.microsoft.com/office/drawing/2014/main" id="{13C394AE-49BB-A663-C5E2-06A11D653D39}"/>
              </a:ext>
            </a:extLst>
          </p:cNvPr>
          <p:cNvSpPr>
            <a:spLocks noGrp="1"/>
          </p:cNvSpPr>
          <p:nvPr>
            <p:ph idx="1"/>
          </p:nvPr>
        </p:nvSpPr>
        <p:spPr/>
        <p:txBody>
          <a:bodyPr/>
          <a:lstStyle/>
          <a:p>
            <a:r>
              <a:rPr lang="en-US" dirty="0"/>
              <a:t>Azure Container Instances enables exposing your container groups directly to the internet with an IP address and a fully qualified domain name (FQDN). When you create a container instance, you can specify a custom DNS name label so your application is reachable at customlabel.azureregion.azurecontainer.io.</a:t>
            </a:r>
          </a:p>
          <a:p>
            <a:endParaRPr lang="en-US" dirty="0"/>
          </a:p>
          <a:p>
            <a:r>
              <a:rPr lang="en-US" dirty="0"/>
              <a:t>Azure Container Instances also supports executing a command in a running container by providing an interactive shell to help with application development and troubleshooting. Access takes places over HTTPS, using TLS to secure client connections.</a:t>
            </a:r>
            <a:endParaRPr lang="en-NL" dirty="0"/>
          </a:p>
        </p:txBody>
      </p:sp>
    </p:spTree>
    <p:extLst>
      <p:ext uri="{BB962C8B-B14F-4D97-AF65-F5344CB8AC3E}">
        <p14:creationId xmlns:p14="http://schemas.microsoft.com/office/powerpoint/2010/main" val="23665866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0E94A-4A8E-EE3F-9397-71F02E2F784F}"/>
              </a:ext>
            </a:extLst>
          </p:cNvPr>
          <p:cNvSpPr>
            <a:spLocks noGrp="1"/>
          </p:cNvSpPr>
          <p:nvPr>
            <p:ph type="title"/>
          </p:nvPr>
        </p:nvSpPr>
        <p:spPr/>
        <p:txBody>
          <a:bodyPr/>
          <a:lstStyle/>
          <a:p>
            <a:r>
              <a:rPr lang="nl-NL" dirty="0"/>
              <a:t>Compliant deployments</a:t>
            </a:r>
            <a:endParaRPr lang="en-NL" dirty="0"/>
          </a:p>
        </p:txBody>
      </p:sp>
      <p:sp>
        <p:nvSpPr>
          <p:cNvPr id="3" name="Content Placeholder 2">
            <a:extLst>
              <a:ext uri="{FF2B5EF4-FFF2-40B4-BE49-F238E27FC236}">
                <a16:creationId xmlns:a16="http://schemas.microsoft.com/office/drawing/2014/main" id="{6FCEB402-3769-A720-6E09-D6C4B6CB5259}"/>
              </a:ext>
            </a:extLst>
          </p:cNvPr>
          <p:cNvSpPr>
            <a:spLocks noGrp="1"/>
          </p:cNvSpPr>
          <p:nvPr>
            <p:ph idx="1"/>
          </p:nvPr>
        </p:nvSpPr>
        <p:spPr/>
        <p:txBody>
          <a:bodyPr>
            <a:normAutofit/>
          </a:bodyPr>
          <a:lstStyle/>
          <a:p>
            <a:r>
              <a:rPr lang="en-US" b="1" dirty="0"/>
              <a:t>Hypervisor-level security</a:t>
            </a:r>
          </a:p>
          <a:p>
            <a:r>
              <a:rPr lang="en-US" dirty="0"/>
              <a:t>Historically, containers have offered application dependency isolation and resource governance but have not been considered sufficiently hardened for hostile multi-tenant usage. Azure Container Instances guarantees your application is as isolated in a container as it would be in a VM.</a:t>
            </a:r>
          </a:p>
          <a:p>
            <a:r>
              <a:rPr lang="en-US" b="1" dirty="0"/>
              <a:t>Customer data</a:t>
            </a:r>
          </a:p>
          <a:p>
            <a:r>
              <a:rPr lang="en-US" dirty="0"/>
              <a:t>The ACI service stores the minimum customer data required to ensure your container groups are running as expected. </a:t>
            </a:r>
            <a:endParaRPr lang="en-NL" dirty="0"/>
          </a:p>
        </p:txBody>
      </p:sp>
    </p:spTree>
    <p:extLst>
      <p:ext uri="{BB962C8B-B14F-4D97-AF65-F5344CB8AC3E}">
        <p14:creationId xmlns:p14="http://schemas.microsoft.com/office/powerpoint/2010/main" val="33460260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69156-2F35-B512-501C-0065306DEF54}"/>
              </a:ext>
            </a:extLst>
          </p:cNvPr>
          <p:cNvSpPr>
            <a:spLocks noGrp="1"/>
          </p:cNvSpPr>
          <p:nvPr>
            <p:ph type="title"/>
          </p:nvPr>
        </p:nvSpPr>
        <p:spPr/>
        <p:txBody>
          <a:bodyPr/>
          <a:lstStyle/>
          <a:p>
            <a:r>
              <a:rPr lang="nl-NL" dirty="0"/>
              <a:t>Azure container instances</a:t>
            </a:r>
            <a:endParaRPr lang="en-NL" dirty="0"/>
          </a:p>
        </p:txBody>
      </p:sp>
      <p:sp>
        <p:nvSpPr>
          <p:cNvPr id="3" name="Content Placeholder 2">
            <a:extLst>
              <a:ext uri="{FF2B5EF4-FFF2-40B4-BE49-F238E27FC236}">
                <a16:creationId xmlns:a16="http://schemas.microsoft.com/office/drawing/2014/main" id="{F0F5D7DB-8608-B1C5-5A34-003F6EA283D5}"/>
              </a:ext>
            </a:extLst>
          </p:cNvPr>
          <p:cNvSpPr>
            <a:spLocks noGrp="1"/>
          </p:cNvSpPr>
          <p:nvPr>
            <p:ph idx="1"/>
          </p:nvPr>
        </p:nvSpPr>
        <p:spPr/>
        <p:txBody>
          <a:bodyPr>
            <a:normAutofit/>
          </a:bodyPr>
          <a:lstStyle/>
          <a:p>
            <a:r>
              <a:rPr lang="en-US" b="1" dirty="0"/>
              <a:t>Custom sizes</a:t>
            </a:r>
          </a:p>
          <a:p>
            <a:r>
              <a:rPr lang="en-US" dirty="0"/>
              <a:t>Containers are typically optimized to run just a single application, but the exact needs of those applications can differ greatly. Azure Container Instances provides optimum utilization by allowing exact specifications of CPU cores and memory. You pay based on what you need and get billed by the second, so you can fine-tune your spending based on actual need.</a:t>
            </a:r>
          </a:p>
          <a:p>
            <a:r>
              <a:rPr lang="en-US" b="1" dirty="0"/>
              <a:t>Persistent storage</a:t>
            </a:r>
          </a:p>
          <a:p>
            <a:r>
              <a:rPr lang="en-US" dirty="0"/>
              <a:t>To retrieve and persist state with Azure Container Instances, we offer direct mounting of Azure Files shares backed by Azure Storage.</a:t>
            </a:r>
            <a:endParaRPr lang="en-NL" dirty="0"/>
          </a:p>
        </p:txBody>
      </p:sp>
    </p:spTree>
    <p:extLst>
      <p:ext uri="{BB962C8B-B14F-4D97-AF65-F5344CB8AC3E}">
        <p14:creationId xmlns:p14="http://schemas.microsoft.com/office/powerpoint/2010/main" val="40943002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6AEC6-105B-4A09-75EA-A1DFEEDDDD96}"/>
              </a:ext>
            </a:extLst>
          </p:cNvPr>
          <p:cNvSpPr>
            <a:spLocks noGrp="1"/>
          </p:cNvSpPr>
          <p:nvPr>
            <p:ph type="title"/>
          </p:nvPr>
        </p:nvSpPr>
        <p:spPr/>
        <p:txBody>
          <a:bodyPr/>
          <a:lstStyle/>
          <a:p>
            <a:r>
              <a:rPr lang="nl-NL" dirty="0"/>
              <a:t>Azure container instances</a:t>
            </a:r>
            <a:endParaRPr lang="en-NL" dirty="0"/>
          </a:p>
        </p:txBody>
      </p:sp>
      <p:sp>
        <p:nvSpPr>
          <p:cNvPr id="3" name="Content Placeholder 2">
            <a:extLst>
              <a:ext uri="{FF2B5EF4-FFF2-40B4-BE49-F238E27FC236}">
                <a16:creationId xmlns:a16="http://schemas.microsoft.com/office/drawing/2014/main" id="{7E8DCE2E-2150-7C9A-B19B-D1BA3ABC3DD7}"/>
              </a:ext>
            </a:extLst>
          </p:cNvPr>
          <p:cNvSpPr>
            <a:spLocks noGrp="1"/>
          </p:cNvSpPr>
          <p:nvPr>
            <p:ph idx="1"/>
          </p:nvPr>
        </p:nvSpPr>
        <p:spPr/>
        <p:txBody>
          <a:bodyPr>
            <a:normAutofit lnSpcReduction="10000"/>
          </a:bodyPr>
          <a:lstStyle/>
          <a:p>
            <a:r>
              <a:rPr lang="en-US" b="1" dirty="0"/>
              <a:t>Linux and Windows containers</a:t>
            </a:r>
          </a:p>
          <a:p>
            <a:r>
              <a:rPr lang="en-US" dirty="0"/>
              <a:t>Azure Container Instances can schedule both Windows and Linux containers with the same API. Simply specify the OS type when you create your container groups.</a:t>
            </a:r>
          </a:p>
          <a:p>
            <a:r>
              <a:rPr lang="en-US" dirty="0"/>
              <a:t>Some features are currently restricted to Linux containers:</a:t>
            </a:r>
          </a:p>
          <a:p>
            <a:pPr lvl="1"/>
            <a:r>
              <a:rPr lang="en-US" dirty="0"/>
              <a:t>Multiple containers per container group</a:t>
            </a:r>
          </a:p>
          <a:p>
            <a:pPr lvl="1"/>
            <a:r>
              <a:rPr lang="en-US" dirty="0"/>
              <a:t>Volume mounting (Azure Files, </a:t>
            </a:r>
            <a:r>
              <a:rPr lang="en-US" dirty="0" err="1"/>
              <a:t>emptyDir</a:t>
            </a:r>
            <a:r>
              <a:rPr lang="en-US" dirty="0"/>
              <a:t>, </a:t>
            </a:r>
            <a:r>
              <a:rPr lang="en-US" dirty="0" err="1"/>
              <a:t>GitRepo</a:t>
            </a:r>
            <a:r>
              <a:rPr lang="en-US" dirty="0"/>
              <a:t>, secret)</a:t>
            </a:r>
          </a:p>
          <a:p>
            <a:pPr lvl="1"/>
            <a:r>
              <a:rPr lang="en-US" dirty="0"/>
              <a:t>Resource usage metrics with Azure Monitor</a:t>
            </a:r>
          </a:p>
          <a:p>
            <a:pPr lvl="1"/>
            <a:r>
              <a:rPr lang="en-US" dirty="0"/>
              <a:t>Virtual network deployment</a:t>
            </a:r>
          </a:p>
          <a:p>
            <a:pPr lvl="1"/>
            <a:r>
              <a:rPr lang="en-US" dirty="0"/>
              <a:t>GPU resources (preview)</a:t>
            </a:r>
          </a:p>
          <a:p>
            <a:r>
              <a:rPr lang="en-US" dirty="0"/>
              <a:t>For Windows container deployments, use images based on common Windows base images.</a:t>
            </a:r>
            <a:endParaRPr lang="en-NL" dirty="0"/>
          </a:p>
        </p:txBody>
      </p:sp>
    </p:spTree>
    <p:extLst>
      <p:ext uri="{BB962C8B-B14F-4D97-AF65-F5344CB8AC3E}">
        <p14:creationId xmlns:p14="http://schemas.microsoft.com/office/powerpoint/2010/main" val="2354368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43B44-C7B8-86AC-A990-DB499B433522}"/>
              </a:ext>
            </a:extLst>
          </p:cNvPr>
          <p:cNvSpPr>
            <a:spLocks noGrp="1"/>
          </p:cNvSpPr>
          <p:nvPr>
            <p:ph type="title"/>
          </p:nvPr>
        </p:nvSpPr>
        <p:spPr/>
        <p:txBody>
          <a:bodyPr/>
          <a:lstStyle/>
          <a:p>
            <a:r>
              <a:rPr lang="en-US" dirty="0"/>
              <a:t>Docker</a:t>
            </a:r>
            <a:endParaRPr lang="en-NL" dirty="0"/>
          </a:p>
        </p:txBody>
      </p:sp>
      <p:sp>
        <p:nvSpPr>
          <p:cNvPr id="3" name="Content Placeholder 2">
            <a:extLst>
              <a:ext uri="{FF2B5EF4-FFF2-40B4-BE49-F238E27FC236}">
                <a16:creationId xmlns:a16="http://schemas.microsoft.com/office/drawing/2014/main" id="{0B5AC3C8-0465-BBC8-A18B-B2A56907352E}"/>
              </a:ext>
            </a:extLst>
          </p:cNvPr>
          <p:cNvSpPr>
            <a:spLocks noGrp="1"/>
          </p:cNvSpPr>
          <p:nvPr>
            <p:ph idx="1"/>
          </p:nvPr>
        </p:nvSpPr>
        <p:spPr/>
        <p:txBody>
          <a:bodyPr/>
          <a:lstStyle/>
          <a:p>
            <a:endParaRPr lang="en-NL"/>
          </a:p>
        </p:txBody>
      </p:sp>
      <p:grpSp>
        <p:nvGrpSpPr>
          <p:cNvPr id="4" name="Group 3" descr="Illustration of how virtual machines include the kernel for each VM while containers only include apps and services without the kernel.">
            <a:extLst>
              <a:ext uri="{FF2B5EF4-FFF2-40B4-BE49-F238E27FC236}">
                <a16:creationId xmlns:a16="http://schemas.microsoft.com/office/drawing/2014/main" id="{1C344F1B-6696-D82A-21BC-9CE450000945}"/>
              </a:ext>
            </a:extLst>
          </p:cNvPr>
          <p:cNvGrpSpPr/>
          <p:nvPr/>
        </p:nvGrpSpPr>
        <p:grpSpPr>
          <a:xfrm>
            <a:off x="1024128" y="2286000"/>
            <a:ext cx="8932256" cy="3749568"/>
            <a:chOff x="584200" y="1435496"/>
            <a:chExt cx="11018520" cy="5029200"/>
          </a:xfrm>
        </p:grpSpPr>
        <p:sp>
          <p:nvSpPr>
            <p:cNvPr id="5" name="Device running virtual machines">
              <a:extLst>
                <a:ext uri="{FF2B5EF4-FFF2-40B4-BE49-F238E27FC236}">
                  <a16:creationId xmlns:a16="http://schemas.microsoft.com/office/drawing/2014/main" id="{39C2A049-AECF-B63B-B6BC-DB4B51BFDBC6}"/>
                </a:ext>
              </a:extLst>
            </p:cNvPr>
            <p:cNvSpPr/>
            <p:nvPr/>
          </p:nvSpPr>
          <p:spPr bwMode="auto">
            <a:xfrm>
              <a:off x="584200" y="1435496"/>
              <a:ext cx="5029200" cy="50292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Device running virtual machines</a:t>
              </a:r>
            </a:p>
          </p:txBody>
        </p:sp>
        <p:sp>
          <p:nvSpPr>
            <p:cNvPr id="6" name="Hardware">
              <a:extLst>
                <a:ext uri="{FF2B5EF4-FFF2-40B4-BE49-F238E27FC236}">
                  <a16:creationId xmlns:a16="http://schemas.microsoft.com/office/drawing/2014/main" id="{ADCACA37-1AA9-70D8-DFE8-9021CB491C7F}"/>
                </a:ext>
              </a:extLst>
            </p:cNvPr>
            <p:cNvSpPr/>
            <p:nvPr/>
          </p:nvSpPr>
          <p:spPr bwMode="auto">
            <a:xfrm rot="16200000">
              <a:off x="2700768" y="3563476"/>
              <a:ext cx="796066" cy="484631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Hardware</a:t>
              </a:r>
            </a:p>
          </p:txBody>
        </p:sp>
        <p:pic>
          <p:nvPicPr>
            <p:cNvPr id="7" name="Graphic 6">
              <a:extLst>
                <a:ext uri="{FF2B5EF4-FFF2-40B4-BE49-F238E27FC236}">
                  <a16:creationId xmlns:a16="http://schemas.microsoft.com/office/drawing/2014/main" id="{BAA902C5-87FD-4E4F-4943-D2C739B14D5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1917" y="5712315"/>
              <a:ext cx="307774" cy="548640"/>
            </a:xfrm>
            <a:prstGeom prst="rect">
              <a:avLst/>
            </a:prstGeom>
          </p:spPr>
        </p:pic>
        <p:sp>
          <p:nvSpPr>
            <p:cNvPr id="8" name="Operating system">
              <a:extLst>
                <a:ext uri="{FF2B5EF4-FFF2-40B4-BE49-F238E27FC236}">
                  <a16:creationId xmlns:a16="http://schemas.microsoft.com/office/drawing/2014/main" id="{145B1093-5791-F6E1-45E8-FFE3A5E9AAF4}"/>
                </a:ext>
              </a:extLst>
            </p:cNvPr>
            <p:cNvSpPr/>
            <p:nvPr/>
          </p:nvSpPr>
          <p:spPr bwMode="auto">
            <a:xfrm rot="16200000">
              <a:off x="1349039" y="1334350"/>
              <a:ext cx="3499522" cy="484631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dirty="0">
                  <a:solidFill>
                    <a:schemeClr val="tx1"/>
                  </a:solidFill>
                  <a:ea typeface="Segoe UI" pitchFamily="34" charset="0"/>
                  <a:cs typeface="Segoe UI" pitchFamily="34" charset="0"/>
                </a:rPr>
                <a:t>Operating </a:t>
              </a:r>
              <a:br>
                <a:rPr lang="en-US" dirty="0">
                  <a:solidFill>
                    <a:schemeClr val="tx1"/>
                  </a:solidFill>
                  <a:ea typeface="Segoe UI" pitchFamily="34" charset="0"/>
                  <a:cs typeface="Segoe UI" pitchFamily="34" charset="0"/>
                </a:rPr>
              </a:br>
              <a:r>
                <a:rPr lang="en-US" dirty="0">
                  <a:solidFill>
                    <a:schemeClr val="tx1"/>
                  </a:solidFill>
                  <a:ea typeface="Segoe UI" pitchFamily="34" charset="0"/>
                  <a:cs typeface="Segoe UI" pitchFamily="34" charset="0"/>
                </a:rPr>
                <a:t>system</a:t>
              </a:r>
            </a:p>
          </p:txBody>
        </p:sp>
        <p:pic>
          <p:nvPicPr>
            <p:cNvPr id="9" name="Graphic 8">
              <a:extLst>
                <a:ext uri="{FF2B5EF4-FFF2-40B4-BE49-F238E27FC236}">
                  <a16:creationId xmlns:a16="http://schemas.microsoft.com/office/drawing/2014/main" id="{78CE023D-E149-B980-D7AB-4F95B41CBC5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1051" y="2950399"/>
              <a:ext cx="548640" cy="478601"/>
            </a:xfrm>
            <a:prstGeom prst="rect">
              <a:avLst/>
            </a:prstGeom>
          </p:spPr>
        </p:pic>
        <p:sp>
          <p:nvSpPr>
            <p:cNvPr id="10" name="Virtual machine">
              <a:extLst>
                <a:ext uri="{FF2B5EF4-FFF2-40B4-BE49-F238E27FC236}">
                  <a16:creationId xmlns:a16="http://schemas.microsoft.com/office/drawing/2014/main" id="{91BAE6E4-8DDE-4B4B-F8D8-C198CD8ECAA2}"/>
                </a:ext>
              </a:extLst>
            </p:cNvPr>
            <p:cNvSpPr/>
            <p:nvPr/>
          </p:nvSpPr>
          <p:spPr bwMode="auto">
            <a:xfrm>
              <a:off x="1990165" y="2229924"/>
              <a:ext cx="3377901" cy="30551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Virtual machine</a:t>
              </a:r>
            </a:p>
          </p:txBody>
        </p:sp>
        <p:sp>
          <p:nvSpPr>
            <p:cNvPr id="11" name="Kernel">
              <a:extLst>
                <a:ext uri="{FF2B5EF4-FFF2-40B4-BE49-F238E27FC236}">
                  <a16:creationId xmlns:a16="http://schemas.microsoft.com/office/drawing/2014/main" id="{1CBBA6BF-95F0-2690-4F0D-EDD60E09E99F}"/>
                </a:ext>
              </a:extLst>
            </p:cNvPr>
            <p:cNvSpPr/>
            <p:nvPr/>
          </p:nvSpPr>
          <p:spPr bwMode="auto">
            <a:xfrm rot="16200000">
              <a:off x="3252843" y="3068001"/>
              <a:ext cx="852544" cy="3108960"/>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0" tIns="59436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sz="1600" dirty="0">
                  <a:solidFill>
                    <a:schemeClr val="tx1"/>
                  </a:solidFill>
                  <a:ea typeface="Segoe UI" pitchFamily="34" charset="0"/>
                  <a:cs typeface="Segoe UI" pitchFamily="34" charset="0"/>
                </a:rPr>
                <a:t>Kernel</a:t>
              </a:r>
            </a:p>
          </p:txBody>
        </p:sp>
        <p:pic>
          <p:nvPicPr>
            <p:cNvPr id="12" name="Graphic 11">
              <a:extLst>
                <a:ext uri="{FF2B5EF4-FFF2-40B4-BE49-F238E27FC236}">
                  <a16:creationId xmlns:a16="http://schemas.microsoft.com/office/drawing/2014/main" id="{A5D0ABD8-E6FF-3F9C-13D3-D29C2332978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193947" y="4393881"/>
              <a:ext cx="457200" cy="457200"/>
            </a:xfrm>
            <a:prstGeom prst="rect">
              <a:avLst/>
            </a:prstGeom>
          </p:spPr>
        </p:pic>
        <p:sp>
          <p:nvSpPr>
            <p:cNvPr id="13" name="Apps">
              <a:extLst>
                <a:ext uri="{FF2B5EF4-FFF2-40B4-BE49-F238E27FC236}">
                  <a16:creationId xmlns:a16="http://schemas.microsoft.com/office/drawing/2014/main" id="{1C09C4D0-5FEF-72AD-5E23-D9E36F807F31}"/>
                </a:ext>
              </a:extLst>
            </p:cNvPr>
            <p:cNvSpPr/>
            <p:nvPr/>
          </p:nvSpPr>
          <p:spPr bwMode="auto">
            <a:xfrm rot="16200000">
              <a:off x="2429585" y="2672533"/>
              <a:ext cx="852544" cy="1462444"/>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0" tIns="59436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sz="1600" dirty="0">
                  <a:solidFill>
                    <a:schemeClr val="tx1"/>
                  </a:solidFill>
                  <a:ea typeface="Segoe UI" pitchFamily="34" charset="0"/>
                  <a:cs typeface="Segoe UI" pitchFamily="34" charset="0"/>
                </a:rPr>
                <a:t>Apps</a:t>
              </a:r>
            </a:p>
          </p:txBody>
        </p:sp>
        <p:pic>
          <p:nvPicPr>
            <p:cNvPr id="14" name="Graphic 13">
              <a:extLst>
                <a:ext uri="{FF2B5EF4-FFF2-40B4-BE49-F238E27FC236}">
                  <a16:creationId xmlns:a16="http://schemas.microsoft.com/office/drawing/2014/main" id="{0BE45A52-CCE8-9998-AD17-448420F627E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192995" y="3223512"/>
              <a:ext cx="457200" cy="360485"/>
            </a:xfrm>
            <a:prstGeom prst="rect">
              <a:avLst/>
            </a:prstGeom>
          </p:spPr>
        </p:pic>
        <p:sp>
          <p:nvSpPr>
            <p:cNvPr id="15" name="Services">
              <a:extLst>
                <a:ext uri="{FF2B5EF4-FFF2-40B4-BE49-F238E27FC236}">
                  <a16:creationId xmlns:a16="http://schemas.microsoft.com/office/drawing/2014/main" id="{7C289B8F-8E31-FB1E-4566-FBCC57814ADE}"/>
                </a:ext>
              </a:extLst>
            </p:cNvPr>
            <p:cNvSpPr/>
            <p:nvPr/>
          </p:nvSpPr>
          <p:spPr bwMode="auto">
            <a:xfrm rot="16200000">
              <a:off x="4072375" y="2672533"/>
              <a:ext cx="852544" cy="1462444"/>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0" tIns="59436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sz="1600" dirty="0">
                  <a:solidFill>
                    <a:schemeClr val="tx1"/>
                  </a:solidFill>
                  <a:ea typeface="Segoe UI" pitchFamily="34" charset="0"/>
                  <a:cs typeface="Segoe UI" pitchFamily="34" charset="0"/>
                </a:rPr>
                <a:t>Services</a:t>
              </a:r>
            </a:p>
          </p:txBody>
        </p:sp>
        <p:pic>
          <p:nvPicPr>
            <p:cNvPr id="16" name="Graphic 15">
              <a:extLst>
                <a:ext uri="{FF2B5EF4-FFF2-40B4-BE49-F238E27FC236}">
                  <a16:creationId xmlns:a16="http://schemas.microsoft.com/office/drawing/2014/main" id="{B7ECEF2E-A4E4-8A1C-9DD3-001BA8F93F8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841610" y="3175155"/>
              <a:ext cx="391886" cy="457200"/>
            </a:xfrm>
            <a:prstGeom prst="rect">
              <a:avLst/>
            </a:prstGeom>
          </p:spPr>
        </p:pic>
        <p:sp>
          <p:nvSpPr>
            <p:cNvPr id="17" name="Device running containers">
              <a:extLst>
                <a:ext uri="{FF2B5EF4-FFF2-40B4-BE49-F238E27FC236}">
                  <a16:creationId xmlns:a16="http://schemas.microsoft.com/office/drawing/2014/main" id="{B1FAB056-F62B-5426-C059-4DC81104174F}"/>
                </a:ext>
              </a:extLst>
            </p:cNvPr>
            <p:cNvSpPr/>
            <p:nvPr/>
          </p:nvSpPr>
          <p:spPr bwMode="auto">
            <a:xfrm>
              <a:off x="6573520" y="1435496"/>
              <a:ext cx="5029200" cy="5029200"/>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Device running containers</a:t>
              </a:r>
            </a:p>
          </p:txBody>
        </p:sp>
        <p:sp>
          <p:nvSpPr>
            <p:cNvPr id="18" name="Hardware">
              <a:extLst>
                <a:ext uri="{FF2B5EF4-FFF2-40B4-BE49-F238E27FC236}">
                  <a16:creationId xmlns:a16="http://schemas.microsoft.com/office/drawing/2014/main" id="{22F410DC-DABF-820B-D992-5F8B73AE6060}"/>
                </a:ext>
              </a:extLst>
            </p:cNvPr>
            <p:cNvSpPr/>
            <p:nvPr/>
          </p:nvSpPr>
          <p:spPr bwMode="auto">
            <a:xfrm rot="16200000">
              <a:off x="8695167" y="3563477"/>
              <a:ext cx="796066" cy="484631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Hardware</a:t>
              </a:r>
            </a:p>
          </p:txBody>
        </p:sp>
        <p:pic>
          <p:nvPicPr>
            <p:cNvPr id="19" name="Graphic 18">
              <a:extLst>
                <a:ext uri="{FF2B5EF4-FFF2-40B4-BE49-F238E27FC236}">
                  <a16:creationId xmlns:a16="http://schemas.microsoft.com/office/drawing/2014/main" id="{1BC986A0-F5EC-B4EA-8076-B58AB400ECE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26316" y="5712316"/>
              <a:ext cx="307774" cy="548640"/>
            </a:xfrm>
            <a:prstGeom prst="rect">
              <a:avLst/>
            </a:prstGeom>
          </p:spPr>
        </p:pic>
        <p:sp>
          <p:nvSpPr>
            <p:cNvPr id="20" name="Operating system">
              <a:extLst>
                <a:ext uri="{FF2B5EF4-FFF2-40B4-BE49-F238E27FC236}">
                  <a16:creationId xmlns:a16="http://schemas.microsoft.com/office/drawing/2014/main" id="{28E01D0D-872E-551C-9DAD-A22124FA1F59}"/>
                </a:ext>
              </a:extLst>
            </p:cNvPr>
            <p:cNvSpPr/>
            <p:nvPr/>
          </p:nvSpPr>
          <p:spPr bwMode="auto">
            <a:xfrm rot="16200000">
              <a:off x="7343438" y="1334351"/>
              <a:ext cx="3499522" cy="484631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dirty="0">
                  <a:solidFill>
                    <a:schemeClr val="tx1"/>
                  </a:solidFill>
                  <a:ea typeface="Segoe UI" pitchFamily="34" charset="0"/>
                  <a:cs typeface="Segoe UI" pitchFamily="34" charset="0"/>
                </a:rPr>
                <a:t>Operating </a:t>
              </a:r>
              <a:br>
                <a:rPr lang="en-US" dirty="0">
                  <a:solidFill>
                    <a:schemeClr val="tx1"/>
                  </a:solidFill>
                  <a:ea typeface="Segoe UI" pitchFamily="34" charset="0"/>
                  <a:cs typeface="Segoe UI" pitchFamily="34" charset="0"/>
                </a:rPr>
              </a:br>
              <a:r>
                <a:rPr lang="en-US" dirty="0">
                  <a:solidFill>
                    <a:schemeClr val="tx1"/>
                  </a:solidFill>
                  <a:ea typeface="Segoe UI" pitchFamily="34" charset="0"/>
                  <a:cs typeface="Segoe UI" pitchFamily="34" charset="0"/>
                </a:rPr>
                <a:t>system</a:t>
              </a:r>
            </a:p>
          </p:txBody>
        </p:sp>
        <p:pic>
          <p:nvPicPr>
            <p:cNvPr id="21" name="Graphic 20">
              <a:extLst>
                <a:ext uri="{FF2B5EF4-FFF2-40B4-BE49-F238E27FC236}">
                  <a16:creationId xmlns:a16="http://schemas.microsoft.com/office/drawing/2014/main" id="{2E27D664-B107-1845-D7AA-EA5EE0778C6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85450" y="2950400"/>
              <a:ext cx="548640" cy="478601"/>
            </a:xfrm>
            <a:prstGeom prst="rect">
              <a:avLst/>
            </a:prstGeom>
          </p:spPr>
        </p:pic>
        <p:sp>
          <p:nvSpPr>
            <p:cNvPr id="22" name="Kernel">
              <a:extLst>
                <a:ext uri="{FF2B5EF4-FFF2-40B4-BE49-F238E27FC236}">
                  <a16:creationId xmlns:a16="http://schemas.microsoft.com/office/drawing/2014/main" id="{8E393EF0-4C04-0AD3-9665-C621986EF4DD}"/>
                </a:ext>
              </a:extLst>
            </p:cNvPr>
            <p:cNvSpPr/>
            <p:nvPr/>
          </p:nvSpPr>
          <p:spPr bwMode="auto">
            <a:xfrm rot="16200000">
              <a:off x="8654379" y="2577006"/>
              <a:ext cx="852544" cy="456363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0" tIns="59436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sz="1600" dirty="0">
                  <a:solidFill>
                    <a:schemeClr val="bg1"/>
                  </a:solidFill>
                  <a:ea typeface="Segoe UI" pitchFamily="34" charset="0"/>
                  <a:cs typeface="Segoe UI" pitchFamily="34" charset="0"/>
                </a:rPr>
                <a:t>Kernel</a:t>
              </a:r>
            </a:p>
          </p:txBody>
        </p:sp>
        <p:pic>
          <p:nvPicPr>
            <p:cNvPr id="23" name="Graphic 22">
              <a:extLst>
                <a:ext uri="{FF2B5EF4-FFF2-40B4-BE49-F238E27FC236}">
                  <a16:creationId xmlns:a16="http://schemas.microsoft.com/office/drawing/2014/main" id="{EBDD8DEE-4A0F-33D5-11A8-AB23A7A40B3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870102" y="4622481"/>
              <a:ext cx="457200" cy="457200"/>
            </a:xfrm>
            <a:prstGeom prst="rect">
              <a:avLst/>
            </a:prstGeom>
          </p:spPr>
        </p:pic>
        <p:sp>
          <p:nvSpPr>
            <p:cNvPr id="24" name="Container">
              <a:extLst>
                <a:ext uri="{FF2B5EF4-FFF2-40B4-BE49-F238E27FC236}">
                  <a16:creationId xmlns:a16="http://schemas.microsoft.com/office/drawing/2014/main" id="{7616407E-C2C9-3089-6936-77B1EEB7E184}"/>
                </a:ext>
              </a:extLst>
            </p:cNvPr>
            <p:cNvSpPr/>
            <p:nvPr/>
          </p:nvSpPr>
          <p:spPr bwMode="auto">
            <a:xfrm>
              <a:off x="7984564" y="2229926"/>
              <a:ext cx="3377901" cy="196628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Container</a:t>
              </a:r>
            </a:p>
          </p:txBody>
        </p:sp>
        <p:sp>
          <p:nvSpPr>
            <p:cNvPr id="25" name="Apps">
              <a:extLst>
                <a:ext uri="{FF2B5EF4-FFF2-40B4-BE49-F238E27FC236}">
                  <a16:creationId xmlns:a16="http://schemas.microsoft.com/office/drawing/2014/main" id="{7508E563-044B-8F2C-4AC5-94A8A9D0B8F1}"/>
                </a:ext>
              </a:extLst>
            </p:cNvPr>
            <p:cNvSpPr/>
            <p:nvPr/>
          </p:nvSpPr>
          <p:spPr bwMode="auto">
            <a:xfrm rot="16200000">
              <a:off x="8423984" y="2672534"/>
              <a:ext cx="852544" cy="1462444"/>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0" tIns="59436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sz="1600" dirty="0">
                  <a:solidFill>
                    <a:schemeClr val="tx1"/>
                  </a:solidFill>
                  <a:ea typeface="Segoe UI" pitchFamily="34" charset="0"/>
                  <a:cs typeface="Segoe UI" pitchFamily="34" charset="0"/>
                </a:rPr>
                <a:t>Apps</a:t>
              </a:r>
            </a:p>
          </p:txBody>
        </p:sp>
        <p:pic>
          <p:nvPicPr>
            <p:cNvPr id="26" name="Graphic 25">
              <a:extLst>
                <a:ext uri="{FF2B5EF4-FFF2-40B4-BE49-F238E27FC236}">
                  <a16:creationId xmlns:a16="http://schemas.microsoft.com/office/drawing/2014/main" id="{3D590464-FA7E-FCFF-D725-06EC330587F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187394" y="3223513"/>
              <a:ext cx="457200" cy="360485"/>
            </a:xfrm>
            <a:prstGeom prst="rect">
              <a:avLst/>
            </a:prstGeom>
          </p:spPr>
        </p:pic>
        <p:sp>
          <p:nvSpPr>
            <p:cNvPr id="27" name="Services">
              <a:extLst>
                <a:ext uri="{FF2B5EF4-FFF2-40B4-BE49-F238E27FC236}">
                  <a16:creationId xmlns:a16="http://schemas.microsoft.com/office/drawing/2014/main" id="{EF797E9D-44F1-373D-8577-058507C55044}"/>
                </a:ext>
              </a:extLst>
            </p:cNvPr>
            <p:cNvSpPr/>
            <p:nvPr/>
          </p:nvSpPr>
          <p:spPr bwMode="auto">
            <a:xfrm rot="16200000">
              <a:off x="10066774" y="2672534"/>
              <a:ext cx="852544" cy="1462444"/>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0" tIns="59436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sz="1600" dirty="0">
                  <a:solidFill>
                    <a:schemeClr val="tx1"/>
                  </a:solidFill>
                  <a:ea typeface="Segoe UI" pitchFamily="34" charset="0"/>
                  <a:cs typeface="Segoe UI" pitchFamily="34" charset="0"/>
                </a:rPr>
                <a:t>Services</a:t>
              </a:r>
            </a:p>
          </p:txBody>
        </p:sp>
        <p:pic>
          <p:nvPicPr>
            <p:cNvPr id="28" name="Graphic 27">
              <a:extLst>
                <a:ext uri="{FF2B5EF4-FFF2-40B4-BE49-F238E27FC236}">
                  <a16:creationId xmlns:a16="http://schemas.microsoft.com/office/drawing/2014/main" id="{3C993B78-1703-A96E-FFD1-29FB807713B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836009" y="3175156"/>
              <a:ext cx="391886" cy="457200"/>
            </a:xfrm>
            <a:prstGeom prst="rect">
              <a:avLst/>
            </a:prstGeom>
          </p:spPr>
        </p:pic>
      </p:grpSp>
    </p:spTree>
    <p:extLst>
      <p:ext uri="{BB962C8B-B14F-4D97-AF65-F5344CB8AC3E}">
        <p14:creationId xmlns:p14="http://schemas.microsoft.com/office/powerpoint/2010/main" val="32125887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D9387-0923-209A-8BDF-C631B0051DCA}"/>
              </a:ext>
            </a:extLst>
          </p:cNvPr>
          <p:cNvSpPr>
            <a:spLocks noGrp="1"/>
          </p:cNvSpPr>
          <p:nvPr>
            <p:ph type="title"/>
          </p:nvPr>
        </p:nvSpPr>
        <p:spPr/>
        <p:txBody>
          <a:bodyPr/>
          <a:lstStyle/>
          <a:p>
            <a:r>
              <a:rPr lang="nl-NL" dirty="0"/>
              <a:t>Azure container instances</a:t>
            </a:r>
            <a:endParaRPr lang="en-NL" dirty="0"/>
          </a:p>
        </p:txBody>
      </p:sp>
      <p:sp>
        <p:nvSpPr>
          <p:cNvPr id="3" name="Content Placeholder 2">
            <a:extLst>
              <a:ext uri="{FF2B5EF4-FFF2-40B4-BE49-F238E27FC236}">
                <a16:creationId xmlns:a16="http://schemas.microsoft.com/office/drawing/2014/main" id="{52A9AD07-38F6-21BE-CEF7-4B451989F718}"/>
              </a:ext>
            </a:extLst>
          </p:cNvPr>
          <p:cNvSpPr>
            <a:spLocks noGrp="1"/>
          </p:cNvSpPr>
          <p:nvPr>
            <p:ph idx="1"/>
          </p:nvPr>
        </p:nvSpPr>
        <p:spPr/>
        <p:txBody>
          <a:bodyPr/>
          <a:lstStyle/>
          <a:p>
            <a:r>
              <a:rPr lang="en-US" b="1" dirty="0"/>
              <a:t>Virtual network deployment</a:t>
            </a:r>
          </a:p>
          <a:p>
            <a:r>
              <a:rPr lang="en-US" dirty="0"/>
              <a:t>Azure Container Instances enables deployment of container instances into an Azure virtual network. When deployed into a subnet within your virtual network, container instances can communicate securely with other resources in the virtual network, including those that are on premises (through VPN gateway or ExpressRoute).</a:t>
            </a:r>
            <a:endParaRPr lang="en-NL" dirty="0"/>
          </a:p>
        </p:txBody>
      </p:sp>
    </p:spTree>
    <p:extLst>
      <p:ext uri="{BB962C8B-B14F-4D97-AF65-F5344CB8AC3E}">
        <p14:creationId xmlns:p14="http://schemas.microsoft.com/office/powerpoint/2010/main" val="19468568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08297-E548-C5AD-D63F-FCA8962EE0C3}"/>
              </a:ext>
            </a:extLst>
          </p:cNvPr>
          <p:cNvSpPr>
            <a:spLocks noGrp="1"/>
          </p:cNvSpPr>
          <p:nvPr>
            <p:ph type="title"/>
          </p:nvPr>
        </p:nvSpPr>
        <p:spPr/>
        <p:txBody>
          <a:bodyPr/>
          <a:lstStyle/>
          <a:p>
            <a:endParaRPr lang="en-NL" dirty="0"/>
          </a:p>
        </p:txBody>
      </p:sp>
      <p:sp>
        <p:nvSpPr>
          <p:cNvPr id="3" name="Content Placeholder 2">
            <a:extLst>
              <a:ext uri="{FF2B5EF4-FFF2-40B4-BE49-F238E27FC236}">
                <a16:creationId xmlns:a16="http://schemas.microsoft.com/office/drawing/2014/main" id="{89E5A18C-7E8E-A8AD-628F-371E998C5292}"/>
              </a:ext>
            </a:extLst>
          </p:cNvPr>
          <p:cNvSpPr>
            <a:spLocks noGrp="1"/>
          </p:cNvSpPr>
          <p:nvPr>
            <p:ph idx="1"/>
          </p:nvPr>
        </p:nvSpPr>
        <p:spPr/>
        <p:txBody>
          <a:bodyPr/>
          <a:lstStyle/>
          <a:p>
            <a:endParaRPr lang="en-NL"/>
          </a:p>
        </p:txBody>
      </p:sp>
      <p:pic>
        <p:nvPicPr>
          <p:cNvPr id="1026" name="Picture 2" descr="Configuring basic settings for a new container instance in the Azure portal">
            <a:extLst>
              <a:ext uri="{FF2B5EF4-FFF2-40B4-BE49-F238E27FC236}">
                <a16:creationId xmlns:a16="http://schemas.microsoft.com/office/drawing/2014/main" id="{CB6755DF-3AF7-5EA4-920E-AF0E438867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128" y="585216"/>
            <a:ext cx="5715000" cy="593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96726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70240-2A58-0BCB-BF25-26F545989B75}"/>
              </a:ext>
            </a:extLst>
          </p:cNvPr>
          <p:cNvSpPr>
            <a:spLocks noGrp="1"/>
          </p:cNvSpPr>
          <p:nvPr>
            <p:ph type="title"/>
          </p:nvPr>
        </p:nvSpPr>
        <p:spPr/>
        <p:txBody>
          <a:bodyPr/>
          <a:lstStyle/>
          <a:p>
            <a:r>
              <a:rPr lang="en-US" dirty="0"/>
              <a:t>Tutorial: Create a container image for deployment to Azure Container Instances</a:t>
            </a:r>
            <a:endParaRPr lang="en-NL" dirty="0"/>
          </a:p>
        </p:txBody>
      </p:sp>
      <p:sp>
        <p:nvSpPr>
          <p:cNvPr id="3" name="Content Placeholder 2">
            <a:extLst>
              <a:ext uri="{FF2B5EF4-FFF2-40B4-BE49-F238E27FC236}">
                <a16:creationId xmlns:a16="http://schemas.microsoft.com/office/drawing/2014/main" id="{A2B9E467-EC65-0E7D-E6B7-5F83F2C4CF94}"/>
              </a:ext>
            </a:extLst>
          </p:cNvPr>
          <p:cNvSpPr>
            <a:spLocks noGrp="1"/>
          </p:cNvSpPr>
          <p:nvPr>
            <p:ph idx="1"/>
          </p:nvPr>
        </p:nvSpPr>
        <p:spPr/>
        <p:txBody>
          <a:bodyPr/>
          <a:lstStyle/>
          <a:p>
            <a:r>
              <a:rPr lang="nl-NL" dirty="0">
                <a:hlinkClick r:id="rId2"/>
              </a:rPr>
              <a:t>https://docs.microsoft.com/en-us/azure/container-instances/container-instances-tutorial-prepare-app</a:t>
            </a:r>
            <a:endParaRPr lang="nl-NL" dirty="0"/>
          </a:p>
          <a:p>
            <a:endParaRPr lang="en-NL" dirty="0"/>
          </a:p>
        </p:txBody>
      </p:sp>
      <p:pic>
        <p:nvPicPr>
          <p:cNvPr id="5" name="Picture 4">
            <a:extLst>
              <a:ext uri="{FF2B5EF4-FFF2-40B4-BE49-F238E27FC236}">
                <a16:creationId xmlns:a16="http://schemas.microsoft.com/office/drawing/2014/main" id="{416768AC-2EF3-82B3-A8B0-0E3AAF58A3B6}"/>
              </a:ext>
            </a:extLst>
          </p:cNvPr>
          <p:cNvPicPr>
            <a:picLocks noChangeAspect="1"/>
          </p:cNvPicPr>
          <p:nvPr/>
        </p:nvPicPr>
        <p:blipFill>
          <a:blip r:embed="rId3"/>
          <a:stretch>
            <a:fillRect/>
          </a:stretch>
        </p:blipFill>
        <p:spPr>
          <a:xfrm>
            <a:off x="1024128" y="3429000"/>
            <a:ext cx="7581900" cy="2571750"/>
          </a:xfrm>
          <a:prstGeom prst="rect">
            <a:avLst/>
          </a:prstGeom>
        </p:spPr>
      </p:pic>
    </p:spTree>
    <p:extLst>
      <p:ext uri="{BB962C8B-B14F-4D97-AF65-F5344CB8AC3E}">
        <p14:creationId xmlns:p14="http://schemas.microsoft.com/office/powerpoint/2010/main" val="5652774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0680D-F282-1CFE-37D6-47034BF0D82A}"/>
              </a:ext>
            </a:extLst>
          </p:cNvPr>
          <p:cNvSpPr>
            <a:spLocks noGrp="1"/>
          </p:cNvSpPr>
          <p:nvPr>
            <p:ph type="title"/>
          </p:nvPr>
        </p:nvSpPr>
        <p:spPr/>
        <p:txBody>
          <a:bodyPr/>
          <a:lstStyle/>
          <a:p>
            <a:r>
              <a:rPr lang="en-US" dirty="0"/>
              <a:t>Tutorial: Create an Azure container registry and push a container image</a:t>
            </a:r>
            <a:endParaRPr lang="en-NL" dirty="0"/>
          </a:p>
        </p:txBody>
      </p:sp>
      <p:sp>
        <p:nvSpPr>
          <p:cNvPr id="3" name="Content Placeholder 2">
            <a:extLst>
              <a:ext uri="{FF2B5EF4-FFF2-40B4-BE49-F238E27FC236}">
                <a16:creationId xmlns:a16="http://schemas.microsoft.com/office/drawing/2014/main" id="{F280F5E7-9713-FC1C-2C03-8C60F06D1EF3}"/>
              </a:ext>
            </a:extLst>
          </p:cNvPr>
          <p:cNvSpPr>
            <a:spLocks noGrp="1"/>
          </p:cNvSpPr>
          <p:nvPr>
            <p:ph idx="1"/>
          </p:nvPr>
        </p:nvSpPr>
        <p:spPr/>
        <p:txBody>
          <a:bodyPr/>
          <a:lstStyle/>
          <a:p>
            <a:r>
              <a:rPr lang="nl-NL" dirty="0">
                <a:hlinkClick r:id="rId2"/>
              </a:rPr>
              <a:t>https://docs.microsoft.com/en-us/azure/container-instances/container-instances-tutorial-prepare-acr</a:t>
            </a:r>
            <a:endParaRPr lang="nl-NL" dirty="0"/>
          </a:p>
          <a:p>
            <a:endParaRPr lang="en-NL" dirty="0"/>
          </a:p>
        </p:txBody>
      </p:sp>
      <p:pic>
        <p:nvPicPr>
          <p:cNvPr id="5" name="Picture 4">
            <a:extLst>
              <a:ext uri="{FF2B5EF4-FFF2-40B4-BE49-F238E27FC236}">
                <a16:creationId xmlns:a16="http://schemas.microsoft.com/office/drawing/2014/main" id="{0A5697F7-0F83-5E72-1433-4EAC7DE9FA34}"/>
              </a:ext>
            </a:extLst>
          </p:cNvPr>
          <p:cNvPicPr>
            <a:picLocks noChangeAspect="1"/>
          </p:cNvPicPr>
          <p:nvPr/>
        </p:nvPicPr>
        <p:blipFill>
          <a:blip r:embed="rId3"/>
          <a:stretch>
            <a:fillRect/>
          </a:stretch>
        </p:blipFill>
        <p:spPr>
          <a:xfrm>
            <a:off x="1024128" y="3154680"/>
            <a:ext cx="7315200" cy="2286000"/>
          </a:xfrm>
          <a:prstGeom prst="rect">
            <a:avLst/>
          </a:prstGeom>
        </p:spPr>
      </p:pic>
    </p:spTree>
    <p:extLst>
      <p:ext uri="{BB962C8B-B14F-4D97-AF65-F5344CB8AC3E}">
        <p14:creationId xmlns:p14="http://schemas.microsoft.com/office/powerpoint/2010/main" val="11468255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CB177-B871-AD30-46C9-783C6E161B4A}"/>
              </a:ext>
            </a:extLst>
          </p:cNvPr>
          <p:cNvSpPr>
            <a:spLocks noGrp="1"/>
          </p:cNvSpPr>
          <p:nvPr>
            <p:ph type="title"/>
          </p:nvPr>
        </p:nvSpPr>
        <p:spPr/>
        <p:txBody>
          <a:bodyPr/>
          <a:lstStyle/>
          <a:p>
            <a:r>
              <a:rPr lang="nl-NL" dirty="0"/>
              <a:t>Tutorial: Deploy a container application to Azure Container Instances</a:t>
            </a:r>
            <a:endParaRPr lang="en-NL" dirty="0"/>
          </a:p>
        </p:txBody>
      </p:sp>
      <p:sp>
        <p:nvSpPr>
          <p:cNvPr id="3" name="Content Placeholder 2">
            <a:extLst>
              <a:ext uri="{FF2B5EF4-FFF2-40B4-BE49-F238E27FC236}">
                <a16:creationId xmlns:a16="http://schemas.microsoft.com/office/drawing/2014/main" id="{E70C0E53-BAD4-7B8C-B414-E8F29DB44D80}"/>
              </a:ext>
            </a:extLst>
          </p:cNvPr>
          <p:cNvSpPr>
            <a:spLocks noGrp="1"/>
          </p:cNvSpPr>
          <p:nvPr>
            <p:ph idx="1"/>
          </p:nvPr>
        </p:nvSpPr>
        <p:spPr/>
        <p:txBody>
          <a:bodyPr/>
          <a:lstStyle/>
          <a:p>
            <a:r>
              <a:rPr lang="nl-NL" dirty="0">
                <a:hlinkClick r:id="rId2"/>
              </a:rPr>
              <a:t>https://docs.microsoft.com/en-us/azure/container-instances/container-instances-tutorial-deploy-app</a:t>
            </a:r>
            <a:endParaRPr lang="nl-NL" dirty="0"/>
          </a:p>
          <a:p>
            <a:endParaRPr lang="en-NL" dirty="0"/>
          </a:p>
        </p:txBody>
      </p:sp>
      <p:pic>
        <p:nvPicPr>
          <p:cNvPr id="5" name="Picture 4">
            <a:extLst>
              <a:ext uri="{FF2B5EF4-FFF2-40B4-BE49-F238E27FC236}">
                <a16:creationId xmlns:a16="http://schemas.microsoft.com/office/drawing/2014/main" id="{C0CCD92A-9B65-4624-A84F-A23BAF4F2BA7}"/>
              </a:ext>
            </a:extLst>
          </p:cNvPr>
          <p:cNvPicPr>
            <a:picLocks noChangeAspect="1"/>
          </p:cNvPicPr>
          <p:nvPr/>
        </p:nvPicPr>
        <p:blipFill>
          <a:blip r:embed="rId3"/>
          <a:stretch>
            <a:fillRect/>
          </a:stretch>
        </p:blipFill>
        <p:spPr>
          <a:xfrm>
            <a:off x="1024128" y="3304309"/>
            <a:ext cx="7610475" cy="2286000"/>
          </a:xfrm>
          <a:prstGeom prst="rect">
            <a:avLst/>
          </a:prstGeom>
        </p:spPr>
      </p:pic>
    </p:spTree>
    <p:extLst>
      <p:ext uri="{BB962C8B-B14F-4D97-AF65-F5344CB8AC3E}">
        <p14:creationId xmlns:p14="http://schemas.microsoft.com/office/powerpoint/2010/main" val="30164671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46E8A-D3EC-064E-E995-518865E983D0}"/>
              </a:ext>
            </a:extLst>
          </p:cNvPr>
          <p:cNvSpPr>
            <a:spLocks noGrp="1"/>
          </p:cNvSpPr>
          <p:nvPr>
            <p:ph type="title"/>
          </p:nvPr>
        </p:nvSpPr>
        <p:spPr/>
        <p:txBody>
          <a:bodyPr/>
          <a:lstStyle/>
          <a:p>
            <a:r>
              <a:rPr lang="fr-FR" dirty="0"/>
              <a:t>Container groups in Azure Container Instances</a:t>
            </a:r>
            <a:endParaRPr lang="en-NL" dirty="0"/>
          </a:p>
        </p:txBody>
      </p:sp>
      <p:sp>
        <p:nvSpPr>
          <p:cNvPr id="3" name="Content Placeholder 2">
            <a:extLst>
              <a:ext uri="{FF2B5EF4-FFF2-40B4-BE49-F238E27FC236}">
                <a16:creationId xmlns:a16="http://schemas.microsoft.com/office/drawing/2014/main" id="{E72B3239-AD89-5A61-6530-A9B9F0EDAFD2}"/>
              </a:ext>
            </a:extLst>
          </p:cNvPr>
          <p:cNvSpPr>
            <a:spLocks noGrp="1"/>
          </p:cNvSpPr>
          <p:nvPr>
            <p:ph idx="1"/>
          </p:nvPr>
        </p:nvSpPr>
        <p:spPr/>
        <p:txBody>
          <a:bodyPr/>
          <a:lstStyle/>
          <a:p>
            <a:r>
              <a:rPr lang="en-US" dirty="0"/>
              <a:t>A container group is a collection of containers that get scheduled on the same host machine. The containers in a container group share a lifecycle, resources, local network, and storage volumes. It's similar in concept to a pod in</a:t>
            </a:r>
            <a:endParaRPr lang="en-NL" dirty="0"/>
          </a:p>
        </p:txBody>
      </p:sp>
    </p:spTree>
    <p:extLst>
      <p:ext uri="{BB962C8B-B14F-4D97-AF65-F5344CB8AC3E}">
        <p14:creationId xmlns:p14="http://schemas.microsoft.com/office/powerpoint/2010/main" val="21940650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5BFE-49E6-B7C6-F780-797DB55844D6}"/>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0ADA0316-1A5F-3DA4-714C-1E3134763F2E}"/>
              </a:ext>
            </a:extLst>
          </p:cNvPr>
          <p:cNvSpPr>
            <a:spLocks noGrp="1"/>
          </p:cNvSpPr>
          <p:nvPr>
            <p:ph idx="1"/>
          </p:nvPr>
        </p:nvSpPr>
        <p:spPr/>
        <p:txBody>
          <a:bodyPr/>
          <a:lstStyle/>
          <a:p>
            <a:endParaRPr lang="en-NL"/>
          </a:p>
        </p:txBody>
      </p:sp>
      <p:pic>
        <p:nvPicPr>
          <p:cNvPr id="3074" name="Picture 2" descr="Container groups diagram">
            <a:extLst>
              <a:ext uri="{FF2B5EF4-FFF2-40B4-BE49-F238E27FC236}">
                <a16:creationId xmlns:a16="http://schemas.microsoft.com/office/drawing/2014/main" id="{DEF2B661-27C5-DD6F-95AF-3D4A0EF363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0"/>
            <a:ext cx="7810500" cy="632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87221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BABCD-5CE9-9C58-3A24-3718CDD1044B}"/>
              </a:ext>
            </a:extLst>
          </p:cNvPr>
          <p:cNvSpPr>
            <a:spLocks noGrp="1"/>
          </p:cNvSpPr>
          <p:nvPr>
            <p:ph type="title"/>
          </p:nvPr>
        </p:nvSpPr>
        <p:spPr/>
        <p:txBody>
          <a:bodyPr/>
          <a:lstStyle/>
          <a:p>
            <a:r>
              <a:rPr lang="fr-FR" dirty="0"/>
              <a:t>Container groups in Azure Container Instances</a:t>
            </a:r>
            <a:endParaRPr lang="en-NL" dirty="0"/>
          </a:p>
        </p:txBody>
      </p:sp>
      <p:sp>
        <p:nvSpPr>
          <p:cNvPr id="3" name="Content Placeholder 2">
            <a:extLst>
              <a:ext uri="{FF2B5EF4-FFF2-40B4-BE49-F238E27FC236}">
                <a16:creationId xmlns:a16="http://schemas.microsoft.com/office/drawing/2014/main" id="{3E2F218B-44CF-00CB-4262-F454D101DA30}"/>
              </a:ext>
            </a:extLst>
          </p:cNvPr>
          <p:cNvSpPr>
            <a:spLocks noGrp="1"/>
          </p:cNvSpPr>
          <p:nvPr>
            <p:ph idx="1"/>
          </p:nvPr>
        </p:nvSpPr>
        <p:spPr/>
        <p:txBody>
          <a:bodyPr/>
          <a:lstStyle/>
          <a:p>
            <a:r>
              <a:rPr lang="en-US" dirty="0"/>
              <a:t>This example container group:</a:t>
            </a:r>
          </a:p>
          <a:p>
            <a:endParaRPr lang="en-US" dirty="0"/>
          </a:p>
          <a:p>
            <a:pPr lvl="1"/>
            <a:r>
              <a:rPr lang="en-US" dirty="0"/>
              <a:t>Is scheduled on a single host machine.</a:t>
            </a:r>
          </a:p>
          <a:p>
            <a:pPr lvl="1"/>
            <a:r>
              <a:rPr lang="en-US" dirty="0"/>
              <a:t>Is assigned a DNS name label.</a:t>
            </a:r>
          </a:p>
          <a:p>
            <a:pPr lvl="1"/>
            <a:r>
              <a:rPr lang="en-US" dirty="0"/>
              <a:t>Exposes a single public IP address, with one exposed port.</a:t>
            </a:r>
          </a:p>
          <a:p>
            <a:pPr lvl="1"/>
            <a:r>
              <a:rPr lang="en-US" dirty="0"/>
              <a:t>Consists of two containers. One container listens on port 80, while the other listens on port 5000.</a:t>
            </a:r>
          </a:p>
          <a:p>
            <a:pPr lvl="1"/>
            <a:r>
              <a:rPr lang="en-US" dirty="0"/>
              <a:t>Includes two Azure file shares as volume mounts, and each container mounts one of the shares locally.</a:t>
            </a:r>
            <a:endParaRPr lang="en-NL" dirty="0"/>
          </a:p>
        </p:txBody>
      </p:sp>
    </p:spTree>
    <p:extLst>
      <p:ext uri="{BB962C8B-B14F-4D97-AF65-F5344CB8AC3E}">
        <p14:creationId xmlns:p14="http://schemas.microsoft.com/office/powerpoint/2010/main" val="2443039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9B877-19D5-CA47-1DEF-552B52AC0632}"/>
              </a:ext>
            </a:extLst>
          </p:cNvPr>
          <p:cNvSpPr>
            <a:spLocks noGrp="1"/>
          </p:cNvSpPr>
          <p:nvPr>
            <p:ph type="title"/>
          </p:nvPr>
        </p:nvSpPr>
        <p:spPr/>
        <p:txBody>
          <a:bodyPr/>
          <a:lstStyle/>
          <a:p>
            <a:r>
              <a:rPr lang="en-US" dirty="0"/>
              <a:t>Deployment</a:t>
            </a:r>
            <a:endParaRPr lang="en-NL" dirty="0"/>
          </a:p>
        </p:txBody>
      </p:sp>
      <p:sp>
        <p:nvSpPr>
          <p:cNvPr id="3" name="Content Placeholder 2">
            <a:extLst>
              <a:ext uri="{FF2B5EF4-FFF2-40B4-BE49-F238E27FC236}">
                <a16:creationId xmlns:a16="http://schemas.microsoft.com/office/drawing/2014/main" id="{CA92E79B-A426-043A-4724-0C1A4B24FA67}"/>
              </a:ext>
            </a:extLst>
          </p:cNvPr>
          <p:cNvSpPr>
            <a:spLocks noGrp="1"/>
          </p:cNvSpPr>
          <p:nvPr>
            <p:ph idx="1"/>
          </p:nvPr>
        </p:nvSpPr>
        <p:spPr/>
        <p:txBody>
          <a:bodyPr>
            <a:normAutofit/>
          </a:bodyPr>
          <a:lstStyle/>
          <a:p>
            <a:r>
              <a:rPr lang="en-US" dirty="0"/>
              <a:t>Here are two common ways to deploy a multi-container group: use a Resource Manager template or a YAML file. A Resource Manager template is recommended when you need to deploy additional Azure service resources (for example, an Azure Files share) when you deploy the container instances. Due to the YAML format's more concise nature, a YAML file is recommended when your deployment includes only container instances. For details on properties you can set, see the Resource Manager template reference or YAML reference documentation.</a:t>
            </a:r>
          </a:p>
          <a:p>
            <a:r>
              <a:rPr lang="en-US" dirty="0"/>
              <a:t>To preserve a container group's configuration, you can export the configuration to a YAML file by using the Azure CLI command </a:t>
            </a:r>
            <a:r>
              <a:rPr lang="en-US" dirty="0" err="1"/>
              <a:t>az</a:t>
            </a:r>
            <a:r>
              <a:rPr lang="en-US" dirty="0"/>
              <a:t> container export. Export allows you to store your container group configurations in version control for "configuration as code." Or, use the exported file as a starting point when developing a new configuration in YAML.</a:t>
            </a:r>
            <a:endParaRPr lang="en-NL" dirty="0"/>
          </a:p>
        </p:txBody>
      </p:sp>
    </p:spTree>
    <p:extLst>
      <p:ext uri="{BB962C8B-B14F-4D97-AF65-F5344CB8AC3E}">
        <p14:creationId xmlns:p14="http://schemas.microsoft.com/office/powerpoint/2010/main" val="12968602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5C223-47AF-B942-CDAB-A065E9E6D539}"/>
              </a:ext>
            </a:extLst>
          </p:cNvPr>
          <p:cNvSpPr>
            <a:spLocks noGrp="1"/>
          </p:cNvSpPr>
          <p:nvPr>
            <p:ph type="title"/>
          </p:nvPr>
        </p:nvSpPr>
        <p:spPr/>
        <p:txBody>
          <a:bodyPr/>
          <a:lstStyle/>
          <a:p>
            <a:r>
              <a:rPr lang="nl-NL" dirty="0"/>
              <a:t>Resource allocation</a:t>
            </a:r>
            <a:br>
              <a:rPr lang="nl-NL" dirty="0"/>
            </a:br>
            <a:endParaRPr lang="en-NL" dirty="0"/>
          </a:p>
        </p:txBody>
      </p:sp>
      <p:sp>
        <p:nvSpPr>
          <p:cNvPr id="3" name="Content Placeholder 2">
            <a:extLst>
              <a:ext uri="{FF2B5EF4-FFF2-40B4-BE49-F238E27FC236}">
                <a16:creationId xmlns:a16="http://schemas.microsoft.com/office/drawing/2014/main" id="{120AE44D-964F-C426-34F7-2A39EF760775}"/>
              </a:ext>
            </a:extLst>
          </p:cNvPr>
          <p:cNvSpPr>
            <a:spLocks noGrp="1"/>
          </p:cNvSpPr>
          <p:nvPr>
            <p:ph idx="1"/>
          </p:nvPr>
        </p:nvSpPr>
        <p:spPr/>
        <p:txBody>
          <a:bodyPr/>
          <a:lstStyle/>
          <a:p>
            <a:r>
              <a:rPr lang="en-US" dirty="0"/>
              <a:t>Azure Container Instances allocates resources such as CPUs, memory, and optionally GPUs (preview) to a multi-container group by adding the resource requests of the instances in the group. Taking CPU resources as an example, if you create a container group with two container instances, each requesting 1 CPU, then the container group is allocated 2 CPUs.</a:t>
            </a:r>
            <a:endParaRPr lang="en-NL" dirty="0"/>
          </a:p>
        </p:txBody>
      </p:sp>
    </p:spTree>
    <p:extLst>
      <p:ext uri="{BB962C8B-B14F-4D97-AF65-F5344CB8AC3E}">
        <p14:creationId xmlns:p14="http://schemas.microsoft.com/office/powerpoint/2010/main" val="3742491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F2585-20BC-FC0F-68A1-2D3A104236E1}"/>
              </a:ext>
            </a:extLst>
          </p:cNvPr>
          <p:cNvSpPr>
            <a:spLocks noGrp="1"/>
          </p:cNvSpPr>
          <p:nvPr>
            <p:ph type="title"/>
          </p:nvPr>
        </p:nvSpPr>
        <p:spPr/>
        <p:txBody>
          <a:bodyPr/>
          <a:lstStyle/>
          <a:p>
            <a:r>
              <a:rPr lang="nl-NL" dirty="0"/>
              <a:t>Containers</a:t>
            </a:r>
            <a:endParaRPr lang="en-NL" dirty="0"/>
          </a:p>
        </p:txBody>
      </p:sp>
      <p:sp>
        <p:nvSpPr>
          <p:cNvPr id="3" name="Content Placeholder 2">
            <a:extLst>
              <a:ext uri="{FF2B5EF4-FFF2-40B4-BE49-F238E27FC236}">
                <a16:creationId xmlns:a16="http://schemas.microsoft.com/office/drawing/2014/main" id="{53F9AB37-FDA7-CEA4-1262-6FB763F219A2}"/>
              </a:ext>
            </a:extLst>
          </p:cNvPr>
          <p:cNvSpPr>
            <a:spLocks noGrp="1"/>
          </p:cNvSpPr>
          <p:nvPr>
            <p:ph idx="1"/>
          </p:nvPr>
        </p:nvSpPr>
        <p:spPr>
          <a:xfrm>
            <a:off x="1024128" y="1911927"/>
            <a:ext cx="9720073" cy="4397433"/>
          </a:xfrm>
        </p:spPr>
        <p:txBody>
          <a:bodyPr/>
          <a:lstStyle/>
          <a:p>
            <a:r>
              <a:rPr lang="en-US" dirty="0"/>
              <a:t>Mechanism to package and deploy an application</a:t>
            </a:r>
          </a:p>
          <a:p>
            <a:endParaRPr lang="en-NL" dirty="0"/>
          </a:p>
        </p:txBody>
      </p:sp>
      <p:grpSp>
        <p:nvGrpSpPr>
          <p:cNvPr id="4" name="Group 3" descr="The diagram depicts a container deploying from a developer's laptop to multiple operating systems or environments.">
            <a:extLst>
              <a:ext uri="{FF2B5EF4-FFF2-40B4-BE49-F238E27FC236}">
                <a16:creationId xmlns:a16="http://schemas.microsoft.com/office/drawing/2014/main" id="{E57D4FF2-04EA-6B90-1A1E-AA650AA9001C}"/>
              </a:ext>
            </a:extLst>
          </p:cNvPr>
          <p:cNvGrpSpPr/>
          <p:nvPr/>
        </p:nvGrpSpPr>
        <p:grpSpPr>
          <a:xfrm>
            <a:off x="584200" y="1538430"/>
            <a:ext cx="10790603" cy="4862370"/>
            <a:chOff x="584200" y="1538430"/>
            <a:chExt cx="10790603" cy="4862370"/>
          </a:xfrm>
        </p:grpSpPr>
        <p:grpSp>
          <p:nvGrpSpPr>
            <p:cNvPr id="5" name="Group 4">
              <a:extLst>
                <a:ext uri="{FF2B5EF4-FFF2-40B4-BE49-F238E27FC236}">
                  <a16:creationId xmlns:a16="http://schemas.microsoft.com/office/drawing/2014/main" id="{4CDFE935-5D9A-C190-69EB-B6E0812EFA7B}"/>
                </a:ext>
              </a:extLst>
            </p:cNvPr>
            <p:cNvGrpSpPr/>
            <p:nvPr/>
          </p:nvGrpSpPr>
          <p:grpSpPr>
            <a:xfrm>
              <a:off x="4082956" y="2374711"/>
              <a:ext cx="4026089" cy="4026089"/>
              <a:chOff x="1473769" y="2374711"/>
              <a:chExt cx="4026089" cy="4026089"/>
            </a:xfrm>
          </p:grpSpPr>
          <p:pic>
            <p:nvPicPr>
              <p:cNvPr id="21" name="Graphic 20">
                <a:extLst>
                  <a:ext uri="{FF2B5EF4-FFF2-40B4-BE49-F238E27FC236}">
                    <a16:creationId xmlns:a16="http://schemas.microsoft.com/office/drawing/2014/main" id="{2BAA4161-A297-95A1-2CF4-05DE99C1068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73769" y="5168662"/>
                <a:ext cx="1232138" cy="1232138"/>
              </a:xfrm>
              <a:prstGeom prst="rect">
                <a:avLst/>
              </a:prstGeom>
            </p:spPr>
          </p:pic>
          <p:sp>
            <p:nvSpPr>
              <p:cNvPr id="22" name="Rectangle 21">
                <a:extLst>
                  <a:ext uri="{FF2B5EF4-FFF2-40B4-BE49-F238E27FC236}">
                    <a16:creationId xmlns:a16="http://schemas.microsoft.com/office/drawing/2014/main" id="{A13168D6-3113-2415-8322-B5A431C68860}"/>
                  </a:ext>
                </a:extLst>
              </p:cNvPr>
              <p:cNvSpPr/>
              <p:nvPr/>
            </p:nvSpPr>
            <p:spPr bwMode="auto">
              <a:xfrm>
                <a:off x="1473769" y="2374711"/>
                <a:ext cx="4026089" cy="4026089"/>
              </a:xfrm>
              <a:prstGeom prst="rect">
                <a:avLst/>
              </a:prstGeom>
              <a:noFill/>
              <a:ln w="38100">
                <a:solidFill>
                  <a:srgbClr val="80499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AADDC29A-A300-35D8-FE21-BFC4F43F4C99}"/>
                  </a:ext>
                </a:extLst>
              </p:cNvPr>
              <p:cNvSpPr/>
              <p:nvPr/>
            </p:nvSpPr>
            <p:spPr bwMode="auto">
              <a:xfrm>
                <a:off x="2115213" y="2556504"/>
                <a:ext cx="274320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Operating system</a:t>
                </a:r>
              </a:p>
            </p:txBody>
          </p:sp>
          <p:sp>
            <p:nvSpPr>
              <p:cNvPr id="24" name="Rectangle 23">
                <a:extLst>
                  <a:ext uri="{FF2B5EF4-FFF2-40B4-BE49-F238E27FC236}">
                    <a16:creationId xmlns:a16="http://schemas.microsoft.com/office/drawing/2014/main" id="{BEB2B676-1847-ED90-7E00-D362AEC625ED}"/>
                  </a:ext>
                </a:extLst>
              </p:cNvPr>
              <p:cNvSpPr/>
              <p:nvPr/>
            </p:nvSpPr>
            <p:spPr bwMode="auto">
              <a:xfrm>
                <a:off x="2115213" y="3871948"/>
                <a:ext cx="274320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Dependencies</a:t>
                </a:r>
              </a:p>
            </p:txBody>
          </p:sp>
          <p:sp>
            <p:nvSpPr>
              <p:cNvPr id="25" name="Rectangle 24">
                <a:extLst>
                  <a:ext uri="{FF2B5EF4-FFF2-40B4-BE49-F238E27FC236}">
                    <a16:creationId xmlns:a16="http://schemas.microsoft.com/office/drawing/2014/main" id="{414DE9E7-162D-9E8A-B728-C8B7707F556B}"/>
                  </a:ext>
                </a:extLst>
              </p:cNvPr>
              <p:cNvSpPr/>
              <p:nvPr/>
            </p:nvSpPr>
            <p:spPr bwMode="auto">
              <a:xfrm>
                <a:off x="2115213" y="4529670"/>
                <a:ext cx="274320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Files</a:t>
                </a:r>
              </a:p>
            </p:txBody>
          </p:sp>
          <p:sp>
            <p:nvSpPr>
              <p:cNvPr id="26" name="Rectangle 25">
                <a:extLst>
                  <a:ext uri="{FF2B5EF4-FFF2-40B4-BE49-F238E27FC236}">
                    <a16:creationId xmlns:a16="http://schemas.microsoft.com/office/drawing/2014/main" id="{EAF180CC-6A7B-81C5-4E41-A578EE8B45A7}"/>
                  </a:ext>
                </a:extLst>
              </p:cNvPr>
              <p:cNvSpPr/>
              <p:nvPr/>
            </p:nvSpPr>
            <p:spPr bwMode="auto">
              <a:xfrm>
                <a:off x="2115213" y="3214226"/>
                <a:ext cx="274320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Application code</a:t>
                </a:r>
              </a:p>
            </p:txBody>
          </p:sp>
        </p:grpSp>
        <p:cxnSp>
          <p:nvCxnSpPr>
            <p:cNvPr id="6" name="Straight Arrow Connector 5">
              <a:extLst>
                <a:ext uri="{FF2B5EF4-FFF2-40B4-BE49-F238E27FC236}">
                  <a16:creationId xmlns:a16="http://schemas.microsoft.com/office/drawing/2014/main" id="{0261EDCA-9E1B-B834-2883-D2EDC3C455F6}"/>
                </a:ext>
              </a:extLst>
            </p:cNvPr>
            <p:cNvCxnSpPr>
              <a:cxnSpLocks/>
              <a:stCxn id="22" idx="3"/>
              <a:endCxn id="9" idx="1"/>
            </p:cNvCxnSpPr>
            <p:nvPr/>
          </p:nvCxnSpPr>
          <p:spPr>
            <a:xfrm flipV="1">
              <a:off x="8109045" y="2087070"/>
              <a:ext cx="2168478" cy="2300686"/>
            </a:xfrm>
            <a:prstGeom prst="straightConnector1">
              <a:avLst/>
            </a:prstGeom>
            <a:ln w="38100">
              <a:solidFill>
                <a:srgbClr val="804998"/>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55E875A-AC05-8B5C-D8F6-BE37BD55C34B}"/>
                </a:ext>
              </a:extLst>
            </p:cNvPr>
            <p:cNvCxnSpPr>
              <a:cxnSpLocks/>
              <a:stCxn id="22" idx="3"/>
              <a:endCxn id="11" idx="1"/>
            </p:cNvCxnSpPr>
            <p:nvPr/>
          </p:nvCxnSpPr>
          <p:spPr>
            <a:xfrm>
              <a:off x="8109045" y="4387756"/>
              <a:ext cx="2168478" cy="209374"/>
            </a:xfrm>
            <a:prstGeom prst="straightConnector1">
              <a:avLst/>
            </a:prstGeom>
            <a:ln w="38100">
              <a:solidFill>
                <a:srgbClr val="804998"/>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2F08FED-160F-1202-18B7-F5B580E5D4B2}"/>
                </a:ext>
              </a:extLst>
            </p:cNvPr>
            <p:cNvCxnSpPr>
              <a:cxnSpLocks/>
              <a:stCxn id="22" idx="3"/>
              <a:endCxn id="12" idx="1"/>
            </p:cNvCxnSpPr>
            <p:nvPr/>
          </p:nvCxnSpPr>
          <p:spPr>
            <a:xfrm>
              <a:off x="8109045" y="4387756"/>
              <a:ext cx="2168478" cy="1464404"/>
            </a:xfrm>
            <a:prstGeom prst="straightConnector1">
              <a:avLst/>
            </a:prstGeom>
            <a:ln w="38100">
              <a:solidFill>
                <a:srgbClr val="804998"/>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C8D63B9B-3E05-EF47-A7BF-986DED51684E}"/>
                </a:ext>
              </a:extLst>
            </p:cNvPr>
            <p:cNvSpPr/>
            <p:nvPr/>
          </p:nvSpPr>
          <p:spPr bwMode="auto">
            <a:xfrm>
              <a:off x="10277523" y="1538430"/>
              <a:ext cx="1097280" cy="109728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9144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Linux</a:t>
              </a:r>
            </a:p>
          </p:txBody>
        </p:sp>
        <p:sp>
          <p:nvSpPr>
            <p:cNvPr id="10" name="Rectangle: Rounded Corners 9">
              <a:extLst>
                <a:ext uri="{FF2B5EF4-FFF2-40B4-BE49-F238E27FC236}">
                  <a16:creationId xmlns:a16="http://schemas.microsoft.com/office/drawing/2014/main" id="{166932F6-98BA-5D7E-8F8D-D7A3C710BEAE}"/>
                </a:ext>
              </a:extLst>
            </p:cNvPr>
            <p:cNvSpPr/>
            <p:nvPr/>
          </p:nvSpPr>
          <p:spPr bwMode="auto">
            <a:xfrm>
              <a:off x="10277523" y="2793460"/>
              <a:ext cx="1097280" cy="109728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9144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Windows</a:t>
              </a:r>
            </a:p>
          </p:txBody>
        </p:sp>
        <p:sp>
          <p:nvSpPr>
            <p:cNvPr id="11" name="Rectangle: Rounded Corners 10">
              <a:extLst>
                <a:ext uri="{FF2B5EF4-FFF2-40B4-BE49-F238E27FC236}">
                  <a16:creationId xmlns:a16="http://schemas.microsoft.com/office/drawing/2014/main" id="{224B74A6-2FE0-3C1E-B49F-393A8414056B}"/>
                </a:ext>
              </a:extLst>
            </p:cNvPr>
            <p:cNvSpPr/>
            <p:nvPr/>
          </p:nvSpPr>
          <p:spPr bwMode="auto">
            <a:xfrm>
              <a:off x="10277523" y="4048490"/>
              <a:ext cx="1097280" cy="109728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9144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Datacenter</a:t>
              </a:r>
            </a:p>
          </p:txBody>
        </p:sp>
        <p:sp>
          <p:nvSpPr>
            <p:cNvPr id="12" name="Rectangle: Rounded Corners 11">
              <a:extLst>
                <a:ext uri="{FF2B5EF4-FFF2-40B4-BE49-F238E27FC236}">
                  <a16:creationId xmlns:a16="http://schemas.microsoft.com/office/drawing/2014/main" id="{F2591690-4EF6-5B84-32D6-9648868D36EB}"/>
                </a:ext>
              </a:extLst>
            </p:cNvPr>
            <p:cNvSpPr/>
            <p:nvPr/>
          </p:nvSpPr>
          <p:spPr bwMode="auto">
            <a:xfrm>
              <a:off x="10277523" y="5303520"/>
              <a:ext cx="1097280" cy="109728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9144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Cloud</a:t>
              </a:r>
            </a:p>
          </p:txBody>
        </p:sp>
        <p:pic>
          <p:nvPicPr>
            <p:cNvPr id="13" name="Graphic 12">
              <a:extLst>
                <a:ext uri="{FF2B5EF4-FFF2-40B4-BE49-F238E27FC236}">
                  <a16:creationId xmlns:a16="http://schemas.microsoft.com/office/drawing/2014/main" id="{22E4AD68-E422-84E1-1D81-6B0D5144E1D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0506123" y="5422653"/>
              <a:ext cx="640080" cy="430599"/>
            </a:xfrm>
            <a:prstGeom prst="rect">
              <a:avLst/>
            </a:prstGeom>
          </p:spPr>
        </p:pic>
        <p:pic>
          <p:nvPicPr>
            <p:cNvPr id="14" name="Graphic 13">
              <a:extLst>
                <a:ext uri="{FF2B5EF4-FFF2-40B4-BE49-F238E27FC236}">
                  <a16:creationId xmlns:a16="http://schemas.microsoft.com/office/drawing/2014/main" id="{EB7024D3-B292-DDD6-5FAD-9017ACBF56F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597563" y="2899152"/>
              <a:ext cx="457200" cy="457200"/>
            </a:xfrm>
            <a:prstGeom prst="rect">
              <a:avLst/>
            </a:prstGeom>
          </p:spPr>
        </p:pic>
        <p:pic>
          <p:nvPicPr>
            <p:cNvPr id="15" name="Graphic 14">
              <a:extLst>
                <a:ext uri="{FF2B5EF4-FFF2-40B4-BE49-F238E27FC236}">
                  <a16:creationId xmlns:a16="http://schemas.microsoft.com/office/drawing/2014/main" id="{E4CA82A1-87D4-EE81-B706-A429E9F411D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0698280" y="4130564"/>
              <a:ext cx="307774" cy="548640"/>
            </a:xfrm>
            <a:prstGeom prst="rect">
              <a:avLst/>
            </a:prstGeom>
          </p:spPr>
        </p:pic>
        <p:pic>
          <p:nvPicPr>
            <p:cNvPr id="16" name="Graphic 15">
              <a:extLst>
                <a:ext uri="{FF2B5EF4-FFF2-40B4-BE49-F238E27FC236}">
                  <a16:creationId xmlns:a16="http://schemas.microsoft.com/office/drawing/2014/main" id="{BF9FD58F-CEB2-82B2-BA42-F267140033F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597563" y="1644263"/>
              <a:ext cx="457200" cy="457200"/>
            </a:xfrm>
            <a:prstGeom prst="rect">
              <a:avLst/>
            </a:prstGeom>
          </p:spPr>
        </p:pic>
        <p:cxnSp>
          <p:nvCxnSpPr>
            <p:cNvPr id="17" name="Straight Arrow Connector 16">
              <a:extLst>
                <a:ext uri="{FF2B5EF4-FFF2-40B4-BE49-F238E27FC236}">
                  <a16:creationId xmlns:a16="http://schemas.microsoft.com/office/drawing/2014/main" id="{875186B7-6C29-185C-2813-49617AD5213F}"/>
                </a:ext>
              </a:extLst>
            </p:cNvPr>
            <p:cNvCxnSpPr>
              <a:cxnSpLocks/>
              <a:stCxn id="22" idx="3"/>
              <a:endCxn id="10" idx="1"/>
            </p:cNvCxnSpPr>
            <p:nvPr/>
          </p:nvCxnSpPr>
          <p:spPr>
            <a:xfrm flipV="1">
              <a:off x="8109045" y="3342100"/>
              <a:ext cx="2168478" cy="1045656"/>
            </a:xfrm>
            <a:prstGeom prst="straightConnector1">
              <a:avLst/>
            </a:prstGeom>
            <a:ln w="38100">
              <a:solidFill>
                <a:srgbClr val="804998"/>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A28BDC5-5FCE-CF10-49E2-3A5C414278C5}"/>
                </a:ext>
              </a:extLst>
            </p:cNvPr>
            <p:cNvCxnSpPr>
              <a:cxnSpLocks/>
              <a:stCxn id="19" idx="3"/>
              <a:endCxn id="22" idx="1"/>
            </p:cNvCxnSpPr>
            <p:nvPr/>
          </p:nvCxnSpPr>
          <p:spPr>
            <a:xfrm>
              <a:off x="2413000" y="4387755"/>
              <a:ext cx="1669956" cy="1"/>
            </a:xfrm>
            <a:prstGeom prst="straightConnector1">
              <a:avLst/>
            </a:prstGeom>
            <a:ln w="38100">
              <a:solidFill>
                <a:srgbClr val="804998"/>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1E2C41EA-A210-03E6-9008-45857AEDED20}"/>
                </a:ext>
              </a:extLst>
            </p:cNvPr>
            <p:cNvSpPr/>
            <p:nvPr/>
          </p:nvSpPr>
          <p:spPr bwMode="auto">
            <a:xfrm>
              <a:off x="584200" y="3473355"/>
              <a:ext cx="1828800" cy="18288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9144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Development</a:t>
              </a:r>
            </a:p>
          </p:txBody>
        </p:sp>
        <p:pic>
          <p:nvPicPr>
            <p:cNvPr id="20" name="Graphic 19">
              <a:extLst>
                <a:ext uri="{FF2B5EF4-FFF2-40B4-BE49-F238E27FC236}">
                  <a16:creationId xmlns:a16="http://schemas.microsoft.com/office/drawing/2014/main" id="{3CB2A143-3D2A-A99D-7BDC-3846A62C702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1019098" y="3682730"/>
              <a:ext cx="959005" cy="914400"/>
            </a:xfrm>
            <a:prstGeom prst="rect">
              <a:avLst/>
            </a:prstGeom>
          </p:spPr>
        </p:pic>
      </p:grpSp>
    </p:spTree>
    <p:extLst>
      <p:ext uri="{BB962C8B-B14F-4D97-AF65-F5344CB8AC3E}">
        <p14:creationId xmlns:p14="http://schemas.microsoft.com/office/powerpoint/2010/main" val="24258679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EE5E3-91AD-383C-8E93-EBEB319936E0}"/>
              </a:ext>
            </a:extLst>
          </p:cNvPr>
          <p:cNvSpPr>
            <a:spLocks noGrp="1"/>
          </p:cNvSpPr>
          <p:nvPr>
            <p:ph type="title"/>
          </p:nvPr>
        </p:nvSpPr>
        <p:spPr/>
        <p:txBody>
          <a:bodyPr/>
          <a:lstStyle/>
          <a:p>
            <a:r>
              <a:rPr lang="nl-NL" dirty="0"/>
              <a:t>Resource usage by container instances</a:t>
            </a:r>
            <a:endParaRPr lang="en-NL" dirty="0"/>
          </a:p>
        </p:txBody>
      </p:sp>
      <p:sp>
        <p:nvSpPr>
          <p:cNvPr id="3" name="Content Placeholder 2">
            <a:extLst>
              <a:ext uri="{FF2B5EF4-FFF2-40B4-BE49-F238E27FC236}">
                <a16:creationId xmlns:a16="http://schemas.microsoft.com/office/drawing/2014/main" id="{9B81E57B-26BF-5B9E-0CDD-E1AC86DA65D6}"/>
              </a:ext>
            </a:extLst>
          </p:cNvPr>
          <p:cNvSpPr>
            <a:spLocks noGrp="1"/>
          </p:cNvSpPr>
          <p:nvPr>
            <p:ph idx="1"/>
          </p:nvPr>
        </p:nvSpPr>
        <p:spPr/>
        <p:txBody>
          <a:bodyPr>
            <a:normAutofit fontScale="92500" lnSpcReduction="10000"/>
          </a:bodyPr>
          <a:lstStyle/>
          <a:p>
            <a:r>
              <a:rPr lang="en-US" dirty="0"/>
              <a:t>Each container instance in a group is allocated the resources specified in its resource request. However, the maximum resources used by a container instance in a group could be different if you configure its optional resource limit property. The resource limit of a container instance must be greater than or equal to the mandatory resource request property.</a:t>
            </a:r>
          </a:p>
          <a:p>
            <a:pPr lvl="1"/>
            <a:r>
              <a:rPr lang="en-US" dirty="0"/>
              <a:t>If you don't specify a resource limit, the container instance's maximum resource usage is the same as its resource request.</a:t>
            </a:r>
          </a:p>
          <a:p>
            <a:pPr lvl="1"/>
            <a:r>
              <a:rPr lang="en-US" dirty="0"/>
              <a:t>If you specify a limit for a container instance, the instance's maximum usage could be greater than the request, up to the limit you set. Correspondingly, resource usage by other container instances in the group could decrease. The maximum resource limit you can set for a container instance is the total resources allocated to the group.</a:t>
            </a:r>
          </a:p>
          <a:p>
            <a:r>
              <a:rPr lang="en-US" dirty="0"/>
              <a:t>For example, in a group with two container instances each requesting 1 CPU, one of your containers might run a workload that requires more CPUs to run than the other.</a:t>
            </a:r>
          </a:p>
          <a:p>
            <a:r>
              <a:rPr lang="en-US" dirty="0"/>
              <a:t>In this scenario, you could set a resource limit of up to 2 CPUs for the container instance. This configuration allows the container instance to use up to 2 CPUs if available.</a:t>
            </a:r>
            <a:endParaRPr lang="en-NL" dirty="0"/>
          </a:p>
        </p:txBody>
      </p:sp>
    </p:spTree>
    <p:extLst>
      <p:ext uri="{BB962C8B-B14F-4D97-AF65-F5344CB8AC3E}">
        <p14:creationId xmlns:p14="http://schemas.microsoft.com/office/powerpoint/2010/main" val="40266905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B5223-705A-5E17-FC29-596546FC6CD5}"/>
              </a:ext>
            </a:extLst>
          </p:cNvPr>
          <p:cNvSpPr>
            <a:spLocks noGrp="1"/>
          </p:cNvSpPr>
          <p:nvPr>
            <p:ph type="title"/>
          </p:nvPr>
        </p:nvSpPr>
        <p:spPr/>
        <p:txBody>
          <a:bodyPr/>
          <a:lstStyle/>
          <a:p>
            <a:r>
              <a:rPr lang="nl-NL" dirty="0"/>
              <a:t>Networking</a:t>
            </a:r>
            <a:endParaRPr lang="en-NL" dirty="0"/>
          </a:p>
        </p:txBody>
      </p:sp>
      <p:sp>
        <p:nvSpPr>
          <p:cNvPr id="3" name="Content Placeholder 2">
            <a:extLst>
              <a:ext uri="{FF2B5EF4-FFF2-40B4-BE49-F238E27FC236}">
                <a16:creationId xmlns:a16="http://schemas.microsoft.com/office/drawing/2014/main" id="{AD31BD53-0A18-366A-2D0E-90D0F8A3DDD9}"/>
              </a:ext>
            </a:extLst>
          </p:cNvPr>
          <p:cNvSpPr>
            <a:spLocks noGrp="1"/>
          </p:cNvSpPr>
          <p:nvPr>
            <p:ph idx="1"/>
          </p:nvPr>
        </p:nvSpPr>
        <p:spPr/>
        <p:txBody>
          <a:bodyPr>
            <a:normAutofit/>
          </a:bodyPr>
          <a:lstStyle/>
          <a:p>
            <a:r>
              <a:rPr lang="en-US" dirty="0"/>
              <a:t>Container groups can share an external-facing IP address, one or more ports on that IP address, and a DNS label with a fully qualified domain name (FQDN). To enable external clients to reach a container within the group, you must expose the port on the IP address and from the container. A container group's IP address and FQDN are released when the container group is deleted.</a:t>
            </a:r>
          </a:p>
          <a:p>
            <a:r>
              <a:rPr lang="en-US" dirty="0"/>
              <a:t>Within a container group, container instances can reach each other via localhost on any port, even if those ports aren't exposed externally on the group's IP address or from the container.</a:t>
            </a:r>
          </a:p>
          <a:p>
            <a:r>
              <a:rPr lang="en-US" dirty="0"/>
              <a:t>Optionally deploy container groups into an Azure virtual network to allow containers to communicate securely with other resources in the virtual network.</a:t>
            </a:r>
            <a:endParaRPr lang="en-NL" dirty="0"/>
          </a:p>
        </p:txBody>
      </p:sp>
    </p:spTree>
    <p:extLst>
      <p:ext uri="{BB962C8B-B14F-4D97-AF65-F5344CB8AC3E}">
        <p14:creationId xmlns:p14="http://schemas.microsoft.com/office/powerpoint/2010/main" val="20431801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B21A4-0A84-164E-0C8B-A5396159F6AE}"/>
              </a:ext>
            </a:extLst>
          </p:cNvPr>
          <p:cNvSpPr>
            <a:spLocks noGrp="1"/>
          </p:cNvSpPr>
          <p:nvPr>
            <p:ph type="title"/>
          </p:nvPr>
        </p:nvSpPr>
        <p:spPr/>
        <p:txBody>
          <a:bodyPr/>
          <a:lstStyle/>
          <a:p>
            <a:r>
              <a:rPr lang="nl-NL" dirty="0"/>
              <a:t>Storage</a:t>
            </a:r>
            <a:endParaRPr lang="en-NL" dirty="0"/>
          </a:p>
        </p:txBody>
      </p:sp>
      <p:sp>
        <p:nvSpPr>
          <p:cNvPr id="3" name="Content Placeholder 2">
            <a:extLst>
              <a:ext uri="{FF2B5EF4-FFF2-40B4-BE49-F238E27FC236}">
                <a16:creationId xmlns:a16="http://schemas.microsoft.com/office/drawing/2014/main" id="{DAA1F6DC-B455-8AE6-45B9-67068B811D3E}"/>
              </a:ext>
            </a:extLst>
          </p:cNvPr>
          <p:cNvSpPr>
            <a:spLocks noGrp="1"/>
          </p:cNvSpPr>
          <p:nvPr>
            <p:ph idx="1"/>
          </p:nvPr>
        </p:nvSpPr>
        <p:spPr/>
        <p:txBody>
          <a:bodyPr/>
          <a:lstStyle/>
          <a:p>
            <a:r>
              <a:rPr lang="en-US" dirty="0"/>
              <a:t>You can specify external volumes to mount within a container group. Supported volumes include:</a:t>
            </a:r>
          </a:p>
          <a:p>
            <a:pPr lvl="1"/>
            <a:r>
              <a:rPr lang="en-US" dirty="0"/>
              <a:t>Azure file share</a:t>
            </a:r>
          </a:p>
          <a:p>
            <a:pPr lvl="1"/>
            <a:r>
              <a:rPr lang="en-US" dirty="0"/>
              <a:t>Secret</a:t>
            </a:r>
          </a:p>
          <a:p>
            <a:pPr lvl="1"/>
            <a:r>
              <a:rPr lang="en-US" dirty="0"/>
              <a:t>Empty directory</a:t>
            </a:r>
          </a:p>
          <a:p>
            <a:pPr lvl="1"/>
            <a:r>
              <a:rPr lang="en-US" dirty="0"/>
              <a:t>Cloned git repo</a:t>
            </a:r>
          </a:p>
          <a:p>
            <a:r>
              <a:rPr lang="en-US" dirty="0"/>
              <a:t>You can map those volumes into specific paths within the individual containers in a group.</a:t>
            </a:r>
            <a:endParaRPr lang="en-NL" dirty="0"/>
          </a:p>
        </p:txBody>
      </p:sp>
    </p:spTree>
    <p:extLst>
      <p:ext uri="{BB962C8B-B14F-4D97-AF65-F5344CB8AC3E}">
        <p14:creationId xmlns:p14="http://schemas.microsoft.com/office/powerpoint/2010/main" val="25611183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2EA7D-8E11-FE88-0B36-E7005289EC72}"/>
              </a:ext>
            </a:extLst>
          </p:cNvPr>
          <p:cNvSpPr>
            <a:spLocks noGrp="1"/>
          </p:cNvSpPr>
          <p:nvPr>
            <p:ph type="title"/>
          </p:nvPr>
        </p:nvSpPr>
        <p:spPr/>
        <p:txBody>
          <a:bodyPr/>
          <a:lstStyle/>
          <a:p>
            <a:r>
              <a:rPr lang="nl-NL" dirty="0"/>
              <a:t>Common scenarios</a:t>
            </a:r>
            <a:endParaRPr lang="en-NL" dirty="0"/>
          </a:p>
        </p:txBody>
      </p:sp>
      <p:sp>
        <p:nvSpPr>
          <p:cNvPr id="3" name="Content Placeholder 2">
            <a:extLst>
              <a:ext uri="{FF2B5EF4-FFF2-40B4-BE49-F238E27FC236}">
                <a16:creationId xmlns:a16="http://schemas.microsoft.com/office/drawing/2014/main" id="{43F5B300-AE52-8E70-32D1-B4657070DF67}"/>
              </a:ext>
            </a:extLst>
          </p:cNvPr>
          <p:cNvSpPr>
            <a:spLocks noGrp="1"/>
          </p:cNvSpPr>
          <p:nvPr>
            <p:ph idx="1"/>
          </p:nvPr>
        </p:nvSpPr>
        <p:spPr/>
        <p:txBody>
          <a:bodyPr>
            <a:normAutofit/>
          </a:bodyPr>
          <a:lstStyle/>
          <a:p>
            <a:r>
              <a:rPr lang="en-US" dirty="0"/>
              <a:t>Multi-container groups are useful in cases where you want to divide a single functional task into a small number of container images. These images can then be delivered by different teams and have separate resource requirements.</a:t>
            </a:r>
          </a:p>
          <a:p>
            <a:r>
              <a:rPr lang="en-US" dirty="0"/>
              <a:t>Example usage could include:</a:t>
            </a:r>
          </a:p>
          <a:p>
            <a:pPr lvl="1"/>
            <a:r>
              <a:rPr lang="en-US" dirty="0"/>
              <a:t>A container serving a web application and a container pulling the latest content from source control.</a:t>
            </a:r>
          </a:p>
          <a:p>
            <a:pPr lvl="1"/>
            <a:r>
              <a:rPr lang="en-US" dirty="0"/>
              <a:t>An application container and a logging container. The logging container collects the logs and metrics output by the main application and writes them to long-term storage.</a:t>
            </a:r>
          </a:p>
          <a:p>
            <a:pPr lvl="1"/>
            <a:r>
              <a:rPr lang="en-US" dirty="0"/>
              <a:t>An application container and a monitoring container. The monitoring container periodically makes a request to the application to ensure that it's running and responding correctly, and raises an alert if it's not.</a:t>
            </a:r>
          </a:p>
          <a:p>
            <a:pPr lvl="1"/>
            <a:r>
              <a:rPr lang="en-US" dirty="0"/>
              <a:t>A front-end container and a back-end container. The front end might serve a web application, with the back end running a service to retrieve data.</a:t>
            </a:r>
            <a:endParaRPr lang="en-NL" dirty="0"/>
          </a:p>
        </p:txBody>
      </p:sp>
    </p:spTree>
    <p:extLst>
      <p:ext uri="{BB962C8B-B14F-4D97-AF65-F5344CB8AC3E}">
        <p14:creationId xmlns:p14="http://schemas.microsoft.com/office/powerpoint/2010/main" val="37055075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C4C60-2515-25F3-0428-6E68B0E0B2D5}"/>
              </a:ext>
            </a:extLst>
          </p:cNvPr>
          <p:cNvSpPr>
            <a:spLocks noGrp="1"/>
          </p:cNvSpPr>
          <p:nvPr>
            <p:ph type="title"/>
          </p:nvPr>
        </p:nvSpPr>
        <p:spPr/>
        <p:txBody>
          <a:bodyPr/>
          <a:lstStyle/>
          <a:p>
            <a:r>
              <a:rPr lang="nl-NL" dirty="0"/>
              <a:t>Tutorial: Deploy a multi-container group using a Resource Manager template</a:t>
            </a:r>
            <a:endParaRPr lang="en-NL" dirty="0"/>
          </a:p>
        </p:txBody>
      </p:sp>
      <p:sp>
        <p:nvSpPr>
          <p:cNvPr id="3" name="Content Placeholder 2">
            <a:extLst>
              <a:ext uri="{FF2B5EF4-FFF2-40B4-BE49-F238E27FC236}">
                <a16:creationId xmlns:a16="http://schemas.microsoft.com/office/drawing/2014/main" id="{AF38E537-BA56-CC98-7E2F-2BF4F6B24D5A}"/>
              </a:ext>
            </a:extLst>
          </p:cNvPr>
          <p:cNvSpPr>
            <a:spLocks noGrp="1"/>
          </p:cNvSpPr>
          <p:nvPr>
            <p:ph idx="1"/>
          </p:nvPr>
        </p:nvSpPr>
        <p:spPr/>
        <p:txBody>
          <a:bodyPr/>
          <a:lstStyle/>
          <a:p>
            <a:r>
              <a:rPr lang="nl-NL" dirty="0">
                <a:hlinkClick r:id="rId2"/>
              </a:rPr>
              <a:t>https://docs.microsoft.com/en-us/azure/container-instances/container-instances-multi-container-group</a:t>
            </a:r>
            <a:endParaRPr lang="nl-NL" dirty="0"/>
          </a:p>
          <a:p>
            <a:endParaRPr lang="en-NL" dirty="0"/>
          </a:p>
        </p:txBody>
      </p:sp>
      <p:pic>
        <p:nvPicPr>
          <p:cNvPr id="5" name="Picture 4">
            <a:extLst>
              <a:ext uri="{FF2B5EF4-FFF2-40B4-BE49-F238E27FC236}">
                <a16:creationId xmlns:a16="http://schemas.microsoft.com/office/drawing/2014/main" id="{BCB4244B-7479-D455-2A26-8552655DF4A4}"/>
              </a:ext>
            </a:extLst>
          </p:cNvPr>
          <p:cNvPicPr>
            <a:picLocks noChangeAspect="1"/>
          </p:cNvPicPr>
          <p:nvPr/>
        </p:nvPicPr>
        <p:blipFill>
          <a:blip r:embed="rId3"/>
          <a:stretch>
            <a:fillRect/>
          </a:stretch>
        </p:blipFill>
        <p:spPr>
          <a:xfrm>
            <a:off x="1024128" y="3429000"/>
            <a:ext cx="7467600" cy="2562225"/>
          </a:xfrm>
          <a:prstGeom prst="rect">
            <a:avLst/>
          </a:prstGeom>
        </p:spPr>
      </p:pic>
    </p:spTree>
    <p:extLst>
      <p:ext uri="{BB962C8B-B14F-4D97-AF65-F5344CB8AC3E}">
        <p14:creationId xmlns:p14="http://schemas.microsoft.com/office/powerpoint/2010/main" val="27971846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116D9-BCAB-FBAC-25B3-D1448A0CEE77}"/>
              </a:ext>
            </a:extLst>
          </p:cNvPr>
          <p:cNvSpPr>
            <a:spLocks noGrp="1"/>
          </p:cNvSpPr>
          <p:nvPr>
            <p:ph type="title"/>
          </p:nvPr>
        </p:nvSpPr>
        <p:spPr/>
        <p:txBody>
          <a:bodyPr/>
          <a:lstStyle/>
          <a:p>
            <a:r>
              <a:rPr lang="nl-NL" dirty="0"/>
              <a:t>Tutorial: Deploy a multi-container group using a YAML file</a:t>
            </a:r>
            <a:endParaRPr lang="en-NL" dirty="0"/>
          </a:p>
        </p:txBody>
      </p:sp>
      <p:sp>
        <p:nvSpPr>
          <p:cNvPr id="3" name="Content Placeholder 2">
            <a:extLst>
              <a:ext uri="{FF2B5EF4-FFF2-40B4-BE49-F238E27FC236}">
                <a16:creationId xmlns:a16="http://schemas.microsoft.com/office/drawing/2014/main" id="{52833ACB-39B4-3E86-4957-1381BEE9BA99}"/>
              </a:ext>
            </a:extLst>
          </p:cNvPr>
          <p:cNvSpPr>
            <a:spLocks noGrp="1"/>
          </p:cNvSpPr>
          <p:nvPr>
            <p:ph idx="1"/>
          </p:nvPr>
        </p:nvSpPr>
        <p:spPr/>
        <p:txBody>
          <a:bodyPr/>
          <a:lstStyle/>
          <a:p>
            <a:r>
              <a:rPr lang="nl-NL" dirty="0">
                <a:hlinkClick r:id="rId2"/>
              </a:rPr>
              <a:t>https://docs.microsoft.com/en-us/azure/container-instances/container-instances-multi-container-yaml</a:t>
            </a:r>
            <a:endParaRPr lang="nl-NL" dirty="0"/>
          </a:p>
          <a:p>
            <a:endParaRPr lang="en-NL" dirty="0"/>
          </a:p>
        </p:txBody>
      </p:sp>
      <p:pic>
        <p:nvPicPr>
          <p:cNvPr id="5" name="Picture 4">
            <a:extLst>
              <a:ext uri="{FF2B5EF4-FFF2-40B4-BE49-F238E27FC236}">
                <a16:creationId xmlns:a16="http://schemas.microsoft.com/office/drawing/2014/main" id="{D3BF64F5-64A5-BC10-F237-7EFEA4527855}"/>
              </a:ext>
            </a:extLst>
          </p:cNvPr>
          <p:cNvPicPr>
            <a:picLocks noChangeAspect="1"/>
          </p:cNvPicPr>
          <p:nvPr/>
        </p:nvPicPr>
        <p:blipFill>
          <a:blip r:embed="rId3"/>
          <a:stretch>
            <a:fillRect/>
          </a:stretch>
        </p:blipFill>
        <p:spPr>
          <a:xfrm>
            <a:off x="1024128" y="3429000"/>
            <a:ext cx="7543800" cy="2524125"/>
          </a:xfrm>
          <a:prstGeom prst="rect">
            <a:avLst/>
          </a:prstGeom>
        </p:spPr>
      </p:pic>
    </p:spTree>
    <p:extLst>
      <p:ext uri="{BB962C8B-B14F-4D97-AF65-F5344CB8AC3E}">
        <p14:creationId xmlns:p14="http://schemas.microsoft.com/office/powerpoint/2010/main" val="18459452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E8FE6-9CF6-4E0D-0FFB-DCAFF1149729}"/>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CA60EB32-AA52-D3B3-E31B-427679390A1D}"/>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13082786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FCB24-3175-E3E0-A308-982515459C6D}"/>
              </a:ext>
            </a:extLst>
          </p:cNvPr>
          <p:cNvSpPr>
            <a:spLocks noGrp="1"/>
          </p:cNvSpPr>
          <p:nvPr>
            <p:ph type="title"/>
          </p:nvPr>
        </p:nvSpPr>
        <p:spPr/>
        <p:txBody>
          <a:bodyPr/>
          <a:lstStyle/>
          <a:p>
            <a:r>
              <a:rPr lang="en-US" dirty="0" err="1"/>
              <a:t>kubernetes</a:t>
            </a:r>
            <a:endParaRPr lang="en-NL" dirty="0"/>
          </a:p>
        </p:txBody>
      </p:sp>
      <p:sp>
        <p:nvSpPr>
          <p:cNvPr id="3" name="Content Placeholder 2">
            <a:extLst>
              <a:ext uri="{FF2B5EF4-FFF2-40B4-BE49-F238E27FC236}">
                <a16:creationId xmlns:a16="http://schemas.microsoft.com/office/drawing/2014/main" id="{7222D979-6F4C-B33F-ACC6-38E7CDCBC83C}"/>
              </a:ext>
            </a:extLst>
          </p:cNvPr>
          <p:cNvSpPr>
            <a:spLocks noGrp="1"/>
          </p:cNvSpPr>
          <p:nvPr>
            <p:ph idx="1"/>
          </p:nvPr>
        </p:nvSpPr>
        <p:spPr/>
        <p:txBody>
          <a:bodyPr>
            <a:normAutofit/>
          </a:bodyPr>
          <a:lstStyle/>
          <a:p>
            <a:r>
              <a:rPr lang="en-US" dirty="0"/>
              <a:t>Manages container-based applications</a:t>
            </a:r>
          </a:p>
          <a:p>
            <a:pPr lvl="1"/>
            <a:r>
              <a:rPr lang="en-US" dirty="0"/>
              <a:t>Along with networking and storage requirements</a:t>
            </a:r>
          </a:p>
          <a:p>
            <a:pPr lvl="1"/>
            <a:r>
              <a:rPr lang="en-US" dirty="0"/>
              <a:t>Focused on application workloads instead of infrastructure components</a:t>
            </a:r>
          </a:p>
          <a:p>
            <a:r>
              <a:rPr lang="en-US" dirty="0"/>
              <a:t>Makes it easier to orchestrate large solutions using a variety of containers</a:t>
            </a:r>
          </a:p>
          <a:p>
            <a:pPr lvl="1"/>
            <a:r>
              <a:rPr lang="en-US" dirty="0"/>
              <a:t>Application containers</a:t>
            </a:r>
          </a:p>
          <a:p>
            <a:pPr lvl="1"/>
            <a:r>
              <a:rPr lang="en-US" dirty="0"/>
              <a:t>Storage containers</a:t>
            </a:r>
          </a:p>
          <a:p>
            <a:pPr lvl="1"/>
            <a:r>
              <a:rPr lang="en-US" dirty="0"/>
              <a:t>Middleware containers</a:t>
            </a:r>
          </a:p>
          <a:p>
            <a:pPr lvl="1"/>
            <a:r>
              <a:rPr lang="en-US" dirty="0"/>
              <a:t>Even more…</a:t>
            </a:r>
          </a:p>
          <a:p>
            <a:r>
              <a:rPr lang="en-US" dirty="0"/>
              <a:t>Applications are described declaratively</a:t>
            </a:r>
          </a:p>
          <a:p>
            <a:pPr lvl="1"/>
            <a:r>
              <a:rPr lang="en-US" dirty="0"/>
              <a:t>Use YAML files to describe application</a:t>
            </a:r>
          </a:p>
          <a:p>
            <a:pPr lvl="1"/>
            <a:r>
              <a:rPr lang="en-US" dirty="0"/>
              <a:t>Kubernetes handles management and deployment</a:t>
            </a:r>
          </a:p>
          <a:p>
            <a:endParaRPr lang="en-NL" dirty="0"/>
          </a:p>
        </p:txBody>
      </p:sp>
    </p:spTree>
    <p:extLst>
      <p:ext uri="{BB962C8B-B14F-4D97-AF65-F5344CB8AC3E}">
        <p14:creationId xmlns:p14="http://schemas.microsoft.com/office/powerpoint/2010/main" val="16415874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0BE90-A544-DB96-DBC2-1A29C705E532}"/>
              </a:ext>
            </a:extLst>
          </p:cNvPr>
          <p:cNvSpPr>
            <a:spLocks noGrp="1"/>
          </p:cNvSpPr>
          <p:nvPr>
            <p:ph type="title"/>
          </p:nvPr>
        </p:nvSpPr>
        <p:spPr/>
        <p:txBody>
          <a:bodyPr/>
          <a:lstStyle/>
          <a:p>
            <a:r>
              <a:rPr lang="nl-NL" dirty="0"/>
              <a:t>Kubernetes cluster architecture</a:t>
            </a:r>
            <a:endParaRPr lang="en-NL" dirty="0"/>
          </a:p>
        </p:txBody>
      </p:sp>
      <p:sp>
        <p:nvSpPr>
          <p:cNvPr id="3" name="Content Placeholder 2">
            <a:extLst>
              <a:ext uri="{FF2B5EF4-FFF2-40B4-BE49-F238E27FC236}">
                <a16:creationId xmlns:a16="http://schemas.microsoft.com/office/drawing/2014/main" id="{7015F674-7B66-3038-C8CE-B2D9E16F198E}"/>
              </a:ext>
            </a:extLst>
          </p:cNvPr>
          <p:cNvSpPr>
            <a:spLocks noGrp="1"/>
          </p:cNvSpPr>
          <p:nvPr>
            <p:ph idx="1"/>
          </p:nvPr>
        </p:nvSpPr>
        <p:spPr/>
        <p:txBody>
          <a:bodyPr/>
          <a:lstStyle/>
          <a:p>
            <a:r>
              <a:rPr lang="en-US" dirty="0"/>
              <a:t>Cluster master</a:t>
            </a:r>
          </a:p>
          <a:p>
            <a:pPr lvl="1"/>
            <a:r>
              <a:rPr lang="en-US" dirty="0"/>
              <a:t>Dedicated nodes provide core Kubernetes services and orchestration</a:t>
            </a:r>
          </a:p>
          <a:p>
            <a:r>
              <a:rPr lang="en-US" dirty="0"/>
              <a:t>Nodes</a:t>
            </a:r>
          </a:p>
          <a:p>
            <a:pPr lvl="1"/>
            <a:r>
              <a:rPr lang="en-US" dirty="0"/>
              <a:t>Run application workloads</a:t>
            </a:r>
          </a:p>
          <a:p>
            <a:endParaRPr lang="en-NL" dirty="0"/>
          </a:p>
        </p:txBody>
      </p:sp>
      <p:pic>
        <p:nvPicPr>
          <p:cNvPr id="4" name="Picture 3" descr="Core Kubernetes architecture showing how nodes are split up between customer-managed and Azure-managed workloads">
            <a:extLst>
              <a:ext uri="{FF2B5EF4-FFF2-40B4-BE49-F238E27FC236}">
                <a16:creationId xmlns:a16="http://schemas.microsoft.com/office/drawing/2014/main" id="{C766421F-750F-F3FA-4A6F-BD77C96B37AD}"/>
              </a:ext>
            </a:extLst>
          </p:cNvPr>
          <p:cNvPicPr>
            <a:picLocks noChangeAspect="1"/>
          </p:cNvPicPr>
          <p:nvPr/>
        </p:nvPicPr>
        <p:blipFill>
          <a:blip r:embed="rId3"/>
          <a:stretch>
            <a:fillRect/>
          </a:stretch>
        </p:blipFill>
        <p:spPr>
          <a:xfrm>
            <a:off x="1024128" y="4012812"/>
            <a:ext cx="8080665" cy="2770149"/>
          </a:xfrm>
          <a:prstGeom prst="rect">
            <a:avLst/>
          </a:prstGeom>
        </p:spPr>
      </p:pic>
    </p:spTree>
    <p:extLst>
      <p:ext uri="{BB962C8B-B14F-4D97-AF65-F5344CB8AC3E}">
        <p14:creationId xmlns:p14="http://schemas.microsoft.com/office/powerpoint/2010/main" val="7737882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AAF9C-0C6A-089E-F1A0-24700201174C}"/>
              </a:ext>
            </a:extLst>
          </p:cNvPr>
          <p:cNvSpPr>
            <a:spLocks noGrp="1"/>
          </p:cNvSpPr>
          <p:nvPr>
            <p:ph type="title"/>
          </p:nvPr>
        </p:nvSpPr>
        <p:spPr/>
        <p:txBody>
          <a:bodyPr/>
          <a:lstStyle/>
          <a:p>
            <a:r>
              <a:rPr lang="nl-NL" dirty="0"/>
              <a:t>Kubernetes nodes</a:t>
            </a:r>
            <a:endParaRPr lang="en-NL" dirty="0"/>
          </a:p>
        </p:txBody>
      </p:sp>
      <p:sp>
        <p:nvSpPr>
          <p:cNvPr id="3" name="Content Placeholder 2">
            <a:extLst>
              <a:ext uri="{FF2B5EF4-FFF2-40B4-BE49-F238E27FC236}">
                <a16:creationId xmlns:a16="http://schemas.microsoft.com/office/drawing/2014/main" id="{84F1B3B7-385C-98AE-5BFA-15E81DD1D448}"/>
              </a:ext>
            </a:extLst>
          </p:cNvPr>
          <p:cNvSpPr>
            <a:spLocks noGrp="1"/>
          </p:cNvSpPr>
          <p:nvPr>
            <p:ph idx="1"/>
          </p:nvPr>
        </p:nvSpPr>
        <p:spPr/>
        <p:txBody>
          <a:bodyPr/>
          <a:lstStyle/>
          <a:p>
            <a:r>
              <a:rPr lang="en-US" dirty="0">
                <a:latin typeface="+mn-lt"/>
              </a:rPr>
              <a:t>Each individual node is an Azure virtual machine (VM )</a:t>
            </a:r>
          </a:p>
          <a:p>
            <a:pPr lvl="1"/>
            <a:r>
              <a:rPr lang="en-US" dirty="0"/>
              <a:t>Contains Kubernetes node components needed to communicate with the cluster master and the internet</a:t>
            </a:r>
          </a:p>
          <a:p>
            <a:pPr lvl="1"/>
            <a:r>
              <a:rPr lang="en-US" dirty="0"/>
              <a:t>Contains the container runtime for your applications</a:t>
            </a:r>
          </a:p>
          <a:p>
            <a:pPr lvl="2"/>
            <a:r>
              <a:rPr lang="en-US" sz="1800" dirty="0"/>
              <a:t>In Azure Kubernetes Service, Docker is the container runtime</a:t>
            </a:r>
            <a:endParaRPr lang="en-NL" dirty="0"/>
          </a:p>
        </p:txBody>
      </p:sp>
      <p:pic>
        <p:nvPicPr>
          <p:cNvPr id="4" name="Picture 3" descr="Individual nodes represented as an Azure VM">
            <a:extLst>
              <a:ext uri="{FF2B5EF4-FFF2-40B4-BE49-F238E27FC236}">
                <a16:creationId xmlns:a16="http://schemas.microsoft.com/office/drawing/2014/main" id="{A76C06E3-0476-356F-B9B0-05C4471B3174}"/>
              </a:ext>
            </a:extLst>
          </p:cNvPr>
          <p:cNvPicPr>
            <a:picLocks noChangeAspect="1"/>
          </p:cNvPicPr>
          <p:nvPr/>
        </p:nvPicPr>
        <p:blipFill>
          <a:blip r:embed="rId3"/>
          <a:stretch>
            <a:fillRect/>
          </a:stretch>
        </p:blipFill>
        <p:spPr>
          <a:xfrm>
            <a:off x="634267" y="3854408"/>
            <a:ext cx="10923465" cy="2569300"/>
          </a:xfrm>
          <a:prstGeom prst="rect">
            <a:avLst/>
          </a:prstGeom>
        </p:spPr>
      </p:pic>
    </p:spTree>
    <p:extLst>
      <p:ext uri="{BB962C8B-B14F-4D97-AF65-F5344CB8AC3E}">
        <p14:creationId xmlns:p14="http://schemas.microsoft.com/office/powerpoint/2010/main" val="4136894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C6184-FE86-C7B9-C233-EEB8877F60CA}"/>
              </a:ext>
            </a:extLst>
          </p:cNvPr>
          <p:cNvSpPr>
            <a:spLocks noGrp="1"/>
          </p:cNvSpPr>
          <p:nvPr>
            <p:ph type="title"/>
          </p:nvPr>
        </p:nvSpPr>
        <p:spPr/>
        <p:txBody>
          <a:bodyPr/>
          <a:lstStyle/>
          <a:p>
            <a:r>
              <a:rPr lang="nl-NL" dirty="0"/>
              <a:t>Docker</a:t>
            </a:r>
            <a:endParaRPr lang="en-NL" dirty="0"/>
          </a:p>
        </p:txBody>
      </p:sp>
      <p:sp>
        <p:nvSpPr>
          <p:cNvPr id="3" name="Content Placeholder 2">
            <a:extLst>
              <a:ext uri="{FF2B5EF4-FFF2-40B4-BE49-F238E27FC236}">
                <a16:creationId xmlns:a16="http://schemas.microsoft.com/office/drawing/2014/main" id="{347723F5-BA4C-DC57-E6F5-A8C26E51DEBE}"/>
              </a:ext>
            </a:extLst>
          </p:cNvPr>
          <p:cNvSpPr>
            <a:spLocks noGrp="1"/>
          </p:cNvSpPr>
          <p:nvPr>
            <p:ph idx="1"/>
          </p:nvPr>
        </p:nvSpPr>
        <p:spPr>
          <a:xfrm>
            <a:off x="1024128" y="2286000"/>
            <a:ext cx="3267317" cy="4023360"/>
          </a:xfrm>
        </p:spPr>
        <p:txBody>
          <a:bodyPr/>
          <a:lstStyle/>
          <a:p>
            <a:r>
              <a:rPr lang="en-US" dirty="0"/>
              <a:t>Containerization platform</a:t>
            </a:r>
          </a:p>
          <a:p>
            <a:r>
              <a:rPr lang="en-US" dirty="0"/>
              <a:t>Runs "on top of" an operating system</a:t>
            </a:r>
          </a:p>
          <a:p>
            <a:pPr lvl="1"/>
            <a:r>
              <a:rPr lang="en-US" dirty="0"/>
              <a:t>Doesn't require a hypervisor</a:t>
            </a:r>
          </a:p>
          <a:p>
            <a:r>
              <a:rPr lang="en-US" dirty="0"/>
              <a:t>Runs anywhere</a:t>
            </a:r>
          </a:p>
          <a:p>
            <a:pPr lvl="1"/>
            <a:r>
              <a:rPr lang="en-US" dirty="0"/>
              <a:t>Your desktop/laptop</a:t>
            </a:r>
          </a:p>
          <a:p>
            <a:pPr lvl="1"/>
            <a:r>
              <a:rPr lang="en-US" dirty="0"/>
              <a:t>Server environment</a:t>
            </a:r>
          </a:p>
          <a:p>
            <a:pPr lvl="1"/>
            <a:r>
              <a:rPr lang="en-US" dirty="0"/>
              <a:t>DevOps tools</a:t>
            </a:r>
          </a:p>
          <a:p>
            <a:pPr lvl="1"/>
            <a:r>
              <a:rPr lang="en-US" dirty="0"/>
              <a:t>Cloud services</a:t>
            </a:r>
            <a:endParaRPr lang="en-NL" dirty="0"/>
          </a:p>
        </p:txBody>
      </p:sp>
      <p:grpSp>
        <p:nvGrpSpPr>
          <p:cNvPr id="4" name="Group 3" descr="Docker is illustrated as a service that runs on an operating system and can support multiple concurrent applications.">
            <a:extLst>
              <a:ext uri="{FF2B5EF4-FFF2-40B4-BE49-F238E27FC236}">
                <a16:creationId xmlns:a16="http://schemas.microsoft.com/office/drawing/2014/main" id="{0CDEECD8-58BA-41B6-7C3C-4FC1A591924B}"/>
              </a:ext>
            </a:extLst>
          </p:cNvPr>
          <p:cNvGrpSpPr/>
          <p:nvPr/>
        </p:nvGrpSpPr>
        <p:grpSpPr>
          <a:xfrm>
            <a:off x="4395354" y="1614221"/>
            <a:ext cx="7339033" cy="4695139"/>
            <a:chOff x="3722665" y="1435497"/>
            <a:chExt cx="7880055" cy="4979875"/>
          </a:xfrm>
        </p:grpSpPr>
        <p:sp>
          <p:nvSpPr>
            <p:cNvPr id="5" name="Rectangle 4">
              <a:extLst>
                <a:ext uri="{FF2B5EF4-FFF2-40B4-BE49-F238E27FC236}">
                  <a16:creationId xmlns:a16="http://schemas.microsoft.com/office/drawing/2014/main" id="{CFECEFDD-8A2F-3520-6AD9-6AA6AEAF6169}"/>
                </a:ext>
              </a:extLst>
            </p:cNvPr>
            <p:cNvSpPr/>
            <p:nvPr/>
          </p:nvSpPr>
          <p:spPr bwMode="auto">
            <a:xfrm>
              <a:off x="3722665" y="2286000"/>
              <a:ext cx="1737360" cy="4114800"/>
            </a:xfrm>
            <a:prstGeom prst="rect">
              <a:avLst/>
            </a:prstGeom>
            <a:solidFill>
              <a:schemeClr val="accent6">
                <a:lumMod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Infrastructure</a:t>
              </a:r>
            </a:p>
          </p:txBody>
        </p:sp>
        <p:sp>
          <p:nvSpPr>
            <p:cNvPr id="6" name="Rectangle 5">
              <a:extLst>
                <a:ext uri="{FF2B5EF4-FFF2-40B4-BE49-F238E27FC236}">
                  <a16:creationId xmlns:a16="http://schemas.microsoft.com/office/drawing/2014/main" id="{6624ADB7-19BE-91C6-1BD7-29A70CBC85DB}"/>
                </a:ext>
              </a:extLst>
            </p:cNvPr>
            <p:cNvSpPr/>
            <p:nvPr/>
          </p:nvSpPr>
          <p:spPr bwMode="auto">
            <a:xfrm>
              <a:off x="5587350" y="2300572"/>
              <a:ext cx="1463040" cy="41148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Operating system</a:t>
              </a:r>
            </a:p>
          </p:txBody>
        </p:sp>
        <p:sp>
          <p:nvSpPr>
            <p:cNvPr id="7" name="Rectangle 6">
              <a:extLst>
                <a:ext uri="{FF2B5EF4-FFF2-40B4-BE49-F238E27FC236}">
                  <a16:creationId xmlns:a16="http://schemas.microsoft.com/office/drawing/2014/main" id="{CEF20950-9D07-A9A9-B899-9205318BCB32}"/>
                </a:ext>
              </a:extLst>
            </p:cNvPr>
            <p:cNvSpPr/>
            <p:nvPr/>
          </p:nvSpPr>
          <p:spPr bwMode="auto">
            <a:xfrm>
              <a:off x="7177715" y="2286000"/>
              <a:ext cx="1097280" cy="4114800"/>
            </a:xfrm>
            <a:prstGeom prst="rect">
              <a:avLst/>
            </a:prstGeom>
            <a:solidFill>
              <a:srgbClr val="2C76B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Docker</a:t>
              </a:r>
            </a:p>
          </p:txBody>
        </p:sp>
        <p:sp>
          <p:nvSpPr>
            <p:cNvPr id="8" name="Rectangle 7">
              <a:extLst>
                <a:ext uri="{FF2B5EF4-FFF2-40B4-BE49-F238E27FC236}">
                  <a16:creationId xmlns:a16="http://schemas.microsoft.com/office/drawing/2014/main" id="{B1A8CE01-BFDE-B555-D951-7756EAC1F246}"/>
                </a:ext>
              </a:extLst>
            </p:cNvPr>
            <p:cNvSpPr/>
            <p:nvPr/>
          </p:nvSpPr>
          <p:spPr bwMode="auto">
            <a:xfrm>
              <a:off x="8402320" y="2315144"/>
              <a:ext cx="3200400" cy="6858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1</a:t>
              </a:r>
            </a:p>
          </p:txBody>
        </p:sp>
        <p:sp>
          <p:nvSpPr>
            <p:cNvPr id="9" name="Rectangle 8">
              <a:extLst>
                <a:ext uri="{FF2B5EF4-FFF2-40B4-BE49-F238E27FC236}">
                  <a16:creationId xmlns:a16="http://schemas.microsoft.com/office/drawing/2014/main" id="{17D7749F-B6D0-DA97-3BFD-04551D98E4BD}"/>
                </a:ext>
              </a:extLst>
            </p:cNvPr>
            <p:cNvSpPr/>
            <p:nvPr/>
          </p:nvSpPr>
          <p:spPr bwMode="auto">
            <a:xfrm>
              <a:off x="8402318" y="5715000"/>
              <a:ext cx="3200400" cy="6858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5</a:t>
              </a:r>
            </a:p>
          </p:txBody>
        </p:sp>
        <p:sp>
          <p:nvSpPr>
            <p:cNvPr id="10" name="Rectangle 9">
              <a:extLst>
                <a:ext uri="{FF2B5EF4-FFF2-40B4-BE49-F238E27FC236}">
                  <a16:creationId xmlns:a16="http://schemas.microsoft.com/office/drawing/2014/main" id="{45267CC1-4C49-AC41-3EB1-59C5CC4A5084}"/>
                </a:ext>
              </a:extLst>
            </p:cNvPr>
            <p:cNvSpPr/>
            <p:nvPr/>
          </p:nvSpPr>
          <p:spPr bwMode="auto">
            <a:xfrm>
              <a:off x="8402320" y="4015072"/>
              <a:ext cx="3200400" cy="6858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3</a:t>
              </a:r>
            </a:p>
          </p:txBody>
        </p:sp>
        <p:sp>
          <p:nvSpPr>
            <p:cNvPr id="11" name="Rectangle 10">
              <a:extLst>
                <a:ext uri="{FF2B5EF4-FFF2-40B4-BE49-F238E27FC236}">
                  <a16:creationId xmlns:a16="http://schemas.microsoft.com/office/drawing/2014/main" id="{D188D354-D6E0-C392-58F8-91000F7AB609}"/>
                </a:ext>
              </a:extLst>
            </p:cNvPr>
            <p:cNvSpPr/>
            <p:nvPr/>
          </p:nvSpPr>
          <p:spPr bwMode="auto">
            <a:xfrm>
              <a:off x="8402320" y="3165108"/>
              <a:ext cx="3200400" cy="6858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2</a:t>
              </a:r>
            </a:p>
          </p:txBody>
        </p:sp>
        <p:sp>
          <p:nvSpPr>
            <p:cNvPr id="12" name="Rectangle 11">
              <a:extLst>
                <a:ext uri="{FF2B5EF4-FFF2-40B4-BE49-F238E27FC236}">
                  <a16:creationId xmlns:a16="http://schemas.microsoft.com/office/drawing/2014/main" id="{91C55193-536A-01AC-D3EC-A4B02A412FAE}"/>
                </a:ext>
              </a:extLst>
            </p:cNvPr>
            <p:cNvSpPr/>
            <p:nvPr/>
          </p:nvSpPr>
          <p:spPr bwMode="auto">
            <a:xfrm>
              <a:off x="8402320" y="4865036"/>
              <a:ext cx="3200400" cy="6858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4</a:t>
              </a:r>
            </a:p>
          </p:txBody>
        </p:sp>
        <p:sp>
          <p:nvSpPr>
            <p:cNvPr id="13" name="Left Brace 12">
              <a:extLst>
                <a:ext uri="{FF2B5EF4-FFF2-40B4-BE49-F238E27FC236}">
                  <a16:creationId xmlns:a16="http://schemas.microsoft.com/office/drawing/2014/main" id="{5D61E8B1-2296-5DA6-3AB0-01FD46536480}"/>
                </a:ext>
              </a:extLst>
            </p:cNvPr>
            <p:cNvSpPr/>
            <p:nvPr/>
          </p:nvSpPr>
          <p:spPr>
            <a:xfrm rot="5400000">
              <a:off x="9865359" y="413620"/>
              <a:ext cx="274320" cy="3200400"/>
            </a:xfrm>
            <a:prstGeom prst="leftBrac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Text Placeholder 12">
              <a:extLst>
                <a:ext uri="{FF2B5EF4-FFF2-40B4-BE49-F238E27FC236}">
                  <a16:creationId xmlns:a16="http://schemas.microsoft.com/office/drawing/2014/main" id="{139F09E9-69D0-B8AB-489F-E29C79B28CA0}"/>
                </a:ext>
              </a:extLst>
            </p:cNvPr>
            <p:cNvSpPr txBox="1">
              <a:spLocks/>
            </p:cNvSpPr>
            <p:nvPr/>
          </p:nvSpPr>
          <p:spPr>
            <a:xfrm>
              <a:off x="8402318" y="1435497"/>
              <a:ext cx="3200401" cy="276999"/>
            </a:xfrm>
            <a:prstGeom prst="rect">
              <a:avLst/>
            </a:prstGeom>
          </p:spPr>
          <p:txBody>
            <a:bodyPr anchor="ct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sz="1800" dirty="0"/>
                <a:t>Containerized applications</a:t>
              </a:r>
            </a:p>
          </p:txBody>
        </p:sp>
      </p:grpSp>
    </p:spTree>
    <p:extLst>
      <p:ext uri="{BB962C8B-B14F-4D97-AF65-F5344CB8AC3E}">
        <p14:creationId xmlns:p14="http://schemas.microsoft.com/office/powerpoint/2010/main" val="16314242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D83D1-4382-A941-2454-11E04632A284}"/>
              </a:ext>
            </a:extLst>
          </p:cNvPr>
          <p:cNvSpPr>
            <a:spLocks noGrp="1"/>
          </p:cNvSpPr>
          <p:nvPr>
            <p:ph type="title"/>
          </p:nvPr>
        </p:nvSpPr>
        <p:spPr/>
        <p:txBody>
          <a:bodyPr/>
          <a:lstStyle/>
          <a:p>
            <a:r>
              <a:rPr lang="nl-NL" dirty="0"/>
              <a:t>Kubernetes terminology</a:t>
            </a:r>
            <a:endParaRPr lang="en-NL" dirty="0"/>
          </a:p>
        </p:txBody>
      </p:sp>
      <p:sp>
        <p:nvSpPr>
          <p:cNvPr id="3" name="Content Placeholder 2">
            <a:extLst>
              <a:ext uri="{FF2B5EF4-FFF2-40B4-BE49-F238E27FC236}">
                <a16:creationId xmlns:a16="http://schemas.microsoft.com/office/drawing/2014/main" id="{90278096-F36F-F543-18D9-FA9D75AB9D77}"/>
              </a:ext>
            </a:extLst>
          </p:cNvPr>
          <p:cNvSpPr>
            <a:spLocks noGrp="1"/>
          </p:cNvSpPr>
          <p:nvPr>
            <p:ph idx="1"/>
          </p:nvPr>
        </p:nvSpPr>
        <p:spPr/>
        <p:txBody>
          <a:bodyPr>
            <a:normAutofit lnSpcReduction="10000"/>
          </a:bodyPr>
          <a:lstStyle/>
          <a:p>
            <a:r>
              <a:rPr lang="en-US" dirty="0">
                <a:latin typeface="+mn-lt"/>
              </a:rPr>
              <a:t>Nodes</a:t>
            </a:r>
          </a:p>
          <a:p>
            <a:pPr lvl="1"/>
            <a:r>
              <a:rPr lang="en-US" dirty="0"/>
              <a:t>Individual VM running containerized applications</a:t>
            </a:r>
          </a:p>
          <a:p>
            <a:r>
              <a:rPr lang="en-US" dirty="0">
                <a:latin typeface="+mn-lt"/>
              </a:rPr>
              <a:t>Pools</a:t>
            </a:r>
          </a:p>
          <a:p>
            <a:pPr lvl="1"/>
            <a:r>
              <a:rPr lang="en-US" dirty="0"/>
              <a:t>Groups of nodes with identical configurations</a:t>
            </a:r>
          </a:p>
          <a:p>
            <a:r>
              <a:rPr lang="en-US" dirty="0">
                <a:latin typeface="+mn-lt"/>
              </a:rPr>
              <a:t>Pods</a:t>
            </a:r>
          </a:p>
          <a:p>
            <a:pPr lvl="1"/>
            <a:r>
              <a:rPr lang="en-US" dirty="0"/>
              <a:t>Single instance of an application</a:t>
            </a:r>
          </a:p>
          <a:p>
            <a:pPr lvl="1"/>
            <a:r>
              <a:rPr lang="en-US" dirty="0"/>
              <a:t>It’s possible for a pod to contain multiple containers within the same node</a:t>
            </a:r>
          </a:p>
          <a:p>
            <a:r>
              <a:rPr lang="en-US" dirty="0">
                <a:latin typeface="+mn-lt"/>
              </a:rPr>
              <a:t>Deployments</a:t>
            </a:r>
          </a:p>
          <a:p>
            <a:pPr lvl="1"/>
            <a:r>
              <a:rPr lang="en-US" dirty="0"/>
              <a:t>One or more identical pods managed by Kubernetes</a:t>
            </a:r>
          </a:p>
          <a:p>
            <a:r>
              <a:rPr lang="en-US" dirty="0">
                <a:latin typeface="+mn-lt"/>
              </a:rPr>
              <a:t>Manifests</a:t>
            </a:r>
          </a:p>
          <a:p>
            <a:pPr lvl="1"/>
            <a:r>
              <a:rPr lang="en-US" dirty="0"/>
              <a:t>YAML file describing a deployment</a:t>
            </a:r>
            <a:endParaRPr lang="en-NL" dirty="0"/>
          </a:p>
        </p:txBody>
      </p:sp>
    </p:spTree>
    <p:extLst>
      <p:ext uri="{BB962C8B-B14F-4D97-AF65-F5344CB8AC3E}">
        <p14:creationId xmlns:p14="http://schemas.microsoft.com/office/powerpoint/2010/main" val="30351563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9D358-64A3-03C6-C757-9B35B5BAC4D5}"/>
              </a:ext>
            </a:extLst>
          </p:cNvPr>
          <p:cNvSpPr>
            <a:spLocks noGrp="1"/>
          </p:cNvSpPr>
          <p:nvPr>
            <p:ph type="title"/>
          </p:nvPr>
        </p:nvSpPr>
        <p:spPr/>
        <p:txBody>
          <a:bodyPr/>
          <a:lstStyle/>
          <a:p>
            <a:r>
              <a:rPr lang="en-US" dirty="0"/>
              <a:t>Networking connectivity</a:t>
            </a:r>
            <a:endParaRPr lang="en-NL" dirty="0"/>
          </a:p>
        </p:txBody>
      </p:sp>
      <p:sp>
        <p:nvSpPr>
          <p:cNvPr id="3" name="Content Placeholder 2">
            <a:extLst>
              <a:ext uri="{FF2B5EF4-FFF2-40B4-BE49-F238E27FC236}">
                <a16:creationId xmlns:a16="http://schemas.microsoft.com/office/drawing/2014/main" id="{9C75C188-9B1D-BC4F-E80A-B304F5BC017C}"/>
              </a:ext>
            </a:extLst>
          </p:cNvPr>
          <p:cNvSpPr>
            <a:spLocks noGrp="1"/>
          </p:cNvSpPr>
          <p:nvPr>
            <p:ph idx="1"/>
          </p:nvPr>
        </p:nvSpPr>
        <p:spPr>
          <a:xfrm>
            <a:off x="1024128" y="1865986"/>
            <a:ext cx="9720073" cy="4443374"/>
          </a:xfrm>
        </p:spPr>
        <p:txBody>
          <a:bodyPr/>
          <a:lstStyle/>
          <a:p>
            <a:r>
              <a:rPr lang="en-US" dirty="0"/>
              <a:t>Services group pods together to provide network connectivity</a:t>
            </a:r>
          </a:p>
          <a:p>
            <a:endParaRPr lang="en-NL" dirty="0"/>
          </a:p>
        </p:txBody>
      </p:sp>
      <p:sp>
        <p:nvSpPr>
          <p:cNvPr id="4" name="Text Placeholder 4">
            <a:extLst>
              <a:ext uri="{FF2B5EF4-FFF2-40B4-BE49-F238E27FC236}">
                <a16:creationId xmlns:a16="http://schemas.microsoft.com/office/drawing/2014/main" id="{AE24F23D-CC0B-7823-B3DC-D5B6E374BAEE}"/>
              </a:ext>
            </a:extLst>
          </p:cNvPr>
          <p:cNvSpPr txBox="1">
            <a:spLocks/>
          </p:cNvSpPr>
          <p:nvPr/>
        </p:nvSpPr>
        <p:spPr>
          <a:xfrm>
            <a:off x="584199" y="2387796"/>
            <a:ext cx="4332358" cy="1508105"/>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b="1" dirty="0">
                <a:solidFill>
                  <a:schemeClr val="tx1"/>
                </a:solidFill>
                <a:latin typeface="+mn-lt"/>
              </a:rPr>
              <a:t>Cluster IP</a:t>
            </a:r>
          </a:p>
          <a:p>
            <a:r>
              <a:rPr lang="en-US" sz="2200" dirty="0">
                <a:solidFill>
                  <a:schemeClr val="tx1"/>
                </a:solidFill>
                <a:latin typeface="+mn-lt"/>
              </a:rPr>
              <a:t>Creates internal-only IP address for use within the cluster</a:t>
            </a:r>
          </a:p>
        </p:txBody>
      </p:sp>
      <p:sp>
        <p:nvSpPr>
          <p:cNvPr id="5" name="Text Placeholder 5">
            <a:extLst>
              <a:ext uri="{FF2B5EF4-FFF2-40B4-BE49-F238E27FC236}">
                <a16:creationId xmlns:a16="http://schemas.microsoft.com/office/drawing/2014/main" id="{D555F2ED-3DDC-8D5A-0587-BDB6F2784BE6}"/>
              </a:ext>
            </a:extLst>
          </p:cNvPr>
          <p:cNvSpPr txBox="1">
            <a:spLocks/>
          </p:cNvSpPr>
          <p:nvPr/>
        </p:nvSpPr>
        <p:spPr>
          <a:xfrm>
            <a:off x="584199" y="4762361"/>
            <a:ext cx="2834861" cy="1508105"/>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b="1" dirty="0" err="1">
                <a:solidFill>
                  <a:schemeClr val="tx1"/>
                </a:solidFill>
                <a:latin typeface="+mn-lt"/>
              </a:rPr>
              <a:t>NodePort</a:t>
            </a:r>
            <a:endParaRPr lang="en-US" sz="2200" b="1" dirty="0">
              <a:solidFill>
                <a:schemeClr val="tx1"/>
              </a:solidFill>
              <a:latin typeface="+mn-lt"/>
            </a:endParaRPr>
          </a:p>
          <a:p>
            <a:r>
              <a:rPr lang="en-US" sz="2200" dirty="0">
                <a:solidFill>
                  <a:schemeClr val="tx1"/>
                </a:solidFill>
                <a:latin typeface="+mn-lt"/>
              </a:rPr>
              <a:t>Creates a port mapping on a specific node for direct access</a:t>
            </a:r>
          </a:p>
        </p:txBody>
      </p:sp>
      <p:pic>
        <p:nvPicPr>
          <p:cNvPr id="6" name="Picture 5" descr="Cluster IP diagram - port mapping to a specific node from an external request">
            <a:extLst>
              <a:ext uri="{FF2B5EF4-FFF2-40B4-BE49-F238E27FC236}">
                <a16:creationId xmlns:a16="http://schemas.microsoft.com/office/drawing/2014/main" id="{51ACE094-64A4-1A3F-4EC5-E45F0B4CAF26}"/>
              </a:ext>
            </a:extLst>
          </p:cNvPr>
          <p:cNvPicPr>
            <a:picLocks noChangeAspect="1"/>
          </p:cNvPicPr>
          <p:nvPr/>
        </p:nvPicPr>
        <p:blipFill>
          <a:blip r:embed="rId3"/>
          <a:stretch>
            <a:fillRect/>
          </a:stretch>
        </p:blipFill>
        <p:spPr>
          <a:xfrm>
            <a:off x="5946011" y="2387796"/>
            <a:ext cx="5656707" cy="1666208"/>
          </a:xfrm>
          <a:prstGeom prst="rect">
            <a:avLst/>
          </a:prstGeom>
        </p:spPr>
      </p:pic>
      <p:pic>
        <p:nvPicPr>
          <p:cNvPr id="7" name="Picture 6" descr="NodePort diagram - internal traffic is routed on a private IP address.">
            <a:extLst>
              <a:ext uri="{FF2B5EF4-FFF2-40B4-BE49-F238E27FC236}">
                <a16:creationId xmlns:a16="http://schemas.microsoft.com/office/drawing/2014/main" id="{24CB9E6D-CE0C-BC4E-A6D7-5A25F6BB9E70}"/>
              </a:ext>
            </a:extLst>
          </p:cNvPr>
          <p:cNvPicPr>
            <a:picLocks noChangeAspect="1"/>
          </p:cNvPicPr>
          <p:nvPr/>
        </p:nvPicPr>
        <p:blipFill>
          <a:blip r:embed="rId4"/>
          <a:stretch>
            <a:fillRect/>
          </a:stretch>
        </p:blipFill>
        <p:spPr>
          <a:xfrm>
            <a:off x="3801743" y="4992014"/>
            <a:ext cx="7800975" cy="1600200"/>
          </a:xfrm>
          <a:prstGeom prst="rect">
            <a:avLst/>
          </a:prstGeom>
        </p:spPr>
      </p:pic>
    </p:spTree>
    <p:extLst>
      <p:ext uri="{BB962C8B-B14F-4D97-AF65-F5344CB8AC3E}">
        <p14:creationId xmlns:p14="http://schemas.microsoft.com/office/powerpoint/2010/main" val="10558730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F5969-F6C8-AA89-C265-1B47FCD70FB2}"/>
              </a:ext>
            </a:extLst>
          </p:cNvPr>
          <p:cNvSpPr>
            <a:spLocks noGrp="1"/>
          </p:cNvSpPr>
          <p:nvPr>
            <p:ph type="title"/>
          </p:nvPr>
        </p:nvSpPr>
        <p:spPr/>
        <p:txBody>
          <a:bodyPr/>
          <a:lstStyle/>
          <a:p>
            <a:r>
              <a:rPr lang="nl-NL" dirty="0"/>
              <a:t>Networking connectivity (continued)</a:t>
            </a:r>
            <a:endParaRPr lang="en-NL" dirty="0"/>
          </a:p>
        </p:txBody>
      </p:sp>
      <p:sp>
        <p:nvSpPr>
          <p:cNvPr id="3" name="Content Placeholder 2">
            <a:extLst>
              <a:ext uri="{FF2B5EF4-FFF2-40B4-BE49-F238E27FC236}">
                <a16:creationId xmlns:a16="http://schemas.microsoft.com/office/drawing/2014/main" id="{EBBDABB6-F8D5-89BF-8F0B-88DEB0D030D5}"/>
              </a:ext>
            </a:extLst>
          </p:cNvPr>
          <p:cNvSpPr>
            <a:spLocks noGrp="1"/>
          </p:cNvSpPr>
          <p:nvPr>
            <p:ph idx="1"/>
          </p:nvPr>
        </p:nvSpPr>
        <p:spPr/>
        <p:txBody>
          <a:bodyPr/>
          <a:lstStyle/>
          <a:p>
            <a:r>
              <a:rPr lang="en-US" dirty="0"/>
              <a:t>Services group pods together to provide network connectivity</a:t>
            </a:r>
          </a:p>
          <a:p>
            <a:endParaRPr lang="en-NL" dirty="0"/>
          </a:p>
        </p:txBody>
      </p:sp>
      <p:sp>
        <p:nvSpPr>
          <p:cNvPr id="4" name="Text Placeholder 4">
            <a:extLst>
              <a:ext uri="{FF2B5EF4-FFF2-40B4-BE49-F238E27FC236}">
                <a16:creationId xmlns:a16="http://schemas.microsoft.com/office/drawing/2014/main" id="{6D5497D2-D0CF-1DEB-0A13-47463859952D}"/>
              </a:ext>
            </a:extLst>
          </p:cNvPr>
          <p:cNvSpPr txBox="1">
            <a:spLocks/>
          </p:cNvSpPr>
          <p:nvPr/>
        </p:nvSpPr>
        <p:spPr>
          <a:xfrm>
            <a:off x="426123" y="3537307"/>
            <a:ext cx="4199835" cy="1300398"/>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b="1" dirty="0" err="1">
                <a:solidFill>
                  <a:schemeClr val="tx1"/>
                </a:solidFill>
                <a:latin typeface="+mn-lt"/>
              </a:rPr>
              <a:t>LoadBalancer</a:t>
            </a:r>
            <a:endParaRPr lang="en-US" sz="2200" b="1" dirty="0">
              <a:solidFill>
                <a:schemeClr val="tx1"/>
              </a:solidFill>
              <a:latin typeface="+mn-lt"/>
            </a:endParaRPr>
          </a:p>
          <a:p>
            <a:r>
              <a:rPr lang="en-US" sz="2200" dirty="0">
                <a:solidFill>
                  <a:schemeClr val="tx1"/>
                </a:solidFill>
                <a:latin typeface="+mn-lt"/>
              </a:rPr>
              <a:t>Creates an Azure load balancer resource with an external IP address</a:t>
            </a:r>
          </a:p>
        </p:txBody>
      </p:sp>
      <p:sp>
        <p:nvSpPr>
          <p:cNvPr id="5" name="Text Placeholder 5">
            <a:extLst>
              <a:ext uri="{FF2B5EF4-FFF2-40B4-BE49-F238E27FC236}">
                <a16:creationId xmlns:a16="http://schemas.microsoft.com/office/drawing/2014/main" id="{F02051E4-145B-2288-96BF-29425F43BFD4}"/>
              </a:ext>
            </a:extLst>
          </p:cNvPr>
          <p:cNvSpPr txBox="1">
            <a:spLocks/>
          </p:cNvSpPr>
          <p:nvPr/>
        </p:nvSpPr>
        <p:spPr>
          <a:xfrm>
            <a:off x="407554" y="5617976"/>
            <a:ext cx="5212080" cy="892552"/>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b="1" dirty="0" err="1">
                <a:solidFill>
                  <a:schemeClr val="tx1"/>
                </a:solidFill>
                <a:latin typeface="+mn-lt"/>
              </a:rPr>
              <a:t>ExternalName</a:t>
            </a:r>
            <a:endParaRPr lang="en-US" sz="2200" b="1" dirty="0">
              <a:solidFill>
                <a:schemeClr val="tx1"/>
              </a:solidFill>
              <a:latin typeface="+mn-lt"/>
            </a:endParaRPr>
          </a:p>
          <a:p>
            <a:r>
              <a:rPr lang="en-US" sz="2200" dirty="0">
                <a:solidFill>
                  <a:schemeClr val="tx1"/>
                </a:solidFill>
                <a:latin typeface="+mn-lt"/>
              </a:rPr>
              <a:t>Creates a direct DNS entry</a:t>
            </a:r>
          </a:p>
        </p:txBody>
      </p:sp>
      <p:pic>
        <p:nvPicPr>
          <p:cNvPr id="6" name="Picture 5" descr="Classic load balancer setup with a single external IP address and port being mapped to one or more internal nodes">
            <a:extLst>
              <a:ext uri="{FF2B5EF4-FFF2-40B4-BE49-F238E27FC236}">
                <a16:creationId xmlns:a16="http://schemas.microsoft.com/office/drawing/2014/main" id="{D006016B-A0F7-8535-28C5-11829183B10B}"/>
              </a:ext>
            </a:extLst>
          </p:cNvPr>
          <p:cNvPicPr>
            <a:picLocks noChangeAspect="1"/>
          </p:cNvPicPr>
          <p:nvPr/>
        </p:nvPicPr>
        <p:blipFill>
          <a:blip r:embed="rId3"/>
          <a:stretch>
            <a:fillRect/>
          </a:stretch>
        </p:blipFill>
        <p:spPr>
          <a:xfrm>
            <a:off x="4987125" y="3537307"/>
            <a:ext cx="6778752" cy="1522571"/>
          </a:xfrm>
          <a:prstGeom prst="rect">
            <a:avLst/>
          </a:prstGeom>
        </p:spPr>
      </p:pic>
    </p:spTree>
    <p:extLst>
      <p:ext uri="{BB962C8B-B14F-4D97-AF65-F5344CB8AC3E}">
        <p14:creationId xmlns:p14="http://schemas.microsoft.com/office/powerpoint/2010/main" val="997789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2B4A7-8CFF-6C62-34EB-A9B70511818C}"/>
              </a:ext>
            </a:extLst>
          </p:cNvPr>
          <p:cNvSpPr>
            <a:spLocks noGrp="1"/>
          </p:cNvSpPr>
          <p:nvPr>
            <p:ph type="title"/>
          </p:nvPr>
        </p:nvSpPr>
        <p:spPr>
          <a:xfrm>
            <a:off x="1058210" y="565681"/>
            <a:ext cx="9720072" cy="1499616"/>
          </a:xfrm>
        </p:spPr>
        <p:txBody>
          <a:bodyPr/>
          <a:lstStyle/>
          <a:p>
            <a:r>
              <a:rPr lang="nl-NL" dirty="0"/>
              <a:t>Storage</a:t>
            </a:r>
            <a:endParaRPr lang="en-NL" dirty="0"/>
          </a:p>
        </p:txBody>
      </p:sp>
      <p:sp>
        <p:nvSpPr>
          <p:cNvPr id="3" name="Content Placeholder 2">
            <a:extLst>
              <a:ext uri="{FF2B5EF4-FFF2-40B4-BE49-F238E27FC236}">
                <a16:creationId xmlns:a16="http://schemas.microsoft.com/office/drawing/2014/main" id="{5C1C0722-89C2-CF95-A244-0147B17B7E32}"/>
              </a:ext>
            </a:extLst>
          </p:cNvPr>
          <p:cNvSpPr>
            <a:spLocks noGrp="1"/>
          </p:cNvSpPr>
          <p:nvPr>
            <p:ph idx="1"/>
          </p:nvPr>
        </p:nvSpPr>
        <p:spPr>
          <a:xfrm>
            <a:off x="1024129" y="2286000"/>
            <a:ext cx="4825954" cy="4023360"/>
          </a:xfrm>
        </p:spPr>
        <p:txBody>
          <a:bodyPr/>
          <a:lstStyle/>
          <a:p>
            <a:r>
              <a:rPr lang="en-US" dirty="0"/>
              <a:t>Local storage on the node is fast and simple to use</a:t>
            </a:r>
          </a:p>
          <a:p>
            <a:pPr lvl="1"/>
            <a:r>
              <a:rPr lang="en-US" dirty="0"/>
              <a:t>Local storage might not be available after the pod is deleted</a:t>
            </a:r>
          </a:p>
          <a:p>
            <a:r>
              <a:rPr lang="en-US" dirty="0"/>
              <a:t>Multiple pods may share data volumes</a:t>
            </a:r>
          </a:p>
          <a:p>
            <a:r>
              <a:rPr lang="en-US" dirty="0"/>
              <a:t>Storage could potentially be reattached to another pod</a:t>
            </a:r>
          </a:p>
          <a:p>
            <a:endParaRPr lang="en-NL" dirty="0"/>
          </a:p>
        </p:txBody>
      </p:sp>
      <p:pic>
        <p:nvPicPr>
          <p:cNvPr id="4" name="Picture 3" descr="Pod (with an AKS cluster) with persistent storage options such as Azure Files or Azure Managed Disk">
            <a:extLst>
              <a:ext uri="{FF2B5EF4-FFF2-40B4-BE49-F238E27FC236}">
                <a16:creationId xmlns:a16="http://schemas.microsoft.com/office/drawing/2014/main" id="{2703EE09-D02E-B975-A16D-96D75538F5D5}"/>
              </a:ext>
            </a:extLst>
          </p:cNvPr>
          <p:cNvPicPr>
            <a:picLocks noChangeAspect="1"/>
          </p:cNvPicPr>
          <p:nvPr/>
        </p:nvPicPr>
        <p:blipFill>
          <a:blip r:embed="rId3"/>
          <a:stretch>
            <a:fillRect/>
          </a:stretch>
        </p:blipFill>
        <p:spPr>
          <a:xfrm>
            <a:off x="6096000" y="2286000"/>
            <a:ext cx="5355509" cy="4023360"/>
          </a:xfrm>
          <a:prstGeom prst="rect">
            <a:avLst/>
          </a:prstGeom>
        </p:spPr>
      </p:pic>
    </p:spTree>
    <p:extLst>
      <p:ext uri="{BB962C8B-B14F-4D97-AF65-F5344CB8AC3E}">
        <p14:creationId xmlns:p14="http://schemas.microsoft.com/office/powerpoint/2010/main" val="39865150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7647-8436-BB55-30AA-EF0EAA34A87B}"/>
              </a:ext>
            </a:extLst>
          </p:cNvPr>
          <p:cNvSpPr>
            <a:spLocks noGrp="1"/>
          </p:cNvSpPr>
          <p:nvPr>
            <p:ph type="title"/>
          </p:nvPr>
        </p:nvSpPr>
        <p:spPr/>
        <p:txBody>
          <a:bodyPr/>
          <a:lstStyle/>
          <a:p>
            <a:r>
              <a:rPr lang="nl-NL" dirty="0"/>
              <a:t>Persistent storage volumes</a:t>
            </a:r>
            <a:endParaRPr lang="en-NL" dirty="0"/>
          </a:p>
        </p:txBody>
      </p:sp>
      <p:sp>
        <p:nvSpPr>
          <p:cNvPr id="3" name="Content Placeholder 2">
            <a:extLst>
              <a:ext uri="{FF2B5EF4-FFF2-40B4-BE49-F238E27FC236}">
                <a16:creationId xmlns:a16="http://schemas.microsoft.com/office/drawing/2014/main" id="{220ADD2A-D6CC-1109-DB42-96A63640D720}"/>
              </a:ext>
            </a:extLst>
          </p:cNvPr>
          <p:cNvSpPr>
            <a:spLocks noGrp="1"/>
          </p:cNvSpPr>
          <p:nvPr>
            <p:ph idx="1"/>
          </p:nvPr>
        </p:nvSpPr>
        <p:spPr>
          <a:xfrm>
            <a:off x="1024128" y="2286000"/>
            <a:ext cx="4514227" cy="4023360"/>
          </a:xfrm>
        </p:spPr>
        <p:txBody>
          <a:bodyPr/>
          <a:lstStyle/>
          <a:p>
            <a:r>
              <a:rPr lang="en-US" dirty="0"/>
              <a:t>Pods can use storage that is persistent </a:t>
            </a:r>
          </a:p>
          <a:p>
            <a:pPr lvl="1"/>
            <a:r>
              <a:rPr lang="en-US" dirty="0"/>
              <a:t>Storage exists beyond the lifetime of the pod</a:t>
            </a:r>
          </a:p>
          <a:p>
            <a:pPr lvl="1"/>
            <a:r>
              <a:rPr lang="en-US" dirty="0"/>
              <a:t>Storage can be a service such as Azure Files or an Azure Managed Disk</a:t>
            </a:r>
          </a:p>
          <a:p>
            <a:endParaRPr lang="en-NL" dirty="0"/>
          </a:p>
        </p:txBody>
      </p:sp>
      <p:pic>
        <p:nvPicPr>
          <p:cNvPr id="4" name="Picture 3" descr="Persistent volumes available at the AKS cluster level. Graphic shows the interaction between the AKS cluster and the single node/pod access. ">
            <a:extLst>
              <a:ext uri="{FF2B5EF4-FFF2-40B4-BE49-F238E27FC236}">
                <a16:creationId xmlns:a16="http://schemas.microsoft.com/office/drawing/2014/main" id="{F5820509-B82A-CF4E-1CAF-2BA26C82B873}"/>
              </a:ext>
            </a:extLst>
          </p:cNvPr>
          <p:cNvPicPr>
            <a:picLocks noChangeAspect="1"/>
          </p:cNvPicPr>
          <p:nvPr/>
        </p:nvPicPr>
        <p:blipFill>
          <a:blip r:embed="rId3"/>
          <a:stretch>
            <a:fillRect/>
          </a:stretch>
        </p:blipFill>
        <p:spPr>
          <a:xfrm>
            <a:off x="5884164" y="2412243"/>
            <a:ext cx="5451970" cy="2596176"/>
          </a:xfrm>
          <a:prstGeom prst="rect">
            <a:avLst/>
          </a:prstGeom>
        </p:spPr>
      </p:pic>
    </p:spTree>
    <p:extLst>
      <p:ext uri="{BB962C8B-B14F-4D97-AF65-F5344CB8AC3E}">
        <p14:creationId xmlns:p14="http://schemas.microsoft.com/office/powerpoint/2010/main" val="17196157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46255-9C1E-9B6E-2470-C5F4D645DEEE}"/>
              </a:ext>
            </a:extLst>
          </p:cNvPr>
          <p:cNvSpPr>
            <a:spLocks noGrp="1"/>
          </p:cNvSpPr>
          <p:nvPr>
            <p:ph type="title"/>
          </p:nvPr>
        </p:nvSpPr>
        <p:spPr/>
        <p:txBody>
          <a:bodyPr/>
          <a:lstStyle/>
          <a:p>
            <a:r>
              <a:rPr lang="nl-NL" dirty="0"/>
              <a:t>Scaling</a:t>
            </a:r>
            <a:endParaRPr lang="en-NL" dirty="0"/>
          </a:p>
        </p:txBody>
      </p:sp>
      <p:sp>
        <p:nvSpPr>
          <p:cNvPr id="3" name="Content Placeholder 2">
            <a:extLst>
              <a:ext uri="{FF2B5EF4-FFF2-40B4-BE49-F238E27FC236}">
                <a16:creationId xmlns:a16="http://schemas.microsoft.com/office/drawing/2014/main" id="{7D691BCC-FEE5-01DF-7B0B-B1FB7142E2B7}"/>
              </a:ext>
            </a:extLst>
          </p:cNvPr>
          <p:cNvSpPr>
            <a:spLocks noGrp="1"/>
          </p:cNvSpPr>
          <p:nvPr>
            <p:ph idx="1"/>
          </p:nvPr>
        </p:nvSpPr>
        <p:spPr>
          <a:xfrm>
            <a:off x="1024128" y="2286000"/>
            <a:ext cx="5071872" cy="4023360"/>
          </a:xfrm>
        </p:spPr>
        <p:txBody>
          <a:bodyPr/>
          <a:lstStyle/>
          <a:p>
            <a:r>
              <a:rPr lang="en-US" dirty="0"/>
              <a:t>Applications might grow beyond the capacity of a single pod</a:t>
            </a:r>
          </a:p>
          <a:p>
            <a:r>
              <a:rPr lang="en-US" dirty="0"/>
              <a:t>Kubernetes has built-in </a:t>
            </a:r>
            <a:r>
              <a:rPr lang="en-US" dirty="0" err="1"/>
              <a:t>autoscalers</a:t>
            </a:r>
            <a:r>
              <a:rPr lang="en-US" dirty="0"/>
              <a:t> to automatically create instances when they are needed</a:t>
            </a:r>
          </a:p>
          <a:p>
            <a:pPr lvl="1"/>
            <a:r>
              <a:rPr lang="en-US" dirty="0"/>
              <a:t>Horizontal pod </a:t>
            </a:r>
            <a:r>
              <a:rPr lang="en-US" dirty="0" err="1"/>
              <a:t>autoscaler</a:t>
            </a:r>
            <a:endParaRPr lang="en-US" dirty="0"/>
          </a:p>
          <a:p>
            <a:pPr lvl="2"/>
            <a:r>
              <a:rPr lang="en-US" dirty="0"/>
              <a:t>Automatically scale replicas based on metrics</a:t>
            </a:r>
          </a:p>
          <a:p>
            <a:pPr lvl="1"/>
            <a:r>
              <a:rPr lang="en-US" dirty="0"/>
              <a:t>Cluster </a:t>
            </a:r>
            <a:r>
              <a:rPr lang="en-US" dirty="0" err="1"/>
              <a:t>Autoscaler</a:t>
            </a:r>
            <a:endParaRPr lang="en-US" dirty="0"/>
          </a:p>
          <a:p>
            <a:pPr lvl="2"/>
            <a:r>
              <a:rPr lang="en-US" dirty="0"/>
              <a:t>Adjusts the number of </a:t>
            </a:r>
            <a:br>
              <a:rPr lang="en-US" dirty="0"/>
            </a:br>
            <a:r>
              <a:rPr lang="en-US" dirty="0"/>
              <a:t>nodes based on the </a:t>
            </a:r>
            <a:br>
              <a:rPr lang="en-US" dirty="0"/>
            </a:br>
            <a:r>
              <a:rPr lang="en-US" dirty="0"/>
              <a:t>requested compute </a:t>
            </a:r>
            <a:br>
              <a:rPr lang="en-US" dirty="0"/>
            </a:br>
            <a:r>
              <a:rPr lang="en-US" dirty="0"/>
              <a:t>resources</a:t>
            </a:r>
          </a:p>
          <a:p>
            <a:endParaRPr lang="en-NL" dirty="0"/>
          </a:p>
        </p:txBody>
      </p:sp>
      <p:pic>
        <p:nvPicPr>
          <p:cNvPr id="4" name="Picture 3" descr="Built-in autoscalers for AKS automatically creating new instances of nodes and pods on-demand.">
            <a:extLst>
              <a:ext uri="{FF2B5EF4-FFF2-40B4-BE49-F238E27FC236}">
                <a16:creationId xmlns:a16="http://schemas.microsoft.com/office/drawing/2014/main" id="{717A5C2E-4A46-0704-A4A7-1057EBB1826E}"/>
              </a:ext>
            </a:extLst>
          </p:cNvPr>
          <p:cNvPicPr>
            <a:picLocks noChangeAspect="1"/>
          </p:cNvPicPr>
          <p:nvPr/>
        </p:nvPicPr>
        <p:blipFill>
          <a:blip r:embed="rId3"/>
          <a:stretch>
            <a:fillRect/>
          </a:stretch>
        </p:blipFill>
        <p:spPr>
          <a:xfrm>
            <a:off x="6479931" y="2286000"/>
            <a:ext cx="5419593" cy="2856444"/>
          </a:xfrm>
          <a:prstGeom prst="rect">
            <a:avLst/>
          </a:prstGeom>
        </p:spPr>
      </p:pic>
    </p:spTree>
    <p:extLst>
      <p:ext uri="{BB962C8B-B14F-4D97-AF65-F5344CB8AC3E}">
        <p14:creationId xmlns:p14="http://schemas.microsoft.com/office/powerpoint/2010/main" val="9775527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18444-5833-95DC-8EE5-58CDB5801CB4}"/>
              </a:ext>
            </a:extLst>
          </p:cNvPr>
          <p:cNvSpPr>
            <a:spLocks noGrp="1"/>
          </p:cNvSpPr>
          <p:nvPr>
            <p:ph type="title"/>
          </p:nvPr>
        </p:nvSpPr>
        <p:spPr/>
        <p:txBody>
          <a:bodyPr/>
          <a:lstStyle/>
          <a:p>
            <a:r>
              <a:rPr lang="en-US" dirty="0"/>
              <a:t>Scaling to Azure Container Instances</a:t>
            </a:r>
            <a:endParaRPr lang="en-NL" dirty="0"/>
          </a:p>
        </p:txBody>
      </p:sp>
      <p:sp>
        <p:nvSpPr>
          <p:cNvPr id="3" name="Content Placeholder 2">
            <a:extLst>
              <a:ext uri="{FF2B5EF4-FFF2-40B4-BE49-F238E27FC236}">
                <a16:creationId xmlns:a16="http://schemas.microsoft.com/office/drawing/2014/main" id="{AB80F12C-BDF6-4D1B-043F-2989FFC05BFC}"/>
              </a:ext>
            </a:extLst>
          </p:cNvPr>
          <p:cNvSpPr>
            <a:spLocks noGrp="1"/>
          </p:cNvSpPr>
          <p:nvPr>
            <p:ph idx="1"/>
          </p:nvPr>
        </p:nvSpPr>
        <p:spPr/>
        <p:txBody>
          <a:bodyPr/>
          <a:lstStyle/>
          <a:p>
            <a:r>
              <a:rPr lang="en-US" dirty="0"/>
              <a:t>If you need to rapidly grow your AKS cluster, you can create new pods in Azure Container Instances (ACI) </a:t>
            </a:r>
          </a:p>
          <a:p>
            <a:endParaRPr lang="en-NL" dirty="0"/>
          </a:p>
        </p:txBody>
      </p:sp>
      <p:pic>
        <p:nvPicPr>
          <p:cNvPr id="4" name="Picture 3" descr="AKS auto-scaler dynamically bursting new instances into the Azure Container Instances (ACI) service.">
            <a:extLst>
              <a:ext uri="{FF2B5EF4-FFF2-40B4-BE49-F238E27FC236}">
                <a16:creationId xmlns:a16="http://schemas.microsoft.com/office/drawing/2014/main" id="{73EFC012-9428-9376-BACE-A70276BA184E}"/>
              </a:ext>
            </a:extLst>
          </p:cNvPr>
          <p:cNvPicPr>
            <a:picLocks noChangeAspect="1"/>
          </p:cNvPicPr>
          <p:nvPr/>
        </p:nvPicPr>
        <p:blipFill>
          <a:blip r:embed="rId3"/>
          <a:stretch>
            <a:fillRect/>
          </a:stretch>
        </p:blipFill>
        <p:spPr>
          <a:xfrm>
            <a:off x="1024128" y="3211440"/>
            <a:ext cx="9511521" cy="3203731"/>
          </a:xfrm>
          <a:prstGeom prst="rect">
            <a:avLst/>
          </a:prstGeom>
        </p:spPr>
      </p:pic>
    </p:spTree>
    <p:extLst>
      <p:ext uri="{BB962C8B-B14F-4D97-AF65-F5344CB8AC3E}">
        <p14:creationId xmlns:p14="http://schemas.microsoft.com/office/powerpoint/2010/main" val="2533655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0873E-1808-C63A-D093-409F4D712CC0}"/>
              </a:ext>
            </a:extLst>
          </p:cNvPr>
          <p:cNvSpPr>
            <a:spLocks noGrp="1"/>
          </p:cNvSpPr>
          <p:nvPr>
            <p:ph type="title"/>
          </p:nvPr>
        </p:nvSpPr>
        <p:spPr/>
        <p:txBody>
          <a:bodyPr/>
          <a:lstStyle/>
          <a:p>
            <a:r>
              <a:rPr lang="nl-NL" dirty="0"/>
              <a:t>Azure Kubernetes Service (AKS)</a:t>
            </a:r>
            <a:endParaRPr lang="en-NL" dirty="0"/>
          </a:p>
        </p:txBody>
      </p:sp>
      <p:sp>
        <p:nvSpPr>
          <p:cNvPr id="3" name="Content Placeholder 2">
            <a:extLst>
              <a:ext uri="{FF2B5EF4-FFF2-40B4-BE49-F238E27FC236}">
                <a16:creationId xmlns:a16="http://schemas.microsoft.com/office/drawing/2014/main" id="{3FDB2331-D0A6-42E1-5BCC-E1B8A06A517A}"/>
              </a:ext>
            </a:extLst>
          </p:cNvPr>
          <p:cNvSpPr>
            <a:spLocks noGrp="1"/>
          </p:cNvSpPr>
          <p:nvPr>
            <p:ph idx="1"/>
          </p:nvPr>
        </p:nvSpPr>
        <p:spPr/>
        <p:txBody>
          <a:bodyPr>
            <a:normAutofit/>
          </a:bodyPr>
          <a:lstStyle/>
          <a:p>
            <a:r>
              <a:rPr lang="en-US" dirty="0"/>
              <a:t>Azure Kubernetes Service (AKS) simplifies deploying a managed Kubernetes cluster in Azure by offloading the operational overhead to Azure. As a hosted Kubernetes service, Azure handles critical tasks, like health monitoring and maintenance. Since Kubernetes masters are managed by Azure, you only manage and maintain the agent nodes. Thus, AKS is free; you only pay for the agent nodes within your clusters, not for the masters.</a:t>
            </a:r>
          </a:p>
          <a:p>
            <a:r>
              <a:rPr lang="en-US" dirty="0"/>
              <a:t>You can create an AKS cluster using:</a:t>
            </a:r>
          </a:p>
          <a:p>
            <a:pPr lvl="1"/>
            <a:r>
              <a:rPr lang="en-US" dirty="0"/>
              <a:t>The Azure CLI</a:t>
            </a:r>
          </a:p>
          <a:p>
            <a:pPr lvl="1"/>
            <a:r>
              <a:rPr lang="en-US" dirty="0"/>
              <a:t>The Azure portal</a:t>
            </a:r>
          </a:p>
          <a:p>
            <a:pPr lvl="1"/>
            <a:r>
              <a:rPr lang="en-US" dirty="0"/>
              <a:t>Azure PowerShell</a:t>
            </a:r>
          </a:p>
          <a:p>
            <a:pPr lvl="1"/>
            <a:r>
              <a:rPr lang="en-US" dirty="0"/>
              <a:t>Using template-driven deployment options, like Azure Resource Manager templates, Bicep and Terraform.</a:t>
            </a:r>
            <a:endParaRPr lang="en-NL" dirty="0"/>
          </a:p>
        </p:txBody>
      </p:sp>
    </p:spTree>
    <p:extLst>
      <p:ext uri="{BB962C8B-B14F-4D97-AF65-F5344CB8AC3E}">
        <p14:creationId xmlns:p14="http://schemas.microsoft.com/office/powerpoint/2010/main" val="28283830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302E4-EDCA-B494-A2B2-6E8CC97593E3}"/>
              </a:ext>
            </a:extLst>
          </p:cNvPr>
          <p:cNvSpPr>
            <a:spLocks noGrp="1"/>
          </p:cNvSpPr>
          <p:nvPr>
            <p:ph type="title"/>
          </p:nvPr>
        </p:nvSpPr>
        <p:spPr/>
        <p:txBody>
          <a:bodyPr>
            <a:normAutofit fontScale="90000"/>
          </a:bodyPr>
          <a:lstStyle/>
          <a:p>
            <a:r>
              <a:rPr lang="en-US" dirty="0" err="1"/>
              <a:t>Quickstart</a:t>
            </a:r>
            <a:r>
              <a:rPr lang="en-US" dirty="0"/>
              <a:t>: Deploy an Azure Kubernetes Service (AKS) cluster using the Azure portal</a:t>
            </a:r>
            <a:endParaRPr lang="en-NL" dirty="0"/>
          </a:p>
        </p:txBody>
      </p:sp>
      <p:sp>
        <p:nvSpPr>
          <p:cNvPr id="3" name="Content Placeholder 2">
            <a:extLst>
              <a:ext uri="{FF2B5EF4-FFF2-40B4-BE49-F238E27FC236}">
                <a16:creationId xmlns:a16="http://schemas.microsoft.com/office/drawing/2014/main" id="{85B25BF6-3D1B-3C71-9853-D833C2ADC9A1}"/>
              </a:ext>
            </a:extLst>
          </p:cNvPr>
          <p:cNvSpPr>
            <a:spLocks noGrp="1"/>
          </p:cNvSpPr>
          <p:nvPr>
            <p:ph idx="1"/>
          </p:nvPr>
        </p:nvSpPr>
        <p:spPr/>
        <p:txBody>
          <a:bodyPr/>
          <a:lstStyle/>
          <a:p>
            <a:r>
              <a:rPr lang="nl-NL" dirty="0">
                <a:hlinkClick r:id="rId2"/>
              </a:rPr>
              <a:t>https://docs.microsoft.com/en-us/azure/aks/learn/quick-kubernetes-deploy-portal</a:t>
            </a:r>
            <a:endParaRPr lang="nl-NL" dirty="0"/>
          </a:p>
          <a:p>
            <a:endParaRPr lang="en-NL" dirty="0"/>
          </a:p>
        </p:txBody>
      </p:sp>
      <p:pic>
        <p:nvPicPr>
          <p:cNvPr id="5" name="Picture 4">
            <a:extLst>
              <a:ext uri="{FF2B5EF4-FFF2-40B4-BE49-F238E27FC236}">
                <a16:creationId xmlns:a16="http://schemas.microsoft.com/office/drawing/2014/main" id="{ECEF37CC-97E8-6445-43ED-87EB56BEDBEA}"/>
              </a:ext>
            </a:extLst>
          </p:cNvPr>
          <p:cNvPicPr>
            <a:picLocks noChangeAspect="1"/>
          </p:cNvPicPr>
          <p:nvPr/>
        </p:nvPicPr>
        <p:blipFill>
          <a:blip r:embed="rId3"/>
          <a:stretch>
            <a:fillRect/>
          </a:stretch>
        </p:blipFill>
        <p:spPr>
          <a:xfrm>
            <a:off x="1024128" y="3301711"/>
            <a:ext cx="7343775" cy="2457450"/>
          </a:xfrm>
          <a:prstGeom prst="rect">
            <a:avLst/>
          </a:prstGeom>
        </p:spPr>
      </p:pic>
    </p:spTree>
    <p:extLst>
      <p:ext uri="{BB962C8B-B14F-4D97-AF65-F5344CB8AC3E}">
        <p14:creationId xmlns:p14="http://schemas.microsoft.com/office/powerpoint/2010/main" val="14549223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DD26E-6270-44CD-0F27-41326D6786E9}"/>
              </a:ext>
            </a:extLst>
          </p:cNvPr>
          <p:cNvSpPr>
            <a:spLocks noGrp="1"/>
          </p:cNvSpPr>
          <p:nvPr>
            <p:ph type="title"/>
          </p:nvPr>
        </p:nvSpPr>
        <p:spPr/>
        <p:txBody>
          <a:bodyPr/>
          <a:lstStyle/>
          <a:p>
            <a:r>
              <a:rPr lang="nl-NL" dirty="0"/>
              <a:t>Access, security, and monitoring</a:t>
            </a:r>
            <a:endParaRPr lang="en-NL" dirty="0"/>
          </a:p>
        </p:txBody>
      </p:sp>
      <p:sp>
        <p:nvSpPr>
          <p:cNvPr id="3" name="Content Placeholder 2">
            <a:extLst>
              <a:ext uri="{FF2B5EF4-FFF2-40B4-BE49-F238E27FC236}">
                <a16:creationId xmlns:a16="http://schemas.microsoft.com/office/drawing/2014/main" id="{9CA08EAE-C202-5362-1164-3649A683F363}"/>
              </a:ext>
            </a:extLst>
          </p:cNvPr>
          <p:cNvSpPr>
            <a:spLocks noGrp="1"/>
          </p:cNvSpPr>
          <p:nvPr>
            <p:ph idx="1"/>
          </p:nvPr>
        </p:nvSpPr>
        <p:spPr/>
        <p:txBody>
          <a:bodyPr/>
          <a:lstStyle/>
          <a:p>
            <a:r>
              <a:rPr lang="en-US" dirty="0"/>
              <a:t>For improved security and management, AKS lets you integrate with Azure AD to:</a:t>
            </a:r>
          </a:p>
          <a:p>
            <a:endParaRPr lang="en-US" dirty="0"/>
          </a:p>
          <a:p>
            <a:pPr lvl="1"/>
            <a:r>
              <a:rPr lang="en-US" dirty="0"/>
              <a:t>Use Kubernetes role-based access control (Kubernetes RBAC).</a:t>
            </a:r>
          </a:p>
          <a:p>
            <a:pPr lvl="1"/>
            <a:r>
              <a:rPr lang="en-US" dirty="0"/>
              <a:t>Monitor the health of your cluster and resources.</a:t>
            </a:r>
            <a:endParaRPr lang="en-NL" dirty="0"/>
          </a:p>
        </p:txBody>
      </p:sp>
    </p:spTree>
    <p:extLst>
      <p:ext uri="{BB962C8B-B14F-4D97-AF65-F5344CB8AC3E}">
        <p14:creationId xmlns:p14="http://schemas.microsoft.com/office/powerpoint/2010/main" val="1990907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EB60C-D2DA-422E-65F6-DF08FD52DE87}"/>
              </a:ext>
            </a:extLst>
          </p:cNvPr>
          <p:cNvSpPr>
            <a:spLocks noGrp="1"/>
          </p:cNvSpPr>
          <p:nvPr>
            <p:ph type="title"/>
          </p:nvPr>
        </p:nvSpPr>
        <p:spPr/>
        <p:txBody>
          <a:bodyPr/>
          <a:lstStyle/>
          <a:p>
            <a:r>
              <a:rPr lang="nl-NL" dirty="0"/>
              <a:t>Docker terminology</a:t>
            </a:r>
            <a:endParaRPr lang="en-NL" dirty="0"/>
          </a:p>
        </p:txBody>
      </p:sp>
      <p:sp>
        <p:nvSpPr>
          <p:cNvPr id="3" name="Content Placeholder 2">
            <a:extLst>
              <a:ext uri="{FF2B5EF4-FFF2-40B4-BE49-F238E27FC236}">
                <a16:creationId xmlns:a16="http://schemas.microsoft.com/office/drawing/2014/main" id="{2F44D768-5302-623D-5103-E4D8220C5AA4}"/>
              </a:ext>
            </a:extLst>
          </p:cNvPr>
          <p:cNvSpPr>
            <a:spLocks noGrp="1"/>
          </p:cNvSpPr>
          <p:nvPr>
            <p:ph idx="1"/>
          </p:nvPr>
        </p:nvSpPr>
        <p:spPr/>
        <p:txBody>
          <a:bodyPr>
            <a:normAutofit fontScale="92500" lnSpcReduction="20000"/>
          </a:bodyPr>
          <a:lstStyle/>
          <a:p>
            <a:r>
              <a:rPr lang="en-US" dirty="0"/>
              <a:t>Container</a:t>
            </a:r>
          </a:p>
          <a:p>
            <a:pPr lvl="1"/>
            <a:r>
              <a:rPr lang="en-US" dirty="0"/>
              <a:t>A standardized "unit of software" that contains everything required for an application to run</a:t>
            </a:r>
          </a:p>
          <a:p>
            <a:r>
              <a:rPr lang="en-US" dirty="0"/>
              <a:t>Container Image</a:t>
            </a:r>
          </a:p>
          <a:p>
            <a:pPr lvl="1"/>
            <a:r>
              <a:rPr lang="en-US" dirty="0"/>
              <a:t>A template that can be used to create one or more containers</a:t>
            </a:r>
          </a:p>
          <a:p>
            <a:r>
              <a:rPr lang="en-US" dirty="0"/>
              <a:t>Build</a:t>
            </a:r>
          </a:p>
          <a:p>
            <a:pPr lvl="1"/>
            <a:r>
              <a:rPr lang="en-US" dirty="0"/>
              <a:t>The process of creating a container image using a set of instructions</a:t>
            </a:r>
          </a:p>
          <a:p>
            <a:r>
              <a:rPr lang="en-US" dirty="0"/>
              <a:t>Pull</a:t>
            </a:r>
          </a:p>
          <a:p>
            <a:pPr lvl="1"/>
            <a:r>
              <a:rPr lang="en-US" dirty="0"/>
              <a:t>The process of downloading a container image from a container registry</a:t>
            </a:r>
          </a:p>
          <a:p>
            <a:r>
              <a:rPr lang="en-US" dirty="0"/>
              <a:t>Push</a:t>
            </a:r>
          </a:p>
          <a:p>
            <a:pPr lvl="1"/>
            <a:r>
              <a:rPr lang="en-US" dirty="0"/>
              <a:t>The process of uploading a container image to a container registry</a:t>
            </a:r>
          </a:p>
          <a:p>
            <a:r>
              <a:rPr lang="en-US" dirty="0" err="1"/>
              <a:t>Dockerfile</a:t>
            </a:r>
            <a:endParaRPr lang="en-US" dirty="0"/>
          </a:p>
          <a:p>
            <a:pPr lvl="1"/>
            <a:r>
              <a:rPr lang="en-US" dirty="0"/>
              <a:t>A text file that contains instructions required to build a Docker image.</a:t>
            </a:r>
          </a:p>
          <a:p>
            <a:endParaRPr lang="en-NL" dirty="0"/>
          </a:p>
        </p:txBody>
      </p:sp>
    </p:spTree>
    <p:extLst>
      <p:ext uri="{BB962C8B-B14F-4D97-AF65-F5344CB8AC3E}">
        <p14:creationId xmlns:p14="http://schemas.microsoft.com/office/powerpoint/2010/main" val="15590575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D578C-192E-8EFA-3F1C-080CD0BBC27F}"/>
              </a:ext>
            </a:extLst>
          </p:cNvPr>
          <p:cNvSpPr>
            <a:spLocks noGrp="1"/>
          </p:cNvSpPr>
          <p:nvPr>
            <p:ph type="title"/>
          </p:nvPr>
        </p:nvSpPr>
        <p:spPr/>
        <p:txBody>
          <a:bodyPr/>
          <a:lstStyle/>
          <a:p>
            <a:r>
              <a:rPr lang="nl-NL" dirty="0"/>
              <a:t>Kubernetes RBAC</a:t>
            </a:r>
            <a:endParaRPr lang="en-NL" dirty="0"/>
          </a:p>
        </p:txBody>
      </p:sp>
      <p:sp>
        <p:nvSpPr>
          <p:cNvPr id="3" name="Content Placeholder 2">
            <a:extLst>
              <a:ext uri="{FF2B5EF4-FFF2-40B4-BE49-F238E27FC236}">
                <a16:creationId xmlns:a16="http://schemas.microsoft.com/office/drawing/2014/main" id="{2C3ED686-93EF-FFB1-4859-54D58B399E2F}"/>
              </a:ext>
            </a:extLst>
          </p:cNvPr>
          <p:cNvSpPr>
            <a:spLocks noGrp="1"/>
          </p:cNvSpPr>
          <p:nvPr>
            <p:ph idx="1"/>
          </p:nvPr>
        </p:nvSpPr>
        <p:spPr/>
        <p:txBody>
          <a:bodyPr/>
          <a:lstStyle/>
          <a:p>
            <a:r>
              <a:rPr lang="en-US" dirty="0"/>
              <a:t>Kubernetes RBAC provides granular filtering of user actions. With this control mechanism:</a:t>
            </a:r>
          </a:p>
          <a:p>
            <a:pPr lvl="1"/>
            <a:r>
              <a:rPr lang="en-US" dirty="0"/>
              <a:t>You assign users or user groups permission to create and modify resources or view logs from running application workloads.</a:t>
            </a:r>
          </a:p>
          <a:p>
            <a:pPr lvl="1"/>
            <a:r>
              <a:rPr lang="en-US" dirty="0"/>
              <a:t>You can scope permissions to a single namespace or across the entire AKS cluster.</a:t>
            </a:r>
          </a:p>
          <a:p>
            <a:pPr lvl="1"/>
            <a:r>
              <a:rPr lang="en-US" dirty="0"/>
              <a:t>You create roles to define permissions, and then assign those roles to users with role bindings.</a:t>
            </a:r>
          </a:p>
          <a:p>
            <a:pPr lvl="1"/>
            <a:endParaRPr lang="en-US" dirty="0"/>
          </a:p>
          <a:p>
            <a:endParaRPr lang="en-NL" dirty="0"/>
          </a:p>
        </p:txBody>
      </p:sp>
    </p:spTree>
    <p:extLst>
      <p:ext uri="{BB962C8B-B14F-4D97-AF65-F5344CB8AC3E}">
        <p14:creationId xmlns:p14="http://schemas.microsoft.com/office/powerpoint/2010/main" val="35923341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A242E-28CA-2669-D400-2A3BDA92153C}"/>
              </a:ext>
            </a:extLst>
          </p:cNvPr>
          <p:cNvSpPr>
            <a:spLocks noGrp="1"/>
          </p:cNvSpPr>
          <p:nvPr>
            <p:ph type="title"/>
          </p:nvPr>
        </p:nvSpPr>
        <p:spPr/>
        <p:txBody>
          <a:bodyPr/>
          <a:lstStyle/>
          <a:p>
            <a:r>
              <a:rPr lang="en-US" dirty="0"/>
              <a:t>Azure AD</a:t>
            </a:r>
            <a:endParaRPr lang="en-NL" dirty="0"/>
          </a:p>
        </p:txBody>
      </p:sp>
      <p:sp>
        <p:nvSpPr>
          <p:cNvPr id="3" name="Content Placeholder 2">
            <a:extLst>
              <a:ext uri="{FF2B5EF4-FFF2-40B4-BE49-F238E27FC236}">
                <a16:creationId xmlns:a16="http://schemas.microsoft.com/office/drawing/2014/main" id="{433CD258-9CE0-B5B8-2242-CADBCB8FCDF5}"/>
              </a:ext>
            </a:extLst>
          </p:cNvPr>
          <p:cNvSpPr>
            <a:spLocks noGrp="1"/>
          </p:cNvSpPr>
          <p:nvPr>
            <p:ph idx="1"/>
          </p:nvPr>
        </p:nvSpPr>
        <p:spPr/>
        <p:txBody>
          <a:bodyPr/>
          <a:lstStyle/>
          <a:p>
            <a:r>
              <a:rPr lang="en-US" dirty="0"/>
              <a:t>You can configure an AKS cluster to integrate with Azure AD. With Azure AD integration, you can set up Kubernetes access based on existing identity and group membership. Your existing Azure AD users and groups can be provided with an integrated sign-on experience and access to AKS resources.</a:t>
            </a:r>
            <a:endParaRPr lang="en-NL" dirty="0"/>
          </a:p>
        </p:txBody>
      </p:sp>
    </p:spTree>
    <p:extLst>
      <p:ext uri="{BB962C8B-B14F-4D97-AF65-F5344CB8AC3E}">
        <p14:creationId xmlns:p14="http://schemas.microsoft.com/office/powerpoint/2010/main" val="16852594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C0BAA-BFA8-25D3-7E31-E0BA5CC6FAE4}"/>
              </a:ext>
            </a:extLst>
          </p:cNvPr>
          <p:cNvSpPr>
            <a:spLocks noGrp="1"/>
          </p:cNvSpPr>
          <p:nvPr>
            <p:ph type="title"/>
          </p:nvPr>
        </p:nvSpPr>
        <p:spPr/>
        <p:txBody>
          <a:bodyPr/>
          <a:lstStyle/>
          <a:p>
            <a:r>
              <a:rPr lang="en-US" dirty="0"/>
              <a:t>Tutorial: Prepare an application for Azure Kubernetes Service (AKS)</a:t>
            </a:r>
            <a:endParaRPr lang="en-NL" dirty="0"/>
          </a:p>
        </p:txBody>
      </p:sp>
      <p:sp>
        <p:nvSpPr>
          <p:cNvPr id="3" name="Content Placeholder 2">
            <a:extLst>
              <a:ext uri="{FF2B5EF4-FFF2-40B4-BE49-F238E27FC236}">
                <a16:creationId xmlns:a16="http://schemas.microsoft.com/office/drawing/2014/main" id="{A343FACC-E892-D01D-CD22-5AD4ED5E0360}"/>
              </a:ext>
            </a:extLst>
          </p:cNvPr>
          <p:cNvSpPr>
            <a:spLocks noGrp="1"/>
          </p:cNvSpPr>
          <p:nvPr>
            <p:ph idx="1"/>
          </p:nvPr>
        </p:nvSpPr>
        <p:spPr/>
        <p:txBody>
          <a:bodyPr/>
          <a:lstStyle/>
          <a:p>
            <a:r>
              <a:rPr lang="nl-NL" dirty="0">
                <a:hlinkClick r:id="rId2"/>
              </a:rPr>
              <a:t>https://docs.microsoft.com/en-us/azure/aks/tutorial-kubernetes-prepare-app</a:t>
            </a:r>
            <a:endParaRPr lang="nl-NL" dirty="0"/>
          </a:p>
          <a:p>
            <a:endParaRPr lang="en-NL" dirty="0"/>
          </a:p>
        </p:txBody>
      </p:sp>
      <p:pic>
        <p:nvPicPr>
          <p:cNvPr id="7" name="Picture 6">
            <a:extLst>
              <a:ext uri="{FF2B5EF4-FFF2-40B4-BE49-F238E27FC236}">
                <a16:creationId xmlns:a16="http://schemas.microsoft.com/office/drawing/2014/main" id="{1BAF0495-C37F-4838-E267-06BA7CAA8B4B}"/>
              </a:ext>
            </a:extLst>
          </p:cNvPr>
          <p:cNvPicPr>
            <a:picLocks noChangeAspect="1"/>
          </p:cNvPicPr>
          <p:nvPr/>
        </p:nvPicPr>
        <p:blipFill>
          <a:blip r:embed="rId3"/>
          <a:stretch>
            <a:fillRect/>
          </a:stretch>
        </p:blipFill>
        <p:spPr>
          <a:xfrm>
            <a:off x="1024128" y="3231572"/>
            <a:ext cx="7591425" cy="2343150"/>
          </a:xfrm>
          <a:prstGeom prst="rect">
            <a:avLst/>
          </a:prstGeom>
        </p:spPr>
      </p:pic>
    </p:spTree>
    <p:extLst>
      <p:ext uri="{BB962C8B-B14F-4D97-AF65-F5344CB8AC3E}">
        <p14:creationId xmlns:p14="http://schemas.microsoft.com/office/powerpoint/2010/main" val="458576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741D-EDD9-8B7C-C6AE-6D71ADF80DD8}"/>
              </a:ext>
            </a:extLst>
          </p:cNvPr>
          <p:cNvSpPr>
            <a:spLocks noGrp="1"/>
          </p:cNvSpPr>
          <p:nvPr>
            <p:ph type="title"/>
          </p:nvPr>
        </p:nvSpPr>
        <p:spPr/>
        <p:txBody>
          <a:bodyPr/>
          <a:lstStyle/>
          <a:p>
            <a:r>
              <a:rPr lang="en-US" dirty="0"/>
              <a:t>Tutorial: Deploy and use Azure Container Registry</a:t>
            </a:r>
            <a:endParaRPr lang="en-NL" dirty="0"/>
          </a:p>
        </p:txBody>
      </p:sp>
      <p:sp>
        <p:nvSpPr>
          <p:cNvPr id="3" name="Content Placeholder 2">
            <a:extLst>
              <a:ext uri="{FF2B5EF4-FFF2-40B4-BE49-F238E27FC236}">
                <a16:creationId xmlns:a16="http://schemas.microsoft.com/office/drawing/2014/main" id="{EBBEB9CE-B64A-84B8-5C6D-90590298F4D0}"/>
              </a:ext>
            </a:extLst>
          </p:cNvPr>
          <p:cNvSpPr>
            <a:spLocks noGrp="1"/>
          </p:cNvSpPr>
          <p:nvPr>
            <p:ph idx="1"/>
          </p:nvPr>
        </p:nvSpPr>
        <p:spPr/>
        <p:txBody>
          <a:bodyPr/>
          <a:lstStyle/>
          <a:p>
            <a:r>
              <a:rPr lang="nl-NL" dirty="0">
                <a:hlinkClick r:id="rId2"/>
              </a:rPr>
              <a:t>https://docs.microsoft.com/en-us/azure/aks/tutorial-kubernetes-prepare-acr?tabs=azure-cli</a:t>
            </a:r>
            <a:endParaRPr lang="nl-NL" dirty="0"/>
          </a:p>
          <a:p>
            <a:endParaRPr lang="en-NL" dirty="0"/>
          </a:p>
        </p:txBody>
      </p:sp>
      <p:pic>
        <p:nvPicPr>
          <p:cNvPr id="5" name="Picture 4">
            <a:extLst>
              <a:ext uri="{FF2B5EF4-FFF2-40B4-BE49-F238E27FC236}">
                <a16:creationId xmlns:a16="http://schemas.microsoft.com/office/drawing/2014/main" id="{115B6DFE-BC40-85EA-CB57-73AFF0F0D31E}"/>
              </a:ext>
            </a:extLst>
          </p:cNvPr>
          <p:cNvPicPr>
            <a:picLocks noChangeAspect="1"/>
          </p:cNvPicPr>
          <p:nvPr/>
        </p:nvPicPr>
        <p:blipFill>
          <a:blip r:embed="rId3"/>
          <a:stretch>
            <a:fillRect/>
          </a:stretch>
        </p:blipFill>
        <p:spPr>
          <a:xfrm>
            <a:off x="1024128" y="3303875"/>
            <a:ext cx="7572375" cy="2390775"/>
          </a:xfrm>
          <a:prstGeom prst="rect">
            <a:avLst/>
          </a:prstGeom>
        </p:spPr>
      </p:pic>
    </p:spTree>
    <p:extLst>
      <p:ext uri="{BB962C8B-B14F-4D97-AF65-F5344CB8AC3E}">
        <p14:creationId xmlns:p14="http://schemas.microsoft.com/office/powerpoint/2010/main" val="42872005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8B448-89E5-6711-121F-871E519F38F3}"/>
              </a:ext>
            </a:extLst>
          </p:cNvPr>
          <p:cNvSpPr>
            <a:spLocks noGrp="1"/>
          </p:cNvSpPr>
          <p:nvPr>
            <p:ph type="title"/>
          </p:nvPr>
        </p:nvSpPr>
        <p:spPr/>
        <p:txBody>
          <a:bodyPr/>
          <a:lstStyle/>
          <a:p>
            <a:r>
              <a:rPr lang="nl-NL" dirty="0"/>
              <a:t>Tutorial: Deploy an Azure Kubernetes Service (AKS) cluster</a:t>
            </a:r>
            <a:endParaRPr lang="en-NL" dirty="0"/>
          </a:p>
        </p:txBody>
      </p:sp>
      <p:sp>
        <p:nvSpPr>
          <p:cNvPr id="3" name="Content Placeholder 2">
            <a:extLst>
              <a:ext uri="{FF2B5EF4-FFF2-40B4-BE49-F238E27FC236}">
                <a16:creationId xmlns:a16="http://schemas.microsoft.com/office/drawing/2014/main" id="{DFDF5929-F00A-E9D9-59E4-14FD47D606C1}"/>
              </a:ext>
            </a:extLst>
          </p:cNvPr>
          <p:cNvSpPr>
            <a:spLocks noGrp="1"/>
          </p:cNvSpPr>
          <p:nvPr>
            <p:ph idx="1"/>
          </p:nvPr>
        </p:nvSpPr>
        <p:spPr/>
        <p:txBody>
          <a:bodyPr/>
          <a:lstStyle/>
          <a:p>
            <a:r>
              <a:rPr lang="nl-NL" dirty="0">
                <a:hlinkClick r:id="rId2"/>
              </a:rPr>
              <a:t>https://docs.microsoft.com/en-us/azure/aks/tutorial-kubernetes-deploy-cluster?tabs=azure-cli</a:t>
            </a:r>
            <a:endParaRPr lang="nl-NL" dirty="0"/>
          </a:p>
          <a:p>
            <a:endParaRPr lang="en-NL" dirty="0"/>
          </a:p>
        </p:txBody>
      </p:sp>
      <p:pic>
        <p:nvPicPr>
          <p:cNvPr id="5" name="Picture 4">
            <a:extLst>
              <a:ext uri="{FF2B5EF4-FFF2-40B4-BE49-F238E27FC236}">
                <a16:creationId xmlns:a16="http://schemas.microsoft.com/office/drawing/2014/main" id="{3C4B04A2-EFD8-FCAC-C6D4-DCBD0AFDE78F}"/>
              </a:ext>
            </a:extLst>
          </p:cNvPr>
          <p:cNvPicPr>
            <a:picLocks noChangeAspect="1"/>
          </p:cNvPicPr>
          <p:nvPr/>
        </p:nvPicPr>
        <p:blipFill>
          <a:blip r:embed="rId3"/>
          <a:stretch>
            <a:fillRect/>
          </a:stretch>
        </p:blipFill>
        <p:spPr>
          <a:xfrm>
            <a:off x="1024128" y="3218150"/>
            <a:ext cx="7800975" cy="2562225"/>
          </a:xfrm>
          <a:prstGeom prst="rect">
            <a:avLst/>
          </a:prstGeom>
        </p:spPr>
      </p:pic>
    </p:spTree>
    <p:extLst>
      <p:ext uri="{BB962C8B-B14F-4D97-AF65-F5344CB8AC3E}">
        <p14:creationId xmlns:p14="http://schemas.microsoft.com/office/powerpoint/2010/main" val="17476050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97196-CBFA-87B0-FF26-8D3F603CB397}"/>
              </a:ext>
            </a:extLst>
          </p:cNvPr>
          <p:cNvSpPr>
            <a:spLocks noGrp="1"/>
          </p:cNvSpPr>
          <p:nvPr>
            <p:ph type="title"/>
          </p:nvPr>
        </p:nvSpPr>
        <p:spPr/>
        <p:txBody>
          <a:bodyPr/>
          <a:lstStyle/>
          <a:p>
            <a:r>
              <a:rPr lang="en-US" dirty="0"/>
              <a:t>Tutorial: Run applications in Azure Kubernetes Service (AKS)</a:t>
            </a:r>
            <a:endParaRPr lang="en-NL" dirty="0"/>
          </a:p>
        </p:txBody>
      </p:sp>
      <p:sp>
        <p:nvSpPr>
          <p:cNvPr id="3" name="Content Placeholder 2">
            <a:extLst>
              <a:ext uri="{FF2B5EF4-FFF2-40B4-BE49-F238E27FC236}">
                <a16:creationId xmlns:a16="http://schemas.microsoft.com/office/drawing/2014/main" id="{15CA6ABB-091C-949B-FA6C-3D8639EEB98C}"/>
              </a:ext>
            </a:extLst>
          </p:cNvPr>
          <p:cNvSpPr>
            <a:spLocks noGrp="1"/>
          </p:cNvSpPr>
          <p:nvPr>
            <p:ph idx="1"/>
          </p:nvPr>
        </p:nvSpPr>
        <p:spPr/>
        <p:txBody>
          <a:bodyPr/>
          <a:lstStyle/>
          <a:p>
            <a:r>
              <a:rPr lang="nl-NL" dirty="0">
                <a:hlinkClick r:id="rId2"/>
              </a:rPr>
              <a:t>https://docs.microsoft.com/en-us/azure/aks/tutorial-kubernetes-deploy-application?tabs=azure-cli</a:t>
            </a:r>
            <a:endParaRPr lang="nl-NL" dirty="0"/>
          </a:p>
          <a:p>
            <a:endParaRPr lang="en-NL" dirty="0"/>
          </a:p>
        </p:txBody>
      </p:sp>
      <p:pic>
        <p:nvPicPr>
          <p:cNvPr id="5" name="Picture 4">
            <a:extLst>
              <a:ext uri="{FF2B5EF4-FFF2-40B4-BE49-F238E27FC236}">
                <a16:creationId xmlns:a16="http://schemas.microsoft.com/office/drawing/2014/main" id="{3F399272-8C39-5244-B2BE-431D26A7A60E}"/>
              </a:ext>
            </a:extLst>
          </p:cNvPr>
          <p:cNvPicPr>
            <a:picLocks noChangeAspect="1"/>
          </p:cNvPicPr>
          <p:nvPr/>
        </p:nvPicPr>
        <p:blipFill>
          <a:blip r:embed="rId3"/>
          <a:stretch>
            <a:fillRect/>
          </a:stretch>
        </p:blipFill>
        <p:spPr>
          <a:xfrm>
            <a:off x="1024128" y="3429000"/>
            <a:ext cx="7610475" cy="2371725"/>
          </a:xfrm>
          <a:prstGeom prst="rect">
            <a:avLst/>
          </a:prstGeom>
        </p:spPr>
      </p:pic>
    </p:spTree>
    <p:extLst>
      <p:ext uri="{BB962C8B-B14F-4D97-AF65-F5344CB8AC3E}">
        <p14:creationId xmlns:p14="http://schemas.microsoft.com/office/powerpoint/2010/main" val="1529815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0837B-F9DD-0B3D-A99A-C6F114EAFF79}"/>
              </a:ext>
            </a:extLst>
          </p:cNvPr>
          <p:cNvSpPr>
            <a:spLocks noGrp="1"/>
          </p:cNvSpPr>
          <p:nvPr>
            <p:ph type="title"/>
          </p:nvPr>
        </p:nvSpPr>
        <p:spPr/>
        <p:txBody>
          <a:bodyPr/>
          <a:lstStyle/>
          <a:p>
            <a:r>
              <a:rPr lang="en-US" dirty="0" err="1"/>
              <a:t>Aks</a:t>
            </a:r>
            <a:r>
              <a:rPr lang="en-US" dirty="0"/>
              <a:t> scaling</a:t>
            </a:r>
            <a:endParaRPr lang="en-NL" dirty="0"/>
          </a:p>
        </p:txBody>
      </p:sp>
      <p:sp>
        <p:nvSpPr>
          <p:cNvPr id="3" name="Content Placeholder 2">
            <a:extLst>
              <a:ext uri="{FF2B5EF4-FFF2-40B4-BE49-F238E27FC236}">
                <a16:creationId xmlns:a16="http://schemas.microsoft.com/office/drawing/2014/main" id="{49E55538-B718-ADDC-F7CB-5B87EB46D0F5}"/>
              </a:ext>
            </a:extLst>
          </p:cNvPr>
          <p:cNvSpPr>
            <a:spLocks noGrp="1"/>
          </p:cNvSpPr>
          <p:nvPr>
            <p:ph idx="1"/>
          </p:nvPr>
        </p:nvSpPr>
        <p:spPr/>
        <p:txBody>
          <a:bodyPr/>
          <a:lstStyle/>
          <a:p>
            <a:r>
              <a:rPr lang="en-US" dirty="0"/>
              <a:t>If the resource needs of your applications change, you can manually scale an AKS cluster to run a different number of nodes. When you scale down, nodes are carefully cordoned and drained to minimize disruption to running applications. When you scale up, AKS waits until nodes are marked Ready by the Kubernetes cluster before pods are scheduled on them.</a:t>
            </a:r>
            <a:endParaRPr lang="en-NL" dirty="0"/>
          </a:p>
        </p:txBody>
      </p:sp>
    </p:spTree>
    <p:extLst>
      <p:ext uri="{BB962C8B-B14F-4D97-AF65-F5344CB8AC3E}">
        <p14:creationId xmlns:p14="http://schemas.microsoft.com/office/powerpoint/2010/main" val="17950104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B734-F18B-CC7A-8731-70785FA82375}"/>
              </a:ext>
            </a:extLst>
          </p:cNvPr>
          <p:cNvSpPr>
            <a:spLocks noGrp="1"/>
          </p:cNvSpPr>
          <p:nvPr>
            <p:ph type="title"/>
          </p:nvPr>
        </p:nvSpPr>
        <p:spPr/>
        <p:txBody>
          <a:bodyPr/>
          <a:lstStyle/>
          <a:p>
            <a:r>
              <a:rPr lang="nl-NL" dirty="0"/>
              <a:t>Aks scaling</a:t>
            </a:r>
            <a:endParaRPr lang="en-NL" dirty="0"/>
          </a:p>
        </p:txBody>
      </p:sp>
      <p:sp>
        <p:nvSpPr>
          <p:cNvPr id="3" name="Content Placeholder 2">
            <a:extLst>
              <a:ext uri="{FF2B5EF4-FFF2-40B4-BE49-F238E27FC236}">
                <a16:creationId xmlns:a16="http://schemas.microsoft.com/office/drawing/2014/main" id="{208DEABD-2192-F06D-A45F-C7674B29E0A0}"/>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C42BEB19-D5FA-FAAD-6359-816380637729}"/>
              </a:ext>
            </a:extLst>
          </p:cNvPr>
          <p:cNvPicPr>
            <a:picLocks noChangeAspect="1"/>
          </p:cNvPicPr>
          <p:nvPr/>
        </p:nvPicPr>
        <p:blipFill>
          <a:blip r:embed="rId2"/>
          <a:stretch>
            <a:fillRect/>
          </a:stretch>
        </p:blipFill>
        <p:spPr>
          <a:xfrm>
            <a:off x="1024128" y="2286000"/>
            <a:ext cx="7581900" cy="4295775"/>
          </a:xfrm>
          <a:prstGeom prst="rect">
            <a:avLst/>
          </a:prstGeom>
        </p:spPr>
      </p:pic>
    </p:spTree>
    <p:extLst>
      <p:ext uri="{BB962C8B-B14F-4D97-AF65-F5344CB8AC3E}">
        <p14:creationId xmlns:p14="http://schemas.microsoft.com/office/powerpoint/2010/main" val="40676508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0F7B-41DC-E95D-ADF5-9592A141BE4B}"/>
              </a:ext>
            </a:extLst>
          </p:cNvPr>
          <p:cNvSpPr>
            <a:spLocks noGrp="1"/>
          </p:cNvSpPr>
          <p:nvPr>
            <p:ph type="title"/>
          </p:nvPr>
        </p:nvSpPr>
        <p:spPr/>
        <p:txBody>
          <a:bodyPr/>
          <a:lstStyle/>
          <a:p>
            <a:endParaRPr lang="en-NL" dirty="0"/>
          </a:p>
        </p:txBody>
      </p:sp>
      <p:sp>
        <p:nvSpPr>
          <p:cNvPr id="3" name="Content Placeholder 2">
            <a:extLst>
              <a:ext uri="{FF2B5EF4-FFF2-40B4-BE49-F238E27FC236}">
                <a16:creationId xmlns:a16="http://schemas.microsoft.com/office/drawing/2014/main" id="{61F60CA0-F676-9313-43E3-4AF6A74C24AF}"/>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4682C364-729D-36D3-4D1F-771A79BD3DFC}"/>
              </a:ext>
            </a:extLst>
          </p:cNvPr>
          <p:cNvPicPr>
            <a:picLocks noChangeAspect="1"/>
          </p:cNvPicPr>
          <p:nvPr/>
        </p:nvPicPr>
        <p:blipFill>
          <a:blip r:embed="rId2"/>
          <a:stretch>
            <a:fillRect/>
          </a:stretch>
        </p:blipFill>
        <p:spPr>
          <a:xfrm>
            <a:off x="1024128" y="548640"/>
            <a:ext cx="7505700" cy="5600700"/>
          </a:xfrm>
          <a:prstGeom prst="rect">
            <a:avLst/>
          </a:prstGeom>
        </p:spPr>
      </p:pic>
    </p:spTree>
    <p:extLst>
      <p:ext uri="{BB962C8B-B14F-4D97-AF65-F5344CB8AC3E}">
        <p14:creationId xmlns:p14="http://schemas.microsoft.com/office/powerpoint/2010/main" val="38921056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D938E-9DE0-C167-1EE6-4F4F8D9FE894}"/>
              </a:ext>
            </a:extLst>
          </p:cNvPr>
          <p:cNvSpPr>
            <a:spLocks noGrp="1"/>
          </p:cNvSpPr>
          <p:nvPr>
            <p:ph type="title"/>
          </p:nvPr>
        </p:nvSpPr>
        <p:spPr/>
        <p:txBody>
          <a:bodyPr/>
          <a:lstStyle/>
          <a:p>
            <a:r>
              <a:rPr lang="nl-NL" dirty="0"/>
              <a:t>Aks scaling</a:t>
            </a:r>
            <a:endParaRPr lang="en-NL" dirty="0"/>
          </a:p>
        </p:txBody>
      </p:sp>
      <p:sp>
        <p:nvSpPr>
          <p:cNvPr id="3" name="Content Placeholder 2">
            <a:extLst>
              <a:ext uri="{FF2B5EF4-FFF2-40B4-BE49-F238E27FC236}">
                <a16:creationId xmlns:a16="http://schemas.microsoft.com/office/drawing/2014/main" id="{376B2346-345F-884C-F098-7870F0DF2730}"/>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1EBD0764-0186-9A0C-9859-8BCFC0FCB4C4}"/>
              </a:ext>
            </a:extLst>
          </p:cNvPr>
          <p:cNvPicPr>
            <a:picLocks noChangeAspect="1"/>
          </p:cNvPicPr>
          <p:nvPr/>
        </p:nvPicPr>
        <p:blipFill>
          <a:blip r:embed="rId2"/>
          <a:stretch>
            <a:fillRect/>
          </a:stretch>
        </p:blipFill>
        <p:spPr>
          <a:xfrm>
            <a:off x="1024128" y="2286000"/>
            <a:ext cx="7886700" cy="3409950"/>
          </a:xfrm>
          <a:prstGeom prst="rect">
            <a:avLst/>
          </a:prstGeom>
        </p:spPr>
      </p:pic>
    </p:spTree>
    <p:extLst>
      <p:ext uri="{BB962C8B-B14F-4D97-AF65-F5344CB8AC3E}">
        <p14:creationId xmlns:p14="http://schemas.microsoft.com/office/powerpoint/2010/main" val="4133892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2C9AE-6776-F11A-35DC-922784541A53}"/>
              </a:ext>
            </a:extLst>
          </p:cNvPr>
          <p:cNvSpPr>
            <a:spLocks noGrp="1"/>
          </p:cNvSpPr>
          <p:nvPr>
            <p:ph type="title"/>
          </p:nvPr>
        </p:nvSpPr>
        <p:spPr/>
        <p:txBody>
          <a:bodyPr/>
          <a:lstStyle/>
          <a:p>
            <a:r>
              <a:rPr lang="en-US"/>
              <a:t>Retrieving a new container image from Docker Hub</a:t>
            </a:r>
            <a:endParaRPr lang="en-NL" dirty="0"/>
          </a:p>
        </p:txBody>
      </p:sp>
      <p:sp>
        <p:nvSpPr>
          <p:cNvPr id="3" name="Content Placeholder 2">
            <a:extLst>
              <a:ext uri="{FF2B5EF4-FFF2-40B4-BE49-F238E27FC236}">
                <a16:creationId xmlns:a16="http://schemas.microsoft.com/office/drawing/2014/main" id="{D7914B56-DB7F-F874-1C9A-B10886926D8A}"/>
              </a:ext>
            </a:extLst>
          </p:cNvPr>
          <p:cNvSpPr>
            <a:spLocks noGrp="1"/>
          </p:cNvSpPr>
          <p:nvPr>
            <p:ph idx="1"/>
          </p:nvPr>
        </p:nvSpPr>
        <p:spPr/>
        <p:txBody>
          <a:bodyPr/>
          <a:lstStyle/>
          <a:p>
            <a:endParaRPr lang="en-NL"/>
          </a:p>
        </p:txBody>
      </p:sp>
      <p:sp>
        <p:nvSpPr>
          <p:cNvPr id="4" name="Text Placeholder 2">
            <a:extLst>
              <a:ext uri="{FF2B5EF4-FFF2-40B4-BE49-F238E27FC236}">
                <a16:creationId xmlns:a16="http://schemas.microsoft.com/office/drawing/2014/main" id="{0C9BB42D-C453-0089-7902-7BBD7CBD13CC}"/>
              </a:ext>
            </a:extLst>
          </p:cNvPr>
          <p:cNvSpPr txBox="1">
            <a:spLocks/>
          </p:cNvSpPr>
          <p:nvPr/>
        </p:nvSpPr>
        <p:spPr>
          <a:xfrm>
            <a:off x="1024128" y="2084832"/>
            <a:ext cx="11018520" cy="3268587"/>
          </a:xfrm>
          <a:prstGeom prst="rect">
            <a:avLst/>
          </a:prstGeom>
        </p:spPr>
        <p:txBody>
          <a:bodyPr vert="horz" lIns="91440" tIns="45720" rIns="91440" bIns="45720" rtlCol="0" anchor="ctr">
            <a:normAutofit/>
          </a:bodyPr>
          <a:lstStyle>
            <a:defPPr>
              <a:defRPr lang="en-US"/>
            </a:defPPr>
            <a:lvl1pPr marL="0" algn="l" defTabSz="457200" rtl="0" eaLnBrk="1" latinLnBrk="0" hangingPunct="1">
              <a:defRPr sz="100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a:solidFill>
                  <a:srgbClr val="008000"/>
                </a:solidFill>
              </a:rPr>
              <a:t># Get Ubuntu container image</a:t>
            </a:r>
          </a:p>
          <a:p>
            <a:r>
              <a:rPr lang="en-US" sz="1800">
                <a:solidFill>
                  <a:srgbClr val="0000FF"/>
                </a:solidFill>
              </a:rPr>
              <a:t>docker pull </a:t>
            </a:r>
            <a:r>
              <a:rPr lang="en-US" sz="1800">
                <a:solidFill>
                  <a:srgbClr val="A31515"/>
                </a:solidFill>
              </a:rPr>
              <a:t>ubuntu</a:t>
            </a:r>
          </a:p>
          <a:p>
            <a:endParaRPr lang="en-US" sz="1800">
              <a:solidFill>
                <a:srgbClr val="A31515"/>
              </a:solidFill>
            </a:endParaRPr>
          </a:p>
          <a:p>
            <a:endParaRPr lang="en-US" sz="1800">
              <a:solidFill>
                <a:srgbClr val="0000FF"/>
              </a:solidFill>
            </a:endParaRPr>
          </a:p>
          <a:p>
            <a:r>
              <a:rPr lang="en-US" sz="1800">
                <a:solidFill>
                  <a:srgbClr val="008000"/>
                </a:solidFill>
              </a:rPr>
              <a:t># Get version 5.7 of MySQL container image</a:t>
            </a:r>
          </a:p>
          <a:p>
            <a:r>
              <a:rPr lang="en-US" sz="1800">
                <a:solidFill>
                  <a:srgbClr val="0000FF"/>
                </a:solidFill>
              </a:rPr>
              <a:t>docker pull </a:t>
            </a:r>
            <a:r>
              <a:rPr lang="en-US" sz="1800">
                <a:solidFill>
                  <a:srgbClr val="A31515"/>
                </a:solidFill>
              </a:rPr>
              <a:t>mysql:5.7</a:t>
            </a:r>
          </a:p>
          <a:p>
            <a:endParaRPr lang="en-US" sz="1800">
              <a:solidFill>
                <a:srgbClr val="A31515"/>
              </a:solidFill>
            </a:endParaRPr>
          </a:p>
          <a:p>
            <a:endParaRPr lang="en-US" sz="1800">
              <a:solidFill>
                <a:srgbClr val="0000FF"/>
              </a:solidFill>
            </a:endParaRPr>
          </a:p>
          <a:p>
            <a:r>
              <a:rPr lang="en-US" sz="1800">
                <a:solidFill>
                  <a:srgbClr val="008000"/>
                </a:solidFill>
              </a:rPr>
              <a:t># Get the latest version of the nginx container image</a:t>
            </a:r>
          </a:p>
          <a:p>
            <a:r>
              <a:rPr lang="en-US" sz="1800">
                <a:solidFill>
                  <a:srgbClr val="0000FF"/>
                </a:solidFill>
              </a:rPr>
              <a:t>docker pull </a:t>
            </a:r>
            <a:r>
              <a:rPr lang="en-US" sz="1800">
                <a:solidFill>
                  <a:srgbClr val="A31515"/>
                </a:solidFill>
              </a:rPr>
              <a:t>nginx:latest</a:t>
            </a:r>
            <a:endParaRPr lang="en-US" sz="1800" dirty="0">
              <a:solidFill>
                <a:srgbClr val="000000"/>
              </a:solidFill>
            </a:endParaRPr>
          </a:p>
        </p:txBody>
      </p:sp>
    </p:spTree>
    <p:extLst>
      <p:ext uri="{BB962C8B-B14F-4D97-AF65-F5344CB8AC3E}">
        <p14:creationId xmlns:p14="http://schemas.microsoft.com/office/powerpoint/2010/main" val="25319907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A548F-66B0-DE8A-60D6-246AC7B95FCB}"/>
              </a:ext>
            </a:extLst>
          </p:cNvPr>
          <p:cNvSpPr>
            <a:spLocks noGrp="1"/>
          </p:cNvSpPr>
          <p:nvPr>
            <p:ph type="title"/>
          </p:nvPr>
        </p:nvSpPr>
        <p:spPr/>
        <p:txBody>
          <a:bodyPr/>
          <a:lstStyle/>
          <a:p>
            <a:r>
              <a:rPr lang="en-US" dirty="0"/>
              <a:t>Node and node pools</a:t>
            </a:r>
            <a:endParaRPr lang="en-NL" dirty="0"/>
          </a:p>
        </p:txBody>
      </p:sp>
      <p:sp>
        <p:nvSpPr>
          <p:cNvPr id="3" name="Content Placeholder 2">
            <a:extLst>
              <a:ext uri="{FF2B5EF4-FFF2-40B4-BE49-F238E27FC236}">
                <a16:creationId xmlns:a16="http://schemas.microsoft.com/office/drawing/2014/main" id="{895EF09C-EFD9-91CD-1D5A-4B27DB4752D5}"/>
              </a:ext>
            </a:extLst>
          </p:cNvPr>
          <p:cNvSpPr>
            <a:spLocks noGrp="1"/>
          </p:cNvSpPr>
          <p:nvPr>
            <p:ph idx="1"/>
          </p:nvPr>
        </p:nvSpPr>
        <p:spPr/>
        <p:txBody>
          <a:bodyPr/>
          <a:lstStyle/>
          <a:p>
            <a:r>
              <a:rPr lang="en-US" dirty="0"/>
              <a:t>To run your applications and supporting services, you need a Kubernetes node. An AKS cluster has at least one node, an Azure virtual machine (VM) that runs the Kubernetes node components and container runtime.</a:t>
            </a:r>
            <a:endParaRPr lang="en-NL" dirty="0"/>
          </a:p>
        </p:txBody>
      </p:sp>
      <p:pic>
        <p:nvPicPr>
          <p:cNvPr id="5" name="Picture 4">
            <a:extLst>
              <a:ext uri="{FF2B5EF4-FFF2-40B4-BE49-F238E27FC236}">
                <a16:creationId xmlns:a16="http://schemas.microsoft.com/office/drawing/2014/main" id="{A1161FD3-51AD-BEA4-AF54-B1E01A6DF1B6}"/>
              </a:ext>
            </a:extLst>
          </p:cNvPr>
          <p:cNvPicPr>
            <a:picLocks noChangeAspect="1"/>
          </p:cNvPicPr>
          <p:nvPr/>
        </p:nvPicPr>
        <p:blipFill>
          <a:blip r:embed="rId3"/>
          <a:stretch>
            <a:fillRect/>
          </a:stretch>
        </p:blipFill>
        <p:spPr>
          <a:xfrm>
            <a:off x="943407" y="3458719"/>
            <a:ext cx="7458075" cy="2628900"/>
          </a:xfrm>
          <a:prstGeom prst="rect">
            <a:avLst/>
          </a:prstGeom>
        </p:spPr>
      </p:pic>
    </p:spTree>
    <p:extLst>
      <p:ext uri="{BB962C8B-B14F-4D97-AF65-F5344CB8AC3E}">
        <p14:creationId xmlns:p14="http://schemas.microsoft.com/office/powerpoint/2010/main" val="15992166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78D6F-95C0-30F7-D482-1120ABFA3BBE}"/>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12590503-2CAA-7951-D54D-23D1AA59482C}"/>
              </a:ext>
            </a:extLst>
          </p:cNvPr>
          <p:cNvSpPr>
            <a:spLocks noGrp="1"/>
          </p:cNvSpPr>
          <p:nvPr>
            <p:ph idx="1"/>
          </p:nvPr>
        </p:nvSpPr>
        <p:spPr>
          <a:xfrm>
            <a:off x="1024128" y="2739878"/>
            <a:ext cx="9720073" cy="3569482"/>
          </a:xfrm>
        </p:spPr>
        <p:txBody>
          <a:bodyPr>
            <a:normAutofit fontScale="92500"/>
          </a:bodyPr>
          <a:lstStyle/>
          <a:p>
            <a:r>
              <a:rPr lang="en-US" dirty="0"/>
              <a:t>The Azure VM size for your nodes defines the storage CPUs, memory, size, and type available (such as high-performance SSD or regular HDD). Plan the node size around whether your applications may require large amounts of CPU and memory or high-performance storage. Scale out the number of nodes in your AKS cluster to meet demand.</a:t>
            </a:r>
          </a:p>
          <a:p>
            <a:r>
              <a:rPr lang="en-US" dirty="0"/>
              <a:t>In AKS, the VM image for your cluster's nodes is based on Ubuntu Linux or Windows Server 2019. When you create an AKS cluster or scale out the number of nodes, the Azure platform automatically creates and configures the requested number of VMs. Agent nodes are billed as standard VMs, so any VM size discounts (including Azure reservations) are automatically applied.</a:t>
            </a:r>
          </a:p>
          <a:p>
            <a:r>
              <a:rPr lang="en-US" dirty="0"/>
              <a:t>If you need advanced configuration and control on your Kubernetes node container runtime and OS, you can deploy a self-managed cluster using Cluster API Provider Azure</a:t>
            </a:r>
            <a:endParaRPr lang="en-NL" dirty="0"/>
          </a:p>
        </p:txBody>
      </p:sp>
      <p:pic>
        <p:nvPicPr>
          <p:cNvPr id="4098" name="Picture 2" descr="Azure virtual machine and supporting resources for a Kubernetes node">
            <a:extLst>
              <a:ext uri="{FF2B5EF4-FFF2-40B4-BE49-F238E27FC236}">
                <a16:creationId xmlns:a16="http://schemas.microsoft.com/office/drawing/2014/main" id="{9762CBC0-9E84-88E3-0410-5D6C29D229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7052" y="886259"/>
            <a:ext cx="6600825" cy="155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34193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27791-E995-0226-F85C-8C60E7D415CC}"/>
              </a:ext>
            </a:extLst>
          </p:cNvPr>
          <p:cNvSpPr>
            <a:spLocks noGrp="1"/>
          </p:cNvSpPr>
          <p:nvPr>
            <p:ph type="title"/>
          </p:nvPr>
        </p:nvSpPr>
        <p:spPr/>
        <p:txBody>
          <a:bodyPr/>
          <a:lstStyle/>
          <a:p>
            <a:r>
              <a:rPr lang="nl-NL" dirty="0"/>
              <a:t>Resource reservations</a:t>
            </a:r>
            <a:endParaRPr lang="en-NL" dirty="0"/>
          </a:p>
        </p:txBody>
      </p:sp>
      <p:sp>
        <p:nvSpPr>
          <p:cNvPr id="3" name="Content Placeholder 2">
            <a:extLst>
              <a:ext uri="{FF2B5EF4-FFF2-40B4-BE49-F238E27FC236}">
                <a16:creationId xmlns:a16="http://schemas.microsoft.com/office/drawing/2014/main" id="{48EF7686-4AD5-5998-2E1D-7A1F4EDB9B58}"/>
              </a:ext>
            </a:extLst>
          </p:cNvPr>
          <p:cNvSpPr>
            <a:spLocks noGrp="1"/>
          </p:cNvSpPr>
          <p:nvPr>
            <p:ph idx="1"/>
          </p:nvPr>
        </p:nvSpPr>
        <p:spPr/>
        <p:txBody>
          <a:bodyPr/>
          <a:lstStyle/>
          <a:p>
            <a:r>
              <a:rPr lang="en-US" dirty="0"/>
              <a:t>AKS uses node resources to help the node function as part of your cluster. This usage can create a discrepancy between your node's total resources and the allocatable resources in AKS. Remember this information when setting requests and limits for user deployed pods.</a:t>
            </a:r>
          </a:p>
          <a:p>
            <a:r>
              <a:rPr lang="en-US" dirty="0"/>
              <a:t>To find a node's allocatable resources, run:</a:t>
            </a:r>
          </a:p>
          <a:p>
            <a:endParaRPr lang="en-US" dirty="0"/>
          </a:p>
          <a:p>
            <a:endParaRPr lang="en-US" dirty="0"/>
          </a:p>
          <a:p>
            <a:r>
              <a:rPr lang="en-US" dirty="0"/>
              <a:t>To maintain node performance and functionality, AKS reserves resources on each node. As a node grows larger in resources, the resource reservation grows due to a higher need for management of user-deployed pods.</a:t>
            </a:r>
            <a:endParaRPr lang="en-NL" dirty="0"/>
          </a:p>
        </p:txBody>
      </p:sp>
      <p:pic>
        <p:nvPicPr>
          <p:cNvPr id="5" name="Picture 4">
            <a:extLst>
              <a:ext uri="{FF2B5EF4-FFF2-40B4-BE49-F238E27FC236}">
                <a16:creationId xmlns:a16="http://schemas.microsoft.com/office/drawing/2014/main" id="{7690E832-C6B8-6480-6082-A4FAF570BCDD}"/>
              </a:ext>
            </a:extLst>
          </p:cNvPr>
          <p:cNvPicPr>
            <a:picLocks noChangeAspect="1"/>
          </p:cNvPicPr>
          <p:nvPr/>
        </p:nvPicPr>
        <p:blipFill>
          <a:blip r:embed="rId2"/>
          <a:stretch>
            <a:fillRect/>
          </a:stretch>
        </p:blipFill>
        <p:spPr>
          <a:xfrm>
            <a:off x="1024128" y="4308071"/>
            <a:ext cx="6705600" cy="904875"/>
          </a:xfrm>
          <a:prstGeom prst="rect">
            <a:avLst/>
          </a:prstGeom>
        </p:spPr>
      </p:pic>
    </p:spTree>
    <p:extLst>
      <p:ext uri="{BB962C8B-B14F-4D97-AF65-F5344CB8AC3E}">
        <p14:creationId xmlns:p14="http://schemas.microsoft.com/office/powerpoint/2010/main" val="31265404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653A0-CC3F-8DEE-CE2F-F20F699F8A79}"/>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78B8C51D-3758-AB3D-D555-1091B7FA6272}"/>
              </a:ext>
            </a:extLst>
          </p:cNvPr>
          <p:cNvSpPr>
            <a:spLocks noGrp="1"/>
          </p:cNvSpPr>
          <p:nvPr>
            <p:ph idx="1"/>
          </p:nvPr>
        </p:nvSpPr>
        <p:spPr>
          <a:xfrm>
            <a:off x="1024128" y="585216"/>
            <a:ext cx="9720073" cy="5724144"/>
          </a:xfrm>
        </p:spPr>
        <p:txBody>
          <a:bodyPr>
            <a:normAutofit/>
          </a:bodyPr>
          <a:lstStyle/>
          <a:p>
            <a:pPr marL="0" indent="0">
              <a:buNone/>
            </a:pPr>
            <a:r>
              <a:rPr lang="en-US" dirty="0"/>
              <a:t>Two types of resources are reserved:</a:t>
            </a:r>
          </a:p>
          <a:p>
            <a:pPr marL="459486" lvl="1" indent="-285750"/>
            <a:r>
              <a:rPr lang="en-US" b="1" dirty="0"/>
              <a:t>CPU</a:t>
            </a:r>
          </a:p>
          <a:p>
            <a:pPr marL="459486" lvl="1" indent="-285750"/>
            <a:r>
              <a:rPr lang="en-US" dirty="0"/>
              <a:t>Reserved CPU is dependent on node type and cluster configuration, which may cause less allocatable CPU due to running additional features.</a:t>
            </a:r>
          </a:p>
          <a:p>
            <a:pPr marL="459486" lvl="1" indent="-285750"/>
            <a:r>
              <a:rPr lang="en-US" b="1" dirty="0"/>
              <a:t>Memory</a:t>
            </a:r>
          </a:p>
          <a:p>
            <a:pPr marL="459486" lvl="1" indent="-285750"/>
            <a:r>
              <a:rPr lang="en-US" dirty="0"/>
              <a:t>Memory utilized by AKS includes the sum of two values.</a:t>
            </a:r>
          </a:p>
          <a:p>
            <a:pPr marL="642366" lvl="2" indent="-285750"/>
            <a:r>
              <a:rPr lang="en-US" b="1" dirty="0" err="1"/>
              <a:t>kubelet</a:t>
            </a:r>
            <a:r>
              <a:rPr lang="en-US" b="1" dirty="0"/>
              <a:t> daemon</a:t>
            </a:r>
          </a:p>
          <a:p>
            <a:pPr marL="642366" lvl="2" indent="-285750"/>
            <a:r>
              <a:rPr lang="en-US" dirty="0"/>
              <a:t>The </a:t>
            </a:r>
            <a:r>
              <a:rPr lang="en-US" dirty="0" err="1"/>
              <a:t>kubelet</a:t>
            </a:r>
            <a:r>
              <a:rPr lang="en-US" dirty="0"/>
              <a:t> daemon is installed on all Kubernetes agent nodes to manage container creation and termination.</a:t>
            </a:r>
          </a:p>
          <a:p>
            <a:pPr marL="642366" lvl="2" indent="-285750"/>
            <a:r>
              <a:rPr lang="en-US" dirty="0"/>
              <a:t>By default on AKS, </a:t>
            </a:r>
            <a:r>
              <a:rPr lang="en-US" dirty="0" err="1"/>
              <a:t>kubelet</a:t>
            </a:r>
            <a:r>
              <a:rPr lang="en-US" dirty="0"/>
              <a:t> daemon has the </a:t>
            </a:r>
            <a:r>
              <a:rPr lang="en-US" dirty="0" err="1"/>
              <a:t>memory.available</a:t>
            </a:r>
            <a:r>
              <a:rPr lang="en-US" dirty="0"/>
              <a:t>&lt;750Mi eviction rule, ensuring a node must always have at least 750 Mi allocatable at all times. When a host is below that available memory threshold, the </a:t>
            </a:r>
            <a:r>
              <a:rPr lang="en-US" dirty="0" err="1"/>
              <a:t>kubelet</a:t>
            </a:r>
            <a:r>
              <a:rPr lang="en-US" dirty="0"/>
              <a:t> will trigger to terminate one of the running pods and free up memory on the host machine.</a:t>
            </a:r>
          </a:p>
          <a:p>
            <a:pPr marL="642366" lvl="2" indent="-285750"/>
            <a:r>
              <a:rPr lang="en-US" b="1" dirty="0"/>
              <a:t>A regressive rate of memory reservations</a:t>
            </a:r>
            <a:r>
              <a:rPr lang="en-US" dirty="0"/>
              <a:t> for the </a:t>
            </a:r>
            <a:r>
              <a:rPr lang="en-US" dirty="0" err="1"/>
              <a:t>kubelet</a:t>
            </a:r>
            <a:r>
              <a:rPr lang="en-US" dirty="0"/>
              <a:t> daemon to properly function (</a:t>
            </a:r>
            <a:r>
              <a:rPr lang="en-US" dirty="0" err="1"/>
              <a:t>kube</a:t>
            </a:r>
            <a:r>
              <a:rPr lang="en-US" dirty="0"/>
              <a:t>-reserved).</a:t>
            </a:r>
          </a:p>
          <a:p>
            <a:pPr marL="788670" lvl="3" indent="-285750"/>
            <a:r>
              <a:rPr lang="en-US" dirty="0"/>
              <a:t>25% of the first 4 GB of memory</a:t>
            </a:r>
          </a:p>
          <a:p>
            <a:pPr marL="788670" lvl="3" indent="-285750"/>
            <a:r>
              <a:rPr lang="en-US" dirty="0"/>
              <a:t>20% of the next 4 GB of memory (up to 8 GB)</a:t>
            </a:r>
          </a:p>
          <a:p>
            <a:pPr marL="788670" lvl="3" indent="-285750"/>
            <a:r>
              <a:rPr lang="en-US" dirty="0"/>
              <a:t>10% of the next 8 GB of memory (up to 16 GB)</a:t>
            </a:r>
          </a:p>
          <a:p>
            <a:pPr marL="788670" lvl="3" indent="-285750"/>
            <a:r>
              <a:rPr lang="en-US" dirty="0"/>
              <a:t>6% of the next 112 GB of memory (up to 128 GB)</a:t>
            </a:r>
          </a:p>
          <a:p>
            <a:pPr marL="788670" lvl="3" indent="-285750"/>
            <a:r>
              <a:rPr lang="en-US" dirty="0"/>
              <a:t>2% of any memory above 128 GB</a:t>
            </a:r>
            <a:endParaRPr lang="en-NL" dirty="0"/>
          </a:p>
        </p:txBody>
      </p:sp>
    </p:spTree>
    <p:extLst>
      <p:ext uri="{BB962C8B-B14F-4D97-AF65-F5344CB8AC3E}">
        <p14:creationId xmlns:p14="http://schemas.microsoft.com/office/powerpoint/2010/main" val="24489687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0F451-3510-359E-BD65-75DB4F96A87A}"/>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6191DFEA-8213-C0A3-F8A8-8938864C0F8E}"/>
              </a:ext>
            </a:extLst>
          </p:cNvPr>
          <p:cNvSpPr>
            <a:spLocks noGrp="1"/>
          </p:cNvSpPr>
          <p:nvPr>
            <p:ph idx="1"/>
          </p:nvPr>
        </p:nvSpPr>
        <p:spPr>
          <a:xfrm>
            <a:off x="1024128" y="585216"/>
            <a:ext cx="9720073" cy="5724144"/>
          </a:xfrm>
        </p:spPr>
        <p:txBody>
          <a:bodyPr>
            <a:normAutofit/>
          </a:bodyPr>
          <a:lstStyle/>
          <a:p>
            <a:r>
              <a:rPr lang="en-US" dirty="0"/>
              <a:t>Memory and CPU allocation rules:</a:t>
            </a:r>
          </a:p>
          <a:p>
            <a:endParaRPr lang="en-US" dirty="0"/>
          </a:p>
          <a:p>
            <a:pPr lvl="1"/>
            <a:r>
              <a:rPr lang="en-US" dirty="0"/>
              <a:t>Keep agent nodes healthy, including some hosting system pods critical to cluster health.</a:t>
            </a:r>
          </a:p>
          <a:p>
            <a:pPr lvl="1"/>
            <a:r>
              <a:rPr lang="en-US" dirty="0"/>
              <a:t>Cause the node to report less allocatable memory and CPU than it would if it were not part of a Kubernetes cluster.</a:t>
            </a:r>
          </a:p>
          <a:p>
            <a:r>
              <a:rPr lang="en-US" dirty="0"/>
              <a:t>The above resource reservations can't be changed.</a:t>
            </a:r>
          </a:p>
          <a:p>
            <a:r>
              <a:rPr lang="en-US" dirty="0"/>
              <a:t>For example, if a node offers 7 GB, it will report 34% of memory not allocatable including the 750Mi hard eviction threshold.</a:t>
            </a:r>
          </a:p>
          <a:p>
            <a:r>
              <a:rPr lang="en-US" dirty="0"/>
              <a:t>0.75 + (0.25*4) + (0.20*3) = 0.75GB + 1GB + 0.6GB = 2.35GB / 7GB = 33.57% reserved</a:t>
            </a:r>
          </a:p>
          <a:p>
            <a:r>
              <a:rPr lang="en-US" dirty="0"/>
              <a:t>In addition to reservations for Kubernetes itself, the underlying node OS also reserves an amount of CPU and memory resources to maintain OS functions.</a:t>
            </a:r>
          </a:p>
          <a:p>
            <a:endParaRPr lang="en-US" dirty="0"/>
          </a:p>
          <a:p>
            <a:r>
              <a:rPr lang="en-US" dirty="0"/>
              <a:t>For associated best practices, see Best practices for basic scheduler features in AKS.</a:t>
            </a:r>
            <a:endParaRPr lang="en-NL" dirty="0"/>
          </a:p>
        </p:txBody>
      </p:sp>
    </p:spTree>
    <p:extLst>
      <p:ext uri="{BB962C8B-B14F-4D97-AF65-F5344CB8AC3E}">
        <p14:creationId xmlns:p14="http://schemas.microsoft.com/office/powerpoint/2010/main" val="20807368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AC0C2-3DD4-35AD-656D-56C04C3EDEF6}"/>
              </a:ext>
            </a:extLst>
          </p:cNvPr>
          <p:cNvSpPr>
            <a:spLocks noGrp="1"/>
          </p:cNvSpPr>
          <p:nvPr>
            <p:ph type="title"/>
          </p:nvPr>
        </p:nvSpPr>
        <p:spPr/>
        <p:txBody>
          <a:bodyPr/>
          <a:lstStyle/>
          <a:p>
            <a:r>
              <a:rPr lang="nl-NL" dirty="0"/>
              <a:t>Node pools</a:t>
            </a:r>
            <a:endParaRPr lang="en-NL" dirty="0"/>
          </a:p>
        </p:txBody>
      </p:sp>
      <p:sp>
        <p:nvSpPr>
          <p:cNvPr id="3" name="Content Placeholder 2">
            <a:extLst>
              <a:ext uri="{FF2B5EF4-FFF2-40B4-BE49-F238E27FC236}">
                <a16:creationId xmlns:a16="http://schemas.microsoft.com/office/drawing/2014/main" id="{BA8FF1C1-77B6-576B-FB2A-9E18544BAF68}"/>
              </a:ext>
            </a:extLst>
          </p:cNvPr>
          <p:cNvSpPr>
            <a:spLocks noGrp="1"/>
          </p:cNvSpPr>
          <p:nvPr>
            <p:ph idx="1"/>
          </p:nvPr>
        </p:nvSpPr>
        <p:spPr/>
        <p:txBody>
          <a:bodyPr/>
          <a:lstStyle/>
          <a:p>
            <a:r>
              <a:rPr lang="en-US" dirty="0"/>
              <a:t>Nodes of the same configuration are grouped together into node pools. A Kubernetes cluster contains at least one node pool. The initial number of nodes and size are defined when you create an AKS cluster, which creates a default node pool. This default node pool in AKS contains the underlying VMs that run your agent nodes.</a:t>
            </a:r>
          </a:p>
          <a:p>
            <a:r>
              <a:rPr lang="en-US" dirty="0" err="1"/>
              <a:t>ou</a:t>
            </a:r>
            <a:r>
              <a:rPr lang="en-US" dirty="0"/>
              <a:t> scale or upgrade an AKS cluster against the default node pool. You can choose to scale or upgrade a specific node pool. For upgrade operations, running containers are scheduled on other nodes in the node pool until all the nodes are successfully upgraded.</a:t>
            </a:r>
          </a:p>
          <a:p>
            <a:r>
              <a:rPr lang="en-US" dirty="0"/>
              <a:t>For more information about how to use multiple node pools in AKS, see Create and manage multiple node pools for a cluster in AKS.</a:t>
            </a:r>
            <a:endParaRPr lang="en-NL" dirty="0"/>
          </a:p>
        </p:txBody>
      </p:sp>
    </p:spTree>
    <p:extLst>
      <p:ext uri="{BB962C8B-B14F-4D97-AF65-F5344CB8AC3E}">
        <p14:creationId xmlns:p14="http://schemas.microsoft.com/office/powerpoint/2010/main" val="23724693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79254-BBD6-C8F5-4950-45F24FB92D32}"/>
              </a:ext>
            </a:extLst>
          </p:cNvPr>
          <p:cNvSpPr>
            <a:spLocks noGrp="1"/>
          </p:cNvSpPr>
          <p:nvPr>
            <p:ph type="title"/>
          </p:nvPr>
        </p:nvSpPr>
        <p:spPr/>
        <p:txBody>
          <a:bodyPr/>
          <a:lstStyle/>
          <a:p>
            <a:r>
              <a:rPr lang="nl-NL" dirty="0"/>
              <a:t>Node selectors</a:t>
            </a:r>
            <a:endParaRPr lang="en-NL" dirty="0"/>
          </a:p>
        </p:txBody>
      </p:sp>
      <p:sp>
        <p:nvSpPr>
          <p:cNvPr id="3" name="Content Placeholder 2">
            <a:extLst>
              <a:ext uri="{FF2B5EF4-FFF2-40B4-BE49-F238E27FC236}">
                <a16:creationId xmlns:a16="http://schemas.microsoft.com/office/drawing/2014/main" id="{B6D4265A-DCB1-AE72-44CD-1863331D8078}"/>
              </a:ext>
            </a:extLst>
          </p:cNvPr>
          <p:cNvSpPr>
            <a:spLocks noGrp="1"/>
          </p:cNvSpPr>
          <p:nvPr>
            <p:ph idx="1"/>
          </p:nvPr>
        </p:nvSpPr>
        <p:spPr/>
        <p:txBody>
          <a:bodyPr/>
          <a:lstStyle/>
          <a:p>
            <a:r>
              <a:rPr lang="en-US" dirty="0"/>
              <a:t>In an AKS cluster with multiple node pools, you may need to tell the Kubernetes Scheduler which node pool to use for a given resource. For example, ingress controllers shouldn't run on Windows Server nodes.</a:t>
            </a:r>
          </a:p>
          <a:p>
            <a:r>
              <a:rPr lang="en-US" dirty="0"/>
              <a:t>Node selectors let you define various parameters, like node OS, to control where a pod should be scheduled.</a:t>
            </a:r>
          </a:p>
          <a:p>
            <a:r>
              <a:rPr lang="en-US" dirty="0"/>
              <a:t>The following basic example schedules an NGINX instance on a Linux node using the node selector "kubernetes.io/</a:t>
            </a:r>
            <a:r>
              <a:rPr lang="en-US" dirty="0" err="1"/>
              <a:t>os</a:t>
            </a:r>
            <a:r>
              <a:rPr lang="en-US" dirty="0"/>
              <a:t>": </a:t>
            </a:r>
            <a:r>
              <a:rPr lang="en-US" dirty="0" err="1"/>
              <a:t>linux</a:t>
            </a:r>
            <a:r>
              <a:rPr lang="en-US" dirty="0"/>
              <a:t>:</a:t>
            </a:r>
            <a:endParaRPr lang="en-NL" dirty="0"/>
          </a:p>
        </p:txBody>
      </p:sp>
      <p:pic>
        <p:nvPicPr>
          <p:cNvPr id="5" name="Picture 4">
            <a:extLst>
              <a:ext uri="{FF2B5EF4-FFF2-40B4-BE49-F238E27FC236}">
                <a16:creationId xmlns:a16="http://schemas.microsoft.com/office/drawing/2014/main" id="{46B5629C-8731-B5A9-A53C-F0E13E90CBE4}"/>
              </a:ext>
            </a:extLst>
          </p:cNvPr>
          <p:cNvPicPr>
            <a:picLocks noChangeAspect="1"/>
          </p:cNvPicPr>
          <p:nvPr/>
        </p:nvPicPr>
        <p:blipFill>
          <a:blip r:embed="rId2"/>
          <a:stretch>
            <a:fillRect/>
          </a:stretch>
        </p:blipFill>
        <p:spPr>
          <a:xfrm>
            <a:off x="5756996" y="4590617"/>
            <a:ext cx="6143625" cy="2124075"/>
          </a:xfrm>
          <a:prstGeom prst="rect">
            <a:avLst/>
          </a:prstGeom>
        </p:spPr>
      </p:pic>
    </p:spTree>
    <p:extLst>
      <p:ext uri="{BB962C8B-B14F-4D97-AF65-F5344CB8AC3E}">
        <p14:creationId xmlns:p14="http://schemas.microsoft.com/office/powerpoint/2010/main" val="177519138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F93B2-3A13-B69B-D819-E56D199A0A16}"/>
              </a:ext>
            </a:extLst>
          </p:cNvPr>
          <p:cNvSpPr>
            <a:spLocks noGrp="1"/>
          </p:cNvSpPr>
          <p:nvPr>
            <p:ph type="title"/>
          </p:nvPr>
        </p:nvSpPr>
        <p:spPr/>
        <p:txBody>
          <a:bodyPr/>
          <a:lstStyle/>
          <a:p>
            <a:r>
              <a:rPr lang="nl-NL" dirty="0"/>
              <a:t>Tutorial: Scale applications in Azure Kubernetes Service (AKS)</a:t>
            </a:r>
            <a:endParaRPr lang="en-NL" dirty="0"/>
          </a:p>
        </p:txBody>
      </p:sp>
      <p:sp>
        <p:nvSpPr>
          <p:cNvPr id="3" name="Content Placeholder 2">
            <a:extLst>
              <a:ext uri="{FF2B5EF4-FFF2-40B4-BE49-F238E27FC236}">
                <a16:creationId xmlns:a16="http://schemas.microsoft.com/office/drawing/2014/main" id="{1CA1C3FD-26B7-D143-71FD-ECD897D88043}"/>
              </a:ext>
            </a:extLst>
          </p:cNvPr>
          <p:cNvSpPr>
            <a:spLocks noGrp="1"/>
          </p:cNvSpPr>
          <p:nvPr>
            <p:ph idx="1"/>
          </p:nvPr>
        </p:nvSpPr>
        <p:spPr/>
        <p:txBody>
          <a:bodyPr/>
          <a:lstStyle/>
          <a:p>
            <a:r>
              <a:rPr lang="nl-NL" dirty="0">
                <a:hlinkClick r:id="rId2"/>
              </a:rPr>
              <a:t>https://docs.microsoft.com/en-us/azure/aks/tutorial-kubernetes-scale?tabs=azure-cli</a:t>
            </a:r>
            <a:endParaRPr lang="nl-NL" dirty="0"/>
          </a:p>
          <a:p>
            <a:endParaRPr lang="en-NL" dirty="0"/>
          </a:p>
        </p:txBody>
      </p:sp>
      <p:pic>
        <p:nvPicPr>
          <p:cNvPr id="5" name="Picture 4">
            <a:extLst>
              <a:ext uri="{FF2B5EF4-FFF2-40B4-BE49-F238E27FC236}">
                <a16:creationId xmlns:a16="http://schemas.microsoft.com/office/drawing/2014/main" id="{7FF7DD57-F433-D5F8-CAE6-A76B699C58BF}"/>
              </a:ext>
            </a:extLst>
          </p:cNvPr>
          <p:cNvPicPr>
            <a:picLocks noChangeAspect="1"/>
          </p:cNvPicPr>
          <p:nvPr/>
        </p:nvPicPr>
        <p:blipFill>
          <a:blip r:embed="rId3"/>
          <a:stretch>
            <a:fillRect/>
          </a:stretch>
        </p:blipFill>
        <p:spPr>
          <a:xfrm>
            <a:off x="1024128" y="3097789"/>
            <a:ext cx="7600950" cy="2657475"/>
          </a:xfrm>
          <a:prstGeom prst="rect">
            <a:avLst/>
          </a:prstGeom>
        </p:spPr>
      </p:pic>
    </p:spTree>
    <p:extLst>
      <p:ext uri="{BB962C8B-B14F-4D97-AF65-F5344CB8AC3E}">
        <p14:creationId xmlns:p14="http://schemas.microsoft.com/office/powerpoint/2010/main" val="325280267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62BAE-2565-3296-04C2-96EC8D2276FF}"/>
              </a:ext>
            </a:extLst>
          </p:cNvPr>
          <p:cNvSpPr>
            <a:spLocks noGrp="1"/>
          </p:cNvSpPr>
          <p:nvPr>
            <p:ph type="title"/>
          </p:nvPr>
        </p:nvSpPr>
        <p:spPr/>
        <p:txBody>
          <a:bodyPr/>
          <a:lstStyle/>
          <a:p>
            <a:r>
              <a:rPr lang="en-US" dirty="0"/>
              <a:t>Tutorial: Update an application in Azure Kubernetes Service (AKS)</a:t>
            </a:r>
            <a:endParaRPr lang="en-NL" dirty="0"/>
          </a:p>
        </p:txBody>
      </p:sp>
      <p:sp>
        <p:nvSpPr>
          <p:cNvPr id="3" name="Content Placeholder 2">
            <a:extLst>
              <a:ext uri="{FF2B5EF4-FFF2-40B4-BE49-F238E27FC236}">
                <a16:creationId xmlns:a16="http://schemas.microsoft.com/office/drawing/2014/main" id="{1C2A3D9F-15D9-E506-6697-7C0BCF0EBF20}"/>
              </a:ext>
            </a:extLst>
          </p:cNvPr>
          <p:cNvSpPr>
            <a:spLocks noGrp="1"/>
          </p:cNvSpPr>
          <p:nvPr>
            <p:ph idx="1"/>
          </p:nvPr>
        </p:nvSpPr>
        <p:spPr/>
        <p:txBody>
          <a:bodyPr/>
          <a:lstStyle/>
          <a:p>
            <a:r>
              <a:rPr lang="nl-NL" dirty="0">
                <a:hlinkClick r:id="rId2"/>
              </a:rPr>
              <a:t>https://docs.microsoft.com/en-us/azure/aks/tutorial-kubernetes-app-update?tabs=azure-cli</a:t>
            </a:r>
            <a:endParaRPr lang="nl-NL" dirty="0"/>
          </a:p>
          <a:p>
            <a:endParaRPr lang="en-NL" dirty="0"/>
          </a:p>
        </p:txBody>
      </p:sp>
      <p:pic>
        <p:nvPicPr>
          <p:cNvPr id="5" name="Picture 4">
            <a:extLst>
              <a:ext uri="{FF2B5EF4-FFF2-40B4-BE49-F238E27FC236}">
                <a16:creationId xmlns:a16="http://schemas.microsoft.com/office/drawing/2014/main" id="{04281FB8-85C9-B472-1174-FFDE85FACC8A}"/>
              </a:ext>
            </a:extLst>
          </p:cNvPr>
          <p:cNvPicPr>
            <a:picLocks noChangeAspect="1"/>
          </p:cNvPicPr>
          <p:nvPr/>
        </p:nvPicPr>
        <p:blipFill>
          <a:blip r:embed="rId3"/>
          <a:stretch>
            <a:fillRect/>
          </a:stretch>
        </p:blipFill>
        <p:spPr>
          <a:xfrm>
            <a:off x="1024128" y="3241530"/>
            <a:ext cx="7543800" cy="2390775"/>
          </a:xfrm>
          <a:prstGeom prst="rect">
            <a:avLst/>
          </a:prstGeom>
        </p:spPr>
      </p:pic>
    </p:spTree>
    <p:extLst>
      <p:ext uri="{BB962C8B-B14F-4D97-AF65-F5344CB8AC3E}">
        <p14:creationId xmlns:p14="http://schemas.microsoft.com/office/powerpoint/2010/main" val="11590859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210CA-096C-A588-8682-C428D87211D1}"/>
              </a:ext>
            </a:extLst>
          </p:cNvPr>
          <p:cNvSpPr>
            <a:spLocks noGrp="1"/>
          </p:cNvSpPr>
          <p:nvPr>
            <p:ph type="title"/>
          </p:nvPr>
        </p:nvSpPr>
        <p:spPr/>
        <p:txBody>
          <a:bodyPr/>
          <a:lstStyle/>
          <a:p>
            <a:r>
              <a:rPr lang="nl-NL" dirty="0"/>
              <a:t>Tutorial: Upgrade Kubernetes in Azure Kubernetes Service (AKS)</a:t>
            </a:r>
            <a:endParaRPr lang="en-NL" dirty="0"/>
          </a:p>
        </p:txBody>
      </p:sp>
      <p:sp>
        <p:nvSpPr>
          <p:cNvPr id="3" name="Content Placeholder 2">
            <a:extLst>
              <a:ext uri="{FF2B5EF4-FFF2-40B4-BE49-F238E27FC236}">
                <a16:creationId xmlns:a16="http://schemas.microsoft.com/office/drawing/2014/main" id="{F0AD5352-0A6B-08D7-9DEE-303E625199A5}"/>
              </a:ext>
            </a:extLst>
          </p:cNvPr>
          <p:cNvSpPr>
            <a:spLocks noGrp="1"/>
          </p:cNvSpPr>
          <p:nvPr>
            <p:ph idx="1"/>
          </p:nvPr>
        </p:nvSpPr>
        <p:spPr/>
        <p:txBody>
          <a:bodyPr/>
          <a:lstStyle/>
          <a:p>
            <a:r>
              <a:rPr lang="nl-NL" dirty="0">
                <a:hlinkClick r:id="rId2"/>
              </a:rPr>
              <a:t>https://docs.microsoft.com/en-us/azure/aks/tutorial-kubernetes-upgrade-cluster?tabs=azure-cli</a:t>
            </a:r>
            <a:endParaRPr lang="nl-NL" dirty="0"/>
          </a:p>
          <a:p>
            <a:endParaRPr lang="en-NL" dirty="0"/>
          </a:p>
        </p:txBody>
      </p:sp>
      <p:pic>
        <p:nvPicPr>
          <p:cNvPr id="5" name="Picture 4">
            <a:extLst>
              <a:ext uri="{FF2B5EF4-FFF2-40B4-BE49-F238E27FC236}">
                <a16:creationId xmlns:a16="http://schemas.microsoft.com/office/drawing/2014/main" id="{7FE0F602-FB88-6542-925D-F7CD3EB8F2D3}"/>
              </a:ext>
            </a:extLst>
          </p:cNvPr>
          <p:cNvPicPr>
            <a:picLocks noChangeAspect="1"/>
          </p:cNvPicPr>
          <p:nvPr/>
        </p:nvPicPr>
        <p:blipFill>
          <a:blip r:embed="rId3"/>
          <a:stretch>
            <a:fillRect/>
          </a:stretch>
        </p:blipFill>
        <p:spPr>
          <a:xfrm>
            <a:off x="1024128" y="3429000"/>
            <a:ext cx="7829550" cy="2524125"/>
          </a:xfrm>
          <a:prstGeom prst="rect">
            <a:avLst/>
          </a:prstGeom>
        </p:spPr>
      </p:pic>
    </p:spTree>
    <p:extLst>
      <p:ext uri="{BB962C8B-B14F-4D97-AF65-F5344CB8AC3E}">
        <p14:creationId xmlns:p14="http://schemas.microsoft.com/office/powerpoint/2010/main" val="1373860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8B347-53BA-28A6-6EE1-710D34E74713}"/>
              </a:ext>
            </a:extLst>
          </p:cNvPr>
          <p:cNvSpPr>
            <a:spLocks noGrp="1"/>
          </p:cNvSpPr>
          <p:nvPr>
            <p:ph type="title"/>
          </p:nvPr>
        </p:nvSpPr>
        <p:spPr/>
        <p:txBody>
          <a:bodyPr/>
          <a:lstStyle/>
          <a:p>
            <a:r>
              <a:rPr lang="en-US" dirty="0"/>
              <a:t>Running the retrieved container image</a:t>
            </a:r>
            <a:endParaRPr lang="en-NL" dirty="0"/>
          </a:p>
        </p:txBody>
      </p:sp>
      <p:sp>
        <p:nvSpPr>
          <p:cNvPr id="3" name="Content Placeholder 2">
            <a:extLst>
              <a:ext uri="{FF2B5EF4-FFF2-40B4-BE49-F238E27FC236}">
                <a16:creationId xmlns:a16="http://schemas.microsoft.com/office/drawing/2014/main" id="{0297BB9A-4F95-8B75-2055-3D1426514C46}"/>
              </a:ext>
            </a:extLst>
          </p:cNvPr>
          <p:cNvSpPr>
            <a:spLocks noGrp="1"/>
          </p:cNvSpPr>
          <p:nvPr>
            <p:ph idx="1"/>
          </p:nvPr>
        </p:nvSpPr>
        <p:spPr/>
        <p:txBody>
          <a:bodyPr/>
          <a:lstStyle/>
          <a:p>
            <a:endParaRPr lang="en-NL"/>
          </a:p>
        </p:txBody>
      </p:sp>
      <p:sp>
        <p:nvSpPr>
          <p:cNvPr id="4" name="Text Placeholder 2" descr="The command depicts testing a container prior to deployment to Container Instances.">
            <a:extLst>
              <a:ext uri="{FF2B5EF4-FFF2-40B4-BE49-F238E27FC236}">
                <a16:creationId xmlns:a16="http://schemas.microsoft.com/office/drawing/2014/main" id="{D6A1F4F2-B059-49AD-9F1A-78ACE5A4CEA1}"/>
              </a:ext>
            </a:extLst>
          </p:cNvPr>
          <p:cNvSpPr txBox="1">
            <a:spLocks/>
          </p:cNvSpPr>
          <p:nvPr/>
        </p:nvSpPr>
        <p:spPr>
          <a:xfrm>
            <a:off x="1024128" y="2164052"/>
            <a:ext cx="11018520" cy="3213187"/>
          </a:xfrm>
          <a:prstGeom prst="rect">
            <a:avLst/>
          </a:prstGeom>
        </p:spPr>
        <p:txBody>
          <a:bodyPr vert="horz" lIns="91440" tIns="45720" rIns="91440" bIns="45720" rtlCol="0" anchor="ctr">
            <a:normAutofit/>
          </a:bodyPr>
          <a:lstStyle>
            <a:defPPr>
              <a:defRPr lang="en-US"/>
            </a:defPPr>
            <a:lvl1pPr marL="0" algn="l" defTabSz="457200" rtl="0" eaLnBrk="1" latinLnBrk="0" hangingPunct="1">
              <a:defRPr sz="100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a:solidFill>
                  <a:srgbClr val="008000"/>
                </a:solidFill>
              </a:rPr>
              <a:t># Get the .NET application sample container image</a:t>
            </a:r>
          </a:p>
          <a:p>
            <a:r>
              <a:rPr lang="en-US" sz="1800">
                <a:solidFill>
                  <a:srgbClr val="0000FF"/>
                </a:solidFill>
              </a:rPr>
              <a:t>docker pull </a:t>
            </a:r>
            <a:r>
              <a:rPr lang="en-US" sz="1800">
                <a:solidFill>
                  <a:srgbClr val="A31515"/>
                </a:solidFill>
              </a:rPr>
              <a:t>mcr.microsoft.com/dotnet/core/samples:dotnetapp</a:t>
            </a:r>
            <a:endParaRPr lang="en-US" sz="1800">
              <a:solidFill>
                <a:srgbClr val="000000"/>
              </a:solidFill>
            </a:endParaRPr>
          </a:p>
          <a:p>
            <a:endParaRPr lang="en-US" sz="1800">
              <a:solidFill>
                <a:srgbClr val="008000"/>
              </a:solidFill>
            </a:endParaRPr>
          </a:p>
          <a:p>
            <a:endParaRPr lang="en-US" sz="1800">
              <a:solidFill>
                <a:srgbClr val="008000"/>
              </a:solidFill>
            </a:endParaRPr>
          </a:p>
          <a:p>
            <a:r>
              <a:rPr lang="en-US" sz="1800">
                <a:solidFill>
                  <a:srgbClr val="008000"/>
                </a:solidFill>
              </a:rPr>
              <a:t># Run your container locally</a:t>
            </a:r>
            <a:endParaRPr lang="en-US" sz="1800">
              <a:solidFill>
                <a:srgbClr val="000000"/>
              </a:solidFill>
            </a:endParaRPr>
          </a:p>
          <a:p>
            <a:r>
              <a:rPr lang="en-US" sz="1800">
                <a:solidFill>
                  <a:srgbClr val="0000FF"/>
                </a:solidFill>
              </a:rPr>
              <a:t>docker run </a:t>
            </a:r>
            <a:r>
              <a:rPr lang="en-US" sz="1800">
                <a:solidFill>
                  <a:srgbClr val="A31515"/>
                </a:solidFill>
              </a:rPr>
              <a:t>mcr.microsoft.com/dotnet/core/samples:dotnetapp</a:t>
            </a:r>
          </a:p>
          <a:p>
            <a:endParaRPr lang="en-US" sz="1800">
              <a:solidFill>
                <a:srgbClr val="A31515"/>
              </a:solidFill>
            </a:endParaRPr>
          </a:p>
          <a:p>
            <a:br>
              <a:rPr lang="en-US" sz="1800">
                <a:solidFill>
                  <a:srgbClr val="000000"/>
                </a:solidFill>
              </a:rPr>
            </a:br>
            <a:r>
              <a:rPr lang="en-US" sz="1800">
                <a:solidFill>
                  <a:srgbClr val="008000"/>
                </a:solidFill>
              </a:rPr>
              <a:t># View running containers</a:t>
            </a:r>
            <a:endParaRPr lang="en-US" sz="1800">
              <a:solidFill>
                <a:srgbClr val="000000"/>
              </a:solidFill>
            </a:endParaRPr>
          </a:p>
          <a:p>
            <a:r>
              <a:rPr lang="en-US" sz="1800">
                <a:solidFill>
                  <a:srgbClr val="0000FF"/>
                </a:solidFill>
              </a:rPr>
              <a:t>docker container ls </a:t>
            </a:r>
            <a:r>
              <a:rPr lang="en-US" sz="1800">
                <a:solidFill>
                  <a:srgbClr val="001080"/>
                </a:solidFill>
              </a:rPr>
              <a:t>-a</a:t>
            </a:r>
            <a:endParaRPr lang="en-US" sz="1800" dirty="0">
              <a:solidFill>
                <a:srgbClr val="000000"/>
              </a:solidFill>
            </a:endParaRPr>
          </a:p>
        </p:txBody>
      </p:sp>
      <p:cxnSp>
        <p:nvCxnSpPr>
          <p:cNvPr id="6" name="Straight Connector 5">
            <a:extLst>
              <a:ext uri="{FF2B5EF4-FFF2-40B4-BE49-F238E27FC236}">
                <a16:creationId xmlns:a16="http://schemas.microsoft.com/office/drawing/2014/main" id="{329CBE62-BEB8-D06B-6297-6CC1C5C8E1EE}"/>
              </a:ext>
              <a:ext uri="{C183D7F6-B498-43B3-948B-1728B52AA6E4}">
                <adec:decorative xmlns:adec="http://schemas.microsoft.com/office/drawing/2017/decorative" val="1"/>
              </a:ext>
            </a:extLst>
          </p:cNvPr>
          <p:cNvCxnSpPr>
            <a:cxnSpLocks/>
            <a:stCxn id="7" idx="1"/>
          </p:cNvCxnSpPr>
          <p:nvPr/>
        </p:nvCxnSpPr>
        <p:spPr>
          <a:xfrm flipH="1" flipV="1">
            <a:off x="4966855" y="4166755"/>
            <a:ext cx="1531349" cy="66559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Rectangle: Rounded Corners 6" descr="The box containing the text, Docker tag, indicates the argument used to apply a tag to the Docker image.">
            <a:extLst>
              <a:ext uri="{FF2B5EF4-FFF2-40B4-BE49-F238E27FC236}">
                <a16:creationId xmlns:a16="http://schemas.microsoft.com/office/drawing/2014/main" id="{935C93DE-8A42-45AB-06FF-306B88D4CA8D}"/>
              </a:ext>
            </a:extLst>
          </p:cNvPr>
          <p:cNvSpPr/>
          <p:nvPr/>
        </p:nvSpPr>
        <p:spPr bwMode="auto">
          <a:xfrm>
            <a:off x="6498204" y="4457700"/>
            <a:ext cx="2202942" cy="7493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mj-lt"/>
                <a:ea typeface="Segoe UI" pitchFamily="34" charset="0"/>
                <a:cs typeface="Segoe UI" pitchFamily="34" charset="0"/>
              </a:rPr>
              <a:t>Image name and tag</a:t>
            </a:r>
          </a:p>
        </p:txBody>
      </p:sp>
      <p:cxnSp>
        <p:nvCxnSpPr>
          <p:cNvPr id="8" name="Straight Connector 7">
            <a:extLst>
              <a:ext uri="{FF2B5EF4-FFF2-40B4-BE49-F238E27FC236}">
                <a16:creationId xmlns:a16="http://schemas.microsoft.com/office/drawing/2014/main" id="{90D2217C-A56D-311E-36A7-2F816726D366}"/>
              </a:ext>
              <a:ext uri="{C183D7F6-B498-43B3-948B-1728B52AA6E4}">
                <adec:decorative xmlns:adec="http://schemas.microsoft.com/office/drawing/2017/decorative" val="1"/>
              </a:ext>
            </a:extLst>
          </p:cNvPr>
          <p:cNvCxnSpPr>
            <a:cxnSpLocks/>
            <a:stCxn id="7" idx="0"/>
          </p:cNvCxnSpPr>
          <p:nvPr/>
        </p:nvCxnSpPr>
        <p:spPr>
          <a:xfrm flipH="1" flipV="1">
            <a:off x="5747357" y="2961578"/>
            <a:ext cx="1852318" cy="1496122"/>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90759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7313C-0F0C-4884-E5DE-7536DA0EA243}"/>
              </a:ext>
            </a:extLst>
          </p:cNvPr>
          <p:cNvSpPr>
            <a:spLocks noGrp="1"/>
          </p:cNvSpPr>
          <p:nvPr>
            <p:ph type="title"/>
          </p:nvPr>
        </p:nvSpPr>
        <p:spPr/>
        <p:txBody>
          <a:bodyPr/>
          <a:lstStyle/>
          <a:p>
            <a:r>
              <a:rPr lang="en-US" dirty="0"/>
              <a:t>Best practices</a:t>
            </a:r>
            <a:endParaRPr lang="en-NL" dirty="0"/>
          </a:p>
        </p:txBody>
      </p:sp>
      <p:sp>
        <p:nvSpPr>
          <p:cNvPr id="3" name="Content Placeholder 2">
            <a:extLst>
              <a:ext uri="{FF2B5EF4-FFF2-40B4-BE49-F238E27FC236}">
                <a16:creationId xmlns:a16="http://schemas.microsoft.com/office/drawing/2014/main" id="{A560BAAB-CB14-0C4A-0203-189662525705}"/>
              </a:ext>
            </a:extLst>
          </p:cNvPr>
          <p:cNvSpPr>
            <a:spLocks noGrp="1"/>
          </p:cNvSpPr>
          <p:nvPr>
            <p:ph idx="1"/>
          </p:nvPr>
        </p:nvSpPr>
        <p:spPr/>
        <p:txBody>
          <a:bodyPr/>
          <a:lstStyle/>
          <a:p>
            <a:r>
              <a:rPr lang="nl-NL" dirty="0">
                <a:hlinkClick r:id="rId3"/>
              </a:rPr>
              <a:t>https://docs.microsoft.com/en-us/azure/aks/best-practices</a:t>
            </a:r>
            <a:endParaRPr lang="nl-NL" dirty="0"/>
          </a:p>
          <a:p>
            <a:endParaRPr lang="en-NL" dirty="0"/>
          </a:p>
        </p:txBody>
      </p:sp>
      <p:pic>
        <p:nvPicPr>
          <p:cNvPr id="5" name="Picture 4">
            <a:extLst>
              <a:ext uri="{FF2B5EF4-FFF2-40B4-BE49-F238E27FC236}">
                <a16:creationId xmlns:a16="http://schemas.microsoft.com/office/drawing/2014/main" id="{83320EFD-EE39-7F0D-AD65-8FA66B31BD97}"/>
              </a:ext>
            </a:extLst>
          </p:cNvPr>
          <p:cNvPicPr>
            <a:picLocks noChangeAspect="1"/>
          </p:cNvPicPr>
          <p:nvPr/>
        </p:nvPicPr>
        <p:blipFill>
          <a:blip r:embed="rId4"/>
          <a:stretch>
            <a:fillRect/>
          </a:stretch>
        </p:blipFill>
        <p:spPr>
          <a:xfrm>
            <a:off x="1024128" y="3246726"/>
            <a:ext cx="7381875" cy="2505075"/>
          </a:xfrm>
          <a:prstGeom prst="rect">
            <a:avLst/>
          </a:prstGeom>
        </p:spPr>
      </p:pic>
    </p:spTree>
    <p:extLst>
      <p:ext uri="{BB962C8B-B14F-4D97-AF65-F5344CB8AC3E}">
        <p14:creationId xmlns:p14="http://schemas.microsoft.com/office/powerpoint/2010/main" val="1124979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982F7-6E01-5AFD-B0BE-B8CCACAE3465}"/>
              </a:ext>
            </a:extLst>
          </p:cNvPr>
          <p:cNvSpPr>
            <a:spLocks noGrp="1"/>
          </p:cNvSpPr>
          <p:nvPr>
            <p:ph type="title"/>
          </p:nvPr>
        </p:nvSpPr>
        <p:spPr/>
        <p:txBody>
          <a:bodyPr/>
          <a:lstStyle/>
          <a:p>
            <a:r>
              <a:rPr lang="en-US" dirty="0"/>
              <a:t>Demonstration: Retrieving and deploying an existing Docker image locally</a:t>
            </a:r>
            <a:endParaRPr lang="en-NL" dirty="0"/>
          </a:p>
        </p:txBody>
      </p:sp>
      <p:sp>
        <p:nvSpPr>
          <p:cNvPr id="3" name="Content Placeholder 2">
            <a:extLst>
              <a:ext uri="{FF2B5EF4-FFF2-40B4-BE49-F238E27FC236}">
                <a16:creationId xmlns:a16="http://schemas.microsoft.com/office/drawing/2014/main" id="{08ED103E-F30D-CDB9-0160-2A288A3396E2}"/>
              </a:ext>
            </a:extLst>
          </p:cNvPr>
          <p:cNvSpPr>
            <a:spLocks noGrp="1"/>
          </p:cNvSpPr>
          <p:nvPr>
            <p:ph idx="1"/>
          </p:nvPr>
        </p:nvSpPr>
        <p:spPr/>
        <p:txBody>
          <a:bodyPr/>
          <a:lstStyle/>
          <a:p>
            <a:endParaRPr lang="en-NL" dirty="0"/>
          </a:p>
        </p:txBody>
      </p:sp>
    </p:spTree>
    <p:extLst>
      <p:ext uri="{BB962C8B-B14F-4D97-AF65-F5344CB8AC3E}">
        <p14:creationId xmlns:p14="http://schemas.microsoft.com/office/powerpoint/2010/main" val="15213154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110</TotalTime>
  <Words>7990</Words>
  <Application>Microsoft Office PowerPoint</Application>
  <PresentationFormat>Widescreen</PresentationFormat>
  <Paragraphs>632</Paragraphs>
  <Slides>80</Slides>
  <Notes>34</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80</vt:i4>
      </vt:variant>
    </vt:vector>
  </HeadingPairs>
  <TitlesOfParts>
    <vt:vector size="89" baseType="lpstr">
      <vt:lpstr>Arial</vt:lpstr>
      <vt:lpstr>Calibri</vt:lpstr>
      <vt:lpstr>Segoe UI Light</vt:lpstr>
      <vt:lpstr>Segoe UI Semilight</vt:lpstr>
      <vt:lpstr>Tw Cen MT</vt:lpstr>
      <vt:lpstr>Tw Cen MT Condensed</vt:lpstr>
      <vt:lpstr>Wingdings</vt:lpstr>
      <vt:lpstr>Wingdings 3</vt:lpstr>
      <vt:lpstr>Integral</vt:lpstr>
      <vt:lpstr>Dag 4: containers in azure</vt:lpstr>
      <vt:lpstr>Onderwerpen</vt:lpstr>
      <vt:lpstr>Docker</vt:lpstr>
      <vt:lpstr>Containers</vt:lpstr>
      <vt:lpstr>Docker</vt:lpstr>
      <vt:lpstr>Docker terminology</vt:lpstr>
      <vt:lpstr>Retrieving a new container image from Docker Hub</vt:lpstr>
      <vt:lpstr>Running the retrieved container image</vt:lpstr>
      <vt:lpstr>Demonstration: Retrieving and deploying an existing Docker image locally</vt:lpstr>
      <vt:lpstr>Creating a container image specification with a Dockerfile</vt:lpstr>
      <vt:lpstr>Building the container image</vt:lpstr>
      <vt:lpstr>Running the custom container image as a container</vt:lpstr>
      <vt:lpstr>Demonstration: Creating a container image by using Docker</vt:lpstr>
      <vt:lpstr>Docker Desktop for Windows</vt:lpstr>
      <vt:lpstr>Dockerfile (capital D, small f, no extention)</vt:lpstr>
      <vt:lpstr>On your own machine</vt:lpstr>
      <vt:lpstr>Ubi images from Red Hat</vt:lpstr>
      <vt:lpstr>PowerPoint Presentation</vt:lpstr>
      <vt:lpstr>Azure container registry</vt:lpstr>
      <vt:lpstr>Use cases</vt:lpstr>
      <vt:lpstr>Key features</vt:lpstr>
      <vt:lpstr>Key features</vt:lpstr>
      <vt:lpstr>Key features</vt:lpstr>
      <vt:lpstr>Azure Container Instances</vt:lpstr>
      <vt:lpstr>Fast startup times </vt:lpstr>
      <vt:lpstr>Container access</vt:lpstr>
      <vt:lpstr>Compliant deployments</vt:lpstr>
      <vt:lpstr>Azure container instances</vt:lpstr>
      <vt:lpstr>Azure container instances</vt:lpstr>
      <vt:lpstr>Azure container instances</vt:lpstr>
      <vt:lpstr>PowerPoint Presentation</vt:lpstr>
      <vt:lpstr>Tutorial: Create a container image for deployment to Azure Container Instances</vt:lpstr>
      <vt:lpstr>Tutorial: Create an Azure container registry and push a container image</vt:lpstr>
      <vt:lpstr>Tutorial: Deploy a container application to Azure Container Instances</vt:lpstr>
      <vt:lpstr>Container groups in Azure Container Instances</vt:lpstr>
      <vt:lpstr>PowerPoint Presentation</vt:lpstr>
      <vt:lpstr>Container groups in Azure Container Instances</vt:lpstr>
      <vt:lpstr>Deployment</vt:lpstr>
      <vt:lpstr>Resource allocation </vt:lpstr>
      <vt:lpstr>Resource usage by container instances</vt:lpstr>
      <vt:lpstr>Networking</vt:lpstr>
      <vt:lpstr>Storage</vt:lpstr>
      <vt:lpstr>Common scenarios</vt:lpstr>
      <vt:lpstr>Tutorial: Deploy a multi-container group using a Resource Manager template</vt:lpstr>
      <vt:lpstr>Tutorial: Deploy a multi-container group using a YAML file</vt:lpstr>
      <vt:lpstr>PowerPoint Presentation</vt:lpstr>
      <vt:lpstr>kubernetes</vt:lpstr>
      <vt:lpstr>Kubernetes cluster architecture</vt:lpstr>
      <vt:lpstr>Kubernetes nodes</vt:lpstr>
      <vt:lpstr>Kubernetes terminology</vt:lpstr>
      <vt:lpstr>Networking connectivity</vt:lpstr>
      <vt:lpstr>Networking connectivity (continued)</vt:lpstr>
      <vt:lpstr>Storage</vt:lpstr>
      <vt:lpstr>Persistent storage volumes</vt:lpstr>
      <vt:lpstr>Scaling</vt:lpstr>
      <vt:lpstr>Scaling to Azure Container Instances</vt:lpstr>
      <vt:lpstr>Azure Kubernetes Service (AKS)</vt:lpstr>
      <vt:lpstr>Quickstart: Deploy an Azure Kubernetes Service (AKS) cluster using the Azure portal</vt:lpstr>
      <vt:lpstr>Access, security, and monitoring</vt:lpstr>
      <vt:lpstr>Kubernetes RBAC</vt:lpstr>
      <vt:lpstr>Azure AD</vt:lpstr>
      <vt:lpstr>Tutorial: Prepare an application for Azure Kubernetes Service (AKS)</vt:lpstr>
      <vt:lpstr>Tutorial: Deploy and use Azure Container Registry</vt:lpstr>
      <vt:lpstr>Tutorial: Deploy an Azure Kubernetes Service (AKS) cluster</vt:lpstr>
      <vt:lpstr>Tutorial: Run applications in Azure Kubernetes Service (AKS)</vt:lpstr>
      <vt:lpstr>Aks scaling</vt:lpstr>
      <vt:lpstr>Aks scaling</vt:lpstr>
      <vt:lpstr>PowerPoint Presentation</vt:lpstr>
      <vt:lpstr>Aks scaling</vt:lpstr>
      <vt:lpstr>Node and node pools</vt:lpstr>
      <vt:lpstr>PowerPoint Presentation</vt:lpstr>
      <vt:lpstr>Resource reservations</vt:lpstr>
      <vt:lpstr>PowerPoint Presentation</vt:lpstr>
      <vt:lpstr>PowerPoint Presentation</vt:lpstr>
      <vt:lpstr>Node pools</vt:lpstr>
      <vt:lpstr>Node selectors</vt:lpstr>
      <vt:lpstr>Tutorial: Scale applications in Azure Kubernetes Service (AKS)</vt:lpstr>
      <vt:lpstr>Tutorial: Update an application in Azure Kubernetes Service (AKS)</vt:lpstr>
      <vt:lpstr>Tutorial: Upgrade Kubernetes in Azure Kubernetes Service (AKS)</vt:lpstr>
      <vt:lpstr>Best practices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Dag 4: containers in azure</dc:title>
  <dc:creator>patrick biesheuvel</dc:creator>
  <cp:lastModifiedBy>patrick biesheuvel</cp:lastModifiedBy>
  <cp:revision>3</cp:revision>
  <dcterms:created xsi:type="dcterms:W3CDTF">2022-05-25T03:29:20Z</dcterms:created>
  <dcterms:modified xsi:type="dcterms:W3CDTF">2022-05-25T05:19:29Z</dcterms:modified>
</cp:coreProperties>
</file>