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258" r:id="rId4"/>
    <p:sldId id="263" r:id="rId5"/>
    <p:sldId id="264" r:id="rId6"/>
    <p:sldId id="265" r:id="rId7"/>
    <p:sldId id="267" r:id="rId8"/>
    <p:sldId id="266" r:id="rId9"/>
    <p:sldId id="268" r:id="rId10"/>
    <p:sldId id="271" r:id="rId11"/>
    <p:sldId id="272" r:id="rId12"/>
    <p:sldId id="275" r:id="rId13"/>
    <p:sldId id="278" r:id="rId14"/>
    <p:sldId id="276" r:id="rId15"/>
    <p:sldId id="277" r:id="rId16"/>
    <p:sldId id="286" r:id="rId17"/>
    <p:sldId id="346" r:id="rId18"/>
    <p:sldId id="269" r:id="rId19"/>
    <p:sldId id="279" r:id="rId20"/>
    <p:sldId id="280" r:id="rId21"/>
    <p:sldId id="281" r:id="rId22"/>
    <p:sldId id="287" r:id="rId23"/>
    <p:sldId id="270" r:id="rId24"/>
    <p:sldId id="273" r:id="rId25"/>
    <p:sldId id="274" r:id="rId26"/>
    <p:sldId id="288" r:id="rId27"/>
    <p:sldId id="282" r:id="rId28"/>
    <p:sldId id="289" r:id="rId29"/>
    <p:sldId id="335" r:id="rId30"/>
    <p:sldId id="283" r:id="rId31"/>
    <p:sldId id="284" r:id="rId32"/>
    <p:sldId id="285" r:id="rId33"/>
    <p:sldId id="290" r:id="rId34"/>
    <p:sldId id="291" r:id="rId35"/>
    <p:sldId id="337" r:id="rId36"/>
    <p:sldId id="338" r:id="rId37"/>
    <p:sldId id="336" r:id="rId38"/>
    <p:sldId id="339" r:id="rId39"/>
    <p:sldId id="292" r:id="rId40"/>
    <p:sldId id="259" r:id="rId41"/>
    <p:sldId id="293" r:id="rId42"/>
    <p:sldId id="294" r:id="rId43"/>
    <p:sldId id="295" r:id="rId44"/>
    <p:sldId id="296" r:id="rId45"/>
    <p:sldId id="297" r:id="rId46"/>
    <p:sldId id="298" r:id="rId47"/>
    <p:sldId id="299" r:id="rId48"/>
    <p:sldId id="300" r:id="rId49"/>
    <p:sldId id="301" r:id="rId50"/>
    <p:sldId id="302" r:id="rId51"/>
    <p:sldId id="316" r:id="rId52"/>
    <p:sldId id="317" r:id="rId53"/>
    <p:sldId id="318" r:id="rId54"/>
    <p:sldId id="319" r:id="rId55"/>
    <p:sldId id="320" r:id="rId56"/>
    <p:sldId id="321" r:id="rId57"/>
    <p:sldId id="325" r:id="rId58"/>
    <p:sldId id="326" r:id="rId59"/>
    <p:sldId id="327" r:id="rId60"/>
    <p:sldId id="322" r:id="rId61"/>
    <p:sldId id="328" r:id="rId62"/>
    <p:sldId id="329" r:id="rId63"/>
    <p:sldId id="330" r:id="rId64"/>
    <p:sldId id="331" r:id="rId65"/>
    <p:sldId id="323" r:id="rId66"/>
    <p:sldId id="332" r:id="rId67"/>
    <p:sldId id="333" r:id="rId68"/>
    <p:sldId id="334" r:id="rId69"/>
    <p:sldId id="324" r:id="rId70"/>
    <p:sldId id="303" r:id="rId71"/>
    <p:sldId id="304" r:id="rId72"/>
    <p:sldId id="305" r:id="rId73"/>
    <p:sldId id="306" r:id="rId74"/>
    <p:sldId id="307" r:id="rId75"/>
    <p:sldId id="308" r:id="rId76"/>
    <p:sldId id="313" r:id="rId77"/>
    <p:sldId id="314" r:id="rId78"/>
    <p:sldId id="315" r:id="rId79"/>
    <p:sldId id="312" r:id="rId80"/>
    <p:sldId id="340" r:id="rId81"/>
    <p:sldId id="341" r:id="rId82"/>
    <p:sldId id="342" r:id="rId83"/>
    <p:sldId id="343" r:id="rId84"/>
    <p:sldId id="344" r:id="rId85"/>
    <p:sldId id="309" r:id="rId86"/>
    <p:sldId id="310" r:id="rId87"/>
    <p:sldId id="311" r:id="rId88"/>
    <p:sldId id="345" r:id="rId89"/>
    <p:sldId id="260" r:id="rId90"/>
    <p:sldId id="261" r:id="rId91"/>
    <p:sldId id="262"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3743" autoAdjust="0"/>
  </p:normalViewPr>
  <p:slideViewPr>
    <p:cSldViewPr snapToGrid="0">
      <p:cViewPr varScale="1">
        <p:scale>
          <a:sx n="96" d="100"/>
          <a:sy n="96" d="100"/>
        </p:scale>
        <p:origin x="8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212EE-17AE-41AA-B3CE-6954ED8145BC}" type="datetimeFigureOut">
              <a:rPr lang="en-NL" smtClean="0"/>
              <a:t>28/04/2022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89B98-5B49-4432-AAED-96066F4E9079}" type="slidenum">
              <a:rPr lang="en-NL" smtClean="0"/>
              <a:t>‹#›</a:t>
            </a:fld>
            <a:endParaRPr lang="en-NL"/>
          </a:p>
        </p:txBody>
      </p:sp>
    </p:spTree>
    <p:extLst>
      <p:ext uri="{BB962C8B-B14F-4D97-AF65-F5344CB8AC3E}">
        <p14:creationId xmlns:p14="http://schemas.microsoft.com/office/powerpoint/2010/main" val="11942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azure-resource-manager/templates/quickstart-create-templates-use-visual-studio-code?tabs=CLI"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https://docs.microsoft.com/en-us/azure/azure-sql/database/sql-database-paas-overview?view=azuresql</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9</a:t>
            </a:fld>
            <a:endParaRPr lang="en-NL"/>
          </a:p>
        </p:txBody>
      </p:sp>
    </p:spTree>
    <p:extLst>
      <p:ext uri="{BB962C8B-B14F-4D97-AF65-F5344CB8AC3E}">
        <p14:creationId xmlns:p14="http://schemas.microsoft.com/office/powerpoint/2010/main" val="2887936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https://docs.microsoft.com/en-us/azure/governance/policy/overview</a:t>
            </a:r>
          </a:p>
          <a:p>
            <a:r>
              <a:rPr lang="nl-NL" dirty="0"/>
              <a:t>https://docs.microsoft.com/en-us/azure/governance/blueprints/overview</a:t>
            </a:r>
          </a:p>
          <a:p>
            <a:r>
              <a:rPr lang="nl-NL" dirty="0"/>
              <a:t>https://docs.microsoft.com/en-us/azure/azure-resource-manager/templates/deployment-tutorial-pipeline</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48</a:t>
            </a:fld>
            <a:endParaRPr lang="en-NL"/>
          </a:p>
        </p:txBody>
      </p:sp>
    </p:spTree>
    <p:extLst>
      <p:ext uri="{BB962C8B-B14F-4D97-AF65-F5344CB8AC3E}">
        <p14:creationId xmlns:p14="http://schemas.microsoft.com/office/powerpoint/2010/main" val="2705455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https://docs.microsoft.com/en-us/azure/azure-resource-manager/templates/export-template-portal</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49</a:t>
            </a:fld>
            <a:endParaRPr lang="en-NL"/>
          </a:p>
        </p:txBody>
      </p:sp>
    </p:spTree>
    <p:extLst>
      <p:ext uri="{BB962C8B-B14F-4D97-AF65-F5344CB8AC3E}">
        <p14:creationId xmlns:p14="http://schemas.microsoft.com/office/powerpoint/2010/main" val="152095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https://docs.microsoft.com/en-us/azure/azure-resource-manager/templates/parameters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51</a:t>
            </a:fld>
            <a:endParaRPr lang="en-NL"/>
          </a:p>
        </p:txBody>
      </p:sp>
    </p:spTree>
    <p:extLst>
      <p:ext uri="{BB962C8B-B14F-4D97-AF65-F5344CB8AC3E}">
        <p14:creationId xmlns:p14="http://schemas.microsoft.com/office/powerpoint/2010/main" val="2503638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https://docs.microsoft.com/en-us/azure/azure-resource-manager/templates/variables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56</a:t>
            </a:fld>
            <a:endParaRPr lang="en-NL"/>
          </a:p>
        </p:txBody>
      </p:sp>
    </p:spTree>
    <p:extLst>
      <p:ext uri="{BB962C8B-B14F-4D97-AF65-F5344CB8AC3E}">
        <p14:creationId xmlns:p14="http://schemas.microsoft.com/office/powerpoint/2010/main" val="3467657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https://docs.microsoft.com/en-us/azure/azure-resource-manager/templates/template-functions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58</a:t>
            </a:fld>
            <a:endParaRPr lang="en-NL"/>
          </a:p>
        </p:txBody>
      </p:sp>
    </p:spTree>
    <p:extLst>
      <p:ext uri="{BB962C8B-B14F-4D97-AF65-F5344CB8AC3E}">
        <p14:creationId xmlns:p14="http://schemas.microsoft.com/office/powerpoint/2010/main" val="1028712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https://docs.microsoft.com/en-us/azure/azure-resource-manager/templates/user-defined-functions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60</a:t>
            </a:fld>
            <a:endParaRPr lang="en-NL"/>
          </a:p>
        </p:txBody>
      </p:sp>
    </p:spTree>
    <p:extLst>
      <p:ext uri="{BB962C8B-B14F-4D97-AF65-F5344CB8AC3E}">
        <p14:creationId xmlns:p14="http://schemas.microsoft.com/office/powerpoint/2010/main" val="3859544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https://docs.microsoft.com/en-us/azure/azure-resource-manager/templates/template-functions-resource#reference</a:t>
            </a:r>
          </a:p>
          <a:p>
            <a:r>
              <a:rPr lang="nl-NL" dirty="0"/>
              <a:t>https://docs.microsoft.com/en-us/azure/azure-resource-manager/templates/template-functions-resource#list</a:t>
            </a:r>
          </a:p>
          <a:p>
            <a:r>
              <a:rPr lang="nl-NL" dirty="0"/>
              <a:t>https://docs.microsoft.com/en-us/azure/azure-resource-manager/templates/template-functions-date#datetimeadd</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64</a:t>
            </a:fld>
            <a:endParaRPr lang="en-NL"/>
          </a:p>
        </p:txBody>
      </p:sp>
    </p:spTree>
    <p:extLst>
      <p:ext uri="{BB962C8B-B14F-4D97-AF65-F5344CB8AC3E}">
        <p14:creationId xmlns:p14="http://schemas.microsoft.com/office/powerpoint/2010/main" val="3254608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https://docs.microsoft.com/en-us/azure/azure-resource-manager/templates/resource-declaration</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65</a:t>
            </a:fld>
            <a:endParaRPr lang="en-NL"/>
          </a:p>
        </p:txBody>
      </p:sp>
    </p:spTree>
    <p:extLst>
      <p:ext uri="{BB962C8B-B14F-4D97-AF65-F5344CB8AC3E}">
        <p14:creationId xmlns:p14="http://schemas.microsoft.com/office/powerpoint/2010/main" val="132089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https://docs.microsoft.com/en-us/azure/azure-resource-manager/management/resource-name-rules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67</a:t>
            </a:fld>
            <a:endParaRPr lang="en-NL"/>
          </a:p>
        </p:txBody>
      </p:sp>
    </p:spTree>
    <p:extLst>
      <p:ext uri="{BB962C8B-B14F-4D97-AF65-F5344CB8AC3E}">
        <p14:creationId xmlns:p14="http://schemas.microsoft.com/office/powerpoint/2010/main" val="3004475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https://docs.microsoft.com/en-us/azure/templates/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68</a:t>
            </a:fld>
            <a:endParaRPr lang="en-NL"/>
          </a:p>
        </p:txBody>
      </p:sp>
    </p:spTree>
    <p:extLst>
      <p:ext uri="{BB962C8B-B14F-4D97-AF65-F5344CB8AC3E}">
        <p14:creationId xmlns:p14="http://schemas.microsoft.com/office/powerpoint/2010/main" val="214124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https://docs.microsoft.com/en-us/azure/azure-sql/managed-instance/sql-managed-instance-paas-overview?view=azuresql</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18</a:t>
            </a:fld>
            <a:endParaRPr lang="en-NL"/>
          </a:p>
        </p:txBody>
      </p:sp>
    </p:spTree>
    <p:extLst>
      <p:ext uri="{BB962C8B-B14F-4D97-AF65-F5344CB8AC3E}">
        <p14:creationId xmlns:p14="http://schemas.microsoft.com/office/powerpoint/2010/main" val="2911823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https://docs.microsoft.com/en-us/azure/azure-resource-manager/templates/outputs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69</a:t>
            </a:fld>
            <a:endParaRPr lang="en-NL"/>
          </a:p>
        </p:txBody>
      </p:sp>
    </p:spTree>
    <p:extLst>
      <p:ext uri="{BB962C8B-B14F-4D97-AF65-F5344CB8AC3E}">
        <p14:creationId xmlns:p14="http://schemas.microsoft.com/office/powerpoint/2010/main" val="27995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https://docs.microsoft.com/en-us/azure/azure-resource-manager/templates/deploy-portal</a:t>
            </a:r>
          </a:p>
          <a:p>
            <a:r>
              <a:rPr lang="nl-NL" dirty="0"/>
              <a:t>https://docs.microsoft.com/en-us/azure/azure-resource-manager/templates/deploy-cli</a:t>
            </a:r>
          </a:p>
          <a:p>
            <a:r>
              <a:rPr lang="nl-NL" dirty="0"/>
              <a:t>https://docs.microsoft.com/en-us/azure/azure-resource-manager/templates/deploy-powershell</a:t>
            </a:r>
          </a:p>
          <a:p>
            <a:r>
              <a:rPr lang="nl-NL" dirty="0"/>
              <a:t>https://docs.microsoft.com/en-us/azure/azure-resource-manager/templates/deploy-rest</a:t>
            </a:r>
          </a:p>
          <a:p>
            <a:r>
              <a:rPr lang="nl-NL" dirty="0"/>
              <a:t>https://docs.microsoft.com/en-us/azure/azure-resource-manager/templates/deploy-to-azure-button</a:t>
            </a:r>
          </a:p>
          <a:p>
            <a:r>
              <a:rPr lang="nl-NL" dirty="0"/>
              <a:t>https://docs.microsoft.com/en-us/azure/azure-resource-manager/templates/deploy-cloud-shell</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72</a:t>
            </a:fld>
            <a:endParaRPr lang="en-NL"/>
          </a:p>
        </p:txBody>
      </p:sp>
    </p:spTree>
    <p:extLst>
      <p:ext uri="{BB962C8B-B14F-4D97-AF65-F5344CB8AC3E}">
        <p14:creationId xmlns:p14="http://schemas.microsoft.com/office/powerpoint/2010/main" val="1431282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https://docs.microsoft.com/en-us/azure/azure-resource-manager/templates/linked-templates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75</a:t>
            </a:fld>
            <a:endParaRPr lang="en-NL"/>
          </a:p>
        </p:txBody>
      </p:sp>
    </p:spTree>
    <p:extLst>
      <p:ext uri="{BB962C8B-B14F-4D97-AF65-F5344CB8AC3E}">
        <p14:creationId xmlns:p14="http://schemas.microsoft.com/office/powerpoint/2010/main" val="1861730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https://docs.microsoft.com/en-us/azure/azure-resource-manager/templates/quickstart-create-templates-use-the-portal</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76</a:t>
            </a:fld>
            <a:endParaRPr lang="en-NL"/>
          </a:p>
        </p:txBody>
      </p:sp>
    </p:spTree>
    <p:extLst>
      <p:ext uri="{BB962C8B-B14F-4D97-AF65-F5344CB8AC3E}">
        <p14:creationId xmlns:p14="http://schemas.microsoft.com/office/powerpoint/2010/main" val="259798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https://docs.microsoft.com/en-us/azure/azure-resource-manager/templates/quickstart-create-templates-use-visual-studio-code?tabs=CLI</a:t>
            </a:r>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https://marketplace.visualstudio.com/items?itemName=msazurermtools.azurerm-vscode-tools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79</a:t>
            </a:fld>
            <a:endParaRPr lang="en-NL"/>
          </a:p>
        </p:txBody>
      </p:sp>
    </p:spTree>
    <p:extLst>
      <p:ext uri="{BB962C8B-B14F-4D97-AF65-F5344CB8AC3E}">
        <p14:creationId xmlns:p14="http://schemas.microsoft.com/office/powerpoint/2010/main" val="3892104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https://azure.microsoft.com/nl-nl/resources/templates/</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86</a:t>
            </a:fld>
            <a:endParaRPr lang="en-NL"/>
          </a:p>
        </p:txBody>
      </p:sp>
    </p:spTree>
    <p:extLst>
      <p:ext uri="{BB962C8B-B14F-4D97-AF65-F5344CB8AC3E}">
        <p14:creationId xmlns:p14="http://schemas.microsoft.com/office/powerpoint/2010/main" val="373983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https://docs.microsoft.com/en-us/azure/architecture/patterns/</a:t>
            </a:r>
            <a:endParaRPr lang="en-NL" dirty="0"/>
          </a:p>
          <a:p>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88</a:t>
            </a:fld>
            <a:endParaRPr lang="en-NL"/>
          </a:p>
        </p:txBody>
      </p:sp>
    </p:spTree>
    <p:extLst>
      <p:ext uri="{BB962C8B-B14F-4D97-AF65-F5344CB8AC3E}">
        <p14:creationId xmlns:p14="http://schemas.microsoft.com/office/powerpoint/2010/main" val="413287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https://docs.microsoft.com/en-us/azure/azure-sql/database/powershell-script-content-guide?view=azuresql&amp;tabs=single-database</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28</a:t>
            </a:fld>
            <a:endParaRPr lang="en-NL"/>
          </a:p>
        </p:txBody>
      </p:sp>
    </p:spTree>
    <p:extLst>
      <p:ext uri="{BB962C8B-B14F-4D97-AF65-F5344CB8AC3E}">
        <p14:creationId xmlns:p14="http://schemas.microsoft.com/office/powerpoint/2010/main" val="1515790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https://docs.microsoft.com/en-us/ef/core/</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33</a:t>
            </a:fld>
            <a:endParaRPr lang="en-NL"/>
          </a:p>
        </p:txBody>
      </p:sp>
    </p:spTree>
    <p:extLst>
      <p:ext uri="{BB962C8B-B14F-4D97-AF65-F5344CB8AC3E}">
        <p14:creationId xmlns:p14="http://schemas.microsoft.com/office/powerpoint/2010/main" val="222790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https://docs.microsoft.com/en-us/ef/core/modeling/</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34</a:t>
            </a:fld>
            <a:endParaRPr lang="en-NL"/>
          </a:p>
        </p:txBody>
      </p:sp>
    </p:spTree>
    <p:extLst>
      <p:ext uri="{BB962C8B-B14F-4D97-AF65-F5344CB8AC3E}">
        <p14:creationId xmlns:p14="http://schemas.microsoft.com/office/powerpoint/2010/main" val="98258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https://docs.microsoft.com/en-us/ef/core/querying/</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35</a:t>
            </a:fld>
            <a:endParaRPr lang="en-NL"/>
          </a:p>
        </p:txBody>
      </p:sp>
    </p:spTree>
    <p:extLst>
      <p:ext uri="{BB962C8B-B14F-4D97-AF65-F5344CB8AC3E}">
        <p14:creationId xmlns:p14="http://schemas.microsoft.com/office/powerpoint/2010/main" val="317960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https://docs.microsoft.com/en-us/ef/core/saving/</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36</a:t>
            </a:fld>
            <a:endParaRPr lang="en-NL"/>
          </a:p>
        </p:txBody>
      </p:sp>
    </p:spTree>
    <p:extLst>
      <p:ext uri="{BB962C8B-B14F-4D97-AF65-F5344CB8AC3E}">
        <p14:creationId xmlns:p14="http://schemas.microsoft.com/office/powerpoint/2010/main" val="161469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https://docs.microsoft.com/en-us/azure/azure-resource-manager/templates/overview</a:t>
            </a:r>
            <a:endParaRPr lang="en-NL" dirty="0"/>
          </a:p>
          <a:p>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40</a:t>
            </a:fld>
            <a:endParaRPr lang="en-NL"/>
          </a:p>
        </p:txBody>
      </p:sp>
    </p:spTree>
    <p:extLst>
      <p:ext uri="{BB962C8B-B14F-4D97-AF65-F5344CB8AC3E}">
        <p14:creationId xmlns:p14="http://schemas.microsoft.com/office/powerpoint/2010/main" val="1673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https://docs.microsoft.com/en-us/azure/azure-resource-manager/templates/deployment-script-template</a:t>
            </a:r>
            <a:endParaRPr lang="en-NL" dirty="0"/>
          </a:p>
        </p:txBody>
      </p:sp>
      <p:sp>
        <p:nvSpPr>
          <p:cNvPr id="4" name="Slide Number Placeholder 3"/>
          <p:cNvSpPr>
            <a:spLocks noGrp="1"/>
          </p:cNvSpPr>
          <p:nvPr>
            <p:ph type="sldNum" sz="quarter" idx="5"/>
          </p:nvPr>
        </p:nvSpPr>
        <p:spPr/>
        <p:txBody>
          <a:bodyPr/>
          <a:lstStyle/>
          <a:p>
            <a:fld id="{10289B98-5B49-4432-AAED-96066F4E9079}" type="slidenum">
              <a:rPr lang="en-NL" smtClean="0"/>
              <a:t>45</a:t>
            </a:fld>
            <a:endParaRPr lang="en-NL"/>
          </a:p>
        </p:txBody>
      </p:sp>
    </p:spTree>
    <p:extLst>
      <p:ext uri="{BB962C8B-B14F-4D97-AF65-F5344CB8AC3E}">
        <p14:creationId xmlns:p14="http://schemas.microsoft.com/office/powerpoint/2010/main" val="397482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3767321-8AA6-419D-9D44-0DDA77AA94F9}" type="datetimeFigureOut">
              <a:rPr lang="en-NL" smtClean="0"/>
              <a:t>28/04/2022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69D5DD2-3EDE-4236-8FB7-C43D85C2BFD4}"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7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67321-8AA6-419D-9D44-0DDA77AA94F9}" type="datetimeFigureOut">
              <a:rPr lang="en-NL" smtClean="0"/>
              <a:t>28/04/2022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326994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67321-8AA6-419D-9D44-0DDA77AA94F9}" type="datetimeFigureOut">
              <a:rPr lang="en-NL" smtClean="0"/>
              <a:t>28/04/2022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69D5DD2-3EDE-4236-8FB7-C43D85C2BFD4}"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60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67321-8AA6-419D-9D44-0DDA77AA94F9}" type="datetimeFigureOut">
              <a:rPr lang="en-NL" smtClean="0"/>
              <a:t>28/04/2022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355780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67321-8AA6-419D-9D44-0DDA77AA94F9}" type="datetimeFigureOut">
              <a:rPr lang="en-NL" smtClean="0"/>
              <a:t>28/04/2022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69D5DD2-3EDE-4236-8FB7-C43D85C2BFD4}"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97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67321-8AA6-419D-9D44-0DDA77AA94F9}" type="datetimeFigureOut">
              <a:rPr lang="en-NL" smtClean="0"/>
              <a:t>28/04/2022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351448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67321-8AA6-419D-9D44-0DDA77AA94F9}" type="datetimeFigureOut">
              <a:rPr lang="en-NL" smtClean="0"/>
              <a:t>28/04/2022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285275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67321-8AA6-419D-9D44-0DDA77AA94F9}" type="datetimeFigureOut">
              <a:rPr lang="en-NL" smtClean="0"/>
              <a:t>28/04/2022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109357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67321-8AA6-419D-9D44-0DDA77AA94F9}" type="datetimeFigureOut">
              <a:rPr lang="en-NL" smtClean="0"/>
              <a:t>28/04/2022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237503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67321-8AA6-419D-9D44-0DDA77AA94F9}" type="datetimeFigureOut">
              <a:rPr lang="en-NL" smtClean="0"/>
              <a:t>28/04/2022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69D5DD2-3EDE-4236-8FB7-C43D85C2BFD4}" type="slidenum">
              <a:rPr lang="en-NL" smtClean="0"/>
              <a:t>‹#›</a:t>
            </a:fld>
            <a:endParaRPr lang="en-NL"/>
          </a:p>
        </p:txBody>
      </p:sp>
    </p:spTree>
    <p:extLst>
      <p:ext uri="{BB962C8B-B14F-4D97-AF65-F5344CB8AC3E}">
        <p14:creationId xmlns:p14="http://schemas.microsoft.com/office/powerpoint/2010/main" val="391823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67321-8AA6-419D-9D44-0DDA77AA94F9}" type="datetimeFigureOut">
              <a:rPr lang="en-NL" smtClean="0"/>
              <a:t>28/04/2022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69D5DD2-3EDE-4236-8FB7-C43D85C2BFD4}"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4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767321-8AA6-419D-9D44-0DDA77AA94F9}" type="datetimeFigureOut">
              <a:rPr lang="en-NL" smtClean="0"/>
              <a:t>28/04/2022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69D5DD2-3EDE-4236-8FB7-C43D85C2BFD4}"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71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azure-sql/database/scripts/monitor-and-scale-database-powershell?view=azure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azure-sql/database/design-first-database-tutorial?view=azuresq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ef/core/get-started/overview/first-app?tabs=netcore-cli"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spnet/core/data/ef-rp/intro?view=aspnetcore-6.0&amp;tabs=visual-stud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ocs.microsoft.com/en-us/azure/azure-resource-manager/templates/template-tutorial-create-first-template?tabs=azure-powershel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azure.microsoft.com/nl-nl/resources/templat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ocs.microsoft.com/en-us/azure/architectur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docs.microsoft.com/en-us/azure/architecture/industries/manufactu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docs.microsoft.com/en-us/azure/architecture/data-guide/databases-architecture-design"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81F9-F8E3-4C44-BE87-7A5E86C18C1B}"/>
              </a:ext>
            </a:extLst>
          </p:cNvPr>
          <p:cNvSpPr>
            <a:spLocks noGrp="1"/>
          </p:cNvSpPr>
          <p:nvPr>
            <p:ph type="ctrTitle"/>
          </p:nvPr>
        </p:nvSpPr>
        <p:spPr/>
        <p:txBody>
          <a:bodyPr/>
          <a:lstStyle/>
          <a:p>
            <a:r>
              <a:rPr lang="en-US" dirty="0"/>
              <a:t>SQL, ARM, Azure</a:t>
            </a:r>
            <a:endParaRPr lang="en-NL" dirty="0"/>
          </a:p>
        </p:txBody>
      </p:sp>
      <p:sp>
        <p:nvSpPr>
          <p:cNvPr id="3" name="Subtitle 2">
            <a:extLst>
              <a:ext uri="{FF2B5EF4-FFF2-40B4-BE49-F238E27FC236}">
                <a16:creationId xmlns:a16="http://schemas.microsoft.com/office/drawing/2014/main" id="{000A5C59-6EA5-440A-AB7C-0E20BA9BFCE1}"/>
              </a:ext>
            </a:extLst>
          </p:cNvPr>
          <p:cNvSpPr>
            <a:spLocks noGrp="1"/>
          </p:cNvSpPr>
          <p:nvPr>
            <p:ph type="subTitle" idx="1"/>
          </p:nvPr>
        </p:nvSpPr>
        <p:spPr/>
        <p:txBody>
          <a:bodyPr/>
          <a:lstStyle/>
          <a:p>
            <a:r>
              <a:rPr lang="en-US" dirty="0"/>
              <a:t>ISAH 28 April 2022</a:t>
            </a:r>
            <a:endParaRPr lang="en-NL" dirty="0"/>
          </a:p>
        </p:txBody>
      </p:sp>
    </p:spTree>
    <p:extLst>
      <p:ext uri="{BB962C8B-B14F-4D97-AF65-F5344CB8AC3E}">
        <p14:creationId xmlns:p14="http://schemas.microsoft.com/office/powerpoint/2010/main" val="280628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35B3-E2E4-4016-9DE5-2FAFE0E02B03}"/>
              </a:ext>
            </a:extLst>
          </p:cNvPr>
          <p:cNvSpPr>
            <a:spLocks noGrp="1"/>
          </p:cNvSpPr>
          <p:nvPr>
            <p:ph type="title"/>
          </p:nvPr>
        </p:nvSpPr>
        <p:spPr/>
        <p:txBody>
          <a:bodyPr/>
          <a:lstStyle/>
          <a:p>
            <a:r>
              <a:rPr lang="en-US" dirty="0"/>
              <a:t>Azure </a:t>
            </a:r>
            <a:r>
              <a:rPr lang="en-US" dirty="0" err="1"/>
              <a:t>sql</a:t>
            </a:r>
            <a:r>
              <a:rPr lang="en-US" dirty="0"/>
              <a:t> database - deployment</a:t>
            </a:r>
            <a:endParaRPr lang="en-NL" dirty="0"/>
          </a:p>
        </p:txBody>
      </p:sp>
      <p:sp>
        <p:nvSpPr>
          <p:cNvPr id="3" name="Content Placeholder 2">
            <a:extLst>
              <a:ext uri="{FF2B5EF4-FFF2-40B4-BE49-F238E27FC236}">
                <a16:creationId xmlns:a16="http://schemas.microsoft.com/office/drawing/2014/main" id="{C5AF2287-47B7-4B93-B48E-6547E0E58AB1}"/>
              </a:ext>
            </a:extLst>
          </p:cNvPr>
          <p:cNvSpPr>
            <a:spLocks noGrp="1"/>
          </p:cNvSpPr>
          <p:nvPr>
            <p:ph idx="1"/>
          </p:nvPr>
        </p:nvSpPr>
        <p:spPr/>
        <p:txBody>
          <a:bodyPr/>
          <a:lstStyle/>
          <a:p>
            <a:r>
              <a:rPr lang="en-US" dirty="0"/>
              <a:t>Azure SQL Database provides the following deployment options for a database:</a:t>
            </a:r>
          </a:p>
          <a:p>
            <a:r>
              <a:rPr lang="en-US" dirty="0"/>
              <a:t>Single database represents a fully managed, isolated database. You might use this option if you have modern cloud applications and microservices that need a single reliable data source. A single database is similar to a contained database in the SQL Server database engine.</a:t>
            </a:r>
          </a:p>
          <a:p>
            <a:r>
              <a:rPr lang="en-US" dirty="0"/>
              <a:t>Elastic pool is a collection of single databases with a shared set of resources, such as CPU or memory. Single databases can be moved into and out of an elastic pool.</a:t>
            </a:r>
            <a:endParaRPr lang="en-NL" dirty="0"/>
          </a:p>
        </p:txBody>
      </p:sp>
    </p:spTree>
    <p:extLst>
      <p:ext uri="{BB962C8B-B14F-4D97-AF65-F5344CB8AC3E}">
        <p14:creationId xmlns:p14="http://schemas.microsoft.com/office/powerpoint/2010/main" val="364438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D5A8-4E9D-4780-AF72-1322E7B91FE0}"/>
              </a:ext>
            </a:extLst>
          </p:cNvPr>
          <p:cNvSpPr>
            <a:spLocks noGrp="1"/>
          </p:cNvSpPr>
          <p:nvPr>
            <p:ph type="title"/>
          </p:nvPr>
        </p:nvSpPr>
        <p:spPr/>
        <p:txBody>
          <a:bodyPr/>
          <a:lstStyle/>
          <a:p>
            <a:r>
              <a:rPr lang="en-US" dirty="0"/>
              <a:t>Azure </a:t>
            </a:r>
            <a:r>
              <a:rPr lang="en-US" dirty="0" err="1"/>
              <a:t>sql</a:t>
            </a:r>
            <a:r>
              <a:rPr lang="en-US" dirty="0"/>
              <a:t> database - performance</a:t>
            </a:r>
            <a:endParaRPr lang="en-NL" dirty="0"/>
          </a:p>
        </p:txBody>
      </p:sp>
      <p:sp>
        <p:nvSpPr>
          <p:cNvPr id="3" name="Content Placeholder 2">
            <a:extLst>
              <a:ext uri="{FF2B5EF4-FFF2-40B4-BE49-F238E27FC236}">
                <a16:creationId xmlns:a16="http://schemas.microsoft.com/office/drawing/2014/main" id="{E36AEEBA-AE65-4422-A066-8907C6DBCFD3}"/>
              </a:ext>
            </a:extLst>
          </p:cNvPr>
          <p:cNvSpPr>
            <a:spLocks noGrp="1"/>
          </p:cNvSpPr>
          <p:nvPr>
            <p:ph idx="1"/>
          </p:nvPr>
        </p:nvSpPr>
        <p:spPr/>
        <p:txBody>
          <a:bodyPr/>
          <a:lstStyle/>
          <a:p>
            <a:r>
              <a:rPr lang="en-US" dirty="0"/>
              <a:t>With single databases, each database is isolated from others and is portable. Each has its own guaranteed amount of compute, memory, and storage resources. The amount of the resources assigned to the database is dedicated to that database, and isn't shared with other databases in Azure. You can dynamically scale single database resources up and down. The single database option provides different compute, memory, and storage resources for different needs. For example, you can get 1 to 128 </a:t>
            </a:r>
            <a:r>
              <a:rPr lang="en-US" dirty="0" err="1"/>
              <a:t>vCores</a:t>
            </a:r>
            <a:r>
              <a:rPr lang="en-US" dirty="0"/>
              <a:t>, or 32 GB to 4 TB. The Hyperscale service tier for single databases enables you to scale to 100 TB, with fast backup and restore capabilities.</a:t>
            </a:r>
          </a:p>
          <a:p>
            <a:r>
              <a:rPr lang="en-US" dirty="0"/>
              <a:t>With elastic pools, you can assign resources that are shared by all databases in the pool. You can create a new database, or move the existing single databases into a resource pool to maximize the use of resources and save money. This option also gives you the ability to dynamically scale elastic pool resources up and down.</a:t>
            </a:r>
            <a:endParaRPr lang="en-NL" dirty="0"/>
          </a:p>
        </p:txBody>
      </p:sp>
    </p:spTree>
    <p:extLst>
      <p:ext uri="{BB962C8B-B14F-4D97-AF65-F5344CB8AC3E}">
        <p14:creationId xmlns:p14="http://schemas.microsoft.com/office/powerpoint/2010/main" val="136597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0E4E-319D-4E07-B6DF-C00F587678C4}"/>
              </a:ext>
            </a:extLst>
          </p:cNvPr>
          <p:cNvSpPr>
            <a:spLocks noGrp="1"/>
          </p:cNvSpPr>
          <p:nvPr>
            <p:ph type="title"/>
          </p:nvPr>
        </p:nvSpPr>
        <p:spPr/>
        <p:txBody>
          <a:bodyPr/>
          <a:lstStyle/>
          <a:p>
            <a:r>
              <a:rPr lang="en-US" dirty="0"/>
              <a:t>Azure </a:t>
            </a:r>
            <a:r>
              <a:rPr lang="en-US" dirty="0" err="1"/>
              <a:t>sql</a:t>
            </a:r>
            <a:r>
              <a:rPr lang="en-US" dirty="0"/>
              <a:t> database - scaling</a:t>
            </a:r>
            <a:endParaRPr lang="en-NL" dirty="0"/>
          </a:p>
        </p:txBody>
      </p:sp>
      <p:sp>
        <p:nvSpPr>
          <p:cNvPr id="3" name="Content Placeholder 2">
            <a:extLst>
              <a:ext uri="{FF2B5EF4-FFF2-40B4-BE49-F238E27FC236}">
                <a16:creationId xmlns:a16="http://schemas.microsoft.com/office/drawing/2014/main" id="{45102CCC-6BB4-4BB0-B0B0-1D435BF79C65}"/>
              </a:ext>
            </a:extLst>
          </p:cNvPr>
          <p:cNvSpPr>
            <a:spLocks noGrp="1"/>
          </p:cNvSpPr>
          <p:nvPr>
            <p:ph idx="1"/>
          </p:nvPr>
        </p:nvSpPr>
        <p:spPr/>
        <p:txBody>
          <a:bodyPr/>
          <a:lstStyle/>
          <a:p>
            <a:r>
              <a:rPr lang="en-US" dirty="0"/>
              <a:t>Dynamic scalability is different from </a:t>
            </a:r>
            <a:r>
              <a:rPr lang="en-US" dirty="0" err="1"/>
              <a:t>autoscale</a:t>
            </a:r>
            <a:r>
              <a:rPr lang="en-US" dirty="0"/>
              <a:t>. </a:t>
            </a:r>
            <a:r>
              <a:rPr lang="en-US" dirty="0" err="1"/>
              <a:t>Autoscale</a:t>
            </a:r>
            <a:r>
              <a:rPr lang="en-US" dirty="0"/>
              <a:t> is when a service scales automatically based on criteria, whereas dynamic scalability allows for manual scaling without downtime. The single database option supports manual dynamic scalability, but not </a:t>
            </a:r>
            <a:r>
              <a:rPr lang="en-US" dirty="0" err="1"/>
              <a:t>autoscale</a:t>
            </a:r>
            <a:r>
              <a:rPr lang="en-US" dirty="0"/>
              <a:t>. For a more automatic experience, consider using elastic pools, which allow databases to share resources in a pool based on individual database needs. Another option is to use scripts that can help automate scalability for a single database. </a:t>
            </a:r>
          </a:p>
          <a:p>
            <a:r>
              <a:rPr lang="en-US" dirty="0">
                <a:hlinkClick r:id="rId2"/>
              </a:rPr>
              <a:t>https://docs.microsoft.com/en-us/azure/azure-sql/database/scripts/monitor-and-scale-database-powershell?view=azuresql</a:t>
            </a:r>
            <a:endParaRPr lang="en-US" dirty="0"/>
          </a:p>
          <a:p>
            <a:endParaRPr lang="en-US" dirty="0"/>
          </a:p>
        </p:txBody>
      </p:sp>
    </p:spTree>
    <p:extLst>
      <p:ext uri="{BB962C8B-B14F-4D97-AF65-F5344CB8AC3E}">
        <p14:creationId xmlns:p14="http://schemas.microsoft.com/office/powerpoint/2010/main" val="338781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B33D-E69F-43E9-809A-36A9780C3784}"/>
              </a:ext>
            </a:extLst>
          </p:cNvPr>
          <p:cNvSpPr>
            <a:spLocks noGrp="1"/>
          </p:cNvSpPr>
          <p:nvPr>
            <p:ph type="title"/>
          </p:nvPr>
        </p:nvSpPr>
        <p:spPr/>
        <p:txBody>
          <a:bodyPr/>
          <a:lstStyle/>
          <a:p>
            <a:r>
              <a:rPr lang="en-US" dirty="0"/>
              <a:t>Azure </a:t>
            </a:r>
            <a:r>
              <a:rPr lang="en-US" dirty="0" err="1"/>
              <a:t>sql</a:t>
            </a:r>
            <a:r>
              <a:rPr lang="en-US" dirty="0"/>
              <a:t> database – elastic pool</a:t>
            </a:r>
            <a:endParaRPr lang="en-NL" dirty="0"/>
          </a:p>
        </p:txBody>
      </p:sp>
      <p:sp>
        <p:nvSpPr>
          <p:cNvPr id="3" name="Content Placeholder 2">
            <a:extLst>
              <a:ext uri="{FF2B5EF4-FFF2-40B4-BE49-F238E27FC236}">
                <a16:creationId xmlns:a16="http://schemas.microsoft.com/office/drawing/2014/main" id="{4CA4DCCB-D21E-4ED8-831D-6A9A0CCD68E2}"/>
              </a:ext>
            </a:extLst>
          </p:cNvPr>
          <p:cNvSpPr>
            <a:spLocks noGrp="1"/>
          </p:cNvSpPr>
          <p:nvPr>
            <p:ph idx="1"/>
          </p:nvPr>
        </p:nvSpPr>
        <p:spPr/>
        <p:txBody>
          <a:bodyPr/>
          <a:lstStyle/>
          <a:p>
            <a:r>
              <a:rPr lang="en-US" dirty="0"/>
              <a:t>Databases share the resources of the Elastic Database Pool</a:t>
            </a:r>
            <a:endParaRPr lang="en-NL" dirty="0"/>
          </a:p>
        </p:txBody>
      </p:sp>
      <p:pic>
        <p:nvPicPr>
          <p:cNvPr id="2050" name="Picture 2" descr="Graphic that shows elastic pools in basic, standard, and premium editions">
            <a:extLst>
              <a:ext uri="{FF2B5EF4-FFF2-40B4-BE49-F238E27FC236}">
                <a16:creationId xmlns:a16="http://schemas.microsoft.com/office/drawing/2014/main" id="{E7856350-9642-4685-A1D2-26BC09E96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749492"/>
            <a:ext cx="66675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41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3BBC-2228-47C8-8E45-3569BE92CCE0}"/>
              </a:ext>
            </a:extLst>
          </p:cNvPr>
          <p:cNvSpPr>
            <a:spLocks noGrp="1"/>
          </p:cNvSpPr>
          <p:nvPr>
            <p:ph type="title"/>
          </p:nvPr>
        </p:nvSpPr>
        <p:spPr/>
        <p:txBody>
          <a:bodyPr/>
          <a:lstStyle/>
          <a:p>
            <a:r>
              <a:rPr lang="en-US" dirty="0"/>
              <a:t>Azure </a:t>
            </a:r>
            <a:r>
              <a:rPr lang="en-US" dirty="0" err="1"/>
              <a:t>sql</a:t>
            </a:r>
            <a:r>
              <a:rPr lang="en-US" dirty="0"/>
              <a:t> database – purchasing models</a:t>
            </a:r>
            <a:endParaRPr lang="en-NL" dirty="0"/>
          </a:p>
        </p:txBody>
      </p:sp>
      <p:sp>
        <p:nvSpPr>
          <p:cNvPr id="3" name="Content Placeholder 2">
            <a:extLst>
              <a:ext uri="{FF2B5EF4-FFF2-40B4-BE49-F238E27FC236}">
                <a16:creationId xmlns:a16="http://schemas.microsoft.com/office/drawing/2014/main" id="{1FB7CFD6-4366-46B0-86A7-BEA7FFA78598}"/>
              </a:ext>
            </a:extLst>
          </p:cNvPr>
          <p:cNvSpPr>
            <a:spLocks noGrp="1"/>
          </p:cNvSpPr>
          <p:nvPr>
            <p:ph idx="1"/>
          </p:nvPr>
        </p:nvSpPr>
        <p:spPr/>
        <p:txBody>
          <a:bodyPr>
            <a:normAutofit/>
          </a:bodyPr>
          <a:lstStyle/>
          <a:p>
            <a:r>
              <a:rPr lang="en-US" dirty="0"/>
              <a:t>SQL Database offers the following purchasing models:</a:t>
            </a:r>
          </a:p>
          <a:p>
            <a:r>
              <a:rPr lang="en-US" dirty="0"/>
              <a:t>The </a:t>
            </a:r>
            <a:r>
              <a:rPr lang="en-US" dirty="0" err="1"/>
              <a:t>vCore</a:t>
            </a:r>
            <a:r>
              <a:rPr lang="en-US" dirty="0"/>
              <a:t>-based purchasing model lets you choose the number of </a:t>
            </a:r>
            <a:r>
              <a:rPr lang="en-US" dirty="0" err="1"/>
              <a:t>vCores</a:t>
            </a:r>
            <a:r>
              <a:rPr lang="en-US" dirty="0"/>
              <a:t>, the amount of memory, and the amount and speed of storage. The </a:t>
            </a:r>
            <a:r>
              <a:rPr lang="en-US" dirty="0" err="1"/>
              <a:t>vCore</a:t>
            </a:r>
            <a:r>
              <a:rPr lang="en-US" dirty="0"/>
              <a:t>-based purchasing model also allows you to use Azure Hybrid Benefit for SQL Server to gain cost savings. For more information about the Azure Hybrid Benefit, see the Frequently asked questions section later in this article.</a:t>
            </a:r>
          </a:p>
          <a:p>
            <a:r>
              <a:rPr lang="en-US" dirty="0"/>
              <a:t>The DTU-based purchasing model offers a blend of compute, memory, and I/O resources in three service tiers, to support light to heavy database workloads. Compute sizes within each tier provide a different mix of these resources, to which you can add additional storage resources.</a:t>
            </a:r>
            <a:endParaRPr lang="en-NL" dirty="0"/>
          </a:p>
        </p:txBody>
      </p:sp>
    </p:spTree>
    <p:extLst>
      <p:ext uri="{BB962C8B-B14F-4D97-AF65-F5344CB8AC3E}">
        <p14:creationId xmlns:p14="http://schemas.microsoft.com/office/powerpoint/2010/main" val="26019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C7E2-B2D6-43F7-8F64-A24971E3E520}"/>
              </a:ext>
            </a:extLst>
          </p:cNvPr>
          <p:cNvSpPr>
            <a:spLocks noGrp="1"/>
          </p:cNvSpPr>
          <p:nvPr>
            <p:ph type="title"/>
          </p:nvPr>
        </p:nvSpPr>
        <p:spPr/>
        <p:txBody>
          <a:bodyPr/>
          <a:lstStyle/>
          <a:p>
            <a:r>
              <a:rPr lang="en-US" dirty="0"/>
              <a:t>Azure </a:t>
            </a:r>
            <a:r>
              <a:rPr lang="en-US" dirty="0" err="1"/>
              <a:t>sql</a:t>
            </a:r>
            <a:r>
              <a:rPr lang="en-US" dirty="0"/>
              <a:t> database - monitoring</a:t>
            </a:r>
            <a:endParaRPr lang="en-NL" dirty="0"/>
          </a:p>
        </p:txBody>
      </p:sp>
      <p:sp>
        <p:nvSpPr>
          <p:cNvPr id="3" name="Content Placeholder 2">
            <a:extLst>
              <a:ext uri="{FF2B5EF4-FFF2-40B4-BE49-F238E27FC236}">
                <a16:creationId xmlns:a16="http://schemas.microsoft.com/office/drawing/2014/main" id="{4C633688-6DA0-4D97-92AF-7EDC0B085FB9}"/>
              </a:ext>
            </a:extLst>
          </p:cNvPr>
          <p:cNvSpPr>
            <a:spLocks noGrp="1"/>
          </p:cNvSpPr>
          <p:nvPr>
            <p:ph idx="1"/>
          </p:nvPr>
        </p:nvSpPr>
        <p:spPr/>
        <p:txBody>
          <a:bodyPr/>
          <a:lstStyle/>
          <a:p>
            <a:endParaRPr lang="en-NL"/>
          </a:p>
        </p:txBody>
      </p:sp>
      <p:pic>
        <p:nvPicPr>
          <p:cNvPr id="3076" name="Picture 4" descr="Diagram of Azure monitoring architecture">
            <a:extLst>
              <a:ext uri="{FF2B5EF4-FFF2-40B4-BE49-F238E27FC236}">
                <a16:creationId xmlns:a16="http://schemas.microsoft.com/office/drawing/2014/main" id="{3CC618FE-5105-45AF-B937-C7C574E5A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973269"/>
            <a:ext cx="7588294" cy="488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7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4C25-8B06-4728-94E7-C8E8580C5182}"/>
              </a:ext>
            </a:extLst>
          </p:cNvPr>
          <p:cNvSpPr>
            <a:spLocks noGrp="1"/>
          </p:cNvSpPr>
          <p:nvPr>
            <p:ph type="title"/>
          </p:nvPr>
        </p:nvSpPr>
        <p:spPr/>
        <p:txBody>
          <a:bodyPr/>
          <a:lstStyle/>
          <a:p>
            <a:r>
              <a:rPr lang="en-US" dirty="0"/>
              <a:t>Azure </a:t>
            </a:r>
            <a:r>
              <a:rPr lang="en-US" dirty="0" err="1"/>
              <a:t>sql</a:t>
            </a:r>
            <a:r>
              <a:rPr lang="en-US" dirty="0"/>
              <a:t> database - demo</a:t>
            </a:r>
            <a:endParaRPr lang="en-NL" dirty="0"/>
          </a:p>
        </p:txBody>
      </p:sp>
      <p:sp>
        <p:nvSpPr>
          <p:cNvPr id="3" name="Content Placeholder 2">
            <a:extLst>
              <a:ext uri="{FF2B5EF4-FFF2-40B4-BE49-F238E27FC236}">
                <a16:creationId xmlns:a16="http://schemas.microsoft.com/office/drawing/2014/main" id="{B2111E07-4ABA-43E9-B7DF-4AA309E3E464}"/>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78273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49DC-9940-FA72-9EA6-2A4DBCF9C4E4}"/>
              </a:ext>
            </a:extLst>
          </p:cNvPr>
          <p:cNvSpPr>
            <a:spLocks noGrp="1"/>
          </p:cNvSpPr>
          <p:nvPr>
            <p:ph type="title"/>
          </p:nvPr>
        </p:nvSpPr>
        <p:spPr/>
        <p:txBody>
          <a:bodyPr/>
          <a:lstStyle/>
          <a:p>
            <a:r>
              <a:rPr lang="en-US" dirty="0"/>
              <a:t>Azure </a:t>
            </a:r>
            <a:r>
              <a:rPr lang="en-US" dirty="0" err="1"/>
              <a:t>sql</a:t>
            </a:r>
            <a:r>
              <a:rPr lang="en-US" dirty="0"/>
              <a:t> database - exercise</a:t>
            </a:r>
            <a:endParaRPr lang="en-NL" dirty="0"/>
          </a:p>
        </p:txBody>
      </p:sp>
      <p:sp>
        <p:nvSpPr>
          <p:cNvPr id="3" name="Content Placeholder 2">
            <a:extLst>
              <a:ext uri="{FF2B5EF4-FFF2-40B4-BE49-F238E27FC236}">
                <a16:creationId xmlns:a16="http://schemas.microsoft.com/office/drawing/2014/main" id="{317B3D31-7F9A-F53F-2C6B-172DB4DB7A08}"/>
              </a:ext>
            </a:extLst>
          </p:cNvPr>
          <p:cNvSpPr>
            <a:spLocks noGrp="1"/>
          </p:cNvSpPr>
          <p:nvPr>
            <p:ph idx="1"/>
          </p:nvPr>
        </p:nvSpPr>
        <p:spPr/>
        <p:txBody>
          <a:bodyPr/>
          <a:lstStyle/>
          <a:p>
            <a:r>
              <a:rPr lang="nl-NL" dirty="0">
                <a:hlinkClick r:id="rId2"/>
              </a:rPr>
              <a:t>https://docs.microsoft.com/en-us/azure/azure-sql/database/design-first-database-tutorial?view=azuresql</a:t>
            </a:r>
            <a:endParaRPr lang="nl-NL" dirty="0"/>
          </a:p>
          <a:p>
            <a:endParaRPr lang="en-NL" dirty="0"/>
          </a:p>
        </p:txBody>
      </p:sp>
      <p:pic>
        <p:nvPicPr>
          <p:cNvPr id="5" name="Picture 4">
            <a:extLst>
              <a:ext uri="{FF2B5EF4-FFF2-40B4-BE49-F238E27FC236}">
                <a16:creationId xmlns:a16="http://schemas.microsoft.com/office/drawing/2014/main" id="{47C4BF81-45C5-4E07-2EAA-A0C81A6D6BB9}"/>
              </a:ext>
            </a:extLst>
          </p:cNvPr>
          <p:cNvPicPr>
            <a:picLocks noChangeAspect="1"/>
          </p:cNvPicPr>
          <p:nvPr/>
        </p:nvPicPr>
        <p:blipFill>
          <a:blip r:embed="rId3"/>
          <a:stretch>
            <a:fillRect/>
          </a:stretch>
        </p:blipFill>
        <p:spPr>
          <a:xfrm>
            <a:off x="1024128" y="3050485"/>
            <a:ext cx="7553325" cy="3619500"/>
          </a:xfrm>
          <a:prstGeom prst="rect">
            <a:avLst/>
          </a:prstGeom>
        </p:spPr>
      </p:pic>
    </p:spTree>
    <p:extLst>
      <p:ext uri="{BB962C8B-B14F-4D97-AF65-F5344CB8AC3E}">
        <p14:creationId xmlns:p14="http://schemas.microsoft.com/office/powerpoint/2010/main" val="141297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FB46-B547-4832-88E7-B344F335C6CA}"/>
              </a:ext>
            </a:extLst>
          </p:cNvPr>
          <p:cNvSpPr>
            <a:spLocks noGrp="1"/>
          </p:cNvSpPr>
          <p:nvPr>
            <p:ph type="title"/>
          </p:nvPr>
        </p:nvSpPr>
        <p:spPr/>
        <p:txBody>
          <a:bodyPr/>
          <a:lstStyle/>
          <a:p>
            <a:r>
              <a:rPr lang="en-US" dirty="0"/>
              <a:t>Azure </a:t>
            </a:r>
            <a:r>
              <a:rPr lang="en-US" dirty="0" err="1"/>
              <a:t>sql</a:t>
            </a:r>
            <a:r>
              <a:rPr lang="en-US" dirty="0"/>
              <a:t> managed instance</a:t>
            </a:r>
            <a:endParaRPr lang="en-NL" dirty="0"/>
          </a:p>
        </p:txBody>
      </p:sp>
      <p:sp>
        <p:nvSpPr>
          <p:cNvPr id="3" name="Content Placeholder 2">
            <a:extLst>
              <a:ext uri="{FF2B5EF4-FFF2-40B4-BE49-F238E27FC236}">
                <a16:creationId xmlns:a16="http://schemas.microsoft.com/office/drawing/2014/main" id="{D3A95590-B26D-48A4-9231-BDC8B31C6F3A}"/>
              </a:ext>
            </a:extLst>
          </p:cNvPr>
          <p:cNvSpPr>
            <a:spLocks noGrp="1"/>
          </p:cNvSpPr>
          <p:nvPr>
            <p:ph idx="1"/>
          </p:nvPr>
        </p:nvSpPr>
        <p:spPr/>
        <p:txBody>
          <a:bodyPr>
            <a:normAutofit fontScale="92500"/>
          </a:bodyPr>
          <a:lstStyle/>
          <a:p>
            <a:r>
              <a:rPr lang="en-US" dirty="0"/>
              <a:t>Azure SQL Managed Instance falls into the industry category of Platform-as-a-Service (PaaS), and is best for most migrations to the cloud. SQL Managed Instance is a collection of system and user databases with a shared set of resources that is lift-and-shift ready.</a:t>
            </a:r>
          </a:p>
          <a:p>
            <a:r>
              <a:rPr lang="en-US" dirty="0"/>
              <a:t>Best for new applications or existing on-premises applications that want to use the latest stable SQL Server features and that are migrated to the cloud with minimal changes. An instance of SQL Managed Instance is similar to an instance of the Microsoft SQL Server database engine offering shared resources for databases and additional instance-scoped features.</a:t>
            </a:r>
          </a:p>
          <a:p>
            <a:r>
              <a:rPr lang="en-US" dirty="0"/>
              <a:t>SQL Managed Instance supports database migration from on-premises with minimal to no database change. This option provides all of the PaaS benefits of Azure SQL Database but adds capabilities that were previously only available in SQL Server VMs. This includes a native virtual network and near 100% compatibility with on-premises SQL Server. Instances of SQL Managed Instance provide full SQL Server access and feature compatibility for migrating SQL Servers to Azure.</a:t>
            </a:r>
            <a:endParaRPr lang="en-NL" dirty="0"/>
          </a:p>
        </p:txBody>
      </p:sp>
    </p:spTree>
    <p:extLst>
      <p:ext uri="{BB962C8B-B14F-4D97-AF65-F5344CB8AC3E}">
        <p14:creationId xmlns:p14="http://schemas.microsoft.com/office/powerpoint/2010/main" val="1936170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39C9-B57C-4612-AD90-62FC1B9BB742}"/>
              </a:ext>
            </a:extLst>
          </p:cNvPr>
          <p:cNvSpPr>
            <a:spLocks noGrp="1"/>
          </p:cNvSpPr>
          <p:nvPr>
            <p:ph type="title"/>
          </p:nvPr>
        </p:nvSpPr>
        <p:spPr/>
        <p:txBody>
          <a:bodyPr/>
          <a:lstStyle/>
          <a:p>
            <a:r>
              <a:rPr lang="en-US" dirty="0"/>
              <a:t>Azure </a:t>
            </a:r>
            <a:r>
              <a:rPr lang="en-US" dirty="0" err="1"/>
              <a:t>sql</a:t>
            </a:r>
            <a:r>
              <a:rPr lang="en-US" dirty="0"/>
              <a:t> managed instance - migrating</a:t>
            </a:r>
            <a:endParaRPr lang="en-NL" dirty="0"/>
          </a:p>
        </p:txBody>
      </p:sp>
      <p:sp>
        <p:nvSpPr>
          <p:cNvPr id="3" name="Content Placeholder 2">
            <a:extLst>
              <a:ext uri="{FF2B5EF4-FFF2-40B4-BE49-F238E27FC236}">
                <a16:creationId xmlns:a16="http://schemas.microsoft.com/office/drawing/2014/main" id="{5F3C4619-7ECD-4212-A5A7-2A7D61A3712A}"/>
              </a:ext>
            </a:extLst>
          </p:cNvPr>
          <p:cNvSpPr>
            <a:spLocks noGrp="1"/>
          </p:cNvSpPr>
          <p:nvPr>
            <p:ph idx="1"/>
          </p:nvPr>
        </p:nvSpPr>
        <p:spPr/>
        <p:txBody>
          <a:bodyPr/>
          <a:lstStyle/>
          <a:p>
            <a:r>
              <a:rPr lang="en-US" dirty="0"/>
              <a:t>Azure SQL Managed Instance is designed for customers looking to migrate a large number of apps from an on-premises or IaaS, self-built, or ISV provided environment to a fully managed PaaS cloud environment, with as low a migration effort as possible. Using the fully automated Azure Data Migration Service, customers can lift and shift their existing SQL Server instance to SQL Managed Instance, which offers compatibility with SQL Server and complete isolation of customer instances with native </a:t>
            </a:r>
            <a:r>
              <a:rPr lang="en-US" dirty="0" err="1"/>
              <a:t>VNet</a:t>
            </a:r>
            <a:r>
              <a:rPr lang="en-US" dirty="0"/>
              <a:t> support. For more information on migration options and tools, see Migration overview: SQL Server to Azure SQL Managed Instance.</a:t>
            </a:r>
          </a:p>
          <a:p>
            <a:r>
              <a:rPr lang="en-US" dirty="0"/>
              <a:t>With Software Assurance, you can exchange your existing licenses for discounted rates on SQL Managed Instance using the Azure Hybrid Benefit for SQL Server. SQL Managed Instance is the best migration destination in the cloud for SQL Server instances that require high security and a rich programmability surface.</a:t>
            </a:r>
            <a:endParaRPr lang="en-NL" dirty="0"/>
          </a:p>
        </p:txBody>
      </p:sp>
    </p:spTree>
    <p:extLst>
      <p:ext uri="{BB962C8B-B14F-4D97-AF65-F5344CB8AC3E}">
        <p14:creationId xmlns:p14="http://schemas.microsoft.com/office/powerpoint/2010/main" val="415424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7E7C-E347-4FBC-8871-8A24A442B6DB}"/>
              </a:ext>
            </a:extLst>
          </p:cNvPr>
          <p:cNvSpPr>
            <a:spLocks noGrp="1"/>
          </p:cNvSpPr>
          <p:nvPr>
            <p:ph type="title"/>
          </p:nvPr>
        </p:nvSpPr>
        <p:spPr/>
        <p:txBody>
          <a:bodyPr/>
          <a:lstStyle/>
          <a:p>
            <a:r>
              <a:rPr lang="en-US" dirty="0" err="1"/>
              <a:t>Vandaag</a:t>
            </a:r>
            <a:endParaRPr lang="en-NL" dirty="0"/>
          </a:p>
        </p:txBody>
      </p:sp>
      <p:sp>
        <p:nvSpPr>
          <p:cNvPr id="3" name="Content Placeholder 2">
            <a:extLst>
              <a:ext uri="{FF2B5EF4-FFF2-40B4-BE49-F238E27FC236}">
                <a16:creationId xmlns:a16="http://schemas.microsoft.com/office/drawing/2014/main" id="{B733E738-1610-43A5-A6D1-0163FFF0E62D}"/>
              </a:ext>
            </a:extLst>
          </p:cNvPr>
          <p:cNvSpPr>
            <a:spLocks noGrp="1"/>
          </p:cNvSpPr>
          <p:nvPr>
            <p:ph idx="1"/>
          </p:nvPr>
        </p:nvSpPr>
        <p:spPr/>
        <p:txBody>
          <a:bodyPr/>
          <a:lstStyle/>
          <a:p>
            <a:r>
              <a:rPr lang="en-US" dirty="0"/>
              <a:t>Azure SQL</a:t>
            </a:r>
          </a:p>
          <a:p>
            <a:r>
              <a:rPr lang="en-US" dirty="0"/>
              <a:t>ARM Templates</a:t>
            </a:r>
          </a:p>
          <a:p>
            <a:r>
              <a:rPr lang="en-US" dirty="0"/>
              <a:t>Azure Design Patterns / Azure Design Center</a:t>
            </a:r>
          </a:p>
          <a:p>
            <a:endParaRPr lang="en-NL" dirty="0"/>
          </a:p>
        </p:txBody>
      </p:sp>
    </p:spTree>
    <p:extLst>
      <p:ext uri="{BB962C8B-B14F-4D97-AF65-F5344CB8AC3E}">
        <p14:creationId xmlns:p14="http://schemas.microsoft.com/office/powerpoint/2010/main" val="14740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326F-9EF8-4300-A707-03C0C67C0037}"/>
              </a:ext>
            </a:extLst>
          </p:cNvPr>
          <p:cNvSpPr>
            <a:spLocks noGrp="1"/>
          </p:cNvSpPr>
          <p:nvPr>
            <p:ph type="title"/>
          </p:nvPr>
        </p:nvSpPr>
        <p:spPr/>
        <p:txBody>
          <a:bodyPr/>
          <a:lstStyle/>
          <a:p>
            <a:r>
              <a:rPr lang="en-US" dirty="0"/>
              <a:t>Azure </a:t>
            </a:r>
            <a:r>
              <a:rPr lang="en-US" dirty="0" err="1"/>
              <a:t>sql</a:t>
            </a:r>
            <a:r>
              <a:rPr lang="en-US" dirty="0"/>
              <a:t> managed instance</a:t>
            </a:r>
            <a:endParaRPr lang="en-NL" dirty="0"/>
          </a:p>
        </p:txBody>
      </p:sp>
      <p:sp>
        <p:nvSpPr>
          <p:cNvPr id="3" name="Content Placeholder 2">
            <a:extLst>
              <a:ext uri="{FF2B5EF4-FFF2-40B4-BE49-F238E27FC236}">
                <a16:creationId xmlns:a16="http://schemas.microsoft.com/office/drawing/2014/main" id="{8D0157E1-52C4-4207-997E-6F38E75258D1}"/>
              </a:ext>
            </a:extLst>
          </p:cNvPr>
          <p:cNvSpPr>
            <a:spLocks noGrp="1"/>
          </p:cNvSpPr>
          <p:nvPr>
            <p:ph idx="1"/>
          </p:nvPr>
        </p:nvSpPr>
        <p:spPr/>
        <p:txBody>
          <a:bodyPr/>
          <a:lstStyle/>
          <a:p>
            <a:endParaRPr lang="en-NL"/>
          </a:p>
        </p:txBody>
      </p:sp>
      <p:pic>
        <p:nvPicPr>
          <p:cNvPr id="4098" name="Picture 2" descr="Key features">
            <a:extLst>
              <a:ext uri="{FF2B5EF4-FFF2-40B4-BE49-F238E27FC236}">
                <a16:creationId xmlns:a16="http://schemas.microsoft.com/office/drawing/2014/main" id="{18A82A28-2F90-44C8-BD2B-15471493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7651111" cy="348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06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C1D1-59AC-407D-9ECB-02A42513D994}"/>
              </a:ext>
            </a:extLst>
          </p:cNvPr>
          <p:cNvSpPr>
            <a:spLocks noGrp="1"/>
          </p:cNvSpPr>
          <p:nvPr>
            <p:ph type="title"/>
          </p:nvPr>
        </p:nvSpPr>
        <p:spPr/>
        <p:txBody>
          <a:bodyPr/>
          <a:lstStyle/>
          <a:p>
            <a:r>
              <a:rPr lang="en-US" dirty="0"/>
              <a:t>differences with SQL Server on-premises</a:t>
            </a:r>
            <a:endParaRPr lang="en-NL" dirty="0"/>
          </a:p>
        </p:txBody>
      </p:sp>
      <p:sp>
        <p:nvSpPr>
          <p:cNvPr id="3" name="Content Placeholder 2">
            <a:extLst>
              <a:ext uri="{FF2B5EF4-FFF2-40B4-BE49-F238E27FC236}">
                <a16:creationId xmlns:a16="http://schemas.microsoft.com/office/drawing/2014/main" id="{DB34D1FC-5357-49E3-9EF5-2A9A3C91372D}"/>
              </a:ext>
            </a:extLst>
          </p:cNvPr>
          <p:cNvSpPr>
            <a:spLocks noGrp="1"/>
          </p:cNvSpPr>
          <p:nvPr>
            <p:ph idx="1"/>
          </p:nvPr>
        </p:nvSpPr>
        <p:spPr/>
        <p:txBody>
          <a:bodyPr/>
          <a:lstStyle/>
          <a:p>
            <a:r>
              <a:rPr lang="en-US" dirty="0"/>
              <a:t>SQL Managed Instance benefits from being always-up-to-date in the cloud, which means that some features in SQL Server may be obsolete, be retired, or have alternatives. There are specific cases when tools need to recognize that a particular feature works in a slightly different way or that the service is running in an environment you do not fully control.</a:t>
            </a:r>
          </a:p>
          <a:p>
            <a:r>
              <a:rPr lang="en-US" dirty="0"/>
              <a:t>High availability is built in and pre-configured using technology similar to Always On availability groups.</a:t>
            </a:r>
          </a:p>
          <a:p>
            <a:r>
              <a:rPr lang="en-US" dirty="0"/>
              <a:t>There are only automated backups and point-in-time restore. Customers can initiate copy-only backups that do not interfere with the automatic backup chain.</a:t>
            </a:r>
            <a:endParaRPr lang="en-NL" dirty="0"/>
          </a:p>
        </p:txBody>
      </p:sp>
    </p:spTree>
    <p:extLst>
      <p:ext uri="{BB962C8B-B14F-4D97-AF65-F5344CB8AC3E}">
        <p14:creationId xmlns:p14="http://schemas.microsoft.com/office/powerpoint/2010/main" val="123772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36E7-ED2F-473C-AE84-5BE9760D1BC4}"/>
              </a:ext>
            </a:extLst>
          </p:cNvPr>
          <p:cNvSpPr>
            <a:spLocks noGrp="1"/>
          </p:cNvSpPr>
          <p:nvPr>
            <p:ph type="title"/>
          </p:nvPr>
        </p:nvSpPr>
        <p:spPr/>
        <p:txBody>
          <a:bodyPr/>
          <a:lstStyle/>
          <a:p>
            <a:r>
              <a:rPr lang="en-US" dirty="0"/>
              <a:t>Azure </a:t>
            </a:r>
            <a:r>
              <a:rPr lang="en-US" dirty="0" err="1"/>
              <a:t>sql</a:t>
            </a:r>
            <a:r>
              <a:rPr lang="en-US" dirty="0"/>
              <a:t> managed instance - demo</a:t>
            </a:r>
            <a:endParaRPr lang="en-NL" dirty="0"/>
          </a:p>
        </p:txBody>
      </p:sp>
      <p:sp>
        <p:nvSpPr>
          <p:cNvPr id="3" name="Content Placeholder 2">
            <a:extLst>
              <a:ext uri="{FF2B5EF4-FFF2-40B4-BE49-F238E27FC236}">
                <a16:creationId xmlns:a16="http://schemas.microsoft.com/office/drawing/2014/main" id="{F3B4F9B9-1623-44CA-AD60-56B82D69AF2E}"/>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84663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7344-E413-4183-89DE-A85591046215}"/>
              </a:ext>
            </a:extLst>
          </p:cNvPr>
          <p:cNvSpPr>
            <a:spLocks noGrp="1"/>
          </p:cNvSpPr>
          <p:nvPr>
            <p:ph type="title"/>
          </p:nvPr>
        </p:nvSpPr>
        <p:spPr/>
        <p:txBody>
          <a:bodyPr/>
          <a:lstStyle/>
          <a:p>
            <a:r>
              <a:rPr lang="en-US" dirty="0" err="1"/>
              <a:t>Sql</a:t>
            </a:r>
            <a:r>
              <a:rPr lang="en-US" dirty="0"/>
              <a:t> server on azure </a:t>
            </a:r>
            <a:r>
              <a:rPr lang="en-US" dirty="0" err="1"/>
              <a:t>vm</a:t>
            </a:r>
            <a:endParaRPr lang="en-NL" dirty="0"/>
          </a:p>
        </p:txBody>
      </p:sp>
      <p:sp>
        <p:nvSpPr>
          <p:cNvPr id="3" name="Content Placeholder 2">
            <a:extLst>
              <a:ext uri="{FF2B5EF4-FFF2-40B4-BE49-F238E27FC236}">
                <a16:creationId xmlns:a16="http://schemas.microsoft.com/office/drawing/2014/main" id="{AF36E6CA-4376-4F87-A4C4-09FA93AA8157}"/>
              </a:ext>
            </a:extLst>
          </p:cNvPr>
          <p:cNvSpPr>
            <a:spLocks noGrp="1"/>
          </p:cNvSpPr>
          <p:nvPr>
            <p:ph idx="1"/>
          </p:nvPr>
        </p:nvSpPr>
        <p:spPr/>
        <p:txBody>
          <a:bodyPr>
            <a:normAutofit lnSpcReduction="10000"/>
          </a:bodyPr>
          <a:lstStyle/>
          <a:p>
            <a:r>
              <a:rPr lang="en-US" dirty="0"/>
              <a:t>SQL Server on Azure VM falls into the industry category Infrastructure-as-a-Service (IaaS) and allows you to run SQL Server inside a fully managed virtual machine (VM) in Azure.</a:t>
            </a:r>
          </a:p>
          <a:p>
            <a:r>
              <a:rPr lang="en-US" dirty="0"/>
              <a:t>SQL Server installed and hosted in the cloud runs on Windows Server or Linux virtual machines running on Azure, also known as an infrastructure as a service (IaaS). SQL virtual machines are a good option for migrating on-premises SQL Server databases and applications without any database change. All recent versions and editions of SQL Server are available for installation in an IaaS virtual machine.</a:t>
            </a:r>
          </a:p>
          <a:p>
            <a:r>
              <a:rPr lang="en-US" dirty="0"/>
              <a:t>Best for migrations and applications requiring OS-level access. SQL virtual machines in Azure are lift-and-shift ready for existing applications that require fast migration to the cloud with minimal changes or no changes. SQL virtual machines offer full administrative control over the SQL Server instance and underlying OS for migration to Azure.</a:t>
            </a:r>
            <a:endParaRPr lang="en-NL" dirty="0"/>
          </a:p>
        </p:txBody>
      </p:sp>
    </p:spTree>
    <p:extLst>
      <p:ext uri="{BB962C8B-B14F-4D97-AF65-F5344CB8AC3E}">
        <p14:creationId xmlns:p14="http://schemas.microsoft.com/office/powerpoint/2010/main" val="50164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8CAA-02B6-4364-AC99-D016F7FA4F95}"/>
              </a:ext>
            </a:extLst>
          </p:cNvPr>
          <p:cNvSpPr>
            <a:spLocks noGrp="1"/>
          </p:cNvSpPr>
          <p:nvPr>
            <p:ph type="title"/>
          </p:nvPr>
        </p:nvSpPr>
        <p:spPr/>
        <p:txBody>
          <a:bodyPr/>
          <a:lstStyle/>
          <a:p>
            <a:r>
              <a:rPr lang="en-US" dirty="0" err="1"/>
              <a:t>Sql</a:t>
            </a:r>
            <a:r>
              <a:rPr lang="en-US" dirty="0"/>
              <a:t> server on azure </a:t>
            </a:r>
            <a:r>
              <a:rPr lang="en-US" dirty="0" err="1"/>
              <a:t>vm</a:t>
            </a:r>
            <a:endParaRPr lang="en-NL" dirty="0"/>
          </a:p>
        </p:txBody>
      </p:sp>
      <p:sp>
        <p:nvSpPr>
          <p:cNvPr id="3" name="Content Placeholder 2">
            <a:extLst>
              <a:ext uri="{FF2B5EF4-FFF2-40B4-BE49-F238E27FC236}">
                <a16:creationId xmlns:a16="http://schemas.microsoft.com/office/drawing/2014/main" id="{B6BF386A-6029-42B5-813A-0B185B53D773}"/>
              </a:ext>
            </a:extLst>
          </p:cNvPr>
          <p:cNvSpPr>
            <a:spLocks noGrp="1"/>
          </p:cNvSpPr>
          <p:nvPr>
            <p:ph idx="1"/>
          </p:nvPr>
        </p:nvSpPr>
        <p:spPr/>
        <p:txBody>
          <a:bodyPr/>
          <a:lstStyle/>
          <a:p>
            <a:r>
              <a:rPr lang="en-US" dirty="0"/>
              <a:t>he most significant difference from SQL Database and SQL Managed Instance is that SQL Server on Azure Virtual Machines allows full control over the database engine. You can choose when to start maintenance/patching, change the recovery model to simple or bulk-logged, pause or start the service when needed, and you can fully customize the SQL Server database engine. With this additional control comes the added responsibility to manage the virtual machine.</a:t>
            </a:r>
          </a:p>
          <a:p>
            <a:r>
              <a:rPr lang="en-US" dirty="0"/>
              <a:t>Rapid development and test scenarios when you do not want to buy on-premises non-production SQL Server hardware. SQL virtual machines also run on standardized hardware that is owned, hosted, and maintained by Microsoft. When using SQL virtual machines, you can either pay-as-you-go for a SQL Server license already included in a SQL Server image or easily use an existing license. You can also stop or resume the VM as needed.</a:t>
            </a:r>
            <a:endParaRPr lang="en-NL" dirty="0"/>
          </a:p>
        </p:txBody>
      </p:sp>
    </p:spTree>
    <p:extLst>
      <p:ext uri="{BB962C8B-B14F-4D97-AF65-F5344CB8AC3E}">
        <p14:creationId xmlns:p14="http://schemas.microsoft.com/office/powerpoint/2010/main" val="1738470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3B38-0D02-4A92-8DE2-450D1DB26E0A}"/>
              </a:ext>
            </a:extLst>
          </p:cNvPr>
          <p:cNvSpPr>
            <a:spLocks noGrp="1"/>
          </p:cNvSpPr>
          <p:nvPr>
            <p:ph type="title"/>
          </p:nvPr>
        </p:nvSpPr>
        <p:spPr/>
        <p:txBody>
          <a:bodyPr/>
          <a:lstStyle/>
          <a:p>
            <a:r>
              <a:rPr lang="en-US" dirty="0" err="1"/>
              <a:t>Sql</a:t>
            </a:r>
            <a:r>
              <a:rPr lang="en-US" dirty="0"/>
              <a:t> server on azure </a:t>
            </a:r>
            <a:r>
              <a:rPr lang="en-US" dirty="0" err="1"/>
              <a:t>vm</a:t>
            </a:r>
            <a:endParaRPr lang="en-NL" dirty="0"/>
          </a:p>
        </p:txBody>
      </p:sp>
      <p:sp>
        <p:nvSpPr>
          <p:cNvPr id="3" name="Content Placeholder 2">
            <a:extLst>
              <a:ext uri="{FF2B5EF4-FFF2-40B4-BE49-F238E27FC236}">
                <a16:creationId xmlns:a16="http://schemas.microsoft.com/office/drawing/2014/main" id="{63FEF816-258B-4C39-9B2F-298F9D14C6AC}"/>
              </a:ext>
            </a:extLst>
          </p:cNvPr>
          <p:cNvSpPr>
            <a:spLocks noGrp="1"/>
          </p:cNvSpPr>
          <p:nvPr>
            <p:ph idx="1"/>
          </p:nvPr>
        </p:nvSpPr>
        <p:spPr/>
        <p:txBody>
          <a:bodyPr/>
          <a:lstStyle/>
          <a:p>
            <a:r>
              <a:rPr lang="en-US" dirty="0"/>
              <a:t>Optimized for migrating existing applications to Azure or extending existing on-premises applications to the cloud in hybrid deployments. In addition, you can use SQL Server in a virtual machine to develop and test traditional SQL Server applications. With SQL virtual machines, you have the full administrative rights over a dedicated SQL Server instance and a cloud-based VM. It is a perfect choice when an organization already has IT resources available to maintain the virtual machines. These capabilities allow you to build a highly customized system to address your application’s specific performance and availability requirements.</a:t>
            </a:r>
            <a:endParaRPr lang="en-NL" dirty="0"/>
          </a:p>
        </p:txBody>
      </p:sp>
    </p:spTree>
    <p:extLst>
      <p:ext uri="{BB962C8B-B14F-4D97-AF65-F5344CB8AC3E}">
        <p14:creationId xmlns:p14="http://schemas.microsoft.com/office/powerpoint/2010/main" val="3684881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0CD2-9AF9-4D14-B74B-84BC0CD22233}"/>
              </a:ext>
            </a:extLst>
          </p:cNvPr>
          <p:cNvSpPr>
            <a:spLocks noGrp="1"/>
          </p:cNvSpPr>
          <p:nvPr>
            <p:ph type="title"/>
          </p:nvPr>
        </p:nvSpPr>
        <p:spPr/>
        <p:txBody>
          <a:bodyPr/>
          <a:lstStyle/>
          <a:p>
            <a:r>
              <a:rPr lang="en-US" dirty="0" err="1"/>
              <a:t>Sql</a:t>
            </a:r>
            <a:r>
              <a:rPr lang="en-US" dirty="0"/>
              <a:t> server on azure </a:t>
            </a:r>
            <a:r>
              <a:rPr lang="en-US" dirty="0" err="1"/>
              <a:t>vm</a:t>
            </a:r>
            <a:r>
              <a:rPr lang="en-US" dirty="0"/>
              <a:t> - demo</a:t>
            </a:r>
            <a:endParaRPr lang="en-NL" dirty="0"/>
          </a:p>
        </p:txBody>
      </p:sp>
      <p:sp>
        <p:nvSpPr>
          <p:cNvPr id="3" name="Content Placeholder 2">
            <a:extLst>
              <a:ext uri="{FF2B5EF4-FFF2-40B4-BE49-F238E27FC236}">
                <a16:creationId xmlns:a16="http://schemas.microsoft.com/office/drawing/2014/main" id="{958F7E7D-B759-42AB-BCC9-17ECB60CC01E}"/>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06682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B60E-DF93-4066-9C3A-E3DBB050F4A8}"/>
              </a:ext>
            </a:extLst>
          </p:cNvPr>
          <p:cNvSpPr>
            <a:spLocks noGrp="1"/>
          </p:cNvSpPr>
          <p:nvPr>
            <p:ph type="title"/>
          </p:nvPr>
        </p:nvSpPr>
        <p:spPr/>
        <p:txBody>
          <a:bodyPr/>
          <a:lstStyle/>
          <a:p>
            <a:r>
              <a:rPr lang="en-US" dirty="0"/>
              <a:t>Azure </a:t>
            </a:r>
            <a:r>
              <a:rPr lang="en-US" dirty="0" err="1"/>
              <a:t>sql</a:t>
            </a:r>
            <a:r>
              <a:rPr lang="en-US" dirty="0"/>
              <a:t> resources with azure portal</a:t>
            </a:r>
            <a:endParaRPr lang="en-NL" dirty="0"/>
          </a:p>
        </p:txBody>
      </p:sp>
      <p:sp>
        <p:nvSpPr>
          <p:cNvPr id="3" name="Content Placeholder 2">
            <a:extLst>
              <a:ext uri="{FF2B5EF4-FFF2-40B4-BE49-F238E27FC236}">
                <a16:creationId xmlns:a16="http://schemas.microsoft.com/office/drawing/2014/main" id="{99248C11-BECE-4169-99BE-E674C7813B69}"/>
              </a:ext>
            </a:extLst>
          </p:cNvPr>
          <p:cNvSpPr>
            <a:spLocks noGrp="1"/>
          </p:cNvSpPr>
          <p:nvPr>
            <p:ph idx="1"/>
          </p:nvPr>
        </p:nvSpPr>
        <p:spPr/>
        <p:txBody>
          <a:bodyPr/>
          <a:lstStyle/>
          <a:p>
            <a:r>
              <a:rPr lang="en-US" dirty="0"/>
              <a:t>The Azure portal provides a single page where you can manage all of your Azure SQL resources including your SQL Server on Azure virtual machines (VMs).</a:t>
            </a:r>
          </a:p>
          <a:p>
            <a:r>
              <a:rPr lang="en-US" dirty="0"/>
              <a:t>To access the Azure SQL page, from the Azure portal menu, select Azure SQL or search for and select Azure SQL in any page.</a:t>
            </a:r>
            <a:endParaRPr lang="en-NL" dirty="0"/>
          </a:p>
        </p:txBody>
      </p:sp>
      <p:pic>
        <p:nvPicPr>
          <p:cNvPr id="5122" name="Picture 2">
            <a:extLst>
              <a:ext uri="{FF2B5EF4-FFF2-40B4-BE49-F238E27FC236}">
                <a16:creationId xmlns:a16="http://schemas.microsoft.com/office/drawing/2014/main" id="{517FE980-9CBE-4AB8-9742-3E5B0A8F9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809792"/>
            <a:ext cx="5947723" cy="304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68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0550-489A-426E-BEFF-30FEA872749D}"/>
              </a:ext>
            </a:extLst>
          </p:cNvPr>
          <p:cNvSpPr>
            <a:spLocks noGrp="1"/>
          </p:cNvSpPr>
          <p:nvPr>
            <p:ph type="title"/>
          </p:nvPr>
        </p:nvSpPr>
        <p:spPr/>
        <p:txBody>
          <a:bodyPr/>
          <a:lstStyle/>
          <a:p>
            <a:r>
              <a:rPr lang="en-US" dirty="0"/>
              <a:t>Azure </a:t>
            </a:r>
            <a:r>
              <a:rPr lang="en-US" dirty="0" err="1"/>
              <a:t>sql</a:t>
            </a:r>
            <a:r>
              <a:rPr lang="en-US" dirty="0"/>
              <a:t> </a:t>
            </a:r>
            <a:r>
              <a:rPr lang="en-US" dirty="0" err="1"/>
              <a:t>powershell</a:t>
            </a:r>
            <a:endParaRPr lang="en-NL" dirty="0"/>
          </a:p>
        </p:txBody>
      </p:sp>
      <p:sp>
        <p:nvSpPr>
          <p:cNvPr id="3" name="Content Placeholder 2">
            <a:extLst>
              <a:ext uri="{FF2B5EF4-FFF2-40B4-BE49-F238E27FC236}">
                <a16:creationId xmlns:a16="http://schemas.microsoft.com/office/drawing/2014/main" id="{6AA13CE8-B21A-47AD-B209-4E4E64C5E3E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7F715F40-A6D1-43B3-8832-F4BBDB3F3FDF}"/>
              </a:ext>
            </a:extLst>
          </p:cNvPr>
          <p:cNvPicPr>
            <a:picLocks noChangeAspect="1"/>
          </p:cNvPicPr>
          <p:nvPr/>
        </p:nvPicPr>
        <p:blipFill>
          <a:blip r:embed="rId3"/>
          <a:stretch>
            <a:fillRect/>
          </a:stretch>
        </p:blipFill>
        <p:spPr>
          <a:xfrm>
            <a:off x="1024128" y="2286000"/>
            <a:ext cx="5800725" cy="3200400"/>
          </a:xfrm>
          <a:prstGeom prst="rect">
            <a:avLst/>
          </a:prstGeom>
        </p:spPr>
      </p:pic>
    </p:spTree>
    <p:extLst>
      <p:ext uri="{BB962C8B-B14F-4D97-AF65-F5344CB8AC3E}">
        <p14:creationId xmlns:p14="http://schemas.microsoft.com/office/powerpoint/2010/main" val="3655717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4B33-14C8-48DD-B335-38845547408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7F85F9B-1714-4160-8A6C-8A76E8A9C90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nl-NL" sz="1600" dirty="0"/>
              <a:t>-SqlAdministratorCredentials $(New-Object -TypeName System.Management.Automation.PSCredential -ArgumentList $adminSqlLogin, $(ConvertTo-SecureString -String $password -AsPlainText -Force))</a:t>
            </a:r>
            <a:endParaRPr lang="en-NL" sz="1600" dirty="0"/>
          </a:p>
        </p:txBody>
      </p:sp>
      <p:pic>
        <p:nvPicPr>
          <p:cNvPr id="5" name="Picture 4">
            <a:extLst>
              <a:ext uri="{FF2B5EF4-FFF2-40B4-BE49-F238E27FC236}">
                <a16:creationId xmlns:a16="http://schemas.microsoft.com/office/drawing/2014/main" id="{A71B97C8-1E7E-46DF-AE5B-ADD42D0092CA}"/>
              </a:ext>
            </a:extLst>
          </p:cNvPr>
          <p:cNvPicPr>
            <a:picLocks noChangeAspect="1"/>
          </p:cNvPicPr>
          <p:nvPr/>
        </p:nvPicPr>
        <p:blipFill>
          <a:blip r:embed="rId2"/>
          <a:stretch>
            <a:fillRect/>
          </a:stretch>
        </p:blipFill>
        <p:spPr>
          <a:xfrm>
            <a:off x="1024128" y="548640"/>
            <a:ext cx="7143750" cy="4324350"/>
          </a:xfrm>
          <a:prstGeom prst="rect">
            <a:avLst/>
          </a:prstGeom>
        </p:spPr>
      </p:pic>
    </p:spTree>
    <p:extLst>
      <p:ext uri="{BB962C8B-B14F-4D97-AF65-F5344CB8AC3E}">
        <p14:creationId xmlns:p14="http://schemas.microsoft.com/office/powerpoint/2010/main" val="250528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E9E6-AB96-4EFC-9F61-38D91007DB89}"/>
              </a:ext>
            </a:extLst>
          </p:cNvPr>
          <p:cNvSpPr>
            <a:spLocks noGrp="1"/>
          </p:cNvSpPr>
          <p:nvPr>
            <p:ph type="title"/>
          </p:nvPr>
        </p:nvSpPr>
        <p:spPr/>
        <p:txBody>
          <a:bodyPr/>
          <a:lstStyle/>
          <a:p>
            <a:r>
              <a:rPr lang="en-US" dirty="0"/>
              <a:t>Azure </a:t>
            </a:r>
            <a:r>
              <a:rPr lang="en-US" dirty="0" err="1"/>
              <a:t>sql</a:t>
            </a:r>
            <a:endParaRPr lang="en-NL" dirty="0"/>
          </a:p>
        </p:txBody>
      </p:sp>
      <p:sp>
        <p:nvSpPr>
          <p:cNvPr id="3" name="Content Placeholder 2">
            <a:extLst>
              <a:ext uri="{FF2B5EF4-FFF2-40B4-BE49-F238E27FC236}">
                <a16:creationId xmlns:a16="http://schemas.microsoft.com/office/drawing/2014/main" id="{53FE5DFA-1FC3-4DCB-AE82-CBBDF78731E6}"/>
              </a:ext>
            </a:extLst>
          </p:cNvPr>
          <p:cNvSpPr>
            <a:spLocks noGrp="1"/>
          </p:cNvSpPr>
          <p:nvPr>
            <p:ph idx="1"/>
          </p:nvPr>
        </p:nvSpPr>
        <p:spPr/>
        <p:txBody>
          <a:bodyPr>
            <a:normAutofit/>
          </a:bodyPr>
          <a:lstStyle/>
          <a:p>
            <a:r>
              <a:rPr lang="en-US" dirty="0">
                <a:latin typeface="+mn-lt"/>
              </a:rPr>
              <a:t>Azure SQL is a family of managed, secure, and intelligent products that use the SQL Server database engine in the Azure cloud.</a:t>
            </a:r>
          </a:p>
          <a:p>
            <a:r>
              <a:rPr lang="en-US" b="1" dirty="0">
                <a:latin typeface="+mn-lt"/>
              </a:rPr>
              <a:t>Azure SQL Database: </a:t>
            </a:r>
            <a:r>
              <a:rPr lang="en-US" dirty="0">
                <a:latin typeface="+mn-lt"/>
              </a:rPr>
              <a:t>Support modern cloud applications on an intelligent, managed database service, that includes serverless compute.</a:t>
            </a:r>
          </a:p>
          <a:p>
            <a:r>
              <a:rPr lang="en-US" b="1" dirty="0">
                <a:latin typeface="+mn-lt"/>
              </a:rPr>
              <a:t>Azure SQL Managed Instance: </a:t>
            </a:r>
            <a:r>
              <a:rPr lang="en-US" dirty="0">
                <a:latin typeface="+mn-lt"/>
              </a:rPr>
              <a:t>Modernize your existing SQL Server applications at scale with an intelligent fully managed instance as a service, with almost 100% feature parity with the SQL Server database engine. Best for most migrations to the cloud.</a:t>
            </a:r>
          </a:p>
          <a:p>
            <a:r>
              <a:rPr lang="en-US" b="1" dirty="0">
                <a:latin typeface="+mn-lt"/>
              </a:rPr>
              <a:t>SQL Server on Azure VMs: </a:t>
            </a:r>
            <a:r>
              <a:rPr lang="en-US" dirty="0">
                <a:latin typeface="+mn-lt"/>
              </a:rPr>
              <a:t>Lift-and-shift your SQL Server workloads with ease and maintain 100% SQL Server compatibility and operating system-level access.</a:t>
            </a:r>
            <a:endParaRPr lang="en-NL" dirty="0"/>
          </a:p>
        </p:txBody>
      </p:sp>
    </p:spTree>
    <p:extLst>
      <p:ext uri="{BB962C8B-B14F-4D97-AF65-F5344CB8AC3E}">
        <p14:creationId xmlns:p14="http://schemas.microsoft.com/office/powerpoint/2010/main" val="3095390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566D-800A-49A4-BB03-DE31D013DA90}"/>
              </a:ext>
            </a:extLst>
          </p:cNvPr>
          <p:cNvSpPr>
            <a:spLocks noGrp="1"/>
          </p:cNvSpPr>
          <p:nvPr>
            <p:ph type="title"/>
          </p:nvPr>
        </p:nvSpPr>
        <p:spPr/>
        <p:txBody>
          <a:bodyPr/>
          <a:lstStyle/>
          <a:p>
            <a:r>
              <a:rPr lang="en-US" dirty="0"/>
              <a:t>Access to azure databases</a:t>
            </a:r>
            <a:endParaRPr lang="en-NL" dirty="0"/>
          </a:p>
        </p:txBody>
      </p:sp>
      <p:sp>
        <p:nvSpPr>
          <p:cNvPr id="3" name="Content Placeholder 2">
            <a:extLst>
              <a:ext uri="{FF2B5EF4-FFF2-40B4-BE49-F238E27FC236}">
                <a16:creationId xmlns:a16="http://schemas.microsoft.com/office/drawing/2014/main" id="{9A69A03A-638D-4418-B31B-16D0119CE6A1}"/>
              </a:ext>
            </a:extLst>
          </p:cNvPr>
          <p:cNvSpPr>
            <a:spLocks noGrp="1"/>
          </p:cNvSpPr>
          <p:nvPr>
            <p:ph idx="1"/>
          </p:nvPr>
        </p:nvSpPr>
        <p:spPr/>
        <p:txBody>
          <a:bodyPr/>
          <a:lstStyle/>
          <a:p>
            <a:r>
              <a:rPr lang="en-US" dirty="0"/>
              <a:t>By default Azure SQL Databases have an allowed IP list to ensure that not everybody can access the database</a:t>
            </a:r>
            <a:endParaRPr lang="en-NL" dirty="0"/>
          </a:p>
        </p:txBody>
      </p:sp>
    </p:spTree>
    <p:extLst>
      <p:ext uri="{BB962C8B-B14F-4D97-AF65-F5344CB8AC3E}">
        <p14:creationId xmlns:p14="http://schemas.microsoft.com/office/powerpoint/2010/main" val="3257022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FE41-B28E-4329-B177-2FC236452017}"/>
              </a:ext>
            </a:extLst>
          </p:cNvPr>
          <p:cNvSpPr>
            <a:spLocks noGrp="1"/>
          </p:cNvSpPr>
          <p:nvPr>
            <p:ph type="title"/>
          </p:nvPr>
        </p:nvSpPr>
        <p:spPr/>
        <p:txBody>
          <a:bodyPr/>
          <a:lstStyle/>
          <a:p>
            <a:r>
              <a:rPr lang="en-US" dirty="0"/>
              <a:t>SQL Server management studio</a:t>
            </a:r>
            <a:endParaRPr lang="en-NL" dirty="0"/>
          </a:p>
        </p:txBody>
      </p:sp>
      <p:sp>
        <p:nvSpPr>
          <p:cNvPr id="3" name="Content Placeholder 2">
            <a:extLst>
              <a:ext uri="{FF2B5EF4-FFF2-40B4-BE49-F238E27FC236}">
                <a16:creationId xmlns:a16="http://schemas.microsoft.com/office/drawing/2014/main" id="{58E80E0E-AFD1-4AB5-851F-973A961C11CD}"/>
              </a:ext>
            </a:extLst>
          </p:cNvPr>
          <p:cNvSpPr>
            <a:spLocks noGrp="1"/>
          </p:cNvSpPr>
          <p:nvPr>
            <p:ph idx="1"/>
          </p:nvPr>
        </p:nvSpPr>
        <p:spPr/>
        <p:txBody>
          <a:bodyPr/>
          <a:lstStyle/>
          <a:p>
            <a:r>
              <a:rPr lang="en-US" dirty="0"/>
              <a:t>Connecting to a database hosted in Azure</a:t>
            </a:r>
            <a:endParaRPr lang="en-NL" dirty="0"/>
          </a:p>
        </p:txBody>
      </p:sp>
    </p:spTree>
    <p:extLst>
      <p:ext uri="{BB962C8B-B14F-4D97-AF65-F5344CB8AC3E}">
        <p14:creationId xmlns:p14="http://schemas.microsoft.com/office/powerpoint/2010/main" val="241065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08D-83B5-4FC4-9DC6-7A1B62AA74DC}"/>
              </a:ext>
            </a:extLst>
          </p:cNvPr>
          <p:cNvSpPr>
            <a:spLocks noGrp="1"/>
          </p:cNvSpPr>
          <p:nvPr>
            <p:ph type="title"/>
          </p:nvPr>
        </p:nvSpPr>
        <p:spPr/>
        <p:txBody>
          <a:bodyPr/>
          <a:lstStyle/>
          <a:p>
            <a:r>
              <a:rPr lang="en-US" dirty="0"/>
              <a:t>T-</a:t>
            </a:r>
            <a:r>
              <a:rPr lang="en-US" dirty="0" err="1"/>
              <a:t>sql</a:t>
            </a:r>
            <a:r>
              <a:rPr lang="en-US" dirty="0"/>
              <a:t> basics</a:t>
            </a:r>
            <a:endParaRPr lang="en-NL" dirty="0"/>
          </a:p>
        </p:txBody>
      </p:sp>
      <p:sp>
        <p:nvSpPr>
          <p:cNvPr id="3" name="Content Placeholder 2">
            <a:extLst>
              <a:ext uri="{FF2B5EF4-FFF2-40B4-BE49-F238E27FC236}">
                <a16:creationId xmlns:a16="http://schemas.microsoft.com/office/drawing/2014/main" id="{2F21641B-A347-41DD-BBE0-ACCA2DFD5514}"/>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0FAA9DAC-9789-C6BD-6C48-526BD197C4A9}"/>
              </a:ext>
            </a:extLst>
          </p:cNvPr>
          <p:cNvPicPr>
            <a:picLocks noChangeAspect="1"/>
          </p:cNvPicPr>
          <p:nvPr/>
        </p:nvPicPr>
        <p:blipFill>
          <a:blip r:embed="rId2"/>
          <a:stretch>
            <a:fillRect/>
          </a:stretch>
        </p:blipFill>
        <p:spPr>
          <a:xfrm>
            <a:off x="1024128" y="2286000"/>
            <a:ext cx="6619063" cy="4077741"/>
          </a:xfrm>
          <a:prstGeom prst="rect">
            <a:avLst/>
          </a:prstGeom>
        </p:spPr>
      </p:pic>
    </p:spTree>
    <p:extLst>
      <p:ext uri="{BB962C8B-B14F-4D97-AF65-F5344CB8AC3E}">
        <p14:creationId xmlns:p14="http://schemas.microsoft.com/office/powerpoint/2010/main" val="2841827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F7D6-5013-4246-B3DF-E9986C28F926}"/>
              </a:ext>
            </a:extLst>
          </p:cNvPr>
          <p:cNvSpPr>
            <a:spLocks noGrp="1"/>
          </p:cNvSpPr>
          <p:nvPr>
            <p:ph type="title"/>
          </p:nvPr>
        </p:nvSpPr>
        <p:spPr/>
        <p:txBody>
          <a:bodyPr/>
          <a:lstStyle/>
          <a:p>
            <a:r>
              <a:rPr lang="en-US" dirty="0"/>
              <a:t>Entity framework core</a:t>
            </a:r>
            <a:endParaRPr lang="en-NL" dirty="0"/>
          </a:p>
        </p:txBody>
      </p:sp>
      <p:sp>
        <p:nvSpPr>
          <p:cNvPr id="3" name="Content Placeholder 2">
            <a:extLst>
              <a:ext uri="{FF2B5EF4-FFF2-40B4-BE49-F238E27FC236}">
                <a16:creationId xmlns:a16="http://schemas.microsoft.com/office/drawing/2014/main" id="{C413F922-64EB-44DB-8544-EBD6BDDF6A31}"/>
              </a:ext>
            </a:extLst>
          </p:cNvPr>
          <p:cNvSpPr>
            <a:spLocks noGrp="1"/>
          </p:cNvSpPr>
          <p:nvPr>
            <p:ph idx="1"/>
          </p:nvPr>
        </p:nvSpPr>
        <p:spPr/>
        <p:txBody>
          <a:bodyPr/>
          <a:lstStyle/>
          <a:p>
            <a:r>
              <a:rPr lang="en-US" dirty="0"/>
              <a:t>Entity Framework (EF) Core is a lightweight, extensible, open source and cross-platform version of the popular Entity Framework data access technology.</a:t>
            </a:r>
          </a:p>
          <a:p>
            <a:r>
              <a:rPr lang="en-US" dirty="0"/>
              <a:t>EF Core can serve as an object-relational mapper (O/RM), which:</a:t>
            </a:r>
          </a:p>
          <a:p>
            <a:r>
              <a:rPr lang="en-US" dirty="0"/>
              <a:t>Enables .NET developers to work with a database using .NET objects.</a:t>
            </a:r>
          </a:p>
          <a:p>
            <a:r>
              <a:rPr lang="en-US" dirty="0"/>
              <a:t>Eliminates the need for most of the data-access code that typically needs to be written.</a:t>
            </a:r>
          </a:p>
          <a:p>
            <a:r>
              <a:rPr lang="en-US" dirty="0"/>
              <a:t>EF Core supports many database engines</a:t>
            </a:r>
            <a:endParaRPr lang="en-NL" dirty="0"/>
          </a:p>
        </p:txBody>
      </p:sp>
    </p:spTree>
    <p:extLst>
      <p:ext uri="{BB962C8B-B14F-4D97-AF65-F5344CB8AC3E}">
        <p14:creationId xmlns:p14="http://schemas.microsoft.com/office/powerpoint/2010/main" val="828530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14D3-33B6-4E0F-937E-B52A0A4AB623}"/>
              </a:ext>
            </a:extLst>
          </p:cNvPr>
          <p:cNvSpPr>
            <a:spLocks noGrp="1"/>
          </p:cNvSpPr>
          <p:nvPr>
            <p:ph type="title"/>
          </p:nvPr>
        </p:nvSpPr>
        <p:spPr/>
        <p:txBody>
          <a:bodyPr/>
          <a:lstStyle/>
          <a:p>
            <a:r>
              <a:rPr lang="en-US" dirty="0" err="1"/>
              <a:t>Enitity</a:t>
            </a:r>
            <a:r>
              <a:rPr lang="en-US" dirty="0"/>
              <a:t> framework - model</a:t>
            </a:r>
            <a:endParaRPr lang="en-NL" dirty="0"/>
          </a:p>
        </p:txBody>
      </p:sp>
      <p:sp>
        <p:nvSpPr>
          <p:cNvPr id="3" name="Content Placeholder 2">
            <a:extLst>
              <a:ext uri="{FF2B5EF4-FFF2-40B4-BE49-F238E27FC236}">
                <a16:creationId xmlns:a16="http://schemas.microsoft.com/office/drawing/2014/main" id="{114552F0-84FB-42B5-8790-9B92ED0F3CD1}"/>
              </a:ext>
            </a:extLst>
          </p:cNvPr>
          <p:cNvSpPr>
            <a:spLocks noGrp="1"/>
          </p:cNvSpPr>
          <p:nvPr>
            <p:ph idx="1"/>
          </p:nvPr>
        </p:nvSpPr>
        <p:spPr/>
        <p:txBody>
          <a:bodyPr/>
          <a:lstStyle/>
          <a:p>
            <a:r>
              <a:rPr lang="en-US" dirty="0"/>
              <a:t>With EF Core, data access is performed using a model. A model is made up of entity classes and a context object that represents a session with the database. The context object allows querying and saving data.</a:t>
            </a:r>
          </a:p>
          <a:p>
            <a:r>
              <a:rPr lang="en-US" dirty="0"/>
              <a:t>EF supports the following model development approaches:</a:t>
            </a:r>
          </a:p>
          <a:p>
            <a:r>
              <a:rPr lang="en-US" dirty="0"/>
              <a:t>Generate a model from an existing database.</a:t>
            </a:r>
          </a:p>
          <a:p>
            <a:r>
              <a:rPr lang="en-US" dirty="0"/>
              <a:t>Hand code a model to match the database.</a:t>
            </a:r>
          </a:p>
          <a:p>
            <a:r>
              <a:rPr lang="en-US" dirty="0"/>
              <a:t>Once a model is created, use EF Migrations to create a database from the model. Migrations allow evolving the database as the model changes.</a:t>
            </a:r>
            <a:endParaRPr lang="en-NL" dirty="0"/>
          </a:p>
        </p:txBody>
      </p:sp>
    </p:spTree>
    <p:extLst>
      <p:ext uri="{BB962C8B-B14F-4D97-AF65-F5344CB8AC3E}">
        <p14:creationId xmlns:p14="http://schemas.microsoft.com/office/powerpoint/2010/main" val="1353131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ECDB-A900-DED4-C5CD-347F2289F846}"/>
              </a:ext>
            </a:extLst>
          </p:cNvPr>
          <p:cNvSpPr>
            <a:spLocks noGrp="1"/>
          </p:cNvSpPr>
          <p:nvPr>
            <p:ph type="title"/>
          </p:nvPr>
        </p:nvSpPr>
        <p:spPr/>
        <p:txBody>
          <a:bodyPr/>
          <a:lstStyle/>
          <a:p>
            <a:r>
              <a:rPr lang="en-US" dirty="0"/>
              <a:t>querying</a:t>
            </a:r>
            <a:endParaRPr lang="en-NL" dirty="0"/>
          </a:p>
        </p:txBody>
      </p:sp>
      <p:sp>
        <p:nvSpPr>
          <p:cNvPr id="3" name="Content Placeholder 2">
            <a:extLst>
              <a:ext uri="{FF2B5EF4-FFF2-40B4-BE49-F238E27FC236}">
                <a16:creationId xmlns:a16="http://schemas.microsoft.com/office/drawing/2014/main" id="{CCBCD9CF-B48F-35CA-2847-9FCD0AF33E99}"/>
              </a:ext>
            </a:extLst>
          </p:cNvPr>
          <p:cNvSpPr>
            <a:spLocks noGrp="1"/>
          </p:cNvSpPr>
          <p:nvPr>
            <p:ph idx="1"/>
          </p:nvPr>
        </p:nvSpPr>
        <p:spPr/>
        <p:txBody>
          <a:bodyPr/>
          <a:lstStyle/>
          <a:p>
            <a:r>
              <a:rPr lang="en-US" dirty="0"/>
              <a:t>Instances of your entity classes are retrieved from the database using Language Integrated Query (LINQ). For more information</a:t>
            </a:r>
            <a:endParaRPr lang="en-NL" dirty="0"/>
          </a:p>
        </p:txBody>
      </p:sp>
      <p:pic>
        <p:nvPicPr>
          <p:cNvPr id="5" name="Picture 4">
            <a:extLst>
              <a:ext uri="{FF2B5EF4-FFF2-40B4-BE49-F238E27FC236}">
                <a16:creationId xmlns:a16="http://schemas.microsoft.com/office/drawing/2014/main" id="{C9076A91-2013-BDE7-4DC4-C6DB14B52551}"/>
              </a:ext>
            </a:extLst>
          </p:cNvPr>
          <p:cNvPicPr>
            <a:picLocks noChangeAspect="1"/>
          </p:cNvPicPr>
          <p:nvPr/>
        </p:nvPicPr>
        <p:blipFill>
          <a:blip r:embed="rId3"/>
          <a:stretch>
            <a:fillRect/>
          </a:stretch>
        </p:blipFill>
        <p:spPr>
          <a:xfrm>
            <a:off x="1024128" y="3325053"/>
            <a:ext cx="5033233" cy="1922808"/>
          </a:xfrm>
          <a:prstGeom prst="rect">
            <a:avLst/>
          </a:prstGeom>
        </p:spPr>
      </p:pic>
    </p:spTree>
    <p:extLst>
      <p:ext uri="{BB962C8B-B14F-4D97-AF65-F5344CB8AC3E}">
        <p14:creationId xmlns:p14="http://schemas.microsoft.com/office/powerpoint/2010/main" val="420501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486-82F4-D831-CAFC-B5FA1A2F3398}"/>
              </a:ext>
            </a:extLst>
          </p:cNvPr>
          <p:cNvSpPr>
            <a:spLocks noGrp="1"/>
          </p:cNvSpPr>
          <p:nvPr>
            <p:ph type="title"/>
          </p:nvPr>
        </p:nvSpPr>
        <p:spPr/>
        <p:txBody>
          <a:bodyPr/>
          <a:lstStyle/>
          <a:p>
            <a:r>
              <a:rPr lang="en-US" dirty="0"/>
              <a:t>Saving data</a:t>
            </a:r>
            <a:endParaRPr lang="en-NL" dirty="0"/>
          </a:p>
        </p:txBody>
      </p:sp>
      <p:sp>
        <p:nvSpPr>
          <p:cNvPr id="3" name="Content Placeholder 2">
            <a:extLst>
              <a:ext uri="{FF2B5EF4-FFF2-40B4-BE49-F238E27FC236}">
                <a16:creationId xmlns:a16="http://schemas.microsoft.com/office/drawing/2014/main" id="{12940BDD-B6B4-6CE4-9FBD-70AF4A5D3FEE}"/>
              </a:ext>
            </a:extLst>
          </p:cNvPr>
          <p:cNvSpPr>
            <a:spLocks noGrp="1"/>
          </p:cNvSpPr>
          <p:nvPr>
            <p:ph idx="1"/>
          </p:nvPr>
        </p:nvSpPr>
        <p:spPr/>
        <p:txBody>
          <a:bodyPr/>
          <a:lstStyle/>
          <a:p>
            <a:r>
              <a:rPr lang="en-US" dirty="0"/>
              <a:t>Data is created, deleted, and modified in the database using instances of your entity classes.</a:t>
            </a:r>
            <a:endParaRPr lang="en-NL" dirty="0"/>
          </a:p>
        </p:txBody>
      </p:sp>
      <p:pic>
        <p:nvPicPr>
          <p:cNvPr id="5" name="Picture 4">
            <a:extLst>
              <a:ext uri="{FF2B5EF4-FFF2-40B4-BE49-F238E27FC236}">
                <a16:creationId xmlns:a16="http://schemas.microsoft.com/office/drawing/2014/main" id="{F0BC99C2-A33D-590B-F33B-4E7A85303E77}"/>
              </a:ext>
            </a:extLst>
          </p:cNvPr>
          <p:cNvPicPr>
            <a:picLocks noChangeAspect="1"/>
          </p:cNvPicPr>
          <p:nvPr/>
        </p:nvPicPr>
        <p:blipFill>
          <a:blip r:embed="rId3"/>
          <a:stretch>
            <a:fillRect/>
          </a:stretch>
        </p:blipFill>
        <p:spPr>
          <a:xfrm>
            <a:off x="1024128" y="3211069"/>
            <a:ext cx="5404302" cy="1877766"/>
          </a:xfrm>
          <a:prstGeom prst="rect">
            <a:avLst/>
          </a:prstGeom>
        </p:spPr>
      </p:pic>
    </p:spTree>
    <p:extLst>
      <p:ext uri="{BB962C8B-B14F-4D97-AF65-F5344CB8AC3E}">
        <p14:creationId xmlns:p14="http://schemas.microsoft.com/office/powerpoint/2010/main" val="1034569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D7D-964E-4600-F36B-6C22395E75D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3DE3354-5285-DF4A-8C07-DDAB3E2AB99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77B64337-9762-BC39-652D-8A7CACB8B25D}"/>
              </a:ext>
            </a:extLst>
          </p:cNvPr>
          <p:cNvPicPr>
            <a:picLocks noChangeAspect="1"/>
          </p:cNvPicPr>
          <p:nvPr/>
        </p:nvPicPr>
        <p:blipFill>
          <a:blip r:embed="rId2"/>
          <a:stretch>
            <a:fillRect/>
          </a:stretch>
        </p:blipFill>
        <p:spPr>
          <a:xfrm>
            <a:off x="1024128" y="585216"/>
            <a:ext cx="6515100" cy="6019800"/>
          </a:xfrm>
          <a:prstGeom prst="rect">
            <a:avLst/>
          </a:prstGeom>
        </p:spPr>
      </p:pic>
    </p:spTree>
    <p:extLst>
      <p:ext uri="{BB962C8B-B14F-4D97-AF65-F5344CB8AC3E}">
        <p14:creationId xmlns:p14="http://schemas.microsoft.com/office/powerpoint/2010/main" val="2024348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4792-9DA9-C99E-C250-4FF93D96EFF1}"/>
              </a:ext>
            </a:extLst>
          </p:cNvPr>
          <p:cNvSpPr>
            <a:spLocks noGrp="1"/>
          </p:cNvSpPr>
          <p:nvPr>
            <p:ph type="title"/>
          </p:nvPr>
        </p:nvSpPr>
        <p:spPr/>
        <p:txBody>
          <a:bodyPr/>
          <a:lstStyle/>
          <a:p>
            <a:r>
              <a:rPr lang="en-US" dirty="0"/>
              <a:t>Entity framework core - exercise</a:t>
            </a:r>
            <a:endParaRPr lang="en-NL" dirty="0"/>
          </a:p>
        </p:txBody>
      </p:sp>
      <p:sp>
        <p:nvSpPr>
          <p:cNvPr id="3" name="Content Placeholder 2">
            <a:extLst>
              <a:ext uri="{FF2B5EF4-FFF2-40B4-BE49-F238E27FC236}">
                <a16:creationId xmlns:a16="http://schemas.microsoft.com/office/drawing/2014/main" id="{EA84D836-5AFC-F197-E93C-27920497855D}"/>
              </a:ext>
            </a:extLst>
          </p:cNvPr>
          <p:cNvSpPr>
            <a:spLocks noGrp="1"/>
          </p:cNvSpPr>
          <p:nvPr>
            <p:ph idx="1"/>
          </p:nvPr>
        </p:nvSpPr>
        <p:spPr/>
        <p:txBody>
          <a:bodyPr/>
          <a:lstStyle/>
          <a:p>
            <a:r>
              <a:rPr lang="nl-NL" dirty="0">
                <a:hlinkClick r:id="rId2"/>
              </a:rPr>
              <a:t>https://docs.microsoft.com/en-us/ef/core/get-started/overview/first-app?tabs=netcore-cli</a:t>
            </a:r>
            <a:endParaRPr lang="nl-NL" dirty="0"/>
          </a:p>
          <a:p>
            <a:endParaRPr lang="en-NL" dirty="0"/>
          </a:p>
        </p:txBody>
      </p:sp>
      <p:pic>
        <p:nvPicPr>
          <p:cNvPr id="5" name="Picture 4">
            <a:extLst>
              <a:ext uri="{FF2B5EF4-FFF2-40B4-BE49-F238E27FC236}">
                <a16:creationId xmlns:a16="http://schemas.microsoft.com/office/drawing/2014/main" id="{509E428A-71C5-A473-0655-5968B5F314B1}"/>
              </a:ext>
            </a:extLst>
          </p:cNvPr>
          <p:cNvPicPr>
            <a:picLocks noChangeAspect="1"/>
          </p:cNvPicPr>
          <p:nvPr/>
        </p:nvPicPr>
        <p:blipFill>
          <a:blip r:embed="rId3"/>
          <a:stretch>
            <a:fillRect/>
          </a:stretch>
        </p:blipFill>
        <p:spPr>
          <a:xfrm>
            <a:off x="1024128" y="3429000"/>
            <a:ext cx="7477125" cy="2000250"/>
          </a:xfrm>
          <a:prstGeom prst="rect">
            <a:avLst/>
          </a:prstGeom>
        </p:spPr>
      </p:pic>
    </p:spTree>
    <p:extLst>
      <p:ext uri="{BB962C8B-B14F-4D97-AF65-F5344CB8AC3E}">
        <p14:creationId xmlns:p14="http://schemas.microsoft.com/office/powerpoint/2010/main" val="268436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03A5-DAC1-4D72-8486-8293D8FF4D74}"/>
              </a:ext>
            </a:extLst>
          </p:cNvPr>
          <p:cNvSpPr>
            <a:spLocks noGrp="1"/>
          </p:cNvSpPr>
          <p:nvPr>
            <p:ph type="title"/>
          </p:nvPr>
        </p:nvSpPr>
        <p:spPr/>
        <p:txBody>
          <a:bodyPr/>
          <a:lstStyle/>
          <a:p>
            <a:r>
              <a:rPr lang="en-US" dirty="0"/>
              <a:t>Entity framework core - exercise</a:t>
            </a:r>
            <a:endParaRPr lang="en-NL" dirty="0"/>
          </a:p>
        </p:txBody>
      </p:sp>
      <p:sp>
        <p:nvSpPr>
          <p:cNvPr id="3" name="Content Placeholder 2">
            <a:extLst>
              <a:ext uri="{FF2B5EF4-FFF2-40B4-BE49-F238E27FC236}">
                <a16:creationId xmlns:a16="http://schemas.microsoft.com/office/drawing/2014/main" id="{E3465AE1-C91B-484B-9406-0DB03696C0DB}"/>
              </a:ext>
            </a:extLst>
          </p:cNvPr>
          <p:cNvSpPr>
            <a:spLocks noGrp="1"/>
          </p:cNvSpPr>
          <p:nvPr>
            <p:ph idx="1"/>
          </p:nvPr>
        </p:nvSpPr>
        <p:spPr/>
        <p:txBody>
          <a:bodyPr/>
          <a:lstStyle/>
          <a:p>
            <a:r>
              <a:rPr lang="nl-NL" dirty="0">
                <a:hlinkClick r:id="rId2"/>
              </a:rPr>
              <a:t>https://docs.microsoft.com/en-us/aspnet/core/data/ef-rp/intro?view=aspnetcore-6.0&amp;tabs=visual-studio</a:t>
            </a:r>
            <a:endParaRPr lang="nl-NL" dirty="0"/>
          </a:p>
          <a:p>
            <a:endParaRPr lang="en-NL" dirty="0"/>
          </a:p>
        </p:txBody>
      </p:sp>
      <p:pic>
        <p:nvPicPr>
          <p:cNvPr id="5" name="Picture 4">
            <a:extLst>
              <a:ext uri="{FF2B5EF4-FFF2-40B4-BE49-F238E27FC236}">
                <a16:creationId xmlns:a16="http://schemas.microsoft.com/office/drawing/2014/main" id="{208F4B1E-D733-9ACF-09F5-B291F71D3A5E}"/>
              </a:ext>
            </a:extLst>
          </p:cNvPr>
          <p:cNvPicPr>
            <a:picLocks noChangeAspect="1"/>
          </p:cNvPicPr>
          <p:nvPr/>
        </p:nvPicPr>
        <p:blipFill>
          <a:blip r:embed="rId3"/>
          <a:stretch>
            <a:fillRect/>
          </a:stretch>
        </p:blipFill>
        <p:spPr>
          <a:xfrm>
            <a:off x="1024128" y="3183628"/>
            <a:ext cx="7553325" cy="2657475"/>
          </a:xfrm>
          <a:prstGeom prst="rect">
            <a:avLst/>
          </a:prstGeom>
        </p:spPr>
      </p:pic>
    </p:spTree>
    <p:extLst>
      <p:ext uri="{BB962C8B-B14F-4D97-AF65-F5344CB8AC3E}">
        <p14:creationId xmlns:p14="http://schemas.microsoft.com/office/powerpoint/2010/main" val="322176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16FF-4584-44C3-9D92-D900280B300E}"/>
              </a:ext>
            </a:extLst>
          </p:cNvPr>
          <p:cNvSpPr>
            <a:spLocks noGrp="1"/>
          </p:cNvSpPr>
          <p:nvPr>
            <p:ph type="title"/>
          </p:nvPr>
        </p:nvSpPr>
        <p:spPr/>
        <p:txBody>
          <a:bodyPr/>
          <a:lstStyle/>
          <a:p>
            <a:r>
              <a:rPr lang="en-US" dirty="0"/>
              <a:t>Business motivations - cost</a:t>
            </a:r>
            <a:endParaRPr lang="en-NL" dirty="0"/>
          </a:p>
        </p:txBody>
      </p:sp>
      <p:sp>
        <p:nvSpPr>
          <p:cNvPr id="3" name="Content Placeholder 2">
            <a:extLst>
              <a:ext uri="{FF2B5EF4-FFF2-40B4-BE49-F238E27FC236}">
                <a16:creationId xmlns:a16="http://schemas.microsoft.com/office/drawing/2014/main" id="{D33B698A-2FD3-4D5C-9A21-22F6DFF4A89C}"/>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Both platform as a service (PaaS) and infrastructure as a service (IaaS) options include base price that covers underlying infrastructure and licensing. However, with the IaaS option you need to invest additional time and resources to manage your database, while in PaaS you get these administration features included in the price. IaaS enables you to shut down resources while you are not using them to decrease the cost, while PaaS is always running unless you drop and re-create your resources when they are needed.</a:t>
            </a:r>
            <a:endParaRPr lang="en-NL" dirty="0"/>
          </a:p>
        </p:txBody>
      </p:sp>
    </p:spTree>
    <p:extLst>
      <p:ext uri="{BB962C8B-B14F-4D97-AF65-F5344CB8AC3E}">
        <p14:creationId xmlns:p14="http://schemas.microsoft.com/office/powerpoint/2010/main" val="311165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238F-6B55-4A7A-8C70-2E1E8C4F8AA8}"/>
              </a:ext>
            </a:extLst>
          </p:cNvPr>
          <p:cNvSpPr>
            <a:spLocks noGrp="1"/>
          </p:cNvSpPr>
          <p:nvPr>
            <p:ph type="title"/>
          </p:nvPr>
        </p:nvSpPr>
        <p:spPr/>
        <p:txBody>
          <a:bodyPr/>
          <a:lstStyle/>
          <a:p>
            <a:r>
              <a:rPr lang="en-US" dirty="0"/>
              <a:t>Azure resource manager (arm)</a:t>
            </a:r>
            <a:endParaRPr lang="en-NL" dirty="0"/>
          </a:p>
        </p:txBody>
      </p:sp>
      <p:sp>
        <p:nvSpPr>
          <p:cNvPr id="3" name="Content Placeholder 2">
            <a:extLst>
              <a:ext uri="{FF2B5EF4-FFF2-40B4-BE49-F238E27FC236}">
                <a16:creationId xmlns:a16="http://schemas.microsoft.com/office/drawing/2014/main" id="{2AE1EE76-97E2-4A28-A1BF-837A9485C800}"/>
              </a:ext>
            </a:extLst>
          </p:cNvPr>
          <p:cNvSpPr>
            <a:spLocks noGrp="1"/>
          </p:cNvSpPr>
          <p:nvPr>
            <p:ph idx="1"/>
          </p:nvPr>
        </p:nvSpPr>
        <p:spPr/>
        <p:txBody>
          <a:bodyPr/>
          <a:lstStyle/>
          <a:p>
            <a:endParaRPr lang="en-NL" dirty="0"/>
          </a:p>
        </p:txBody>
      </p:sp>
      <p:pic>
        <p:nvPicPr>
          <p:cNvPr id="6148" name="Picture 4" descr="Azure Resource Manager overview - Azure Resource Manager | Microsoft Docs">
            <a:extLst>
              <a:ext uri="{FF2B5EF4-FFF2-40B4-BE49-F238E27FC236}">
                <a16:creationId xmlns:a16="http://schemas.microsoft.com/office/drawing/2014/main" id="{9831B44D-3C93-4C4D-8932-CDFB68592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5999"/>
            <a:ext cx="7327128" cy="385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54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8B5A-F5DF-4011-ABBA-8D3E6CE2D8E8}"/>
              </a:ext>
            </a:extLst>
          </p:cNvPr>
          <p:cNvSpPr>
            <a:spLocks noGrp="1"/>
          </p:cNvSpPr>
          <p:nvPr>
            <p:ph type="title"/>
          </p:nvPr>
        </p:nvSpPr>
        <p:spPr/>
        <p:txBody>
          <a:bodyPr/>
          <a:lstStyle/>
          <a:p>
            <a:r>
              <a:rPr lang="en-US" dirty="0"/>
              <a:t>Arm templates</a:t>
            </a:r>
            <a:endParaRPr lang="en-NL" dirty="0"/>
          </a:p>
        </p:txBody>
      </p:sp>
      <p:sp>
        <p:nvSpPr>
          <p:cNvPr id="3" name="Content Placeholder 2">
            <a:extLst>
              <a:ext uri="{FF2B5EF4-FFF2-40B4-BE49-F238E27FC236}">
                <a16:creationId xmlns:a16="http://schemas.microsoft.com/office/drawing/2014/main" id="{AF2F9392-3DB9-4F40-9AB7-826D6A9C2476}"/>
              </a:ext>
            </a:extLst>
          </p:cNvPr>
          <p:cNvSpPr>
            <a:spLocks noGrp="1"/>
          </p:cNvSpPr>
          <p:nvPr>
            <p:ph idx="1"/>
          </p:nvPr>
        </p:nvSpPr>
        <p:spPr/>
        <p:txBody>
          <a:bodyPr>
            <a:normAutofit/>
          </a:bodyPr>
          <a:lstStyle/>
          <a:p>
            <a:r>
              <a:rPr lang="en-US" dirty="0"/>
              <a:t>With the move to the cloud, many teams have adopted agile development methods. These teams iterate quickly. They need to repeatedly deploy their solutions to the cloud, and know their infrastructure is in a reliable state. As infrastructure has become part of the iterative process, the division between operations and development has disappeared. Teams need to manage infrastructure and application code through a unified process.</a:t>
            </a:r>
          </a:p>
          <a:p>
            <a:r>
              <a:rPr lang="en-US" dirty="0"/>
              <a:t>To meet these challenges, you can automate deployments and use the practice of infrastructure as code. In code, you define the infrastructure that needs to be deployed. The infrastructure code becomes part of your project. Just like application code, you store the infrastructure code in a source repository and version it. Any one on your team can run the code and deploy similar environments.</a:t>
            </a:r>
            <a:endParaRPr lang="en-NL" dirty="0"/>
          </a:p>
        </p:txBody>
      </p:sp>
    </p:spTree>
    <p:extLst>
      <p:ext uri="{BB962C8B-B14F-4D97-AF65-F5344CB8AC3E}">
        <p14:creationId xmlns:p14="http://schemas.microsoft.com/office/powerpoint/2010/main" val="2833799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FC9D-6132-481D-B53C-05D6061F53DA}"/>
              </a:ext>
            </a:extLst>
          </p:cNvPr>
          <p:cNvSpPr>
            <a:spLocks noGrp="1"/>
          </p:cNvSpPr>
          <p:nvPr>
            <p:ph type="title"/>
          </p:nvPr>
        </p:nvSpPr>
        <p:spPr/>
        <p:txBody>
          <a:bodyPr/>
          <a:lstStyle/>
          <a:p>
            <a:r>
              <a:rPr lang="en-US" dirty="0"/>
              <a:t>Arm templates</a:t>
            </a:r>
            <a:endParaRPr lang="en-NL" dirty="0"/>
          </a:p>
        </p:txBody>
      </p:sp>
      <p:sp>
        <p:nvSpPr>
          <p:cNvPr id="3" name="Content Placeholder 2">
            <a:extLst>
              <a:ext uri="{FF2B5EF4-FFF2-40B4-BE49-F238E27FC236}">
                <a16:creationId xmlns:a16="http://schemas.microsoft.com/office/drawing/2014/main" id="{D5B3323F-AA95-4A70-A54D-2E87BC4820D3}"/>
              </a:ext>
            </a:extLst>
          </p:cNvPr>
          <p:cNvSpPr>
            <a:spLocks noGrp="1"/>
          </p:cNvSpPr>
          <p:nvPr>
            <p:ph idx="1"/>
          </p:nvPr>
        </p:nvSpPr>
        <p:spPr/>
        <p:txBody>
          <a:bodyPr/>
          <a:lstStyle/>
          <a:p>
            <a:r>
              <a:rPr lang="en-US" dirty="0"/>
              <a:t>To implement infrastructure as code for your Azure solutions, use Azure Resource Manager templates (ARM templates). The template is a JavaScript Object Notation (JSON) file that defines the infrastructure and configuration for your project. The template uses declarative syntax, which lets you state what you intend to deploy without having to write the sequence of programming commands to create it. In the template, you specify the resources to deploy and the properties for those resources.</a:t>
            </a:r>
            <a:endParaRPr lang="en-NL" dirty="0"/>
          </a:p>
        </p:txBody>
      </p:sp>
    </p:spTree>
    <p:extLst>
      <p:ext uri="{BB962C8B-B14F-4D97-AF65-F5344CB8AC3E}">
        <p14:creationId xmlns:p14="http://schemas.microsoft.com/office/powerpoint/2010/main" val="1390444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D128-3CAB-4655-A137-46B9B3665EEB}"/>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8CA1F74D-2DA8-4C22-AE8C-88D7C70E8978}"/>
              </a:ext>
            </a:extLst>
          </p:cNvPr>
          <p:cNvSpPr>
            <a:spLocks noGrp="1"/>
          </p:cNvSpPr>
          <p:nvPr>
            <p:ph idx="1"/>
          </p:nvPr>
        </p:nvSpPr>
        <p:spPr/>
        <p:txBody>
          <a:bodyPr>
            <a:normAutofit lnSpcReduction="10000"/>
          </a:bodyPr>
          <a:lstStyle/>
          <a:p>
            <a:r>
              <a:rPr lang="en-US" dirty="0"/>
              <a:t>If you're trying to decide between using ARM templates and one of the other infrastructure as code services, consider the following advantages of using templates:</a:t>
            </a:r>
          </a:p>
          <a:p>
            <a:r>
              <a:rPr lang="en-US" b="1" dirty="0"/>
              <a:t>Declarative syntax: </a:t>
            </a:r>
            <a:r>
              <a:rPr lang="en-US" dirty="0"/>
              <a:t>ARM templates allow you to create and deploy an entire Azure infrastructure declaratively. For example, you can deploy not only virtual machines, but also the network infrastructure, storage systems, and any other resources you may need.</a:t>
            </a:r>
          </a:p>
          <a:p>
            <a:r>
              <a:rPr lang="en-US" b="1" dirty="0"/>
              <a:t>Repeatable results: </a:t>
            </a:r>
            <a:r>
              <a:rPr lang="en-US" dirty="0"/>
              <a:t>Repeatedly deploy your infrastructure throughout the development lifecycle and have confidence your resources are deployed in a consistent manner. Templates are idempotent, which means you can deploy the same template many times and get the same resource types in the same state. You can develop one template that represents the desired state, rather than developing lots of separate templates to represent updates.</a:t>
            </a:r>
            <a:endParaRPr lang="en-NL" dirty="0"/>
          </a:p>
        </p:txBody>
      </p:sp>
    </p:spTree>
    <p:extLst>
      <p:ext uri="{BB962C8B-B14F-4D97-AF65-F5344CB8AC3E}">
        <p14:creationId xmlns:p14="http://schemas.microsoft.com/office/powerpoint/2010/main" val="3609812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596A-726F-48B9-9558-0F52C88F2B25}"/>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EB0CB049-4A75-40AC-A805-EA613DFC6C4A}"/>
              </a:ext>
            </a:extLst>
          </p:cNvPr>
          <p:cNvSpPr>
            <a:spLocks noGrp="1"/>
          </p:cNvSpPr>
          <p:nvPr>
            <p:ph idx="1"/>
          </p:nvPr>
        </p:nvSpPr>
        <p:spPr/>
        <p:txBody>
          <a:bodyPr/>
          <a:lstStyle/>
          <a:p>
            <a:r>
              <a:rPr lang="en-US" b="1" dirty="0"/>
              <a:t>Orchestration: </a:t>
            </a:r>
            <a:r>
              <a:rPr lang="en-US" dirty="0"/>
              <a:t>You don't have to worry about the complexities of ordering operations. Resource Manager orchestrates the deployment of interdependent resources so they're created in the correct order. When possible, Resource Manager deploys resources in parallel so your deployments finish faster than serial deployments. You deploy the template through one command, rather than through multiple imperative commands.</a:t>
            </a:r>
            <a:endParaRPr lang="en-NL" dirty="0"/>
          </a:p>
        </p:txBody>
      </p:sp>
      <p:pic>
        <p:nvPicPr>
          <p:cNvPr id="7170" name="Picture 2" descr="Template deployment comparison">
            <a:extLst>
              <a:ext uri="{FF2B5EF4-FFF2-40B4-BE49-F238E27FC236}">
                <a16:creationId xmlns:a16="http://schemas.microsoft.com/office/drawing/2014/main" id="{6319676C-A571-4DA9-B16D-0EDC7B7BC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297680"/>
            <a:ext cx="4794504" cy="221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27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AAA9-A851-43CA-8D36-D140782AFE8E}"/>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47BF69D3-0BE0-48EA-B66B-B4445CFCA441}"/>
              </a:ext>
            </a:extLst>
          </p:cNvPr>
          <p:cNvSpPr>
            <a:spLocks noGrp="1"/>
          </p:cNvSpPr>
          <p:nvPr>
            <p:ph idx="1"/>
          </p:nvPr>
        </p:nvSpPr>
        <p:spPr/>
        <p:txBody>
          <a:bodyPr>
            <a:normAutofit lnSpcReduction="10000"/>
          </a:bodyPr>
          <a:lstStyle/>
          <a:p>
            <a:r>
              <a:rPr lang="en-US" b="1" dirty="0"/>
              <a:t>Modular files: </a:t>
            </a:r>
            <a:r>
              <a:rPr lang="en-US" dirty="0"/>
              <a:t>You can break your templates into smaller, reusable components and link them together at deployment time. You can also nest one template inside another template.</a:t>
            </a:r>
          </a:p>
          <a:p>
            <a:r>
              <a:rPr lang="en-US" b="1" dirty="0"/>
              <a:t>Create any Azure resource: </a:t>
            </a:r>
            <a:r>
              <a:rPr lang="en-US" dirty="0"/>
              <a:t>You can immediately use new Azure services and features in templates. As soon as a resource provider introduces new resources, you can deploy those resources through templates. You don't have to wait for tools or modules to be updated before using the new services.</a:t>
            </a:r>
          </a:p>
          <a:p>
            <a:r>
              <a:rPr lang="en-US" b="1" dirty="0"/>
              <a:t>Extensibility: </a:t>
            </a:r>
            <a:r>
              <a:rPr lang="en-US" dirty="0"/>
              <a:t>With deployment scripts, you can add PowerShell or Bash scripts to your templates. The deployment scripts extend your ability to set up resources during deployment. A script can be included in the template, or stored in an external source and referenced in the template. Deployment scripts give you the ability to complete your end-to-end environment setup in a single ARM template.</a:t>
            </a:r>
            <a:endParaRPr lang="en-NL" dirty="0"/>
          </a:p>
        </p:txBody>
      </p:sp>
    </p:spTree>
    <p:extLst>
      <p:ext uri="{BB962C8B-B14F-4D97-AF65-F5344CB8AC3E}">
        <p14:creationId xmlns:p14="http://schemas.microsoft.com/office/powerpoint/2010/main" val="4109598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68C3-E2D6-4188-B78D-7B47AF7FFE40}"/>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020CBCDB-6F6C-45BA-ACCA-04DFE6FCF8C3}"/>
              </a:ext>
            </a:extLst>
          </p:cNvPr>
          <p:cNvSpPr>
            <a:spLocks noGrp="1"/>
          </p:cNvSpPr>
          <p:nvPr>
            <p:ph idx="1"/>
          </p:nvPr>
        </p:nvSpPr>
        <p:spPr/>
        <p:txBody>
          <a:bodyPr>
            <a:normAutofit lnSpcReduction="10000"/>
          </a:bodyPr>
          <a:lstStyle/>
          <a:p>
            <a:r>
              <a:rPr lang="en-US" b="1" dirty="0"/>
              <a:t>Testing: </a:t>
            </a:r>
            <a:r>
              <a:rPr lang="en-US" dirty="0"/>
              <a:t>You can make sure your template follows recommended guidelines by testing it with the ARM template tool kit (arm-</a:t>
            </a:r>
            <a:r>
              <a:rPr lang="en-US" dirty="0" err="1"/>
              <a:t>ttk</a:t>
            </a:r>
            <a:r>
              <a:rPr lang="en-US" dirty="0"/>
              <a:t>). This test kit is a PowerShell script that you can download from GitHub. The tool kit makes it easier for you to develop expertise using the template language.</a:t>
            </a:r>
          </a:p>
          <a:p>
            <a:r>
              <a:rPr lang="en-US" b="1" dirty="0"/>
              <a:t>Preview changes: </a:t>
            </a:r>
            <a:r>
              <a:rPr lang="en-US" dirty="0"/>
              <a:t>You can use the what-if operation to get a preview of changes before deploying the template. With what-if, you see which resources will be created, updated, or deleted, and any resource properties that will be changed. The what-if operation checks the current state of your environment and eliminates the need to manage state.</a:t>
            </a:r>
          </a:p>
          <a:p>
            <a:r>
              <a:rPr lang="en-US" b="1" dirty="0"/>
              <a:t>Built-in validation: </a:t>
            </a:r>
            <a:r>
              <a:rPr lang="en-US" dirty="0"/>
              <a:t>Your template is deployed only after passing validation. Resource Manager checks the template before starting the deployment to make sure the deployment will succeed. Your deployment is less likely to stop in a half-finished state.</a:t>
            </a:r>
            <a:endParaRPr lang="en-NL" dirty="0"/>
          </a:p>
        </p:txBody>
      </p:sp>
    </p:spTree>
    <p:extLst>
      <p:ext uri="{BB962C8B-B14F-4D97-AF65-F5344CB8AC3E}">
        <p14:creationId xmlns:p14="http://schemas.microsoft.com/office/powerpoint/2010/main" val="3155933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91F3-D0A1-4527-82FF-B8FEA65580EC}"/>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92F98A81-0430-493B-8591-A419E2AEBAE8}"/>
              </a:ext>
            </a:extLst>
          </p:cNvPr>
          <p:cNvSpPr>
            <a:spLocks noGrp="1"/>
          </p:cNvSpPr>
          <p:nvPr>
            <p:ph idx="1"/>
          </p:nvPr>
        </p:nvSpPr>
        <p:spPr/>
        <p:txBody>
          <a:bodyPr/>
          <a:lstStyle/>
          <a:p>
            <a:r>
              <a:rPr lang="en-US" b="1" dirty="0"/>
              <a:t>Tracked deployments: </a:t>
            </a:r>
            <a:r>
              <a:rPr lang="en-US" dirty="0"/>
              <a:t>In the Azure portal, you can review the deployment history and get information about the template deployment. You can see the template that was deployed, the parameter values passed in, and any output values. Other infrastructure as code services aren't tracked through the portal.</a:t>
            </a:r>
            <a:endParaRPr lang="en-NL" dirty="0"/>
          </a:p>
        </p:txBody>
      </p:sp>
      <p:pic>
        <p:nvPicPr>
          <p:cNvPr id="8200" name="Picture 8">
            <a:extLst>
              <a:ext uri="{FF2B5EF4-FFF2-40B4-BE49-F238E27FC236}">
                <a16:creationId xmlns:a16="http://schemas.microsoft.com/office/drawing/2014/main" id="{0C2E3B97-7780-4187-BC0A-291741727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649111"/>
            <a:ext cx="7533463" cy="299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67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B082-2ED5-45BA-8F42-343B388F1627}"/>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09995765-9600-465A-BCD8-E59072DCC677}"/>
              </a:ext>
            </a:extLst>
          </p:cNvPr>
          <p:cNvSpPr>
            <a:spLocks noGrp="1"/>
          </p:cNvSpPr>
          <p:nvPr>
            <p:ph idx="1"/>
          </p:nvPr>
        </p:nvSpPr>
        <p:spPr/>
        <p:txBody>
          <a:bodyPr>
            <a:normAutofit/>
          </a:bodyPr>
          <a:lstStyle/>
          <a:p>
            <a:r>
              <a:rPr lang="en-US" b="1" dirty="0"/>
              <a:t>Policy as code: </a:t>
            </a:r>
            <a:r>
              <a:rPr lang="en-US" dirty="0"/>
              <a:t>Azure Policy is a policy as code framework to automate governance. If you're using Azure policies, policy remediation is done on non-compliant resources when deployed through templates.</a:t>
            </a:r>
          </a:p>
          <a:p>
            <a:r>
              <a:rPr lang="en-US" b="1" dirty="0"/>
              <a:t>Deployment Blueprints: </a:t>
            </a:r>
            <a:r>
              <a:rPr lang="en-US" dirty="0"/>
              <a:t>You can take advantage of Blueprints provided by Microsoft to meet regulatory and compliance standards. These blueprints include pre-built templates for various architectures.</a:t>
            </a:r>
          </a:p>
          <a:p>
            <a:r>
              <a:rPr lang="en-US" b="1" dirty="0"/>
              <a:t>CI/CD integration: </a:t>
            </a:r>
            <a:r>
              <a:rPr lang="en-US" dirty="0"/>
              <a:t>You can integrate templates into your continuous integration and continuous deployment (CI/CD) tools, which can automate your release pipelines for fast and reliable application and infrastructure updates. By using Azure DevOps and Resource Manager template task, you can use Azure Pipelines to continuously build and deploy ARM template projects. </a:t>
            </a:r>
          </a:p>
          <a:p>
            <a:endParaRPr lang="en-NL" dirty="0"/>
          </a:p>
        </p:txBody>
      </p:sp>
    </p:spTree>
    <p:extLst>
      <p:ext uri="{BB962C8B-B14F-4D97-AF65-F5344CB8AC3E}">
        <p14:creationId xmlns:p14="http://schemas.microsoft.com/office/powerpoint/2010/main" val="1226756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50CD-B0AE-43EC-B5E1-D0A5799C366D}"/>
              </a:ext>
            </a:extLst>
          </p:cNvPr>
          <p:cNvSpPr>
            <a:spLocks noGrp="1"/>
          </p:cNvSpPr>
          <p:nvPr>
            <p:ph type="title"/>
          </p:nvPr>
        </p:nvSpPr>
        <p:spPr/>
        <p:txBody>
          <a:bodyPr/>
          <a:lstStyle/>
          <a:p>
            <a:r>
              <a:rPr lang="en-US" dirty="0"/>
              <a:t>Arm templates – why?</a:t>
            </a:r>
            <a:endParaRPr lang="en-NL" dirty="0"/>
          </a:p>
        </p:txBody>
      </p:sp>
      <p:sp>
        <p:nvSpPr>
          <p:cNvPr id="3" name="Content Placeholder 2">
            <a:extLst>
              <a:ext uri="{FF2B5EF4-FFF2-40B4-BE49-F238E27FC236}">
                <a16:creationId xmlns:a16="http://schemas.microsoft.com/office/drawing/2014/main" id="{DB7774B3-5DB6-43E1-B65A-8816FB42CD17}"/>
              </a:ext>
            </a:extLst>
          </p:cNvPr>
          <p:cNvSpPr>
            <a:spLocks noGrp="1"/>
          </p:cNvSpPr>
          <p:nvPr>
            <p:ph idx="1"/>
          </p:nvPr>
        </p:nvSpPr>
        <p:spPr/>
        <p:txBody>
          <a:bodyPr/>
          <a:lstStyle/>
          <a:p>
            <a:r>
              <a:rPr lang="en-US" b="1" dirty="0"/>
              <a:t>Exportable code: </a:t>
            </a:r>
            <a:r>
              <a:rPr lang="en-US" dirty="0"/>
              <a:t>You can get a template for an existing resource group by either exporting the current state of the resource group, or viewing the template used for a particular deployment. Viewing the exported template is a helpful way to learn about the template syntax.</a:t>
            </a:r>
          </a:p>
          <a:p>
            <a:r>
              <a:rPr lang="en-US" b="1" dirty="0"/>
              <a:t>Authoring tools: </a:t>
            </a:r>
            <a:r>
              <a:rPr lang="en-US" dirty="0"/>
              <a:t>You can author templates with Visual Studio Code and the template tool extension. You get </a:t>
            </a:r>
            <a:r>
              <a:rPr lang="en-US" dirty="0" err="1"/>
              <a:t>intellisense</a:t>
            </a:r>
            <a:r>
              <a:rPr lang="en-US" dirty="0"/>
              <a:t>, syntax highlighting, in-line help, and many other language functions. In addition to Visual Studio Code, you can also use Visual Studio.</a:t>
            </a:r>
            <a:endParaRPr lang="en-NL" dirty="0"/>
          </a:p>
        </p:txBody>
      </p:sp>
    </p:spTree>
    <p:extLst>
      <p:ext uri="{BB962C8B-B14F-4D97-AF65-F5344CB8AC3E}">
        <p14:creationId xmlns:p14="http://schemas.microsoft.com/office/powerpoint/2010/main" val="303777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F38A-1A8A-4EBC-8F22-860F17C782BF}"/>
              </a:ext>
            </a:extLst>
          </p:cNvPr>
          <p:cNvSpPr>
            <a:spLocks noGrp="1"/>
          </p:cNvSpPr>
          <p:nvPr>
            <p:ph type="title"/>
          </p:nvPr>
        </p:nvSpPr>
        <p:spPr/>
        <p:txBody>
          <a:bodyPr/>
          <a:lstStyle/>
          <a:p>
            <a:r>
              <a:rPr lang="en-US" dirty="0"/>
              <a:t>Business motivations - administration</a:t>
            </a:r>
            <a:endParaRPr lang="en-NL" dirty="0"/>
          </a:p>
        </p:txBody>
      </p:sp>
      <p:sp>
        <p:nvSpPr>
          <p:cNvPr id="3" name="Content Placeholder 2">
            <a:extLst>
              <a:ext uri="{FF2B5EF4-FFF2-40B4-BE49-F238E27FC236}">
                <a16:creationId xmlns:a16="http://schemas.microsoft.com/office/drawing/2014/main" id="{52755969-07E5-4FD0-B566-20224AA4E1D3}"/>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PaaS options reduce the amount of time that you need to invest to administer the database. However, it also limits the range of custom administration tasks and scripts that you can perform or run. For example, the CLR is not supported with SQL Database, but is supported for an instance of SQL Managed Instance. Also, no deployment options in PaaS support the use of trace flags.</a:t>
            </a:r>
            <a:endParaRPr lang="en-NL" dirty="0"/>
          </a:p>
        </p:txBody>
      </p:sp>
    </p:spTree>
    <p:extLst>
      <p:ext uri="{BB962C8B-B14F-4D97-AF65-F5344CB8AC3E}">
        <p14:creationId xmlns:p14="http://schemas.microsoft.com/office/powerpoint/2010/main" val="2229858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03FA-D9C4-4A5A-9806-7C8A2511E835}"/>
              </a:ext>
            </a:extLst>
          </p:cNvPr>
          <p:cNvSpPr>
            <a:spLocks noGrp="1"/>
          </p:cNvSpPr>
          <p:nvPr>
            <p:ph type="title"/>
          </p:nvPr>
        </p:nvSpPr>
        <p:spPr/>
        <p:txBody>
          <a:bodyPr/>
          <a:lstStyle/>
          <a:p>
            <a:r>
              <a:rPr lang="en-US" dirty="0"/>
              <a:t>Arm template file</a:t>
            </a:r>
            <a:endParaRPr lang="en-NL" dirty="0"/>
          </a:p>
        </p:txBody>
      </p:sp>
      <p:sp>
        <p:nvSpPr>
          <p:cNvPr id="3" name="Content Placeholder 2">
            <a:extLst>
              <a:ext uri="{FF2B5EF4-FFF2-40B4-BE49-F238E27FC236}">
                <a16:creationId xmlns:a16="http://schemas.microsoft.com/office/drawing/2014/main" id="{DB8A5785-52E0-4124-BF71-04493396EA7B}"/>
              </a:ext>
            </a:extLst>
          </p:cNvPr>
          <p:cNvSpPr>
            <a:spLocks noGrp="1"/>
          </p:cNvSpPr>
          <p:nvPr>
            <p:ph idx="1"/>
          </p:nvPr>
        </p:nvSpPr>
        <p:spPr/>
        <p:txBody>
          <a:bodyPr>
            <a:normAutofit fontScale="92500"/>
          </a:bodyPr>
          <a:lstStyle/>
          <a:p>
            <a:r>
              <a:rPr lang="en-US" dirty="0"/>
              <a:t>Within your template, you can write template expressions that extend the capabilities of JSON. These expressions make use of the functions provided by Resource Manager.</a:t>
            </a:r>
          </a:p>
          <a:p>
            <a:r>
              <a:rPr lang="en-US" dirty="0"/>
              <a:t>The template has the following sections:</a:t>
            </a:r>
          </a:p>
          <a:p>
            <a:r>
              <a:rPr lang="en-US" b="1" dirty="0"/>
              <a:t>Parameters</a:t>
            </a:r>
            <a:r>
              <a:rPr lang="en-US" dirty="0"/>
              <a:t> - Provide values during deployment that allow the same template to be used with different environments.</a:t>
            </a:r>
          </a:p>
          <a:p>
            <a:r>
              <a:rPr lang="en-US" b="1" dirty="0"/>
              <a:t>Variables</a:t>
            </a:r>
            <a:r>
              <a:rPr lang="en-US" dirty="0"/>
              <a:t> - Define values that are reused in your templates. They can be constructed from parameter values.</a:t>
            </a:r>
          </a:p>
          <a:p>
            <a:r>
              <a:rPr lang="en-US" b="1" dirty="0"/>
              <a:t>User-defined functions </a:t>
            </a:r>
            <a:r>
              <a:rPr lang="en-US" dirty="0"/>
              <a:t>- Create customized functions that simplify your template.</a:t>
            </a:r>
          </a:p>
          <a:p>
            <a:r>
              <a:rPr lang="en-US" b="1" dirty="0"/>
              <a:t>Resources</a:t>
            </a:r>
            <a:r>
              <a:rPr lang="en-US" dirty="0"/>
              <a:t> - Specify the resources to deploy.</a:t>
            </a:r>
          </a:p>
          <a:p>
            <a:r>
              <a:rPr lang="en-US" b="1" dirty="0"/>
              <a:t>Outputs</a:t>
            </a:r>
            <a:r>
              <a:rPr lang="en-US" dirty="0"/>
              <a:t> - Return values from the deployed resources.</a:t>
            </a:r>
            <a:endParaRPr lang="en-NL" dirty="0"/>
          </a:p>
        </p:txBody>
      </p:sp>
    </p:spTree>
    <p:extLst>
      <p:ext uri="{BB962C8B-B14F-4D97-AF65-F5344CB8AC3E}">
        <p14:creationId xmlns:p14="http://schemas.microsoft.com/office/powerpoint/2010/main" val="3280133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3AB6-4079-4BD5-B764-9EE993488ACA}"/>
              </a:ext>
            </a:extLst>
          </p:cNvPr>
          <p:cNvSpPr>
            <a:spLocks noGrp="1"/>
          </p:cNvSpPr>
          <p:nvPr>
            <p:ph type="title"/>
          </p:nvPr>
        </p:nvSpPr>
        <p:spPr/>
        <p:txBody>
          <a:bodyPr/>
          <a:lstStyle/>
          <a:p>
            <a:r>
              <a:rPr lang="en-US" dirty="0"/>
              <a:t>Arm parameters</a:t>
            </a:r>
            <a:endParaRPr lang="en-NL" dirty="0"/>
          </a:p>
        </p:txBody>
      </p:sp>
      <p:sp>
        <p:nvSpPr>
          <p:cNvPr id="3" name="Content Placeholder 2">
            <a:extLst>
              <a:ext uri="{FF2B5EF4-FFF2-40B4-BE49-F238E27FC236}">
                <a16:creationId xmlns:a16="http://schemas.microsoft.com/office/drawing/2014/main" id="{A912BA2A-2775-4533-9F97-CD022BE5F69A}"/>
              </a:ext>
            </a:extLst>
          </p:cNvPr>
          <p:cNvSpPr>
            <a:spLocks noGrp="1"/>
          </p:cNvSpPr>
          <p:nvPr>
            <p:ph idx="1"/>
          </p:nvPr>
        </p:nvSpPr>
        <p:spPr/>
        <p:txBody>
          <a:bodyPr/>
          <a:lstStyle/>
          <a:p>
            <a:r>
              <a:rPr lang="en-US" dirty="0"/>
              <a:t>By providing different values for parameters, you can reuse a template for different environments.</a:t>
            </a:r>
          </a:p>
          <a:p>
            <a:r>
              <a:rPr lang="en-US" dirty="0"/>
              <a:t>Resource Manager resolves parameter values before starting the deployment operations. Wherever the parameter is used in the template, Resource Manager replaces it with the resolved value.</a:t>
            </a:r>
            <a:endParaRPr lang="en-NL" dirty="0"/>
          </a:p>
        </p:txBody>
      </p:sp>
      <p:pic>
        <p:nvPicPr>
          <p:cNvPr id="5" name="Picture 4">
            <a:extLst>
              <a:ext uri="{FF2B5EF4-FFF2-40B4-BE49-F238E27FC236}">
                <a16:creationId xmlns:a16="http://schemas.microsoft.com/office/drawing/2014/main" id="{597FF875-CA61-4352-BF69-B1445F4ADD7D}"/>
              </a:ext>
            </a:extLst>
          </p:cNvPr>
          <p:cNvPicPr>
            <a:picLocks noChangeAspect="1"/>
          </p:cNvPicPr>
          <p:nvPr/>
        </p:nvPicPr>
        <p:blipFill>
          <a:blip r:embed="rId3"/>
          <a:stretch>
            <a:fillRect/>
          </a:stretch>
        </p:blipFill>
        <p:spPr>
          <a:xfrm>
            <a:off x="7394413" y="3794263"/>
            <a:ext cx="3349787" cy="2904710"/>
          </a:xfrm>
          <a:prstGeom prst="rect">
            <a:avLst/>
          </a:prstGeom>
        </p:spPr>
      </p:pic>
    </p:spTree>
    <p:extLst>
      <p:ext uri="{BB962C8B-B14F-4D97-AF65-F5344CB8AC3E}">
        <p14:creationId xmlns:p14="http://schemas.microsoft.com/office/powerpoint/2010/main" val="142135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1A4-5396-40CF-BB14-2AD1B8A91BD2}"/>
              </a:ext>
            </a:extLst>
          </p:cNvPr>
          <p:cNvSpPr>
            <a:spLocks noGrp="1"/>
          </p:cNvSpPr>
          <p:nvPr>
            <p:ph type="title"/>
          </p:nvPr>
        </p:nvSpPr>
        <p:spPr/>
        <p:txBody>
          <a:bodyPr/>
          <a:lstStyle/>
          <a:p>
            <a:r>
              <a:rPr lang="en-US" dirty="0"/>
              <a:t>Secure parameters</a:t>
            </a:r>
            <a:endParaRPr lang="en-NL" dirty="0"/>
          </a:p>
        </p:txBody>
      </p:sp>
      <p:sp>
        <p:nvSpPr>
          <p:cNvPr id="3" name="Content Placeholder 2">
            <a:extLst>
              <a:ext uri="{FF2B5EF4-FFF2-40B4-BE49-F238E27FC236}">
                <a16:creationId xmlns:a16="http://schemas.microsoft.com/office/drawing/2014/main" id="{E33EA213-364B-42DA-9845-855349A48BEF}"/>
              </a:ext>
            </a:extLst>
          </p:cNvPr>
          <p:cNvSpPr>
            <a:spLocks noGrp="1"/>
          </p:cNvSpPr>
          <p:nvPr>
            <p:ph idx="1"/>
          </p:nvPr>
        </p:nvSpPr>
        <p:spPr/>
        <p:txBody>
          <a:bodyPr/>
          <a:lstStyle/>
          <a:p>
            <a:r>
              <a:rPr lang="en-US" dirty="0"/>
              <a:t>You can mark string or object parameters as secure. The value of a secure parameter isn't saved to the deployment history and isn't logged.</a:t>
            </a:r>
            <a:endParaRPr lang="en-NL" dirty="0"/>
          </a:p>
        </p:txBody>
      </p:sp>
      <p:pic>
        <p:nvPicPr>
          <p:cNvPr id="5" name="Picture 4">
            <a:extLst>
              <a:ext uri="{FF2B5EF4-FFF2-40B4-BE49-F238E27FC236}">
                <a16:creationId xmlns:a16="http://schemas.microsoft.com/office/drawing/2014/main" id="{99859DD5-2C6D-4104-87FE-096EAE94C7B6}"/>
              </a:ext>
            </a:extLst>
          </p:cNvPr>
          <p:cNvPicPr>
            <a:picLocks noChangeAspect="1"/>
          </p:cNvPicPr>
          <p:nvPr/>
        </p:nvPicPr>
        <p:blipFill>
          <a:blip r:embed="rId2"/>
          <a:stretch>
            <a:fillRect/>
          </a:stretch>
        </p:blipFill>
        <p:spPr>
          <a:xfrm>
            <a:off x="1024128" y="3157537"/>
            <a:ext cx="3249698" cy="2206721"/>
          </a:xfrm>
          <a:prstGeom prst="rect">
            <a:avLst/>
          </a:prstGeom>
        </p:spPr>
      </p:pic>
    </p:spTree>
    <p:extLst>
      <p:ext uri="{BB962C8B-B14F-4D97-AF65-F5344CB8AC3E}">
        <p14:creationId xmlns:p14="http://schemas.microsoft.com/office/powerpoint/2010/main" val="1028339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784E-EBB3-4403-AFD6-097F4CD41DD9}"/>
              </a:ext>
            </a:extLst>
          </p:cNvPr>
          <p:cNvSpPr>
            <a:spLocks noGrp="1"/>
          </p:cNvSpPr>
          <p:nvPr>
            <p:ph type="title"/>
          </p:nvPr>
        </p:nvSpPr>
        <p:spPr/>
        <p:txBody>
          <a:bodyPr/>
          <a:lstStyle/>
          <a:p>
            <a:r>
              <a:rPr lang="en-US" dirty="0"/>
              <a:t>Allowed values</a:t>
            </a:r>
            <a:endParaRPr lang="en-NL" dirty="0"/>
          </a:p>
        </p:txBody>
      </p:sp>
      <p:sp>
        <p:nvSpPr>
          <p:cNvPr id="3" name="Content Placeholder 2">
            <a:extLst>
              <a:ext uri="{FF2B5EF4-FFF2-40B4-BE49-F238E27FC236}">
                <a16:creationId xmlns:a16="http://schemas.microsoft.com/office/drawing/2014/main" id="{400DF13B-1457-459F-A2CE-23A0327E9C3B}"/>
              </a:ext>
            </a:extLst>
          </p:cNvPr>
          <p:cNvSpPr>
            <a:spLocks noGrp="1"/>
          </p:cNvSpPr>
          <p:nvPr>
            <p:ph idx="1"/>
          </p:nvPr>
        </p:nvSpPr>
        <p:spPr/>
        <p:txBody>
          <a:bodyPr/>
          <a:lstStyle/>
          <a:p>
            <a:r>
              <a:rPr lang="en-US" dirty="0"/>
              <a:t>You can define allowed values for a parameter. You provide the allowed values in an array. The deployment fails during validation if a value is passed in for the parameter that isn't one of the allowed values.</a:t>
            </a:r>
            <a:endParaRPr lang="en-NL" dirty="0"/>
          </a:p>
        </p:txBody>
      </p:sp>
      <p:pic>
        <p:nvPicPr>
          <p:cNvPr id="5" name="Picture 4">
            <a:extLst>
              <a:ext uri="{FF2B5EF4-FFF2-40B4-BE49-F238E27FC236}">
                <a16:creationId xmlns:a16="http://schemas.microsoft.com/office/drawing/2014/main" id="{0C6337D3-5A9E-40C9-AF8D-EE97155F4773}"/>
              </a:ext>
            </a:extLst>
          </p:cNvPr>
          <p:cNvPicPr>
            <a:picLocks noChangeAspect="1"/>
          </p:cNvPicPr>
          <p:nvPr/>
        </p:nvPicPr>
        <p:blipFill>
          <a:blip r:embed="rId2"/>
          <a:stretch>
            <a:fillRect/>
          </a:stretch>
        </p:blipFill>
        <p:spPr>
          <a:xfrm>
            <a:off x="1024128" y="3526735"/>
            <a:ext cx="3070794" cy="2508536"/>
          </a:xfrm>
          <a:prstGeom prst="rect">
            <a:avLst/>
          </a:prstGeom>
        </p:spPr>
      </p:pic>
    </p:spTree>
    <p:extLst>
      <p:ext uri="{BB962C8B-B14F-4D97-AF65-F5344CB8AC3E}">
        <p14:creationId xmlns:p14="http://schemas.microsoft.com/office/powerpoint/2010/main" val="1776369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706F-0765-43BB-9432-8740EF63C2FE}"/>
              </a:ext>
            </a:extLst>
          </p:cNvPr>
          <p:cNvSpPr>
            <a:spLocks noGrp="1"/>
          </p:cNvSpPr>
          <p:nvPr>
            <p:ph type="title"/>
          </p:nvPr>
        </p:nvSpPr>
        <p:spPr/>
        <p:txBody>
          <a:bodyPr/>
          <a:lstStyle/>
          <a:p>
            <a:r>
              <a:rPr lang="en-US" dirty="0"/>
              <a:t>Default values</a:t>
            </a:r>
            <a:endParaRPr lang="en-NL" dirty="0"/>
          </a:p>
        </p:txBody>
      </p:sp>
      <p:sp>
        <p:nvSpPr>
          <p:cNvPr id="3" name="Content Placeholder 2">
            <a:extLst>
              <a:ext uri="{FF2B5EF4-FFF2-40B4-BE49-F238E27FC236}">
                <a16:creationId xmlns:a16="http://schemas.microsoft.com/office/drawing/2014/main" id="{EC8F5C41-E1AB-424F-A243-C2F53B33B493}"/>
              </a:ext>
            </a:extLst>
          </p:cNvPr>
          <p:cNvSpPr>
            <a:spLocks noGrp="1"/>
          </p:cNvSpPr>
          <p:nvPr>
            <p:ph idx="1"/>
          </p:nvPr>
        </p:nvSpPr>
        <p:spPr/>
        <p:txBody>
          <a:bodyPr/>
          <a:lstStyle/>
          <a:p>
            <a:r>
              <a:rPr lang="en-US" dirty="0"/>
              <a:t>You can specify a default value for a parameter. The default value is used when a value isn't provided during deployment.</a:t>
            </a:r>
            <a:endParaRPr lang="en-NL" dirty="0"/>
          </a:p>
        </p:txBody>
      </p:sp>
      <p:pic>
        <p:nvPicPr>
          <p:cNvPr id="5" name="Picture 4">
            <a:extLst>
              <a:ext uri="{FF2B5EF4-FFF2-40B4-BE49-F238E27FC236}">
                <a16:creationId xmlns:a16="http://schemas.microsoft.com/office/drawing/2014/main" id="{E15EF0A6-D0EF-47AC-B717-4C5DA181ED81}"/>
              </a:ext>
            </a:extLst>
          </p:cNvPr>
          <p:cNvPicPr>
            <a:picLocks noChangeAspect="1"/>
          </p:cNvPicPr>
          <p:nvPr/>
        </p:nvPicPr>
        <p:blipFill>
          <a:blip r:embed="rId2"/>
          <a:stretch>
            <a:fillRect/>
          </a:stretch>
        </p:blipFill>
        <p:spPr>
          <a:xfrm>
            <a:off x="1024128" y="3220899"/>
            <a:ext cx="3873999" cy="2076658"/>
          </a:xfrm>
          <a:prstGeom prst="rect">
            <a:avLst/>
          </a:prstGeom>
        </p:spPr>
      </p:pic>
      <p:pic>
        <p:nvPicPr>
          <p:cNvPr id="7" name="Picture 6">
            <a:extLst>
              <a:ext uri="{FF2B5EF4-FFF2-40B4-BE49-F238E27FC236}">
                <a16:creationId xmlns:a16="http://schemas.microsoft.com/office/drawing/2014/main" id="{C4E5E34B-4922-4D91-B423-744B7A5CB9EF}"/>
              </a:ext>
            </a:extLst>
          </p:cNvPr>
          <p:cNvPicPr>
            <a:picLocks noChangeAspect="1"/>
          </p:cNvPicPr>
          <p:nvPr/>
        </p:nvPicPr>
        <p:blipFill>
          <a:blip r:embed="rId3"/>
          <a:stretch>
            <a:fillRect/>
          </a:stretch>
        </p:blipFill>
        <p:spPr>
          <a:xfrm>
            <a:off x="6569765" y="3220899"/>
            <a:ext cx="4174435" cy="2928154"/>
          </a:xfrm>
          <a:prstGeom prst="rect">
            <a:avLst/>
          </a:prstGeom>
        </p:spPr>
      </p:pic>
    </p:spTree>
    <p:extLst>
      <p:ext uri="{BB962C8B-B14F-4D97-AF65-F5344CB8AC3E}">
        <p14:creationId xmlns:p14="http://schemas.microsoft.com/office/powerpoint/2010/main" val="2099623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3523-37E2-40ED-AE82-A47B76A533B2}"/>
              </a:ext>
            </a:extLst>
          </p:cNvPr>
          <p:cNvSpPr>
            <a:spLocks noGrp="1"/>
          </p:cNvSpPr>
          <p:nvPr>
            <p:ph type="title"/>
          </p:nvPr>
        </p:nvSpPr>
        <p:spPr/>
        <p:txBody>
          <a:bodyPr/>
          <a:lstStyle/>
          <a:p>
            <a:r>
              <a:rPr lang="en-US" dirty="0"/>
              <a:t>Parameter constraints</a:t>
            </a:r>
            <a:endParaRPr lang="en-NL" dirty="0"/>
          </a:p>
        </p:txBody>
      </p:sp>
      <p:sp>
        <p:nvSpPr>
          <p:cNvPr id="3" name="Content Placeholder 2">
            <a:extLst>
              <a:ext uri="{FF2B5EF4-FFF2-40B4-BE49-F238E27FC236}">
                <a16:creationId xmlns:a16="http://schemas.microsoft.com/office/drawing/2014/main" id="{259BC47A-BD7C-49D6-8F6D-1DF6E546D45B}"/>
              </a:ext>
            </a:extLst>
          </p:cNvPr>
          <p:cNvSpPr>
            <a:spLocks noGrp="1"/>
          </p:cNvSpPr>
          <p:nvPr>
            <p:ph idx="1"/>
          </p:nvPr>
        </p:nvSpPr>
        <p:spPr/>
        <p:txBody>
          <a:bodyPr>
            <a:normAutofit fontScale="92500" lnSpcReduction="10000"/>
          </a:bodyPr>
          <a:lstStyle/>
          <a:p>
            <a:r>
              <a:rPr lang="en-US" dirty="0"/>
              <a:t>You can specify minimum and maximum lengths for string and array parameters. You can set one or both constraints. For strings, the length indicates the number of characters. For arrays, the length indicates the number of items in the array.</a:t>
            </a:r>
          </a:p>
          <a:p>
            <a:endParaRPr lang="en-US" dirty="0"/>
          </a:p>
          <a:p>
            <a:endParaRPr lang="en-US" dirty="0"/>
          </a:p>
          <a:p>
            <a:endParaRPr lang="en-US" dirty="0"/>
          </a:p>
          <a:p>
            <a:endParaRPr lang="en-US" dirty="0"/>
          </a:p>
          <a:p>
            <a:endParaRPr lang="en-US" dirty="0"/>
          </a:p>
          <a:p>
            <a:endParaRPr lang="en-US" dirty="0"/>
          </a:p>
          <a:p>
            <a:r>
              <a:rPr lang="en-US" dirty="0"/>
              <a:t>You can set minimum and maximum values for integer parameters. You can set one or both constraints.</a:t>
            </a:r>
            <a:endParaRPr lang="en-NL" dirty="0"/>
          </a:p>
        </p:txBody>
      </p:sp>
      <p:pic>
        <p:nvPicPr>
          <p:cNvPr id="5" name="Picture 4">
            <a:extLst>
              <a:ext uri="{FF2B5EF4-FFF2-40B4-BE49-F238E27FC236}">
                <a16:creationId xmlns:a16="http://schemas.microsoft.com/office/drawing/2014/main" id="{7347C6FA-5FCE-471F-BB60-EACC7BB52956}"/>
              </a:ext>
            </a:extLst>
          </p:cNvPr>
          <p:cNvPicPr>
            <a:picLocks noChangeAspect="1"/>
          </p:cNvPicPr>
          <p:nvPr/>
        </p:nvPicPr>
        <p:blipFill>
          <a:blip r:embed="rId2"/>
          <a:stretch>
            <a:fillRect/>
          </a:stretch>
        </p:blipFill>
        <p:spPr>
          <a:xfrm>
            <a:off x="1024128" y="3071192"/>
            <a:ext cx="2695575" cy="2667000"/>
          </a:xfrm>
          <a:prstGeom prst="rect">
            <a:avLst/>
          </a:prstGeom>
        </p:spPr>
      </p:pic>
      <p:pic>
        <p:nvPicPr>
          <p:cNvPr id="7" name="Picture 6">
            <a:extLst>
              <a:ext uri="{FF2B5EF4-FFF2-40B4-BE49-F238E27FC236}">
                <a16:creationId xmlns:a16="http://schemas.microsoft.com/office/drawing/2014/main" id="{9C56DC0C-5597-4698-A252-8DA5B594F5AA}"/>
              </a:ext>
            </a:extLst>
          </p:cNvPr>
          <p:cNvPicPr>
            <a:picLocks noChangeAspect="1"/>
          </p:cNvPicPr>
          <p:nvPr/>
        </p:nvPicPr>
        <p:blipFill>
          <a:blip r:embed="rId3"/>
          <a:stretch>
            <a:fillRect/>
          </a:stretch>
        </p:blipFill>
        <p:spPr>
          <a:xfrm>
            <a:off x="3954946" y="3071192"/>
            <a:ext cx="3009900" cy="1752600"/>
          </a:xfrm>
          <a:prstGeom prst="rect">
            <a:avLst/>
          </a:prstGeom>
        </p:spPr>
      </p:pic>
    </p:spTree>
    <p:extLst>
      <p:ext uri="{BB962C8B-B14F-4D97-AF65-F5344CB8AC3E}">
        <p14:creationId xmlns:p14="http://schemas.microsoft.com/office/powerpoint/2010/main" val="2597810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7138-BD97-49AE-9269-3CCA18E792CE}"/>
              </a:ext>
            </a:extLst>
          </p:cNvPr>
          <p:cNvSpPr>
            <a:spLocks noGrp="1"/>
          </p:cNvSpPr>
          <p:nvPr>
            <p:ph type="title"/>
          </p:nvPr>
        </p:nvSpPr>
        <p:spPr/>
        <p:txBody>
          <a:bodyPr/>
          <a:lstStyle/>
          <a:p>
            <a:r>
              <a:rPr lang="en-US" dirty="0"/>
              <a:t>Template variables</a:t>
            </a:r>
            <a:endParaRPr lang="en-NL" dirty="0"/>
          </a:p>
        </p:txBody>
      </p:sp>
      <p:sp>
        <p:nvSpPr>
          <p:cNvPr id="3" name="Content Placeholder 2">
            <a:extLst>
              <a:ext uri="{FF2B5EF4-FFF2-40B4-BE49-F238E27FC236}">
                <a16:creationId xmlns:a16="http://schemas.microsoft.com/office/drawing/2014/main" id="{5B8038D1-EFAA-4CB0-AE58-CD323780C725}"/>
              </a:ext>
            </a:extLst>
          </p:cNvPr>
          <p:cNvSpPr>
            <a:spLocks noGrp="1"/>
          </p:cNvSpPr>
          <p:nvPr>
            <p:ph idx="1"/>
          </p:nvPr>
        </p:nvSpPr>
        <p:spPr/>
        <p:txBody>
          <a:bodyPr/>
          <a:lstStyle/>
          <a:p>
            <a:r>
              <a:rPr lang="en-US" dirty="0"/>
              <a:t>You use variables to simplify your template. Rather than repeating complicated expressions throughout your template, you define a variable that contains the complicated expression. Then, you use that variable as needed throughout your template.</a:t>
            </a:r>
            <a:endParaRPr lang="en-NL" dirty="0"/>
          </a:p>
        </p:txBody>
      </p:sp>
    </p:spTree>
    <p:extLst>
      <p:ext uri="{BB962C8B-B14F-4D97-AF65-F5344CB8AC3E}">
        <p14:creationId xmlns:p14="http://schemas.microsoft.com/office/powerpoint/2010/main" val="600920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4F25-7F28-4FB8-9883-10288BB56833}"/>
              </a:ext>
            </a:extLst>
          </p:cNvPr>
          <p:cNvSpPr>
            <a:spLocks noGrp="1"/>
          </p:cNvSpPr>
          <p:nvPr>
            <p:ph type="title"/>
          </p:nvPr>
        </p:nvSpPr>
        <p:spPr/>
        <p:txBody>
          <a:bodyPr/>
          <a:lstStyle/>
          <a:p>
            <a:r>
              <a:rPr lang="en-US" dirty="0"/>
              <a:t>Define variable</a:t>
            </a:r>
            <a:endParaRPr lang="en-NL" dirty="0"/>
          </a:p>
        </p:txBody>
      </p:sp>
      <p:sp>
        <p:nvSpPr>
          <p:cNvPr id="3" name="Content Placeholder 2">
            <a:extLst>
              <a:ext uri="{FF2B5EF4-FFF2-40B4-BE49-F238E27FC236}">
                <a16:creationId xmlns:a16="http://schemas.microsoft.com/office/drawing/2014/main" id="{7FB59739-579B-4C8B-BBF0-61227AC0A152}"/>
              </a:ext>
            </a:extLst>
          </p:cNvPr>
          <p:cNvSpPr>
            <a:spLocks noGrp="1"/>
          </p:cNvSpPr>
          <p:nvPr>
            <p:ph idx="1"/>
          </p:nvPr>
        </p:nvSpPr>
        <p:spPr/>
        <p:txBody>
          <a:bodyPr/>
          <a:lstStyle/>
          <a:p>
            <a:r>
              <a:rPr lang="en-US" dirty="0"/>
              <a:t>When defining a variable, you don't specify a data type for the variable. Instead provide a value or template expression. The variable type is inferred from the resolved value. The following example sets a variable to a string.</a:t>
            </a:r>
          </a:p>
          <a:p>
            <a:r>
              <a:rPr lang="en-US" dirty="0"/>
              <a:t>To construct the variable, you can use the value from a parameter or another variable.</a:t>
            </a:r>
          </a:p>
        </p:txBody>
      </p:sp>
      <p:pic>
        <p:nvPicPr>
          <p:cNvPr id="5" name="Picture 4">
            <a:extLst>
              <a:ext uri="{FF2B5EF4-FFF2-40B4-BE49-F238E27FC236}">
                <a16:creationId xmlns:a16="http://schemas.microsoft.com/office/drawing/2014/main" id="{CB2EDC86-365E-4C1F-B342-5161F4DB29E8}"/>
              </a:ext>
            </a:extLst>
          </p:cNvPr>
          <p:cNvPicPr>
            <a:picLocks noChangeAspect="1"/>
          </p:cNvPicPr>
          <p:nvPr/>
        </p:nvPicPr>
        <p:blipFill>
          <a:blip r:embed="rId2"/>
          <a:stretch>
            <a:fillRect/>
          </a:stretch>
        </p:blipFill>
        <p:spPr>
          <a:xfrm>
            <a:off x="1024127" y="5213985"/>
            <a:ext cx="3324225" cy="1095375"/>
          </a:xfrm>
          <a:prstGeom prst="rect">
            <a:avLst/>
          </a:prstGeom>
        </p:spPr>
      </p:pic>
      <p:pic>
        <p:nvPicPr>
          <p:cNvPr id="7" name="Picture 6">
            <a:extLst>
              <a:ext uri="{FF2B5EF4-FFF2-40B4-BE49-F238E27FC236}">
                <a16:creationId xmlns:a16="http://schemas.microsoft.com/office/drawing/2014/main" id="{899EFD65-DFCA-449F-B40C-B3413A140535}"/>
              </a:ext>
            </a:extLst>
          </p:cNvPr>
          <p:cNvPicPr>
            <a:picLocks noChangeAspect="1"/>
          </p:cNvPicPr>
          <p:nvPr/>
        </p:nvPicPr>
        <p:blipFill>
          <a:blip r:embed="rId3"/>
          <a:stretch>
            <a:fillRect/>
          </a:stretch>
        </p:blipFill>
        <p:spPr>
          <a:xfrm>
            <a:off x="5438775" y="3842385"/>
            <a:ext cx="5305425" cy="2466975"/>
          </a:xfrm>
          <a:prstGeom prst="rect">
            <a:avLst/>
          </a:prstGeom>
        </p:spPr>
      </p:pic>
    </p:spTree>
    <p:extLst>
      <p:ext uri="{BB962C8B-B14F-4D97-AF65-F5344CB8AC3E}">
        <p14:creationId xmlns:p14="http://schemas.microsoft.com/office/powerpoint/2010/main" val="3301927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0E35-EBA0-40BC-B8ED-7A7DC167EB7C}"/>
              </a:ext>
            </a:extLst>
          </p:cNvPr>
          <p:cNvSpPr>
            <a:spLocks noGrp="1"/>
          </p:cNvSpPr>
          <p:nvPr>
            <p:ph type="title"/>
          </p:nvPr>
        </p:nvSpPr>
        <p:spPr/>
        <p:txBody>
          <a:bodyPr/>
          <a:lstStyle/>
          <a:p>
            <a:r>
              <a:rPr lang="en-US" dirty="0"/>
              <a:t>Template functions</a:t>
            </a:r>
            <a:endParaRPr lang="en-NL" dirty="0"/>
          </a:p>
        </p:txBody>
      </p:sp>
      <p:sp>
        <p:nvSpPr>
          <p:cNvPr id="3" name="Content Placeholder 2">
            <a:extLst>
              <a:ext uri="{FF2B5EF4-FFF2-40B4-BE49-F238E27FC236}">
                <a16:creationId xmlns:a16="http://schemas.microsoft.com/office/drawing/2014/main" id="{DF37B991-ABE4-4C9D-BBBB-901C8A488E3A}"/>
              </a:ext>
            </a:extLst>
          </p:cNvPr>
          <p:cNvSpPr>
            <a:spLocks noGrp="1"/>
          </p:cNvSpPr>
          <p:nvPr>
            <p:ph idx="1"/>
          </p:nvPr>
        </p:nvSpPr>
        <p:spPr/>
        <p:txBody>
          <a:bodyPr/>
          <a:lstStyle/>
          <a:p>
            <a:r>
              <a:rPr lang="en-US" dirty="0"/>
              <a:t>You can use template functions to construct the variable value.</a:t>
            </a:r>
          </a:p>
          <a:p>
            <a:r>
              <a:rPr lang="en-US" dirty="0"/>
              <a:t>The following example creates a string value for a storage account name. It uses several template functions to get a parameter value, and concatenates it to a unique string.</a:t>
            </a:r>
            <a:endParaRPr lang="en-NL" dirty="0"/>
          </a:p>
        </p:txBody>
      </p:sp>
      <p:pic>
        <p:nvPicPr>
          <p:cNvPr id="5" name="Picture 4">
            <a:extLst>
              <a:ext uri="{FF2B5EF4-FFF2-40B4-BE49-F238E27FC236}">
                <a16:creationId xmlns:a16="http://schemas.microsoft.com/office/drawing/2014/main" id="{996D34AD-9BFE-4807-98EA-8B1FEE5EC8A1}"/>
              </a:ext>
            </a:extLst>
          </p:cNvPr>
          <p:cNvPicPr>
            <a:picLocks noChangeAspect="1"/>
          </p:cNvPicPr>
          <p:nvPr/>
        </p:nvPicPr>
        <p:blipFill>
          <a:blip r:embed="rId3"/>
          <a:stretch>
            <a:fillRect/>
          </a:stretch>
        </p:blipFill>
        <p:spPr>
          <a:xfrm>
            <a:off x="1024128" y="3972132"/>
            <a:ext cx="9465204" cy="1196216"/>
          </a:xfrm>
          <a:prstGeom prst="rect">
            <a:avLst/>
          </a:prstGeom>
        </p:spPr>
      </p:pic>
    </p:spTree>
    <p:extLst>
      <p:ext uri="{BB962C8B-B14F-4D97-AF65-F5344CB8AC3E}">
        <p14:creationId xmlns:p14="http://schemas.microsoft.com/office/powerpoint/2010/main" val="1783959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211-09D8-4F8F-A359-75DD5D8DCB32}"/>
              </a:ext>
            </a:extLst>
          </p:cNvPr>
          <p:cNvSpPr>
            <a:spLocks noGrp="1"/>
          </p:cNvSpPr>
          <p:nvPr>
            <p:ph type="title"/>
          </p:nvPr>
        </p:nvSpPr>
        <p:spPr/>
        <p:txBody>
          <a:bodyPr/>
          <a:lstStyle/>
          <a:p>
            <a:r>
              <a:rPr lang="en-US" dirty="0"/>
              <a:t>Use variable</a:t>
            </a:r>
            <a:endParaRPr lang="en-NL" dirty="0"/>
          </a:p>
        </p:txBody>
      </p:sp>
      <p:sp>
        <p:nvSpPr>
          <p:cNvPr id="3" name="Content Placeholder 2">
            <a:extLst>
              <a:ext uri="{FF2B5EF4-FFF2-40B4-BE49-F238E27FC236}">
                <a16:creationId xmlns:a16="http://schemas.microsoft.com/office/drawing/2014/main" id="{BC45E234-7454-452D-B30B-24A63D407101}"/>
              </a:ext>
            </a:extLst>
          </p:cNvPr>
          <p:cNvSpPr>
            <a:spLocks noGrp="1"/>
          </p:cNvSpPr>
          <p:nvPr>
            <p:ph idx="1"/>
          </p:nvPr>
        </p:nvSpPr>
        <p:spPr/>
        <p:txBody>
          <a:bodyPr/>
          <a:lstStyle/>
          <a:p>
            <a:r>
              <a:rPr lang="en-US" dirty="0"/>
              <a:t>To reference the value for the variable, use the variables function.</a:t>
            </a:r>
            <a:endParaRPr lang="en-NL" dirty="0"/>
          </a:p>
        </p:txBody>
      </p:sp>
      <p:pic>
        <p:nvPicPr>
          <p:cNvPr id="5" name="Picture 4">
            <a:extLst>
              <a:ext uri="{FF2B5EF4-FFF2-40B4-BE49-F238E27FC236}">
                <a16:creationId xmlns:a16="http://schemas.microsoft.com/office/drawing/2014/main" id="{658C9925-597C-4304-A499-4398BC2A9410}"/>
              </a:ext>
            </a:extLst>
          </p:cNvPr>
          <p:cNvPicPr>
            <a:picLocks noChangeAspect="1"/>
          </p:cNvPicPr>
          <p:nvPr/>
        </p:nvPicPr>
        <p:blipFill>
          <a:blip r:embed="rId2"/>
          <a:stretch>
            <a:fillRect/>
          </a:stretch>
        </p:blipFill>
        <p:spPr>
          <a:xfrm>
            <a:off x="1024128" y="3145154"/>
            <a:ext cx="8222590" cy="2450575"/>
          </a:xfrm>
          <a:prstGeom prst="rect">
            <a:avLst/>
          </a:prstGeom>
        </p:spPr>
      </p:pic>
    </p:spTree>
    <p:extLst>
      <p:ext uri="{BB962C8B-B14F-4D97-AF65-F5344CB8AC3E}">
        <p14:creationId xmlns:p14="http://schemas.microsoft.com/office/powerpoint/2010/main" val="245296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8596-61A9-4C69-8BB0-8FFB2F3A46ED}"/>
              </a:ext>
            </a:extLst>
          </p:cNvPr>
          <p:cNvSpPr>
            <a:spLocks noGrp="1"/>
          </p:cNvSpPr>
          <p:nvPr>
            <p:ph type="title"/>
          </p:nvPr>
        </p:nvSpPr>
        <p:spPr/>
        <p:txBody>
          <a:bodyPr/>
          <a:lstStyle/>
          <a:p>
            <a:r>
              <a:rPr lang="en-US" dirty="0"/>
              <a:t>Business motivations - SLA</a:t>
            </a:r>
            <a:endParaRPr lang="en-NL" dirty="0"/>
          </a:p>
        </p:txBody>
      </p:sp>
      <p:sp>
        <p:nvSpPr>
          <p:cNvPr id="3" name="Content Placeholder 2">
            <a:extLst>
              <a:ext uri="{FF2B5EF4-FFF2-40B4-BE49-F238E27FC236}">
                <a16:creationId xmlns:a16="http://schemas.microsoft.com/office/drawing/2014/main" id="{51A2DDA2-2DFC-47B3-BD9B-10D39E4FF82D}"/>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Both IaaS and PaaS provide high, industry standard SLA. PaaS option guarantees 99.99% SLA, while IaaS guarantees 99.95% SLA for infrastructure, meaning that you need to implement additional mechanisms to ensure availability of your databases. You can attain 99.99% SLA by creating an additional SQL virtual machine, and implementing the SQL Server Always On availability group high availability solution.</a:t>
            </a:r>
            <a:endParaRPr lang="en-NL" dirty="0"/>
          </a:p>
        </p:txBody>
      </p:sp>
    </p:spTree>
    <p:extLst>
      <p:ext uri="{BB962C8B-B14F-4D97-AF65-F5344CB8AC3E}">
        <p14:creationId xmlns:p14="http://schemas.microsoft.com/office/powerpoint/2010/main" val="1980130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8DDA-C573-4062-A590-1FB6BCB7DBBB}"/>
              </a:ext>
            </a:extLst>
          </p:cNvPr>
          <p:cNvSpPr>
            <a:spLocks noGrp="1"/>
          </p:cNvSpPr>
          <p:nvPr>
            <p:ph type="title"/>
          </p:nvPr>
        </p:nvSpPr>
        <p:spPr/>
        <p:txBody>
          <a:bodyPr/>
          <a:lstStyle/>
          <a:p>
            <a:r>
              <a:rPr lang="en-US" dirty="0"/>
              <a:t>Template user-defined functions</a:t>
            </a:r>
            <a:endParaRPr lang="en-NL" dirty="0"/>
          </a:p>
        </p:txBody>
      </p:sp>
      <p:sp>
        <p:nvSpPr>
          <p:cNvPr id="3" name="Content Placeholder 2">
            <a:extLst>
              <a:ext uri="{FF2B5EF4-FFF2-40B4-BE49-F238E27FC236}">
                <a16:creationId xmlns:a16="http://schemas.microsoft.com/office/drawing/2014/main" id="{C58820DF-171E-4326-B18F-CA4BADA0A3D9}"/>
              </a:ext>
            </a:extLst>
          </p:cNvPr>
          <p:cNvSpPr>
            <a:spLocks noGrp="1"/>
          </p:cNvSpPr>
          <p:nvPr>
            <p:ph idx="1"/>
          </p:nvPr>
        </p:nvSpPr>
        <p:spPr/>
        <p:txBody>
          <a:bodyPr/>
          <a:lstStyle/>
          <a:p>
            <a:r>
              <a:rPr lang="en-US" dirty="0"/>
              <a:t>Within your template, you can create your own functions. These functions are available for use in your template. User-defined functions are separate from the standard template functions that are automatically available within your template. Create your own functions when you have complicated expressions that are used repeatedly in your template.</a:t>
            </a:r>
            <a:endParaRPr lang="en-NL" dirty="0"/>
          </a:p>
        </p:txBody>
      </p:sp>
    </p:spTree>
    <p:extLst>
      <p:ext uri="{BB962C8B-B14F-4D97-AF65-F5344CB8AC3E}">
        <p14:creationId xmlns:p14="http://schemas.microsoft.com/office/powerpoint/2010/main" val="207683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47E9-6675-4BFD-A8AF-F4408E7CF62C}"/>
              </a:ext>
            </a:extLst>
          </p:cNvPr>
          <p:cNvSpPr>
            <a:spLocks noGrp="1"/>
          </p:cNvSpPr>
          <p:nvPr>
            <p:ph type="title"/>
          </p:nvPr>
        </p:nvSpPr>
        <p:spPr/>
        <p:txBody>
          <a:bodyPr/>
          <a:lstStyle/>
          <a:p>
            <a:r>
              <a:rPr lang="en-US" dirty="0"/>
              <a:t>Define the function</a:t>
            </a:r>
            <a:endParaRPr lang="en-NL" dirty="0"/>
          </a:p>
        </p:txBody>
      </p:sp>
      <p:sp>
        <p:nvSpPr>
          <p:cNvPr id="3" name="Content Placeholder 2">
            <a:extLst>
              <a:ext uri="{FF2B5EF4-FFF2-40B4-BE49-F238E27FC236}">
                <a16:creationId xmlns:a16="http://schemas.microsoft.com/office/drawing/2014/main" id="{FD5505BA-A567-41AD-BD83-0BA04BB7E117}"/>
              </a:ext>
            </a:extLst>
          </p:cNvPr>
          <p:cNvSpPr>
            <a:spLocks noGrp="1"/>
          </p:cNvSpPr>
          <p:nvPr>
            <p:ph idx="1"/>
          </p:nvPr>
        </p:nvSpPr>
        <p:spPr/>
        <p:txBody>
          <a:bodyPr/>
          <a:lstStyle/>
          <a:p>
            <a:r>
              <a:rPr lang="en-US" dirty="0"/>
              <a:t>Your functions require a namespace value to avoid naming conflicts with template functions. The following example shows a function that returns a unique name:</a:t>
            </a:r>
            <a:endParaRPr lang="en-NL" dirty="0"/>
          </a:p>
        </p:txBody>
      </p:sp>
      <p:pic>
        <p:nvPicPr>
          <p:cNvPr id="5" name="Picture 4">
            <a:extLst>
              <a:ext uri="{FF2B5EF4-FFF2-40B4-BE49-F238E27FC236}">
                <a16:creationId xmlns:a16="http://schemas.microsoft.com/office/drawing/2014/main" id="{801B67E9-349E-43D8-A948-9F1769062B27}"/>
              </a:ext>
            </a:extLst>
          </p:cNvPr>
          <p:cNvPicPr>
            <a:picLocks noChangeAspect="1"/>
          </p:cNvPicPr>
          <p:nvPr/>
        </p:nvPicPr>
        <p:blipFill>
          <a:blip r:embed="rId2"/>
          <a:stretch>
            <a:fillRect/>
          </a:stretch>
        </p:blipFill>
        <p:spPr>
          <a:xfrm>
            <a:off x="1024128" y="2952750"/>
            <a:ext cx="7391400" cy="3905250"/>
          </a:xfrm>
          <a:prstGeom prst="rect">
            <a:avLst/>
          </a:prstGeom>
        </p:spPr>
      </p:pic>
    </p:spTree>
    <p:extLst>
      <p:ext uri="{BB962C8B-B14F-4D97-AF65-F5344CB8AC3E}">
        <p14:creationId xmlns:p14="http://schemas.microsoft.com/office/powerpoint/2010/main" val="4283376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33CA-8881-49EB-8D46-221AF590A757}"/>
              </a:ext>
            </a:extLst>
          </p:cNvPr>
          <p:cNvSpPr>
            <a:spLocks noGrp="1"/>
          </p:cNvSpPr>
          <p:nvPr>
            <p:ph type="title"/>
          </p:nvPr>
        </p:nvSpPr>
        <p:spPr/>
        <p:txBody>
          <a:bodyPr/>
          <a:lstStyle/>
          <a:p>
            <a:r>
              <a:rPr lang="en-US" dirty="0"/>
              <a:t>Use the function</a:t>
            </a:r>
            <a:endParaRPr lang="en-NL" dirty="0"/>
          </a:p>
        </p:txBody>
      </p:sp>
      <p:sp>
        <p:nvSpPr>
          <p:cNvPr id="3" name="Content Placeholder 2">
            <a:extLst>
              <a:ext uri="{FF2B5EF4-FFF2-40B4-BE49-F238E27FC236}">
                <a16:creationId xmlns:a16="http://schemas.microsoft.com/office/drawing/2014/main" id="{A711D104-F99C-4ADB-B787-79F3B16A304E}"/>
              </a:ext>
            </a:extLst>
          </p:cNvPr>
          <p:cNvSpPr>
            <a:spLocks noGrp="1"/>
          </p:cNvSpPr>
          <p:nvPr>
            <p:ph idx="1"/>
          </p:nvPr>
        </p:nvSpPr>
        <p:spPr/>
        <p:txBody>
          <a:bodyPr/>
          <a:lstStyle/>
          <a:p>
            <a:r>
              <a:rPr lang="en-US" dirty="0"/>
              <a:t>The following example shows a template that includes a user-defined function to get a unique name for a storage account. The template has a parameter named </a:t>
            </a:r>
            <a:r>
              <a:rPr lang="en-US" dirty="0" err="1"/>
              <a:t>storageNamePrefix</a:t>
            </a:r>
            <a:r>
              <a:rPr lang="en-US" dirty="0"/>
              <a:t> that is passed as a parameter to the function.</a:t>
            </a:r>
            <a:endParaRPr lang="en-NL" dirty="0"/>
          </a:p>
        </p:txBody>
      </p:sp>
      <p:pic>
        <p:nvPicPr>
          <p:cNvPr id="5" name="Picture 4">
            <a:extLst>
              <a:ext uri="{FF2B5EF4-FFF2-40B4-BE49-F238E27FC236}">
                <a16:creationId xmlns:a16="http://schemas.microsoft.com/office/drawing/2014/main" id="{DFE7AC03-2351-4F66-B34C-FA0A9C4AC706}"/>
              </a:ext>
            </a:extLst>
          </p:cNvPr>
          <p:cNvPicPr>
            <a:picLocks noChangeAspect="1"/>
          </p:cNvPicPr>
          <p:nvPr/>
        </p:nvPicPr>
        <p:blipFill>
          <a:blip r:embed="rId2"/>
          <a:stretch>
            <a:fillRect/>
          </a:stretch>
        </p:blipFill>
        <p:spPr>
          <a:xfrm>
            <a:off x="1024128" y="3589269"/>
            <a:ext cx="6600825" cy="1885950"/>
          </a:xfrm>
          <a:prstGeom prst="rect">
            <a:avLst/>
          </a:prstGeom>
        </p:spPr>
      </p:pic>
    </p:spTree>
    <p:extLst>
      <p:ext uri="{BB962C8B-B14F-4D97-AF65-F5344CB8AC3E}">
        <p14:creationId xmlns:p14="http://schemas.microsoft.com/office/powerpoint/2010/main" val="1538330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A958-BD93-4C4F-93B9-9E55036D3CA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15C5C05-0037-4A97-93CD-13AD1852EFE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84C8F4E-0FE6-490A-9846-0E06E7E9900C}"/>
              </a:ext>
            </a:extLst>
          </p:cNvPr>
          <p:cNvPicPr>
            <a:picLocks noChangeAspect="1"/>
          </p:cNvPicPr>
          <p:nvPr/>
        </p:nvPicPr>
        <p:blipFill>
          <a:blip r:embed="rId2"/>
          <a:stretch>
            <a:fillRect/>
          </a:stretch>
        </p:blipFill>
        <p:spPr>
          <a:xfrm>
            <a:off x="1024128" y="585216"/>
            <a:ext cx="6734175" cy="5724525"/>
          </a:xfrm>
          <a:prstGeom prst="rect">
            <a:avLst/>
          </a:prstGeom>
        </p:spPr>
      </p:pic>
    </p:spTree>
    <p:extLst>
      <p:ext uri="{BB962C8B-B14F-4D97-AF65-F5344CB8AC3E}">
        <p14:creationId xmlns:p14="http://schemas.microsoft.com/office/powerpoint/2010/main" val="906272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C9D9-1142-456E-BEAA-53C6052FFF1C}"/>
              </a:ext>
            </a:extLst>
          </p:cNvPr>
          <p:cNvSpPr>
            <a:spLocks noGrp="1"/>
          </p:cNvSpPr>
          <p:nvPr>
            <p:ph type="title"/>
          </p:nvPr>
        </p:nvSpPr>
        <p:spPr/>
        <p:txBody>
          <a:bodyPr/>
          <a:lstStyle/>
          <a:p>
            <a:r>
              <a:rPr lang="en-US" dirty="0"/>
              <a:t>limitations</a:t>
            </a:r>
            <a:endParaRPr lang="en-NL" dirty="0"/>
          </a:p>
        </p:txBody>
      </p:sp>
      <p:sp>
        <p:nvSpPr>
          <p:cNvPr id="3" name="Content Placeholder 2">
            <a:extLst>
              <a:ext uri="{FF2B5EF4-FFF2-40B4-BE49-F238E27FC236}">
                <a16:creationId xmlns:a16="http://schemas.microsoft.com/office/drawing/2014/main" id="{8C9ECEE5-43EF-481B-98EB-FFDBBCA278DF}"/>
              </a:ext>
            </a:extLst>
          </p:cNvPr>
          <p:cNvSpPr>
            <a:spLocks noGrp="1"/>
          </p:cNvSpPr>
          <p:nvPr>
            <p:ph idx="1"/>
          </p:nvPr>
        </p:nvSpPr>
        <p:spPr/>
        <p:txBody>
          <a:bodyPr>
            <a:normAutofit/>
          </a:bodyPr>
          <a:lstStyle/>
          <a:p>
            <a:r>
              <a:rPr lang="en-US" dirty="0"/>
              <a:t>When defining a user function, there are some restrictions:</a:t>
            </a:r>
          </a:p>
          <a:p>
            <a:r>
              <a:rPr lang="en-US" dirty="0"/>
              <a:t>The function can't access variables.</a:t>
            </a:r>
          </a:p>
          <a:p>
            <a:r>
              <a:rPr lang="en-US" dirty="0"/>
              <a:t>The function can only use parameters that are defined in the function. When you use the parameters function within a user-defined function, you're restricted to the parameters for that function.</a:t>
            </a:r>
          </a:p>
          <a:p>
            <a:r>
              <a:rPr lang="en-US" dirty="0"/>
              <a:t>The function can't call other user-defined functions.</a:t>
            </a:r>
          </a:p>
          <a:p>
            <a:r>
              <a:rPr lang="en-US" dirty="0"/>
              <a:t>The function can't use the reference function or any of the list functions.</a:t>
            </a:r>
          </a:p>
          <a:p>
            <a:r>
              <a:rPr lang="en-US" dirty="0"/>
              <a:t>The function can't use the </a:t>
            </a:r>
            <a:r>
              <a:rPr lang="en-US" dirty="0" err="1"/>
              <a:t>dateTimeAdd</a:t>
            </a:r>
            <a:r>
              <a:rPr lang="en-US" dirty="0"/>
              <a:t> function.</a:t>
            </a:r>
          </a:p>
          <a:p>
            <a:r>
              <a:rPr lang="en-US" dirty="0"/>
              <a:t>Parameters for the function can't have default values.</a:t>
            </a:r>
            <a:endParaRPr lang="en-NL" dirty="0"/>
          </a:p>
        </p:txBody>
      </p:sp>
    </p:spTree>
    <p:extLst>
      <p:ext uri="{BB962C8B-B14F-4D97-AF65-F5344CB8AC3E}">
        <p14:creationId xmlns:p14="http://schemas.microsoft.com/office/powerpoint/2010/main" val="525261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C985-357C-4ECB-AC59-26D73E36B4F8}"/>
              </a:ext>
            </a:extLst>
          </p:cNvPr>
          <p:cNvSpPr>
            <a:spLocks noGrp="1"/>
          </p:cNvSpPr>
          <p:nvPr>
            <p:ph type="title"/>
          </p:nvPr>
        </p:nvSpPr>
        <p:spPr/>
        <p:txBody>
          <a:bodyPr/>
          <a:lstStyle/>
          <a:p>
            <a:r>
              <a:rPr lang="en-US" dirty="0"/>
              <a:t>Template resources</a:t>
            </a:r>
            <a:endParaRPr lang="en-NL" dirty="0"/>
          </a:p>
        </p:txBody>
      </p:sp>
      <p:sp>
        <p:nvSpPr>
          <p:cNvPr id="3" name="Content Placeholder 2">
            <a:extLst>
              <a:ext uri="{FF2B5EF4-FFF2-40B4-BE49-F238E27FC236}">
                <a16:creationId xmlns:a16="http://schemas.microsoft.com/office/drawing/2014/main" id="{122A62DE-3FEB-46CE-ACE5-7F1AF233F9AD}"/>
              </a:ext>
            </a:extLst>
          </p:cNvPr>
          <p:cNvSpPr>
            <a:spLocks noGrp="1"/>
          </p:cNvSpPr>
          <p:nvPr>
            <p:ph idx="1"/>
          </p:nvPr>
        </p:nvSpPr>
        <p:spPr/>
        <p:txBody>
          <a:bodyPr/>
          <a:lstStyle/>
          <a:p>
            <a:r>
              <a:rPr lang="en-US" dirty="0"/>
              <a:t>To deploy a resource through an Azure Resource Manager template (ARM template), you add a resource declaration. Use the resources array in a JSON template.</a:t>
            </a:r>
            <a:endParaRPr lang="en-NL" dirty="0"/>
          </a:p>
        </p:txBody>
      </p:sp>
    </p:spTree>
    <p:extLst>
      <p:ext uri="{BB962C8B-B14F-4D97-AF65-F5344CB8AC3E}">
        <p14:creationId xmlns:p14="http://schemas.microsoft.com/office/powerpoint/2010/main" val="4012830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7729-277F-4543-83E5-2E591B58DAEB}"/>
              </a:ext>
            </a:extLst>
          </p:cNvPr>
          <p:cNvSpPr>
            <a:spLocks noGrp="1"/>
          </p:cNvSpPr>
          <p:nvPr>
            <p:ph type="title"/>
          </p:nvPr>
        </p:nvSpPr>
        <p:spPr/>
        <p:txBody>
          <a:bodyPr/>
          <a:lstStyle/>
          <a:p>
            <a:r>
              <a:rPr lang="en-US" dirty="0"/>
              <a:t>Set resource type and version</a:t>
            </a:r>
            <a:endParaRPr lang="en-NL" dirty="0"/>
          </a:p>
        </p:txBody>
      </p:sp>
      <p:sp>
        <p:nvSpPr>
          <p:cNvPr id="3" name="Content Placeholder 2">
            <a:extLst>
              <a:ext uri="{FF2B5EF4-FFF2-40B4-BE49-F238E27FC236}">
                <a16:creationId xmlns:a16="http://schemas.microsoft.com/office/drawing/2014/main" id="{2476E0D5-0BBF-4852-B43E-B8992B324089}"/>
              </a:ext>
            </a:extLst>
          </p:cNvPr>
          <p:cNvSpPr>
            <a:spLocks noGrp="1"/>
          </p:cNvSpPr>
          <p:nvPr>
            <p:ph idx="1"/>
          </p:nvPr>
        </p:nvSpPr>
        <p:spPr/>
        <p:txBody>
          <a:bodyPr/>
          <a:lstStyle/>
          <a:p>
            <a:r>
              <a:rPr lang="en-US" dirty="0"/>
              <a:t>When adding a resource to your template, start by setting the resource type and API version. These values determine the other properties that are available for the resource.</a:t>
            </a:r>
          </a:p>
          <a:p>
            <a:r>
              <a:rPr lang="en-US" dirty="0"/>
              <a:t>The following example shows how to set the resource type and API version for a storage account. The example doesn't show the full resource declaration.</a:t>
            </a:r>
            <a:endParaRPr lang="en-NL" dirty="0"/>
          </a:p>
        </p:txBody>
      </p:sp>
      <p:pic>
        <p:nvPicPr>
          <p:cNvPr id="5" name="Picture 4">
            <a:extLst>
              <a:ext uri="{FF2B5EF4-FFF2-40B4-BE49-F238E27FC236}">
                <a16:creationId xmlns:a16="http://schemas.microsoft.com/office/drawing/2014/main" id="{C4AF1F06-399E-4CD2-BF85-DF8FE6DA1A37}"/>
              </a:ext>
            </a:extLst>
          </p:cNvPr>
          <p:cNvPicPr>
            <a:picLocks noChangeAspect="1"/>
          </p:cNvPicPr>
          <p:nvPr/>
        </p:nvPicPr>
        <p:blipFill>
          <a:blip r:embed="rId2"/>
          <a:stretch>
            <a:fillRect/>
          </a:stretch>
        </p:blipFill>
        <p:spPr>
          <a:xfrm>
            <a:off x="1024127" y="4297680"/>
            <a:ext cx="4741433" cy="1874520"/>
          </a:xfrm>
          <a:prstGeom prst="rect">
            <a:avLst/>
          </a:prstGeom>
        </p:spPr>
      </p:pic>
    </p:spTree>
    <p:extLst>
      <p:ext uri="{BB962C8B-B14F-4D97-AF65-F5344CB8AC3E}">
        <p14:creationId xmlns:p14="http://schemas.microsoft.com/office/powerpoint/2010/main" val="792222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3F96-6F94-49A1-AF28-04CAA4C822F3}"/>
              </a:ext>
            </a:extLst>
          </p:cNvPr>
          <p:cNvSpPr>
            <a:spLocks noGrp="1"/>
          </p:cNvSpPr>
          <p:nvPr>
            <p:ph type="title"/>
          </p:nvPr>
        </p:nvSpPr>
        <p:spPr/>
        <p:txBody>
          <a:bodyPr/>
          <a:lstStyle/>
          <a:p>
            <a:r>
              <a:rPr lang="en-US" dirty="0"/>
              <a:t>Set resource name</a:t>
            </a:r>
            <a:endParaRPr lang="en-NL" dirty="0"/>
          </a:p>
        </p:txBody>
      </p:sp>
      <p:sp>
        <p:nvSpPr>
          <p:cNvPr id="3" name="Content Placeholder 2">
            <a:extLst>
              <a:ext uri="{FF2B5EF4-FFF2-40B4-BE49-F238E27FC236}">
                <a16:creationId xmlns:a16="http://schemas.microsoft.com/office/drawing/2014/main" id="{46DCFE13-8F98-4B3F-9663-F767875E2C0F}"/>
              </a:ext>
            </a:extLst>
          </p:cNvPr>
          <p:cNvSpPr>
            <a:spLocks noGrp="1"/>
          </p:cNvSpPr>
          <p:nvPr>
            <p:ph idx="1"/>
          </p:nvPr>
        </p:nvSpPr>
        <p:spPr/>
        <p:txBody>
          <a:bodyPr/>
          <a:lstStyle/>
          <a:p>
            <a:r>
              <a:rPr lang="en-US" dirty="0"/>
              <a:t>Each resource has a name. When setting the resource name, pay attention to the rules and restrictions for resource names.</a:t>
            </a:r>
            <a:endParaRPr lang="en-NL" dirty="0"/>
          </a:p>
        </p:txBody>
      </p:sp>
      <p:pic>
        <p:nvPicPr>
          <p:cNvPr id="5" name="Picture 4">
            <a:extLst>
              <a:ext uri="{FF2B5EF4-FFF2-40B4-BE49-F238E27FC236}">
                <a16:creationId xmlns:a16="http://schemas.microsoft.com/office/drawing/2014/main" id="{5EB7A073-5F12-4CDB-8389-843C9699705B}"/>
              </a:ext>
            </a:extLst>
          </p:cNvPr>
          <p:cNvPicPr>
            <a:picLocks noChangeAspect="1"/>
          </p:cNvPicPr>
          <p:nvPr/>
        </p:nvPicPr>
        <p:blipFill>
          <a:blip r:embed="rId3"/>
          <a:stretch>
            <a:fillRect/>
          </a:stretch>
        </p:blipFill>
        <p:spPr>
          <a:xfrm>
            <a:off x="1024128" y="3134968"/>
            <a:ext cx="4802814" cy="3174392"/>
          </a:xfrm>
          <a:prstGeom prst="rect">
            <a:avLst/>
          </a:prstGeom>
        </p:spPr>
      </p:pic>
    </p:spTree>
    <p:extLst>
      <p:ext uri="{BB962C8B-B14F-4D97-AF65-F5344CB8AC3E}">
        <p14:creationId xmlns:p14="http://schemas.microsoft.com/office/powerpoint/2010/main" val="15646981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8E20-56AF-4116-92F6-6EC2E1F46ED4}"/>
              </a:ext>
            </a:extLst>
          </p:cNvPr>
          <p:cNvSpPr>
            <a:spLocks noGrp="1"/>
          </p:cNvSpPr>
          <p:nvPr>
            <p:ph type="title"/>
          </p:nvPr>
        </p:nvSpPr>
        <p:spPr/>
        <p:txBody>
          <a:bodyPr/>
          <a:lstStyle/>
          <a:p>
            <a:r>
              <a:rPr lang="en-US" dirty="0"/>
              <a:t>Set location</a:t>
            </a:r>
            <a:endParaRPr lang="en-NL" dirty="0"/>
          </a:p>
        </p:txBody>
      </p:sp>
      <p:sp>
        <p:nvSpPr>
          <p:cNvPr id="3" name="Content Placeholder 2">
            <a:extLst>
              <a:ext uri="{FF2B5EF4-FFF2-40B4-BE49-F238E27FC236}">
                <a16:creationId xmlns:a16="http://schemas.microsoft.com/office/drawing/2014/main" id="{F0F32AD7-8E89-4CAC-9FDF-B8AD77E63426}"/>
              </a:ext>
            </a:extLst>
          </p:cNvPr>
          <p:cNvSpPr>
            <a:spLocks noGrp="1"/>
          </p:cNvSpPr>
          <p:nvPr>
            <p:ph idx="1"/>
          </p:nvPr>
        </p:nvSpPr>
        <p:spPr/>
        <p:txBody>
          <a:bodyPr/>
          <a:lstStyle/>
          <a:p>
            <a:r>
              <a:rPr lang="en-US" dirty="0"/>
              <a:t>Many resources require a location. You can determine if the resource needs a location either through </a:t>
            </a:r>
            <a:r>
              <a:rPr lang="en-US" dirty="0" err="1"/>
              <a:t>intellisense</a:t>
            </a:r>
            <a:r>
              <a:rPr lang="en-US" dirty="0"/>
              <a:t> or template reference. The following example adds a location parameter that is used for the storage account.</a:t>
            </a:r>
            <a:endParaRPr lang="en-NL" dirty="0"/>
          </a:p>
        </p:txBody>
      </p:sp>
      <p:pic>
        <p:nvPicPr>
          <p:cNvPr id="5" name="Picture 4">
            <a:extLst>
              <a:ext uri="{FF2B5EF4-FFF2-40B4-BE49-F238E27FC236}">
                <a16:creationId xmlns:a16="http://schemas.microsoft.com/office/drawing/2014/main" id="{67F3318E-EAA7-43FA-BFB9-0DF2D79CF1FF}"/>
              </a:ext>
            </a:extLst>
          </p:cNvPr>
          <p:cNvPicPr>
            <a:picLocks noChangeAspect="1"/>
          </p:cNvPicPr>
          <p:nvPr/>
        </p:nvPicPr>
        <p:blipFill>
          <a:blip r:embed="rId3"/>
          <a:stretch>
            <a:fillRect/>
          </a:stretch>
        </p:blipFill>
        <p:spPr>
          <a:xfrm>
            <a:off x="1024128" y="3230217"/>
            <a:ext cx="3973286" cy="3627783"/>
          </a:xfrm>
          <a:prstGeom prst="rect">
            <a:avLst/>
          </a:prstGeom>
        </p:spPr>
      </p:pic>
    </p:spTree>
    <p:extLst>
      <p:ext uri="{BB962C8B-B14F-4D97-AF65-F5344CB8AC3E}">
        <p14:creationId xmlns:p14="http://schemas.microsoft.com/office/powerpoint/2010/main" val="3753984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DBC6-556D-4D87-B2ED-D1EF45E524A1}"/>
              </a:ext>
            </a:extLst>
          </p:cNvPr>
          <p:cNvSpPr>
            <a:spLocks noGrp="1"/>
          </p:cNvSpPr>
          <p:nvPr>
            <p:ph type="title"/>
          </p:nvPr>
        </p:nvSpPr>
        <p:spPr/>
        <p:txBody>
          <a:bodyPr/>
          <a:lstStyle/>
          <a:p>
            <a:r>
              <a:rPr lang="en-US" dirty="0"/>
              <a:t>Template outputs</a:t>
            </a:r>
            <a:endParaRPr lang="en-NL" dirty="0"/>
          </a:p>
        </p:txBody>
      </p:sp>
      <p:sp>
        <p:nvSpPr>
          <p:cNvPr id="3" name="Content Placeholder 2">
            <a:extLst>
              <a:ext uri="{FF2B5EF4-FFF2-40B4-BE49-F238E27FC236}">
                <a16:creationId xmlns:a16="http://schemas.microsoft.com/office/drawing/2014/main" id="{87976A5F-9F5E-4C7B-8EE8-8F8A8D2F8930}"/>
              </a:ext>
            </a:extLst>
          </p:cNvPr>
          <p:cNvSpPr>
            <a:spLocks noGrp="1"/>
          </p:cNvSpPr>
          <p:nvPr>
            <p:ph idx="1"/>
          </p:nvPr>
        </p:nvSpPr>
        <p:spPr/>
        <p:txBody>
          <a:bodyPr>
            <a:normAutofit lnSpcReduction="10000"/>
          </a:bodyPr>
          <a:lstStyle/>
          <a:p>
            <a:r>
              <a:rPr lang="en-US" dirty="0"/>
              <a:t>The following example shows how to return a property from a deployed resource.</a:t>
            </a:r>
          </a:p>
          <a:p>
            <a:r>
              <a:rPr lang="en-US" dirty="0"/>
              <a:t>Add the outputs section to the template. The output value gets the fully qualified domain name for a public IP address.</a:t>
            </a:r>
          </a:p>
          <a:p>
            <a:endParaRPr lang="en-US" dirty="0"/>
          </a:p>
          <a:p>
            <a:endParaRPr lang="en-US" dirty="0"/>
          </a:p>
          <a:p>
            <a:endParaRPr lang="en-US" dirty="0"/>
          </a:p>
          <a:p>
            <a:r>
              <a:rPr lang="en-US" dirty="0"/>
              <a:t>If you need to output a property that has a hyphen in the name, use brackets around the name instead of dot notation. For example, use ['property-name'] instead of .property-name.</a:t>
            </a:r>
          </a:p>
          <a:p>
            <a:r>
              <a:rPr lang="nl-NL" sz="1400" dirty="0"/>
              <a:t>"value": "[reference(resourceId('Microsoft.Network/publicIPAddresses', variables('publicIPAddressName'))).dnsSettings.fqdn]"</a:t>
            </a:r>
            <a:endParaRPr lang="en-NL" sz="1400" dirty="0"/>
          </a:p>
        </p:txBody>
      </p:sp>
      <p:pic>
        <p:nvPicPr>
          <p:cNvPr id="5" name="Picture 4">
            <a:extLst>
              <a:ext uri="{FF2B5EF4-FFF2-40B4-BE49-F238E27FC236}">
                <a16:creationId xmlns:a16="http://schemas.microsoft.com/office/drawing/2014/main" id="{64EBD2AD-1987-40EF-87BF-686D0B430876}"/>
              </a:ext>
            </a:extLst>
          </p:cNvPr>
          <p:cNvPicPr>
            <a:picLocks noChangeAspect="1"/>
          </p:cNvPicPr>
          <p:nvPr/>
        </p:nvPicPr>
        <p:blipFill>
          <a:blip r:embed="rId3"/>
          <a:stretch>
            <a:fillRect/>
          </a:stretch>
        </p:blipFill>
        <p:spPr>
          <a:xfrm>
            <a:off x="1024128" y="3309731"/>
            <a:ext cx="7124700" cy="1466850"/>
          </a:xfrm>
          <a:prstGeom prst="rect">
            <a:avLst/>
          </a:prstGeom>
        </p:spPr>
      </p:pic>
    </p:spTree>
    <p:extLst>
      <p:ext uri="{BB962C8B-B14F-4D97-AF65-F5344CB8AC3E}">
        <p14:creationId xmlns:p14="http://schemas.microsoft.com/office/powerpoint/2010/main" val="29370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6954-7881-46E6-A4B4-4AC3B209E48E}"/>
              </a:ext>
            </a:extLst>
          </p:cNvPr>
          <p:cNvSpPr>
            <a:spLocks noGrp="1"/>
          </p:cNvSpPr>
          <p:nvPr>
            <p:ph type="title"/>
          </p:nvPr>
        </p:nvSpPr>
        <p:spPr/>
        <p:txBody>
          <a:bodyPr/>
          <a:lstStyle/>
          <a:p>
            <a:r>
              <a:rPr lang="en-US" dirty="0"/>
              <a:t>Business motivations – Moving to azure</a:t>
            </a:r>
            <a:endParaRPr lang="en-NL" dirty="0"/>
          </a:p>
        </p:txBody>
      </p:sp>
      <p:sp>
        <p:nvSpPr>
          <p:cNvPr id="3" name="Content Placeholder 2">
            <a:extLst>
              <a:ext uri="{FF2B5EF4-FFF2-40B4-BE49-F238E27FC236}">
                <a16:creationId xmlns:a16="http://schemas.microsoft.com/office/drawing/2014/main" id="{EBE93561-A6E4-45AD-ABB6-8F5301C04D34}"/>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SQL Server on Azure VM is the exact match of your environment, so migration from on-premises to the Azure VM is no different than moving the databases from one on-premises server to another. SQL Managed Instance also enables easy migration; however, there might be some changes that you need to apply before your migration.</a:t>
            </a:r>
            <a:endParaRPr lang="en-NL" dirty="0"/>
          </a:p>
        </p:txBody>
      </p:sp>
    </p:spTree>
    <p:extLst>
      <p:ext uri="{BB962C8B-B14F-4D97-AF65-F5344CB8AC3E}">
        <p14:creationId xmlns:p14="http://schemas.microsoft.com/office/powerpoint/2010/main" val="389492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49A7-97DC-44BE-BDCF-F40E9A81CFAA}"/>
              </a:ext>
            </a:extLst>
          </p:cNvPr>
          <p:cNvSpPr>
            <a:spLocks noGrp="1"/>
          </p:cNvSpPr>
          <p:nvPr>
            <p:ph type="title"/>
          </p:nvPr>
        </p:nvSpPr>
        <p:spPr/>
        <p:txBody>
          <a:bodyPr/>
          <a:lstStyle/>
          <a:p>
            <a:r>
              <a:rPr lang="en-US" dirty="0"/>
              <a:t>Template deployment process</a:t>
            </a:r>
            <a:endParaRPr lang="en-NL" dirty="0"/>
          </a:p>
        </p:txBody>
      </p:sp>
      <p:sp>
        <p:nvSpPr>
          <p:cNvPr id="3" name="Content Placeholder 2">
            <a:extLst>
              <a:ext uri="{FF2B5EF4-FFF2-40B4-BE49-F238E27FC236}">
                <a16:creationId xmlns:a16="http://schemas.microsoft.com/office/drawing/2014/main" id="{8C4AC22B-F947-40EE-912B-8EE0851DB1F5}"/>
              </a:ext>
            </a:extLst>
          </p:cNvPr>
          <p:cNvSpPr>
            <a:spLocks noGrp="1"/>
          </p:cNvSpPr>
          <p:nvPr>
            <p:ph idx="1"/>
          </p:nvPr>
        </p:nvSpPr>
        <p:spPr/>
        <p:txBody>
          <a:bodyPr/>
          <a:lstStyle/>
          <a:p>
            <a:r>
              <a:rPr lang="en-US" dirty="0"/>
              <a:t>When you deploy a template, Resource Manager converts the template into REST API operations. For example, when Resource Manager receives a template with the following resource definition:</a:t>
            </a:r>
            <a:endParaRPr lang="en-NL" dirty="0"/>
          </a:p>
        </p:txBody>
      </p:sp>
      <p:pic>
        <p:nvPicPr>
          <p:cNvPr id="5" name="Picture 4">
            <a:extLst>
              <a:ext uri="{FF2B5EF4-FFF2-40B4-BE49-F238E27FC236}">
                <a16:creationId xmlns:a16="http://schemas.microsoft.com/office/drawing/2014/main" id="{8C216465-6495-4B51-8B7E-D5C9EBE10F25}"/>
              </a:ext>
            </a:extLst>
          </p:cNvPr>
          <p:cNvPicPr>
            <a:picLocks noChangeAspect="1"/>
          </p:cNvPicPr>
          <p:nvPr/>
        </p:nvPicPr>
        <p:blipFill>
          <a:blip r:embed="rId2"/>
          <a:stretch>
            <a:fillRect/>
          </a:stretch>
        </p:blipFill>
        <p:spPr>
          <a:xfrm>
            <a:off x="1024128" y="3318377"/>
            <a:ext cx="6115050" cy="2914650"/>
          </a:xfrm>
          <a:prstGeom prst="rect">
            <a:avLst/>
          </a:prstGeom>
        </p:spPr>
      </p:pic>
    </p:spTree>
    <p:extLst>
      <p:ext uri="{BB962C8B-B14F-4D97-AF65-F5344CB8AC3E}">
        <p14:creationId xmlns:p14="http://schemas.microsoft.com/office/powerpoint/2010/main" val="2974821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DB13-4DAE-4F9F-B761-2F30D32DAF0A}"/>
              </a:ext>
            </a:extLst>
          </p:cNvPr>
          <p:cNvSpPr>
            <a:spLocks noGrp="1"/>
          </p:cNvSpPr>
          <p:nvPr>
            <p:ph type="title"/>
          </p:nvPr>
        </p:nvSpPr>
        <p:spPr/>
        <p:txBody>
          <a:bodyPr/>
          <a:lstStyle/>
          <a:p>
            <a:r>
              <a:rPr lang="en-US" dirty="0"/>
              <a:t>Template deployment process</a:t>
            </a:r>
            <a:endParaRPr lang="en-NL" dirty="0"/>
          </a:p>
        </p:txBody>
      </p:sp>
      <p:sp>
        <p:nvSpPr>
          <p:cNvPr id="3" name="Content Placeholder 2">
            <a:extLst>
              <a:ext uri="{FF2B5EF4-FFF2-40B4-BE49-F238E27FC236}">
                <a16:creationId xmlns:a16="http://schemas.microsoft.com/office/drawing/2014/main" id="{1C10AA56-52E0-4851-BC6F-D95C0FC56022}"/>
              </a:ext>
            </a:extLst>
          </p:cNvPr>
          <p:cNvSpPr>
            <a:spLocks noGrp="1"/>
          </p:cNvSpPr>
          <p:nvPr>
            <p:ph idx="1"/>
          </p:nvPr>
        </p:nvSpPr>
        <p:spPr/>
        <p:txBody>
          <a:bodyPr>
            <a:normAutofit lnSpcReduction="10000"/>
          </a:bodyPr>
          <a:lstStyle/>
          <a:p>
            <a:r>
              <a:rPr lang="en-US" dirty="0"/>
              <a:t>It converts the definition to the following REST API operation, which is sent to the </a:t>
            </a:r>
            <a:r>
              <a:rPr lang="en-US" dirty="0" err="1"/>
              <a:t>Microsoft.Storage</a:t>
            </a:r>
            <a:r>
              <a:rPr lang="en-US" dirty="0"/>
              <a:t> resource provider:</a:t>
            </a:r>
          </a:p>
          <a:p>
            <a:endParaRPr lang="en-US" dirty="0"/>
          </a:p>
          <a:p>
            <a:endParaRPr lang="en-US" dirty="0"/>
          </a:p>
          <a:p>
            <a:endParaRPr lang="en-US" dirty="0"/>
          </a:p>
          <a:p>
            <a:endParaRPr lang="en-US" dirty="0"/>
          </a:p>
          <a:p>
            <a:endParaRPr lang="en-US" dirty="0"/>
          </a:p>
          <a:p>
            <a:endParaRPr lang="en-US" dirty="0"/>
          </a:p>
          <a:p>
            <a:r>
              <a:rPr lang="en-US" sz="1200" dirty="0"/>
              <a:t>https://management.azure.com/subscriptions/{subscriptionId}/resourceGroups/{resourceGroupName}/providers/Microsoft.Storage/storageAccounts/mystorageaccount?api-version=2019-04-01</a:t>
            </a:r>
          </a:p>
        </p:txBody>
      </p:sp>
      <p:pic>
        <p:nvPicPr>
          <p:cNvPr id="5" name="Picture 4">
            <a:extLst>
              <a:ext uri="{FF2B5EF4-FFF2-40B4-BE49-F238E27FC236}">
                <a16:creationId xmlns:a16="http://schemas.microsoft.com/office/drawing/2014/main" id="{9123AC4C-65B6-4FA5-A38C-F64DE46C6547}"/>
              </a:ext>
            </a:extLst>
          </p:cNvPr>
          <p:cNvPicPr>
            <a:picLocks noChangeAspect="1"/>
          </p:cNvPicPr>
          <p:nvPr/>
        </p:nvPicPr>
        <p:blipFill>
          <a:blip r:embed="rId2"/>
          <a:stretch>
            <a:fillRect/>
          </a:stretch>
        </p:blipFill>
        <p:spPr>
          <a:xfrm>
            <a:off x="1024128" y="3040380"/>
            <a:ext cx="6315075" cy="2514600"/>
          </a:xfrm>
          <a:prstGeom prst="rect">
            <a:avLst/>
          </a:prstGeom>
        </p:spPr>
      </p:pic>
    </p:spTree>
    <p:extLst>
      <p:ext uri="{BB962C8B-B14F-4D97-AF65-F5344CB8AC3E}">
        <p14:creationId xmlns:p14="http://schemas.microsoft.com/office/powerpoint/2010/main" val="10781212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0EF1-562F-4005-818A-E98AE6A70E33}"/>
              </a:ext>
            </a:extLst>
          </p:cNvPr>
          <p:cNvSpPr>
            <a:spLocks noGrp="1"/>
          </p:cNvSpPr>
          <p:nvPr>
            <p:ph type="title"/>
          </p:nvPr>
        </p:nvSpPr>
        <p:spPr/>
        <p:txBody>
          <a:bodyPr/>
          <a:lstStyle/>
          <a:p>
            <a:r>
              <a:rPr lang="en-US" dirty="0"/>
              <a:t>Template deployment</a:t>
            </a:r>
            <a:endParaRPr lang="en-NL" dirty="0"/>
          </a:p>
        </p:txBody>
      </p:sp>
      <p:sp>
        <p:nvSpPr>
          <p:cNvPr id="3" name="Content Placeholder 2">
            <a:extLst>
              <a:ext uri="{FF2B5EF4-FFF2-40B4-BE49-F238E27FC236}">
                <a16:creationId xmlns:a16="http://schemas.microsoft.com/office/drawing/2014/main" id="{B8D7990E-C70F-4849-A408-73EBC4C47A6C}"/>
              </a:ext>
            </a:extLst>
          </p:cNvPr>
          <p:cNvSpPr>
            <a:spLocks noGrp="1"/>
          </p:cNvSpPr>
          <p:nvPr>
            <p:ph idx="1"/>
          </p:nvPr>
        </p:nvSpPr>
        <p:spPr/>
        <p:txBody>
          <a:bodyPr/>
          <a:lstStyle/>
          <a:p>
            <a:r>
              <a:rPr lang="en-US" dirty="0"/>
              <a:t>To deploy a template, use any of the following options:</a:t>
            </a:r>
          </a:p>
          <a:p>
            <a:r>
              <a:rPr lang="en-US" dirty="0"/>
              <a:t>Azure portal</a:t>
            </a:r>
          </a:p>
          <a:p>
            <a:r>
              <a:rPr lang="en-US" dirty="0"/>
              <a:t>Azure CLI</a:t>
            </a:r>
          </a:p>
          <a:p>
            <a:r>
              <a:rPr lang="en-US" dirty="0"/>
              <a:t>PowerShell</a:t>
            </a:r>
          </a:p>
          <a:p>
            <a:r>
              <a:rPr lang="en-US" dirty="0"/>
              <a:t>REST API</a:t>
            </a:r>
          </a:p>
          <a:p>
            <a:r>
              <a:rPr lang="en-US" dirty="0"/>
              <a:t>Button in GitHub repository</a:t>
            </a:r>
          </a:p>
          <a:p>
            <a:r>
              <a:rPr lang="en-US" dirty="0"/>
              <a:t>Azure Cloud Shell</a:t>
            </a:r>
            <a:endParaRPr lang="en-NL" dirty="0"/>
          </a:p>
        </p:txBody>
      </p:sp>
    </p:spTree>
    <p:extLst>
      <p:ext uri="{BB962C8B-B14F-4D97-AF65-F5344CB8AC3E}">
        <p14:creationId xmlns:p14="http://schemas.microsoft.com/office/powerpoint/2010/main" val="2018159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4201-5C7E-4058-A169-C404CE29C7B5}"/>
              </a:ext>
            </a:extLst>
          </p:cNvPr>
          <p:cNvSpPr>
            <a:spLocks noGrp="1"/>
          </p:cNvSpPr>
          <p:nvPr>
            <p:ph type="title"/>
          </p:nvPr>
        </p:nvSpPr>
        <p:spPr/>
        <p:txBody>
          <a:bodyPr/>
          <a:lstStyle/>
          <a:p>
            <a:r>
              <a:rPr lang="en-US" dirty="0"/>
              <a:t>Template design</a:t>
            </a:r>
            <a:endParaRPr lang="en-NL" dirty="0"/>
          </a:p>
        </p:txBody>
      </p:sp>
      <p:sp>
        <p:nvSpPr>
          <p:cNvPr id="3" name="Content Placeholder 2">
            <a:extLst>
              <a:ext uri="{FF2B5EF4-FFF2-40B4-BE49-F238E27FC236}">
                <a16:creationId xmlns:a16="http://schemas.microsoft.com/office/drawing/2014/main" id="{E1100D1A-BDA5-4391-89E4-8BCFA20CFE0D}"/>
              </a:ext>
            </a:extLst>
          </p:cNvPr>
          <p:cNvSpPr>
            <a:spLocks noGrp="1"/>
          </p:cNvSpPr>
          <p:nvPr>
            <p:ph idx="1"/>
          </p:nvPr>
        </p:nvSpPr>
        <p:spPr/>
        <p:txBody>
          <a:bodyPr/>
          <a:lstStyle/>
          <a:p>
            <a:r>
              <a:rPr lang="en-US" dirty="0"/>
              <a:t>How you define templates and resource groups is entirely up to you and how you want to manage your solution. For example, you can deploy your three tier application through a single template to a single resource group.</a:t>
            </a:r>
            <a:endParaRPr lang="en-NL" dirty="0"/>
          </a:p>
        </p:txBody>
      </p:sp>
      <p:pic>
        <p:nvPicPr>
          <p:cNvPr id="9218" name="Picture 2" descr="three tier template">
            <a:extLst>
              <a:ext uri="{FF2B5EF4-FFF2-40B4-BE49-F238E27FC236}">
                <a16:creationId xmlns:a16="http://schemas.microsoft.com/office/drawing/2014/main" id="{1B490E8B-6AC7-4B2E-81C1-6EE6CAC9F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532946"/>
            <a:ext cx="3905681" cy="238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55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8661-7A13-42E6-80C2-B843B6970CFE}"/>
              </a:ext>
            </a:extLst>
          </p:cNvPr>
          <p:cNvSpPr>
            <a:spLocks noGrp="1"/>
          </p:cNvSpPr>
          <p:nvPr>
            <p:ph type="title"/>
          </p:nvPr>
        </p:nvSpPr>
        <p:spPr/>
        <p:txBody>
          <a:bodyPr/>
          <a:lstStyle/>
          <a:p>
            <a:r>
              <a:rPr lang="en-US" dirty="0"/>
              <a:t>Template design</a:t>
            </a:r>
            <a:endParaRPr lang="en-NL" dirty="0"/>
          </a:p>
        </p:txBody>
      </p:sp>
      <p:sp>
        <p:nvSpPr>
          <p:cNvPr id="3" name="Content Placeholder 2">
            <a:extLst>
              <a:ext uri="{FF2B5EF4-FFF2-40B4-BE49-F238E27FC236}">
                <a16:creationId xmlns:a16="http://schemas.microsoft.com/office/drawing/2014/main" id="{13E0DBB7-2678-445F-AC5C-3BBDCB2B8E29}"/>
              </a:ext>
            </a:extLst>
          </p:cNvPr>
          <p:cNvSpPr>
            <a:spLocks noGrp="1"/>
          </p:cNvSpPr>
          <p:nvPr>
            <p:ph idx="1"/>
          </p:nvPr>
        </p:nvSpPr>
        <p:spPr/>
        <p:txBody>
          <a:bodyPr/>
          <a:lstStyle/>
          <a:p>
            <a:r>
              <a:rPr lang="en-US" dirty="0"/>
              <a:t>But, you don't have to define your entire infrastructure in a single template. Often, it makes sense to divide your deployment requirements into a set of targeted, purpose-specific templates. You can easily reuse these templates for different solutions. To deploy a particular solution, you create a main template that links all the required templates. The following image shows how to deploy a three tier solution through a parent template that includes three nested templates.</a:t>
            </a:r>
            <a:endParaRPr lang="en-NL" dirty="0"/>
          </a:p>
        </p:txBody>
      </p:sp>
      <p:pic>
        <p:nvPicPr>
          <p:cNvPr id="10242" name="Picture 2" descr="nested tier template">
            <a:extLst>
              <a:ext uri="{FF2B5EF4-FFF2-40B4-BE49-F238E27FC236}">
                <a16:creationId xmlns:a16="http://schemas.microsoft.com/office/drawing/2014/main" id="{AAB2E3BB-6721-4804-A5CF-39F074B9D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297680"/>
            <a:ext cx="4507276" cy="221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676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897B-0E35-4456-97C2-F69569BB67D7}"/>
              </a:ext>
            </a:extLst>
          </p:cNvPr>
          <p:cNvSpPr>
            <a:spLocks noGrp="1"/>
          </p:cNvSpPr>
          <p:nvPr>
            <p:ph type="title"/>
          </p:nvPr>
        </p:nvSpPr>
        <p:spPr/>
        <p:txBody>
          <a:bodyPr/>
          <a:lstStyle/>
          <a:p>
            <a:r>
              <a:rPr lang="en-US" dirty="0"/>
              <a:t>Template design</a:t>
            </a:r>
            <a:endParaRPr lang="en-NL" dirty="0"/>
          </a:p>
        </p:txBody>
      </p:sp>
      <p:sp>
        <p:nvSpPr>
          <p:cNvPr id="3" name="Content Placeholder 2">
            <a:extLst>
              <a:ext uri="{FF2B5EF4-FFF2-40B4-BE49-F238E27FC236}">
                <a16:creationId xmlns:a16="http://schemas.microsoft.com/office/drawing/2014/main" id="{4F4B79C9-9956-4751-8324-78D41845A025}"/>
              </a:ext>
            </a:extLst>
          </p:cNvPr>
          <p:cNvSpPr>
            <a:spLocks noGrp="1"/>
          </p:cNvSpPr>
          <p:nvPr>
            <p:ph idx="1"/>
          </p:nvPr>
        </p:nvSpPr>
        <p:spPr/>
        <p:txBody>
          <a:bodyPr/>
          <a:lstStyle/>
          <a:p>
            <a:r>
              <a:rPr lang="en-US" dirty="0"/>
              <a:t>If you envision your tiers having separate lifecycles, you can deploy your three tiers to separate resource groups. Notice the resources can still be linked to resources in other resource groups.</a:t>
            </a:r>
            <a:endParaRPr lang="en-NL" dirty="0"/>
          </a:p>
        </p:txBody>
      </p:sp>
      <p:pic>
        <p:nvPicPr>
          <p:cNvPr id="11266" name="Picture 2" descr="tier template">
            <a:extLst>
              <a:ext uri="{FF2B5EF4-FFF2-40B4-BE49-F238E27FC236}">
                <a16:creationId xmlns:a16="http://schemas.microsoft.com/office/drawing/2014/main" id="{635A4EE1-1948-40B5-A817-C1D6FE4E9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7" y="3389242"/>
            <a:ext cx="3945437" cy="260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45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44EA-871A-4191-9BCA-8BA941068A13}"/>
              </a:ext>
            </a:extLst>
          </p:cNvPr>
          <p:cNvSpPr>
            <a:spLocks noGrp="1"/>
          </p:cNvSpPr>
          <p:nvPr>
            <p:ph type="title"/>
          </p:nvPr>
        </p:nvSpPr>
        <p:spPr/>
        <p:txBody>
          <a:bodyPr/>
          <a:lstStyle/>
          <a:p>
            <a:r>
              <a:rPr lang="en-US" dirty="0"/>
              <a:t>Arm and </a:t>
            </a:r>
            <a:br>
              <a:rPr lang="en-US" dirty="0"/>
            </a:br>
            <a:r>
              <a:rPr lang="en-US" dirty="0"/>
              <a:t>azure portal</a:t>
            </a:r>
            <a:endParaRPr lang="en-NL" dirty="0"/>
          </a:p>
        </p:txBody>
      </p:sp>
      <p:sp>
        <p:nvSpPr>
          <p:cNvPr id="3" name="Content Placeholder 2">
            <a:extLst>
              <a:ext uri="{FF2B5EF4-FFF2-40B4-BE49-F238E27FC236}">
                <a16:creationId xmlns:a16="http://schemas.microsoft.com/office/drawing/2014/main" id="{9989F779-CC0E-4378-993D-FB296D7BF301}"/>
              </a:ext>
            </a:extLst>
          </p:cNvPr>
          <p:cNvSpPr>
            <a:spLocks noGrp="1"/>
          </p:cNvSpPr>
          <p:nvPr>
            <p:ph idx="1"/>
          </p:nvPr>
        </p:nvSpPr>
        <p:spPr/>
        <p:txBody>
          <a:bodyPr/>
          <a:lstStyle/>
          <a:p>
            <a:endParaRPr lang="en-NL"/>
          </a:p>
        </p:txBody>
      </p:sp>
      <p:pic>
        <p:nvPicPr>
          <p:cNvPr id="12290" name="Picture 2" descr="Generate a template from the portal">
            <a:extLst>
              <a:ext uri="{FF2B5EF4-FFF2-40B4-BE49-F238E27FC236}">
                <a16:creationId xmlns:a16="http://schemas.microsoft.com/office/drawing/2014/main" id="{03834DDC-A635-4672-9C14-0990FC221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0" y="0"/>
            <a:ext cx="7931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21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7BCA-AB89-4CFE-B2B2-A77EF247746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6A07DE9-C245-4E27-85B5-2EFB1548C198}"/>
              </a:ext>
            </a:extLst>
          </p:cNvPr>
          <p:cNvSpPr>
            <a:spLocks noGrp="1"/>
          </p:cNvSpPr>
          <p:nvPr>
            <p:ph idx="1"/>
          </p:nvPr>
        </p:nvSpPr>
        <p:spPr/>
        <p:txBody>
          <a:bodyPr/>
          <a:lstStyle/>
          <a:p>
            <a:endParaRPr lang="en-NL"/>
          </a:p>
        </p:txBody>
      </p:sp>
      <p:pic>
        <p:nvPicPr>
          <p:cNvPr id="13314" name="Picture 2" descr="Screenshot that highlights the Parameter tab that shows the values you provided.">
            <a:extLst>
              <a:ext uri="{FF2B5EF4-FFF2-40B4-BE49-F238E27FC236}">
                <a16:creationId xmlns:a16="http://schemas.microsoft.com/office/drawing/2014/main" id="{8C5D9DE2-7201-480A-A54E-F4994B759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585216"/>
            <a:ext cx="7743825"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052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304C-7E25-4150-89E5-33105F796825}"/>
              </a:ext>
            </a:extLst>
          </p:cNvPr>
          <p:cNvSpPr>
            <a:spLocks noGrp="1"/>
          </p:cNvSpPr>
          <p:nvPr>
            <p:ph type="title"/>
          </p:nvPr>
        </p:nvSpPr>
        <p:spPr/>
        <p:txBody>
          <a:bodyPr/>
          <a:lstStyle/>
          <a:p>
            <a:r>
              <a:rPr lang="en-US" dirty="0"/>
              <a:t>Azure portal deploy template</a:t>
            </a:r>
            <a:endParaRPr lang="en-NL" dirty="0"/>
          </a:p>
        </p:txBody>
      </p:sp>
      <p:sp>
        <p:nvSpPr>
          <p:cNvPr id="3" name="Content Placeholder 2">
            <a:extLst>
              <a:ext uri="{FF2B5EF4-FFF2-40B4-BE49-F238E27FC236}">
                <a16:creationId xmlns:a16="http://schemas.microsoft.com/office/drawing/2014/main" id="{50ACFF5E-085E-456B-BAF7-D9D2A8882DF0}"/>
              </a:ext>
            </a:extLst>
          </p:cNvPr>
          <p:cNvSpPr>
            <a:spLocks noGrp="1"/>
          </p:cNvSpPr>
          <p:nvPr>
            <p:ph idx="1"/>
          </p:nvPr>
        </p:nvSpPr>
        <p:spPr/>
        <p:txBody>
          <a:bodyPr/>
          <a:lstStyle/>
          <a:p>
            <a:endParaRPr lang="en-NL"/>
          </a:p>
        </p:txBody>
      </p:sp>
      <p:pic>
        <p:nvPicPr>
          <p:cNvPr id="14338" name="Picture 2" descr="Azure Resource Manager templates library">
            <a:extLst>
              <a:ext uri="{FF2B5EF4-FFF2-40B4-BE49-F238E27FC236}">
                <a16:creationId xmlns:a16="http://schemas.microsoft.com/office/drawing/2014/main" id="{11A2DB20-FB44-488F-9D0D-898446589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63150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161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00C9-9C55-43D6-9E72-A9B4D785D209}"/>
              </a:ext>
            </a:extLst>
          </p:cNvPr>
          <p:cNvSpPr>
            <a:spLocks noGrp="1"/>
          </p:cNvSpPr>
          <p:nvPr>
            <p:ph type="title"/>
          </p:nvPr>
        </p:nvSpPr>
        <p:spPr/>
        <p:txBody>
          <a:bodyPr/>
          <a:lstStyle/>
          <a:p>
            <a:r>
              <a:rPr lang="en-US" dirty="0"/>
              <a:t>Arm and visual studio code</a:t>
            </a:r>
            <a:endParaRPr lang="en-NL" dirty="0"/>
          </a:p>
        </p:txBody>
      </p:sp>
      <p:sp>
        <p:nvSpPr>
          <p:cNvPr id="3" name="Content Placeholder 2">
            <a:extLst>
              <a:ext uri="{FF2B5EF4-FFF2-40B4-BE49-F238E27FC236}">
                <a16:creationId xmlns:a16="http://schemas.microsoft.com/office/drawing/2014/main" id="{CC840C03-6A8D-46D7-B5FB-AE8B603EF069}"/>
              </a:ext>
            </a:extLst>
          </p:cNvPr>
          <p:cNvSpPr>
            <a:spLocks noGrp="1"/>
          </p:cNvSpPr>
          <p:nvPr>
            <p:ph idx="1"/>
          </p:nvPr>
        </p:nvSpPr>
        <p:spPr/>
        <p:txBody>
          <a:bodyPr/>
          <a:lstStyle/>
          <a:p>
            <a:r>
              <a:rPr lang="en-US" dirty="0"/>
              <a:t>The Azure Resource Manager Tools for Visual Studio Code provide language support, resource snippets, and resource autocompletion. These tools help create and validate Azure Resource Manager templates (ARM templates). In this </a:t>
            </a:r>
            <a:r>
              <a:rPr lang="en-US" dirty="0" err="1"/>
              <a:t>quickstart</a:t>
            </a:r>
            <a:r>
              <a:rPr lang="en-US" dirty="0"/>
              <a:t>, you use the extension to create an ARM template from scratch. While doing so you experience the extensions capabilities such as ARM template snippets, validation, completions, and parameter file support.</a:t>
            </a:r>
            <a:endParaRPr lang="en-NL" dirty="0"/>
          </a:p>
        </p:txBody>
      </p:sp>
    </p:spTree>
    <p:extLst>
      <p:ext uri="{BB962C8B-B14F-4D97-AF65-F5344CB8AC3E}">
        <p14:creationId xmlns:p14="http://schemas.microsoft.com/office/powerpoint/2010/main" val="312252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F199-1904-46DB-9A72-4CC22AA555A0}"/>
              </a:ext>
            </a:extLst>
          </p:cNvPr>
          <p:cNvSpPr>
            <a:spLocks noGrp="1"/>
          </p:cNvSpPr>
          <p:nvPr>
            <p:ph type="title"/>
          </p:nvPr>
        </p:nvSpPr>
        <p:spPr/>
        <p:txBody>
          <a:bodyPr/>
          <a:lstStyle/>
          <a:p>
            <a:r>
              <a:rPr lang="en-US" dirty="0"/>
              <a:t>Service comparison</a:t>
            </a:r>
            <a:endParaRPr lang="en-NL" dirty="0"/>
          </a:p>
        </p:txBody>
      </p:sp>
      <p:sp>
        <p:nvSpPr>
          <p:cNvPr id="3" name="Content Placeholder 2">
            <a:extLst>
              <a:ext uri="{FF2B5EF4-FFF2-40B4-BE49-F238E27FC236}">
                <a16:creationId xmlns:a16="http://schemas.microsoft.com/office/drawing/2014/main" id="{2D1C6572-6AC2-499B-A330-AD0050F4924E}"/>
              </a:ext>
            </a:extLst>
          </p:cNvPr>
          <p:cNvSpPr>
            <a:spLocks noGrp="1"/>
          </p:cNvSpPr>
          <p:nvPr>
            <p:ph idx="1"/>
          </p:nvPr>
        </p:nvSpPr>
        <p:spPr/>
        <p:txBody>
          <a:bodyPr/>
          <a:lstStyle/>
          <a:p>
            <a:endParaRPr lang="en-NL"/>
          </a:p>
        </p:txBody>
      </p:sp>
      <p:pic>
        <p:nvPicPr>
          <p:cNvPr id="1026" name="Picture 2" descr="Cloud SQL Server options: SQL Server on IaaS, or SaaS SQL Database in the cloud.">
            <a:extLst>
              <a:ext uri="{FF2B5EF4-FFF2-40B4-BE49-F238E27FC236}">
                <a16:creationId xmlns:a16="http://schemas.microsoft.com/office/drawing/2014/main" id="{9C1EA39D-7E99-4777-A5BC-EE9EC6528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6173626" cy="41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75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61A7-9874-1A0B-54EB-C5C0E9091819}"/>
              </a:ext>
            </a:extLst>
          </p:cNvPr>
          <p:cNvSpPr>
            <a:spLocks noGrp="1"/>
          </p:cNvSpPr>
          <p:nvPr>
            <p:ph type="title"/>
          </p:nvPr>
        </p:nvSpPr>
        <p:spPr/>
        <p:txBody>
          <a:bodyPr/>
          <a:lstStyle/>
          <a:p>
            <a:r>
              <a:rPr lang="en-US" dirty="0"/>
              <a:t>Arm and visual studio code</a:t>
            </a:r>
            <a:endParaRPr lang="en-NL" dirty="0"/>
          </a:p>
        </p:txBody>
      </p:sp>
      <p:sp>
        <p:nvSpPr>
          <p:cNvPr id="3" name="Content Placeholder 2">
            <a:extLst>
              <a:ext uri="{FF2B5EF4-FFF2-40B4-BE49-F238E27FC236}">
                <a16:creationId xmlns:a16="http://schemas.microsoft.com/office/drawing/2014/main" id="{C92D6791-F79D-9B51-C590-367F89442946}"/>
              </a:ext>
            </a:extLst>
          </p:cNvPr>
          <p:cNvSpPr>
            <a:spLocks noGrp="1"/>
          </p:cNvSpPr>
          <p:nvPr>
            <p:ph idx="1"/>
          </p:nvPr>
        </p:nvSpPr>
        <p:spPr/>
        <p:txBody>
          <a:bodyPr/>
          <a:lstStyle/>
          <a:p>
            <a:r>
              <a:rPr lang="en-US" dirty="0"/>
              <a:t>Create and open with Visual Studio Code a new file named </a:t>
            </a:r>
            <a:r>
              <a:rPr lang="en-US" dirty="0" err="1"/>
              <a:t>azuredeploy.json</a:t>
            </a:r>
            <a:r>
              <a:rPr lang="en-US" dirty="0"/>
              <a:t>. Enter arm into the code editor, which initiates Azure Resource Manager snippets for scaffolding out an ARM template.</a:t>
            </a:r>
          </a:p>
          <a:p>
            <a:r>
              <a:rPr lang="en-US" dirty="0"/>
              <a:t>Select arm! to create a template scoped for an Azure resource group deployment.</a:t>
            </a:r>
            <a:endParaRPr lang="en-NL" dirty="0"/>
          </a:p>
        </p:txBody>
      </p:sp>
      <p:pic>
        <p:nvPicPr>
          <p:cNvPr id="1026" name="Picture 2" descr="Image showing Azure Resource Manager scaffolding snippets">
            <a:extLst>
              <a:ext uri="{FF2B5EF4-FFF2-40B4-BE49-F238E27FC236}">
                <a16:creationId xmlns:a16="http://schemas.microsoft.com/office/drawing/2014/main" id="{06C29FCC-176A-9141-7ED9-7311A4981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042277"/>
            <a:ext cx="79248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5904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FDB3-B309-D36E-E308-B62F777A263B}"/>
              </a:ext>
            </a:extLst>
          </p:cNvPr>
          <p:cNvSpPr>
            <a:spLocks noGrp="1"/>
          </p:cNvSpPr>
          <p:nvPr>
            <p:ph type="title"/>
          </p:nvPr>
        </p:nvSpPr>
        <p:spPr/>
        <p:txBody>
          <a:bodyPr/>
          <a:lstStyle/>
          <a:p>
            <a:r>
              <a:rPr lang="en-US" dirty="0"/>
              <a:t>Arm and visual studio code</a:t>
            </a:r>
            <a:endParaRPr lang="en-NL" dirty="0"/>
          </a:p>
        </p:txBody>
      </p:sp>
      <p:sp>
        <p:nvSpPr>
          <p:cNvPr id="3" name="Content Placeholder 2">
            <a:extLst>
              <a:ext uri="{FF2B5EF4-FFF2-40B4-BE49-F238E27FC236}">
                <a16:creationId xmlns:a16="http://schemas.microsoft.com/office/drawing/2014/main" id="{4B69DC75-9132-550A-B075-3CFA71BC4B37}"/>
              </a:ext>
            </a:extLst>
          </p:cNvPr>
          <p:cNvSpPr>
            <a:spLocks noGrp="1"/>
          </p:cNvSpPr>
          <p:nvPr>
            <p:ph idx="1"/>
          </p:nvPr>
        </p:nvSpPr>
        <p:spPr/>
        <p:txBody>
          <a:bodyPr/>
          <a:lstStyle/>
          <a:p>
            <a:r>
              <a:rPr lang="en-US" dirty="0"/>
              <a:t>This snippet creates the basic building blocks for an ARM template.</a:t>
            </a:r>
          </a:p>
          <a:p>
            <a:endParaRPr lang="en-US" dirty="0"/>
          </a:p>
          <a:p>
            <a:endParaRPr lang="en-NL" dirty="0"/>
          </a:p>
        </p:txBody>
      </p:sp>
      <p:pic>
        <p:nvPicPr>
          <p:cNvPr id="2050" name="Picture 2" descr="Image showing a fully scaffolded ARM template">
            <a:extLst>
              <a:ext uri="{FF2B5EF4-FFF2-40B4-BE49-F238E27FC236}">
                <a16:creationId xmlns:a16="http://schemas.microsoft.com/office/drawing/2014/main" id="{658EBBC8-3032-A7A8-304C-CE4EF847C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026092"/>
            <a:ext cx="79248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0342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1AEC-DD8A-542B-97CE-D815CF4120C7}"/>
              </a:ext>
            </a:extLst>
          </p:cNvPr>
          <p:cNvSpPr>
            <a:spLocks noGrp="1"/>
          </p:cNvSpPr>
          <p:nvPr>
            <p:ph type="title"/>
          </p:nvPr>
        </p:nvSpPr>
        <p:spPr/>
        <p:txBody>
          <a:bodyPr/>
          <a:lstStyle/>
          <a:p>
            <a:r>
              <a:rPr lang="en-US" dirty="0"/>
              <a:t>Arm and visual studio code</a:t>
            </a:r>
            <a:endParaRPr lang="en-NL" dirty="0"/>
          </a:p>
        </p:txBody>
      </p:sp>
      <p:sp>
        <p:nvSpPr>
          <p:cNvPr id="3" name="Content Placeholder 2">
            <a:extLst>
              <a:ext uri="{FF2B5EF4-FFF2-40B4-BE49-F238E27FC236}">
                <a16:creationId xmlns:a16="http://schemas.microsoft.com/office/drawing/2014/main" id="{FDD4AF14-733D-88C5-124E-90FBB4D04902}"/>
              </a:ext>
            </a:extLst>
          </p:cNvPr>
          <p:cNvSpPr>
            <a:spLocks noGrp="1"/>
          </p:cNvSpPr>
          <p:nvPr>
            <p:ph idx="1"/>
          </p:nvPr>
        </p:nvSpPr>
        <p:spPr/>
        <p:txBody>
          <a:bodyPr/>
          <a:lstStyle/>
          <a:p>
            <a:r>
              <a:rPr lang="en-US" dirty="0"/>
              <a:t>The extension includes snippets for many Azure resources. These snippets can be used to easily add resources to your template deployment.</a:t>
            </a:r>
          </a:p>
          <a:p>
            <a:r>
              <a:rPr lang="en-US" dirty="0"/>
              <a:t>Place the cursor in the template resources block, type in storage, and select the arm-storage snippet.</a:t>
            </a:r>
            <a:endParaRPr lang="en-NL" dirty="0"/>
          </a:p>
        </p:txBody>
      </p:sp>
      <p:pic>
        <p:nvPicPr>
          <p:cNvPr id="3074" name="Picture 2" descr="Image showing a resource being added to the ARM template">
            <a:extLst>
              <a:ext uri="{FF2B5EF4-FFF2-40B4-BE49-F238E27FC236}">
                <a16:creationId xmlns:a16="http://schemas.microsoft.com/office/drawing/2014/main" id="{82552E47-5981-4D9C-45EE-97E51E678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862578"/>
            <a:ext cx="79343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78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102F-5F90-C70C-5EBC-37AA97E81643}"/>
              </a:ext>
            </a:extLst>
          </p:cNvPr>
          <p:cNvSpPr>
            <a:spLocks noGrp="1"/>
          </p:cNvSpPr>
          <p:nvPr>
            <p:ph type="title"/>
          </p:nvPr>
        </p:nvSpPr>
        <p:spPr/>
        <p:txBody>
          <a:bodyPr/>
          <a:lstStyle/>
          <a:p>
            <a:r>
              <a:rPr lang="en-US" dirty="0"/>
              <a:t>Arm and visual studio code</a:t>
            </a:r>
            <a:endParaRPr lang="en-NL" dirty="0"/>
          </a:p>
        </p:txBody>
      </p:sp>
      <p:sp>
        <p:nvSpPr>
          <p:cNvPr id="3" name="Content Placeholder 2">
            <a:extLst>
              <a:ext uri="{FF2B5EF4-FFF2-40B4-BE49-F238E27FC236}">
                <a16:creationId xmlns:a16="http://schemas.microsoft.com/office/drawing/2014/main" id="{1A67624D-F98B-6404-7E85-164EB42B6EFB}"/>
              </a:ext>
            </a:extLst>
          </p:cNvPr>
          <p:cNvSpPr>
            <a:spLocks noGrp="1"/>
          </p:cNvSpPr>
          <p:nvPr>
            <p:ph idx="1"/>
          </p:nvPr>
        </p:nvSpPr>
        <p:spPr/>
        <p:txBody>
          <a:bodyPr/>
          <a:lstStyle/>
          <a:p>
            <a:r>
              <a:rPr lang="en-US" dirty="0"/>
              <a:t>This action adds a storage resource to the template.</a:t>
            </a:r>
            <a:endParaRPr lang="en-NL" dirty="0"/>
          </a:p>
        </p:txBody>
      </p:sp>
      <p:pic>
        <p:nvPicPr>
          <p:cNvPr id="4098" name="Picture 2" descr="Image showing an Azure Storage resource in an ARM template">
            <a:extLst>
              <a:ext uri="{FF2B5EF4-FFF2-40B4-BE49-F238E27FC236}">
                <a16:creationId xmlns:a16="http://schemas.microsoft.com/office/drawing/2014/main" id="{C6F04C9F-D595-EC9F-5B8E-2CAAF48FD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769847"/>
            <a:ext cx="5791349" cy="3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82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95ED-BE63-DCDF-A12C-6D6598AF928F}"/>
              </a:ext>
            </a:extLst>
          </p:cNvPr>
          <p:cNvSpPr>
            <a:spLocks noGrp="1"/>
          </p:cNvSpPr>
          <p:nvPr>
            <p:ph type="title"/>
          </p:nvPr>
        </p:nvSpPr>
        <p:spPr/>
        <p:txBody>
          <a:bodyPr/>
          <a:lstStyle/>
          <a:p>
            <a:r>
              <a:rPr lang="en-US" dirty="0"/>
              <a:t>Arm and visual studio code</a:t>
            </a:r>
            <a:endParaRPr lang="en-NL" dirty="0"/>
          </a:p>
        </p:txBody>
      </p:sp>
      <p:sp>
        <p:nvSpPr>
          <p:cNvPr id="3" name="Content Placeholder 2">
            <a:extLst>
              <a:ext uri="{FF2B5EF4-FFF2-40B4-BE49-F238E27FC236}">
                <a16:creationId xmlns:a16="http://schemas.microsoft.com/office/drawing/2014/main" id="{1F16039B-2032-4B92-9961-0ED67A405891}"/>
              </a:ext>
            </a:extLst>
          </p:cNvPr>
          <p:cNvSpPr>
            <a:spLocks noGrp="1"/>
          </p:cNvSpPr>
          <p:nvPr>
            <p:ph idx="1"/>
          </p:nvPr>
        </p:nvSpPr>
        <p:spPr/>
        <p:txBody>
          <a:bodyPr/>
          <a:lstStyle/>
          <a:p>
            <a:r>
              <a:rPr lang="en-US" dirty="0"/>
              <a:t>The tab key can be used to tab through configurable properties on the storage account.</a:t>
            </a:r>
          </a:p>
          <a:p>
            <a:endParaRPr lang="en-US" dirty="0"/>
          </a:p>
          <a:p>
            <a:endParaRPr lang="en-NL" dirty="0"/>
          </a:p>
        </p:txBody>
      </p:sp>
      <p:pic>
        <p:nvPicPr>
          <p:cNvPr id="5122" name="Picture 2" descr="Image showing how the tab key can be used to navigate through resource configuration">
            <a:extLst>
              <a:ext uri="{FF2B5EF4-FFF2-40B4-BE49-F238E27FC236}">
                <a16:creationId xmlns:a16="http://schemas.microsoft.com/office/drawing/2014/main" id="{42AA7258-3CFC-2FD4-8A41-4871AEC1E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017958"/>
            <a:ext cx="5451817" cy="349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525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D6B4-0139-4397-9F43-F643BFC0C68E}"/>
              </a:ext>
            </a:extLst>
          </p:cNvPr>
          <p:cNvSpPr>
            <a:spLocks noGrp="1"/>
          </p:cNvSpPr>
          <p:nvPr>
            <p:ph type="title"/>
          </p:nvPr>
        </p:nvSpPr>
        <p:spPr/>
        <p:txBody>
          <a:bodyPr/>
          <a:lstStyle/>
          <a:p>
            <a:r>
              <a:rPr lang="en-US" dirty="0"/>
              <a:t>ARM templates exercise</a:t>
            </a:r>
            <a:endParaRPr lang="en-NL" dirty="0"/>
          </a:p>
        </p:txBody>
      </p:sp>
      <p:sp>
        <p:nvSpPr>
          <p:cNvPr id="3" name="Content Placeholder 2">
            <a:extLst>
              <a:ext uri="{FF2B5EF4-FFF2-40B4-BE49-F238E27FC236}">
                <a16:creationId xmlns:a16="http://schemas.microsoft.com/office/drawing/2014/main" id="{83ACB10F-52EC-42FB-ABA5-B5EBB1C8A01D}"/>
              </a:ext>
            </a:extLst>
          </p:cNvPr>
          <p:cNvSpPr>
            <a:spLocks noGrp="1"/>
          </p:cNvSpPr>
          <p:nvPr>
            <p:ph idx="1"/>
          </p:nvPr>
        </p:nvSpPr>
        <p:spPr/>
        <p:txBody>
          <a:bodyPr/>
          <a:lstStyle/>
          <a:p>
            <a:r>
              <a:rPr lang="nl-NL" dirty="0">
                <a:hlinkClick r:id="rId2"/>
              </a:rPr>
              <a:t>https://docs.microsoft.com/en-us/azure/azure-resource-manager/templates/template-tutorial-create-first-template?tabs=azure-powershell</a:t>
            </a:r>
            <a:endParaRPr lang="nl-NL" dirty="0"/>
          </a:p>
          <a:p>
            <a:endParaRPr lang="en-NL" dirty="0"/>
          </a:p>
        </p:txBody>
      </p:sp>
      <p:pic>
        <p:nvPicPr>
          <p:cNvPr id="5" name="Picture 4">
            <a:extLst>
              <a:ext uri="{FF2B5EF4-FFF2-40B4-BE49-F238E27FC236}">
                <a16:creationId xmlns:a16="http://schemas.microsoft.com/office/drawing/2014/main" id="{5EA24CE6-E18C-43E2-871D-6D5E9B0EAFA9}"/>
              </a:ext>
            </a:extLst>
          </p:cNvPr>
          <p:cNvPicPr>
            <a:picLocks noChangeAspect="1"/>
          </p:cNvPicPr>
          <p:nvPr/>
        </p:nvPicPr>
        <p:blipFill>
          <a:blip r:embed="rId3"/>
          <a:stretch>
            <a:fillRect/>
          </a:stretch>
        </p:blipFill>
        <p:spPr>
          <a:xfrm>
            <a:off x="1024128" y="3359426"/>
            <a:ext cx="7629525" cy="2524125"/>
          </a:xfrm>
          <a:prstGeom prst="rect">
            <a:avLst/>
          </a:prstGeom>
        </p:spPr>
      </p:pic>
    </p:spTree>
    <p:extLst>
      <p:ext uri="{BB962C8B-B14F-4D97-AF65-F5344CB8AC3E}">
        <p14:creationId xmlns:p14="http://schemas.microsoft.com/office/powerpoint/2010/main" val="5051754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D48F-E340-40EC-A823-D5CD966D20D7}"/>
              </a:ext>
            </a:extLst>
          </p:cNvPr>
          <p:cNvSpPr>
            <a:spLocks noGrp="1"/>
          </p:cNvSpPr>
          <p:nvPr>
            <p:ph type="title"/>
          </p:nvPr>
        </p:nvSpPr>
        <p:spPr/>
        <p:txBody>
          <a:bodyPr/>
          <a:lstStyle/>
          <a:p>
            <a:r>
              <a:rPr lang="en-US" dirty="0"/>
              <a:t>Azure </a:t>
            </a:r>
            <a:r>
              <a:rPr lang="en-US" dirty="0" err="1"/>
              <a:t>quickstart</a:t>
            </a:r>
            <a:endParaRPr lang="en-NL" dirty="0"/>
          </a:p>
        </p:txBody>
      </p:sp>
      <p:sp>
        <p:nvSpPr>
          <p:cNvPr id="3" name="Content Placeholder 2">
            <a:extLst>
              <a:ext uri="{FF2B5EF4-FFF2-40B4-BE49-F238E27FC236}">
                <a16:creationId xmlns:a16="http://schemas.microsoft.com/office/drawing/2014/main" id="{50695D83-C4F9-4EA0-ADEC-5077084FF781}"/>
              </a:ext>
            </a:extLst>
          </p:cNvPr>
          <p:cNvSpPr>
            <a:spLocks noGrp="1"/>
          </p:cNvSpPr>
          <p:nvPr>
            <p:ph idx="1"/>
          </p:nvPr>
        </p:nvSpPr>
        <p:spPr/>
        <p:txBody>
          <a:bodyPr/>
          <a:lstStyle/>
          <a:p>
            <a:r>
              <a:rPr lang="nl-NL" dirty="0">
                <a:hlinkClick r:id="rId3"/>
              </a:rPr>
              <a:t>https://azure.microsoft.com/nl-nl/resources/templates/</a:t>
            </a:r>
            <a:endParaRPr lang="nl-NL" dirty="0"/>
          </a:p>
          <a:p>
            <a:endParaRPr lang="nl-NL" dirty="0"/>
          </a:p>
          <a:p>
            <a:endParaRPr lang="en-NL" dirty="0"/>
          </a:p>
        </p:txBody>
      </p:sp>
      <p:pic>
        <p:nvPicPr>
          <p:cNvPr id="5" name="Picture 4">
            <a:extLst>
              <a:ext uri="{FF2B5EF4-FFF2-40B4-BE49-F238E27FC236}">
                <a16:creationId xmlns:a16="http://schemas.microsoft.com/office/drawing/2014/main" id="{BDD817B8-46F8-4E3A-89E6-3F74D155C49A}"/>
              </a:ext>
            </a:extLst>
          </p:cNvPr>
          <p:cNvPicPr>
            <a:picLocks noChangeAspect="1"/>
          </p:cNvPicPr>
          <p:nvPr/>
        </p:nvPicPr>
        <p:blipFill>
          <a:blip r:embed="rId4"/>
          <a:stretch>
            <a:fillRect/>
          </a:stretch>
        </p:blipFill>
        <p:spPr>
          <a:xfrm>
            <a:off x="1024128" y="2982507"/>
            <a:ext cx="8135844" cy="3290277"/>
          </a:xfrm>
          <a:prstGeom prst="rect">
            <a:avLst/>
          </a:prstGeom>
        </p:spPr>
      </p:pic>
    </p:spTree>
    <p:extLst>
      <p:ext uri="{BB962C8B-B14F-4D97-AF65-F5344CB8AC3E}">
        <p14:creationId xmlns:p14="http://schemas.microsoft.com/office/powerpoint/2010/main" val="2770413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6806-4119-4DD5-A9BE-8EFF89B06E0E}"/>
              </a:ext>
            </a:extLst>
          </p:cNvPr>
          <p:cNvSpPr>
            <a:spLocks noGrp="1"/>
          </p:cNvSpPr>
          <p:nvPr>
            <p:ph type="title"/>
          </p:nvPr>
        </p:nvSpPr>
        <p:spPr/>
        <p:txBody>
          <a:bodyPr/>
          <a:lstStyle/>
          <a:p>
            <a:r>
              <a:rPr lang="en-US" dirty="0"/>
              <a:t>Arm </a:t>
            </a:r>
            <a:r>
              <a:rPr lang="en-US" dirty="0" err="1"/>
              <a:t>quickstart</a:t>
            </a:r>
            <a:r>
              <a:rPr lang="en-US" dirty="0"/>
              <a:t> exercise</a:t>
            </a:r>
            <a:endParaRPr lang="en-NL" dirty="0"/>
          </a:p>
        </p:txBody>
      </p:sp>
      <p:sp>
        <p:nvSpPr>
          <p:cNvPr id="3" name="Content Placeholder 2">
            <a:extLst>
              <a:ext uri="{FF2B5EF4-FFF2-40B4-BE49-F238E27FC236}">
                <a16:creationId xmlns:a16="http://schemas.microsoft.com/office/drawing/2014/main" id="{760A7121-3B39-46C3-9F6E-B3A63B136F62}"/>
              </a:ext>
            </a:extLst>
          </p:cNvPr>
          <p:cNvSpPr>
            <a:spLocks noGrp="1"/>
          </p:cNvSpPr>
          <p:nvPr>
            <p:ph idx="1"/>
          </p:nvPr>
        </p:nvSpPr>
        <p:spPr/>
        <p:txBody>
          <a:bodyPr/>
          <a:lstStyle/>
          <a:p>
            <a:r>
              <a:rPr lang="nl-NL" dirty="0"/>
              <a:t>https://docs.microsoft.com/en-us/azure/azure-resource-manager/templates/template-tutorial-quickstart-template?tabs=azure-powershell</a:t>
            </a:r>
            <a:endParaRPr lang="en-NL" dirty="0"/>
          </a:p>
        </p:txBody>
      </p:sp>
      <p:pic>
        <p:nvPicPr>
          <p:cNvPr id="5" name="Picture 4">
            <a:extLst>
              <a:ext uri="{FF2B5EF4-FFF2-40B4-BE49-F238E27FC236}">
                <a16:creationId xmlns:a16="http://schemas.microsoft.com/office/drawing/2014/main" id="{4E5B11CB-4EB1-4C85-AB2E-CFD0645BB08D}"/>
              </a:ext>
            </a:extLst>
          </p:cNvPr>
          <p:cNvPicPr>
            <a:picLocks noChangeAspect="1"/>
          </p:cNvPicPr>
          <p:nvPr/>
        </p:nvPicPr>
        <p:blipFill>
          <a:blip r:embed="rId2"/>
          <a:stretch>
            <a:fillRect/>
          </a:stretch>
        </p:blipFill>
        <p:spPr>
          <a:xfrm>
            <a:off x="1024128" y="3357355"/>
            <a:ext cx="7658100" cy="1733550"/>
          </a:xfrm>
          <a:prstGeom prst="rect">
            <a:avLst/>
          </a:prstGeom>
        </p:spPr>
      </p:pic>
    </p:spTree>
    <p:extLst>
      <p:ext uri="{BB962C8B-B14F-4D97-AF65-F5344CB8AC3E}">
        <p14:creationId xmlns:p14="http://schemas.microsoft.com/office/powerpoint/2010/main" val="27088284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0311-26EB-7BFD-6401-00DFB5DC6912}"/>
              </a:ext>
            </a:extLst>
          </p:cNvPr>
          <p:cNvSpPr>
            <a:spLocks noGrp="1"/>
          </p:cNvSpPr>
          <p:nvPr>
            <p:ph type="title"/>
          </p:nvPr>
        </p:nvSpPr>
        <p:spPr/>
        <p:txBody>
          <a:bodyPr/>
          <a:lstStyle/>
          <a:p>
            <a:r>
              <a:rPr lang="en-US" dirty="0"/>
              <a:t>Azure architecture center</a:t>
            </a:r>
            <a:endParaRPr lang="en-NL" dirty="0"/>
          </a:p>
        </p:txBody>
      </p:sp>
      <p:sp>
        <p:nvSpPr>
          <p:cNvPr id="3" name="Content Placeholder 2">
            <a:extLst>
              <a:ext uri="{FF2B5EF4-FFF2-40B4-BE49-F238E27FC236}">
                <a16:creationId xmlns:a16="http://schemas.microsoft.com/office/drawing/2014/main" id="{34CE004B-63B9-CDE7-6E71-8EF31279C8BD}"/>
              </a:ext>
            </a:extLst>
          </p:cNvPr>
          <p:cNvSpPr>
            <a:spLocks noGrp="1"/>
          </p:cNvSpPr>
          <p:nvPr>
            <p:ph idx="1"/>
          </p:nvPr>
        </p:nvSpPr>
        <p:spPr/>
        <p:txBody>
          <a:bodyPr/>
          <a:lstStyle/>
          <a:p>
            <a:r>
              <a:rPr lang="nl-NL" dirty="0">
                <a:hlinkClick r:id="rId3"/>
              </a:rPr>
              <a:t>https://docs.microsoft.com/en-us/azure/architecture/</a:t>
            </a:r>
            <a:endParaRPr lang="nl-NL" dirty="0"/>
          </a:p>
          <a:p>
            <a:endParaRPr lang="en-NL" dirty="0"/>
          </a:p>
        </p:txBody>
      </p:sp>
      <p:pic>
        <p:nvPicPr>
          <p:cNvPr id="5" name="Picture 4">
            <a:extLst>
              <a:ext uri="{FF2B5EF4-FFF2-40B4-BE49-F238E27FC236}">
                <a16:creationId xmlns:a16="http://schemas.microsoft.com/office/drawing/2014/main" id="{ADCC6BB4-DAE1-C15E-D91D-C90ED2F23D17}"/>
              </a:ext>
            </a:extLst>
          </p:cNvPr>
          <p:cNvPicPr>
            <a:picLocks noChangeAspect="1"/>
          </p:cNvPicPr>
          <p:nvPr/>
        </p:nvPicPr>
        <p:blipFill>
          <a:blip r:embed="rId4"/>
          <a:stretch>
            <a:fillRect/>
          </a:stretch>
        </p:blipFill>
        <p:spPr>
          <a:xfrm>
            <a:off x="1024128" y="2870354"/>
            <a:ext cx="9322904" cy="2039995"/>
          </a:xfrm>
          <a:prstGeom prst="rect">
            <a:avLst/>
          </a:prstGeom>
        </p:spPr>
      </p:pic>
    </p:spTree>
    <p:extLst>
      <p:ext uri="{BB962C8B-B14F-4D97-AF65-F5344CB8AC3E}">
        <p14:creationId xmlns:p14="http://schemas.microsoft.com/office/powerpoint/2010/main" val="988715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425B-5DBB-4CDD-900B-9E704F40B173}"/>
              </a:ext>
            </a:extLst>
          </p:cNvPr>
          <p:cNvSpPr>
            <a:spLocks noGrp="1"/>
          </p:cNvSpPr>
          <p:nvPr>
            <p:ph type="title"/>
          </p:nvPr>
        </p:nvSpPr>
        <p:spPr/>
        <p:txBody>
          <a:bodyPr/>
          <a:lstStyle/>
          <a:p>
            <a:r>
              <a:rPr lang="en-US" dirty="0"/>
              <a:t>Azure architecture center</a:t>
            </a:r>
            <a:endParaRPr lang="en-NL" dirty="0"/>
          </a:p>
        </p:txBody>
      </p:sp>
      <p:sp>
        <p:nvSpPr>
          <p:cNvPr id="3" name="Content Placeholder 2">
            <a:extLst>
              <a:ext uri="{FF2B5EF4-FFF2-40B4-BE49-F238E27FC236}">
                <a16:creationId xmlns:a16="http://schemas.microsoft.com/office/drawing/2014/main" id="{12D78E3B-EE80-4A2A-B286-8236E3B3ACAF}"/>
              </a:ext>
            </a:extLst>
          </p:cNvPr>
          <p:cNvSpPr>
            <a:spLocks noGrp="1"/>
          </p:cNvSpPr>
          <p:nvPr>
            <p:ph idx="1"/>
          </p:nvPr>
        </p:nvSpPr>
        <p:spPr/>
        <p:txBody>
          <a:bodyPr/>
          <a:lstStyle/>
          <a:p>
            <a:r>
              <a:rPr lang="nl-NL" dirty="0">
                <a:hlinkClick r:id="rId2"/>
              </a:rPr>
              <a:t>https://docs.microsoft.com/en-us/azure/architecture/industries/manufacturing</a:t>
            </a:r>
            <a:endParaRPr lang="nl-NL" dirty="0"/>
          </a:p>
          <a:p>
            <a:endParaRPr lang="en-NL" dirty="0"/>
          </a:p>
        </p:txBody>
      </p:sp>
      <p:pic>
        <p:nvPicPr>
          <p:cNvPr id="5" name="Picture 4">
            <a:extLst>
              <a:ext uri="{FF2B5EF4-FFF2-40B4-BE49-F238E27FC236}">
                <a16:creationId xmlns:a16="http://schemas.microsoft.com/office/drawing/2014/main" id="{0EB0DCAA-6ACF-95C8-C0BE-E20FF8368E68}"/>
              </a:ext>
            </a:extLst>
          </p:cNvPr>
          <p:cNvPicPr>
            <a:picLocks noChangeAspect="1"/>
          </p:cNvPicPr>
          <p:nvPr/>
        </p:nvPicPr>
        <p:blipFill>
          <a:blip r:embed="rId3"/>
          <a:stretch>
            <a:fillRect/>
          </a:stretch>
        </p:blipFill>
        <p:spPr>
          <a:xfrm>
            <a:off x="1024128" y="3097530"/>
            <a:ext cx="7486650" cy="2400300"/>
          </a:xfrm>
          <a:prstGeom prst="rect">
            <a:avLst/>
          </a:prstGeom>
        </p:spPr>
      </p:pic>
    </p:spTree>
    <p:extLst>
      <p:ext uri="{BB962C8B-B14F-4D97-AF65-F5344CB8AC3E}">
        <p14:creationId xmlns:p14="http://schemas.microsoft.com/office/powerpoint/2010/main" val="422825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B185-8C2F-4702-83EB-72881E41969B}"/>
              </a:ext>
            </a:extLst>
          </p:cNvPr>
          <p:cNvSpPr>
            <a:spLocks noGrp="1"/>
          </p:cNvSpPr>
          <p:nvPr>
            <p:ph type="title"/>
          </p:nvPr>
        </p:nvSpPr>
        <p:spPr/>
        <p:txBody>
          <a:bodyPr/>
          <a:lstStyle/>
          <a:p>
            <a:r>
              <a:rPr lang="en-US" dirty="0"/>
              <a:t>Azure </a:t>
            </a:r>
            <a:r>
              <a:rPr lang="en-US" dirty="0" err="1"/>
              <a:t>sql</a:t>
            </a:r>
            <a:r>
              <a:rPr lang="en-US" dirty="0"/>
              <a:t> database</a:t>
            </a:r>
            <a:endParaRPr lang="en-NL" dirty="0"/>
          </a:p>
        </p:txBody>
      </p:sp>
      <p:sp>
        <p:nvSpPr>
          <p:cNvPr id="3" name="Content Placeholder 2">
            <a:extLst>
              <a:ext uri="{FF2B5EF4-FFF2-40B4-BE49-F238E27FC236}">
                <a16:creationId xmlns:a16="http://schemas.microsoft.com/office/drawing/2014/main" id="{7FF906B1-F58C-46F4-A9EB-EEC174D44F46}"/>
              </a:ext>
            </a:extLst>
          </p:cNvPr>
          <p:cNvSpPr>
            <a:spLocks noGrp="1"/>
          </p:cNvSpPr>
          <p:nvPr>
            <p:ph idx="1"/>
          </p:nvPr>
        </p:nvSpPr>
        <p:spPr/>
        <p:txBody>
          <a:bodyPr/>
          <a:lstStyle/>
          <a:p>
            <a:r>
              <a:rPr lang="en-US" dirty="0"/>
              <a:t>Azure SQL Database is a relational database-as-a-service (DBaaS) hosted in Azure that falls into the industry category of Platform-as-a-Service (PaaS).</a:t>
            </a:r>
          </a:p>
          <a:p>
            <a:r>
              <a:rPr lang="en-US" dirty="0"/>
              <a:t>Best for modern cloud applications that want to use the latest stable SQL Server features and have time constraints in development and marketing.</a:t>
            </a:r>
          </a:p>
          <a:p>
            <a:r>
              <a:rPr lang="en-US" dirty="0"/>
              <a:t>A fully managed SQL Server database engine, based on the latest stable Enterprise Edition of SQL Server. SQL Database has two deployment options built on standardized hardware and software that is owned, hosted, and maintained by Microsoft.</a:t>
            </a:r>
            <a:endParaRPr lang="en-NL" dirty="0"/>
          </a:p>
        </p:txBody>
      </p:sp>
    </p:spTree>
    <p:extLst>
      <p:ext uri="{BB962C8B-B14F-4D97-AF65-F5344CB8AC3E}">
        <p14:creationId xmlns:p14="http://schemas.microsoft.com/office/powerpoint/2010/main" val="26227158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3C4D-86A4-49DB-A314-60FC20187EC7}"/>
              </a:ext>
            </a:extLst>
          </p:cNvPr>
          <p:cNvSpPr>
            <a:spLocks noGrp="1"/>
          </p:cNvSpPr>
          <p:nvPr>
            <p:ph type="title"/>
          </p:nvPr>
        </p:nvSpPr>
        <p:spPr/>
        <p:txBody>
          <a:bodyPr/>
          <a:lstStyle/>
          <a:p>
            <a:r>
              <a:rPr lang="en-US" dirty="0"/>
              <a:t>Azure architecture center</a:t>
            </a:r>
            <a:endParaRPr lang="en-NL" dirty="0"/>
          </a:p>
        </p:txBody>
      </p:sp>
      <p:sp>
        <p:nvSpPr>
          <p:cNvPr id="3" name="Content Placeholder 2">
            <a:extLst>
              <a:ext uri="{FF2B5EF4-FFF2-40B4-BE49-F238E27FC236}">
                <a16:creationId xmlns:a16="http://schemas.microsoft.com/office/drawing/2014/main" id="{3CEC9EC3-98AB-467F-AE05-5329C0E59B93}"/>
              </a:ext>
            </a:extLst>
          </p:cNvPr>
          <p:cNvSpPr>
            <a:spLocks noGrp="1"/>
          </p:cNvSpPr>
          <p:nvPr>
            <p:ph idx="1"/>
          </p:nvPr>
        </p:nvSpPr>
        <p:spPr/>
        <p:txBody>
          <a:bodyPr/>
          <a:lstStyle/>
          <a:p>
            <a:r>
              <a:rPr lang="nl-NL" dirty="0">
                <a:hlinkClick r:id="rId2"/>
              </a:rPr>
              <a:t>https://docs.microsoft.com/en-us/azure/architecture/data-guide/databases-architecture-design</a:t>
            </a:r>
            <a:endParaRPr lang="nl-NL" dirty="0"/>
          </a:p>
          <a:p>
            <a:endParaRPr lang="en-NL" dirty="0"/>
          </a:p>
        </p:txBody>
      </p:sp>
      <p:pic>
        <p:nvPicPr>
          <p:cNvPr id="5" name="Picture 4">
            <a:extLst>
              <a:ext uri="{FF2B5EF4-FFF2-40B4-BE49-F238E27FC236}">
                <a16:creationId xmlns:a16="http://schemas.microsoft.com/office/drawing/2014/main" id="{A53FC09F-3ACA-32E0-2403-ABD79362A593}"/>
              </a:ext>
            </a:extLst>
          </p:cNvPr>
          <p:cNvPicPr>
            <a:picLocks noChangeAspect="1"/>
          </p:cNvPicPr>
          <p:nvPr/>
        </p:nvPicPr>
        <p:blipFill>
          <a:blip r:embed="rId3"/>
          <a:stretch>
            <a:fillRect/>
          </a:stretch>
        </p:blipFill>
        <p:spPr>
          <a:xfrm>
            <a:off x="1024128" y="3086100"/>
            <a:ext cx="7429500" cy="3771900"/>
          </a:xfrm>
          <a:prstGeom prst="rect">
            <a:avLst/>
          </a:prstGeom>
        </p:spPr>
      </p:pic>
    </p:spTree>
    <p:extLst>
      <p:ext uri="{BB962C8B-B14F-4D97-AF65-F5344CB8AC3E}">
        <p14:creationId xmlns:p14="http://schemas.microsoft.com/office/powerpoint/2010/main" val="7147418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B903-5213-400E-B29A-F28BEE663E6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9657766-1F2C-45FD-AD51-772BFA03F20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828322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893</TotalTime>
  <Words>5739</Words>
  <Application>Microsoft Office PowerPoint</Application>
  <PresentationFormat>Widescreen</PresentationFormat>
  <Paragraphs>314</Paragraphs>
  <Slides>91</Slides>
  <Notes>26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Segoe UI</vt:lpstr>
      <vt:lpstr>Tw Cen MT</vt:lpstr>
      <vt:lpstr>Tw Cen MT Condensed</vt:lpstr>
      <vt:lpstr>Wingdings 3</vt:lpstr>
      <vt:lpstr>Integral</vt:lpstr>
      <vt:lpstr>SQL, ARM, Azure</vt:lpstr>
      <vt:lpstr>Vandaag</vt:lpstr>
      <vt:lpstr>Azure sql</vt:lpstr>
      <vt:lpstr>Business motivations - cost</vt:lpstr>
      <vt:lpstr>Business motivations - administration</vt:lpstr>
      <vt:lpstr>Business motivations - SLA</vt:lpstr>
      <vt:lpstr>Business motivations – Moving to azure</vt:lpstr>
      <vt:lpstr>Service comparison</vt:lpstr>
      <vt:lpstr>Azure sql database</vt:lpstr>
      <vt:lpstr>Azure sql database - deployment</vt:lpstr>
      <vt:lpstr>Azure sql database - performance</vt:lpstr>
      <vt:lpstr>Azure sql database - scaling</vt:lpstr>
      <vt:lpstr>Azure sql database – elastic pool</vt:lpstr>
      <vt:lpstr>Azure sql database – purchasing models</vt:lpstr>
      <vt:lpstr>Azure sql database - monitoring</vt:lpstr>
      <vt:lpstr>Azure sql database - demo</vt:lpstr>
      <vt:lpstr>Azure sql database - exercise</vt:lpstr>
      <vt:lpstr>Azure sql managed instance</vt:lpstr>
      <vt:lpstr>Azure sql managed instance - migrating</vt:lpstr>
      <vt:lpstr>Azure sql managed instance</vt:lpstr>
      <vt:lpstr>differences with SQL Server on-premises</vt:lpstr>
      <vt:lpstr>Azure sql managed instance - demo</vt:lpstr>
      <vt:lpstr>Sql server on azure vm</vt:lpstr>
      <vt:lpstr>Sql server on azure vm</vt:lpstr>
      <vt:lpstr>Sql server on azure vm</vt:lpstr>
      <vt:lpstr>Sql server on azure vm - demo</vt:lpstr>
      <vt:lpstr>Azure sql resources with azure portal</vt:lpstr>
      <vt:lpstr>Azure sql powershell</vt:lpstr>
      <vt:lpstr>PowerPoint Presentation</vt:lpstr>
      <vt:lpstr>Access to azure databases</vt:lpstr>
      <vt:lpstr>SQL Server management studio</vt:lpstr>
      <vt:lpstr>T-sql basics</vt:lpstr>
      <vt:lpstr>Entity framework core</vt:lpstr>
      <vt:lpstr>Enitity framework - model</vt:lpstr>
      <vt:lpstr>querying</vt:lpstr>
      <vt:lpstr>Saving data</vt:lpstr>
      <vt:lpstr>PowerPoint Presentation</vt:lpstr>
      <vt:lpstr>Entity framework core - exercise</vt:lpstr>
      <vt:lpstr>Entity framework core - exercise</vt:lpstr>
      <vt:lpstr>Azure resource manager (arm)</vt:lpstr>
      <vt:lpstr>Arm templates</vt:lpstr>
      <vt:lpstr>Arm templates</vt:lpstr>
      <vt:lpstr>Arm templates – why?</vt:lpstr>
      <vt:lpstr>Arm templates – why?</vt:lpstr>
      <vt:lpstr>Arm templates – why?</vt:lpstr>
      <vt:lpstr>Arm templates – why?</vt:lpstr>
      <vt:lpstr>Arm templates – why?</vt:lpstr>
      <vt:lpstr>Arm templates – why?</vt:lpstr>
      <vt:lpstr>Arm templates – why?</vt:lpstr>
      <vt:lpstr>Arm template file</vt:lpstr>
      <vt:lpstr>Arm parameters</vt:lpstr>
      <vt:lpstr>Secure parameters</vt:lpstr>
      <vt:lpstr>Allowed values</vt:lpstr>
      <vt:lpstr>Default values</vt:lpstr>
      <vt:lpstr>Parameter constraints</vt:lpstr>
      <vt:lpstr>Template variables</vt:lpstr>
      <vt:lpstr>Define variable</vt:lpstr>
      <vt:lpstr>Template functions</vt:lpstr>
      <vt:lpstr>Use variable</vt:lpstr>
      <vt:lpstr>Template user-defined functions</vt:lpstr>
      <vt:lpstr>Define the function</vt:lpstr>
      <vt:lpstr>Use the function</vt:lpstr>
      <vt:lpstr>PowerPoint Presentation</vt:lpstr>
      <vt:lpstr>limitations</vt:lpstr>
      <vt:lpstr>Template resources</vt:lpstr>
      <vt:lpstr>Set resource type and version</vt:lpstr>
      <vt:lpstr>Set resource name</vt:lpstr>
      <vt:lpstr>Set location</vt:lpstr>
      <vt:lpstr>Template outputs</vt:lpstr>
      <vt:lpstr>Template deployment process</vt:lpstr>
      <vt:lpstr>Template deployment process</vt:lpstr>
      <vt:lpstr>Template deployment</vt:lpstr>
      <vt:lpstr>Template design</vt:lpstr>
      <vt:lpstr>Template design</vt:lpstr>
      <vt:lpstr>Template design</vt:lpstr>
      <vt:lpstr>Arm and  azure portal</vt:lpstr>
      <vt:lpstr>PowerPoint Presentation</vt:lpstr>
      <vt:lpstr>Azure portal deploy template</vt:lpstr>
      <vt:lpstr>Arm and visual studio code</vt:lpstr>
      <vt:lpstr>Arm and visual studio code</vt:lpstr>
      <vt:lpstr>Arm and visual studio code</vt:lpstr>
      <vt:lpstr>Arm and visual studio code</vt:lpstr>
      <vt:lpstr>Arm and visual studio code</vt:lpstr>
      <vt:lpstr>Arm and visual studio code</vt:lpstr>
      <vt:lpstr>ARM templates exercise</vt:lpstr>
      <vt:lpstr>Azure quickstart</vt:lpstr>
      <vt:lpstr>Arm quickstart exercise</vt:lpstr>
      <vt:lpstr>Azure architecture center</vt:lpstr>
      <vt:lpstr>Azure architecture center</vt:lpstr>
      <vt:lpstr>Azure architecture center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ARM, Azure</dc:title>
  <dc:creator>patrick biesheuvel</dc:creator>
  <cp:lastModifiedBy>patrick biesheuvel</cp:lastModifiedBy>
  <cp:revision>6</cp:revision>
  <dcterms:created xsi:type="dcterms:W3CDTF">2022-04-27T08:21:37Z</dcterms:created>
  <dcterms:modified xsi:type="dcterms:W3CDTF">2022-04-28T04:54:56Z</dcterms:modified>
</cp:coreProperties>
</file>