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6" r:id="rId2"/>
    <p:sldId id="257" r:id="rId3"/>
    <p:sldId id="258" r:id="rId4"/>
    <p:sldId id="268" r:id="rId5"/>
    <p:sldId id="269" r:id="rId6"/>
    <p:sldId id="270" r:id="rId7"/>
    <p:sldId id="259" r:id="rId8"/>
    <p:sldId id="260" r:id="rId9"/>
    <p:sldId id="261" r:id="rId10"/>
    <p:sldId id="262" r:id="rId11"/>
    <p:sldId id="263" r:id="rId12"/>
    <p:sldId id="264" r:id="rId13"/>
    <p:sldId id="265" r:id="rId14"/>
    <p:sldId id="266" r:id="rId15"/>
    <p:sldId id="267" r:id="rId16"/>
    <p:sldId id="271" r:id="rId17"/>
    <p:sldId id="272" r:id="rId18"/>
    <p:sldId id="273" r:id="rId19"/>
    <p:sldId id="274" r:id="rId20"/>
    <p:sldId id="275" r:id="rId21"/>
    <p:sldId id="276" r:id="rId22"/>
    <p:sldId id="277" r:id="rId23"/>
    <p:sldId id="278" r:id="rId24"/>
    <p:sldId id="284" r:id="rId25"/>
    <p:sldId id="280" r:id="rId26"/>
    <p:sldId id="281" r:id="rId27"/>
    <p:sldId id="282" r:id="rId28"/>
    <p:sldId id="283" r:id="rId29"/>
    <p:sldId id="285" r:id="rId30"/>
    <p:sldId id="286" r:id="rId31"/>
    <p:sldId id="279"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1" r:id="rId45"/>
    <p:sldId id="306" r:id="rId46"/>
    <p:sldId id="307" r:id="rId47"/>
    <p:sldId id="308" r:id="rId48"/>
    <p:sldId id="302" r:id="rId49"/>
    <p:sldId id="303" r:id="rId50"/>
    <p:sldId id="304" r:id="rId51"/>
    <p:sldId id="305" r:id="rId52"/>
    <p:sldId id="312" r:id="rId53"/>
    <p:sldId id="309" r:id="rId54"/>
    <p:sldId id="310" r:id="rId55"/>
    <p:sldId id="311" r:id="rId56"/>
    <p:sldId id="313" r:id="rId57"/>
    <p:sldId id="314" r:id="rId58"/>
    <p:sldId id="299" r:id="rId59"/>
    <p:sldId id="300" r:id="rId60"/>
    <p:sldId id="316" r:id="rId61"/>
    <p:sldId id="317" r:id="rId62"/>
    <p:sldId id="318" r:id="rId63"/>
    <p:sldId id="319" r:id="rId64"/>
    <p:sldId id="320" r:id="rId65"/>
    <p:sldId id="321" r:id="rId66"/>
    <p:sldId id="315" r:id="rId67"/>
    <p:sldId id="325" r:id="rId68"/>
    <p:sldId id="322" r:id="rId69"/>
    <p:sldId id="323" r:id="rId70"/>
    <p:sldId id="324"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754" autoAdjust="0"/>
  </p:normalViewPr>
  <p:slideViewPr>
    <p:cSldViewPr snapToGrid="0">
      <p:cViewPr varScale="1">
        <p:scale>
          <a:sx n="93" d="100"/>
          <a:sy n="93" d="100"/>
        </p:scale>
        <p:origin x="12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7C5C3A-81CF-4EFD-9424-6D5A19A8A9AC}" type="datetimeFigureOut">
              <a:rPr lang="en-NL" smtClean="0"/>
              <a:t>23/05/2022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F4ADB-3DC8-42FC-8A7C-61296F366806}" type="slidenum">
              <a:rPr lang="en-NL" smtClean="0"/>
              <a:t>‹#›</a:t>
            </a:fld>
            <a:endParaRPr lang="en-NL"/>
          </a:p>
        </p:txBody>
      </p:sp>
    </p:spTree>
    <p:extLst>
      <p:ext uri="{BB962C8B-B14F-4D97-AF65-F5344CB8AC3E}">
        <p14:creationId xmlns:p14="http://schemas.microsoft.com/office/powerpoint/2010/main" val="183599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AzureAD/azure-activedirectory-identitymodel-extensions-for-dotnet/wiki"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0" u="none" strike="noStrike" dirty="0">
                <a:effectLst/>
                <a:latin typeface="Segoe UI" panose="020B0502040204020203" pitchFamily="34" charset="0"/>
                <a:hlinkClick r:id="rId3"/>
              </a:rPr>
              <a:t>https://docs.microsoft.com/en-gb/azure/active-directory/develop/authentication-flows-app-scenarios</a:t>
            </a:r>
          </a:p>
          <a:p>
            <a:endParaRPr lang="nl-NL" b="0" i="0" u="none" strike="noStrike" dirty="0">
              <a:effectLst/>
              <a:latin typeface="Segoe UI" panose="020B0502040204020203" pitchFamily="34" charset="0"/>
              <a:hlinkClick r:id="rId3"/>
            </a:endParaRPr>
          </a:p>
          <a:p>
            <a:r>
              <a:rPr lang="nl-NL" b="0" i="0" u="none" strike="noStrike" dirty="0">
                <a:effectLst/>
                <a:latin typeface="Segoe UI" panose="020B0502040204020203" pitchFamily="34" charset="0"/>
                <a:hlinkClick r:id="rId3"/>
              </a:rPr>
              <a:t>IdentityModel extensions for .NET</a:t>
            </a:r>
            <a:r>
              <a:rPr lang="nl-NL" b="0" i="0" u="none" strike="noStrike" dirty="0">
                <a:effectLst/>
                <a:latin typeface="Segoe UI" panose="020B0502040204020203" pitchFamily="34" charset="0"/>
              </a:rPr>
              <a:t> https://github.com/AzureAD/azure-activedirectory-identitymodel-extensions-for-dotnet/wiki</a:t>
            </a:r>
          </a:p>
          <a:p>
            <a:endParaRPr lang="nl-NL" b="0" i="0" u="none" strike="noStrike" dirty="0">
              <a:effectLst/>
              <a:latin typeface="Segoe UI" panose="020B0502040204020203" pitchFamily="34" charset="0"/>
            </a:endParaRPr>
          </a:p>
          <a:p>
            <a:r>
              <a:rPr lang="nl-NL" b="0" i="0" u="none" strike="noStrike" dirty="0">
                <a:effectLst/>
                <a:latin typeface="Segoe UI" panose="020B0502040204020203" pitchFamily="34" charset="0"/>
              </a:rPr>
              <a:t>https://github.com/AzureAD/microsoft-authentication-library-for-js/tree/dev/lib/msal-node</a:t>
            </a:r>
          </a:p>
          <a:p>
            <a:endParaRPr lang="nl-NL" b="0" i="0" u="none" strike="noStrike" dirty="0">
              <a:effectLst/>
              <a:latin typeface="Segoe UI" panose="020B0502040204020203" pitchFamily="34" charset="0"/>
            </a:endParaRPr>
          </a:p>
          <a:p>
            <a:r>
              <a:rPr lang="nl-NL" b="0" i="0" u="none" strike="noStrike" dirty="0">
                <a:effectLst/>
                <a:latin typeface="Segoe UI" panose="020B0502040204020203" pitchFamily="34" charset="0"/>
              </a:rPr>
              <a:t>https://docs.microsoft.com/en-gb/azure/active-directory/develop/scenario-web-app-sign-user-overview?tabs=aspnetcore</a:t>
            </a:r>
          </a:p>
          <a:p>
            <a:endParaRPr lang="nl-NL" b="0" i="0" u="none" strike="noStrike" dirty="0">
              <a:effectLst/>
              <a:latin typeface="Segoe UI" panose="020B0502040204020203" pitchFamily="34" charset="0"/>
            </a:endParaRPr>
          </a:p>
          <a:p>
            <a:endParaRPr lang="nl-NL" b="0" i="0" u="none" strike="noStrike" dirty="0">
              <a:effectLst/>
              <a:latin typeface="Segoe UI" panose="020B0502040204020203" pitchFamily="34" charset="0"/>
            </a:endParaRPr>
          </a:p>
          <a:p>
            <a:endParaRPr lang="en-NL" dirty="0"/>
          </a:p>
        </p:txBody>
      </p:sp>
      <p:sp>
        <p:nvSpPr>
          <p:cNvPr id="4" name="Slide Number Placeholder 3"/>
          <p:cNvSpPr>
            <a:spLocks noGrp="1"/>
          </p:cNvSpPr>
          <p:nvPr>
            <p:ph type="sldNum" sz="quarter" idx="5"/>
          </p:nvPr>
        </p:nvSpPr>
        <p:spPr/>
        <p:txBody>
          <a:bodyPr/>
          <a:lstStyle/>
          <a:p>
            <a:fld id="{315F4ADB-3DC8-42FC-8A7C-61296F366806}" type="slidenum">
              <a:rPr lang="en-NL" smtClean="0"/>
              <a:t>34</a:t>
            </a:fld>
            <a:endParaRPr lang="en-NL"/>
          </a:p>
        </p:txBody>
      </p:sp>
    </p:spTree>
    <p:extLst>
      <p:ext uri="{BB962C8B-B14F-4D97-AF65-F5344CB8AC3E}">
        <p14:creationId xmlns:p14="http://schemas.microsoft.com/office/powerpoint/2010/main" val="404696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https://docs.microsoft.com/en-us/azure/active-directory/develop/quickstart-register-app</a:t>
            </a:r>
            <a:endParaRPr lang="en-NL" dirty="0"/>
          </a:p>
        </p:txBody>
      </p:sp>
      <p:sp>
        <p:nvSpPr>
          <p:cNvPr id="4" name="Slide Number Placeholder 3"/>
          <p:cNvSpPr>
            <a:spLocks noGrp="1"/>
          </p:cNvSpPr>
          <p:nvPr>
            <p:ph type="sldNum" sz="quarter" idx="5"/>
          </p:nvPr>
        </p:nvSpPr>
        <p:spPr/>
        <p:txBody>
          <a:bodyPr/>
          <a:lstStyle/>
          <a:p>
            <a:fld id="{315F4ADB-3DC8-42FC-8A7C-61296F366806}" type="slidenum">
              <a:rPr lang="en-NL" smtClean="0"/>
              <a:t>41</a:t>
            </a:fld>
            <a:endParaRPr lang="en-NL"/>
          </a:p>
        </p:txBody>
      </p:sp>
    </p:spTree>
    <p:extLst>
      <p:ext uri="{BB962C8B-B14F-4D97-AF65-F5344CB8AC3E}">
        <p14:creationId xmlns:p14="http://schemas.microsoft.com/office/powerpoint/2010/main" val="2671854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315F4ADB-3DC8-42FC-8A7C-61296F366806}" type="slidenum">
              <a:rPr lang="en-NL" smtClean="0"/>
              <a:t>52</a:t>
            </a:fld>
            <a:endParaRPr lang="en-NL"/>
          </a:p>
        </p:txBody>
      </p:sp>
    </p:spTree>
    <p:extLst>
      <p:ext uri="{BB962C8B-B14F-4D97-AF65-F5344CB8AC3E}">
        <p14:creationId xmlns:p14="http://schemas.microsoft.com/office/powerpoint/2010/main" val="2349527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https://docs.microsoft.com/en-us/azure/active-directory/develop/app-objects-and-service-principals</a:t>
            </a:r>
          </a:p>
          <a:p>
            <a:r>
              <a:rPr lang="nl-NL" dirty="0"/>
              <a:t>EXAMPLE</a:t>
            </a:r>
            <a:endParaRPr lang="en-NL" dirty="0"/>
          </a:p>
        </p:txBody>
      </p:sp>
      <p:sp>
        <p:nvSpPr>
          <p:cNvPr id="4" name="Slide Number Placeholder 3"/>
          <p:cNvSpPr>
            <a:spLocks noGrp="1"/>
          </p:cNvSpPr>
          <p:nvPr>
            <p:ph type="sldNum" sz="quarter" idx="5"/>
          </p:nvPr>
        </p:nvSpPr>
        <p:spPr/>
        <p:txBody>
          <a:bodyPr/>
          <a:lstStyle/>
          <a:p>
            <a:fld id="{315F4ADB-3DC8-42FC-8A7C-61296F366806}" type="slidenum">
              <a:rPr lang="en-NL" smtClean="0"/>
              <a:t>55</a:t>
            </a:fld>
            <a:endParaRPr lang="en-NL"/>
          </a:p>
        </p:txBody>
      </p:sp>
    </p:spTree>
    <p:extLst>
      <p:ext uri="{BB962C8B-B14F-4D97-AF65-F5344CB8AC3E}">
        <p14:creationId xmlns:p14="http://schemas.microsoft.com/office/powerpoint/2010/main" val="783857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https://azure.microsoft.com/en-gb/services/key-vault/#product-overview</a:t>
            </a:r>
            <a:endParaRPr lang="en-NL" dirty="0"/>
          </a:p>
        </p:txBody>
      </p:sp>
      <p:sp>
        <p:nvSpPr>
          <p:cNvPr id="4" name="Slide Number Placeholder 3"/>
          <p:cNvSpPr>
            <a:spLocks noGrp="1"/>
          </p:cNvSpPr>
          <p:nvPr>
            <p:ph type="sldNum" sz="quarter" idx="5"/>
          </p:nvPr>
        </p:nvSpPr>
        <p:spPr/>
        <p:txBody>
          <a:bodyPr/>
          <a:lstStyle/>
          <a:p>
            <a:fld id="{315F4ADB-3DC8-42FC-8A7C-61296F366806}" type="slidenum">
              <a:rPr lang="en-NL" smtClean="0"/>
              <a:t>68</a:t>
            </a:fld>
            <a:endParaRPr lang="en-NL"/>
          </a:p>
        </p:txBody>
      </p:sp>
    </p:spTree>
    <p:extLst>
      <p:ext uri="{BB962C8B-B14F-4D97-AF65-F5344CB8AC3E}">
        <p14:creationId xmlns:p14="http://schemas.microsoft.com/office/powerpoint/2010/main" val="2711937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https://docs.microsoft.com/en-us/azure/service-bus-messaging/service-bus-messaging-overview</a:t>
            </a:r>
            <a:endParaRPr lang="en-NL" dirty="0"/>
          </a:p>
        </p:txBody>
      </p:sp>
      <p:sp>
        <p:nvSpPr>
          <p:cNvPr id="4" name="Slide Number Placeholder 3"/>
          <p:cNvSpPr>
            <a:spLocks noGrp="1"/>
          </p:cNvSpPr>
          <p:nvPr>
            <p:ph type="sldNum" sz="quarter" idx="5"/>
          </p:nvPr>
        </p:nvSpPr>
        <p:spPr/>
        <p:txBody>
          <a:bodyPr/>
          <a:lstStyle/>
          <a:p>
            <a:fld id="{315F4ADB-3DC8-42FC-8A7C-61296F366806}" type="slidenum">
              <a:rPr lang="en-NL" smtClean="0"/>
              <a:t>69</a:t>
            </a:fld>
            <a:endParaRPr lang="en-NL"/>
          </a:p>
        </p:txBody>
      </p:sp>
    </p:spTree>
    <p:extLst>
      <p:ext uri="{BB962C8B-B14F-4D97-AF65-F5344CB8AC3E}">
        <p14:creationId xmlns:p14="http://schemas.microsoft.com/office/powerpoint/2010/main" val="923510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B1759FF-0828-4B97-BEF7-63ECC37D3858}" type="datetimeFigureOut">
              <a:rPr lang="en-NL" smtClean="0"/>
              <a:t>22/05/2022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78436C7-D4C7-412D-8606-3BD4C8FADBA0}"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572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1759FF-0828-4B97-BEF7-63ECC37D3858}" type="datetimeFigureOut">
              <a:rPr lang="en-NL" smtClean="0"/>
              <a:t>22/05/2022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78436C7-D4C7-412D-8606-3BD4C8FADBA0}" type="slidenum">
              <a:rPr lang="en-NL" smtClean="0"/>
              <a:t>‹#›</a:t>
            </a:fld>
            <a:endParaRPr lang="en-NL"/>
          </a:p>
        </p:txBody>
      </p:sp>
    </p:spTree>
    <p:extLst>
      <p:ext uri="{BB962C8B-B14F-4D97-AF65-F5344CB8AC3E}">
        <p14:creationId xmlns:p14="http://schemas.microsoft.com/office/powerpoint/2010/main" val="1490047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1759FF-0828-4B97-BEF7-63ECC37D3858}" type="datetimeFigureOut">
              <a:rPr lang="en-NL" smtClean="0"/>
              <a:t>22/05/2022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78436C7-D4C7-412D-8606-3BD4C8FADBA0}"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53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1759FF-0828-4B97-BEF7-63ECC37D3858}" type="datetimeFigureOut">
              <a:rPr lang="en-NL" smtClean="0"/>
              <a:t>22/05/2022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78436C7-D4C7-412D-8606-3BD4C8FADBA0}" type="slidenum">
              <a:rPr lang="en-NL" smtClean="0"/>
              <a:t>‹#›</a:t>
            </a:fld>
            <a:endParaRPr lang="en-NL"/>
          </a:p>
        </p:txBody>
      </p:sp>
    </p:spTree>
    <p:extLst>
      <p:ext uri="{BB962C8B-B14F-4D97-AF65-F5344CB8AC3E}">
        <p14:creationId xmlns:p14="http://schemas.microsoft.com/office/powerpoint/2010/main" val="2857928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1759FF-0828-4B97-BEF7-63ECC37D3858}" type="datetimeFigureOut">
              <a:rPr lang="en-NL" smtClean="0"/>
              <a:t>22/05/2022</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278436C7-D4C7-412D-8606-3BD4C8FADBA0}"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74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1759FF-0828-4B97-BEF7-63ECC37D3858}" type="datetimeFigureOut">
              <a:rPr lang="en-NL" smtClean="0"/>
              <a:t>22/05/2022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278436C7-D4C7-412D-8606-3BD4C8FADBA0}" type="slidenum">
              <a:rPr lang="en-NL" smtClean="0"/>
              <a:t>‹#›</a:t>
            </a:fld>
            <a:endParaRPr lang="en-NL"/>
          </a:p>
        </p:txBody>
      </p:sp>
    </p:spTree>
    <p:extLst>
      <p:ext uri="{BB962C8B-B14F-4D97-AF65-F5344CB8AC3E}">
        <p14:creationId xmlns:p14="http://schemas.microsoft.com/office/powerpoint/2010/main" val="3475857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1759FF-0828-4B97-BEF7-63ECC37D3858}" type="datetimeFigureOut">
              <a:rPr lang="en-NL" smtClean="0"/>
              <a:t>22/05/2022</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278436C7-D4C7-412D-8606-3BD4C8FADBA0}" type="slidenum">
              <a:rPr lang="en-NL" smtClean="0"/>
              <a:t>‹#›</a:t>
            </a:fld>
            <a:endParaRPr lang="en-NL"/>
          </a:p>
        </p:txBody>
      </p:sp>
    </p:spTree>
    <p:extLst>
      <p:ext uri="{BB962C8B-B14F-4D97-AF65-F5344CB8AC3E}">
        <p14:creationId xmlns:p14="http://schemas.microsoft.com/office/powerpoint/2010/main" val="1481174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1759FF-0828-4B97-BEF7-63ECC37D3858}" type="datetimeFigureOut">
              <a:rPr lang="en-NL" smtClean="0"/>
              <a:t>22/05/2022</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278436C7-D4C7-412D-8606-3BD4C8FADBA0}" type="slidenum">
              <a:rPr lang="en-NL" smtClean="0"/>
              <a:t>‹#›</a:t>
            </a:fld>
            <a:endParaRPr lang="en-NL"/>
          </a:p>
        </p:txBody>
      </p:sp>
    </p:spTree>
    <p:extLst>
      <p:ext uri="{BB962C8B-B14F-4D97-AF65-F5344CB8AC3E}">
        <p14:creationId xmlns:p14="http://schemas.microsoft.com/office/powerpoint/2010/main" val="3786340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1759FF-0828-4B97-BEF7-63ECC37D3858}" type="datetimeFigureOut">
              <a:rPr lang="en-NL" smtClean="0"/>
              <a:t>22/05/2022</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278436C7-D4C7-412D-8606-3BD4C8FADBA0}" type="slidenum">
              <a:rPr lang="en-NL" smtClean="0"/>
              <a:t>‹#›</a:t>
            </a:fld>
            <a:endParaRPr lang="en-NL"/>
          </a:p>
        </p:txBody>
      </p:sp>
    </p:spTree>
    <p:extLst>
      <p:ext uri="{BB962C8B-B14F-4D97-AF65-F5344CB8AC3E}">
        <p14:creationId xmlns:p14="http://schemas.microsoft.com/office/powerpoint/2010/main" val="427268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1759FF-0828-4B97-BEF7-63ECC37D3858}" type="datetimeFigureOut">
              <a:rPr lang="en-NL" smtClean="0"/>
              <a:t>22/05/2022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278436C7-D4C7-412D-8606-3BD4C8FADBA0}" type="slidenum">
              <a:rPr lang="en-NL" smtClean="0"/>
              <a:t>‹#›</a:t>
            </a:fld>
            <a:endParaRPr lang="en-NL"/>
          </a:p>
        </p:txBody>
      </p:sp>
    </p:spTree>
    <p:extLst>
      <p:ext uri="{BB962C8B-B14F-4D97-AF65-F5344CB8AC3E}">
        <p14:creationId xmlns:p14="http://schemas.microsoft.com/office/powerpoint/2010/main" val="3250848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1759FF-0828-4B97-BEF7-63ECC37D3858}" type="datetimeFigureOut">
              <a:rPr lang="en-NL" smtClean="0"/>
              <a:t>22/05/2022</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278436C7-D4C7-412D-8606-3BD4C8FADBA0}"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00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B1759FF-0828-4B97-BEF7-63ECC37D3858}" type="datetimeFigureOut">
              <a:rPr lang="en-NL" smtClean="0"/>
              <a:t>22/05/2022</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78436C7-D4C7-412D-8606-3BD4C8FADBA0}"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411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MicrosoftLearning/AZ-104-MicrosoftAzureAdministrator/blob/master/Instructions/Labs/LAB_01-Manage_Azure_AD_Identities.m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microsoft.com/en-us/azure/active-directory/develop/quickstart-register-ap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docs.microsoft.com/en-gb/azure/active-directory/develop/tutorial-v2-asp-webapp"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docs.microsoft.com/en-gb/azure/active-directory/develop/sample-v2-cod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docs.microsoft.com/en-us/azure/app-service/overview-managed-identity?context=%2Fazure%2Factive-directory%2Fmanaged-identities-azure-resources%2Fcontext%2Fmsi-context&amp;tabs=portal%2Cht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docs.microsoft.com/en-us/azure/app-service/tutorial-connect-msi-azure-database?tabs=sqldatabase%2Csystemassigned%2Cnetfx%2Cwindowsclient"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docs.microsoft.com/en-us/azure/app-service/scenario-secure-app-access-storage?tabs=azure-porta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developer.microsoft.com/en-us/graph/graph-explorer"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docs.microsoft.com/en-gb/graph/overview-major-services"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docs.microsoft.com/en-gb/graph/tutorials/dotnet?tabs=aad"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docs.microsoft.com/en-us/azure/app-service/scenario-secure-app-access-microsoft-graph-as-app?tabs=azure-powershell"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docs.microsoft.com/en-us/azure/architecture/framework/"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gb/azure/active-directory/fundamentals/active-directory-access-create-new-tenant"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9847B-2AD0-241A-7C3B-4287E645399F}"/>
              </a:ext>
            </a:extLst>
          </p:cNvPr>
          <p:cNvSpPr>
            <a:spLocks noGrp="1"/>
          </p:cNvSpPr>
          <p:nvPr>
            <p:ph type="ctrTitle"/>
          </p:nvPr>
        </p:nvSpPr>
        <p:spPr/>
        <p:txBody>
          <a:bodyPr/>
          <a:lstStyle/>
          <a:p>
            <a:r>
              <a:rPr lang="en-US" dirty="0"/>
              <a:t>Azure security</a:t>
            </a:r>
            <a:endParaRPr lang="en-NL" dirty="0"/>
          </a:p>
        </p:txBody>
      </p:sp>
      <p:sp>
        <p:nvSpPr>
          <p:cNvPr id="3" name="Subtitle 2">
            <a:extLst>
              <a:ext uri="{FF2B5EF4-FFF2-40B4-BE49-F238E27FC236}">
                <a16:creationId xmlns:a16="http://schemas.microsoft.com/office/drawing/2014/main" id="{FCA20DAB-A61E-BDF5-4419-7EDE0A970B1A}"/>
              </a:ext>
            </a:extLst>
          </p:cNvPr>
          <p:cNvSpPr>
            <a:spLocks noGrp="1"/>
          </p:cNvSpPr>
          <p:nvPr>
            <p:ph type="subTitle" idx="1"/>
          </p:nvPr>
        </p:nvSpPr>
        <p:spPr/>
        <p:txBody>
          <a:bodyPr/>
          <a:lstStyle/>
          <a:p>
            <a:r>
              <a:rPr lang="en-US" dirty="0"/>
              <a:t>ISAH</a:t>
            </a:r>
            <a:endParaRPr lang="en-NL" dirty="0"/>
          </a:p>
        </p:txBody>
      </p:sp>
    </p:spTree>
    <p:extLst>
      <p:ext uri="{BB962C8B-B14F-4D97-AF65-F5344CB8AC3E}">
        <p14:creationId xmlns:p14="http://schemas.microsoft.com/office/powerpoint/2010/main" val="292386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2CB6-80B2-B27D-C448-5CBF7082F2D7}"/>
              </a:ext>
            </a:extLst>
          </p:cNvPr>
          <p:cNvSpPr>
            <a:spLocks noGrp="1"/>
          </p:cNvSpPr>
          <p:nvPr>
            <p:ph type="title"/>
          </p:nvPr>
        </p:nvSpPr>
        <p:spPr/>
        <p:txBody>
          <a:bodyPr/>
          <a:lstStyle/>
          <a:p>
            <a:r>
              <a:rPr lang="nl-NL" dirty="0"/>
              <a:t>Multi-Factor Authentication</a:t>
            </a:r>
            <a:endParaRPr lang="en-NL" dirty="0"/>
          </a:p>
        </p:txBody>
      </p:sp>
      <p:sp>
        <p:nvSpPr>
          <p:cNvPr id="3" name="Content Placeholder 2">
            <a:extLst>
              <a:ext uri="{FF2B5EF4-FFF2-40B4-BE49-F238E27FC236}">
                <a16:creationId xmlns:a16="http://schemas.microsoft.com/office/drawing/2014/main" id="{F0139F04-835B-F90B-6678-E653FB5DFDF8}"/>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Provides two step authentication verification</a:t>
            </a:r>
          </a:p>
          <a:p>
            <a:r>
              <a:rPr lang="en-US" dirty="0"/>
              <a:t>Lets you enforce controls on access to apps based on specific conditions</a:t>
            </a:r>
          </a:p>
          <a:p>
            <a:endParaRPr lang="en-NL" dirty="0"/>
          </a:p>
        </p:txBody>
      </p:sp>
      <p:pic>
        <p:nvPicPr>
          <p:cNvPr id="4" name="Picture 3" descr="Image showing a Condition to test a user's access. The Condition will allow enforce MFA, or block the users access.">
            <a:extLst>
              <a:ext uri="{FF2B5EF4-FFF2-40B4-BE49-F238E27FC236}">
                <a16:creationId xmlns:a16="http://schemas.microsoft.com/office/drawing/2014/main" id="{DF756F1F-424D-CC62-9475-0B20F4E622B0}"/>
              </a:ext>
            </a:extLst>
          </p:cNvPr>
          <p:cNvPicPr>
            <a:picLocks noChangeAspect="1"/>
          </p:cNvPicPr>
          <p:nvPr/>
        </p:nvPicPr>
        <p:blipFill>
          <a:blip r:embed="rId2"/>
          <a:stretch>
            <a:fillRect/>
          </a:stretch>
        </p:blipFill>
        <p:spPr>
          <a:xfrm>
            <a:off x="1024128" y="2286000"/>
            <a:ext cx="6329157" cy="2713839"/>
          </a:xfrm>
          <a:prstGeom prst="rect">
            <a:avLst/>
          </a:prstGeom>
        </p:spPr>
      </p:pic>
      <p:sp>
        <p:nvSpPr>
          <p:cNvPr id="5" name="Rectangle 4">
            <a:extLst>
              <a:ext uri="{FF2B5EF4-FFF2-40B4-BE49-F238E27FC236}">
                <a16:creationId xmlns:a16="http://schemas.microsoft.com/office/drawing/2014/main" id="{246FC699-EDA7-20FD-F17B-A382CF6EBE5A}"/>
              </a:ext>
            </a:extLst>
          </p:cNvPr>
          <p:cNvSpPr/>
          <p:nvPr/>
        </p:nvSpPr>
        <p:spPr>
          <a:xfrm>
            <a:off x="7592109" y="2286000"/>
            <a:ext cx="2913268" cy="1857368"/>
          </a:xfrm>
          <a:prstGeom prst="rect">
            <a:avLst/>
          </a:prstGeom>
        </p:spPr>
        <p:txBody>
          <a:bodyPr wrap="square">
            <a:spAutoFit/>
          </a:bodyPr>
          <a:lstStyle/>
          <a:p>
            <a:pPr>
              <a:lnSpc>
                <a:spcPct val="115000"/>
              </a:lnSpc>
              <a:spcBef>
                <a:spcPts val="0"/>
              </a:spcBef>
              <a:spcAft>
                <a:spcPts val="800"/>
              </a:spcAft>
            </a:pPr>
            <a:r>
              <a:rPr lang="en-US" sz="2400" dirty="0">
                <a:latin typeface="Segoe UI Semilight" panose="020B0402040204020203" pitchFamily="34" charset="0"/>
                <a:ea typeface="Calibri" panose="020F0502020204030204" pitchFamily="34" charset="0"/>
                <a:cs typeface="Segoe UI Semilight" panose="020B0402040204020203" pitchFamily="34" charset="0"/>
              </a:rPr>
              <a:t>Conditions – “When this happens”</a:t>
            </a:r>
          </a:p>
          <a:p>
            <a:pPr>
              <a:lnSpc>
                <a:spcPct val="115000"/>
              </a:lnSpc>
              <a:spcBef>
                <a:spcPts val="0"/>
              </a:spcBef>
              <a:spcAft>
                <a:spcPts val="800"/>
              </a:spcAft>
            </a:pPr>
            <a:r>
              <a:rPr lang="en-US" sz="2400" dirty="0">
                <a:latin typeface="Segoe UI Semilight" panose="020B0402040204020203" pitchFamily="34" charset="0"/>
                <a:ea typeface="Calibri" panose="020F0502020204030204" pitchFamily="34" charset="0"/>
                <a:cs typeface="Segoe UI Semilight" panose="020B0402040204020203" pitchFamily="34" charset="0"/>
              </a:rPr>
              <a:t>Access controls – “Then do this”</a:t>
            </a:r>
          </a:p>
        </p:txBody>
      </p:sp>
    </p:spTree>
    <p:extLst>
      <p:ext uri="{BB962C8B-B14F-4D97-AF65-F5344CB8AC3E}">
        <p14:creationId xmlns:p14="http://schemas.microsoft.com/office/powerpoint/2010/main" val="2186178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E5B58-AFEF-2B54-1570-A8611992C451}"/>
              </a:ext>
            </a:extLst>
          </p:cNvPr>
          <p:cNvSpPr>
            <a:spLocks noGrp="1"/>
          </p:cNvSpPr>
          <p:nvPr>
            <p:ph type="title"/>
          </p:nvPr>
        </p:nvSpPr>
        <p:spPr/>
        <p:txBody>
          <a:bodyPr/>
          <a:lstStyle/>
          <a:p>
            <a:r>
              <a:rPr lang="nl-NL" dirty="0"/>
              <a:t>User Accounts</a:t>
            </a:r>
            <a:endParaRPr lang="en-NL" dirty="0"/>
          </a:p>
        </p:txBody>
      </p:sp>
      <p:sp>
        <p:nvSpPr>
          <p:cNvPr id="3" name="Content Placeholder 2">
            <a:extLst>
              <a:ext uri="{FF2B5EF4-FFF2-40B4-BE49-F238E27FC236}">
                <a16:creationId xmlns:a16="http://schemas.microsoft.com/office/drawing/2014/main" id="{0802F5FB-8403-89F1-1D28-9D44260FE084}"/>
              </a:ext>
            </a:extLst>
          </p:cNvPr>
          <p:cNvSpPr>
            <a:spLocks noGrp="1"/>
          </p:cNvSpPr>
          <p:nvPr>
            <p:ph idx="1"/>
          </p:nvPr>
        </p:nvSpPr>
        <p:spPr/>
        <p:txBody>
          <a:bodyPr/>
          <a:lstStyle/>
          <a:p>
            <a:r>
              <a:rPr lang="en-US" dirty="0"/>
              <a:t>All users must have an account</a:t>
            </a:r>
          </a:p>
          <a:p>
            <a:r>
              <a:rPr lang="en-US" dirty="0"/>
              <a:t>The account is used for authentication and authorization</a:t>
            </a:r>
          </a:p>
          <a:p>
            <a:r>
              <a:rPr lang="en-US" dirty="0"/>
              <a:t>Identity Sources: Cloud, Directory-synchronized, and Guest </a:t>
            </a:r>
          </a:p>
          <a:p>
            <a:endParaRPr lang="en-NL" dirty="0"/>
          </a:p>
        </p:txBody>
      </p:sp>
      <p:pic>
        <p:nvPicPr>
          <p:cNvPr id="4" name="Picture 2" descr="Screenshot of the user accounts page with users name, email, user type, and source.">
            <a:extLst>
              <a:ext uri="{FF2B5EF4-FFF2-40B4-BE49-F238E27FC236}">
                <a16:creationId xmlns:a16="http://schemas.microsoft.com/office/drawing/2014/main" id="{C1B536D2-76A1-C723-C875-6874A3D55512}"/>
              </a:ext>
            </a:extLst>
          </p:cNvPr>
          <p:cNvPicPr>
            <a:picLocks noChangeAspect="1"/>
          </p:cNvPicPr>
          <p:nvPr/>
        </p:nvPicPr>
        <p:blipFill>
          <a:blip r:embed="rId2"/>
          <a:stretch>
            <a:fillRect/>
          </a:stretch>
        </p:blipFill>
        <p:spPr>
          <a:xfrm>
            <a:off x="1024128" y="3732621"/>
            <a:ext cx="9826689" cy="2777907"/>
          </a:xfrm>
          <a:prstGeom prst="rect">
            <a:avLst/>
          </a:prstGeom>
        </p:spPr>
      </p:pic>
    </p:spTree>
    <p:extLst>
      <p:ext uri="{BB962C8B-B14F-4D97-AF65-F5344CB8AC3E}">
        <p14:creationId xmlns:p14="http://schemas.microsoft.com/office/powerpoint/2010/main" val="140431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033C-90FB-C1C2-446B-9C5B6F6887E2}"/>
              </a:ext>
            </a:extLst>
          </p:cNvPr>
          <p:cNvSpPr>
            <a:spLocks noGrp="1"/>
          </p:cNvSpPr>
          <p:nvPr>
            <p:ph type="title"/>
          </p:nvPr>
        </p:nvSpPr>
        <p:spPr/>
        <p:txBody>
          <a:bodyPr/>
          <a:lstStyle/>
          <a:p>
            <a:r>
              <a:rPr lang="nl-NL" dirty="0"/>
              <a:t>Managing User Accounts</a:t>
            </a:r>
            <a:endParaRPr lang="en-NL" dirty="0"/>
          </a:p>
        </p:txBody>
      </p:sp>
      <p:sp>
        <p:nvSpPr>
          <p:cNvPr id="3" name="Content Placeholder 2">
            <a:extLst>
              <a:ext uri="{FF2B5EF4-FFF2-40B4-BE49-F238E27FC236}">
                <a16:creationId xmlns:a16="http://schemas.microsoft.com/office/drawing/2014/main" id="{E291B820-0F5E-510F-06B8-9A626B4A7F00}"/>
              </a:ext>
            </a:extLst>
          </p:cNvPr>
          <p:cNvSpPr>
            <a:spLocks noGrp="1"/>
          </p:cNvSpPr>
          <p:nvPr>
            <p:ph idx="1"/>
          </p:nvPr>
        </p:nvSpPr>
        <p:spPr/>
        <p:txBody>
          <a:bodyPr/>
          <a:lstStyle/>
          <a:p>
            <a:r>
              <a:rPr lang="en-US" dirty="0"/>
              <a:t>Must be Global Administrator to manage users</a:t>
            </a:r>
          </a:p>
          <a:p>
            <a:r>
              <a:rPr lang="en-US" dirty="0"/>
              <a:t>User profile (picture, job, contact info) is optional</a:t>
            </a:r>
          </a:p>
          <a:p>
            <a:r>
              <a:rPr lang="en-US" dirty="0"/>
              <a:t>Deleted users can be restored for 30 days</a:t>
            </a:r>
          </a:p>
          <a:p>
            <a:r>
              <a:rPr lang="en-US" dirty="0"/>
              <a:t>Sign in and audit log information is available</a:t>
            </a:r>
            <a:endParaRPr lang="en-NL" dirty="0"/>
          </a:p>
        </p:txBody>
      </p:sp>
      <p:pic>
        <p:nvPicPr>
          <p:cNvPr id="4" name="Picture 4" descr="Screenshot of the Add user tool bar including new user, new guest user, bulk create, bulk invite, bulk delete, download users, refresh, reset password, multi-factor authentication, and delete user. ">
            <a:extLst>
              <a:ext uri="{FF2B5EF4-FFF2-40B4-BE49-F238E27FC236}">
                <a16:creationId xmlns:a16="http://schemas.microsoft.com/office/drawing/2014/main" id="{09BC9A77-2767-8A2C-3344-3AC5B3FE2821}"/>
              </a:ext>
            </a:extLst>
          </p:cNvPr>
          <p:cNvPicPr>
            <a:picLocks noChangeAspect="1"/>
          </p:cNvPicPr>
          <p:nvPr/>
        </p:nvPicPr>
        <p:blipFill>
          <a:blip r:embed="rId2"/>
          <a:stretch>
            <a:fillRect/>
          </a:stretch>
        </p:blipFill>
        <p:spPr>
          <a:xfrm>
            <a:off x="713190" y="4066543"/>
            <a:ext cx="11009745" cy="462273"/>
          </a:xfrm>
          <a:prstGeom prst="rect">
            <a:avLst/>
          </a:prstGeom>
        </p:spPr>
      </p:pic>
      <p:pic>
        <p:nvPicPr>
          <p:cNvPr id="5" name="Picture 4" descr="Screenshot of the new user page. Two radio buttons are shown. One for Create User and one for Invite User. ">
            <a:extLst>
              <a:ext uri="{FF2B5EF4-FFF2-40B4-BE49-F238E27FC236}">
                <a16:creationId xmlns:a16="http://schemas.microsoft.com/office/drawing/2014/main" id="{F81760F7-8910-2572-6FEC-84C1FA5BF6ED}"/>
              </a:ext>
            </a:extLst>
          </p:cNvPr>
          <p:cNvPicPr>
            <a:picLocks noChangeAspect="1"/>
          </p:cNvPicPr>
          <p:nvPr/>
        </p:nvPicPr>
        <p:blipFill>
          <a:blip r:embed="rId3"/>
          <a:stretch>
            <a:fillRect/>
          </a:stretch>
        </p:blipFill>
        <p:spPr>
          <a:xfrm>
            <a:off x="1024128" y="4648210"/>
            <a:ext cx="6515100" cy="2057400"/>
          </a:xfrm>
          <a:prstGeom prst="rect">
            <a:avLst/>
          </a:prstGeom>
        </p:spPr>
      </p:pic>
    </p:spTree>
    <p:extLst>
      <p:ext uri="{BB962C8B-B14F-4D97-AF65-F5344CB8AC3E}">
        <p14:creationId xmlns:p14="http://schemas.microsoft.com/office/powerpoint/2010/main" val="940912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8EF6-CF6B-E177-4F23-2AD82779EC0D}"/>
              </a:ext>
            </a:extLst>
          </p:cNvPr>
          <p:cNvSpPr>
            <a:spLocks noGrp="1"/>
          </p:cNvSpPr>
          <p:nvPr>
            <p:ph type="title"/>
          </p:nvPr>
        </p:nvSpPr>
        <p:spPr/>
        <p:txBody>
          <a:bodyPr/>
          <a:lstStyle/>
          <a:p>
            <a:r>
              <a:rPr lang="en-US" dirty="0"/>
              <a:t>Group Accounts</a:t>
            </a:r>
            <a:endParaRPr lang="en-NL" dirty="0"/>
          </a:p>
        </p:txBody>
      </p:sp>
      <p:sp>
        <p:nvSpPr>
          <p:cNvPr id="3" name="Content Placeholder 2">
            <a:extLst>
              <a:ext uri="{FF2B5EF4-FFF2-40B4-BE49-F238E27FC236}">
                <a16:creationId xmlns:a16="http://schemas.microsoft.com/office/drawing/2014/main" id="{2C8491CB-8931-48A3-D929-4C47368A39AB}"/>
              </a:ext>
            </a:extLst>
          </p:cNvPr>
          <p:cNvSpPr>
            <a:spLocks noGrp="1"/>
          </p:cNvSpPr>
          <p:nvPr>
            <p:ph idx="1"/>
          </p:nvPr>
        </p:nvSpPr>
        <p:spPr/>
        <p:txBody>
          <a:bodyPr/>
          <a:lstStyle/>
          <a:p>
            <a:r>
              <a:rPr lang="en-US" b="1" dirty="0"/>
              <a:t>Group Types</a:t>
            </a:r>
          </a:p>
          <a:p>
            <a:r>
              <a:rPr lang="en-US" dirty="0"/>
              <a:t>Security groups</a:t>
            </a:r>
          </a:p>
          <a:p>
            <a:r>
              <a:rPr lang="en-US" dirty="0"/>
              <a:t>Office 365 groups</a:t>
            </a:r>
          </a:p>
          <a:p>
            <a:r>
              <a:rPr lang="en-US" b="1" dirty="0"/>
              <a:t>Assignment Types</a:t>
            </a:r>
          </a:p>
          <a:p>
            <a:r>
              <a:rPr lang="en-US" dirty="0"/>
              <a:t>Assigned</a:t>
            </a:r>
          </a:p>
          <a:p>
            <a:r>
              <a:rPr lang="en-US" dirty="0"/>
              <a:t>Dynamic User</a:t>
            </a:r>
          </a:p>
          <a:p>
            <a:r>
              <a:rPr lang="en-US" dirty="0"/>
              <a:t>Dynamic Device (Security groups only)</a:t>
            </a:r>
          </a:p>
          <a:p>
            <a:endParaRPr lang="en-US" dirty="0"/>
          </a:p>
          <a:p>
            <a:endParaRPr lang="en-NL" dirty="0"/>
          </a:p>
        </p:txBody>
      </p:sp>
      <p:pic>
        <p:nvPicPr>
          <p:cNvPr id="4" name="Picture 3" descr="Screenshot of the Users and Groups - All Groups page in the Azure Portal. All Groups is highlighted and three groups are shown: Managers, Virtual Machine Administrators, and Virtual Network Administrators. The Group Type for each group is Security and the Membership Type is Assigned.">
            <a:extLst>
              <a:ext uri="{FF2B5EF4-FFF2-40B4-BE49-F238E27FC236}">
                <a16:creationId xmlns:a16="http://schemas.microsoft.com/office/drawing/2014/main" id="{731A566F-1050-1698-D852-CF3F03A880F0}"/>
              </a:ext>
            </a:extLst>
          </p:cNvPr>
          <p:cNvPicPr>
            <a:picLocks noChangeAspect="1"/>
          </p:cNvPicPr>
          <p:nvPr/>
        </p:nvPicPr>
        <p:blipFill>
          <a:blip r:embed="rId2"/>
          <a:stretch>
            <a:fillRect/>
          </a:stretch>
        </p:blipFill>
        <p:spPr>
          <a:xfrm>
            <a:off x="4768031" y="2319031"/>
            <a:ext cx="6691745" cy="2219937"/>
          </a:xfrm>
          <a:prstGeom prst="rect">
            <a:avLst/>
          </a:prstGeom>
        </p:spPr>
      </p:pic>
    </p:spTree>
    <p:extLst>
      <p:ext uri="{BB962C8B-B14F-4D97-AF65-F5344CB8AC3E}">
        <p14:creationId xmlns:p14="http://schemas.microsoft.com/office/powerpoint/2010/main" val="1949054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1C1FD-637B-38A8-E13D-A23B7D2FF5E2}"/>
              </a:ext>
            </a:extLst>
          </p:cNvPr>
          <p:cNvSpPr>
            <a:spLocks noGrp="1"/>
          </p:cNvSpPr>
          <p:nvPr>
            <p:ph type="title"/>
          </p:nvPr>
        </p:nvSpPr>
        <p:spPr/>
        <p:txBody>
          <a:bodyPr/>
          <a:lstStyle/>
          <a:p>
            <a:r>
              <a:rPr lang="nl-NL" dirty="0"/>
              <a:t>Azure AD Connect</a:t>
            </a:r>
            <a:endParaRPr lang="en-NL" dirty="0"/>
          </a:p>
        </p:txBody>
      </p:sp>
      <p:sp>
        <p:nvSpPr>
          <p:cNvPr id="3" name="Content Placeholder 2">
            <a:extLst>
              <a:ext uri="{FF2B5EF4-FFF2-40B4-BE49-F238E27FC236}">
                <a16:creationId xmlns:a16="http://schemas.microsoft.com/office/drawing/2014/main" id="{24C46755-F5C9-6771-FE99-51876F465162}"/>
              </a:ext>
            </a:extLst>
          </p:cNvPr>
          <p:cNvSpPr>
            <a:spLocks noGrp="1"/>
          </p:cNvSpPr>
          <p:nvPr>
            <p:ph idx="1"/>
          </p:nvPr>
        </p:nvSpPr>
        <p:spPr/>
        <p:txBody>
          <a:bodyPr/>
          <a:lstStyle/>
          <a:p>
            <a:r>
              <a:rPr lang="en-US" dirty="0"/>
              <a:t>Integrate your on-premises directories with Azure Active Directory</a:t>
            </a:r>
          </a:p>
          <a:p>
            <a:r>
              <a:rPr lang="en-US" dirty="0"/>
              <a:t>Provides a common identity for your users for Office 365, Azure, and SaaS applications integrated with Azure AD</a:t>
            </a:r>
          </a:p>
          <a:p>
            <a:r>
              <a:rPr lang="en-US" dirty="0"/>
              <a:t>There are several authentication options – password hash synchronization and pass-through authentication</a:t>
            </a:r>
          </a:p>
          <a:p>
            <a:endParaRPr lang="en-NL" dirty="0"/>
          </a:p>
        </p:txBody>
      </p:sp>
      <p:pic>
        <p:nvPicPr>
          <p:cNvPr id="4" name="Picture 3" descr="Azure AD Connect is shown connecting on-premises AD to Azure AD.">
            <a:extLst>
              <a:ext uri="{FF2B5EF4-FFF2-40B4-BE49-F238E27FC236}">
                <a16:creationId xmlns:a16="http://schemas.microsoft.com/office/drawing/2014/main" id="{67559AA9-C6A8-374A-7A88-9C80FE02B6D4}"/>
              </a:ext>
            </a:extLst>
          </p:cNvPr>
          <p:cNvPicPr>
            <a:picLocks noChangeAspect="1"/>
          </p:cNvPicPr>
          <p:nvPr/>
        </p:nvPicPr>
        <p:blipFill>
          <a:blip r:embed="rId2"/>
          <a:stretch>
            <a:fillRect/>
          </a:stretch>
        </p:blipFill>
        <p:spPr>
          <a:xfrm>
            <a:off x="6461724" y="4035539"/>
            <a:ext cx="4706148" cy="2679193"/>
          </a:xfrm>
          <a:prstGeom prst="rect">
            <a:avLst/>
          </a:prstGeom>
        </p:spPr>
      </p:pic>
    </p:spTree>
    <p:extLst>
      <p:ext uri="{BB962C8B-B14F-4D97-AF65-F5344CB8AC3E}">
        <p14:creationId xmlns:p14="http://schemas.microsoft.com/office/powerpoint/2010/main" val="942454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EC0B-23FD-FD31-2CB7-D929418B27CD}"/>
              </a:ext>
            </a:extLst>
          </p:cNvPr>
          <p:cNvSpPr>
            <a:spLocks noGrp="1"/>
          </p:cNvSpPr>
          <p:nvPr>
            <p:ph type="title"/>
          </p:nvPr>
        </p:nvSpPr>
        <p:spPr/>
        <p:txBody>
          <a:bodyPr/>
          <a:lstStyle/>
          <a:p>
            <a:r>
              <a:rPr lang="nl-NL" dirty="0"/>
              <a:t>Azure AD Connect Health</a:t>
            </a:r>
            <a:endParaRPr lang="en-NL" dirty="0"/>
          </a:p>
        </p:txBody>
      </p:sp>
      <p:sp>
        <p:nvSpPr>
          <p:cNvPr id="3" name="Content Placeholder 2">
            <a:extLst>
              <a:ext uri="{FF2B5EF4-FFF2-40B4-BE49-F238E27FC236}">
                <a16:creationId xmlns:a16="http://schemas.microsoft.com/office/drawing/2014/main" id="{B0784621-25D2-5F6C-ED63-28A012D60B66}"/>
              </a:ext>
            </a:extLst>
          </p:cNvPr>
          <p:cNvSpPr>
            <a:spLocks noGrp="1"/>
          </p:cNvSpPr>
          <p:nvPr>
            <p:ph idx="1"/>
          </p:nvPr>
        </p:nvSpPr>
        <p:spPr>
          <a:xfrm>
            <a:off x="1024128" y="2286000"/>
            <a:ext cx="5284393" cy="4023360"/>
          </a:xfrm>
        </p:spPr>
        <p:txBody>
          <a:bodyPr/>
          <a:lstStyle/>
          <a:p>
            <a:r>
              <a:rPr lang="en-US" dirty="0"/>
              <a:t>Monitor and gain insights into AD FS servers, Azure AD Connect, and AD domain controllers</a:t>
            </a:r>
          </a:p>
          <a:p>
            <a:r>
              <a:rPr lang="en-US" dirty="0"/>
              <a:t>Monitor and gain insights into the synchronizations that occur between your on-premises AD DS and Azure AD</a:t>
            </a:r>
          </a:p>
          <a:p>
            <a:r>
              <a:rPr lang="en-US" dirty="0"/>
              <a:t>Monitor and gain insights into your on-premises identity infrastructure that is used to access Office 365 or other Azure AD applications</a:t>
            </a:r>
          </a:p>
          <a:p>
            <a:endParaRPr lang="en-NL" dirty="0"/>
          </a:p>
        </p:txBody>
      </p:sp>
      <p:pic>
        <p:nvPicPr>
          <p:cNvPr id="4" name="Picture 3" descr="Diagram of an on-premises infrastructure using AD connect to access Azure AD and Azure AD Connect Health. ">
            <a:extLst>
              <a:ext uri="{FF2B5EF4-FFF2-40B4-BE49-F238E27FC236}">
                <a16:creationId xmlns:a16="http://schemas.microsoft.com/office/drawing/2014/main" id="{6D80988E-FB61-A567-D5A6-79E3342D5653}"/>
              </a:ext>
            </a:extLst>
          </p:cNvPr>
          <p:cNvPicPr>
            <a:picLocks noChangeAspect="1"/>
          </p:cNvPicPr>
          <p:nvPr/>
        </p:nvPicPr>
        <p:blipFill>
          <a:blip r:embed="rId2"/>
          <a:stretch>
            <a:fillRect/>
          </a:stretch>
        </p:blipFill>
        <p:spPr>
          <a:xfrm>
            <a:off x="6539795" y="2286000"/>
            <a:ext cx="5228610" cy="2778633"/>
          </a:xfrm>
          <a:prstGeom prst="rect">
            <a:avLst/>
          </a:prstGeom>
        </p:spPr>
      </p:pic>
    </p:spTree>
    <p:extLst>
      <p:ext uri="{BB962C8B-B14F-4D97-AF65-F5344CB8AC3E}">
        <p14:creationId xmlns:p14="http://schemas.microsoft.com/office/powerpoint/2010/main" val="4167072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46CE-56E2-DE5B-B13F-6D0E1EC2DF23}"/>
              </a:ext>
            </a:extLst>
          </p:cNvPr>
          <p:cNvSpPr>
            <a:spLocks noGrp="1"/>
          </p:cNvSpPr>
          <p:nvPr>
            <p:ph type="title"/>
          </p:nvPr>
        </p:nvSpPr>
        <p:spPr/>
        <p:txBody>
          <a:bodyPr/>
          <a:lstStyle/>
          <a:p>
            <a:r>
              <a:rPr lang="nl-NL" dirty="0"/>
              <a:t>Managing Multiple Directories</a:t>
            </a:r>
            <a:endParaRPr lang="en-NL" dirty="0"/>
          </a:p>
        </p:txBody>
      </p:sp>
      <p:sp>
        <p:nvSpPr>
          <p:cNvPr id="3" name="Content Placeholder 2">
            <a:extLst>
              <a:ext uri="{FF2B5EF4-FFF2-40B4-BE49-F238E27FC236}">
                <a16:creationId xmlns:a16="http://schemas.microsoft.com/office/drawing/2014/main" id="{1D9B164C-087C-068E-6F45-00A5E0B206BC}"/>
              </a:ext>
            </a:extLst>
          </p:cNvPr>
          <p:cNvSpPr>
            <a:spLocks noGrp="1"/>
          </p:cNvSpPr>
          <p:nvPr>
            <p:ph idx="1"/>
          </p:nvPr>
        </p:nvSpPr>
        <p:spPr>
          <a:xfrm>
            <a:off x="1024128" y="2286000"/>
            <a:ext cx="5166947" cy="4023360"/>
          </a:xfrm>
        </p:spPr>
        <p:txBody>
          <a:bodyPr/>
          <a:lstStyle/>
          <a:p>
            <a:r>
              <a:rPr lang="en-US" dirty="0"/>
              <a:t>In Azure Active Directory (Azure AD), each tenant is a fully independent resource</a:t>
            </a:r>
          </a:p>
          <a:p>
            <a:r>
              <a:rPr lang="en-US" dirty="0"/>
              <a:t>There is no parent-child relationship between tenants</a:t>
            </a:r>
          </a:p>
          <a:p>
            <a:r>
              <a:rPr lang="en-US" dirty="0"/>
              <a:t>This independence between tenants includes resource, administrative, and synchronization</a:t>
            </a:r>
          </a:p>
          <a:p>
            <a:endParaRPr lang="en-NL" dirty="0"/>
          </a:p>
        </p:txBody>
      </p:sp>
      <p:pic>
        <p:nvPicPr>
          <p:cNvPr id="4" name="Picture 4" descr="An on-premises AD is shown using AD Connect to connect to a single cloud.">
            <a:extLst>
              <a:ext uri="{FF2B5EF4-FFF2-40B4-BE49-F238E27FC236}">
                <a16:creationId xmlns:a16="http://schemas.microsoft.com/office/drawing/2014/main" id="{EC361EB6-5F87-34CF-FA03-52AF34362933}"/>
              </a:ext>
            </a:extLst>
          </p:cNvPr>
          <p:cNvPicPr>
            <a:picLocks noChangeAspect="1"/>
          </p:cNvPicPr>
          <p:nvPr/>
        </p:nvPicPr>
        <p:blipFill>
          <a:blip r:embed="rId2"/>
          <a:stretch>
            <a:fillRect/>
          </a:stretch>
        </p:blipFill>
        <p:spPr>
          <a:xfrm>
            <a:off x="6323072" y="2286000"/>
            <a:ext cx="5643466" cy="3518219"/>
          </a:xfrm>
          <a:prstGeom prst="rect">
            <a:avLst/>
          </a:prstGeom>
        </p:spPr>
      </p:pic>
      <p:sp>
        <p:nvSpPr>
          <p:cNvPr id="5" name="TextBox 4">
            <a:extLst>
              <a:ext uri="{FF2B5EF4-FFF2-40B4-BE49-F238E27FC236}">
                <a16:creationId xmlns:a16="http://schemas.microsoft.com/office/drawing/2014/main" id="{4433DA21-CC3A-4AF4-9EE6-086A7FB99EEE}"/>
              </a:ext>
            </a:extLst>
          </p:cNvPr>
          <p:cNvSpPr txBox="1"/>
          <p:nvPr/>
        </p:nvSpPr>
        <p:spPr>
          <a:xfrm>
            <a:off x="821094" y="5875176"/>
            <a:ext cx="1036319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rgbClr val="00B050"/>
                </a:solidFill>
                <a:latin typeface="+mn-ea"/>
              </a:rPr>
              <a:t>✔️</a:t>
            </a:r>
            <a:r>
              <a:rPr lang="en-US" sz="2400" dirty="0">
                <a:latin typeface="Segoe UI VSS (Regular)"/>
              </a:rPr>
              <a:t> </a:t>
            </a:r>
            <a:r>
              <a:rPr lang="en-US" sz="2200" dirty="0">
                <a:ea typeface="+mn-lt"/>
                <a:cs typeface="+mn-lt"/>
              </a:rPr>
              <a:t>It is recommended to use a supported synchronization configuration</a:t>
            </a:r>
            <a:r>
              <a:rPr lang="en-US" sz="2200" dirty="0">
                <a:latin typeface="Segoe UI VSS (Regular)"/>
              </a:rPr>
              <a:t> </a:t>
            </a:r>
            <a:endParaRPr lang="en-US" sz="2200" dirty="0"/>
          </a:p>
        </p:txBody>
      </p:sp>
    </p:spTree>
    <p:extLst>
      <p:ext uri="{BB962C8B-B14F-4D97-AF65-F5344CB8AC3E}">
        <p14:creationId xmlns:p14="http://schemas.microsoft.com/office/powerpoint/2010/main" val="2945179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78C78-330F-53C5-466E-ABA957FC40CF}"/>
              </a:ext>
            </a:extLst>
          </p:cNvPr>
          <p:cNvSpPr>
            <a:spLocks noGrp="1"/>
          </p:cNvSpPr>
          <p:nvPr>
            <p:ph type="title"/>
          </p:nvPr>
        </p:nvSpPr>
        <p:spPr/>
        <p:txBody>
          <a:bodyPr/>
          <a:lstStyle/>
          <a:p>
            <a:r>
              <a:rPr lang="en-US" dirty="0"/>
              <a:t>Azure AD B2B and B2C</a:t>
            </a:r>
            <a:endParaRPr lang="en-NL" dirty="0"/>
          </a:p>
        </p:txBody>
      </p:sp>
      <p:sp>
        <p:nvSpPr>
          <p:cNvPr id="3" name="Content Placeholder 2">
            <a:extLst>
              <a:ext uri="{FF2B5EF4-FFF2-40B4-BE49-F238E27FC236}">
                <a16:creationId xmlns:a16="http://schemas.microsoft.com/office/drawing/2014/main" id="{93E55037-758D-B010-DE9B-CC4BA1098B8B}"/>
              </a:ext>
            </a:extLst>
          </p:cNvPr>
          <p:cNvSpPr>
            <a:spLocks noGrp="1"/>
          </p:cNvSpPr>
          <p:nvPr>
            <p:ph idx="1"/>
          </p:nvPr>
        </p:nvSpPr>
        <p:spPr>
          <a:xfrm>
            <a:off x="1024128" y="2286000"/>
            <a:ext cx="6114903" cy="4023360"/>
          </a:xfrm>
        </p:spPr>
        <p:txBody>
          <a:bodyPr/>
          <a:lstStyle/>
          <a:p>
            <a:r>
              <a:rPr lang="en-US" b="1" dirty="0"/>
              <a:t>Business to Business (B2B)</a:t>
            </a:r>
          </a:p>
          <a:p>
            <a:r>
              <a:rPr lang="en-US" dirty="0"/>
              <a:t>Inviting users from other Azure AD Tenants into your own organization tenant</a:t>
            </a:r>
          </a:p>
          <a:p>
            <a:r>
              <a:rPr lang="en-US" dirty="0"/>
              <a:t>User provisioning is done by the invited party</a:t>
            </a:r>
          </a:p>
          <a:p>
            <a:r>
              <a:rPr lang="en-US" b="1" dirty="0"/>
              <a:t>Business to Consumer (B2C)</a:t>
            </a:r>
          </a:p>
          <a:p>
            <a:r>
              <a:rPr lang="en-US" dirty="0"/>
              <a:t>Inviting users from other social media Identity Tenants into your own organization tenant</a:t>
            </a:r>
          </a:p>
          <a:p>
            <a:r>
              <a:rPr lang="en-US" dirty="0"/>
              <a:t>User provisioning is done by the invited party; you are in control to invite the other side’s users</a:t>
            </a:r>
          </a:p>
          <a:p>
            <a:endParaRPr lang="en-NL" dirty="0"/>
          </a:p>
        </p:txBody>
      </p:sp>
      <p:grpSp>
        <p:nvGrpSpPr>
          <p:cNvPr id="4" name="Group 3" descr="Cross-business connectivity using Azure AD B2B">
            <a:extLst>
              <a:ext uri="{FF2B5EF4-FFF2-40B4-BE49-F238E27FC236}">
                <a16:creationId xmlns:a16="http://schemas.microsoft.com/office/drawing/2014/main" id="{4B4BDFED-E37F-2771-3AC2-1B276D9BA5AC}"/>
              </a:ext>
            </a:extLst>
          </p:cNvPr>
          <p:cNvGrpSpPr/>
          <p:nvPr/>
        </p:nvGrpSpPr>
        <p:grpSpPr>
          <a:xfrm>
            <a:off x="7252020" y="2084832"/>
            <a:ext cx="4734939" cy="1995306"/>
            <a:chOff x="4156812" y="2573933"/>
            <a:chExt cx="4734939" cy="1995306"/>
          </a:xfrm>
        </p:grpSpPr>
        <p:pic>
          <p:nvPicPr>
            <p:cNvPr id="5" name="Picture 4">
              <a:extLst>
                <a:ext uri="{FF2B5EF4-FFF2-40B4-BE49-F238E27FC236}">
                  <a16:creationId xmlns:a16="http://schemas.microsoft.com/office/drawing/2014/main" id="{2E726F6B-1D7D-FB56-874E-E37A3E4EEA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755960" y="3831928"/>
              <a:ext cx="393514" cy="393514"/>
            </a:xfrm>
            <a:prstGeom prst="rect">
              <a:avLst/>
            </a:prstGeom>
          </p:spPr>
        </p:pic>
        <p:pic>
          <p:nvPicPr>
            <p:cNvPr id="6" name="Picture 5">
              <a:extLst>
                <a:ext uri="{FF2B5EF4-FFF2-40B4-BE49-F238E27FC236}">
                  <a16:creationId xmlns:a16="http://schemas.microsoft.com/office/drawing/2014/main" id="{C8E7D0C8-3E28-B883-130E-AA56C06E5A3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89322" y="3696865"/>
              <a:ext cx="758936" cy="758935"/>
            </a:xfrm>
            <a:prstGeom prst="rect">
              <a:avLst/>
            </a:prstGeom>
          </p:spPr>
        </p:pic>
        <p:pic>
          <p:nvPicPr>
            <p:cNvPr id="7" name="Picture 6">
              <a:extLst>
                <a:ext uri="{FF2B5EF4-FFF2-40B4-BE49-F238E27FC236}">
                  <a16:creationId xmlns:a16="http://schemas.microsoft.com/office/drawing/2014/main" id="{0CBC49FE-29E6-A56F-EF33-9D3C524B0C0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69111" y="3869724"/>
              <a:ext cx="646940" cy="646940"/>
            </a:xfrm>
            <a:prstGeom prst="rect">
              <a:avLst/>
            </a:prstGeom>
          </p:spPr>
        </p:pic>
        <p:pic>
          <p:nvPicPr>
            <p:cNvPr id="8" name="Picture 7">
              <a:extLst>
                <a:ext uri="{FF2B5EF4-FFF2-40B4-BE49-F238E27FC236}">
                  <a16:creationId xmlns:a16="http://schemas.microsoft.com/office/drawing/2014/main" id="{9308CECB-B7B0-601D-57DF-B7795BB8037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93265" y="4175726"/>
              <a:ext cx="393514" cy="393513"/>
            </a:xfrm>
            <a:prstGeom prst="rect">
              <a:avLst/>
            </a:prstGeom>
          </p:spPr>
        </p:pic>
        <p:pic>
          <p:nvPicPr>
            <p:cNvPr id="9" name="Picture 8">
              <a:extLst>
                <a:ext uri="{FF2B5EF4-FFF2-40B4-BE49-F238E27FC236}">
                  <a16:creationId xmlns:a16="http://schemas.microsoft.com/office/drawing/2014/main" id="{D02D5A23-0E07-D388-6DA6-06CEABF7DD6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62660" y="3625133"/>
              <a:ext cx="183726" cy="183726"/>
            </a:xfrm>
            <a:prstGeom prst="rect">
              <a:avLst/>
            </a:prstGeom>
          </p:spPr>
        </p:pic>
        <p:pic>
          <p:nvPicPr>
            <p:cNvPr id="10" name="Picture 9">
              <a:extLst>
                <a:ext uri="{FF2B5EF4-FFF2-40B4-BE49-F238E27FC236}">
                  <a16:creationId xmlns:a16="http://schemas.microsoft.com/office/drawing/2014/main" id="{D6E99A9A-154B-1180-E6DC-BA06BD5F536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12101" y="3877647"/>
              <a:ext cx="183726" cy="183726"/>
            </a:xfrm>
            <a:prstGeom prst="rect">
              <a:avLst/>
            </a:prstGeom>
          </p:spPr>
        </p:pic>
        <p:pic>
          <p:nvPicPr>
            <p:cNvPr id="11" name="Picture 10">
              <a:extLst>
                <a:ext uri="{FF2B5EF4-FFF2-40B4-BE49-F238E27FC236}">
                  <a16:creationId xmlns:a16="http://schemas.microsoft.com/office/drawing/2014/main" id="{4774635A-008A-0463-F539-A1FD14ADB8D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82312" y="3895617"/>
              <a:ext cx="205136" cy="205136"/>
            </a:xfrm>
            <a:prstGeom prst="rect">
              <a:avLst/>
            </a:prstGeom>
          </p:spPr>
        </p:pic>
        <p:pic>
          <p:nvPicPr>
            <p:cNvPr id="12" name="Picture 11">
              <a:extLst>
                <a:ext uri="{FF2B5EF4-FFF2-40B4-BE49-F238E27FC236}">
                  <a16:creationId xmlns:a16="http://schemas.microsoft.com/office/drawing/2014/main" id="{4AE439E3-AEDF-2233-DF0A-CB3501DE04C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34009" y="3156439"/>
              <a:ext cx="393514" cy="393514"/>
            </a:xfrm>
            <a:prstGeom prst="rect">
              <a:avLst/>
            </a:prstGeom>
          </p:spPr>
        </p:pic>
        <p:cxnSp>
          <p:nvCxnSpPr>
            <p:cNvPr id="13" name="Straight Connector 12">
              <a:extLst>
                <a:ext uri="{FF2B5EF4-FFF2-40B4-BE49-F238E27FC236}">
                  <a16:creationId xmlns:a16="http://schemas.microsoft.com/office/drawing/2014/main" id="{D69EC098-BD52-78D2-7941-DDFBF8E06767}"/>
                </a:ext>
              </a:extLst>
            </p:cNvPr>
            <p:cNvCxnSpPr/>
            <p:nvPr/>
          </p:nvCxnSpPr>
          <p:spPr>
            <a:xfrm>
              <a:off x="6463469" y="3334752"/>
              <a:ext cx="0" cy="429450"/>
            </a:xfrm>
            <a:prstGeom prst="line">
              <a:avLst/>
            </a:prstGeom>
            <a:noFill/>
            <a:ln w="28575" cap="flat" cmpd="sng" algn="ctr">
              <a:solidFill>
                <a:srgbClr val="FFFFFF"/>
              </a:solidFill>
              <a:prstDash val="sysDot"/>
              <a:headEnd type="triangle"/>
              <a:tailEnd type="triangle"/>
            </a:ln>
            <a:effectLst/>
          </p:spPr>
        </p:cxnSp>
        <p:pic>
          <p:nvPicPr>
            <p:cNvPr id="14" name="Picture 13">
              <a:extLst>
                <a:ext uri="{FF2B5EF4-FFF2-40B4-BE49-F238E27FC236}">
                  <a16:creationId xmlns:a16="http://schemas.microsoft.com/office/drawing/2014/main" id="{D89D3AFA-E0AE-CF2F-671E-83A3C892A0F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43651" y="3008500"/>
              <a:ext cx="393514" cy="393513"/>
            </a:xfrm>
            <a:prstGeom prst="rect">
              <a:avLst/>
            </a:prstGeom>
          </p:spPr>
        </p:pic>
        <p:grpSp>
          <p:nvGrpSpPr>
            <p:cNvPr id="15" name="Group 14">
              <a:extLst>
                <a:ext uri="{FF2B5EF4-FFF2-40B4-BE49-F238E27FC236}">
                  <a16:creationId xmlns:a16="http://schemas.microsoft.com/office/drawing/2014/main" id="{AA7434A4-2C74-E1DD-9CC6-A9075653B8D7}"/>
                </a:ext>
              </a:extLst>
            </p:cNvPr>
            <p:cNvGrpSpPr/>
            <p:nvPr/>
          </p:nvGrpSpPr>
          <p:grpSpPr>
            <a:xfrm>
              <a:off x="5894282" y="2573933"/>
              <a:ext cx="1247372" cy="893646"/>
              <a:chOff x="8052740" y="-285162"/>
              <a:chExt cx="2303972" cy="1650617"/>
            </a:xfrm>
          </p:grpSpPr>
          <p:sp>
            <p:nvSpPr>
              <p:cNvPr id="43" name="Freeform 38">
                <a:extLst>
                  <a:ext uri="{FF2B5EF4-FFF2-40B4-BE49-F238E27FC236}">
                    <a16:creationId xmlns:a16="http://schemas.microsoft.com/office/drawing/2014/main" id="{1AB5DF6F-BA12-BD2C-C3D2-91C138AB456C}"/>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44" name="Picture 43">
                <a:extLst>
                  <a:ext uri="{FF2B5EF4-FFF2-40B4-BE49-F238E27FC236}">
                    <a16:creationId xmlns:a16="http://schemas.microsoft.com/office/drawing/2014/main" id="{0D689D50-2671-6C1E-7E87-ECDF69B9511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p:spPr>
          </p:pic>
          <p:grpSp>
            <p:nvGrpSpPr>
              <p:cNvPr id="45" name="Group 44">
                <a:extLst>
                  <a:ext uri="{FF2B5EF4-FFF2-40B4-BE49-F238E27FC236}">
                    <a16:creationId xmlns:a16="http://schemas.microsoft.com/office/drawing/2014/main" id="{FDBB66ED-F062-7936-1D76-624E0916FE75}"/>
                  </a:ext>
                </a:extLst>
              </p:cNvPr>
              <p:cNvGrpSpPr/>
              <p:nvPr/>
            </p:nvGrpSpPr>
            <p:grpSpPr>
              <a:xfrm>
                <a:off x="8387144" y="271929"/>
                <a:ext cx="369107" cy="368979"/>
                <a:chOff x="1477963" y="-1187450"/>
                <a:chExt cx="9232900" cy="9229725"/>
              </a:xfrm>
              <a:solidFill>
                <a:srgbClr val="002050"/>
              </a:solidFill>
            </p:grpSpPr>
            <p:sp>
              <p:nvSpPr>
                <p:cNvPr id="55" name="Freeform 9">
                  <a:extLst>
                    <a:ext uri="{FF2B5EF4-FFF2-40B4-BE49-F238E27FC236}">
                      <a16:creationId xmlns:a16="http://schemas.microsoft.com/office/drawing/2014/main" id="{13D3429A-87B6-17ED-2A17-4175CEEB0BF3}"/>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6" name="Freeform 10">
                  <a:extLst>
                    <a:ext uri="{FF2B5EF4-FFF2-40B4-BE49-F238E27FC236}">
                      <a16:creationId xmlns:a16="http://schemas.microsoft.com/office/drawing/2014/main" id="{CD8A6411-F306-5D3B-48DD-987C93C4DEA7}"/>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6" name="Group 45">
                <a:extLst>
                  <a:ext uri="{FF2B5EF4-FFF2-40B4-BE49-F238E27FC236}">
                    <a16:creationId xmlns:a16="http://schemas.microsoft.com/office/drawing/2014/main" id="{4FA06822-A215-F83C-C393-5EE890B257D2}"/>
                  </a:ext>
                </a:extLst>
              </p:cNvPr>
              <p:cNvGrpSpPr/>
              <p:nvPr/>
            </p:nvGrpSpPr>
            <p:grpSpPr>
              <a:xfrm>
                <a:off x="8824466" y="271929"/>
                <a:ext cx="369107" cy="368979"/>
                <a:chOff x="1477963" y="-1187450"/>
                <a:chExt cx="9232900" cy="9229725"/>
              </a:xfrm>
              <a:solidFill>
                <a:srgbClr val="002050"/>
              </a:solidFill>
            </p:grpSpPr>
            <p:sp>
              <p:nvSpPr>
                <p:cNvPr id="53" name="Freeform 9">
                  <a:extLst>
                    <a:ext uri="{FF2B5EF4-FFF2-40B4-BE49-F238E27FC236}">
                      <a16:creationId xmlns:a16="http://schemas.microsoft.com/office/drawing/2014/main" id="{95F5BB8C-7EDB-3831-259C-564B550BB60A}"/>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4" name="Freeform 10">
                  <a:extLst>
                    <a:ext uri="{FF2B5EF4-FFF2-40B4-BE49-F238E27FC236}">
                      <a16:creationId xmlns:a16="http://schemas.microsoft.com/office/drawing/2014/main" id="{02EE6101-CCBE-6AAD-BA03-CCE934199323}"/>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7" name="Group 46">
                <a:extLst>
                  <a:ext uri="{FF2B5EF4-FFF2-40B4-BE49-F238E27FC236}">
                    <a16:creationId xmlns:a16="http://schemas.microsoft.com/office/drawing/2014/main" id="{E7D371CA-7525-9C2D-B6F7-5C6289A7B07D}"/>
                  </a:ext>
                </a:extLst>
              </p:cNvPr>
              <p:cNvGrpSpPr/>
              <p:nvPr/>
            </p:nvGrpSpPr>
            <p:grpSpPr>
              <a:xfrm>
                <a:off x="9261787" y="271929"/>
                <a:ext cx="369107" cy="368979"/>
                <a:chOff x="1477963" y="-1187450"/>
                <a:chExt cx="9232900" cy="9229725"/>
              </a:xfrm>
              <a:solidFill>
                <a:srgbClr val="002050"/>
              </a:solidFill>
            </p:grpSpPr>
            <p:sp>
              <p:nvSpPr>
                <p:cNvPr id="51" name="Freeform 9">
                  <a:extLst>
                    <a:ext uri="{FF2B5EF4-FFF2-40B4-BE49-F238E27FC236}">
                      <a16:creationId xmlns:a16="http://schemas.microsoft.com/office/drawing/2014/main" id="{AFCB0C9E-152F-3624-5E50-050B0B350F2A}"/>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2" name="Freeform 10">
                  <a:extLst>
                    <a:ext uri="{FF2B5EF4-FFF2-40B4-BE49-F238E27FC236}">
                      <a16:creationId xmlns:a16="http://schemas.microsoft.com/office/drawing/2014/main" id="{1CDC9A64-F1FD-0B4C-A993-AF7F481146D2}"/>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8" name="Group 47">
                <a:extLst>
                  <a:ext uri="{FF2B5EF4-FFF2-40B4-BE49-F238E27FC236}">
                    <a16:creationId xmlns:a16="http://schemas.microsoft.com/office/drawing/2014/main" id="{051DC22F-AF32-EC4E-6813-5E6E15BAEA63}"/>
                  </a:ext>
                </a:extLst>
              </p:cNvPr>
              <p:cNvGrpSpPr/>
              <p:nvPr/>
            </p:nvGrpSpPr>
            <p:grpSpPr>
              <a:xfrm>
                <a:off x="9610871" y="-285162"/>
                <a:ext cx="745841" cy="745841"/>
                <a:chOff x="8520706" y="2698015"/>
                <a:chExt cx="745841" cy="745841"/>
              </a:xfrm>
            </p:grpSpPr>
            <p:sp>
              <p:nvSpPr>
                <p:cNvPr id="49" name="Oval 48">
                  <a:extLst>
                    <a:ext uri="{FF2B5EF4-FFF2-40B4-BE49-F238E27FC236}">
                      <a16:creationId xmlns:a16="http://schemas.microsoft.com/office/drawing/2014/main" id="{61E20826-7787-9173-FA57-C9EDA502EC2A}"/>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50" name="Freeform 5">
                  <a:extLst>
                    <a:ext uri="{FF2B5EF4-FFF2-40B4-BE49-F238E27FC236}">
                      <a16:creationId xmlns:a16="http://schemas.microsoft.com/office/drawing/2014/main" id="{CCC897E8-D0AC-4B3E-C9A9-49DE9F06E86F}"/>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16" name="Group 15">
              <a:extLst>
                <a:ext uri="{FF2B5EF4-FFF2-40B4-BE49-F238E27FC236}">
                  <a16:creationId xmlns:a16="http://schemas.microsoft.com/office/drawing/2014/main" id="{58059A1B-B109-6F8E-2BD9-05057F0445B5}"/>
                </a:ext>
              </a:extLst>
            </p:cNvPr>
            <p:cNvGrpSpPr/>
            <p:nvPr/>
          </p:nvGrpSpPr>
          <p:grpSpPr>
            <a:xfrm>
              <a:off x="7050804" y="3680595"/>
              <a:ext cx="259743" cy="259742"/>
              <a:chOff x="6529740" y="2534238"/>
              <a:chExt cx="745841" cy="745841"/>
            </a:xfrm>
          </p:grpSpPr>
          <p:sp>
            <p:nvSpPr>
              <p:cNvPr id="41" name="Oval 40">
                <a:extLst>
                  <a:ext uri="{FF2B5EF4-FFF2-40B4-BE49-F238E27FC236}">
                    <a16:creationId xmlns:a16="http://schemas.microsoft.com/office/drawing/2014/main" id="{E0F65E4D-B23B-5A23-9092-1B9658DB2206}"/>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2" name="Freeform 5">
                <a:extLst>
                  <a:ext uri="{FF2B5EF4-FFF2-40B4-BE49-F238E27FC236}">
                    <a16:creationId xmlns:a16="http://schemas.microsoft.com/office/drawing/2014/main" id="{9E989C9C-3BC5-4570-E541-94A2E5AF4D0F}"/>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7" name="Group 16">
              <a:extLst>
                <a:ext uri="{FF2B5EF4-FFF2-40B4-BE49-F238E27FC236}">
                  <a16:creationId xmlns:a16="http://schemas.microsoft.com/office/drawing/2014/main" id="{3C48B9DB-159C-163A-2DFB-754BEC8A3FFA}"/>
                </a:ext>
              </a:extLst>
            </p:cNvPr>
            <p:cNvGrpSpPr/>
            <p:nvPr/>
          </p:nvGrpSpPr>
          <p:grpSpPr>
            <a:xfrm>
              <a:off x="5092485" y="2945707"/>
              <a:ext cx="284645" cy="284643"/>
              <a:chOff x="6529740" y="2534238"/>
              <a:chExt cx="745841" cy="745841"/>
            </a:xfrm>
          </p:grpSpPr>
          <p:sp>
            <p:nvSpPr>
              <p:cNvPr id="39" name="Oval 38">
                <a:extLst>
                  <a:ext uri="{FF2B5EF4-FFF2-40B4-BE49-F238E27FC236}">
                    <a16:creationId xmlns:a16="http://schemas.microsoft.com/office/drawing/2014/main" id="{9E31C288-EB49-53D1-4473-CF603F285A3E}"/>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0" name="Freeform 5">
                <a:extLst>
                  <a:ext uri="{FF2B5EF4-FFF2-40B4-BE49-F238E27FC236}">
                    <a16:creationId xmlns:a16="http://schemas.microsoft.com/office/drawing/2014/main" id="{E037E938-9C86-8180-2312-8FB1BF360E6F}"/>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8" name="Group 17">
              <a:extLst>
                <a:ext uri="{FF2B5EF4-FFF2-40B4-BE49-F238E27FC236}">
                  <a16:creationId xmlns:a16="http://schemas.microsoft.com/office/drawing/2014/main" id="{77FC972D-6F2A-62B5-ECAD-45BB90316FB8}"/>
                </a:ext>
              </a:extLst>
            </p:cNvPr>
            <p:cNvGrpSpPr/>
            <p:nvPr/>
          </p:nvGrpSpPr>
          <p:grpSpPr>
            <a:xfrm>
              <a:off x="7482687" y="3758272"/>
              <a:ext cx="196285" cy="196285"/>
              <a:chOff x="6529740" y="2534238"/>
              <a:chExt cx="745841" cy="745841"/>
            </a:xfrm>
          </p:grpSpPr>
          <p:sp>
            <p:nvSpPr>
              <p:cNvPr id="37" name="Oval 36">
                <a:extLst>
                  <a:ext uri="{FF2B5EF4-FFF2-40B4-BE49-F238E27FC236}">
                    <a16:creationId xmlns:a16="http://schemas.microsoft.com/office/drawing/2014/main" id="{A1EC7964-A2DE-D54E-060E-9C525287BAFF}"/>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8" name="Freeform 5">
                <a:extLst>
                  <a:ext uri="{FF2B5EF4-FFF2-40B4-BE49-F238E27FC236}">
                    <a16:creationId xmlns:a16="http://schemas.microsoft.com/office/drawing/2014/main" id="{E1CDF0D0-F127-F88D-EEDF-80AC54D66E44}"/>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9" name="Group 18">
              <a:extLst>
                <a:ext uri="{FF2B5EF4-FFF2-40B4-BE49-F238E27FC236}">
                  <a16:creationId xmlns:a16="http://schemas.microsoft.com/office/drawing/2014/main" id="{39D6F764-E14C-DE81-F371-B4F87FAFF48A}"/>
                </a:ext>
              </a:extLst>
            </p:cNvPr>
            <p:cNvGrpSpPr/>
            <p:nvPr/>
          </p:nvGrpSpPr>
          <p:grpSpPr>
            <a:xfrm>
              <a:off x="5580797" y="4051434"/>
              <a:ext cx="196285" cy="196285"/>
              <a:chOff x="6529740" y="2534238"/>
              <a:chExt cx="745841" cy="745841"/>
            </a:xfrm>
          </p:grpSpPr>
          <p:sp>
            <p:nvSpPr>
              <p:cNvPr id="35" name="Oval 34">
                <a:extLst>
                  <a:ext uri="{FF2B5EF4-FFF2-40B4-BE49-F238E27FC236}">
                    <a16:creationId xmlns:a16="http://schemas.microsoft.com/office/drawing/2014/main" id="{F57FE603-C737-36D9-1D90-E6A99493137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6" name="Freeform 5">
                <a:extLst>
                  <a:ext uri="{FF2B5EF4-FFF2-40B4-BE49-F238E27FC236}">
                    <a16:creationId xmlns:a16="http://schemas.microsoft.com/office/drawing/2014/main" id="{8920F678-CD60-C163-EA68-7C53C1F5E695}"/>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pic>
          <p:nvPicPr>
            <p:cNvPr id="20" name="Picture 19">
              <a:extLst>
                <a:ext uri="{FF2B5EF4-FFF2-40B4-BE49-F238E27FC236}">
                  <a16:creationId xmlns:a16="http://schemas.microsoft.com/office/drawing/2014/main" id="{5C79BCDF-2C23-FF69-FA13-7329FC0351D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32815" y="3172239"/>
              <a:ext cx="758936" cy="758935"/>
            </a:xfrm>
            <a:prstGeom prst="rect">
              <a:avLst/>
            </a:prstGeom>
          </p:spPr>
        </p:pic>
        <p:pic>
          <p:nvPicPr>
            <p:cNvPr id="21" name="Picture 20">
              <a:extLst>
                <a:ext uri="{FF2B5EF4-FFF2-40B4-BE49-F238E27FC236}">
                  <a16:creationId xmlns:a16="http://schemas.microsoft.com/office/drawing/2014/main" id="{EFB73674-48A8-DC6C-6EAA-8BFAE434A5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56812" y="3549953"/>
              <a:ext cx="758936" cy="758936"/>
            </a:xfrm>
            <a:prstGeom prst="rect">
              <a:avLst/>
            </a:prstGeom>
          </p:spPr>
        </p:pic>
        <p:grpSp>
          <p:nvGrpSpPr>
            <p:cNvPr id="22" name="Group 21">
              <a:extLst>
                <a:ext uri="{FF2B5EF4-FFF2-40B4-BE49-F238E27FC236}">
                  <a16:creationId xmlns:a16="http://schemas.microsoft.com/office/drawing/2014/main" id="{75582597-E52C-5D3B-73CD-EB3E329C1966}"/>
                </a:ext>
              </a:extLst>
            </p:cNvPr>
            <p:cNvGrpSpPr/>
            <p:nvPr/>
          </p:nvGrpSpPr>
          <p:grpSpPr>
            <a:xfrm>
              <a:off x="4332020" y="3289267"/>
              <a:ext cx="402439" cy="402437"/>
              <a:chOff x="6529740" y="2534238"/>
              <a:chExt cx="745841" cy="745841"/>
            </a:xfrm>
          </p:grpSpPr>
          <p:sp>
            <p:nvSpPr>
              <p:cNvPr id="33" name="Oval 32">
                <a:extLst>
                  <a:ext uri="{FF2B5EF4-FFF2-40B4-BE49-F238E27FC236}">
                    <a16:creationId xmlns:a16="http://schemas.microsoft.com/office/drawing/2014/main" id="{2D24E4A0-F5B2-5A98-F98D-4410F9E90AC3}"/>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4" name="Freeform 5">
                <a:extLst>
                  <a:ext uri="{FF2B5EF4-FFF2-40B4-BE49-F238E27FC236}">
                    <a16:creationId xmlns:a16="http://schemas.microsoft.com/office/drawing/2014/main" id="{4B9993E1-93AE-29A1-48BF-DBBF59340FA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23" name="Elbow Connector 121">
              <a:extLst>
                <a:ext uri="{FF2B5EF4-FFF2-40B4-BE49-F238E27FC236}">
                  <a16:creationId xmlns:a16="http://schemas.microsoft.com/office/drawing/2014/main" id="{0DD7270E-4790-17F9-F094-E5182FE16EC5}"/>
                </a:ext>
              </a:extLst>
            </p:cNvPr>
            <p:cNvCxnSpPr/>
            <p:nvPr/>
          </p:nvCxnSpPr>
          <p:spPr>
            <a:xfrm>
              <a:off x="7141660" y="2775832"/>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24" name="Straight Connector 23">
              <a:extLst>
                <a:ext uri="{FF2B5EF4-FFF2-40B4-BE49-F238E27FC236}">
                  <a16:creationId xmlns:a16="http://schemas.microsoft.com/office/drawing/2014/main" id="{4909D88E-0D54-7458-F0AC-766E8015A50B}"/>
                </a:ext>
              </a:extLst>
            </p:cNvPr>
            <p:cNvCxnSpPr/>
            <p:nvPr/>
          </p:nvCxnSpPr>
          <p:spPr>
            <a:xfrm flipV="1">
              <a:off x="7026142" y="3107373"/>
              <a:ext cx="661306" cy="20035"/>
            </a:xfrm>
            <a:prstGeom prst="line">
              <a:avLst/>
            </a:prstGeom>
            <a:noFill/>
            <a:ln w="28575" cap="flat" cmpd="sng" algn="ctr">
              <a:solidFill>
                <a:srgbClr val="00B294"/>
              </a:solidFill>
              <a:prstDash val="sysDot"/>
              <a:headEnd type="none" w="med" len="med"/>
              <a:tailEnd type="triangle" w="med" len="med"/>
            </a:ln>
            <a:effectLst/>
          </p:spPr>
        </p:cxnSp>
        <p:cxnSp>
          <p:nvCxnSpPr>
            <p:cNvPr id="25" name="Straight Connector 24">
              <a:extLst>
                <a:ext uri="{FF2B5EF4-FFF2-40B4-BE49-F238E27FC236}">
                  <a16:creationId xmlns:a16="http://schemas.microsoft.com/office/drawing/2014/main" id="{163B9402-76B2-98CF-FBBE-3531256B121A}"/>
                </a:ext>
              </a:extLst>
            </p:cNvPr>
            <p:cNvCxnSpPr/>
            <p:nvPr/>
          </p:nvCxnSpPr>
          <p:spPr>
            <a:xfrm>
              <a:off x="6812538" y="3362757"/>
              <a:ext cx="246684" cy="306235"/>
            </a:xfrm>
            <a:prstGeom prst="line">
              <a:avLst/>
            </a:prstGeom>
            <a:noFill/>
            <a:ln w="28575" cap="flat" cmpd="sng" algn="ctr">
              <a:solidFill>
                <a:srgbClr val="00B294"/>
              </a:solidFill>
              <a:prstDash val="sysDot"/>
              <a:headEnd type="none" w="med" len="med"/>
              <a:tailEnd type="triangle" w="med" len="med"/>
            </a:ln>
            <a:effectLst/>
          </p:spPr>
        </p:cxnSp>
        <p:cxnSp>
          <p:nvCxnSpPr>
            <p:cNvPr id="26" name="Straight Connector 25">
              <a:extLst>
                <a:ext uri="{FF2B5EF4-FFF2-40B4-BE49-F238E27FC236}">
                  <a16:creationId xmlns:a16="http://schemas.microsoft.com/office/drawing/2014/main" id="{9B3511FC-F708-FD46-27FA-43694DE4FF3F}"/>
                </a:ext>
              </a:extLst>
            </p:cNvPr>
            <p:cNvCxnSpPr/>
            <p:nvPr/>
          </p:nvCxnSpPr>
          <p:spPr>
            <a:xfrm>
              <a:off x="6965462" y="3293397"/>
              <a:ext cx="482998" cy="441026"/>
            </a:xfrm>
            <a:prstGeom prst="line">
              <a:avLst/>
            </a:prstGeom>
            <a:noFill/>
            <a:ln w="28575" cap="flat" cmpd="sng" algn="ctr">
              <a:solidFill>
                <a:srgbClr val="00B294"/>
              </a:solidFill>
              <a:prstDash val="sysDot"/>
              <a:headEnd type="none" w="med" len="med"/>
              <a:tailEnd type="triangle" w="med" len="med"/>
            </a:ln>
            <a:effectLst/>
          </p:spPr>
        </p:cxnSp>
        <p:cxnSp>
          <p:nvCxnSpPr>
            <p:cNvPr id="27" name="Straight Connector 26">
              <a:extLst>
                <a:ext uri="{FF2B5EF4-FFF2-40B4-BE49-F238E27FC236}">
                  <a16:creationId xmlns:a16="http://schemas.microsoft.com/office/drawing/2014/main" id="{B87416F0-CF84-D95B-188B-6C0F94D501B1}"/>
                </a:ext>
              </a:extLst>
            </p:cNvPr>
            <p:cNvCxnSpPr/>
            <p:nvPr/>
          </p:nvCxnSpPr>
          <p:spPr>
            <a:xfrm>
              <a:off x="7026142" y="3185153"/>
              <a:ext cx="844210" cy="589510"/>
            </a:xfrm>
            <a:prstGeom prst="line">
              <a:avLst/>
            </a:prstGeom>
            <a:noFill/>
            <a:ln w="28575" cap="flat" cmpd="sng" algn="ctr">
              <a:solidFill>
                <a:srgbClr val="00B294"/>
              </a:solidFill>
              <a:prstDash val="sysDot"/>
              <a:headEnd type="none" w="med" len="med"/>
              <a:tailEnd type="triangle" w="med" len="med"/>
            </a:ln>
            <a:effectLst/>
          </p:spPr>
        </p:cxnSp>
        <p:cxnSp>
          <p:nvCxnSpPr>
            <p:cNvPr id="28" name="Straight Arrow Connector 27">
              <a:extLst>
                <a:ext uri="{FF2B5EF4-FFF2-40B4-BE49-F238E27FC236}">
                  <a16:creationId xmlns:a16="http://schemas.microsoft.com/office/drawing/2014/main" id="{343A03A9-A2BA-4A65-B300-FB97332D9765}"/>
                </a:ext>
              </a:extLst>
            </p:cNvPr>
            <p:cNvCxnSpPr/>
            <p:nvPr/>
          </p:nvCxnSpPr>
          <p:spPr>
            <a:xfrm flipV="1">
              <a:off x="5832160" y="3402014"/>
              <a:ext cx="347009" cy="910455"/>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29" name="Straight Arrow Connector 28">
              <a:extLst>
                <a:ext uri="{FF2B5EF4-FFF2-40B4-BE49-F238E27FC236}">
                  <a16:creationId xmlns:a16="http://schemas.microsoft.com/office/drawing/2014/main" id="{CCB250B6-42D1-B481-57E1-D82545A2642E}"/>
                </a:ext>
              </a:extLst>
            </p:cNvPr>
            <p:cNvCxnSpPr/>
            <p:nvPr/>
          </p:nvCxnSpPr>
          <p:spPr>
            <a:xfrm flipV="1">
              <a:off x="5770475" y="3352354"/>
              <a:ext cx="262339" cy="34950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30" name="Straight Arrow Connector 29">
              <a:extLst>
                <a:ext uri="{FF2B5EF4-FFF2-40B4-BE49-F238E27FC236}">
                  <a16:creationId xmlns:a16="http://schemas.microsoft.com/office/drawing/2014/main" id="{ECE2F00B-990E-31E4-FAE5-5B86F74D5088}"/>
                </a:ext>
              </a:extLst>
            </p:cNvPr>
            <p:cNvCxnSpPr/>
            <p:nvPr/>
          </p:nvCxnSpPr>
          <p:spPr>
            <a:xfrm flipV="1">
              <a:off x="5207901" y="3247688"/>
              <a:ext cx="647187" cy="66682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31" name="Elbow Connector 136">
              <a:extLst>
                <a:ext uri="{FF2B5EF4-FFF2-40B4-BE49-F238E27FC236}">
                  <a16:creationId xmlns:a16="http://schemas.microsoft.com/office/drawing/2014/main" id="{20114E0A-F8A4-C717-B116-24104A0774B3}"/>
                </a:ext>
              </a:extLst>
            </p:cNvPr>
            <p:cNvCxnSpPr/>
            <p:nvPr/>
          </p:nvCxnSpPr>
          <p:spPr>
            <a:xfrm flipH="1">
              <a:off x="4536674" y="2844828"/>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32" name="Straight Arrow Connector 31">
              <a:extLst>
                <a:ext uri="{FF2B5EF4-FFF2-40B4-BE49-F238E27FC236}">
                  <a16:creationId xmlns:a16="http://schemas.microsoft.com/office/drawing/2014/main" id="{B1CAF118-7FDF-B559-D2AE-2C6074C99844}"/>
                </a:ext>
              </a:extLst>
            </p:cNvPr>
            <p:cNvCxnSpPr/>
            <p:nvPr/>
          </p:nvCxnSpPr>
          <p:spPr>
            <a:xfrm flipH="1">
              <a:off x="5387318" y="2997723"/>
              <a:ext cx="467770" cy="232626"/>
            </a:xfrm>
            <a:prstGeom prst="straightConnector1">
              <a:avLst/>
            </a:prstGeom>
            <a:noFill/>
            <a:ln w="28575" cap="flat" cmpd="sng" algn="ctr">
              <a:solidFill>
                <a:srgbClr val="00B294"/>
              </a:solidFill>
              <a:prstDash val="sysDot"/>
              <a:headEnd type="none" w="med" len="med"/>
              <a:tailEnd type="triangle" w="med" len="med"/>
            </a:ln>
            <a:effectLst/>
          </p:spPr>
        </p:cxnSp>
      </p:grpSp>
      <p:grpSp>
        <p:nvGrpSpPr>
          <p:cNvPr id="57" name="Group 56" descr="Third-party native identities using Azure AD B2C">
            <a:extLst>
              <a:ext uri="{FF2B5EF4-FFF2-40B4-BE49-F238E27FC236}">
                <a16:creationId xmlns:a16="http://schemas.microsoft.com/office/drawing/2014/main" id="{847AAD5E-CA01-44EE-CABF-506C4BE3D02E}"/>
              </a:ext>
            </a:extLst>
          </p:cNvPr>
          <p:cNvGrpSpPr/>
          <p:nvPr/>
        </p:nvGrpSpPr>
        <p:grpSpPr>
          <a:xfrm>
            <a:off x="7245851" y="3956498"/>
            <a:ext cx="4855641" cy="2114843"/>
            <a:chOff x="4083408" y="2630577"/>
            <a:chExt cx="4855641" cy="2114843"/>
          </a:xfrm>
        </p:grpSpPr>
        <p:pic>
          <p:nvPicPr>
            <p:cNvPr id="58" name="Picture 57">
              <a:extLst>
                <a:ext uri="{FF2B5EF4-FFF2-40B4-BE49-F238E27FC236}">
                  <a16:creationId xmlns:a16="http://schemas.microsoft.com/office/drawing/2014/main" id="{E9EA2198-F520-5CA9-0010-F3577C0823D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92648" y="3850599"/>
              <a:ext cx="824555" cy="824553"/>
            </a:xfrm>
            <a:prstGeom prst="rect">
              <a:avLst/>
            </a:prstGeom>
          </p:spPr>
        </p:pic>
        <p:pic>
          <p:nvPicPr>
            <p:cNvPr id="59" name="Picture 58">
              <a:extLst>
                <a:ext uri="{FF2B5EF4-FFF2-40B4-BE49-F238E27FC236}">
                  <a16:creationId xmlns:a16="http://schemas.microsoft.com/office/drawing/2014/main" id="{613B4FED-4871-B9CB-DFE8-4392564AFF6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39859" y="4038404"/>
              <a:ext cx="702875" cy="702875"/>
            </a:xfrm>
            <a:prstGeom prst="rect">
              <a:avLst/>
            </a:prstGeom>
          </p:spPr>
        </p:pic>
        <p:pic>
          <p:nvPicPr>
            <p:cNvPr id="60" name="Picture 59">
              <a:extLst>
                <a:ext uri="{FF2B5EF4-FFF2-40B4-BE49-F238E27FC236}">
                  <a16:creationId xmlns:a16="http://schemas.microsoft.com/office/drawing/2014/main" id="{FBEE8E69-69EE-E04C-B8DA-B83E0FDA2C2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20450" y="3772665"/>
              <a:ext cx="199612" cy="199612"/>
            </a:xfrm>
            <a:prstGeom prst="rect">
              <a:avLst/>
            </a:prstGeom>
          </p:spPr>
        </p:pic>
        <p:pic>
          <p:nvPicPr>
            <p:cNvPr id="61" name="Picture 60">
              <a:extLst>
                <a:ext uri="{FF2B5EF4-FFF2-40B4-BE49-F238E27FC236}">
                  <a16:creationId xmlns:a16="http://schemas.microsoft.com/office/drawing/2014/main" id="{7ED5F5FB-34B2-FB85-72B1-DEEF49C583D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06078" y="4066535"/>
              <a:ext cx="222872" cy="222872"/>
            </a:xfrm>
            <a:prstGeom prst="rect">
              <a:avLst/>
            </a:prstGeom>
          </p:spPr>
        </p:pic>
        <p:pic>
          <p:nvPicPr>
            <p:cNvPr id="62" name="Picture 61">
              <a:extLst>
                <a:ext uri="{FF2B5EF4-FFF2-40B4-BE49-F238E27FC236}">
                  <a16:creationId xmlns:a16="http://schemas.microsoft.com/office/drawing/2014/main" id="{E25DAAAB-84C9-A644-DFA3-72E03F27D9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46091" y="3263448"/>
              <a:ext cx="427538" cy="427538"/>
            </a:xfrm>
            <a:prstGeom prst="rect">
              <a:avLst/>
            </a:prstGeom>
          </p:spPr>
        </p:pic>
        <p:cxnSp>
          <p:nvCxnSpPr>
            <p:cNvPr id="63" name="Straight Connector 62">
              <a:extLst>
                <a:ext uri="{FF2B5EF4-FFF2-40B4-BE49-F238E27FC236}">
                  <a16:creationId xmlns:a16="http://schemas.microsoft.com/office/drawing/2014/main" id="{AEE7A8A2-DB46-55AC-76C3-63F7DA293D97}"/>
                </a:ext>
              </a:extLst>
            </p:cNvPr>
            <p:cNvCxnSpPr/>
            <p:nvPr/>
          </p:nvCxnSpPr>
          <p:spPr>
            <a:xfrm>
              <a:off x="6399144" y="3457177"/>
              <a:ext cx="0" cy="466581"/>
            </a:xfrm>
            <a:prstGeom prst="line">
              <a:avLst/>
            </a:prstGeom>
            <a:noFill/>
            <a:ln w="28575" cap="flat" cmpd="sng" algn="ctr">
              <a:solidFill>
                <a:srgbClr val="FFFFFF"/>
              </a:solidFill>
              <a:prstDash val="sysDot"/>
              <a:headEnd type="triangle"/>
              <a:tailEnd type="triangle"/>
            </a:ln>
            <a:effectLst/>
          </p:spPr>
        </p:cxnSp>
        <p:pic>
          <p:nvPicPr>
            <p:cNvPr id="64" name="Picture 63">
              <a:extLst>
                <a:ext uri="{FF2B5EF4-FFF2-40B4-BE49-F238E27FC236}">
                  <a16:creationId xmlns:a16="http://schemas.microsoft.com/office/drawing/2014/main" id="{AF4FB4E4-22AC-725A-7EE3-51B4B4ACC8C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81366" y="3102717"/>
              <a:ext cx="427538" cy="427537"/>
            </a:xfrm>
            <a:prstGeom prst="rect">
              <a:avLst/>
            </a:prstGeom>
          </p:spPr>
        </p:pic>
        <p:grpSp>
          <p:nvGrpSpPr>
            <p:cNvPr id="65" name="Group 64">
              <a:extLst>
                <a:ext uri="{FF2B5EF4-FFF2-40B4-BE49-F238E27FC236}">
                  <a16:creationId xmlns:a16="http://schemas.microsoft.com/office/drawing/2014/main" id="{DD88937B-F266-B23F-D164-7B130472E56D}"/>
                </a:ext>
              </a:extLst>
            </p:cNvPr>
            <p:cNvGrpSpPr/>
            <p:nvPr/>
          </p:nvGrpSpPr>
          <p:grpSpPr>
            <a:xfrm>
              <a:off x="5780749" y="2630577"/>
              <a:ext cx="1355223" cy="970912"/>
              <a:chOff x="8052740" y="-285162"/>
              <a:chExt cx="2303972" cy="1650617"/>
            </a:xfrm>
          </p:grpSpPr>
          <p:sp>
            <p:nvSpPr>
              <p:cNvPr id="96" name="Freeform 38">
                <a:extLst>
                  <a:ext uri="{FF2B5EF4-FFF2-40B4-BE49-F238E27FC236}">
                    <a16:creationId xmlns:a16="http://schemas.microsoft.com/office/drawing/2014/main" id="{38A8A0A7-0A6A-A142-A228-727BA62DFB54}"/>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97" name="Picture 96">
                <a:extLst>
                  <a:ext uri="{FF2B5EF4-FFF2-40B4-BE49-F238E27FC236}">
                    <a16:creationId xmlns:a16="http://schemas.microsoft.com/office/drawing/2014/main" id="{535CB434-C8B4-2F88-89BC-5980AAA2AE5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a:ln>
                <a:noFill/>
              </a:ln>
            </p:spPr>
          </p:pic>
          <p:grpSp>
            <p:nvGrpSpPr>
              <p:cNvPr id="98" name="Group 97">
                <a:extLst>
                  <a:ext uri="{FF2B5EF4-FFF2-40B4-BE49-F238E27FC236}">
                    <a16:creationId xmlns:a16="http://schemas.microsoft.com/office/drawing/2014/main" id="{A1A415CD-4B14-832F-359A-4DE2F9C6663E}"/>
                  </a:ext>
                </a:extLst>
              </p:cNvPr>
              <p:cNvGrpSpPr/>
              <p:nvPr/>
            </p:nvGrpSpPr>
            <p:grpSpPr>
              <a:xfrm>
                <a:off x="8387144" y="271929"/>
                <a:ext cx="369107" cy="368979"/>
                <a:chOff x="1477963" y="-1187450"/>
                <a:chExt cx="9232900" cy="9229725"/>
              </a:xfrm>
              <a:solidFill>
                <a:srgbClr val="002050"/>
              </a:solidFill>
            </p:grpSpPr>
            <p:sp>
              <p:nvSpPr>
                <p:cNvPr id="108" name="Freeform 9">
                  <a:extLst>
                    <a:ext uri="{FF2B5EF4-FFF2-40B4-BE49-F238E27FC236}">
                      <a16:creationId xmlns:a16="http://schemas.microsoft.com/office/drawing/2014/main" id="{84C61AC3-1CF9-6FBD-4708-5A2ECB6EDDBD}"/>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9" name="Freeform 10">
                  <a:extLst>
                    <a:ext uri="{FF2B5EF4-FFF2-40B4-BE49-F238E27FC236}">
                      <a16:creationId xmlns:a16="http://schemas.microsoft.com/office/drawing/2014/main" id="{E002B8AC-8CEE-68D5-A956-BA6BB346AC12}"/>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99" name="Group 98">
                <a:extLst>
                  <a:ext uri="{FF2B5EF4-FFF2-40B4-BE49-F238E27FC236}">
                    <a16:creationId xmlns:a16="http://schemas.microsoft.com/office/drawing/2014/main" id="{5BA7FD3A-FAD2-C787-D1A2-9E7782932669}"/>
                  </a:ext>
                </a:extLst>
              </p:cNvPr>
              <p:cNvGrpSpPr/>
              <p:nvPr/>
            </p:nvGrpSpPr>
            <p:grpSpPr>
              <a:xfrm>
                <a:off x="8824466" y="271929"/>
                <a:ext cx="369107" cy="368979"/>
                <a:chOff x="1477963" y="-1187450"/>
                <a:chExt cx="9232900" cy="9229725"/>
              </a:xfrm>
              <a:solidFill>
                <a:srgbClr val="002050"/>
              </a:solidFill>
            </p:grpSpPr>
            <p:sp>
              <p:nvSpPr>
                <p:cNvPr id="106" name="Freeform 9">
                  <a:extLst>
                    <a:ext uri="{FF2B5EF4-FFF2-40B4-BE49-F238E27FC236}">
                      <a16:creationId xmlns:a16="http://schemas.microsoft.com/office/drawing/2014/main" id="{797ECC54-BB47-26FE-E684-F464C26CCCC2}"/>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7" name="Freeform 10">
                  <a:extLst>
                    <a:ext uri="{FF2B5EF4-FFF2-40B4-BE49-F238E27FC236}">
                      <a16:creationId xmlns:a16="http://schemas.microsoft.com/office/drawing/2014/main" id="{EC051C0F-0806-D10E-2D18-45316065E996}"/>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00" name="Group 99">
                <a:extLst>
                  <a:ext uri="{FF2B5EF4-FFF2-40B4-BE49-F238E27FC236}">
                    <a16:creationId xmlns:a16="http://schemas.microsoft.com/office/drawing/2014/main" id="{A1555611-B5CC-E560-8F71-5C0BD19B3B21}"/>
                  </a:ext>
                </a:extLst>
              </p:cNvPr>
              <p:cNvGrpSpPr/>
              <p:nvPr/>
            </p:nvGrpSpPr>
            <p:grpSpPr>
              <a:xfrm>
                <a:off x="9261787" y="271929"/>
                <a:ext cx="369107" cy="368979"/>
                <a:chOff x="1477963" y="-1187450"/>
                <a:chExt cx="9232900" cy="9229725"/>
              </a:xfrm>
              <a:solidFill>
                <a:srgbClr val="002050"/>
              </a:solidFill>
            </p:grpSpPr>
            <p:sp>
              <p:nvSpPr>
                <p:cNvPr id="104" name="Freeform 9">
                  <a:extLst>
                    <a:ext uri="{FF2B5EF4-FFF2-40B4-BE49-F238E27FC236}">
                      <a16:creationId xmlns:a16="http://schemas.microsoft.com/office/drawing/2014/main" id="{77042C49-23E4-4857-0754-691E9EE5905D}"/>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5" name="Freeform 10">
                  <a:extLst>
                    <a:ext uri="{FF2B5EF4-FFF2-40B4-BE49-F238E27FC236}">
                      <a16:creationId xmlns:a16="http://schemas.microsoft.com/office/drawing/2014/main" id="{B9F7D3A3-486A-00AE-8C3E-0F5D34A708B3}"/>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01" name="Group 100">
                <a:extLst>
                  <a:ext uri="{FF2B5EF4-FFF2-40B4-BE49-F238E27FC236}">
                    <a16:creationId xmlns:a16="http://schemas.microsoft.com/office/drawing/2014/main" id="{4AC63E74-DDE5-5B9A-C1DE-BBAE2449EE65}"/>
                  </a:ext>
                </a:extLst>
              </p:cNvPr>
              <p:cNvGrpSpPr/>
              <p:nvPr/>
            </p:nvGrpSpPr>
            <p:grpSpPr>
              <a:xfrm>
                <a:off x="9610871" y="-285162"/>
                <a:ext cx="745841" cy="745841"/>
                <a:chOff x="8520706" y="2698015"/>
                <a:chExt cx="745841" cy="745841"/>
              </a:xfrm>
            </p:grpSpPr>
            <p:sp>
              <p:nvSpPr>
                <p:cNvPr id="102" name="Oval 101">
                  <a:extLst>
                    <a:ext uri="{FF2B5EF4-FFF2-40B4-BE49-F238E27FC236}">
                      <a16:creationId xmlns:a16="http://schemas.microsoft.com/office/drawing/2014/main" id="{A982D143-3E66-F4CB-6E46-9FBB20E18C1D}"/>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103" name="Freeform 5">
                  <a:extLst>
                    <a:ext uri="{FF2B5EF4-FFF2-40B4-BE49-F238E27FC236}">
                      <a16:creationId xmlns:a16="http://schemas.microsoft.com/office/drawing/2014/main" id="{4A973562-37E6-EBAC-7DC7-BA43E248C082}"/>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66" name="Group 65">
              <a:extLst>
                <a:ext uri="{FF2B5EF4-FFF2-40B4-BE49-F238E27FC236}">
                  <a16:creationId xmlns:a16="http://schemas.microsoft.com/office/drawing/2014/main" id="{FF041DD3-50C3-5D4A-6289-EBD0936CAD3E}"/>
                </a:ext>
              </a:extLst>
            </p:cNvPr>
            <p:cNvGrpSpPr/>
            <p:nvPr/>
          </p:nvGrpSpPr>
          <p:grpSpPr>
            <a:xfrm>
              <a:off x="7037261" y="3832922"/>
              <a:ext cx="282200" cy="282199"/>
              <a:chOff x="6529740" y="2534238"/>
              <a:chExt cx="745841" cy="745841"/>
            </a:xfrm>
          </p:grpSpPr>
          <p:sp>
            <p:nvSpPr>
              <p:cNvPr id="94" name="Oval 93">
                <a:extLst>
                  <a:ext uri="{FF2B5EF4-FFF2-40B4-BE49-F238E27FC236}">
                    <a16:creationId xmlns:a16="http://schemas.microsoft.com/office/drawing/2014/main" id="{1AF4D6A7-C14D-319F-01F8-B445F9C84814}"/>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5" name="Freeform 5">
                <a:extLst>
                  <a:ext uri="{FF2B5EF4-FFF2-40B4-BE49-F238E27FC236}">
                    <a16:creationId xmlns:a16="http://schemas.microsoft.com/office/drawing/2014/main" id="{56916399-58E7-828B-2574-50786D4F2554}"/>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7" name="Group 66">
              <a:extLst>
                <a:ext uri="{FF2B5EF4-FFF2-40B4-BE49-F238E27FC236}">
                  <a16:creationId xmlns:a16="http://schemas.microsoft.com/office/drawing/2014/main" id="{29036D1A-8B92-FE3D-4502-DACCD55A6EC6}"/>
                </a:ext>
              </a:extLst>
            </p:cNvPr>
            <p:cNvGrpSpPr/>
            <p:nvPr/>
          </p:nvGrpSpPr>
          <p:grpSpPr>
            <a:xfrm>
              <a:off x="4909624" y="3034495"/>
              <a:ext cx="309256" cy="309253"/>
              <a:chOff x="6529740" y="2534238"/>
              <a:chExt cx="745841" cy="745841"/>
            </a:xfrm>
          </p:grpSpPr>
          <p:sp>
            <p:nvSpPr>
              <p:cNvPr id="92" name="Oval 91">
                <a:extLst>
                  <a:ext uri="{FF2B5EF4-FFF2-40B4-BE49-F238E27FC236}">
                    <a16:creationId xmlns:a16="http://schemas.microsoft.com/office/drawing/2014/main" id="{0F2177BF-CBD1-EE1F-6E0B-4684B64AF07E}"/>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3" name="Freeform 5">
                <a:extLst>
                  <a:ext uri="{FF2B5EF4-FFF2-40B4-BE49-F238E27FC236}">
                    <a16:creationId xmlns:a16="http://schemas.microsoft.com/office/drawing/2014/main" id="{EA3A7EE6-DBDA-539E-F753-D6E595654C4C}"/>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8" name="Group 67">
              <a:extLst>
                <a:ext uri="{FF2B5EF4-FFF2-40B4-BE49-F238E27FC236}">
                  <a16:creationId xmlns:a16="http://schemas.microsoft.com/office/drawing/2014/main" id="{A004234B-EC1C-2441-3A45-1C5D14E5AE86}"/>
                </a:ext>
              </a:extLst>
            </p:cNvPr>
            <p:cNvGrpSpPr/>
            <p:nvPr/>
          </p:nvGrpSpPr>
          <p:grpSpPr>
            <a:xfrm>
              <a:off x="7506485" y="3917316"/>
              <a:ext cx="213256" cy="213256"/>
              <a:chOff x="6529740" y="2534238"/>
              <a:chExt cx="745841" cy="745841"/>
            </a:xfrm>
          </p:grpSpPr>
          <p:sp>
            <p:nvSpPr>
              <p:cNvPr id="90" name="Oval 89">
                <a:extLst>
                  <a:ext uri="{FF2B5EF4-FFF2-40B4-BE49-F238E27FC236}">
                    <a16:creationId xmlns:a16="http://schemas.microsoft.com/office/drawing/2014/main" id="{4296D217-EF16-CAB2-A8AD-2F0808BA5603}"/>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1" name="Freeform 5">
                <a:extLst>
                  <a:ext uri="{FF2B5EF4-FFF2-40B4-BE49-F238E27FC236}">
                    <a16:creationId xmlns:a16="http://schemas.microsoft.com/office/drawing/2014/main" id="{4356BA96-6434-44EE-F738-6207BA90F028}"/>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9" name="Group 68">
              <a:extLst>
                <a:ext uri="{FF2B5EF4-FFF2-40B4-BE49-F238E27FC236}">
                  <a16:creationId xmlns:a16="http://schemas.microsoft.com/office/drawing/2014/main" id="{EF426611-7B51-2EF5-0C78-0F2E7FFAA01F}"/>
                </a:ext>
              </a:extLst>
            </p:cNvPr>
            <p:cNvGrpSpPr/>
            <p:nvPr/>
          </p:nvGrpSpPr>
          <p:grpSpPr>
            <a:xfrm>
              <a:off x="5440155" y="4235824"/>
              <a:ext cx="213256" cy="213256"/>
              <a:chOff x="6529740" y="2534238"/>
              <a:chExt cx="745841" cy="745841"/>
            </a:xfrm>
          </p:grpSpPr>
          <p:sp>
            <p:nvSpPr>
              <p:cNvPr id="88" name="Oval 87">
                <a:extLst>
                  <a:ext uri="{FF2B5EF4-FFF2-40B4-BE49-F238E27FC236}">
                    <a16:creationId xmlns:a16="http://schemas.microsoft.com/office/drawing/2014/main" id="{50980FF9-4365-8D44-3DCF-FF3748B32BC9}"/>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89" name="Freeform 5">
                <a:extLst>
                  <a:ext uri="{FF2B5EF4-FFF2-40B4-BE49-F238E27FC236}">
                    <a16:creationId xmlns:a16="http://schemas.microsoft.com/office/drawing/2014/main" id="{60A4F7F4-7BBE-2E10-6DEA-C3C6A8592C75}"/>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70" name="Group 69">
              <a:extLst>
                <a:ext uri="{FF2B5EF4-FFF2-40B4-BE49-F238E27FC236}">
                  <a16:creationId xmlns:a16="http://schemas.microsoft.com/office/drawing/2014/main" id="{5B76791C-FA79-FC9E-DB55-F5014EB29E1E}"/>
                </a:ext>
              </a:extLst>
            </p:cNvPr>
            <p:cNvGrpSpPr/>
            <p:nvPr/>
          </p:nvGrpSpPr>
          <p:grpSpPr>
            <a:xfrm>
              <a:off x="4083408" y="3407760"/>
              <a:ext cx="437234" cy="437232"/>
              <a:chOff x="6529740" y="2534238"/>
              <a:chExt cx="745841" cy="745841"/>
            </a:xfrm>
          </p:grpSpPr>
          <p:sp>
            <p:nvSpPr>
              <p:cNvPr id="86" name="Oval 85">
                <a:extLst>
                  <a:ext uri="{FF2B5EF4-FFF2-40B4-BE49-F238E27FC236}">
                    <a16:creationId xmlns:a16="http://schemas.microsoft.com/office/drawing/2014/main" id="{83A5F82F-622F-A542-754C-4CBDE103D4E0}"/>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87" name="Freeform 5">
                <a:extLst>
                  <a:ext uri="{FF2B5EF4-FFF2-40B4-BE49-F238E27FC236}">
                    <a16:creationId xmlns:a16="http://schemas.microsoft.com/office/drawing/2014/main" id="{6511BCCB-FF68-EA08-5A38-2987CB973B34}"/>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71" name="Elbow Connector 121">
              <a:extLst>
                <a:ext uri="{FF2B5EF4-FFF2-40B4-BE49-F238E27FC236}">
                  <a16:creationId xmlns:a16="http://schemas.microsoft.com/office/drawing/2014/main" id="{26A63317-29D8-D734-071D-03D4BF33B44D}"/>
                </a:ext>
              </a:extLst>
            </p:cNvPr>
            <p:cNvCxnSpPr/>
            <p:nvPr/>
          </p:nvCxnSpPr>
          <p:spPr>
            <a:xfrm>
              <a:off x="7135972" y="2849933"/>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72" name="Straight Connector 71">
              <a:extLst>
                <a:ext uri="{FF2B5EF4-FFF2-40B4-BE49-F238E27FC236}">
                  <a16:creationId xmlns:a16="http://schemas.microsoft.com/office/drawing/2014/main" id="{49F99843-CECF-7BCB-7201-006050B0B24F}"/>
                </a:ext>
              </a:extLst>
            </p:cNvPr>
            <p:cNvCxnSpPr/>
            <p:nvPr/>
          </p:nvCxnSpPr>
          <p:spPr>
            <a:xfrm flipV="1">
              <a:off x="7010467" y="3210139"/>
              <a:ext cx="718483" cy="21767"/>
            </a:xfrm>
            <a:prstGeom prst="line">
              <a:avLst/>
            </a:prstGeom>
            <a:noFill/>
            <a:ln w="28575" cap="flat" cmpd="sng" algn="ctr">
              <a:solidFill>
                <a:srgbClr val="00B294"/>
              </a:solidFill>
              <a:prstDash val="sysDot"/>
              <a:headEnd type="none" w="med" len="med"/>
              <a:tailEnd type="triangle" w="med" len="med"/>
            </a:ln>
            <a:effectLst/>
          </p:spPr>
        </p:cxnSp>
        <p:cxnSp>
          <p:nvCxnSpPr>
            <p:cNvPr id="73" name="Straight Connector 72">
              <a:extLst>
                <a:ext uri="{FF2B5EF4-FFF2-40B4-BE49-F238E27FC236}">
                  <a16:creationId xmlns:a16="http://schemas.microsoft.com/office/drawing/2014/main" id="{FEE6C0C5-FE9A-6DE2-C3C3-DE76BFFBCE5E}"/>
                </a:ext>
              </a:extLst>
            </p:cNvPr>
            <p:cNvCxnSpPr/>
            <p:nvPr/>
          </p:nvCxnSpPr>
          <p:spPr>
            <a:xfrm>
              <a:off x="6778394" y="3487603"/>
              <a:ext cx="268013" cy="332712"/>
            </a:xfrm>
            <a:prstGeom prst="line">
              <a:avLst/>
            </a:prstGeom>
            <a:noFill/>
            <a:ln w="28575" cap="flat" cmpd="sng" algn="ctr">
              <a:solidFill>
                <a:srgbClr val="00B294"/>
              </a:solidFill>
              <a:prstDash val="sysDot"/>
              <a:headEnd type="none" w="med" len="med"/>
              <a:tailEnd type="triangle" w="med" len="med"/>
            </a:ln>
            <a:effectLst/>
          </p:spPr>
        </p:cxnSp>
        <p:cxnSp>
          <p:nvCxnSpPr>
            <p:cNvPr id="74" name="Straight Connector 73">
              <a:extLst>
                <a:ext uri="{FF2B5EF4-FFF2-40B4-BE49-F238E27FC236}">
                  <a16:creationId xmlns:a16="http://schemas.microsoft.com/office/drawing/2014/main" id="{972AE256-67F0-F6D4-1478-768A2140CBFF}"/>
                </a:ext>
              </a:extLst>
            </p:cNvPr>
            <p:cNvCxnSpPr/>
            <p:nvPr/>
          </p:nvCxnSpPr>
          <p:spPr>
            <a:xfrm>
              <a:off x="6944540" y="3412246"/>
              <a:ext cx="524759" cy="479158"/>
            </a:xfrm>
            <a:prstGeom prst="line">
              <a:avLst/>
            </a:prstGeom>
            <a:noFill/>
            <a:ln w="28575" cap="flat" cmpd="sng" algn="ctr">
              <a:solidFill>
                <a:srgbClr val="00B294"/>
              </a:solidFill>
              <a:prstDash val="sysDot"/>
              <a:headEnd type="none" w="med" len="med"/>
              <a:tailEnd type="triangle" w="med" len="med"/>
            </a:ln>
            <a:effectLst/>
          </p:spPr>
        </p:cxnSp>
        <p:cxnSp>
          <p:nvCxnSpPr>
            <p:cNvPr id="75" name="Straight Connector 74">
              <a:extLst>
                <a:ext uri="{FF2B5EF4-FFF2-40B4-BE49-F238E27FC236}">
                  <a16:creationId xmlns:a16="http://schemas.microsoft.com/office/drawing/2014/main" id="{C054A9ED-BBE5-5C86-577D-D6E079ED7DF0}"/>
                </a:ext>
              </a:extLst>
            </p:cNvPr>
            <p:cNvCxnSpPr/>
            <p:nvPr/>
          </p:nvCxnSpPr>
          <p:spPr>
            <a:xfrm>
              <a:off x="7010467" y="3294644"/>
              <a:ext cx="917201" cy="640479"/>
            </a:xfrm>
            <a:prstGeom prst="line">
              <a:avLst/>
            </a:prstGeom>
            <a:noFill/>
            <a:ln w="28575" cap="flat" cmpd="sng" algn="ctr">
              <a:solidFill>
                <a:srgbClr val="00B294"/>
              </a:solidFill>
              <a:prstDash val="sysDot"/>
              <a:headEnd type="none" w="med" len="med"/>
              <a:tailEnd type="triangle" w="med" len="med"/>
            </a:ln>
            <a:effectLst/>
          </p:spPr>
        </p:cxnSp>
        <p:cxnSp>
          <p:nvCxnSpPr>
            <p:cNvPr id="76" name="Straight Arrow Connector 75">
              <a:extLst>
                <a:ext uri="{FF2B5EF4-FFF2-40B4-BE49-F238E27FC236}">
                  <a16:creationId xmlns:a16="http://schemas.microsoft.com/office/drawing/2014/main" id="{56E6EEDB-CD19-EABB-BE03-4D25B4731FEC}"/>
                </a:ext>
              </a:extLst>
            </p:cNvPr>
            <p:cNvCxnSpPr/>
            <p:nvPr/>
          </p:nvCxnSpPr>
          <p:spPr>
            <a:xfrm flipV="1">
              <a:off x="5713252" y="3530255"/>
              <a:ext cx="377012" cy="98917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7" name="Straight Arrow Connector 76">
              <a:extLst>
                <a:ext uri="{FF2B5EF4-FFF2-40B4-BE49-F238E27FC236}">
                  <a16:creationId xmlns:a16="http://schemas.microsoft.com/office/drawing/2014/main" id="{16C29520-6542-1999-EE2E-6161D32817A0}"/>
                </a:ext>
              </a:extLst>
            </p:cNvPr>
            <p:cNvCxnSpPr/>
            <p:nvPr/>
          </p:nvCxnSpPr>
          <p:spPr>
            <a:xfrm flipV="1">
              <a:off x="5646233" y="3476301"/>
              <a:ext cx="285022" cy="379727"/>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8" name="Straight Arrow Connector 77">
              <a:extLst>
                <a:ext uri="{FF2B5EF4-FFF2-40B4-BE49-F238E27FC236}">
                  <a16:creationId xmlns:a16="http://schemas.microsoft.com/office/drawing/2014/main" id="{73616C1C-D2D7-CAE2-8B1D-B61D76D42451}"/>
                </a:ext>
              </a:extLst>
            </p:cNvPr>
            <p:cNvCxnSpPr/>
            <p:nvPr/>
          </p:nvCxnSpPr>
          <p:spPr>
            <a:xfrm flipV="1">
              <a:off x="5035018" y="3362586"/>
              <a:ext cx="703143" cy="72447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9" name="Elbow Connector 136">
              <a:extLst>
                <a:ext uri="{FF2B5EF4-FFF2-40B4-BE49-F238E27FC236}">
                  <a16:creationId xmlns:a16="http://schemas.microsoft.com/office/drawing/2014/main" id="{F81B503C-ADFC-B084-6B97-F8531BC2BAE6}"/>
                </a:ext>
              </a:extLst>
            </p:cNvPr>
            <p:cNvCxnSpPr/>
            <p:nvPr/>
          </p:nvCxnSpPr>
          <p:spPr>
            <a:xfrm flipH="1">
              <a:off x="4305757" y="2924894"/>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80" name="Straight Arrow Connector 79">
              <a:extLst>
                <a:ext uri="{FF2B5EF4-FFF2-40B4-BE49-F238E27FC236}">
                  <a16:creationId xmlns:a16="http://schemas.microsoft.com/office/drawing/2014/main" id="{3B33B832-D2CA-9A6F-7C47-1DC50AF9482D}"/>
                </a:ext>
              </a:extLst>
            </p:cNvPr>
            <p:cNvCxnSpPr/>
            <p:nvPr/>
          </p:nvCxnSpPr>
          <p:spPr>
            <a:xfrm flipH="1">
              <a:off x="5229948" y="3091008"/>
              <a:ext cx="508214" cy="252739"/>
            </a:xfrm>
            <a:prstGeom prst="straightConnector1">
              <a:avLst/>
            </a:prstGeom>
            <a:noFill/>
            <a:ln w="28575" cap="flat" cmpd="sng" algn="ctr">
              <a:solidFill>
                <a:srgbClr val="00B294"/>
              </a:solidFill>
              <a:prstDash val="sysDot"/>
              <a:headEnd type="none" w="med" len="med"/>
              <a:tailEnd type="triangle" w="med" len="med"/>
            </a:ln>
            <a:effectLst/>
          </p:spPr>
        </p:cxnSp>
        <p:pic>
          <p:nvPicPr>
            <p:cNvPr id="81" name="Picture 80">
              <a:extLst>
                <a:ext uri="{FF2B5EF4-FFF2-40B4-BE49-F238E27FC236}">
                  <a16:creationId xmlns:a16="http://schemas.microsoft.com/office/drawing/2014/main" id="{63680CB1-08AE-CFB1-C061-DF6CAC5C01B9}"/>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1"/>
            <a:stretch/>
          </p:blipFill>
          <p:spPr bwMode="auto">
            <a:xfrm>
              <a:off x="4747988" y="3977410"/>
              <a:ext cx="245234" cy="236671"/>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1">
              <a:extLst>
                <a:ext uri="{FF2B5EF4-FFF2-40B4-BE49-F238E27FC236}">
                  <a16:creationId xmlns:a16="http://schemas.microsoft.com/office/drawing/2014/main" id="{92776ADE-AEB6-961C-664B-36CAE395188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auto">
            <a:xfrm>
              <a:off x="7812543" y="3985484"/>
              <a:ext cx="358386" cy="23666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2">
              <a:extLst>
                <a:ext uri="{FF2B5EF4-FFF2-40B4-BE49-F238E27FC236}">
                  <a16:creationId xmlns:a16="http://schemas.microsoft.com/office/drawing/2014/main" id="{B8781A47-F31F-0E45-9BF5-C669BA71A98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443325" y="4494739"/>
              <a:ext cx="250681" cy="250681"/>
            </a:xfrm>
            <a:prstGeom prst="rect">
              <a:avLst/>
            </a:prstGeom>
          </p:spPr>
        </p:pic>
        <p:pic>
          <p:nvPicPr>
            <p:cNvPr id="84" name="Picture 83">
              <a:extLst>
                <a:ext uri="{FF2B5EF4-FFF2-40B4-BE49-F238E27FC236}">
                  <a16:creationId xmlns:a16="http://schemas.microsoft.com/office/drawing/2014/main" id="{0530F4ED-020E-B745-4581-046329BA5A2C}"/>
                </a:ext>
              </a:extLst>
            </p:cNvPr>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auto">
            <a:xfrm>
              <a:off x="8291634" y="3316487"/>
              <a:ext cx="647415" cy="427536"/>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a:extLst>
                <a:ext uri="{FF2B5EF4-FFF2-40B4-BE49-F238E27FC236}">
                  <a16:creationId xmlns:a16="http://schemas.microsoft.com/office/drawing/2014/main" id="{ADC9A8F3-762C-5268-D3E9-FA7424683C9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114971" y="3903722"/>
              <a:ext cx="351665" cy="351663"/>
            </a:xfrm>
            <a:prstGeom prst="rect">
              <a:avLst/>
            </a:prstGeom>
          </p:spPr>
        </p:pic>
      </p:grpSp>
    </p:spTree>
    <p:extLst>
      <p:ext uri="{BB962C8B-B14F-4D97-AF65-F5344CB8AC3E}">
        <p14:creationId xmlns:p14="http://schemas.microsoft.com/office/powerpoint/2010/main" val="1867437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B3A6-9E76-E6F4-7966-6D9DB12AF084}"/>
              </a:ext>
            </a:extLst>
          </p:cNvPr>
          <p:cNvSpPr>
            <a:spLocks noGrp="1"/>
          </p:cNvSpPr>
          <p:nvPr>
            <p:ph type="title"/>
          </p:nvPr>
        </p:nvSpPr>
        <p:spPr/>
        <p:txBody>
          <a:bodyPr/>
          <a:lstStyle/>
          <a:p>
            <a:r>
              <a:rPr lang="nl-NL" dirty="0"/>
              <a:t>Demonstration – Users and Groups</a:t>
            </a:r>
            <a:endParaRPr lang="en-NL" dirty="0"/>
          </a:p>
        </p:txBody>
      </p:sp>
      <p:sp>
        <p:nvSpPr>
          <p:cNvPr id="3" name="Content Placeholder 2">
            <a:extLst>
              <a:ext uri="{FF2B5EF4-FFF2-40B4-BE49-F238E27FC236}">
                <a16:creationId xmlns:a16="http://schemas.microsoft.com/office/drawing/2014/main" id="{E62ABB85-3517-4EEB-9C41-C050FF0B2126}"/>
              </a:ext>
            </a:extLst>
          </p:cNvPr>
          <p:cNvSpPr>
            <a:spLocks noGrp="1"/>
          </p:cNvSpPr>
          <p:nvPr>
            <p:ph idx="1"/>
          </p:nvPr>
        </p:nvSpPr>
        <p:spPr/>
        <p:txBody>
          <a:bodyPr/>
          <a:lstStyle/>
          <a:p>
            <a:r>
              <a:rPr lang="en-US" dirty="0"/>
              <a:t>Determine domain information</a:t>
            </a:r>
          </a:p>
          <a:p>
            <a:r>
              <a:rPr lang="en-US" dirty="0"/>
              <a:t>Explore user accounts</a:t>
            </a:r>
          </a:p>
          <a:p>
            <a:r>
              <a:rPr lang="en-US" dirty="0"/>
              <a:t>Explore group accounts</a:t>
            </a:r>
          </a:p>
          <a:p>
            <a:r>
              <a:rPr lang="en-US" dirty="0"/>
              <a:t>Explore PowerShell for group management</a:t>
            </a:r>
          </a:p>
          <a:p>
            <a:endParaRPr lang="en-NL" dirty="0"/>
          </a:p>
        </p:txBody>
      </p:sp>
    </p:spTree>
    <p:extLst>
      <p:ext uri="{BB962C8B-B14F-4D97-AF65-F5344CB8AC3E}">
        <p14:creationId xmlns:p14="http://schemas.microsoft.com/office/powerpoint/2010/main" val="2713468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3C53-091E-D528-C0CA-5F78EB88EB21}"/>
              </a:ext>
            </a:extLst>
          </p:cNvPr>
          <p:cNvSpPr>
            <a:spLocks noGrp="1"/>
          </p:cNvSpPr>
          <p:nvPr>
            <p:ph type="title"/>
          </p:nvPr>
        </p:nvSpPr>
        <p:spPr/>
        <p:txBody>
          <a:bodyPr/>
          <a:lstStyle/>
          <a:p>
            <a:r>
              <a:rPr lang="nl-NL" dirty="0"/>
              <a:t>Lab 01 - Manage Azure Active Directory Identities</a:t>
            </a:r>
            <a:endParaRPr lang="en-NL" dirty="0"/>
          </a:p>
        </p:txBody>
      </p:sp>
      <p:sp>
        <p:nvSpPr>
          <p:cNvPr id="3" name="Content Placeholder 2">
            <a:extLst>
              <a:ext uri="{FF2B5EF4-FFF2-40B4-BE49-F238E27FC236}">
                <a16:creationId xmlns:a16="http://schemas.microsoft.com/office/drawing/2014/main" id="{B2CC499E-424C-A2A5-6117-12385A53C23E}"/>
              </a:ext>
            </a:extLst>
          </p:cNvPr>
          <p:cNvSpPr>
            <a:spLocks noGrp="1"/>
          </p:cNvSpPr>
          <p:nvPr>
            <p:ph idx="1"/>
          </p:nvPr>
        </p:nvSpPr>
        <p:spPr/>
        <p:txBody>
          <a:bodyPr>
            <a:normAutofit fontScale="92500" lnSpcReduction="10000"/>
          </a:bodyPr>
          <a:lstStyle/>
          <a:p>
            <a:r>
              <a:rPr lang="en-US" b="1" dirty="0"/>
              <a:t>Lab scenario</a:t>
            </a:r>
          </a:p>
          <a:p>
            <a:r>
              <a:rPr lang="en-US" dirty="0"/>
              <a:t>In order to allow Contoso users to authenticate by using Azure AD, you have been tasked with provisioning users and group accounts. Membership of the groups should be updated automatically based on the user job titles. You also need to create a test Azure AD tenant with a test user account and grant that account limited permissions to resources in the Contoso Azure subscription.</a:t>
            </a:r>
          </a:p>
          <a:p>
            <a:r>
              <a:rPr lang="en-US" b="1" dirty="0"/>
              <a:t>Objectives</a:t>
            </a:r>
          </a:p>
          <a:p>
            <a:r>
              <a:rPr lang="en-US" dirty="0"/>
              <a:t>Task 1: Create and configure Azure AD users</a:t>
            </a:r>
          </a:p>
          <a:p>
            <a:r>
              <a:rPr lang="en-US" dirty="0"/>
              <a:t>Task 2: Create Azure AD groups with assigned and dynamic membership</a:t>
            </a:r>
          </a:p>
          <a:p>
            <a:r>
              <a:rPr lang="en-US" dirty="0"/>
              <a:t>Task 3: Create an Azure Active Directory (AD) tenant</a:t>
            </a:r>
          </a:p>
          <a:p>
            <a:r>
              <a:rPr lang="en-US" dirty="0"/>
              <a:t>Task 4: Manage Azure AD guest users</a:t>
            </a:r>
          </a:p>
          <a:p>
            <a:endParaRPr lang="en-US" dirty="0"/>
          </a:p>
          <a:p>
            <a:endParaRPr lang="en-NL" dirty="0"/>
          </a:p>
        </p:txBody>
      </p:sp>
    </p:spTree>
    <p:extLst>
      <p:ext uri="{BB962C8B-B14F-4D97-AF65-F5344CB8AC3E}">
        <p14:creationId xmlns:p14="http://schemas.microsoft.com/office/powerpoint/2010/main" val="2967822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39C8-74CF-4923-9F96-4CE26C102AC2}"/>
              </a:ext>
            </a:extLst>
          </p:cNvPr>
          <p:cNvSpPr>
            <a:spLocks noGrp="1"/>
          </p:cNvSpPr>
          <p:nvPr>
            <p:ph type="title"/>
          </p:nvPr>
        </p:nvSpPr>
        <p:spPr/>
        <p:txBody>
          <a:bodyPr/>
          <a:lstStyle/>
          <a:p>
            <a:r>
              <a:rPr lang="en-US" dirty="0"/>
              <a:t>Today’s subjects</a:t>
            </a:r>
            <a:endParaRPr lang="en-NL" dirty="0"/>
          </a:p>
        </p:txBody>
      </p:sp>
      <p:sp>
        <p:nvSpPr>
          <p:cNvPr id="3" name="Content Placeholder 2">
            <a:extLst>
              <a:ext uri="{FF2B5EF4-FFF2-40B4-BE49-F238E27FC236}">
                <a16:creationId xmlns:a16="http://schemas.microsoft.com/office/drawing/2014/main" id="{A54BB902-1F6A-B3B5-A4DB-DFD9F8525437}"/>
              </a:ext>
            </a:extLst>
          </p:cNvPr>
          <p:cNvSpPr>
            <a:spLocks noGrp="1"/>
          </p:cNvSpPr>
          <p:nvPr>
            <p:ph idx="1"/>
          </p:nvPr>
        </p:nvSpPr>
        <p:spPr/>
        <p:txBody>
          <a:bodyPr/>
          <a:lstStyle/>
          <a:p>
            <a:r>
              <a:rPr lang="en-US" dirty="0"/>
              <a:t>Azure Active Directory</a:t>
            </a:r>
          </a:p>
          <a:p>
            <a:r>
              <a:rPr lang="en-US" dirty="0"/>
              <a:t>Microsoft Identity platform</a:t>
            </a:r>
          </a:p>
          <a:p>
            <a:r>
              <a:rPr lang="en-US" dirty="0"/>
              <a:t>Microsoft GRAPH</a:t>
            </a:r>
          </a:p>
          <a:p>
            <a:r>
              <a:rPr lang="en-US" dirty="0"/>
              <a:t>Well-Architected Framework</a:t>
            </a:r>
            <a:endParaRPr lang="en-NL" dirty="0"/>
          </a:p>
        </p:txBody>
      </p:sp>
    </p:spTree>
    <p:extLst>
      <p:ext uri="{BB962C8B-B14F-4D97-AF65-F5344CB8AC3E}">
        <p14:creationId xmlns:p14="http://schemas.microsoft.com/office/powerpoint/2010/main" val="1770760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E59D-D870-1E3B-F53F-EE614026E4F0}"/>
              </a:ext>
            </a:extLst>
          </p:cNvPr>
          <p:cNvSpPr>
            <a:spLocks noGrp="1"/>
          </p:cNvSpPr>
          <p:nvPr>
            <p:ph type="title"/>
          </p:nvPr>
        </p:nvSpPr>
        <p:spPr/>
        <p:txBody>
          <a:bodyPr/>
          <a:lstStyle/>
          <a:p>
            <a:r>
              <a:rPr lang="nl-NL" dirty="0"/>
              <a:t>Lab 01 - Manage Azure Active Directory Identities</a:t>
            </a:r>
            <a:endParaRPr lang="en-NL" dirty="0"/>
          </a:p>
        </p:txBody>
      </p:sp>
      <p:sp>
        <p:nvSpPr>
          <p:cNvPr id="3" name="Content Placeholder 2">
            <a:extLst>
              <a:ext uri="{FF2B5EF4-FFF2-40B4-BE49-F238E27FC236}">
                <a16:creationId xmlns:a16="http://schemas.microsoft.com/office/drawing/2014/main" id="{6BC1454E-4D56-E2AF-76A9-ED7AB864377E}"/>
              </a:ext>
            </a:extLst>
          </p:cNvPr>
          <p:cNvSpPr>
            <a:spLocks noGrp="1"/>
          </p:cNvSpPr>
          <p:nvPr>
            <p:ph idx="1"/>
          </p:nvPr>
        </p:nvSpPr>
        <p:spPr/>
        <p:txBody>
          <a:bodyPr/>
          <a:lstStyle/>
          <a:p>
            <a:r>
              <a:rPr lang="nl-NL" dirty="0">
                <a:hlinkClick r:id="rId2"/>
              </a:rPr>
              <a:t>https://github.com/MicrosoftLearning/AZ-104-MicrosoftAzureAdministrator/blob/master/Instructions/Labs/LAB_01-Manage_Azure_AD_Identities.md</a:t>
            </a:r>
            <a:endParaRPr lang="nl-NL" dirty="0"/>
          </a:p>
          <a:p>
            <a:endParaRPr lang="en-NL" dirty="0"/>
          </a:p>
        </p:txBody>
      </p:sp>
    </p:spTree>
    <p:extLst>
      <p:ext uri="{BB962C8B-B14F-4D97-AF65-F5344CB8AC3E}">
        <p14:creationId xmlns:p14="http://schemas.microsoft.com/office/powerpoint/2010/main" val="4289658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27CF-2EDB-AB3B-7F87-C56B4595B19E}"/>
              </a:ext>
            </a:extLst>
          </p:cNvPr>
          <p:cNvSpPr>
            <a:spLocks noGrp="1"/>
          </p:cNvSpPr>
          <p:nvPr>
            <p:ph type="title"/>
          </p:nvPr>
        </p:nvSpPr>
        <p:spPr/>
        <p:txBody>
          <a:bodyPr/>
          <a:lstStyle/>
          <a:p>
            <a:r>
              <a:rPr lang="en-US" dirty="0"/>
              <a:t>Microsoft identity platform</a:t>
            </a:r>
            <a:endParaRPr lang="en-NL" dirty="0"/>
          </a:p>
        </p:txBody>
      </p:sp>
      <p:sp>
        <p:nvSpPr>
          <p:cNvPr id="3" name="Content Placeholder 2">
            <a:extLst>
              <a:ext uri="{FF2B5EF4-FFF2-40B4-BE49-F238E27FC236}">
                <a16:creationId xmlns:a16="http://schemas.microsoft.com/office/drawing/2014/main" id="{31006FFF-DCEA-91EA-C273-D5F925014792}"/>
              </a:ext>
            </a:extLst>
          </p:cNvPr>
          <p:cNvSpPr>
            <a:spLocks noGrp="1"/>
          </p:cNvSpPr>
          <p:nvPr>
            <p:ph idx="1"/>
          </p:nvPr>
        </p:nvSpPr>
        <p:spPr/>
        <p:txBody>
          <a:bodyPr/>
          <a:lstStyle/>
          <a:p>
            <a:r>
              <a:rPr lang="en-US" dirty="0"/>
              <a:t>The Microsoft identity platform helps you build applications your users and customers can sign in to using their Microsoft identities or social accounts, and provide authorized access to your own APIs or Microsoft APIs like Microsoft Graph.</a:t>
            </a:r>
          </a:p>
          <a:p>
            <a:r>
              <a:rPr lang="en-US" dirty="0"/>
              <a:t>For developers, the Microsoft identity platform offers integration of modern innovations in the identity and security space like </a:t>
            </a:r>
            <a:r>
              <a:rPr lang="en-US" dirty="0" err="1"/>
              <a:t>passwordless</a:t>
            </a:r>
            <a:r>
              <a:rPr lang="en-US" dirty="0"/>
              <a:t> authentication, step-up authentication, and Conditional Access. You don’t need to implement such functionality yourself: applications integrated with the Microsoft identity platform natively take advantage of such innovations.</a:t>
            </a:r>
            <a:endParaRPr lang="en-NL" dirty="0"/>
          </a:p>
        </p:txBody>
      </p:sp>
    </p:spTree>
    <p:extLst>
      <p:ext uri="{BB962C8B-B14F-4D97-AF65-F5344CB8AC3E}">
        <p14:creationId xmlns:p14="http://schemas.microsoft.com/office/powerpoint/2010/main" val="1873965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B0F0-CDE1-6DFA-C6E9-0093939E70F0}"/>
              </a:ext>
            </a:extLst>
          </p:cNvPr>
          <p:cNvSpPr>
            <a:spLocks noGrp="1"/>
          </p:cNvSpPr>
          <p:nvPr>
            <p:ph type="title"/>
          </p:nvPr>
        </p:nvSpPr>
        <p:spPr/>
        <p:txBody>
          <a:bodyPr/>
          <a:lstStyle/>
          <a:p>
            <a:r>
              <a:rPr lang="en-US" dirty="0"/>
              <a:t>components</a:t>
            </a:r>
            <a:endParaRPr lang="en-NL" dirty="0"/>
          </a:p>
        </p:txBody>
      </p:sp>
      <p:sp>
        <p:nvSpPr>
          <p:cNvPr id="3" name="Content Placeholder 2">
            <a:extLst>
              <a:ext uri="{FF2B5EF4-FFF2-40B4-BE49-F238E27FC236}">
                <a16:creationId xmlns:a16="http://schemas.microsoft.com/office/drawing/2014/main" id="{ACDDD9F8-CE2A-37B2-A346-52DC62321F0B}"/>
              </a:ext>
            </a:extLst>
          </p:cNvPr>
          <p:cNvSpPr>
            <a:spLocks noGrp="1"/>
          </p:cNvSpPr>
          <p:nvPr>
            <p:ph idx="1"/>
          </p:nvPr>
        </p:nvSpPr>
        <p:spPr/>
        <p:txBody>
          <a:bodyPr>
            <a:normAutofit fontScale="85000" lnSpcReduction="20000"/>
          </a:bodyPr>
          <a:lstStyle/>
          <a:p>
            <a:r>
              <a:rPr lang="en-US" b="1" dirty="0"/>
              <a:t>OAuth 2.0 and OpenID Connect standard-compliant authentication service </a:t>
            </a:r>
            <a:r>
              <a:rPr lang="en-US" dirty="0"/>
              <a:t>enabling developers to authenticate several identity types, including:</a:t>
            </a:r>
          </a:p>
          <a:p>
            <a:r>
              <a:rPr lang="en-US" dirty="0"/>
              <a:t>Work or school accounts, provisioned through Azure AD</a:t>
            </a:r>
          </a:p>
          <a:p>
            <a:r>
              <a:rPr lang="en-US" dirty="0"/>
              <a:t>Personal Microsoft account, like Skype, Xbox, and Outlook.com</a:t>
            </a:r>
          </a:p>
          <a:p>
            <a:r>
              <a:rPr lang="en-US" dirty="0"/>
              <a:t>Social or local accounts, by using Azure AD B2C</a:t>
            </a:r>
          </a:p>
          <a:p>
            <a:r>
              <a:rPr lang="en-US" b="1" dirty="0"/>
              <a:t>Open-source libraries</a:t>
            </a:r>
            <a:r>
              <a:rPr lang="en-US" dirty="0"/>
              <a:t>: Microsoft Authentication Libraries (MSAL) and support for other standards-compliant libraries</a:t>
            </a:r>
          </a:p>
          <a:p>
            <a:r>
              <a:rPr lang="en-US" b="1" dirty="0"/>
              <a:t>Application management portal</a:t>
            </a:r>
            <a:r>
              <a:rPr lang="en-US" dirty="0"/>
              <a:t>: A registration and configuration experience in the Azure portal, along with the other Azure management capabilities.</a:t>
            </a:r>
          </a:p>
          <a:p>
            <a:r>
              <a:rPr lang="en-US" b="1" dirty="0"/>
              <a:t>Application configuration API and PowerShell</a:t>
            </a:r>
            <a:r>
              <a:rPr lang="en-US" dirty="0"/>
              <a:t>: Programmatic configuration of your applications through the Microsoft Graph API and PowerShell so you can automate your DevOps tasks.</a:t>
            </a:r>
          </a:p>
          <a:p>
            <a:r>
              <a:rPr lang="en-US" b="1" dirty="0"/>
              <a:t>Developer content</a:t>
            </a:r>
            <a:r>
              <a:rPr lang="en-US" dirty="0"/>
              <a:t>: Technical documentation including </a:t>
            </a:r>
            <a:r>
              <a:rPr lang="en-US" dirty="0" err="1"/>
              <a:t>quickstarts</a:t>
            </a:r>
            <a:r>
              <a:rPr lang="en-US" dirty="0"/>
              <a:t>, tutorials, how-to guides, and code samples.</a:t>
            </a:r>
            <a:endParaRPr lang="en-NL" dirty="0"/>
          </a:p>
        </p:txBody>
      </p:sp>
    </p:spTree>
    <p:extLst>
      <p:ext uri="{BB962C8B-B14F-4D97-AF65-F5344CB8AC3E}">
        <p14:creationId xmlns:p14="http://schemas.microsoft.com/office/powerpoint/2010/main" val="2927344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A478-7DC5-0A93-58D7-096D7861D08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F959BC5-6818-AC8D-8D6A-9045402C94BE}"/>
              </a:ext>
            </a:extLst>
          </p:cNvPr>
          <p:cNvSpPr>
            <a:spLocks noGrp="1"/>
          </p:cNvSpPr>
          <p:nvPr>
            <p:ph idx="1"/>
          </p:nvPr>
        </p:nvSpPr>
        <p:spPr/>
        <p:txBody>
          <a:bodyPr/>
          <a:lstStyle/>
          <a:p>
            <a:endParaRPr lang="en-NL"/>
          </a:p>
        </p:txBody>
      </p:sp>
      <p:pic>
        <p:nvPicPr>
          <p:cNvPr id="6" name="Picture 5">
            <a:extLst>
              <a:ext uri="{FF2B5EF4-FFF2-40B4-BE49-F238E27FC236}">
                <a16:creationId xmlns:a16="http://schemas.microsoft.com/office/drawing/2014/main" id="{29D35DD6-D731-440A-60EA-4E5885049CEB}"/>
              </a:ext>
            </a:extLst>
          </p:cNvPr>
          <p:cNvPicPr>
            <a:picLocks noChangeAspect="1"/>
          </p:cNvPicPr>
          <p:nvPr/>
        </p:nvPicPr>
        <p:blipFill>
          <a:blip r:embed="rId2"/>
          <a:stretch>
            <a:fillRect/>
          </a:stretch>
        </p:blipFill>
        <p:spPr>
          <a:xfrm>
            <a:off x="1381125" y="147637"/>
            <a:ext cx="9429750" cy="6562725"/>
          </a:xfrm>
          <a:prstGeom prst="rect">
            <a:avLst/>
          </a:prstGeom>
        </p:spPr>
      </p:pic>
    </p:spTree>
    <p:extLst>
      <p:ext uri="{BB962C8B-B14F-4D97-AF65-F5344CB8AC3E}">
        <p14:creationId xmlns:p14="http://schemas.microsoft.com/office/powerpoint/2010/main" val="3388533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22AD-9BA9-8F7D-10C9-DB3682F95097}"/>
              </a:ext>
            </a:extLst>
          </p:cNvPr>
          <p:cNvSpPr>
            <a:spLocks noGrp="1"/>
          </p:cNvSpPr>
          <p:nvPr>
            <p:ph type="title"/>
          </p:nvPr>
        </p:nvSpPr>
        <p:spPr/>
        <p:txBody>
          <a:bodyPr/>
          <a:lstStyle/>
          <a:p>
            <a:r>
              <a:rPr lang="en-US" dirty="0"/>
              <a:t>OAuth 2.0 and OpenID Connect (OIDC) in the Microsoft identity platform</a:t>
            </a:r>
            <a:endParaRPr lang="en-NL" dirty="0"/>
          </a:p>
        </p:txBody>
      </p:sp>
      <p:sp>
        <p:nvSpPr>
          <p:cNvPr id="3" name="Content Placeholder 2">
            <a:extLst>
              <a:ext uri="{FF2B5EF4-FFF2-40B4-BE49-F238E27FC236}">
                <a16:creationId xmlns:a16="http://schemas.microsoft.com/office/drawing/2014/main" id="{E159DC9D-D0CF-4588-3478-4BE4B14E2D6C}"/>
              </a:ext>
            </a:extLst>
          </p:cNvPr>
          <p:cNvSpPr>
            <a:spLocks noGrp="1"/>
          </p:cNvSpPr>
          <p:nvPr>
            <p:ph idx="1"/>
          </p:nvPr>
        </p:nvSpPr>
        <p:spPr/>
        <p:txBody>
          <a:bodyPr/>
          <a:lstStyle/>
          <a:p>
            <a:r>
              <a:rPr lang="en-US" dirty="0"/>
              <a:t>You don't need to learn OAuth or OpenID Connect (OIDC) at the protocol level to use the Microsoft identity platform. You will, however, encounter these and other protocol terms and concepts as you use the identity platform to add auth functionality to your apps.</a:t>
            </a:r>
          </a:p>
          <a:p>
            <a:r>
              <a:rPr lang="en-US" dirty="0"/>
              <a:t>As you work with the Azure portal, the documentation, and the authentication libraries, knowing a few basics like these can make your integration and debugging tasks easier.</a:t>
            </a:r>
            <a:endParaRPr lang="en-NL" dirty="0"/>
          </a:p>
        </p:txBody>
      </p:sp>
    </p:spTree>
    <p:extLst>
      <p:ext uri="{BB962C8B-B14F-4D97-AF65-F5344CB8AC3E}">
        <p14:creationId xmlns:p14="http://schemas.microsoft.com/office/powerpoint/2010/main" val="3479561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4E41-94AB-34ED-D2B5-6C5CE0FC7795}"/>
              </a:ext>
            </a:extLst>
          </p:cNvPr>
          <p:cNvSpPr>
            <a:spLocks noGrp="1"/>
          </p:cNvSpPr>
          <p:nvPr>
            <p:ph type="title"/>
          </p:nvPr>
        </p:nvSpPr>
        <p:spPr/>
        <p:txBody>
          <a:bodyPr/>
          <a:lstStyle/>
          <a:p>
            <a:r>
              <a:rPr lang="nl-NL" dirty="0"/>
              <a:t>Roles in OAuth 2.0</a:t>
            </a:r>
            <a:endParaRPr lang="en-NL" dirty="0"/>
          </a:p>
        </p:txBody>
      </p:sp>
      <p:sp>
        <p:nvSpPr>
          <p:cNvPr id="3" name="Content Placeholder 2">
            <a:extLst>
              <a:ext uri="{FF2B5EF4-FFF2-40B4-BE49-F238E27FC236}">
                <a16:creationId xmlns:a16="http://schemas.microsoft.com/office/drawing/2014/main" id="{E07F3424-A6C0-FDAD-42E5-4C4FD723AC55}"/>
              </a:ext>
            </a:extLst>
          </p:cNvPr>
          <p:cNvSpPr>
            <a:spLocks noGrp="1"/>
          </p:cNvSpPr>
          <p:nvPr>
            <p:ph idx="1"/>
          </p:nvPr>
        </p:nvSpPr>
        <p:spPr/>
        <p:txBody>
          <a:bodyPr/>
          <a:lstStyle/>
          <a:p>
            <a:r>
              <a:rPr lang="en-US" dirty="0"/>
              <a:t>Four parties are typically involved in an OAuth 2.0 and OpenID Connect authentication and authorization exchange. Such exchanges are often called authentication flows or auth flows.</a:t>
            </a:r>
            <a:endParaRPr lang="en-NL" dirty="0"/>
          </a:p>
        </p:txBody>
      </p:sp>
      <p:pic>
        <p:nvPicPr>
          <p:cNvPr id="5" name="Picture 4">
            <a:extLst>
              <a:ext uri="{FF2B5EF4-FFF2-40B4-BE49-F238E27FC236}">
                <a16:creationId xmlns:a16="http://schemas.microsoft.com/office/drawing/2014/main" id="{71CF9C0D-A733-D337-E6F2-527AED53BAEC}"/>
              </a:ext>
            </a:extLst>
          </p:cNvPr>
          <p:cNvPicPr>
            <a:picLocks noChangeAspect="1"/>
          </p:cNvPicPr>
          <p:nvPr/>
        </p:nvPicPr>
        <p:blipFill>
          <a:blip r:embed="rId2"/>
          <a:stretch>
            <a:fillRect/>
          </a:stretch>
        </p:blipFill>
        <p:spPr>
          <a:xfrm>
            <a:off x="4984502" y="3060277"/>
            <a:ext cx="4864173" cy="3687831"/>
          </a:xfrm>
          <a:prstGeom prst="rect">
            <a:avLst/>
          </a:prstGeom>
        </p:spPr>
      </p:pic>
    </p:spTree>
    <p:extLst>
      <p:ext uri="{BB962C8B-B14F-4D97-AF65-F5344CB8AC3E}">
        <p14:creationId xmlns:p14="http://schemas.microsoft.com/office/powerpoint/2010/main" val="1494888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85CD17-F41D-D92C-542C-25FFFDF0FCC3}"/>
              </a:ext>
            </a:extLst>
          </p:cNvPr>
          <p:cNvSpPr>
            <a:spLocks noGrp="1"/>
          </p:cNvSpPr>
          <p:nvPr>
            <p:ph idx="1"/>
          </p:nvPr>
        </p:nvSpPr>
        <p:spPr>
          <a:xfrm>
            <a:off x="981512" y="637563"/>
            <a:ext cx="9762689" cy="5671797"/>
          </a:xfrm>
        </p:spPr>
        <p:txBody>
          <a:bodyPr>
            <a:normAutofit fontScale="92500" lnSpcReduction="10000"/>
          </a:bodyPr>
          <a:lstStyle/>
          <a:p>
            <a:r>
              <a:rPr lang="en-US" b="1" dirty="0"/>
              <a:t>Authorization server </a:t>
            </a:r>
            <a:r>
              <a:rPr lang="en-US" dirty="0"/>
              <a:t>- The Microsoft identity platform itself is the authorization server. Also called an identity provider or IdP, it securely handles the end-user's information, their access, and the trust relationships between the parties in the auth flow. The authorization server issues the security tokens your apps and APIs use for granting, denying, or revoking access to resources (authorization) after the user has signed in (authenticated).</a:t>
            </a:r>
          </a:p>
          <a:p>
            <a:r>
              <a:rPr lang="en-US" b="1" dirty="0"/>
              <a:t>Client</a:t>
            </a:r>
            <a:r>
              <a:rPr lang="en-US" dirty="0"/>
              <a:t> - The client in an OAuth exchange is the application requesting access to a protected resource. The client could be a web app running on a server, a single-page web app running in a user's web browser, or a web API that calls another web API. You'll often see the client referred to as client application, application, or app.</a:t>
            </a:r>
          </a:p>
          <a:p>
            <a:r>
              <a:rPr lang="en-US" b="1" dirty="0"/>
              <a:t>Resource owner </a:t>
            </a:r>
            <a:r>
              <a:rPr lang="en-US" dirty="0"/>
              <a:t>- The resource owner in an auth flow is typically the application user, or end-user in OAuth terminology. The end-user "owns" the protected resource--their data--your app accesses on their behalf. The resource owner can grant or deny your app (the client) access to the resources they own. For example, your app might call an external system's API to get a user's email address from their profile on that system. Their profile data is a resource the end-user owns on the external system, and the end-user can consent to or deny your app's request to access their data.</a:t>
            </a:r>
          </a:p>
          <a:p>
            <a:r>
              <a:rPr lang="en-US" b="1" dirty="0"/>
              <a:t>Resource server </a:t>
            </a:r>
            <a:r>
              <a:rPr lang="en-US" dirty="0"/>
              <a:t>- The resource server hosts or provides access to a resource owner's data. Most often, the resource server is a web API fronting a data store. The resource server relies on the authorization server to perform authentication and uses information in bearer tokens issued by the authorization server to grant or deny access to resources.</a:t>
            </a:r>
            <a:endParaRPr lang="en-NL" dirty="0"/>
          </a:p>
        </p:txBody>
      </p:sp>
    </p:spTree>
    <p:extLst>
      <p:ext uri="{BB962C8B-B14F-4D97-AF65-F5344CB8AC3E}">
        <p14:creationId xmlns:p14="http://schemas.microsoft.com/office/powerpoint/2010/main" val="536075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A149-D97E-D274-F9FC-937A7BEEFC8F}"/>
              </a:ext>
            </a:extLst>
          </p:cNvPr>
          <p:cNvSpPr>
            <a:spLocks noGrp="1"/>
          </p:cNvSpPr>
          <p:nvPr>
            <p:ph type="title"/>
          </p:nvPr>
        </p:nvSpPr>
        <p:spPr/>
        <p:txBody>
          <a:bodyPr/>
          <a:lstStyle/>
          <a:p>
            <a:r>
              <a:rPr lang="en-US" dirty="0"/>
              <a:t>tokens</a:t>
            </a:r>
            <a:endParaRPr lang="en-NL" dirty="0"/>
          </a:p>
        </p:txBody>
      </p:sp>
      <p:sp>
        <p:nvSpPr>
          <p:cNvPr id="3" name="Content Placeholder 2">
            <a:extLst>
              <a:ext uri="{FF2B5EF4-FFF2-40B4-BE49-F238E27FC236}">
                <a16:creationId xmlns:a16="http://schemas.microsoft.com/office/drawing/2014/main" id="{516FE95E-0A00-782A-4C57-7DA430294588}"/>
              </a:ext>
            </a:extLst>
          </p:cNvPr>
          <p:cNvSpPr>
            <a:spLocks noGrp="1"/>
          </p:cNvSpPr>
          <p:nvPr>
            <p:ph idx="1"/>
          </p:nvPr>
        </p:nvSpPr>
        <p:spPr/>
        <p:txBody>
          <a:bodyPr>
            <a:normAutofit/>
          </a:bodyPr>
          <a:lstStyle/>
          <a:p>
            <a:r>
              <a:rPr lang="en-US" b="1" dirty="0"/>
              <a:t>Access tokens </a:t>
            </a:r>
            <a:r>
              <a:rPr lang="en-US" dirty="0"/>
              <a:t>- Access tokens are issued by the authorization server to the client application. The client passes access tokens to the resource server. Access tokens contain the permissions the client has been granted by the authorization server.</a:t>
            </a:r>
          </a:p>
          <a:p>
            <a:r>
              <a:rPr lang="en-US" b="1" dirty="0"/>
              <a:t>ID tokens </a:t>
            </a:r>
            <a:r>
              <a:rPr lang="en-US" dirty="0"/>
              <a:t>- ID tokens are issued by the authorization server to the client application. Clients use ID tokens when signing in users and to get basic information about them.</a:t>
            </a:r>
          </a:p>
          <a:p>
            <a:r>
              <a:rPr lang="en-US" b="1" dirty="0"/>
              <a:t>Refresh tokens </a:t>
            </a:r>
            <a:r>
              <a:rPr lang="en-US" dirty="0"/>
              <a:t>- The client uses a refresh token, or RT, to request new access and ID tokens from the authorization server. Your code should treat refresh tokens and their string content as opaque because they're intended for use only by authorization server.</a:t>
            </a:r>
            <a:endParaRPr lang="en-NL" dirty="0"/>
          </a:p>
        </p:txBody>
      </p:sp>
    </p:spTree>
    <p:extLst>
      <p:ext uri="{BB962C8B-B14F-4D97-AF65-F5344CB8AC3E}">
        <p14:creationId xmlns:p14="http://schemas.microsoft.com/office/powerpoint/2010/main" val="2089529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2491-E0EE-717A-270E-29044387DAFC}"/>
              </a:ext>
            </a:extLst>
          </p:cNvPr>
          <p:cNvSpPr>
            <a:spLocks noGrp="1"/>
          </p:cNvSpPr>
          <p:nvPr>
            <p:ph type="title"/>
          </p:nvPr>
        </p:nvSpPr>
        <p:spPr/>
        <p:txBody>
          <a:bodyPr/>
          <a:lstStyle/>
          <a:p>
            <a:r>
              <a:rPr lang="nl-NL" dirty="0"/>
              <a:t>App registration</a:t>
            </a:r>
            <a:endParaRPr lang="en-NL" dirty="0"/>
          </a:p>
        </p:txBody>
      </p:sp>
      <p:sp>
        <p:nvSpPr>
          <p:cNvPr id="3" name="Content Placeholder 2">
            <a:extLst>
              <a:ext uri="{FF2B5EF4-FFF2-40B4-BE49-F238E27FC236}">
                <a16:creationId xmlns:a16="http://schemas.microsoft.com/office/drawing/2014/main" id="{481A34EC-CDBD-736F-3D99-D4DD04ABD8CA}"/>
              </a:ext>
            </a:extLst>
          </p:cNvPr>
          <p:cNvSpPr>
            <a:spLocks noGrp="1"/>
          </p:cNvSpPr>
          <p:nvPr>
            <p:ph idx="1"/>
          </p:nvPr>
        </p:nvSpPr>
        <p:spPr/>
        <p:txBody>
          <a:bodyPr>
            <a:normAutofit fontScale="85000" lnSpcReduction="20000"/>
          </a:bodyPr>
          <a:lstStyle/>
          <a:p>
            <a:r>
              <a:rPr lang="en-US" dirty="0"/>
              <a:t>Your client app needs a way to trust the security tokens issued to it by the Microsoft identity platform. The first step in establishing that trust is by registering your app with the identity platform in Azure Active Directory (Azure AD).</a:t>
            </a:r>
          </a:p>
          <a:p>
            <a:r>
              <a:rPr lang="en-US" dirty="0"/>
              <a:t>When you register your app in Azure AD, the Microsoft identity platform automatically assigns it some values, while others you configure based on the application's type.</a:t>
            </a:r>
          </a:p>
          <a:p>
            <a:r>
              <a:rPr lang="en-US" dirty="0"/>
              <a:t>Two the most commonly referenced app registration settings are:</a:t>
            </a:r>
          </a:p>
          <a:p>
            <a:r>
              <a:rPr lang="en-US" dirty="0"/>
              <a:t>Application (client) ID - Also called application ID and client ID, this value is assigned to your app by the Microsoft identity platform. The client ID uniquely identifies your app in the identity platform and is included in the security tokens the platform issues.</a:t>
            </a:r>
          </a:p>
          <a:p>
            <a:r>
              <a:rPr lang="en-US" dirty="0"/>
              <a:t>Redirect URI - The authorization server uses a redirect URI to direct the resource owner's user-agent (web browser, mobile app) to another destination after completing their interaction. For example, after the end-user authenticates with the authorization server. Not all client types use redirect URIs.</a:t>
            </a:r>
          </a:p>
          <a:p>
            <a:r>
              <a:rPr lang="en-US" dirty="0"/>
              <a:t>Your app's registration also holds information about the authentication and authorization endpoints you'll use in your code to get ID and access tokens.</a:t>
            </a:r>
            <a:endParaRPr lang="en-NL" dirty="0"/>
          </a:p>
        </p:txBody>
      </p:sp>
    </p:spTree>
    <p:extLst>
      <p:ext uri="{BB962C8B-B14F-4D97-AF65-F5344CB8AC3E}">
        <p14:creationId xmlns:p14="http://schemas.microsoft.com/office/powerpoint/2010/main" val="2259112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C50E-A1BE-D2D6-5C61-808441A7887D}"/>
              </a:ext>
            </a:extLst>
          </p:cNvPr>
          <p:cNvSpPr>
            <a:spLocks noGrp="1"/>
          </p:cNvSpPr>
          <p:nvPr>
            <p:ph type="title"/>
          </p:nvPr>
        </p:nvSpPr>
        <p:spPr/>
        <p:txBody>
          <a:bodyPr/>
          <a:lstStyle/>
          <a:p>
            <a:r>
              <a:rPr lang="en-US" dirty="0"/>
              <a:t>endpoints</a:t>
            </a:r>
            <a:endParaRPr lang="en-NL" dirty="0"/>
          </a:p>
        </p:txBody>
      </p:sp>
      <p:sp>
        <p:nvSpPr>
          <p:cNvPr id="3" name="Content Placeholder 2">
            <a:extLst>
              <a:ext uri="{FF2B5EF4-FFF2-40B4-BE49-F238E27FC236}">
                <a16:creationId xmlns:a16="http://schemas.microsoft.com/office/drawing/2014/main" id="{C44488EE-3214-B89D-0B7F-517285826D82}"/>
              </a:ext>
            </a:extLst>
          </p:cNvPr>
          <p:cNvSpPr>
            <a:spLocks noGrp="1"/>
          </p:cNvSpPr>
          <p:nvPr>
            <p:ph idx="1"/>
          </p:nvPr>
        </p:nvSpPr>
        <p:spPr/>
        <p:txBody>
          <a:bodyPr/>
          <a:lstStyle/>
          <a:p>
            <a:r>
              <a:rPr lang="en-US" dirty="0"/>
              <a:t>The Microsoft identity platform offers authentication and authorization services using standards-compliant implementations of OAuth 2.0 and OpenID Connect (OIDC) 1.0. Standards-compliant authorization servers like the Microsoft identity platform provide a set of HTTP endpoints for use by the parties in an auth flow to execute the flow.</a:t>
            </a:r>
          </a:p>
          <a:p>
            <a:r>
              <a:rPr lang="en-US" dirty="0"/>
              <a:t>The endpoint URIs for your app are generated for you when you register or configure your app in Azure AD. The endpoints you use in your app's code depend on the application's type and the identities (account types) it should support.</a:t>
            </a:r>
            <a:endParaRPr lang="en-NL" dirty="0"/>
          </a:p>
        </p:txBody>
      </p:sp>
    </p:spTree>
    <p:extLst>
      <p:ext uri="{BB962C8B-B14F-4D97-AF65-F5344CB8AC3E}">
        <p14:creationId xmlns:p14="http://schemas.microsoft.com/office/powerpoint/2010/main" val="120146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F30E0-CBE7-4C46-2237-9C85C5CD5B28}"/>
              </a:ext>
            </a:extLst>
          </p:cNvPr>
          <p:cNvSpPr>
            <a:spLocks noGrp="1"/>
          </p:cNvSpPr>
          <p:nvPr>
            <p:ph type="title"/>
          </p:nvPr>
        </p:nvSpPr>
        <p:spPr/>
        <p:txBody>
          <a:bodyPr/>
          <a:lstStyle/>
          <a:p>
            <a:r>
              <a:rPr lang="en-US" dirty="0"/>
              <a:t>What is azure active directory</a:t>
            </a:r>
            <a:endParaRPr lang="en-NL" dirty="0"/>
          </a:p>
        </p:txBody>
      </p:sp>
      <p:sp>
        <p:nvSpPr>
          <p:cNvPr id="3" name="Content Placeholder 2">
            <a:extLst>
              <a:ext uri="{FF2B5EF4-FFF2-40B4-BE49-F238E27FC236}">
                <a16:creationId xmlns:a16="http://schemas.microsoft.com/office/drawing/2014/main" id="{94042124-D0FE-EE4B-07E3-D38521BF1014}"/>
              </a:ext>
            </a:extLst>
          </p:cNvPr>
          <p:cNvSpPr>
            <a:spLocks noGrp="1"/>
          </p:cNvSpPr>
          <p:nvPr>
            <p:ph idx="1"/>
          </p:nvPr>
        </p:nvSpPr>
        <p:spPr/>
        <p:txBody>
          <a:bodyPr/>
          <a:lstStyle/>
          <a:p>
            <a:r>
              <a:rPr lang="en-US" dirty="0"/>
              <a:t>Azure Active Directory (Azure AD) is a cloud-based identity and access management service. This service helps your employees access external resources, such as Microsoft 365, the Azure portal, and thousands of other SaaS applications. Azure Active Directory also helps them access internal resources like apps on your corporate intranet network, along with any cloud apps developed for your own organization. </a:t>
            </a:r>
            <a:endParaRPr lang="en-NL" dirty="0"/>
          </a:p>
        </p:txBody>
      </p:sp>
    </p:spTree>
    <p:extLst>
      <p:ext uri="{BB962C8B-B14F-4D97-AF65-F5344CB8AC3E}">
        <p14:creationId xmlns:p14="http://schemas.microsoft.com/office/powerpoint/2010/main" val="2449646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CAAC-85D9-D2D1-6A73-9CFC815966DB}"/>
              </a:ext>
            </a:extLst>
          </p:cNvPr>
          <p:cNvSpPr>
            <a:spLocks noGrp="1"/>
          </p:cNvSpPr>
          <p:nvPr>
            <p:ph type="title"/>
          </p:nvPr>
        </p:nvSpPr>
        <p:spPr/>
        <p:txBody>
          <a:bodyPr/>
          <a:lstStyle/>
          <a:p>
            <a:r>
              <a:rPr lang="en-US" dirty="0"/>
              <a:t>endpoints</a:t>
            </a:r>
            <a:endParaRPr lang="en-NL" dirty="0"/>
          </a:p>
        </p:txBody>
      </p:sp>
      <p:sp>
        <p:nvSpPr>
          <p:cNvPr id="3" name="Content Placeholder 2">
            <a:extLst>
              <a:ext uri="{FF2B5EF4-FFF2-40B4-BE49-F238E27FC236}">
                <a16:creationId xmlns:a16="http://schemas.microsoft.com/office/drawing/2014/main" id="{929EB399-62C5-A3C2-CCD3-FC11259AF332}"/>
              </a:ext>
            </a:extLst>
          </p:cNvPr>
          <p:cNvSpPr>
            <a:spLocks noGrp="1"/>
          </p:cNvSpPr>
          <p:nvPr>
            <p:ph idx="1"/>
          </p:nvPr>
        </p:nvSpPr>
        <p:spPr/>
        <p:txBody>
          <a:bodyPr/>
          <a:lstStyle/>
          <a:p>
            <a:r>
              <a:rPr lang="en-US" dirty="0"/>
              <a:t>Two commonly used endpoints are the authorization endpoint and token endpoint. Here are examples of the authorize and token endpoints:</a:t>
            </a:r>
          </a:p>
          <a:p>
            <a:endParaRPr lang="en-US" dirty="0"/>
          </a:p>
          <a:p>
            <a:endParaRPr lang="en-US" dirty="0"/>
          </a:p>
          <a:p>
            <a:endParaRPr lang="en-US" dirty="0"/>
          </a:p>
          <a:p>
            <a:endParaRPr lang="en-US" dirty="0"/>
          </a:p>
          <a:p>
            <a:r>
              <a:rPr lang="en-US" dirty="0"/>
              <a:t>To find the endpoints for an application you've registered, in the Azure portal navigate to:</a:t>
            </a:r>
          </a:p>
          <a:p>
            <a:r>
              <a:rPr lang="en-US" dirty="0"/>
              <a:t>Azure Active Directory &gt; App registrations &gt; &lt;YOUR-APPLICATION&gt; &gt; Endpoints</a:t>
            </a:r>
            <a:endParaRPr lang="en-NL" dirty="0"/>
          </a:p>
        </p:txBody>
      </p:sp>
      <p:pic>
        <p:nvPicPr>
          <p:cNvPr id="5" name="Picture 4">
            <a:extLst>
              <a:ext uri="{FF2B5EF4-FFF2-40B4-BE49-F238E27FC236}">
                <a16:creationId xmlns:a16="http://schemas.microsoft.com/office/drawing/2014/main" id="{E6CD340B-F731-3BBE-646E-A058C842C618}"/>
              </a:ext>
            </a:extLst>
          </p:cNvPr>
          <p:cNvPicPr>
            <a:picLocks noChangeAspect="1"/>
          </p:cNvPicPr>
          <p:nvPr/>
        </p:nvPicPr>
        <p:blipFill>
          <a:blip r:embed="rId2"/>
          <a:stretch>
            <a:fillRect/>
          </a:stretch>
        </p:blipFill>
        <p:spPr>
          <a:xfrm>
            <a:off x="1024128" y="3064210"/>
            <a:ext cx="7200900" cy="1685925"/>
          </a:xfrm>
          <a:prstGeom prst="rect">
            <a:avLst/>
          </a:prstGeom>
        </p:spPr>
      </p:pic>
    </p:spTree>
    <p:extLst>
      <p:ext uri="{BB962C8B-B14F-4D97-AF65-F5344CB8AC3E}">
        <p14:creationId xmlns:p14="http://schemas.microsoft.com/office/powerpoint/2010/main" val="2919074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E21D-1874-25A8-8AF5-D480602B14CC}"/>
              </a:ext>
            </a:extLst>
          </p:cNvPr>
          <p:cNvSpPr>
            <a:spLocks noGrp="1"/>
          </p:cNvSpPr>
          <p:nvPr>
            <p:ph type="title"/>
          </p:nvPr>
        </p:nvSpPr>
        <p:spPr/>
        <p:txBody>
          <a:bodyPr/>
          <a:lstStyle/>
          <a:p>
            <a:r>
              <a:rPr lang="en-US" dirty="0"/>
              <a:t>Authentication flows and application scenarios</a:t>
            </a:r>
            <a:endParaRPr lang="en-NL" dirty="0"/>
          </a:p>
        </p:txBody>
      </p:sp>
      <p:sp>
        <p:nvSpPr>
          <p:cNvPr id="3" name="Content Placeholder 2">
            <a:extLst>
              <a:ext uri="{FF2B5EF4-FFF2-40B4-BE49-F238E27FC236}">
                <a16:creationId xmlns:a16="http://schemas.microsoft.com/office/drawing/2014/main" id="{F3CE0F5D-DCB4-A740-C584-4E954D95A85B}"/>
              </a:ext>
            </a:extLst>
          </p:cNvPr>
          <p:cNvSpPr>
            <a:spLocks noGrp="1"/>
          </p:cNvSpPr>
          <p:nvPr>
            <p:ph idx="1"/>
          </p:nvPr>
        </p:nvSpPr>
        <p:spPr/>
        <p:txBody>
          <a:bodyPr/>
          <a:lstStyle/>
          <a:p>
            <a:r>
              <a:rPr lang="en-US" dirty="0"/>
              <a:t>The Microsoft identity platform supports authentication for different kinds of modern application architectures. All of the architectures are based on the industry-standard protocols OAuth 2.0 and OpenID Connect. By using the authentication libraries for the Microsoft identity platform, applications authenticate identities and acquire tokens to access protected APIs.</a:t>
            </a:r>
            <a:endParaRPr lang="en-NL" dirty="0"/>
          </a:p>
        </p:txBody>
      </p:sp>
    </p:spTree>
    <p:extLst>
      <p:ext uri="{BB962C8B-B14F-4D97-AF65-F5344CB8AC3E}">
        <p14:creationId xmlns:p14="http://schemas.microsoft.com/office/powerpoint/2010/main" val="896561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7067-3785-4447-95AF-FB81ADAE7E15}"/>
              </a:ext>
            </a:extLst>
          </p:cNvPr>
          <p:cNvSpPr>
            <a:spLocks noGrp="1"/>
          </p:cNvSpPr>
          <p:nvPr>
            <p:ph type="title"/>
          </p:nvPr>
        </p:nvSpPr>
        <p:spPr/>
        <p:txBody>
          <a:bodyPr/>
          <a:lstStyle/>
          <a:p>
            <a:r>
              <a:rPr lang="en-US" dirty="0"/>
              <a:t>scenarios</a:t>
            </a:r>
            <a:endParaRPr lang="en-NL" dirty="0"/>
          </a:p>
        </p:txBody>
      </p:sp>
      <p:sp>
        <p:nvSpPr>
          <p:cNvPr id="3" name="Content Placeholder 2">
            <a:extLst>
              <a:ext uri="{FF2B5EF4-FFF2-40B4-BE49-F238E27FC236}">
                <a16:creationId xmlns:a16="http://schemas.microsoft.com/office/drawing/2014/main" id="{526E0A0C-917F-820C-AFE1-3A16FEECBCDF}"/>
              </a:ext>
            </a:extLst>
          </p:cNvPr>
          <p:cNvSpPr>
            <a:spLocks noGrp="1"/>
          </p:cNvSpPr>
          <p:nvPr>
            <p:ph idx="1"/>
          </p:nvPr>
        </p:nvSpPr>
        <p:spPr/>
        <p:txBody>
          <a:bodyPr>
            <a:normAutofit/>
          </a:bodyPr>
          <a:lstStyle/>
          <a:p>
            <a:r>
              <a:rPr lang="en-US" dirty="0"/>
              <a:t>The Microsoft identity platform supports authentication for these app architectures:</a:t>
            </a:r>
          </a:p>
          <a:p>
            <a:pPr lvl="1"/>
            <a:r>
              <a:rPr lang="en-US" dirty="0"/>
              <a:t>Single-page apps</a:t>
            </a:r>
          </a:p>
          <a:p>
            <a:pPr lvl="1"/>
            <a:r>
              <a:rPr lang="en-US" dirty="0"/>
              <a:t>Web apps</a:t>
            </a:r>
          </a:p>
          <a:p>
            <a:pPr lvl="1"/>
            <a:r>
              <a:rPr lang="en-US" dirty="0"/>
              <a:t>Web APIs</a:t>
            </a:r>
          </a:p>
          <a:p>
            <a:pPr lvl="1"/>
            <a:r>
              <a:rPr lang="en-US" dirty="0"/>
              <a:t>Mobile apps</a:t>
            </a:r>
          </a:p>
          <a:p>
            <a:pPr lvl="1"/>
            <a:r>
              <a:rPr lang="en-US" dirty="0"/>
              <a:t>Native apps</a:t>
            </a:r>
          </a:p>
          <a:p>
            <a:pPr lvl="1"/>
            <a:r>
              <a:rPr lang="en-US" dirty="0"/>
              <a:t>Daemon apps</a:t>
            </a:r>
          </a:p>
          <a:p>
            <a:pPr lvl="1"/>
            <a:r>
              <a:rPr lang="en-US" dirty="0"/>
              <a:t>Server-side apps</a:t>
            </a:r>
          </a:p>
          <a:p>
            <a:r>
              <a:rPr lang="en-US" dirty="0"/>
              <a:t>Applications use the different authentication flows to sign in users and get tokens to call protected APIs.</a:t>
            </a:r>
            <a:endParaRPr lang="en-NL" dirty="0"/>
          </a:p>
        </p:txBody>
      </p:sp>
    </p:spTree>
    <p:extLst>
      <p:ext uri="{BB962C8B-B14F-4D97-AF65-F5344CB8AC3E}">
        <p14:creationId xmlns:p14="http://schemas.microsoft.com/office/powerpoint/2010/main" val="215962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3CD3-F7E5-0F29-6ED5-8A740865482A}"/>
              </a:ext>
            </a:extLst>
          </p:cNvPr>
          <p:cNvSpPr>
            <a:spLocks noGrp="1"/>
          </p:cNvSpPr>
          <p:nvPr>
            <p:ph type="title"/>
          </p:nvPr>
        </p:nvSpPr>
        <p:spPr/>
        <p:txBody>
          <a:bodyPr/>
          <a:lstStyle/>
          <a:p>
            <a:r>
              <a:rPr lang="nl-NL" dirty="0"/>
              <a:t>Single-page application</a:t>
            </a:r>
            <a:endParaRPr lang="en-NL" dirty="0"/>
          </a:p>
        </p:txBody>
      </p:sp>
      <p:sp>
        <p:nvSpPr>
          <p:cNvPr id="3" name="Content Placeholder 2">
            <a:extLst>
              <a:ext uri="{FF2B5EF4-FFF2-40B4-BE49-F238E27FC236}">
                <a16:creationId xmlns:a16="http://schemas.microsoft.com/office/drawing/2014/main" id="{5BBE79BA-6A49-E589-CDBD-D24DA506EAD7}"/>
              </a:ext>
            </a:extLst>
          </p:cNvPr>
          <p:cNvSpPr>
            <a:spLocks noGrp="1"/>
          </p:cNvSpPr>
          <p:nvPr>
            <p:ph idx="1"/>
          </p:nvPr>
        </p:nvSpPr>
        <p:spPr/>
        <p:txBody>
          <a:bodyPr/>
          <a:lstStyle/>
          <a:p>
            <a:r>
              <a:rPr lang="en-US" dirty="0"/>
              <a:t>Many modern web apps are built as client-side single-page applications. These applications use JavaScript or a framework like Angular, Vue, and React. These applications run in a web browser.</a:t>
            </a:r>
          </a:p>
          <a:p>
            <a:r>
              <a:rPr lang="en-US" dirty="0"/>
              <a:t>Single-page applications differ from traditional server-side web apps in terms of authentication characteristics. By using the Microsoft identity platform, single-page applications can sign in users and get tokens to access back-end services or web APIs. The Microsoft identity platform offers two grant types for JavaScript applications:</a:t>
            </a:r>
            <a:endParaRPr lang="en-NL" dirty="0"/>
          </a:p>
        </p:txBody>
      </p:sp>
      <p:pic>
        <p:nvPicPr>
          <p:cNvPr id="5" name="Picture 4">
            <a:extLst>
              <a:ext uri="{FF2B5EF4-FFF2-40B4-BE49-F238E27FC236}">
                <a16:creationId xmlns:a16="http://schemas.microsoft.com/office/drawing/2014/main" id="{C72F6C28-D80D-A7B4-A301-5EE64922D087}"/>
              </a:ext>
            </a:extLst>
          </p:cNvPr>
          <p:cNvPicPr>
            <a:picLocks noChangeAspect="1"/>
          </p:cNvPicPr>
          <p:nvPr/>
        </p:nvPicPr>
        <p:blipFill>
          <a:blip r:embed="rId2"/>
          <a:stretch>
            <a:fillRect/>
          </a:stretch>
        </p:blipFill>
        <p:spPr>
          <a:xfrm>
            <a:off x="1024128" y="4910486"/>
            <a:ext cx="7277100" cy="1533525"/>
          </a:xfrm>
          <a:prstGeom prst="rect">
            <a:avLst/>
          </a:prstGeom>
        </p:spPr>
      </p:pic>
    </p:spTree>
    <p:extLst>
      <p:ext uri="{BB962C8B-B14F-4D97-AF65-F5344CB8AC3E}">
        <p14:creationId xmlns:p14="http://schemas.microsoft.com/office/powerpoint/2010/main" val="3697715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CB88-8575-DE16-E03C-577938577BDC}"/>
              </a:ext>
            </a:extLst>
          </p:cNvPr>
          <p:cNvSpPr>
            <a:spLocks noGrp="1"/>
          </p:cNvSpPr>
          <p:nvPr>
            <p:ph type="title"/>
          </p:nvPr>
        </p:nvSpPr>
        <p:spPr/>
        <p:txBody>
          <a:bodyPr/>
          <a:lstStyle/>
          <a:p>
            <a:r>
              <a:rPr lang="en-US" dirty="0"/>
              <a:t>Web app that signs in a user</a:t>
            </a:r>
            <a:endParaRPr lang="en-NL" dirty="0"/>
          </a:p>
        </p:txBody>
      </p:sp>
      <p:sp>
        <p:nvSpPr>
          <p:cNvPr id="3" name="Content Placeholder 2">
            <a:extLst>
              <a:ext uri="{FF2B5EF4-FFF2-40B4-BE49-F238E27FC236}">
                <a16:creationId xmlns:a16="http://schemas.microsoft.com/office/drawing/2014/main" id="{38602F52-987F-D689-5CEC-E5DF733F617A}"/>
              </a:ext>
            </a:extLst>
          </p:cNvPr>
          <p:cNvSpPr>
            <a:spLocks noGrp="1"/>
          </p:cNvSpPr>
          <p:nvPr>
            <p:ph idx="1"/>
          </p:nvPr>
        </p:nvSpPr>
        <p:spPr/>
        <p:txBody>
          <a:bodyPr/>
          <a:lstStyle/>
          <a:p>
            <a:r>
              <a:rPr lang="en-US" dirty="0"/>
              <a:t>To help protect a web app that signs in a user:</a:t>
            </a:r>
          </a:p>
          <a:p>
            <a:r>
              <a:rPr lang="en-US" dirty="0"/>
              <a:t>If you develop in .NET, you use ASP.NET or ASP.NET Core with the ASP.NET OpenID Connect middleware. Protecting a resource involves validating the security token, which is done by the </a:t>
            </a:r>
            <a:r>
              <a:rPr lang="en-US" dirty="0" err="1"/>
              <a:t>IdentityModel</a:t>
            </a:r>
            <a:r>
              <a:rPr lang="en-US" dirty="0"/>
              <a:t> extensions for .NET and not MSAL libraries.</a:t>
            </a:r>
          </a:p>
          <a:p>
            <a:r>
              <a:rPr lang="en-US" dirty="0"/>
              <a:t>If you develop in Node.js, you use MSAL Node.</a:t>
            </a:r>
            <a:endParaRPr lang="en-NL" dirty="0"/>
          </a:p>
        </p:txBody>
      </p:sp>
      <p:pic>
        <p:nvPicPr>
          <p:cNvPr id="5" name="Picture 4">
            <a:extLst>
              <a:ext uri="{FF2B5EF4-FFF2-40B4-BE49-F238E27FC236}">
                <a16:creationId xmlns:a16="http://schemas.microsoft.com/office/drawing/2014/main" id="{1C4DCF4E-58D8-132B-6446-DE40DB252928}"/>
              </a:ext>
            </a:extLst>
          </p:cNvPr>
          <p:cNvPicPr>
            <a:picLocks noChangeAspect="1"/>
          </p:cNvPicPr>
          <p:nvPr/>
        </p:nvPicPr>
        <p:blipFill>
          <a:blip r:embed="rId3"/>
          <a:stretch>
            <a:fillRect/>
          </a:stretch>
        </p:blipFill>
        <p:spPr>
          <a:xfrm>
            <a:off x="7903303" y="896874"/>
            <a:ext cx="1485900" cy="876300"/>
          </a:xfrm>
          <a:prstGeom prst="rect">
            <a:avLst/>
          </a:prstGeom>
        </p:spPr>
      </p:pic>
    </p:spTree>
    <p:extLst>
      <p:ext uri="{BB962C8B-B14F-4D97-AF65-F5344CB8AC3E}">
        <p14:creationId xmlns:p14="http://schemas.microsoft.com/office/powerpoint/2010/main" val="375775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9DD1-71B1-A258-4ED1-B6ECD16B5F4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CADAB115-406C-D703-F488-A495C995AE3A}"/>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45A2A6AC-1491-7286-52E7-58CA4FFB7FAF}"/>
              </a:ext>
            </a:extLst>
          </p:cNvPr>
          <p:cNvPicPr>
            <a:picLocks noChangeAspect="1"/>
          </p:cNvPicPr>
          <p:nvPr/>
        </p:nvPicPr>
        <p:blipFill>
          <a:blip r:embed="rId2"/>
          <a:stretch>
            <a:fillRect/>
          </a:stretch>
        </p:blipFill>
        <p:spPr>
          <a:xfrm>
            <a:off x="1024128" y="238125"/>
            <a:ext cx="7372350" cy="6381750"/>
          </a:xfrm>
          <a:prstGeom prst="rect">
            <a:avLst/>
          </a:prstGeom>
        </p:spPr>
      </p:pic>
    </p:spTree>
    <p:extLst>
      <p:ext uri="{BB962C8B-B14F-4D97-AF65-F5344CB8AC3E}">
        <p14:creationId xmlns:p14="http://schemas.microsoft.com/office/powerpoint/2010/main" val="4287823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DE4F-3D96-CF08-6C61-B2845C5056E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BCACDE73-1230-3B65-2865-85DC3B3A4059}"/>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3EABD666-30A1-CC0E-85FE-82B30CF95259}"/>
              </a:ext>
            </a:extLst>
          </p:cNvPr>
          <p:cNvPicPr>
            <a:picLocks noChangeAspect="1"/>
          </p:cNvPicPr>
          <p:nvPr/>
        </p:nvPicPr>
        <p:blipFill>
          <a:blip r:embed="rId2"/>
          <a:stretch>
            <a:fillRect/>
          </a:stretch>
        </p:blipFill>
        <p:spPr>
          <a:xfrm>
            <a:off x="1024128" y="548640"/>
            <a:ext cx="7372350" cy="5686425"/>
          </a:xfrm>
          <a:prstGeom prst="rect">
            <a:avLst/>
          </a:prstGeom>
        </p:spPr>
      </p:pic>
    </p:spTree>
    <p:extLst>
      <p:ext uri="{BB962C8B-B14F-4D97-AF65-F5344CB8AC3E}">
        <p14:creationId xmlns:p14="http://schemas.microsoft.com/office/powerpoint/2010/main" val="788780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12010-4A03-2598-68BA-ADA9C18CDA61}"/>
              </a:ext>
            </a:extLst>
          </p:cNvPr>
          <p:cNvSpPr>
            <a:spLocks noGrp="1"/>
          </p:cNvSpPr>
          <p:nvPr>
            <p:ph type="title"/>
          </p:nvPr>
        </p:nvSpPr>
        <p:spPr/>
        <p:txBody>
          <a:bodyPr/>
          <a:lstStyle/>
          <a:p>
            <a:r>
              <a:rPr lang="nl-NL" dirty="0"/>
              <a:t>supported platforms and languages</a:t>
            </a:r>
            <a:endParaRPr lang="en-NL" dirty="0"/>
          </a:p>
        </p:txBody>
      </p:sp>
      <p:sp>
        <p:nvSpPr>
          <p:cNvPr id="3" name="Content Placeholder 2">
            <a:extLst>
              <a:ext uri="{FF2B5EF4-FFF2-40B4-BE49-F238E27FC236}">
                <a16:creationId xmlns:a16="http://schemas.microsoft.com/office/drawing/2014/main" id="{C6D9D290-26A4-5F36-9ED6-8FF04DE9C29D}"/>
              </a:ext>
            </a:extLst>
          </p:cNvPr>
          <p:cNvSpPr>
            <a:spLocks noGrp="1"/>
          </p:cNvSpPr>
          <p:nvPr>
            <p:ph idx="1"/>
          </p:nvPr>
        </p:nvSpPr>
        <p:spPr/>
        <p:txBody>
          <a:bodyPr>
            <a:normAutofit fontScale="92500" lnSpcReduction="20000"/>
          </a:bodyPr>
          <a:lstStyle/>
          <a:p>
            <a:r>
              <a:rPr lang="nl-NL" dirty="0"/>
              <a:t>Microsoft Authentication Libraries support multiple platforms:</a:t>
            </a:r>
          </a:p>
          <a:p>
            <a:pPr lvl="1"/>
            <a:r>
              <a:rPr lang="nl-NL" dirty="0"/>
              <a:t>.NET Core</a:t>
            </a:r>
          </a:p>
          <a:p>
            <a:pPr lvl="1"/>
            <a:r>
              <a:rPr lang="nl-NL" dirty="0"/>
              <a:t>.NET Framework</a:t>
            </a:r>
          </a:p>
          <a:p>
            <a:pPr lvl="1"/>
            <a:r>
              <a:rPr lang="nl-NL" dirty="0"/>
              <a:t>Java</a:t>
            </a:r>
          </a:p>
          <a:p>
            <a:pPr lvl="1"/>
            <a:r>
              <a:rPr lang="nl-NL" dirty="0"/>
              <a:t>JavaScript</a:t>
            </a:r>
          </a:p>
          <a:p>
            <a:pPr lvl="1"/>
            <a:r>
              <a:rPr lang="nl-NL" dirty="0"/>
              <a:t>macOS</a:t>
            </a:r>
          </a:p>
          <a:p>
            <a:pPr lvl="1"/>
            <a:r>
              <a:rPr lang="nl-NL" dirty="0"/>
              <a:t>Native Android</a:t>
            </a:r>
          </a:p>
          <a:p>
            <a:pPr lvl="1"/>
            <a:r>
              <a:rPr lang="nl-NL" dirty="0"/>
              <a:t>Native iOS</a:t>
            </a:r>
          </a:p>
          <a:p>
            <a:pPr lvl="1"/>
            <a:r>
              <a:rPr lang="nl-NL" dirty="0"/>
              <a:t>Node.js</a:t>
            </a:r>
          </a:p>
          <a:p>
            <a:pPr lvl="1"/>
            <a:r>
              <a:rPr lang="nl-NL" dirty="0"/>
              <a:t>Python</a:t>
            </a:r>
          </a:p>
          <a:p>
            <a:pPr lvl="1"/>
            <a:r>
              <a:rPr lang="nl-NL" dirty="0"/>
              <a:t>Windows 10/UWP</a:t>
            </a:r>
          </a:p>
          <a:p>
            <a:pPr lvl="1"/>
            <a:r>
              <a:rPr lang="nl-NL" dirty="0"/>
              <a:t>Xamarin.iOS</a:t>
            </a:r>
          </a:p>
          <a:p>
            <a:pPr lvl="1"/>
            <a:r>
              <a:rPr lang="nl-NL" dirty="0"/>
              <a:t>Xamarin.Android</a:t>
            </a:r>
          </a:p>
          <a:p>
            <a:r>
              <a:rPr lang="nl-NL" dirty="0"/>
              <a:t>You can also use various languages to build your applications.</a:t>
            </a:r>
            <a:endParaRPr lang="en-NL" dirty="0"/>
          </a:p>
        </p:txBody>
      </p:sp>
    </p:spTree>
    <p:extLst>
      <p:ext uri="{BB962C8B-B14F-4D97-AF65-F5344CB8AC3E}">
        <p14:creationId xmlns:p14="http://schemas.microsoft.com/office/powerpoint/2010/main" val="1547855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12F22-2D75-F914-FC30-7D716B73A64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15201FF-CC3D-03AE-D0A5-2C0222966970}"/>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B29A0A8-08E5-A3EE-71E6-CC18874DAB17}"/>
              </a:ext>
            </a:extLst>
          </p:cNvPr>
          <p:cNvPicPr>
            <a:picLocks noChangeAspect="1"/>
          </p:cNvPicPr>
          <p:nvPr/>
        </p:nvPicPr>
        <p:blipFill>
          <a:blip r:embed="rId2"/>
          <a:stretch>
            <a:fillRect/>
          </a:stretch>
        </p:blipFill>
        <p:spPr>
          <a:xfrm>
            <a:off x="1024128" y="0"/>
            <a:ext cx="6668932" cy="6858000"/>
          </a:xfrm>
          <a:prstGeom prst="rect">
            <a:avLst/>
          </a:prstGeom>
        </p:spPr>
      </p:pic>
    </p:spTree>
    <p:extLst>
      <p:ext uri="{BB962C8B-B14F-4D97-AF65-F5344CB8AC3E}">
        <p14:creationId xmlns:p14="http://schemas.microsoft.com/office/powerpoint/2010/main" val="784166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0E51-FA26-5DDA-3789-73078E4C994A}"/>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09219C7-9460-3E25-33D6-D0645ECBB7F7}"/>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C6775B80-33EC-8486-7D77-E88487A00970}"/>
              </a:ext>
            </a:extLst>
          </p:cNvPr>
          <p:cNvPicPr>
            <a:picLocks noChangeAspect="1"/>
          </p:cNvPicPr>
          <p:nvPr/>
        </p:nvPicPr>
        <p:blipFill>
          <a:blip r:embed="rId2"/>
          <a:stretch>
            <a:fillRect/>
          </a:stretch>
        </p:blipFill>
        <p:spPr>
          <a:xfrm>
            <a:off x="891130" y="0"/>
            <a:ext cx="6546655" cy="6858000"/>
          </a:xfrm>
          <a:prstGeom prst="rect">
            <a:avLst/>
          </a:prstGeom>
        </p:spPr>
      </p:pic>
    </p:spTree>
    <p:extLst>
      <p:ext uri="{BB962C8B-B14F-4D97-AF65-F5344CB8AC3E}">
        <p14:creationId xmlns:p14="http://schemas.microsoft.com/office/powerpoint/2010/main" val="3767620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A5EE-219D-8DD4-B344-C6C6C839894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7DE7682-D560-C8FF-123C-06FD3D3D274A}"/>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A cloud-based suite of identity management capabilities that enables you to securely manage access to Azure services and resources for your users</a:t>
            </a:r>
          </a:p>
          <a:p>
            <a:r>
              <a:rPr lang="en-US" dirty="0"/>
              <a:t>Provides application management, authentication, device management, and hybrid identity</a:t>
            </a:r>
          </a:p>
          <a:p>
            <a:endParaRPr lang="en-NL" dirty="0"/>
          </a:p>
        </p:txBody>
      </p:sp>
      <p:pic>
        <p:nvPicPr>
          <p:cNvPr id="6" name="Picture 5" descr="Windows Server AD is using Kerberos and NTLM authentication to on-premises apps. Azure AD is using SAML, Oauth, Open ID, WS-Federation authentication to Cloud apps. Windows Server AD and Azure AD overlap with users, groups, authentication, and authorization. ">
            <a:extLst>
              <a:ext uri="{FF2B5EF4-FFF2-40B4-BE49-F238E27FC236}">
                <a16:creationId xmlns:a16="http://schemas.microsoft.com/office/drawing/2014/main" id="{A7BFF089-C387-9CE3-5310-BB3951F03D32}"/>
              </a:ext>
            </a:extLst>
          </p:cNvPr>
          <p:cNvPicPr>
            <a:picLocks noChangeAspect="1"/>
          </p:cNvPicPr>
          <p:nvPr/>
        </p:nvPicPr>
        <p:blipFill>
          <a:blip r:embed="rId2"/>
          <a:stretch>
            <a:fillRect/>
          </a:stretch>
        </p:blipFill>
        <p:spPr>
          <a:xfrm>
            <a:off x="1024128" y="578518"/>
            <a:ext cx="8578224" cy="3719162"/>
          </a:xfrm>
          <a:prstGeom prst="rect">
            <a:avLst/>
          </a:prstGeom>
        </p:spPr>
      </p:pic>
    </p:spTree>
    <p:extLst>
      <p:ext uri="{BB962C8B-B14F-4D97-AF65-F5344CB8AC3E}">
        <p14:creationId xmlns:p14="http://schemas.microsoft.com/office/powerpoint/2010/main" val="6903479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2D80-2657-E6E6-C818-E4EDA54F78EE}"/>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2849C2A7-FED1-BABB-580C-AA1419C97CE3}"/>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BCEBEFE0-775B-78A3-0C55-59B4C5B774FA}"/>
              </a:ext>
            </a:extLst>
          </p:cNvPr>
          <p:cNvPicPr>
            <a:picLocks noChangeAspect="1"/>
          </p:cNvPicPr>
          <p:nvPr/>
        </p:nvPicPr>
        <p:blipFill>
          <a:blip r:embed="rId2"/>
          <a:stretch>
            <a:fillRect/>
          </a:stretch>
        </p:blipFill>
        <p:spPr>
          <a:xfrm>
            <a:off x="891497" y="532829"/>
            <a:ext cx="7429500" cy="3305175"/>
          </a:xfrm>
          <a:prstGeom prst="rect">
            <a:avLst/>
          </a:prstGeom>
        </p:spPr>
      </p:pic>
    </p:spTree>
    <p:extLst>
      <p:ext uri="{BB962C8B-B14F-4D97-AF65-F5344CB8AC3E}">
        <p14:creationId xmlns:p14="http://schemas.microsoft.com/office/powerpoint/2010/main" val="3008323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4A38-448C-4B97-9184-B5098950FCC9}"/>
              </a:ext>
            </a:extLst>
          </p:cNvPr>
          <p:cNvSpPr>
            <a:spLocks noGrp="1"/>
          </p:cNvSpPr>
          <p:nvPr>
            <p:ph type="title"/>
          </p:nvPr>
        </p:nvSpPr>
        <p:spPr/>
        <p:txBody>
          <a:bodyPr>
            <a:normAutofit fontScale="90000"/>
          </a:bodyPr>
          <a:lstStyle/>
          <a:p>
            <a:r>
              <a:rPr lang="en-US" dirty="0"/>
              <a:t>Tutorial: Sign in users and call the Microsoft Graph API from a JavaScript single-page app (SPA) using auth code flow</a:t>
            </a:r>
            <a:endParaRPr lang="en-NL" dirty="0"/>
          </a:p>
        </p:txBody>
      </p:sp>
      <p:sp>
        <p:nvSpPr>
          <p:cNvPr id="3" name="Content Placeholder 2">
            <a:extLst>
              <a:ext uri="{FF2B5EF4-FFF2-40B4-BE49-F238E27FC236}">
                <a16:creationId xmlns:a16="http://schemas.microsoft.com/office/drawing/2014/main" id="{5F290BBF-2F49-689B-0C1F-93BBD9577095}"/>
              </a:ext>
            </a:extLst>
          </p:cNvPr>
          <p:cNvSpPr>
            <a:spLocks noGrp="1"/>
          </p:cNvSpPr>
          <p:nvPr>
            <p:ph idx="1"/>
          </p:nvPr>
        </p:nvSpPr>
        <p:spPr/>
        <p:txBody>
          <a:bodyPr>
            <a:normAutofit/>
          </a:bodyPr>
          <a:lstStyle/>
          <a:p>
            <a:r>
              <a:rPr lang="en-US" dirty="0"/>
              <a:t>n this tutorial, you build a JavaScript single-page application (SPA) that signs in users and calls Microsoft Graph by using the authorization code flow with PKCE. The SPA you build uses the Microsoft Authentication Library (MSAL) for JavaScript v2.0.</a:t>
            </a:r>
          </a:p>
          <a:p>
            <a:r>
              <a:rPr lang="en-US" dirty="0"/>
              <a:t>In this tutorial:</a:t>
            </a:r>
          </a:p>
          <a:p>
            <a:pPr lvl="1"/>
            <a:r>
              <a:rPr lang="en-US" dirty="0"/>
              <a:t>Perform the OAuth 2.0 authorization code flow with PKCE</a:t>
            </a:r>
          </a:p>
          <a:p>
            <a:pPr lvl="1"/>
            <a:r>
              <a:rPr lang="en-US" dirty="0"/>
              <a:t>Sign in personal Microsoft accounts as well as work and school accounts</a:t>
            </a:r>
          </a:p>
          <a:p>
            <a:pPr lvl="1"/>
            <a:r>
              <a:rPr lang="en-US" dirty="0"/>
              <a:t>Acquire an access token</a:t>
            </a:r>
          </a:p>
          <a:p>
            <a:pPr lvl="1"/>
            <a:r>
              <a:rPr lang="en-US" dirty="0"/>
              <a:t>Call Microsoft Graph or your own API that requires access tokens obtained from the Microsoft identity platform</a:t>
            </a:r>
          </a:p>
          <a:p>
            <a:r>
              <a:rPr lang="nl-NL" dirty="0">
                <a:hlinkClick r:id="rId3"/>
              </a:rPr>
              <a:t>https://docs.microsoft.com/en-us/azure/active-directory/develop/quickstart-register-app</a:t>
            </a:r>
            <a:endParaRPr lang="nl-NL" dirty="0"/>
          </a:p>
          <a:p>
            <a:endParaRPr lang="en-NL" dirty="0"/>
          </a:p>
        </p:txBody>
      </p:sp>
    </p:spTree>
    <p:extLst>
      <p:ext uri="{BB962C8B-B14F-4D97-AF65-F5344CB8AC3E}">
        <p14:creationId xmlns:p14="http://schemas.microsoft.com/office/powerpoint/2010/main" val="851380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79B0-BF61-8C78-B486-F863E461D9E2}"/>
              </a:ext>
            </a:extLst>
          </p:cNvPr>
          <p:cNvSpPr>
            <a:spLocks noGrp="1"/>
          </p:cNvSpPr>
          <p:nvPr>
            <p:ph type="title"/>
          </p:nvPr>
        </p:nvSpPr>
        <p:spPr/>
        <p:txBody>
          <a:bodyPr/>
          <a:lstStyle/>
          <a:p>
            <a:r>
              <a:rPr lang="en-US" dirty="0"/>
              <a:t>Tutorial: Add sign-in to Microsoft to an ASP.NET web app</a:t>
            </a:r>
            <a:endParaRPr lang="en-NL" dirty="0"/>
          </a:p>
        </p:txBody>
      </p:sp>
      <p:sp>
        <p:nvSpPr>
          <p:cNvPr id="3" name="Content Placeholder 2">
            <a:extLst>
              <a:ext uri="{FF2B5EF4-FFF2-40B4-BE49-F238E27FC236}">
                <a16:creationId xmlns:a16="http://schemas.microsoft.com/office/drawing/2014/main" id="{EE5943A4-158B-2F4D-7FD5-17AF2D7081DD}"/>
              </a:ext>
            </a:extLst>
          </p:cNvPr>
          <p:cNvSpPr>
            <a:spLocks noGrp="1"/>
          </p:cNvSpPr>
          <p:nvPr>
            <p:ph idx="1"/>
          </p:nvPr>
        </p:nvSpPr>
        <p:spPr/>
        <p:txBody>
          <a:bodyPr>
            <a:normAutofit fontScale="92500" lnSpcReduction="10000"/>
          </a:bodyPr>
          <a:lstStyle/>
          <a:p>
            <a:r>
              <a:rPr lang="en-US" dirty="0"/>
              <a:t>In this tutorial, you build an ASP.NET MVC web app that signs in users by using the Open Web Interface for .NET (OWIN) middleware and the Microsoft identity platform.</a:t>
            </a:r>
          </a:p>
          <a:p>
            <a:r>
              <a:rPr lang="en-US" dirty="0"/>
              <a:t>When you've completed this guide, your application will be able to accept sign-ins of personal accounts from the likes of outlook.com and live.com. Additionally, work and school accounts from any company or organization that's integrated with the Microsoft identity platform will be able to sign in to your app.</a:t>
            </a:r>
          </a:p>
          <a:p>
            <a:r>
              <a:rPr lang="en-US" dirty="0"/>
              <a:t>In this tutorial:</a:t>
            </a:r>
          </a:p>
          <a:p>
            <a:pPr lvl="1"/>
            <a:r>
              <a:rPr lang="en-US" dirty="0"/>
              <a:t>Create an ASP.NET Web Application project in Visual Studio</a:t>
            </a:r>
          </a:p>
          <a:p>
            <a:pPr lvl="1"/>
            <a:r>
              <a:rPr lang="en-US" dirty="0"/>
              <a:t>Add the Open Web Interface for .NET (OWIN) middleware components</a:t>
            </a:r>
          </a:p>
          <a:p>
            <a:pPr lvl="1"/>
            <a:r>
              <a:rPr lang="en-US" dirty="0"/>
              <a:t>Add code to support user sign-in and sign-out</a:t>
            </a:r>
          </a:p>
          <a:p>
            <a:pPr lvl="1"/>
            <a:r>
              <a:rPr lang="en-US" dirty="0"/>
              <a:t>Register the app in the Azure portal</a:t>
            </a:r>
          </a:p>
          <a:p>
            <a:pPr lvl="1"/>
            <a:r>
              <a:rPr lang="en-US" dirty="0"/>
              <a:t>Test the app</a:t>
            </a:r>
          </a:p>
          <a:p>
            <a:r>
              <a:rPr lang="nl-NL" dirty="0">
                <a:hlinkClick r:id="rId2"/>
              </a:rPr>
              <a:t>https://docs.microsoft.com/en-gb/azure/active-directory/develop/tutorial-v2-asp-webapp</a:t>
            </a:r>
            <a:endParaRPr lang="nl-NL" dirty="0"/>
          </a:p>
          <a:p>
            <a:endParaRPr lang="en-NL" dirty="0"/>
          </a:p>
        </p:txBody>
      </p:sp>
    </p:spTree>
    <p:extLst>
      <p:ext uri="{BB962C8B-B14F-4D97-AF65-F5344CB8AC3E}">
        <p14:creationId xmlns:p14="http://schemas.microsoft.com/office/powerpoint/2010/main" val="1070030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A5488-57C7-6195-383A-D9B8C73140CD}"/>
              </a:ext>
            </a:extLst>
          </p:cNvPr>
          <p:cNvSpPr>
            <a:spLocks noGrp="1"/>
          </p:cNvSpPr>
          <p:nvPr>
            <p:ph type="title"/>
          </p:nvPr>
        </p:nvSpPr>
        <p:spPr/>
        <p:txBody>
          <a:bodyPr/>
          <a:lstStyle/>
          <a:p>
            <a:r>
              <a:rPr lang="nl-NL" dirty="0"/>
              <a:t>Microsoft identity platform code samples</a:t>
            </a:r>
            <a:endParaRPr lang="en-NL" dirty="0"/>
          </a:p>
        </p:txBody>
      </p:sp>
      <p:sp>
        <p:nvSpPr>
          <p:cNvPr id="3" name="Content Placeholder 2">
            <a:extLst>
              <a:ext uri="{FF2B5EF4-FFF2-40B4-BE49-F238E27FC236}">
                <a16:creationId xmlns:a16="http://schemas.microsoft.com/office/drawing/2014/main" id="{A4D13C64-4BEF-7BFD-2207-F8DDF6BE43D9}"/>
              </a:ext>
            </a:extLst>
          </p:cNvPr>
          <p:cNvSpPr>
            <a:spLocks noGrp="1"/>
          </p:cNvSpPr>
          <p:nvPr>
            <p:ph idx="1"/>
          </p:nvPr>
        </p:nvSpPr>
        <p:spPr/>
        <p:txBody>
          <a:bodyPr>
            <a:normAutofit fontScale="92500" lnSpcReduction="20000"/>
          </a:bodyPr>
          <a:lstStyle/>
          <a:p>
            <a:r>
              <a:rPr lang="en-US" dirty="0"/>
              <a:t>These code samples are built and maintained by Microsoft to demonstrate usage of our authentication libraries with the Microsoft identity platform. Common authentication and authorization scenarios are implemented in several application types, development languages, and frameworks.</a:t>
            </a:r>
          </a:p>
          <a:p>
            <a:endParaRPr lang="en-US" dirty="0"/>
          </a:p>
          <a:p>
            <a:pPr lvl="1"/>
            <a:r>
              <a:rPr lang="en-US" dirty="0"/>
              <a:t>Sign in users to web applications and provide authorized access to protected web APIs.</a:t>
            </a:r>
          </a:p>
          <a:p>
            <a:pPr lvl="1"/>
            <a:r>
              <a:rPr lang="en-US" dirty="0"/>
              <a:t>Protect a web API by requiring an access token to perform API operations.</a:t>
            </a:r>
          </a:p>
          <a:p>
            <a:r>
              <a:rPr lang="en-US" dirty="0"/>
              <a:t>Each code sample includes a README.md file describing how to build the project (if applicable) and run the sample application. Comments in the code help you understand how these libraries are used in the application to perform authentication and authorization by using the identity platform.</a:t>
            </a:r>
            <a:endParaRPr lang="nl-NL" dirty="0">
              <a:hlinkClick r:id="rId2"/>
            </a:endParaRPr>
          </a:p>
          <a:p>
            <a:endParaRPr lang="nl-NL" dirty="0">
              <a:hlinkClick r:id="rId2"/>
            </a:endParaRPr>
          </a:p>
          <a:p>
            <a:r>
              <a:rPr lang="nl-NL" dirty="0">
                <a:hlinkClick r:id="rId2"/>
              </a:rPr>
              <a:t>https://docs.microsoft.com/en-gb/azure/active-directory/develop/sample-v2-code</a:t>
            </a:r>
            <a:endParaRPr lang="nl-NL" dirty="0"/>
          </a:p>
          <a:p>
            <a:endParaRPr lang="en-NL" dirty="0"/>
          </a:p>
        </p:txBody>
      </p:sp>
    </p:spTree>
    <p:extLst>
      <p:ext uri="{BB962C8B-B14F-4D97-AF65-F5344CB8AC3E}">
        <p14:creationId xmlns:p14="http://schemas.microsoft.com/office/powerpoint/2010/main" val="25455175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484F-6565-B2B4-E96F-3532DF33B21D}"/>
              </a:ext>
            </a:extLst>
          </p:cNvPr>
          <p:cNvSpPr>
            <a:spLocks noGrp="1"/>
          </p:cNvSpPr>
          <p:nvPr>
            <p:ph type="title"/>
          </p:nvPr>
        </p:nvSpPr>
        <p:spPr/>
        <p:txBody>
          <a:bodyPr/>
          <a:lstStyle/>
          <a:p>
            <a:r>
              <a:rPr lang="en-US" dirty="0"/>
              <a:t>Service principals</a:t>
            </a:r>
            <a:endParaRPr lang="en-NL" dirty="0"/>
          </a:p>
        </p:txBody>
      </p:sp>
      <p:sp>
        <p:nvSpPr>
          <p:cNvPr id="3" name="Content Placeholder 2">
            <a:extLst>
              <a:ext uri="{FF2B5EF4-FFF2-40B4-BE49-F238E27FC236}">
                <a16:creationId xmlns:a16="http://schemas.microsoft.com/office/drawing/2014/main" id="{F214DE19-9EB4-601C-9CA9-DAEFD8133092}"/>
              </a:ext>
            </a:extLst>
          </p:cNvPr>
          <p:cNvSpPr>
            <a:spLocks noGrp="1"/>
          </p:cNvSpPr>
          <p:nvPr>
            <p:ph idx="1"/>
          </p:nvPr>
        </p:nvSpPr>
        <p:spPr/>
        <p:txBody>
          <a:bodyPr/>
          <a:lstStyle/>
          <a:p>
            <a:r>
              <a:rPr lang="en-US" dirty="0"/>
              <a:t>To access resources that are secured by an Azure AD tenant, the entity that requires access must be represented by a security principal. This requirement is true for both users (user principal) and applications (service principal). The security principal defines the access policy and permissions for the user/application in the Azure AD tenant. This enables core features such as authentication of the user/application during sign-in, and authorization during resource access.</a:t>
            </a:r>
          </a:p>
          <a:p>
            <a:r>
              <a:rPr lang="en-US" dirty="0"/>
              <a:t>After registering an app you will have a global unique instance of the app (application object) in your home tenant or directory. A service principal object will automatically be created</a:t>
            </a:r>
            <a:endParaRPr lang="en-NL" dirty="0"/>
          </a:p>
        </p:txBody>
      </p:sp>
    </p:spTree>
    <p:extLst>
      <p:ext uri="{BB962C8B-B14F-4D97-AF65-F5344CB8AC3E}">
        <p14:creationId xmlns:p14="http://schemas.microsoft.com/office/powerpoint/2010/main" val="42162870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635F-1DD1-D1DA-D5AA-BF67470428C6}"/>
              </a:ext>
            </a:extLst>
          </p:cNvPr>
          <p:cNvSpPr>
            <a:spLocks noGrp="1"/>
          </p:cNvSpPr>
          <p:nvPr>
            <p:ph type="title"/>
          </p:nvPr>
        </p:nvSpPr>
        <p:spPr/>
        <p:txBody>
          <a:bodyPr/>
          <a:lstStyle/>
          <a:p>
            <a:r>
              <a:rPr lang="en-US" dirty="0"/>
              <a:t>Types of service principals</a:t>
            </a:r>
            <a:endParaRPr lang="en-NL" dirty="0"/>
          </a:p>
        </p:txBody>
      </p:sp>
      <p:sp>
        <p:nvSpPr>
          <p:cNvPr id="3" name="Content Placeholder 2">
            <a:extLst>
              <a:ext uri="{FF2B5EF4-FFF2-40B4-BE49-F238E27FC236}">
                <a16:creationId xmlns:a16="http://schemas.microsoft.com/office/drawing/2014/main" id="{5177AAEE-9D0A-4919-8F2E-81FEA999DF91}"/>
              </a:ext>
            </a:extLst>
          </p:cNvPr>
          <p:cNvSpPr>
            <a:spLocks noGrp="1"/>
          </p:cNvSpPr>
          <p:nvPr>
            <p:ph idx="1"/>
          </p:nvPr>
        </p:nvSpPr>
        <p:spPr/>
        <p:txBody>
          <a:bodyPr>
            <a:normAutofit/>
          </a:bodyPr>
          <a:lstStyle/>
          <a:p>
            <a:r>
              <a:rPr lang="en-US" b="1" dirty="0"/>
              <a:t>Application</a:t>
            </a:r>
            <a:r>
              <a:rPr lang="en-US" dirty="0"/>
              <a:t> - The type of service principal is the local representation, or application instance, of a global application object in a single tenant or directory. In this case, a service principal is a concrete instance created from the application object and inherits certain properties from that application object. A service principal is created in each tenant where the application is used and references the globally unique app object. The service principal object defines what the app can actually do in the specific tenant, who can access the app, and what resources the app can access.</a:t>
            </a:r>
          </a:p>
          <a:p>
            <a:r>
              <a:rPr lang="en-US" dirty="0"/>
              <a:t>When an application is given permission to access resources in a tenant (upon registration or consent), a service principal object is created. When you register an application using the Azure portal, a service principal is created automatically. You can also create service principal objects in a tenant using Azure PowerShell, Azure CLI, Microsoft Graph, and other tools.</a:t>
            </a:r>
            <a:endParaRPr lang="en-NL" dirty="0"/>
          </a:p>
        </p:txBody>
      </p:sp>
    </p:spTree>
    <p:extLst>
      <p:ext uri="{BB962C8B-B14F-4D97-AF65-F5344CB8AC3E}">
        <p14:creationId xmlns:p14="http://schemas.microsoft.com/office/powerpoint/2010/main" val="539760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1941-F146-30FF-B607-892AA54A8F67}"/>
              </a:ext>
            </a:extLst>
          </p:cNvPr>
          <p:cNvSpPr>
            <a:spLocks noGrp="1"/>
          </p:cNvSpPr>
          <p:nvPr>
            <p:ph type="title"/>
          </p:nvPr>
        </p:nvSpPr>
        <p:spPr/>
        <p:txBody>
          <a:bodyPr/>
          <a:lstStyle/>
          <a:p>
            <a:r>
              <a:rPr lang="en-US" dirty="0"/>
              <a:t>Types of service principals</a:t>
            </a:r>
            <a:endParaRPr lang="en-NL" dirty="0"/>
          </a:p>
        </p:txBody>
      </p:sp>
      <p:sp>
        <p:nvSpPr>
          <p:cNvPr id="3" name="Content Placeholder 2">
            <a:extLst>
              <a:ext uri="{FF2B5EF4-FFF2-40B4-BE49-F238E27FC236}">
                <a16:creationId xmlns:a16="http://schemas.microsoft.com/office/drawing/2014/main" id="{646FAF1C-94D3-9A29-8B85-EA7A7559685D}"/>
              </a:ext>
            </a:extLst>
          </p:cNvPr>
          <p:cNvSpPr>
            <a:spLocks noGrp="1"/>
          </p:cNvSpPr>
          <p:nvPr>
            <p:ph idx="1"/>
          </p:nvPr>
        </p:nvSpPr>
        <p:spPr/>
        <p:txBody>
          <a:bodyPr/>
          <a:lstStyle/>
          <a:p>
            <a:r>
              <a:rPr lang="en-US" b="1" dirty="0"/>
              <a:t>Managed identity </a:t>
            </a:r>
            <a:r>
              <a:rPr lang="en-US" dirty="0"/>
              <a:t>- This type of service principal is used to represent a managed identity. Managed identities eliminate the need for developers to manage credentials. Managed identities provide an identity for applications to use when connecting to resources that support Azure AD authentication. When a managed identity is enabled, a service principal representing that managed identity is created in your tenant. Service principals representing managed identities can be granted access and permissions, but cannot be updated or modified directly.</a:t>
            </a:r>
            <a:endParaRPr lang="en-NL" dirty="0"/>
          </a:p>
        </p:txBody>
      </p:sp>
    </p:spTree>
    <p:extLst>
      <p:ext uri="{BB962C8B-B14F-4D97-AF65-F5344CB8AC3E}">
        <p14:creationId xmlns:p14="http://schemas.microsoft.com/office/powerpoint/2010/main" val="4275558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CC32-5E4F-1512-D693-E85B40537F82}"/>
              </a:ext>
            </a:extLst>
          </p:cNvPr>
          <p:cNvSpPr>
            <a:spLocks noGrp="1"/>
          </p:cNvSpPr>
          <p:nvPr>
            <p:ph type="title"/>
          </p:nvPr>
        </p:nvSpPr>
        <p:spPr/>
        <p:txBody>
          <a:bodyPr/>
          <a:lstStyle/>
          <a:p>
            <a:r>
              <a:rPr lang="nl-NL" dirty="0"/>
              <a:t>Types of service principals</a:t>
            </a:r>
            <a:endParaRPr lang="en-NL" dirty="0"/>
          </a:p>
        </p:txBody>
      </p:sp>
      <p:sp>
        <p:nvSpPr>
          <p:cNvPr id="3" name="Content Placeholder 2">
            <a:extLst>
              <a:ext uri="{FF2B5EF4-FFF2-40B4-BE49-F238E27FC236}">
                <a16:creationId xmlns:a16="http://schemas.microsoft.com/office/drawing/2014/main" id="{4625444A-5C3C-5F50-B37D-7831A2217698}"/>
              </a:ext>
            </a:extLst>
          </p:cNvPr>
          <p:cNvSpPr>
            <a:spLocks noGrp="1"/>
          </p:cNvSpPr>
          <p:nvPr>
            <p:ph idx="1"/>
          </p:nvPr>
        </p:nvSpPr>
        <p:spPr/>
        <p:txBody>
          <a:bodyPr/>
          <a:lstStyle/>
          <a:p>
            <a:r>
              <a:rPr lang="en-US" b="1" dirty="0"/>
              <a:t>Legacy</a:t>
            </a:r>
            <a:r>
              <a:rPr lang="en-US" dirty="0"/>
              <a:t> - This type of service principal represents a legacy app, which is an app created before app registrations were introduced or an app created through legacy experiences. A legacy service principal can have credentials, service principal names, reply URLs, and other properties that an authorized user can edit, but does not have an associated app registration. The service principal can only be used in the tenant where it was created.</a:t>
            </a:r>
            <a:endParaRPr lang="en-NL" dirty="0"/>
          </a:p>
        </p:txBody>
      </p:sp>
    </p:spTree>
    <p:extLst>
      <p:ext uri="{BB962C8B-B14F-4D97-AF65-F5344CB8AC3E}">
        <p14:creationId xmlns:p14="http://schemas.microsoft.com/office/powerpoint/2010/main" val="23883642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4D94-C6A9-D586-F592-76AE719DBD8B}"/>
              </a:ext>
            </a:extLst>
          </p:cNvPr>
          <p:cNvSpPr>
            <a:spLocks noGrp="1"/>
          </p:cNvSpPr>
          <p:nvPr>
            <p:ph type="title"/>
          </p:nvPr>
        </p:nvSpPr>
        <p:spPr/>
        <p:txBody>
          <a:bodyPr/>
          <a:lstStyle/>
          <a:p>
            <a:r>
              <a:rPr lang="en-US" dirty="0"/>
              <a:t>Managed identities for azure resources</a:t>
            </a:r>
            <a:endParaRPr lang="en-NL" dirty="0"/>
          </a:p>
        </p:txBody>
      </p:sp>
      <p:sp>
        <p:nvSpPr>
          <p:cNvPr id="3" name="Content Placeholder 2">
            <a:extLst>
              <a:ext uri="{FF2B5EF4-FFF2-40B4-BE49-F238E27FC236}">
                <a16:creationId xmlns:a16="http://schemas.microsoft.com/office/drawing/2014/main" id="{AEA365D8-9072-61A6-4DC4-7C8DA6CB4486}"/>
              </a:ext>
            </a:extLst>
          </p:cNvPr>
          <p:cNvSpPr>
            <a:spLocks noGrp="1"/>
          </p:cNvSpPr>
          <p:nvPr>
            <p:ph idx="1"/>
          </p:nvPr>
        </p:nvSpPr>
        <p:spPr/>
        <p:txBody>
          <a:bodyPr/>
          <a:lstStyle/>
          <a:p>
            <a:r>
              <a:rPr lang="en-US" dirty="0"/>
              <a:t>A common challenge for developers is the management of secrets and credentials used to secure communication between different components making up a solution. Managed identities eliminate the need for developers to manage credentials.</a:t>
            </a:r>
          </a:p>
          <a:p>
            <a:r>
              <a:rPr lang="en-US" dirty="0"/>
              <a:t>Managed identities provide an identity for applications to use when connecting to resources that support Azure Active Directory (Azure AD) authentication. Applications may use the managed identity to obtain Azure AD tokens. With Azure Key Vault, developers can use managed identities to access resources. Key Vault stores credentials in a secure manner and gives access to storage accounts.</a:t>
            </a:r>
            <a:endParaRPr lang="en-NL" dirty="0"/>
          </a:p>
        </p:txBody>
      </p:sp>
    </p:spTree>
    <p:extLst>
      <p:ext uri="{BB962C8B-B14F-4D97-AF65-F5344CB8AC3E}">
        <p14:creationId xmlns:p14="http://schemas.microsoft.com/office/powerpoint/2010/main" val="4019609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65AA-F3F6-B38F-890E-BE6B91559B45}"/>
              </a:ext>
            </a:extLst>
          </p:cNvPr>
          <p:cNvSpPr>
            <a:spLocks noGrp="1"/>
          </p:cNvSpPr>
          <p:nvPr>
            <p:ph type="title"/>
          </p:nvPr>
        </p:nvSpPr>
        <p:spPr/>
        <p:txBody>
          <a:bodyPr/>
          <a:lstStyle/>
          <a:p>
            <a:r>
              <a:rPr lang="en-US" dirty="0"/>
              <a:t>benefits</a:t>
            </a:r>
            <a:endParaRPr lang="en-NL" dirty="0"/>
          </a:p>
        </p:txBody>
      </p:sp>
      <p:sp>
        <p:nvSpPr>
          <p:cNvPr id="3" name="Content Placeholder 2">
            <a:extLst>
              <a:ext uri="{FF2B5EF4-FFF2-40B4-BE49-F238E27FC236}">
                <a16:creationId xmlns:a16="http://schemas.microsoft.com/office/drawing/2014/main" id="{F60B706C-44E3-67CA-9655-60A68F5FDA75}"/>
              </a:ext>
            </a:extLst>
          </p:cNvPr>
          <p:cNvSpPr>
            <a:spLocks noGrp="1"/>
          </p:cNvSpPr>
          <p:nvPr>
            <p:ph idx="1"/>
          </p:nvPr>
        </p:nvSpPr>
        <p:spPr/>
        <p:txBody>
          <a:bodyPr/>
          <a:lstStyle/>
          <a:p>
            <a:r>
              <a:rPr lang="en-US" dirty="0"/>
              <a:t>Here are some of the benefits of using managed identities:</a:t>
            </a:r>
          </a:p>
          <a:p>
            <a:endParaRPr lang="en-US" dirty="0"/>
          </a:p>
          <a:p>
            <a:pPr lvl="1"/>
            <a:r>
              <a:rPr lang="en-US" dirty="0"/>
              <a:t>You don't need to manage credentials. Credentials aren’t even accessible to you.</a:t>
            </a:r>
          </a:p>
          <a:p>
            <a:pPr lvl="1"/>
            <a:r>
              <a:rPr lang="en-US" dirty="0"/>
              <a:t>You can use managed identities to authenticate to any resource that supports Azure AD authentication, including your own applications.</a:t>
            </a:r>
          </a:p>
          <a:p>
            <a:pPr lvl="1"/>
            <a:r>
              <a:rPr lang="en-US" dirty="0"/>
              <a:t>Managed identities can be used without any additional cost.</a:t>
            </a:r>
            <a:endParaRPr lang="en-NL" dirty="0"/>
          </a:p>
        </p:txBody>
      </p:sp>
      <p:pic>
        <p:nvPicPr>
          <p:cNvPr id="5" name="Picture 4">
            <a:extLst>
              <a:ext uri="{FF2B5EF4-FFF2-40B4-BE49-F238E27FC236}">
                <a16:creationId xmlns:a16="http://schemas.microsoft.com/office/drawing/2014/main" id="{1870552D-9A0D-7A3D-A7D1-11F975288FF0}"/>
              </a:ext>
            </a:extLst>
          </p:cNvPr>
          <p:cNvPicPr>
            <a:picLocks noChangeAspect="1"/>
          </p:cNvPicPr>
          <p:nvPr/>
        </p:nvPicPr>
        <p:blipFill>
          <a:blip r:embed="rId2"/>
          <a:stretch>
            <a:fillRect/>
          </a:stretch>
        </p:blipFill>
        <p:spPr>
          <a:xfrm>
            <a:off x="1024128" y="5082159"/>
            <a:ext cx="7381875" cy="1190625"/>
          </a:xfrm>
          <a:prstGeom prst="rect">
            <a:avLst/>
          </a:prstGeom>
        </p:spPr>
      </p:pic>
    </p:spTree>
    <p:extLst>
      <p:ext uri="{BB962C8B-B14F-4D97-AF65-F5344CB8AC3E}">
        <p14:creationId xmlns:p14="http://schemas.microsoft.com/office/powerpoint/2010/main" val="353546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564F-5A98-1066-B149-AD8DADAC1B35}"/>
              </a:ext>
            </a:extLst>
          </p:cNvPr>
          <p:cNvSpPr>
            <a:spLocks noGrp="1"/>
          </p:cNvSpPr>
          <p:nvPr>
            <p:ph type="title"/>
          </p:nvPr>
        </p:nvSpPr>
        <p:spPr/>
        <p:txBody>
          <a:bodyPr/>
          <a:lstStyle/>
          <a:p>
            <a:r>
              <a:rPr lang="en-US" dirty="0"/>
              <a:t>Azure ad concepts</a:t>
            </a:r>
            <a:endParaRPr lang="en-NL" dirty="0"/>
          </a:p>
        </p:txBody>
      </p:sp>
      <p:sp>
        <p:nvSpPr>
          <p:cNvPr id="3" name="Content Placeholder 2">
            <a:extLst>
              <a:ext uri="{FF2B5EF4-FFF2-40B4-BE49-F238E27FC236}">
                <a16:creationId xmlns:a16="http://schemas.microsoft.com/office/drawing/2014/main" id="{81A3E12A-3726-0E7F-B112-5D2AF7690611}"/>
              </a:ext>
            </a:extLst>
          </p:cNvPr>
          <p:cNvSpPr>
            <a:spLocks noGrp="1"/>
          </p:cNvSpPr>
          <p:nvPr>
            <p:ph idx="1"/>
          </p:nvPr>
        </p:nvSpPr>
        <p:spPr/>
        <p:txBody>
          <a:bodyPr/>
          <a:lstStyle/>
          <a:p>
            <a:pPr marL="0" algn="ctr" rtl="0" eaLnBrk="1" fontAlgn="t" latinLnBrk="0" hangingPunct="1">
              <a:spcBef>
                <a:spcPts val="0"/>
              </a:spcBef>
              <a:spcAft>
                <a:spcPts val="0"/>
              </a:spcAft>
            </a:pPr>
            <a:r>
              <a:rPr lang="en-US" sz="1800" b="0" i="0" u="none" strike="noStrike" kern="1200" dirty="0">
                <a:solidFill>
                  <a:srgbClr val="FFFFFF"/>
                </a:solidFill>
                <a:effectLst/>
                <a:latin typeface="Segoe UI" panose="020B0502040204020203" pitchFamily="34" charset="0"/>
              </a:rPr>
              <a:t>Concept</a:t>
            </a:r>
            <a:endParaRPr lang="en-NL" sz="18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US" sz="1800" b="0" i="0" u="none" strike="noStrike" kern="1200" dirty="0">
                <a:solidFill>
                  <a:srgbClr val="FFFFFF"/>
                </a:solidFill>
                <a:effectLst/>
                <a:latin typeface="Segoe UI" panose="020B0502040204020203" pitchFamily="34" charset="0"/>
              </a:rPr>
              <a:t>Description</a:t>
            </a:r>
            <a:endParaRPr lang="en-NL" sz="1800" b="0" i="0" u="none" strike="noStrike" dirty="0">
              <a:effectLst/>
              <a:latin typeface="Arial" panose="020B0604020202020204" pitchFamily="34" charset="0"/>
            </a:endParaRPr>
          </a:p>
          <a:p>
            <a:endParaRPr lang="en-NL" dirty="0"/>
          </a:p>
        </p:txBody>
      </p:sp>
      <p:graphicFrame>
        <p:nvGraphicFramePr>
          <p:cNvPr id="4" name="Table 6">
            <a:extLst>
              <a:ext uri="{FF2B5EF4-FFF2-40B4-BE49-F238E27FC236}">
                <a16:creationId xmlns:a16="http://schemas.microsoft.com/office/drawing/2014/main" id="{A2FDF223-CFBD-F575-F468-764CF3A44F1E}"/>
              </a:ext>
            </a:extLst>
          </p:cNvPr>
          <p:cNvGraphicFramePr>
            <a:graphicFrameLocks noGrp="1"/>
          </p:cNvGraphicFramePr>
          <p:nvPr>
            <p:extLst>
              <p:ext uri="{D42A27DB-BD31-4B8C-83A1-F6EECF244321}">
                <p14:modId xmlns:p14="http://schemas.microsoft.com/office/powerpoint/2010/main" val="1001429882"/>
              </p:ext>
            </p:extLst>
          </p:nvPr>
        </p:nvGraphicFramePr>
        <p:xfrm>
          <a:off x="1024128" y="2381094"/>
          <a:ext cx="10442463" cy="4129434"/>
        </p:xfrm>
        <a:graphic>
          <a:graphicData uri="http://schemas.openxmlformats.org/drawingml/2006/table">
            <a:tbl>
              <a:tblPr firstRow="1" bandRow="1">
                <a:tableStyleId>{5C22544A-7EE6-4342-B048-85BDC9FD1C3A}</a:tableStyleId>
              </a:tblPr>
              <a:tblGrid>
                <a:gridCol w="2952150">
                  <a:extLst>
                    <a:ext uri="{9D8B030D-6E8A-4147-A177-3AD203B41FA5}">
                      <a16:colId xmlns:a16="http://schemas.microsoft.com/office/drawing/2014/main" val="1289156279"/>
                    </a:ext>
                  </a:extLst>
                </a:gridCol>
                <a:gridCol w="7490313">
                  <a:extLst>
                    <a:ext uri="{9D8B030D-6E8A-4147-A177-3AD203B41FA5}">
                      <a16:colId xmlns:a16="http://schemas.microsoft.com/office/drawing/2014/main" val="2759990731"/>
                    </a:ext>
                  </a:extLst>
                </a:gridCol>
              </a:tblGrid>
              <a:tr h="396551">
                <a:tc>
                  <a:txBody>
                    <a:bodyPr/>
                    <a:lstStyle/>
                    <a:p>
                      <a:pPr algn="ctr"/>
                      <a:r>
                        <a:rPr lang="en-US" b="0" dirty="0"/>
                        <a:t>Concept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7835809"/>
                  </a:ext>
                </a:extLst>
              </a:tr>
              <a:tr h="466530">
                <a:tc>
                  <a:txBody>
                    <a:bodyPr/>
                    <a:lstStyle/>
                    <a:p>
                      <a:r>
                        <a:rPr lang="en-US" dirty="0"/>
                        <a:t>Identity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object that can be authenticated.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8139117"/>
                  </a:ext>
                </a:extLst>
              </a:tr>
              <a:tr h="482081">
                <a:tc>
                  <a:txBody>
                    <a:bodyPr/>
                    <a:lstStyle/>
                    <a:p>
                      <a:r>
                        <a:rPr lang="en-US" dirty="0"/>
                        <a:t>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identity that has data associated with 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439219"/>
                  </a:ext>
                </a:extLst>
              </a:tr>
              <a:tr h="614896">
                <a:tc>
                  <a:txBody>
                    <a:bodyPr/>
                    <a:lstStyle/>
                    <a:p>
                      <a:r>
                        <a:rPr lang="en-US" dirty="0"/>
                        <a:t>Azure AD 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identity created through Azure AD or another Microsoft cloud service.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8512727"/>
                  </a:ext>
                </a:extLst>
              </a:tr>
              <a:tr h="660026">
                <a:tc>
                  <a:txBody>
                    <a:bodyPr/>
                    <a:lstStyle/>
                    <a:p>
                      <a:r>
                        <a:rPr lang="en-US" dirty="0"/>
                        <a:t>Azure tenant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 dedicated and trusted instance of Azure AD that's automatically created when your organization signs up for a Microsoft cloud service subscription.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684497"/>
                  </a:ext>
                </a:extLst>
              </a:tr>
              <a:tr h="614896">
                <a:tc>
                  <a:txBody>
                    <a:bodyPr/>
                    <a:lstStyle/>
                    <a:p>
                      <a:pPr lvl="0">
                        <a:buNone/>
                      </a:pPr>
                      <a:r>
                        <a:rPr lang="en-US" dirty="0"/>
                        <a:t>Azure AD directory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t>Each Azure tenant has a dedicated and trusted Azure AD directory.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8446895"/>
                  </a:ext>
                </a:extLst>
              </a:tr>
              <a:tr h="614896">
                <a:tc>
                  <a:txBody>
                    <a:bodyPr/>
                    <a:lstStyle/>
                    <a:p>
                      <a:pPr lvl="0">
                        <a:buNone/>
                      </a:pPr>
                      <a:r>
                        <a:rPr lang="en-US" dirty="0"/>
                        <a:t>User subscription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Used to pay for Azure cloud services.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2493009"/>
                  </a:ext>
                </a:extLst>
              </a:tr>
            </a:tbl>
          </a:graphicData>
        </a:graphic>
      </p:graphicFrame>
    </p:spTree>
    <p:extLst>
      <p:ext uri="{BB962C8B-B14F-4D97-AF65-F5344CB8AC3E}">
        <p14:creationId xmlns:p14="http://schemas.microsoft.com/office/powerpoint/2010/main" val="2227308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BC40B-8EBE-489C-E817-EE0232675FBA}"/>
              </a:ext>
            </a:extLst>
          </p:cNvPr>
          <p:cNvSpPr>
            <a:spLocks noGrp="1"/>
          </p:cNvSpPr>
          <p:nvPr>
            <p:ph type="title"/>
          </p:nvPr>
        </p:nvSpPr>
        <p:spPr/>
        <p:txBody>
          <a:bodyPr/>
          <a:lstStyle/>
          <a:p>
            <a:r>
              <a:rPr lang="nl-NL" dirty="0"/>
              <a:t>Managed identity types</a:t>
            </a:r>
            <a:endParaRPr lang="en-NL" dirty="0"/>
          </a:p>
        </p:txBody>
      </p:sp>
      <p:sp>
        <p:nvSpPr>
          <p:cNvPr id="3" name="Content Placeholder 2">
            <a:extLst>
              <a:ext uri="{FF2B5EF4-FFF2-40B4-BE49-F238E27FC236}">
                <a16:creationId xmlns:a16="http://schemas.microsoft.com/office/drawing/2014/main" id="{1EA8674B-D1DC-483B-DD5D-49968A26AFDF}"/>
              </a:ext>
            </a:extLst>
          </p:cNvPr>
          <p:cNvSpPr>
            <a:spLocks noGrp="1"/>
          </p:cNvSpPr>
          <p:nvPr>
            <p:ph idx="1"/>
          </p:nvPr>
        </p:nvSpPr>
        <p:spPr/>
        <p:txBody>
          <a:bodyPr>
            <a:normAutofit/>
          </a:bodyPr>
          <a:lstStyle/>
          <a:p>
            <a:r>
              <a:rPr lang="en-US" dirty="0"/>
              <a:t>There are two types of managed identities:</a:t>
            </a:r>
          </a:p>
          <a:p>
            <a:endParaRPr lang="en-US" dirty="0"/>
          </a:p>
          <a:p>
            <a:pPr lvl="1"/>
            <a:r>
              <a:rPr lang="en-US" dirty="0"/>
              <a:t>System-assigned. Some Azure services allow you to enable a managed identity directly on a service instance. When you enable a system-assigned managed identity, an identity is created in Azure AD. The identity is tied to the lifecycle of that service instance. When the resource is deleted, Azure automatically deletes the identity for you. By design, only that Azure resource can use this identity to request tokens from Azure AD.</a:t>
            </a:r>
          </a:p>
          <a:p>
            <a:pPr lvl="1"/>
            <a:r>
              <a:rPr lang="en-US" dirty="0"/>
              <a:t>User-assigned. You may also create a managed identity as a standalone Azure resource. You can create a user-assigned managed identity and assign it to one or more instances of an Azure service. For user-assigned managed identities, the identity is managed separately from the resources that use it.</a:t>
            </a:r>
            <a:endParaRPr lang="en-NL" dirty="0"/>
          </a:p>
        </p:txBody>
      </p:sp>
    </p:spTree>
    <p:extLst>
      <p:ext uri="{BB962C8B-B14F-4D97-AF65-F5344CB8AC3E}">
        <p14:creationId xmlns:p14="http://schemas.microsoft.com/office/powerpoint/2010/main" val="119867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725DF-2267-0B67-EE70-D0AB3032A4FB}"/>
              </a:ext>
            </a:extLst>
          </p:cNvPr>
          <p:cNvSpPr>
            <a:spLocks noGrp="1"/>
          </p:cNvSpPr>
          <p:nvPr>
            <p:ph type="title"/>
          </p:nvPr>
        </p:nvSpPr>
        <p:spPr/>
        <p:txBody>
          <a:bodyPr/>
          <a:lstStyle/>
          <a:p>
            <a:r>
              <a:rPr lang="en-US" dirty="0"/>
              <a:t>differences</a:t>
            </a:r>
            <a:endParaRPr lang="en-NL" dirty="0"/>
          </a:p>
        </p:txBody>
      </p:sp>
      <p:sp>
        <p:nvSpPr>
          <p:cNvPr id="3" name="Content Placeholder 2">
            <a:extLst>
              <a:ext uri="{FF2B5EF4-FFF2-40B4-BE49-F238E27FC236}">
                <a16:creationId xmlns:a16="http://schemas.microsoft.com/office/drawing/2014/main" id="{151786BA-077E-4358-EB6C-ED922F482BB1}"/>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B77577AA-3BCE-908B-4E83-B9362F2B6148}"/>
              </a:ext>
            </a:extLst>
          </p:cNvPr>
          <p:cNvPicPr>
            <a:picLocks noChangeAspect="1"/>
          </p:cNvPicPr>
          <p:nvPr/>
        </p:nvPicPr>
        <p:blipFill>
          <a:blip r:embed="rId2"/>
          <a:stretch>
            <a:fillRect/>
          </a:stretch>
        </p:blipFill>
        <p:spPr>
          <a:xfrm>
            <a:off x="806522" y="2286000"/>
            <a:ext cx="7620000" cy="4219575"/>
          </a:xfrm>
          <a:prstGeom prst="rect">
            <a:avLst/>
          </a:prstGeom>
        </p:spPr>
      </p:pic>
    </p:spTree>
    <p:extLst>
      <p:ext uri="{BB962C8B-B14F-4D97-AF65-F5344CB8AC3E}">
        <p14:creationId xmlns:p14="http://schemas.microsoft.com/office/powerpoint/2010/main" val="1582121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8CA0-F7C0-DB4B-ED64-D9769E75E6F7}"/>
              </a:ext>
            </a:extLst>
          </p:cNvPr>
          <p:cNvSpPr>
            <a:spLocks noGrp="1"/>
          </p:cNvSpPr>
          <p:nvPr>
            <p:ph type="title"/>
          </p:nvPr>
        </p:nvSpPr>
        <p:spPr/>
        <p:txBody>
          <a:bodyPr/>
          <a:lstStyle/>
          <a:p>
            <a:r>
              <a:rPr lang="en-US" dirty="0"/>
              <a:t>Tutorial: adding managed identity</a:t>
            </a:r>
            <a:endParaRPr lang="en-NL" dirty="0"/>
          </a:p>
        </p:txBody>
      </p:sp>
      <p:sp>
        <p:nvSpPr>
          <p:cNvPr id="3" name="Content Placeholder 2">
            <a:extLst>
              <a:ext uri="{FF2B5EF4-FFF2-40B4-BE49-F238E27FC236}">
                <a16:creationId xmlns:a16="http://schemas.microsoft.com/office/drawing/2014/main" id="{20E8984F-B6D6-5A32-140F-AE04B5B1CE9A}"/>
              </a:ext>
            </a:extLst>
          </p:cNvPr>
          <p:cNvSpPr>
            <a:spLocks noGrp="1"/>
          </p:cNvSpPr>
          <p:nvPr>
            <p:ph idx="1"/>
          </p:nvPr>
        </p:nvSpPr>
        <p:spPr/>
        <p:txBody>
          <a:bodyPr/>
          <a:lstStyle/>
          <a:p>
            <a:r>
              <a:rPr lang="nl-NL" dirty="0">
                <a:hlinkClick r:id="rId3"/>
              </a:rPr>
              <a:t>https://docs.microsoft.com/en-us/azure/app-service/overview-managed-identity?context=%2Fazure%2Factive-directory%2Fmanaged-identities-azure-resources%2Fcontext%2Fmsi-context&amp;tabs=portal%2Chttp</a:t>
            </a:r>
            <a:endParaRPr lang="nl-NL" dirty="0"/>
          </a:p>
          <a:p>
            <a:endParaRPr lang="en-NL" dirty="0"/>
          </a:p>
        </p:txBody>
      </p:sp>
      <p:pic>
        <p:nvPicPr>
          <p:cNvPr id="5" name="Picture 4">
            <a:extLst>
              <a:ext uri="{FF2B5EF4-FFF2-40B4-BE49-F238E27FC236}">
                <a16:creationId xmlns:a16="http://schemas.microsoft.com/office/drawing/2014/main" id="{4C957053-5775-8E2D-A914-51FA7FD0FBE6}"/>
              </a:ext>
            </a:extLst>
          </p:cNvPr>
          <p:cNvPicPr>
            <a:picLocks noChangeAspect="1"/>
          </p:cNvPicPr>
          <p:nvPr/>
        </p:nvPicPr>
        <p:blipFill>
          <a:blip r:embed="rId4"/>
          <a:stretch>
            <a:fillRect/>
          </a:stretch>
        </p:blipFill>
        <p:spPr>
          <a:xfrm>
            <a:off x="1024128" y="3573588"/>
            <a:ext cx="7391400" cy="1847850"/>
          </a:xfrm>
          <a:prstGeom prst="rect">
            <a:avLst/>
          </a:prstGeom>
        </p:spPr>
      </p:pic>
    </p:spTree>
    <p:extLst>
      <p:ext uri="{BB962C8B-B14F-4D97-AF65-F5344CB8AC3E}">
        <p14:creationId xmlns:p14="http://schemas.microsoft.com/office/powerpoint/2010/main" val="28188702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EEB0-519A-539F-0DAA-53E7166020BE}"/>
              </a:ext>
            </a:extLst>
          </p:cNvPr>
          <p:cNvSpPr>
            <a:spLocks noGrp="1"/>
          </p:cNvSpPr>
          <p:nvPr>
            <p:ph type="title"/>
          </p:nvPr>
        </p:nvSpPr>
        <p:spPr/>
        <p:txBody>
          <a:bodyPr/>
          <a:lstStyle/>
          <a:p>
            <a:r>
              <a:rPr lang="en-US" dirty="0"/>
              <a:t>Enterprise application blade</a:t>
            </a:r>
            <a:endParaRPr lang="en-NL" dirty="0"/>
          </a:p>
        </p:txBody>
      </p:sp>
      <p:sp>
        <p:nvSpPr>
          <p:cNvPr id="3" name="Content Placeholder 2">
            <a:extLst>
              <a:ext uri="{FF2B5EF4-FFF2-40B4-BE49-F238E27FC236}">
                <a16:creationId xmlns:a16="http://schemas.microsoft.com/office/drawing/2014/main" id="{57C6D630-8ABF-902D-8062-5FD87620EA14}"/>
              </a:ext>
            </a:extLst>
          </p:cNvPr>
          <p:cNvSpPr>
            <a:spLocks noGrp="1"/>
          </p:cNvSpPr>
          <p:nvPr>
            <p:ph idx="1"/>
          </p:nvPr>
        </p:nvSpPr>
        <p:spPr/>
        <p:txBody>
          <a:bodyPr/>
          <a:lstStyle/>
          <a:p>
            <a:r>
              <a:rPr lang="en-US" dirty="0"/>
              <a:t>You can use the Enterprise applications blade in the Azure portal to list and manage the service principals in a tenant. You can see the service principal's permissions, user consented permissions, which users have done that consent, sign in information, and more.</a:t>
            </a:r>
            <a:endParaRPr lang="en-NL" dirty="0"/>
          </a:p>
        </p:txBody>
      </p:sp>
      <p:pic>
        <p:nvPicPr>
          <p:cNvPr id="5" name="Picture 4">
            <a:extLst>
              <a:ext uri="{FF2B5EF4-FFF2-40B4-BE49-F238E27FC236}">
                <a16:creationId xmlns:a16="http://schemas.microsoft.com/office/drawing/2014/main" id="{954D647C-584A-692B-EAE4-84DFADBDA072}"/>
              </a:ext>
            </a:extLst>
          </p:cNvPr>
          <p:cNvPicPr>
            <a:picLocks noChangeAspect="1"/>
          </p:cNvPicPr>
          <p:nvPr/>
        </p:nvPicPr>
        <p:blipFill>
          <a:blip r:embed="rId2"/>
          <a:stretch>
            <a:fillRect/>
          </a:stretch>
        </p:blipFill>
        <p:spPr>
          <a:xfrm>
            <a:off x="5703817" y="3182623"/>
            <a:ext cx="6488183" cy="3866189"/>
          </a:xfrm>
          <a:prstGeom prst="rect">
            <a:avLst/>
          </a:prstGeom>
        </p:spPr>
      </p:pic>
    </p:spTree>
    <p:extLst>
      <p:ext uri="{BB962C8B-B14F-4D97-AF65-F5344CB8AC3E}">
        <p14:creationId xmlns:p14="http://schemas.microsoft.com/office/powerpoint/2010/main" val="13806874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110B-DD15-20F5-BA4F-4B77B3AA84AC}"/>
              </a:ext>
            </a:extLst>
          </p:cNvPr>
          <p:cNvSpPr>
            <a:spLocks noGrp="1"/>
          </p:cNvSpPr>
          <p:nvPr>
            <p:ph type="title"/>
          </p:nvPr>
        </p:nvSpPr>
        <p:spPr/>
        <p:txBody>
          <a:bodyPr/>
          <a:lstStyle/>
          <a:p>
            <a:r>
              <a:rPr lang="en-US" dirty="0"/>
              <a:t>Relationship between application objects and service principals</a:t>
            </a:r>
            <a:endParaRPr lang="en-NL" dirty="0"/>
          </a:p>
        </p:txBody>
      </p:sp>
      <p:sp>
        <p:nvSpPr>
          <p:cNvPr id="3" name="Content Placeholder 2">
            <a:extLst>
              <a:ext uri="{FF2B5EF4-FFF2-40B4-BE49-F238E27FC236}">
                <a16:creationId xmlns:a16="http://schemas.microsoft.com/office/drawing/2014/main" id="{76C6C6F5-A2D4-1F8A-6679-4A199FD4A7DC}"/>
              </a:ext>
            </a:extLst>
          </p:cNvPr>
          <p:cNvSpPr>
            <a:spLocks noGrp="1"/>
          </p:cNvSpPr>
          <p:nvPr>
            <p:ph idx="1"/>
          </p:nvPr>
        </p:nvSpPr>
        <p:spPr/>
        <p:txBody>
          <a:bodyPr>
            <a:normAutofit lnSpcReduction="10000"/>
          </a:bodyPr>
          <a:lstStyle/>
          <a:p>
            <a:r>
              <a:rPr lang="en-US" dirty="0"/>
              <a:t>The application object is the global representation of your application for use across all tenants, and the service principal is the local representation for use in a specific tenant. The application object serves as the template from which common and default properties are derived for use in creating corresponding service principal objects.</a:t>
            </a:r>
          </a:p>
          <a:p>
            <a:r>
              <a:rPr lang="en-US" dirty="0"/>
              <a:t>An application object has:</a:t>
            </a:r>
          </a:p>
          <a:p>
            <a:pPr lvl="1"/>
            <a:r>
              <a:rPr lang="en-US" dirty="0"/>
              <a:t>A 1:1 relationship with the software application, and</a:t>
            </a:r>
          </a:p>
          <a:p>
            <a:pPr lvl="1"/>
            <a:r>
              <a:rPr lang="en-US" dirty="0"/>
              <a:t>A 1:many relationship with its corresponding service principal object(s).</a:t>
            </a:r>
          </a:p>
          <a:p>
            <a:r>
              <a:rPr lang="en-US" dirty="0"/>
              <a:t>A service principal must be created in each tenant where the application is used, enabling it to establish an identity for sign-in and/or access to resources being secured by the tenant. A single-tenant application has only one service principal (in its home tenant), created and consented for use during application registration. A multi-tenant application also has a service principal created in each tenant where a user from that tenant has consented to its use.</a:t>
            </a:r>
            <a:endParaRPr lang="en-NL" dirty="0"/>
          </a:p>
        </p:txBody>
      </p:sp>
    </p:spTree>
    <p:extLst>
      <p:ext uri="{BB962C8B-B14F-4D97-AF65-F5344CB8AC3E}">
        <p14:creationId xmlns:p14="http://schemas.microsoft.com/office/powerpoint/2010/main" val="3182655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A085-5145-B042-D761-08899773F561}"/>
              </a:ext>
            </a:extLst>
          </p:cNvPr>
          <p:cNvSpPr>
            <a:spLocks noGrp="1"/>
          </p:cNvSpPr>
          <p:nvPr>
            <p:ph type="title"/>
          </p:nvPr>
        </p:nvSpPr>
        <p:spPr/>
        <p:txBody>
          <a:bodyPr/>
          <a:lstStyle/>
          <a:p>
            <a:r>
              <a:rPr lang="en-US" dirty="0"/>
              <a:t>Consequences of modifying and deleting applications</a:t>
            </a:r>
            <a:endParaRPr lang="en-NL" dirty="0"/>
          </a:p>
        </p:txBody>
      </p:sp>
      <p:sp>
        <p:nvSpPr>
          <p:cNvPr id="3" name="Content Placeholder 2">
            <a:extLst>
              <a:ext uri="{FF2B5EF4-FFF2-40B4-BE49-F238E27FC236}">
                <a16:creationId xmlns:a16="http://schemas.microsoft.com/office/drawing/2014/main" id="{D13F09FC-A84D-53D8-6585-8936101C1052}"/>
              </a:ext>
            </a:extLst>
          </p:cNvPr>
          <p:cNvSpPr>
            <a:spLocks noGrp="1"/>
          </p:cNvSpPr>
          <p:nvPr>
            <p:ph idx="1"/>
          </p:nvPr>
        </p:nvSpPr>
        <p:spPr/>
        <p:txBody>
          <a:bodyPr/>
          <a:lstStyle/>
          <a:p>
            <a:r>
              <a:rPr lang="en-US" dirty="0"/>
              <a:t>Any changes that you make to your application object are also reflected in its service principal object in the application's home tenant only (the tenant where it was registered). This means that deleting an application object will also delete its home tenant service principal object. However, restoring that application object will not restore its corresponding service principal. For multi-tenant applications, changes to the application object are not reflected in any consumer tenants' service principal objects until the access is removed through the Application Access Panel and granted again.</a:t>
            </a:r>
            <a:endParaRPr lang="en-NL" dirty="0"/>
          </a:p>
        </p:txBody>
      </p:sp>
    </p:spTree>
    <p:extLst>
      <p:ext uri="{BB962C8B-B14F-4D97-AF65-F5344CB8AC3E}">
        <p14:creationId xmlns:p14="http://schemas.microsoft.com/office/powerpoint/2010/main" val="42487729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4F0E-973A-69F8-B1BC-83D64AC68148}"/>
              </a:ext>
            </a:extLst>
          </p:cNvPr>
          <p:cNvSpPr>
            <a:spLocks noGrp="1"/>
          </p:cNvSpPr>
          <p:nvPr>
            <p:ph type="title"/>
          </p:nvPr>
        </p:nvSpPr>
        <p:spPr/>
        <p:txBody>
          <a:bodyPr/>
          <a:lstStyle/>
          <a:p>
            <a:r>
              <a:rPr lang="en-US" dirty="0"/>
              <a:t>Tutorial: Connect to Azure databases from App Service</a:t>
            </a:r>
            <a:endParaRPr lang="en-NL" dirty="0"/>
          </a:p>
        </p:txBody>
      </p:sp>
      <p:sp>
        <p:nvSpPr>
          <p:cNvPr id="3" name="Content Placeholder 2">
            <a:extLst>
              <a:ext uri="{FF2B5EF4-FFF2-40B4-BE49-F238E27FC236}">
                <a16:creationId xmlns:a16="http://schemas.microsoft.com/office/drawing/2014/main" id="{068ECD9C-BAC6-C914-05A3-3C783E5D1BA8}"/>
              </a:ext>
            </a:extLst>
          </p:cNvPr>
          <p:cNvSpPr>
            <a:spLocks noGrp="1"/>
          </p:cNvSpPr>
          <p:nvPr>
            <p:ph idx="1"/>
          </p:nvPr>
        </p:nvSpPr>
        <p:spPr/>
        <p:txBody>
          <a:bodyPr/>
          <a:lstStyle/>
          <a:p>
            <a:r>
              <a:rPr lang="nl-NL" dirty="0">
                <a:hlinkClick r:id="rId2"/>
              </a:rPr>
              <a:t>https://docs.microsoft.com/en-us/azure/app-service/tutorial-connect-msi-azure-database?tabs=sqldatabase%2Csystemassigned%2Cnetfx%2Cwindowsclient</a:t>
            </a:r>
            <a:endParaRPr lang="nl-NL" dirty="0"/>
          </a:p>
          <a:p>
            <a:endParaRPr lang="en-NL" dirty="0"/>
          </a:p>
        </p:txBody>
      </p:sp>
      <p:pic>
        <p:nvPicPr>
          <p:cNvPr id="5" name="Picture 4">
            <a:extLst>
              <a:ext uri="{FF2B5EF4-FFF2-40B4-BE49-F238E27FC236}">
                <a16:creationId xmlns:a16="http://schemas.microsoft.com/office/drawing/2014/main" id="{F4474D24-5025-8FFC-4C34-C4D2C41C8514}"/>
              </a:ext>
            </a:extLst>
          </p:cNvPr>
          <p:cNvPicPr>
            <a:picLocks noChangeAspect="1"/>
          </p:cNvPicPr>
          <p:nvPr/>
        </p:nvPicPr>
        <p:blipFill>
          <a:blip r:embed="rId3"/>
          <a:stretch>
            <a:fillRect/>
          </a:stretch>
        </p:blipFill>
        <p:spPr>
          <a:xfrm>
            <a:off x="1024128" y="3429000"/>
            <a:ext cx="7372350" cy="2266950"/>
          </a:xfrm>
          <a:prstGeom prst="rect">
            <a:avLst/>
          </a:prstGeom>
        </p:spPr>
      </p:pic>
    </p:spTree>
    <p:extLst>
      <p:ext uri="{BB962C8B-B14F-4D97-AF65-F5344CB8AC3E}">
        <p14:creationId xmlns:p14="http://schemas.microsoft.com/office/powerpoint/2010/main" val="11794805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50AA4-260C-4A17-0FD9-0000F06A3735}"/>
              </a:ext>
            </a:extLst>
          </p:cNvPr>
          <p:cNvSpPr>
            <a:spLocks noGrp="1"/>
          </p:cNvSpPr>
          <p:nvPr>
            <p:ph type="title"/>
          </p:nvPr>
        </p:nvSpPr>
        <p:spPr/>
        <p:txBody>
          <a:bodyPr/>
          <a:lstStyle/>
          <a:p>
            <a:r>
              <a:rPr lang="en-US" dirty="0"/>
              <a:t>Tutorial: Access Azure services from a .NET web app</a:t>
            </a:r>
            <a:endParaRPr lang="en-NL" dirty="0"/>
          </a:p>
        </p:txBody>
      </p:sp>
      <p:sp>
        <p:nvSpPr>
          <p:cNvPr id="3" name="Content Placeholder 2">
            <a:extLst>
              <a:ext uri="{FF2B5EF4-FFF2-40B4-BE49-F238E27FC236}">
                <a16:creationId xmlns:a16="http://schemas.microsoft.com/office/drawing/2014/main" id="{BD039747-14D9-B8BD-9FF7-94B4864FED32}"/>
              </a:ext>
            </a:extLst>
          </p:cNvPr>
          <p:cNvSpPr>
            <a:spLocks noGrp="1"/>
          </p:cNvSpPr>
          <p:nvPr>
            <p:ph idx="1"/>
          </p:nvPr>
        </p:nvSpPr>
        <p:spPr/>
        <p:txBody>
          <a:bodyPr/>
          <a:lstStyle/>
          <a:p>
            <a:r>
              <a:rPr lang="nl-NL" dirty="0">
                <a:hlinkClick r:id="rId2"/>
              </a:rPr>
              <a:t>https://docs.microsoft.com/en-us/azure/app-service/scenario-secure-app-access-storage?tabs=azure-portal</a:t>
            </a:r>
            <a:endParaRPr lang="nl-NL" dirty="0"/>
          </a:p>
          <a:p>
            <a:endParaRPr lang="en-NL" dirty="0"/>
          </a:p>
        </p:txBody>
      </p:sp>
      <p:pic>
        <p:nvPicPr>
          <p:cNvPr id="5" name="Picture 4">
            <a:extLst>
              <a:ext uri="{FF2B5EF4-FFF2-40B4-BE49-F238E27FC236}">
                <a16:creationId xmlns:a16="http://schemas.microsoft.com/office/drawing/2014/main" id="{2CF93888-D387-7BC9-FE6E-D385ED815610}"/>
              </a:ext>
            </a:extLst>
          </p:cNvPr>
          <p:cNvPicPr>
            <a:picLocks noChangeAspect="1"/>
          </p:cNvPicPr>
          <p:nvPr/>
        </p:nvPicPr>
        <p:blipFill>
          <a:blip r:embed="rId3"/>
          <a:stretch>
            <a:fillRect/>
          </a:stretch>
        </p:blipFill>
        <p:spPr>
          <a:xfrm>
            <a:off x="1024128" y="3429000"/>
            <a:ext cx="7553325" cy="2409825"/>
          </a:xfrm>
          <a:prstGeom prst="rect">
            <a:avLst/>
          </a:prstGeom>
        </p:spPr>
      </p:pic>
    </p:spTree>
    <p:extLst>
      <p:ext uri="{BB962C8B-B14F-4D97-AF65-F5344CB8AC3E}">
        <p14:creationId xmlns:p14="http://schemas.microsoft.com/office/powerpoint/2010/main" val="38867800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8B40-75A9-20A5-EC20-302A9691B2DA}"/>
              </a:ext>
            </a:extLst>
          </p:cNvPr>
          <p:cNvSpPr>
            <a:spLocks noGrp="1"/>
          </p:cNvSpPr>
          <p:nvPr>
            <p:ph type="title"/>
          </p:nvPr>
        </p:nvSpPr>
        <p:spPr/>
        <p:txBody>
          <a:bodyPr/>
          <a:lstStyle/>
          <a:p>
            <a:r>
              <a:rPr lang="en-US" dirty="0"/>
              <a:t>Microsoft graph</a:t>
            </a:r>
            <a:endParaRPr lang="en-NL" dirty="0"/>
          </a:p>
        </p:txBody>
      </p:sp>
      <p:sp>
        <p:nvSpPr>
          <p:cNvPr id="3" name="Content Placeholder 2">
            <a:extLst>
              <a:ext uri="{FF2B5EF4-FFF2-40B4-BE49-F238E27FC236}">
                <a16:creationId xmlns:a16="http://schemas.microsoft.com/office/drawing/2014/main" id="{C2149A5A-E0F3-E670-2772-FED45A861C9E}"/>
              </a:ext>
            </a:extLst>
          </p:cNvPr>
          <p:cNvSpPr>
            <a:spLocks noGrp="1"/>
          </p:cNvSpPr>
          <p:nvPr>
            <p:ph idx="1"/>
          </p:nvPr>
        </p:nvSpPr>
        <p:spPr/>
        <p:txBody>
          <a:bodyPr/>
          <a:lstStyle/>
          <a:p>
            <a:r>
              <a:rPr lang="en-US" dirty="0"/>
              <a:t>Microsoft Graph is the gateway to data and intelligence in Microsoft 365. It provides a unified programmability model that you can use to access the tremendous amount of data in Microsoft 365, Windows, and Enterprise Mobility + Security. Use the wealth of data in Microsoft Graph to build apps for organizations and consumers that interact with millions of users.</a:t>
            </a:r>
            <a:endParaRPr lang="en-NL" dirty="0"/>
          </a:p>
        </p:txBody>
      </p:sp>
    </p:spTree>
    <p:extLst>
      <p:ext uri="{BB962C8B-B14F-4D97-AF65-F5344CB8AC3E}">
        <p14:creationId xmlns:p14="http://schemas.microsoft.com/office/powerpoint/2010/main" val="40369760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DCC9-2F3F-519B-BF3E-B54708E607D1}"/>
              </a:ext>
            </a:extLst>
          </p:cNvPr>
          <p:cNvSpPr>
            <a:spLocks noGrp="1"/>
          </p:cNvSpPr>
          <p:nvPr>
            <p:ph type="title"/>
          </p:nvPr>
        </p:nvSpPr>
        <p:spPr/>
        <p:txBody>
          <a:bodyPr/>
          <a:lstStyle/>
          <a:p>
            <a:r>
              <a:rPr lang="nl-NL" dirty="0"/>
              <a:t>What's in Microsoft Graph?</a:t>
            </a:r>
            <a:endParaRPr lang="en-NL" dirty="0"/>
          </a:p>
        </p:txBody>
      </p:sp>
      <p:sp>
        <p:nvSpPr>
          <p:cNvPr id="3" name="Content Placeholder 2">
            <a:extLst>
              <a:ext uri="{FF2B5EF4-FFF2-40B4-BE49-F238E27FC236}">
                <a16:creationId xmlns:a16="http://schemas.microsoft.com/office/drawing/2014/main" id="{A3525BC6-B8A6-DFC7-B4D4-6027E328DDEE}"/>
              </a:ext>
            </a:extLst>
          </p:cNvPr>
          <p:cNvSpPr>
            <a:spLocks noGrp="1"/>
          </p:cNvSpPr>
          <p:nvPr>
            <p:ph idx="1"/>
          </p:nvPr>
        </p:nvSpPr>
        <p:spPr/>
        <p:txBody>
          <a:bodyPr/>
          <a:lstStyle/>
          <a:p>
            <a:r>
              <a:rPr lang="en-US" dirty="0"/>
              <a:t>Microsoft Graph exposes REST APIs and client libraries to access data on the following Microsoft cloud services:</a:t>
            </a:r>
          </a:p>
          <a:p>
            <a:endParaRPr lang="en-US" dirty="0"/>
          </a:p>
          <a:p>
            <a:pPr lvl="1"/>
            <a:r>
              <a:rPr lang="en-US" b="1" dirty="0"/>
              <a:t>Microsoft 365 core services</a:t>
            </a:r>
            <a:r>
              <a:rPr lang="en-US" dirty="0"/>
              <a:t>: Bookings, Calendar, Delve, Excel, Microsoft 365 compliance eDiscovery, Microsoft Search, OneDrive, OneNote, Outlook/Exchange, People (Outlook contacts), Planner, SharePoint, Teams, To Do, Viva Insights</a:t>
            </a:r>
          </a:p>
          <a:p>
            <a:pPr lvl="1"/>
            <a:r>
              <a:rPr lang="en-US" b="1" dirty="0"/>
              <a:t>Enterprise Mobility + Security services</a:t>
            </a:r>
            <a:r>
              <a:rPr lang="en-US" dirty="0"/>
              <a:t>: Advanced Threat Analytics, Advanced Threat Protection, Azure Active Directory, Identity Manager, and Intune</a:t>
            </a:r>
          </a:p>
          <a:p>
            <a:pPr lvl="1"/>
            <a:r>
              <a:rPr lang="en-US" b="1" dirty="0"/>
              <a:t>Windows services</a:t>
            </a:r>
            <a:r>
              <a:rPr lang="en-US" dirty="0"/>
              <a:t>: activities, devices, notifications, Universal Print</a:t>
            </a:r>
          </a:p>
          <a:p>
            <a:pPr lvl="1"/>
            <a:r>
              <a:rPr lang="en-US" b="1" dirty="0"/>
              <a:t>Dynamics 365 Business Central services</a:t>
            </a:r>
            <a:endParaRPr lang="en-NL" b="1" dirty="0"/>
          </a:p>
        </p:txBody>
      </p:sp>
    </p:spTree>
    <p:extLst>
      <p:ext uri="{BB962C8B-B14F-4D97-AF65-F5344CB8AC3E}">
        <p14:creationId xmlns:p14="http://schemas.microsoft.com/office/powerpoint/2010/main" val="345034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12B8-1749-F379-7110-1DCDBEB10706}"/>
              </a:ext>
            </a:extLst>
          </p:cNvPr>
          <p:cNvSpPr>
            <a:spLocks noGrp="1"/>
          </p:cNvSpPr>
          <p:nvPr>
            <p:ph type="title"/>
          </p:nvPr>
        </p:nvSpPr>
        <p:spPr/>
        <p:txBody>
          <a:bodyPr/>
          <a:lstStyle/>
          <a:p>
            <a:r>
              <a:rPr lang="en-US" dirty="0"/>
              <a:t>AD DS vs Azure Active Directory</a:t>
            </a:r>
            <a:endParaRPr lang="en-NL" dirty="0"/>
          </a:p>
        </p:txBody>
      </p:sp>
      <p:sp>
        <p:nvSpPr>
          <p:cNvPr id="3" name="Content Placeholder 2">
            <a:extLst>
              <a:ext uri="{FF2B5EF4-FFF2-40B4-BE49-F238E27FC236}">
                <a16:creationId xmlns:a16="http://schemas.microsoft.com/office/drawing/2014/main" id="{85C4EAD7-2BB2-D2A1-3FF4-24CC4E8ED8A5}"/>
              </a:ext>
            </a:extLst>
          </p:cNvPr>
          <p:cNvSpPr>
            <a:spLocks noGrp="1"/>
          </p:cNvSpPr>
          <p:nvPr>
            <p:ph idx="1"/>
          </p:nvPr>
        </p:nvSpPr>
        <p:spPr/>
        <p:txBody>
          <a:bodyPr/>
          <a:lstStyle/>
          <a:p>
            <a:r>
              <a:rPr lang="en-US" dirty="0"/>
              <a:t>Azure AD is primarily an identity solution, and designed for HTTP and HTTPS communications</a:t>
            </a:r>
          </a:p>
          <a:p>
            <a:r>
              <a:rPr lang="en-US" dirty="0"/>
              <a:t>Queried using the REST API over HTTP and HTTPS. Instead of LDAP.</a:t>
            </a:r>
          </a:p>
          <a:p>
            <a:r>
              <a:rPr lang="en-US" dirty="0"/>
              <a:t>Uses HTTP and HTTPS protocols such as SAML, WS-Federation, and OpenID Connect for authentication (and OAuth for authorization). Instead of Kerberos</a:t>
            </a:r>
          </a:p>
          <a:p>
            <a:r>
              <a:rPr lang="en-US" dirty="0"/>
              <a:t>Includes federation services, and many third-party services (such as Facebook)</a:t>
            </a:r>
          </a:p>
          <a:p>
            <a:r>
              <a:rPr lang="en-US" dirty="0"/>
              <a:t>Azure AD users and groups are created in a flat structure, and there are no Organizational Units (OUs) or Group Policy Objects (GPOs)</a:t>
            </a:r>
          </a:p>
          <a:p>
            <a:endParaRPr lang="en-NL" dirty="0"/>
          </a:p>
        </p:txBody>
      </p:sp>
    </p:spTree>
    <p:extLst>
      <p:ext uri="{BB962C8B-B14F-4D97-AF65-F5344CB8AC3E}">
        <p14:creationId xmlns:p14="http://schemas.microsoft.com/office/powerpoint/2010/main" val="3729224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657AF6-DF59-3007-B0A7-C11616737CD6}"/>
              </a:ext>
            </a:extLst>
          </p:cNvPr>
          <p:cNvSpPr>
            <a:spLocks noGrp="1"/>
          </p:cNvSpPr>
          <p:nvPr>
            <p:ph idx="1"/>
          </p:nvPr>
        </p:nvSpPr>
        <p:spPr>
          <a:xfrm>
            <a:off x="904126" y="606175"/>
            <a:ext cx="9840075" cy="5703185"/>
          </a:xfrm>
        </p:spPr>
        <p:txBody>
          <a:bodyPr>
            <a:normAutofit/>
          </a:bodyPr>
          <a:lstStyle/>
          <a:p>
            <a:r>
              <a:rPr lang="en-US" dirty="0"/>
              <a:t>Use Microsoft Graph to build experiences around the user's unique context to help them be more productive. Imagine an app that...</a:t>
            </a:r>
          </a:p>
          <a:p>
            <a:endParaRPr lang="en-US" dirty="0"/>
          </a:p>
          <a:p>
            <a:pPr lvl="1"/>
            <a:r>
              <a:rPr lang="en-US" dirty="0"/>
              <a:t>Looks at your next meeting and helps you prepare for it by providing profile information for attendees, including their job titles and managers, as well as information about the latest documents they're working on, and people they're collaborating with.</a:t>
            </a:r>
          </a:p>
          <a:p>
            <a:pPr lvl="1"/>
            <a:r>
              <a:rPr lang="en-US" dirty="0"/>
              <a:t>Scans your calendar, and suggests the best times for the next team meeting.</a:t>
            </a:r>
          </a:p>
          <a:p>
            <a:pPr lvl="1"/>
            <a:r>
              <a:rPr lang="en-US" dirty="0"/>
              <a:t>Fetches the latest sales projection chart from an Excel file in your OneDrive and lets you update the forecast in real time, all from your phone.</a:t>
            </a:r>
          </a:p>
          <a:p>
            <a:pPr lvl="1"/>
            <a:r>
              <a:rPr lang="en-US" dirty="0"/>
              <a:t>Subscribes to changes in your calendar, sends you an alert when you're spending too much time in meetings, and provides recommendations for the ones you can miss or delegate based on how relevant the attendees are to you.</a:t>
            </a:r>
          </a:p>
          <a:p>
            <a:pPr lvl="1"/>
            <a:r>
              <a:rPr lang="en-US" dirty="0"/>
              <a:t>Helps you sort out personal and work information on your phone; for example, by categorizing pictures that should go to your personal OneDrive and business receipts that should go to your OneDrive for Business.</a:t>
            </a:r>
          </a:p>
          <a:p>
            <a:pPr lvl="1"/>
            <a:r>
              <a:rPr lang="en-US" dirty="0"/>
              <a:t>Analyzes at-scale Microsoft 365 data so that decision makers can unlock valuable insights into time allocation and collaboration patterns that improve business productivity.</a:t>
            </a:r>
          </a:p>
          <a:p>
            <a:pPr lvl="1"/>
            <a:r>
              <a:rPr lang="en-US" dirty="0"/>
              <a:t>Brings custom business data into Microsoft Graph, indexing it to make it searchable along with data from Microsoft 365 services.</a:t>
            </a:r>
            <a:endParaRPr lang="en-NL" dirty="0"/>
          </a:p>
        </p:txBody>
      </p:sp>
    </p:spTree>
    <p:extLst>
      <p:ext uri="{BB962C8B-B14F-4D97-AF65-F5344CB8AC3E}">
        <p14:creationId xmlns:p14="http://schemas.microsoft.com/office/powerpoint/2010/main" val="3308943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4D1D-E5F9-450F-4396-6669151FD607}"/>
              </a:ext>
            </a:extLst>
          </p:cNvPr>
          <p:cNvSpPr>
            <a:spLocks noGrp="1"/>
          </p:cNvSpPr>
          <p:nvPr>
            <p:ph type="title"/>
          </p:nvPr>
        </p:nvSpPr>
        <p:spPr/>
        <p:txBody>
          <a:bodyPr/>
          <a:lstStyle/>
          <a:p>
            <a:r>
              <a:rPr lang="en-US" dirty="0"/>
              <a:t>example</a:t>
            </a:r>
            <a:endParaRPr lang="en-NL" dirty="0"/>
          </a:p>
        </p:txBody>
      </p:sp>
      <p:sp>
        <p:nvSpPr>
          <p:cNvPr id="3" name="Content Placeholder 2">
            <a:extLst>
              <a:ext uri="{FF2B5EF4-FFF2-40B4-BE49-F238E27FC236}">
                <a16:creationId xmlns:a16="http://schemas.microsoft.com/office/drawing/2014/main" id="{80806B0C-2DF7-C8F9-CACE-3DD9B7DB320A}"/>
              </a:ext>
            </a:extLst>
          </p:cNvPr>
          <p:cNvSpPr>
            <a:spLocks noGrp="1"/>
          </p:cNvSpPr>
          <p:nvPr>
            <p:ph idx="1"/>
          </p:nvPr>
        </p:nvSpPr>
        <p:spPr/>
        <p:txBody>
          <a:bodyPr>
            <a:normAutofit/>
          </a:bodyPr>
          <a:lstStyle/>
          <a:p>
            <a:r>
              <a:rPr lang="en-US" dirty="0"/>
              <a:t>Pick the first scenario about researching meeting attendees as an example. With the Microsoft Graph API, you can:</a:t>
            </a:r>
          </a:p>
          <a:p>
            <a:pPr lvl="1"/>
            <a:r>
              <a:rPr lang="en-US" dirty="0"/>
              <a:t>Get the email addresses of the meeting event attendees.</a:t>
            </a:r>
          </a:p>
          <a:p>
            <a:pPr lvl="1"/>
            <a:r>
              <a:rPr lang="en-US" dirty="0"/>
              <a:t>Look them up individually as a user in Azure Active Directory to get their profile information.</a:t>
            </a:r>
          </a:p>
          <a:p>
            <a:r>
              <a:rPr lang="en-US" dirty="0"/>
              <a:t>You can then navigate to other resources using relationships:</a:t>
            </a:r>
          </a:p>
          <a:p>
            <a:pPr lvl="1"/>
            <a:r>
              <a:rPr lang="en-US" dirty="0"/>
              <a:t>Connect to their manager through a manager relationship.</a:t>
            </a:r>
          </a:p>
          <a:p>
            <a:pPr lvl="1"/>
            <a:r>
              <a:rPr lang="en-US" dirty="0"/>
              <a:t>Get valuable insights and intelligence including the popular files trending around the user.</a:t>
            </a:r>
          </a:p>
          <a:p>
            <a:pPr lvl="1"/>
            <a:r>
              <a:rPr lang="en-US" dirty="0"/>
              <a:t>Get the most relevant people around the user.</a:t>
            </a:r>
          </a:p>
          <a:p>
            <a:pPr lvl="1"/>
            <a:r>
              <a:rPr lang="en-US" dirty="0"/>
              <a:t>Extend the scenario to get to the user's groups through a </a:t>
            </a:r>
            <a:r>
              <a:rPr lang="en-US" dirty="0" err="1"/>
              <a:t>memberOf</a:t>
            </a:r>
            <a:r>
              <a:rPr lang="en-US" dirty="0"/>
              <a:t> relationship.</a:t>
            </a:r>
          </a:p>
          <a:p>
            <a:pPr lvl="1"/>
            <a:r>
              <a:rPr lang="en-US" dirty="0"/>
              <a:t>Reach other members in each group.</a:t>
            </a:r>
          </a:p>
          <a:p>
            <a:pPr lvl="1"/>
            <a:r>
              <a:rPr lang="en-US" dirty="0"/>
              <a:t>Tap into other scenarios enabled by groups, such as education and teamwork.</a:t>
            </a:r>
            <a:endParaRPr lang="en-NL" dirty="0"/>
          </a:p>
        </p:txBody>
      </p:sp>
    </p:spTree>
    <p:extLst>
      <p:ext uri="{BB962C8B-B14F-4D97-AF65-F5344CB8AC3E}">
        <p14:creationId xmlns:p14="http://schemas.microsoft.com/office/powerpoint/2010/main" val="22028972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BE7D-0549-5142-C18C-77D9E45904D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FB69B43F-45AB-92B2-CDB2-550A1B0AA5E4}"/>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F59B6AD2-8035-CDAB-63BB-C4CAC7E61CEE}"/>
              </a:ext>
            </a:extLst>
          </p:cNvPr>
          <p:cNvPicPr>
            <a:picLocks noChangeAspect="1"/>
          </p:cNvPicPr>
          <p:nvPr/>
        </p:nvPicPr>
        <p:blipFill>
          <a:blip r:embed="rId2"/>
          <a:stretch>
            <a:fillRect/>
          </a:stretch>
        </p:blipFill>
        <p:spPr>
          <a:xfrm>
            <a:off x="1024128" y="371474"/>
            <a:ext cx="7634707" cy="6275905"/>
          </a:xfrm>
          <a:prstGeom prst="rect">
            <a:avLst/>
          </a:prstGeom>
        </p:spPr>
      </p:pic>
    </p:spTree>
    <p:extLst>
      <p:ext uri="{BB962C8B-B14F-4D97-AF65-F5344CB8AC3E}">
        <p14:creationId xmlns:p14="http://schemas.microsoft.com/office/powerpoint/2010/main" val="31459549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98E2-D8D5-E2D1-B6EC-288ED40223AB}"/>
              </a:ext>
            </a:extLst>
          </p:cNvPr>
          <p:cNvSpPr>
            <a:spLocks noGrp="1"/>
          </p:cNvSpPr>
          <p:nvPr>
            <p:ph type="title"/>
          </p:nvPr>
        </p:nvSpPr>
        <p:spPr/>
        <p:txBody>
          <a:bodyPr/>
          <a:lstStyle/>
          <a:p>
            <a:r>
              <a:rPr lang="en-US" dirty="0"/>
              <a:t>Graph explorer</a:t>
            </a:r>
            <a:endParaRPr lang="en-NL" dirty="0"/>
          </a:p>
        </p:txBody>
      </p:sp>
      <p:sp>
        <p:nvSpPr>
          <p:cNvPr id="3" name="Content Placeholder 2">
            <a:extLst>
              <a:ext uri="{FF2B5EF4-FFF2-40B4-BE49-F238E27FC236}">
                <a16:creationId xmlns:a16="http://schemas.microsoft.com/office/drawing/2014/main" id="{1EBE70CF-A578-E712-C1CC-329FCC884087}"/>
              </a:ext>
            </a:extLst>
          </p:cNvPr>
          <p:cNvSpPr>
            <a:spLocks noGrp="1"/>
          </p:cNvSpPr>
          <p:nvPr>
            <p:ph idx="1"/>
          </p:nvPr>
        </p:nvSpPr>
        <p:spPr/>
        <p:txBody>
          <a:bodyPr/>
          <a:lstStyle/>
          <a:p>
            <a:r>
              <a:rPr lang="nl-NL" dirty="0">
                <a:hlinkClick r:id="rId2"/>
              </a:rPr>
              <a:t>https://developer.microsoft.com/en-us/graph/graph-explorer</a:t>
            </a:r>
            <a:endParaRPr lang="nl-NL" dirty="0"/>
          </a:p>
          <a:p>
            <a:endParaRPr lang="en-NL" dirty="0"/>
          </a:p>
        </p:txBody>
      </p:sp>
      <p:pic>
        <p:nvPicPr>
          <p:cNvPr id="5" name="Picture 4">
            <a:extLst>
              <a:ext uri="{FF2B5EF4-FFF2-40B4-BE49-F238E27FC236}">
                <a16:creationId xmlns:a16="http://schemas.microsoft.com/office/drawing/2014/main" id="{E0BD1443-7766-3DE1-3B7C-843948A8F5E5}"/>
              </a:ext>
            </a:extLst>
          </p:cNvPr>
          <p:cNvPicPr>
            <a:picLocks noChangeAspect="1"/>
          </p:cNvPicPr>
          <p:nvPr/>
        </p:nvPicPr>
        <p:blipFill>
          <a:blip r:embed="rId3"/>
          <a:stretch>
            <a:fillRect/>
          </a:stretch>
        </p:blipFill>
        <p:spPr>
          <a:xfrm>
            <a:off x="1024128" y="2813685"/>
            <a:ext cx="8715375" cy="3495675"/>
          </a:xfrm>
          <a:prstGeom prst="rect">
            <a:avLst/>
          </a:prstGeom>
        </p:spPr>
      </p:pic>
    </p:spTree>
    <p:extLst>
      <p:ext uri="{BB962C8B-B14F-4D97-AF65-F5344CB8AC3E}">
        <p14:creationId xmlns:p14="http://schemas.microsoft.com/office/powerpoint/2010/main" val="10084635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A61A3-A861-42C3-64C1-DC4B24BD2A89}"/>
              </a:ext>
            </a:extLst>
          </p:cNvPr>
          <p:cNvSpPr>
            <a:spLocks noGrp="1"/>
          </p:cNvSpPr>
          <p:nvPr>
            <p:ph type="title"/>
          </p:nvPr>
        </p:nvSpPr>
        <p:spPr/>
        <p:txBody>
          <a:bodyPr/>
          <a:lstStyle/>
          <a:p>
            <a:r>
              <a:rPr lang="en-US" dirty="0"/>
              <a:t>Major services in graph</a:t>
            </a:r>
            <a:endParaRPr lang="en-NL" dirty="0"/>
          </a:p>
        </p:txBody>
      </p:sp>
      <p:sp>
        <p:nvSpPr>
          <p:cNvPr id="3" name="Content Placeholder 2">
            <a:extLst>
              <a:ext uri="{FF2B5EF4-FFF2-40B4-BE49-F238E27FC236}">
                <a16:creationId xmlns:a16="http://schemas.microsoft.com/office/drawing/2014/main" id="{E274CD31-88CB-AFB0-C637-0117E9F22735}"/>
              </a:ext>
            </a:extLst>
          </p:cNvPr>
          <p:cNvSpPr>
            <a:spLocks noGrp="1"/>
          </p:cNvSpPr>
          <p:nvPr>
            <p:ph idx="1"/>
          </p:nvPr>
        </p:nvSpPr>
        <p:spPr/>
        <p:txBody>
          <a:bodyPr/>
          <a:lstStyle/>
          <a:p>
            <a:r>
              <a:rPr lang="nl-NL" dirty="0">
                <a:hlinkClick r:id="rId2"/>
              </a:rPr>
              <a:t>https://docs.microsoft.com/en-gb/graph/overview-major-services</a:t>
            </a:r>
            <a:endParaRPr lang="nl-NL" dirty="0"/>
          </a:p>
          <a:p>
            <a:endParaRPr lang="en-NL" dirty="0"/>
          </a:p>
        </p:txBody>
      </p:sp>
      <p:pic>
        <p:nvPicPr>
          <p:cNvPr id="5" name="Picture 4">
            <a:extLst>
              <a:ext uri="{FF2B5EF4-FFF2-40B4-BE49-F238E27FC236}">
                <a16:creationId xmlns:a16="http://schemas.microsoft.com/office/drawing/2014/main" id="{341AA246-B600-6C41-2885-3C0CB8756934}"/>
              </a:ext>
            </a:extLst>
          </p:cNvPr>
          <p:cNvPicPr>
            <a:picLocks noChangeAspect="1"/>
          </p:cNvPicPr>
          <p:nvPr/>
        </p:nvPicPr>
        <p:blipFill>
          <a:blip r:embed="rId3"/>
          <a:stretch>
            <a:fillRect/>
          </a:stretch>
        </p:blipFill>
        <p:spPr>
          <a:xfrm>
            <a:off x="1024128" y="2947035"/>
            <a:ext cx="7277100" cy="3362325"/>
          </a:xfrm>
          <a:prstGeom prst="rect">
            <a:avLst/>
          </a:prstGeom>
        </p:spPr>
      </p:pic>
    </p:spTree>
    <p:extLst>
      <p:ext uri="{BB962C8B-B14F-4D97-AF65-F5344CB8AC3E}">
        <p14:creationId xmlns:p14="http://schemas.microsoft.com/office/powerpoint/2010/main" val="37370779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6C6A-677E-12E7-ED88-5D077366522E}"/>
              </a:ext>
            </a:extLst>
          </p:cNvPr>
          <p:cNvSpPr>
            <a:spLocks noGrp="1"/>
          </p:cNvSpPr>
          <p:nvPr>
            <p:ph type="title"/>
          </p:nvPr>
        </p:nvSpPr>
        <p:spPr/>
        <p:txBody>
          <a:bodyPr/>
          <a:lstStyle/>
          <a:p>
            <a:r>
              <a:rPr lang="en-US" dirty="0"/>
              <a:t>Tutorial: Build .NET apps with Microsoft Graph</a:t>
            </a:r>
            <a:endParaRPr lang="en-NL" dirty="0"/>
          </a:p>
        </p:txBody>
      </p:sp>
      <p:sp>
        <p:nvSpPr>
          <p:cNvPr id="3" name="Content Placeholder 2">
            <a:extLst>
              <a:ext uri="{FF2B5EF4-FFF2-40B4-BE49-F238E27FC236}">
                <a16:creationId xmlns:a16="http://schemas.microsoft.com/office/drawing/2014/main" id="{1A1D42A2-94B6-7093-ACD8-64482D7BEE39}"/>
              </a:ext>
            </a:extLst>
          </p:cNvPr>
          <p:cNvSpPr>
            <a:spLocks noGrp="1"/>
          </p:cNvSpPr>
          <p:nvPr>
            <p:ph idx="1"/>
          </p:nvPr>
        </p:nvSpPr>
        <p:spPr/>
        <p:txBody>
          <a:bodyPr/>
          <a:lstStyle/>
          <a:p>
            <a:r>
              <a:rPr lang="nl-NL" dirty="0">
                <a:hlinkClick r:id="rId2"/>
              </a:rPr>
              <a:t>https://docs.microsoft.com/en-gb/graph/tutorials/dotnet?tabs=aad</a:t>
            </a:r>
            <a:endParaRPr lang="nl-NL" dirty="0"/>
          </a:p>
          <a:p>
            <a:endParaRPr lang="en-NL" dirty="0"/>
          </a:p>
        </p:txBody>
      </p:sp>
      <p:pic>
        <p:nvPicPr>
          <p:cNvPr id="5" name="Picture 4">
            <a:extLst>
              <a:ext uri="{FF2B5EF4-FFF2-40B4-BE49-F238E27FC236}">
                <a16:creationId xmlns:a16="http://schemas.microsoft.com/office/drawing/2014/main" id="{F272BB55-989C-FFC4-B3EE-582807176AF9}"/>
              </a:ext>
            </a:extLst>
          </p:cNvPr>
          <p:cNvPicPr>
            <a:picLocks noChangeAspect="1"/>
          </p:cNvPicPr>
          <p:nvPr/>
        </p:nvPicPr>
        <p:blipFill>
          <a:blip r:embed="rId3"/>
          <a:stretch>
            <a:fillRect/>
          </a:stretch>
        </p:blipFill>
        <p:spPr>
          <a:xfrm>
            <a:off x="1024128" y="3305656"/>
            <a:ext cx="7610475" cy="2219325"/>
          </a:xfrm>
          <a:prstGeom prst="rect">
            <a:avLst/>
          </a:prstGeom>
        </p:spPr>
      </p:pic>
    </p:spTree>
    <p:extLst>
      <p:ext uri="{BB962C8B-B14F-4D97-AF65-F5344CB8AC3E}">
        <p14:creationId xmlns:p14="http://schemas.microsoft.com/office/powerpoint/2010/main" val="5423735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A55D9-A9C7-5199-D7C0-82EB10C6ECD5}"/>
              </a:ext>
            </a:extLst>
          </p:cNvPr>
          <p:cNvSpPr>
            <a:spLocks noGrp="1"/>
          </p:cNvSpPr>
          <p:nvPr>
            <p:ph type="title"/>
          </p:nvPr>
        </p:nvSpPr>
        <p:spPr/>
        <p:txBody>
          <a:bodyPr/>
          <a:lstStyle/>
          <a:p>
            <a:r>
              <a:rPr lang="en-US" dirty="0"/>
              <a:t>Tutorial: Access Microsoft Graph from a secured .NET app as the app</a:t>
            </a:r>
            <a:endParaRPr lang="en-NL" dirty="0"/>
          </a:p>
        </p:txBody>
      </p:sp>
      <p:sp>
        <p:nvSpPr>
          <p:cNvPr id="3" name="Content Placeholder 2">
            <a:extLst>
              <a:ext uri="{FF2B5EF4-FFF2-40B4-BE49-F238E27FC236}">
                <a16:creationId xmlns:a16="http://schemas.microsoft.com/office/drawing/2014/main" id="{F5E193C0-E4F8-1FE4-E6A9-A51D1AD5F0E7}"/>
              </a:ext>
            </a:extLst>
          </p:cNvPr>
          <p:cNvSpPr>
            <a:spLocks noGrp="1"/>
          </p:cNvSpPr>
          <p:nvPr>
            <p:ph idx="1"/>
          </p:nvPr>
        </p:nvSpPr>
        <p:spPr/>
        <p:txBody>
          <a:bodyPr/>
          <a:lstStyle/>
          <a:p>
            <a:r>
              <a:rPr lang="nl-NL" dirty="0">
                <a:hlinkClick r:id="rId2"/>
              </a:rPr>
              <a:t>https://docs.microsoft.com/en-us/azure/app-service/scenario-secure-app-access-microsoft-graph-as-app?tabs=azure-powershell</a:t>
            </a:r>
            <a:endParaRPr lang="nl-NL" dirty="0"/>
          </a:p>
          <a:p>
            <a:endParaRPr lang="en-NL" dirty="0"/>
          </a:p>
        </p:txBody>
      </p:sp>
      <p:pic>
        <p:nvPicPr>
          <p:cNvPr id="5" name="Picture 4">
            <a:extLst>
              <a:ext uri="{FF2B5EF4-FFF2-40B4-BE49-F238E27FC236}">
                <a16:creationId xmlns:a16="http://schemas.microsoft.com/office/drawing/2014/main" id="{9E452C12-652E-F97B-0857-0F19846666FE}"/>
              </a:ext>
            </a:extLst>
          </p:cNvPr>
          <p:cNvPicPr>
            <a:picLocks noChangeAspect="1"/>
          </p:cNvPicPr>
          <p:nvPr/>
        </p:nvPicPr>
        <p:blipFill>
          <a:blip r:embed="rId3"/>
          <a:stretch>
            <a:fillRect/>
          </a:stretch>
        </p:blipFill>
        <p:spPr>
          <a:xfrm>
            <a:off x="1024128" y="3175127"/>
            <a:ext cx="5970302" cy="3097657"/>
          </a:xfrm>
          <a:prstGeom prst="rect">
            <a:avLst/>
          </a:prstGeom>
        </p:spPr>
      </p:pic>
    </p:spTree>
    <p:extLst>
      <p:ext uri="{BB962C8B-B14F-4D97-AF65-F5344CB8AC3E}">
        <p14:creationId xmlns:p14="http://schemas.microsoft.com/office/powerpoint/2010/main" val="30576557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5884-A9BB-94BE-9E25-706B4BF52066}"/>
              </a:ext>
            </a:extLst>
          </p:cNvPr>
          <p:cNvSpPr>
            <a:spLocks noGrp="1"/>
          </p:cNvSpPr>
          <p:nvPr>
            <p:ph type="title"/>
          </p:nvPr>
        </p:nvSpPr>
        <p:spPr/>
        <p:txBody>
          <a:bodyPr/>
          <a:lstStyle/>
          <a:p>
            <a:r>
              <a:rPr lang="en-US" dirty="0"/>
              <a:t>Best practices: well-architected framework</a:t>
            </a:r>
            <a:endParaRPr lang="en-NL" dirty="0"/>
          </a:p>
        </p:txBody>
      </p:sp>
      <p:sp>
        <p:nvSpPr>
          <p:cNvPr id="3" name="Content Placeholder 2">
            <a:extLst>
              <a:ext uri="{FF2B5EF4-FFF2-40B4-BE49-F238E27FC236}">
                <a16:creationId xmlns:a16="http://schemas.microsoft.com/office/drawing/2014/main" id="{E3EA1976-CB1B-5A35-664A-F441A717EE2D}"/>
              </a:ext>
            </a:extLst>
          </p:cNvPr>
          <p:cNvSpPr>
            <a:spLocks noGrp="1"/>
          </p:cNvSpPr>
          <p:nvPr>
            <p:ph idx="1"/>
          </p:nvPr>
        </p:nvSpPr>
        <p:spPr/>
        <p:txBody>
          <a:bodyPr/>
          <a:lstStyle/>
          <a:p>
            <a:r>
              <a:rPr lang="nl-NL" dirty="0">
                <a:hlinkClick r:id="rId2"/>
              </a:rPr>
              <a:t>https://docs.microsoft.com/en-us/azure/architecture/framework/</a:t>
            </a:r>
            <a:endParaRPr lang="nl-NL" dirty="0"/>
          </a:p>
          <a:p>
            <a:endParaRPr lang="en-NL" dirty="0"/>
          </a:p>
        </p:txBody>
      </p:sp>
      <p:pic>
        <p:nvPicPr>
          <p:cNvPr id="5" name="Picture 4">
            <a:extLst>
              <a:ext uri="{FF2B5EF4-FFF2-40B4-BE49-F238E27FC236}">
                <a16:creationId xmlns:a16="http://schemas.microsoft.com/office/drawing/2014/main" id="{4237D9F7-C889-5A72-FDF6-41614DA4D0C5}"/>
              </a:ext>
            </a:extLst>
          </p:cNvPr>
          <p:cNvPicPr>
            <a:picLocks noChangeAspect="1"/>
          </p:cNvPicPr>
          <p:nvPr/>
        </p:nvPicPr>
        <p:blipFill>
          <a:blip r:embed="rId3"/>
          <a:stretch>
            <a:fillRect/>
          </a:stretch>
        </p:blipFill>
        <p:spPr>
          <a:xfrm>
            <a:off x="1024128" y="3150474"/>
            <a:ext cx="7515225" cy="2714625"/>
          </a:xfrm>
          <a:prstGeom prst="rect">
            <a:avLst/>
          </a:prstGeom>
        </p:spPr>
      </p:pic>
    </p:spTree>
    <p:extLst>
      <p:ext uri="{BB962C8B-B14F-4D97-AF65-F5344CB8AC3E}">
        <p14:creationId xmlns:p14="http://schemas.microsoft.com/office/powerpoint/2010/main" val="7557645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A414-6C44-FD65-B6DA-5D26297E3E5E}"/>
              </a:ext>
            </a:extLst>
          </p:cNvPr>
          <p:cNvSpPr>
            <a:spLocks noGrp="1"/>
          </p:cNvSpPr>
          <p:nvPr>
            <p:ph type="title"/>
          </p:nvPr>
        </p:nvSpPr>
        <p:spPr/>
        <p:txBody>
          <a:bodyPr/>
          <a:lstStyle/>
          <a:p>
            <a:r>
              <a:rPr lang="en-US" dirty="0"/>
              <a:t>Azure key vault</a:t>
            </a:r>
            <a:endParaRPr lang="en-NL" dirty="0"/>
          </a:p>
        </p:txBody>
      </p:sp>
      <p:sp>
        <p:nvSpPr>
          <p:cNvPr id="3" name="Content Placeholder 2">
            <a:extLst>
              <a:ext uri="{FF2B5EF4-FFF2-40B4-BE49-F238E27FC236}">
                <a16:creationId xmlns:a16="http://schemas.microsoft.com/office/drawing/2014/main" id="{B3D21584-8028-8654-E19A-A74BAEBFBFED}"/>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949415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3D72-88DF-FA23-987F-75B2EF4236A7}"/>
              </a:ext>
            </a:extLst>
          </p:cNvPr>
          <p:cNvSpPr>
            <a:spLocks noGrp="1"/>
          </p:cNvSpPr>
          <p:nvPr>
            <p:ph type="title"/>
          </p:nvPr>
        </p:nvSpPr>
        <p:spPr/>
        <p:txBody>
          <a:bodyPr/>
          <a:lstStyle/>
          <a:p>
            <a:r>
              <a:rPr lang="en-US" dirty="0"/>
              <a:t>Azure service bus</a:t>
            </a:r>
            <a:endParaRPr lang="en-NL" dirty="0"/>
          </a:p>
        </p:txBody>
      </p:sp>
      <p:sp>
        <p:nvSpPr>
          <p:cNvPr id="3" name="Content Placeholder 2">
            <a:extLst>
              <a:ext uri="{FF2B5EF4-FFF2-40B4-BE49-F238E27FC236}">
                <a16:creationId xmlns:a16="http://schemas.microsoft.com/office/drawing/2014/main" id="{9348912C-8869-4800-3E56-573BC7F2B046}"/>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5492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E07E7-6271-0EF5-D99F-65F9DC26A341}"/>
              </a:ext>
            </a:extLst>
          </p:cNvPr>
          <p:cNvSpPr>
            <a:spLocks noGrp="1"/>
          </p:cNvSpPr>
          <p:nvPr>
            <p:ph type="title"/>
          </p:nvPr>
        </p:nvSpPr>
        <p:spPr/>
        <p:txBody>
          <a:bodyPr/>
          <a:lstStyle/>
          <a:p>
            <a:r>
              <a:rPr lang="en-US" dirty="0"/>
              <a:t>Making a new tenant</a:t>
            </a:r>
            <a:endParaRPr lang="en-NL" dirty="0"/>
          </a:p>
        </p:txBody>
      </p:sp>
      <p:sp>
        <p:nvSpPr>
          <p:cNvPr id="3" name="Content Placeholder 2">
            <a:extLst>
              <a:ext uri="{FF2B5EF4-FFF2-40B4-BE49-F238E27FC236}">
                <a16:creationId xmlns:a16="http://schemas.microsoft.com/office/drawing/2014/main" id="{8FEBD2BC-4D67-F9AB-504A-0511DE9E6661}"/>
              </a:ext>
            </a:extLst>
          </p:cNvPr>
          <p:cNvSpPr>
            <a:spLocks noGrp="1"/>
          </p:cNvSpPr>
          <p:nvPr>
            <p:ph idx="1"/>
          </p:nvPr>
        </p:nvSpPr>
        <p:spPr/>
        <p:txBody>
          <a:bodyPr/>
          <a:lstStyle/>
          <a:p>
            <a:r>
              <a:rPr lang="nl-NL" dirty="0">
                <a:hlinkClick r:id="rId2"/>
              </a:rPr>
              <a:t>https://docs.microsoft.com/en-gb/azure/active-directory/fundamentals/active-directory-access-create-new-tenant</a:t>
            </a:r>
            <a:endParaRPr lang="nl-NL" dirty="0"/>
          </a:p>
          <a:p>
            <a:endParaRPr lang="en-NL" dirty="0"/>
          </a:p>
        </p:txBody>
      </p:sp>
      <p:pic>
        <p:nvPicPr>
          <p:cNvPr id="5" name="Picture 4">
            <a:extLst>
              <a:ext uri="{FF2B5EF4-FFF2-40B4-BE49-F238E27FC236}">
                <a16:creationId xmlns:a16="http://schemas.microsoft.com/office/drawing/2014/main" id="{69DD716B-5486-0174-06B4-A61655A2A1B0}"/>
              </a:ext>
            </a:extLst>
          </p:cNvPr>
          <p:cNvPicPr>
            <a:picLocks noChangeAspect="1"/>
          </p:cNvPicPr>
          <p:nvPr/>
        </p:nvPicPr>
        <p:blipFill>
          <a:blip r:embed="rId3"/>
          <a:stretch>
            <a:fillRect/>
          </a:stretch>
        </p:blipFill>
        <p:spPr>
          <a:xfrm>
            <a:off x="1024128" y="3130273"/>
            <a:ext cx="7496175" cy="2828925"/>
          </a:xfrm>
          <a:prstGeom prst="rect">
            <a:avLst/>
          </a:prstGeom>
        </p:spPr>
      </p:pic>
    </p:spTree>
    <p:extLst>
      <p:ext uri="{BB962C8B-B14F-4D97-AF65-F5344CB8AC3E}">
        <p14:creationId xmlns:p14="http://schemas.microsoft.com/office/powerpoint/2010/main" val="1760543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43AF-A509-045D-6DC1-56EAFBD5C15F}"/>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8DC93AB6-6D35-F66C-1E54-F9B8B3CE3D2C}"/>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187268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0EAB-B7CC-5869-3C92-97A291C4F0C1}"/>
              </a:ext>
            </a:extLst>
          </p:cNvPr>
          <p:cNvSpPr>
            <a:spLocks noGrp="1"/>
          </p:cNvSpPr>
          <p:nvPr>
            <p:ph type="title"/>
          </p:nvPr>
        </p:nvSpPr>
        <p:spPr/>
        <p:txBody>
          <a:bodyPr/>
          <a:lstStyle/>
          <a:p>
            <a:r>
              <a:rPr lang="en-US" dirty="0"/>
              <a:t>Who uses Azure ad</a:t>
            </a:r>
            <a:endParaRPr lang="en-NL" dirty="0"/>
          </a:p>
        </p:txBody>
      </p:sp>
      <p:sp>
        <p:nvSpPr>
          <p:cNvPr id="3" name="Content Placeholder 2">
            <a:extLst>
              <a:ext uri="{FF2B5EF4-FFF2-40B4-BE49-F238E27FC236}">
                <a16:creationId xmlns:a16="http://schemas.microsoft.com/office/drawing/2014/main" id="{72965B77-9FC7-C01A-6BDA-9828CBEE29C8}"/>
              </a:ext>
            </a:extLst>
          </p:cNvPr>
          <p:cNvSpPr>
            <a:spLocks noGrp="1"/>
          </p:cNvSpPr>
          <p:nvPr>
            <p:ph idx="1"/>
          </p:nvPr>
        </p:nvSpPr>
        <p:spPr/>
        <p:txBody>
          <a:bodyPr>
            <a:normAutofit fontScale="85000" lnSpcReduction="20000"/>
          </a:bodyPr>
          <a:lstStyle/>
          <a:p>
            <a:r>
              <a:rPr lang="en-US" dirty="0"/>
              <a:t>IT admins: As an IT admin, use Azure AD to control access to your apps and your app resources, based on your business requirements. For example, you can use Azure AD to require multi-factor authentication when accessing important organizational resources. You can also use Azure AD to automate user provisioning between your existing Windows Server AD and your cloud apps, including Microsoft 365. Finally, Azure AD gives you powerful tools to automatically help protect user identities and credentials and to meet your access governance requirements. To get started, sign up for a free 30-day Azure Active Directory Premium trial.</a:t>
            </a:r>
          </a:p>
          <a:p>
            <a:r>
              <a:rPr lang="en-US" dirty="0"/>
              <a:t>App developers: As an app developer, you can use Azure AD as a standards-based approach for adding single sign-on (SSO) to your app, allowing it to work with a user's pre-existing credentials. Azure AD also provides APIs that can help you build personalized app experiences using existing organizational data. To get started, sign up for a free 30-day Azure Active Directory Premium trial. For more information, you can also see Azure Active Directory for developers.</a:t>
            </a:r>
          </a:p>
          <a:p>
            <a:r>
              <a:rPr lang="en-US" dirty="0"/>
              <a:t>Microsoft 365, Office 365, Azure, or Dynamics CRM Online subscribers: As a subscriber, you're already using Azure AD. Each Microsoft 365, Office 365, Azure, and Dynamics CRM Online tenant is automatically an Azure AD tenant. You can immediately start to manage access to your integrated cloud apps.</a:t>
            </a:r>
            <a:endParaRPr lang="en-NL" dirty="0"/>
          </a:p>
        </p:txBody>
      </p:sp>
    </p:spTree>
    <p:extLst>
      <p:ext uri="{BB962C8B-B14F-4D97-AF65-F5344CB8AC3E}">
        <p14:creationId xmlns:p14="http://schemas.microsoft.com/office/powerpoint/2010/main" val="291713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947D-3BD4-2EAC-7BFD-FD25193657CD}"/>
              </a:ext>
            </a:extLst>
          </p:cNvPr>
          <p:cNvSpPr>
            <a:spLocks noGrp="1"/>
          </p:cNvSpPr>
          <p:nvPr>
            <p:ph type="title"/>
          </p:nvPr>
        </p:nvSpPr>
        <p:spPr/>
        <p:txBody>
          <a:bodyPr/>
          <a:lstStyle/>
          <a:p>
            <a:r>
              <a:rPr lang="en-US" dirty="0"/>
              <a:t>Azure ad licenses</a:t>
            </a:r>
            <a:endParaRPr lang="en-NL" dirty="0"/>
          </a:p>
        </p:txBody>
      </p:sp>
      <p:sp>
        <p:nvSpPr>
          <p:cNvPr id="3" name="Content Placeholder 2">
            <a:extLst>
              <a:ext uri="{FF2B5EF4-FFF2-40B4-BE49-F238E27FC236}">
                <a16:creationId xmlns:a16="http://schemas.microsoft.com/office/drawing/2014/main" id="{2A5F6424-70FA-675C-F747-ACA9308863CE}"/>
              </a:ext>
            </a:extLst>
          </p:cNvPr>
          <p:cNvSpPr>
            <a:spLocks noGrp="1"/>
          </p:cNvSpPr>
          <p:nvPr>
            <p:ph idx="1"/>
          </p:nvPr>
        </p:nvSpPr>
        <p:spPr/>
        <p:txBody>
          <a:bodyPr>
            <a:normAutofit lnSpcReduction="10000"/>
          </a:bodyPr>
          <a:lstStyle/>
          <a:p>
            <a:r>
              <a:rPr lang="en-US" b="1" dirty="0"/>
              <a:t>Azure Active Directory Free</a:t>
            </a:r>
            <a:r>
              <a:rPr lang="en-US" dirty="0"/>
              <a:t>. Provides user and group management, on-premises directory synchronization, basic reports, self-service password change for cloud users, and single sign-on across Azure, Microsoft 365, and many popular SaaS apps.</a:t>
            </a:r>
          </a:p>
          <a:p>
            <a:r>
              <a:rPr lang="en-US" b="1" dirty="0"/>
              <a:t>Azure Active Directory Premium P1</a:t>
            </a:r>
            <a:r>
              <a:rPr lang="en-US" dirty="0"/>
              <a:t>. In addition to the Free features, P1 also lets your hybrid users access both on-premises and cloud resources. It also supports advanced administration, such as dynamic groups, self-service group management, Microsoft Identity Manager, and cloud write-back capabilities, which allow self-service password reset for your on-premises users.</a:t>
            </a:r>
          </a:p>
          <a:p>
            <a:r>
              <a:rPr lang="en-US" b="1" dirty="0"/>
              <a:t>Azure Active Directory Premium P2</a:t>
            </a:r>
            <a:r>
              <a:rPr lang="en-US" dirty="0"/>
              <a:t>. In addition to the Free and P1 features, P2 also offers Azure Active Directory Identity Protection to help provide risk-based Conditional Access to your apps and critical company data and Privileged Identity Management to help discover, restrict, and monitor administrators and their access to resources and to provide just-in-time access when needed.</a:t>
            </a:r>
            <a:endParaRPr lang="en-NL" dirty="0"/>
          </a:p>
        </p:txBody>
      </p:sp>
    </p:spTree>
    <p:extLst>
      <p:ext uri="{BB962C8B-B14F-4D97-AF65-F5344CB8AC3E}">
        <p14:creationId xmlns:p14="http://schemas.microsoft.com/office/powerpoint/2010/main" val="673433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512</TotalTime>
  <Words>5171</Words>
  <Application>Microsoft Office PowerPoint</Application>
  <PresentationFormat>Widescreen</PresentationFormat>
  <Paragraphs>315</Paragraphs>
  <Slides>70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Arial</vt:lpstr>
      <vt:lpstr>Calibri</vt:lpstr>
      <vt:lpstr>Segoe UI</vt:lpstr>
      <vt:lpstr>Segoe UI Semilight</vt:lpstr>
      <vt:lpstr>Segoe UI VSS (Regular)</vt:lpstr>
      <vt:lpstr>Tw Cen MT</vt:lpstr>
      <vt:lpstr>Tw Cen MT Condensed</vt:lpstr>
      <vt:lpstr>Wingdings 3</vt:lpstr>
      <vt:lpstr>Integral</vt:lpstr>
      <vt:lpstr>Azure security</vt:lpstr>
      <vt:lpstr>Today’s subjects</vt:lpstr>
      <vt:lpstr>What is azure active directory</vt:lpstr>
      <vt:lpstr>PowerPoint Presentation</vt:lpstr>
      <vt:lpstr>Azure ad concepts</vt:lpstr>
      <vt:lpstr>AD DS vs Azure Active Directory</vt:lpstr>
      <vt:lpstr>Making a new tenant</vt:lpstr>
      <vt:lpstr>Who uses Azure ad</vt:lpstr>
      <vt:lpstr>Azure ad licenses</vt:lpstr>
      <vt:lpstr>Multi-Factor Authentication</vt:lpstr>
      <vt:lpstr>User Accounts</vt:lpstr>
      <vt:lpstr>Managing User Accounts</vt:lpstr>
      <vt:lpstr>Group Accounts</vt:lpstr>
      <vt:lpstr>Azure AD Connect</vt:lpstr>
      <vt:lpstr>Azure AD Connect Health</vt:lpstr>
      <vt:lpstr>Managing Multiple Directories</vt:lpstr>
      <vt:lpstr>Azure AD B2B and B2C</vt:lpstr>
      <vt:lpstr>Demonstration – Users and Groups</vt:lpstr>
      <vt:lpstr>Lab 01 - Manage Azure Active Directory Identities</vt:lpstr>
      <vt:lpstr>Lab 01 - Manage Azure Active Directory Identities</vt:lpstr>
      <vt:lpstr>Microsoft identity platform</vt:lpstr>
      <vt:lpstr>components</vt:lpstr>
      <vt:lpstr>PowerPoint Presentation</vt:lpstr>
      <vt:lpstr>OAuth 2.0 and OpenID Connect (OIDC) in the Microsoft identity platform</vt:lpstr>
      <vt:lpstr>Roles in OAuth 2.0</vt:lpstr>
      <vt:lpstr>PowerPoint Presentation</vt:lpstr>
      <vt:lpstr>tokens</vt:lpstr>
      <vt:lpstr>App registration</vt:lpstr>
      <vt:lpstr>endpoints</vt:lpstr>
      <vt:lpstr>endpoints</vt:lpstr>
      <vt:lpstr>Authentication flows and application scenarios</vt:lpstr>
      <vt:lpstr>scenarios</vt:lpstr>
      <vt:lpstr>Single-page application</vt:lpstr>
      <vt:lpstr>Web app that signs in a user</vt:lpstr>
      <vt:lpstr>PowerPoint Presentation</vt:lpstr>
      <vt:lpstr>PowerPoint Presentation</vt:lpstr>
      <vt:lpstr>supported platforms and languages</vt:lpstr>
      <vt:lpstr>PowerPoint Presentation</vt:lpstr>
      <vt:lpstr>PowerPoint Presentation</vt:lpstr>
      <vt:lpstr>PowerPoint Presentation</vt:lpstr>
      <vt:lpstr>Tutorial: Sign in users and call the Microsoft Graph API from a JavaScript single-page app (SPA) using auth code flow</vt:lpstr>
      <vt:lpstr>Tutorial: Add sign-in to Microsoft to an ASP.NET web app</vt:lpstr>
      <vt:lpstr>Microsoft identity platform code samples</vt:lpstr>
      <vt:lpstr>Service principals</vt:lpstr>
      <vt:lpstr>Types of service principals</vt:lpstr>
      <vt:lpstr>Types of service principals</vt:lpstr>
      <vt:lpstr>Types of service principals</vt:lpstr>
      <vt:lpstr>Managed identities for azure resources</vt:lpstr>
      <vt:lpstr>benefits</vt:lpstr>
      <vt:lpstr>Managed identity types</vt:lpstr>
      <vt:lpstr>differences</vt:lpstr>
      <vt:lpstr>Tutorial: adding managed identity</vt:lpstr>
      <vt:lpstr>Enterprise application blade</vt:lpstr>
      <vt:lpstr>Relationship between application objects and service principals</vt:lpstr>
      <vt:lpstr>Consequences of modifying and deleting applications</vt:lpstr>
      <vt:lpstr>Tutorial: Connect to Azure databases from App Service</vt:lpstr>
      <vt:lpstr>Tutorial: Access Azure services from a .NET web app</vt:lpstr>
      <vt:lpstr>Microsoft graph</vt:lpstr>
      <vt:lpstr>What's in Microsoft Graph?</vt:lpstr>
      <vt:lpstr>PowerPoint Presentation</vt:lpstr>
      <vt:lpstr>example</vt:lpstr>
      <vt:lpstr>PowerPoint Presentation</vt:lpstr>
      <vt:lpstr>Graph explorer</vt:lpstr>
      <vt:lpstr>Major services in graph</vt:lpstr>
      <vt:lpstr>Tutorial: Build .NET apps with Microsoft Graph</vt:lpstr>
      <vt:lpstr>Tutorial: Access Microsoft Graph from a secured .NET app as the app</vt:lpstr>
      <vt:lpstr>Best practices: well-architected framework</vt:lpstr>
      <vt:lpstr>Azure key vault</vt:lpstr>
      <vt:lpstr>Azure service bus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security</dc:title>
  <dc:creator>patrick biesheuvel</dc:creator>
  <cp:lastModifiedBy>patrick biesheuvel</cp:lastModifiedBy>
  <cp:revision>6</cp:revision>
  <dcterms:created xsi:type="dcterms:W3CDTF">2022-05-22T21:06:01Z</dcterms:created>
  <dcterms:modified xsi:type="dcterms:W3CDTF">2022-05-23T05:38:24Z</dcterms:modified>
</cp:coreProperties>
</file>