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9" r:id="rId58"/>
    <p:sldId id="350" r:id="rId59"/>
    <p:sldId id="351" r:id="rId60"/>
    <p:sldId id="352" r:id="rId61"/>
    <p:sldId id="353" r:id="rId62"/>
    <p:sldId id="342" r:id="rId63"/>
    <p:sldId id="304" r:id="rId64"/>
    <p:sldId id="305" r:id="rId65"/>
    <p:sldId id="306" r:id="rId66"/>
    <p:sldId id="307" r:id="rId67"/>
    <p:sldId id="308" r:id="rId68"/>
    <p:sldId id="297" r:id="rId69"/>
    <p:sldId id="298" r:id="rId70"/>
    <p:sldId id="299" r:id="rId71"/>
    <p:sldId id="300" r:id="rId72"/>
    <p:sldId id="302" r:id="rId73"/>
    <p:sldId id="309" r:id="rId74"/>
    <p:sldId id="310" r:id="rId75"/>
    <p:sldId id="303" r:id="rId76"/>
    <p:sldId id="311" r:id="rId77"/>
    <p:sldId id="312" r:id="rId78"/>
    <p:sldId id="313" r:id="rId79"/>
    <p:sldId id="372" r:id="rId80"/>
    <p:sldId id="373" r:id="rId81"/>
    <p:sldId id="374" r:id="rId82"/>
    <p:sldId id="301" r:id="rId83"/>
    <p:sldId id="315" r:id="rId84"/>
    <p:sldId id="316" r:id="rId85"/>
    <p:sldId id="317" r:id="rId86"/>
    <p:sldId id="314" r:id="rId87"/>
    <p:sldId id="318" r:id="rId88"/>
    <p:sldId id="319" r:id="rId89"/>
    <p:sldId id="320" r:id="rId90"/>
    <p:sldId id="321" r:id="rId91"/>
    <p:sldId id="322" r:id="rId92"/>
    <p:sldId id="323" r:id="rId93"/>
    <p:sldId id="324" r:id="rId94"/>
    <p:sldId id="325" r:id="rId95"/>
    <p:sldId id="326" r:id="rId96"/>
    <p:sldId id="343" r:id="rId97"/>
    <p:sldId id="345" r:id="rId98"/>
    <p:sldId id="346" r:id="rId99"/>
    <p:sldId id="354" r:id="rId100"/>
    <p:sldId id="359" r:id="rId101"/>
    <p:sldId id="355" r:id="rId102"/>
    <p:sldId id="356" r:id="rId103"/>
    <p:sldId id="357" r:id="rId104"/>
    <p:sldId id="358" r:id="rId105"/>
    <p:sldId id="360" r:id="rId106"/>
    <p:sldId id="361" r:id="rId107"/>
    <p:sldId id="362" r:id="rId108"/>
    <p:sldId id="363" r:id="rId109"/>
    <p:sldId id="364" r:id="rId110"/>
    <p:sldId id="365" r:id="rId111"/>
    <p:sldId id="344" r:id="rId112"/>
    <p:sldId id="366" r:id="rId113"/>
    <p:sldId id="347" r:id="rId114"/>
    <p:sldId id="367" r:id="rId115"/>
    <p:sldId id="368" r:id="rId116"/>
    <p:sldId id="375" r:id="rId117"/>
    <p:sldId id="376" r:id="rId118"/>
    <p:sldId id="348" r:id="rId119"/>
    <p:sldId id="369"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2573" autoAdjust="0"/>
  </p:normalViewPr>
  <p:slideViewPr>
    <p:cSldViewPr snapToGrid="0">
      <p:cViewPr varScale="1">
        <p:scale>
          <a:sx n="94" d="100"/>
          <a:sy n="94" d="100"/>
        </p:scale>
        <p:origin x="12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BA78D-2DE6-403F-9C93-5560862236E0}" type="datetimeFigureOut">
              <a:rPr lang="en-NL" smtClean="0"/>
              <a:t>14/02/2024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8AE70-972F-481C-9241-ECA757CE1FD2}" type="slidenum">
              <a:rPr lang="en-NL" smtClean="0"/>
              <a:t>‹#›</a:t>
            </a:fld>
            <a:endParaRPr lang="en-NL"/>
          </a:p>
        </p:txBody>
      </p:sp>
    </p:spTree>
    <p:extLst>
      <p:ext uri="{BB962C8B-B14F-4D97-AF65-F5344CB8AC3E}">
        <p14:creationId xmlns:p14="http://schemas.microsoft.com/office/powerpoint/2010/main" val="317594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https://kubernetes.io/docs/concepts/architecture/nodes/</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13</a:t>
            </a:fld>
            <a:endParaRPr lang="en-NL"/>
          </a:p>
        </p:txBody>
      </p:sp>
    </p:spTree>
    <p:extLst>
      <p:ext uri="{BB962C8B-B14F-4D97-AF65-F5344CB8AC3E}">
        <p14:creationId xmlns:p14="http://schemas.microsoft.com/office/powerpoint/2010/main" val="2474973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https://kubernetes.io/docs/tutorials/services/connect-applications-service/</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82</a:t>
            </a:fld>
            <a:endParaRPr lang="en-NL"/>
          </a:p>
        </p:txBody>
      </p:sp>
    </p:spTree>
    <p:extLst>
      <p:ext uri="{BB962C8B-B14F-4D97-AF65-F5344CB8AC3E}">
        <p14:creationId xmlns:p14="http://schemas.microsoft.com/office/powerpoint/2010/main" val="185495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https://kubernetes.io/docs/concepts/configuration/</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86</a:t>
            </a:fld>
            <a:endParaRPr lang="en-NL"/>
          </a:p>
        </p:txBody>
      </p:sp>
    </p:spTree>
    <p:extLst>
      <p:ext uri="{BB962C8B-B14F-4D97-AF65-F5344CB8AC3E}">
        <p14:creationId xmlns:p14="http://schemas.microsoft.com/office/powerpoint/2010/main" val="1306085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Extra for point 4</a:t>
            </a:r>
          </a:p>
          <a:p>
            <a:r>
              <a:rPr lang="nl-NL" dirty="0"/>
              <a:t>https://github.com/kubernetes/examples/tree/master/guestbook/all-in-one/guestbook-all-in-one.yaml</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87</a:t>
            </a:fld>
            <a:endParaRPr lang="en-NL"/>
          </a:p>
        </p:txBody>
      </p:sp>
    </p:spTree>
    <p:extLst>
      <p:ext uri="{BB962C8B-B14F-4D97-AF65-F5344CB8AC3E}">
        <p14:creationId xmlns:p14="http://schemas.microsoft.com/office/powerpoint/2010/main" val="156279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https://github.com/kubernetes/examples/blob/master/guestbook/all-in-one/guestbook-all-in-one.yaml</a:t>
            </a:r>
          </a:p>
          <a:p>
            <a:r>
              <a:rPr lang="nl-NL" dirty="0"/>
              <a:t>https://github.com/kubernetes/examples/tree/master/guestbook/</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91</a:t>
            </a:fld>
            <a:endParaRPr lang="en-NL"/>
          </a:p>
        </p:txBody>
      </p:sp>
    </p:spTree>
    <p:extLst>
      <p:ext uri="{BB962C8B-B14F-4D97-AF65-F5344CB8AC3E}">
        <p14:creationId xmlns:p14="http://schemas.microsoft.com/office/powerpoint/2010/main" val="4088793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https://kubernetes.io/docs/concepts/configuration/secret/</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102</a:t>
            </a:fld>
            <a:endParaRPr lang="en-NL"/>
          </a:p>
        </p:txBody>
      </p:sp>
    </p:spTree>
    <p:extLst>
      <p:ext uri="{BB962C8B-B14F-4D97-AF65-F5344CB8AC3E}">
        <p14:creationId xmlns:p14="http://schemas.microsoft.com/office/powerpoint/2010/main" val="1211668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https://kubebyexample.com/</a:t>
            </a:r>
          </a:p>
          <a:p>
            <a:r>
              <a:rPr lang="nl-NL" dirty="0"/>
              <a:t>https://kubernetes.courselabs.co/</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119</a:t>
            </a:fld>
            <a:endParaRPr lang="en-NL"/>
          </a:p>
        </p:txBody>
      </p:sp>
    </p:spTree>
    <p:extLst>
      <p:ext uri="{BB962C8B-B14F-4D97-AF65-F5344CB8AC3E}">
        <p14:creationId xmlns:p14="http://schemas.microsoft.com/office/powerpoint/2010/main" val="1163059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https://kubernetes.io/docs/concepts/architecture/control-plane-node-communication/</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16</a:t>
            </a:fld>
            <a:endParaRPr lang="en-NL"/>
          </a:p>
        </p:txBody>
      </p:sp>
    </p:spTree>
    <p:extLst>
      <p:ext uri="{BB962C8B-B14F-4D97-AF65-F5344CB8AC3E}">
        <p14:creationId xmlns:p14="http://schemas.microsoft.com/office/powerpoint/2010/main" val="338724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https://kubernetes.io/docs/concepts/overview/working-with-objects/namespaces/</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17</a:t>
            </a:fld>
            <a:endParaRPr lang="en-NL"/>
          </a:p>
        </p:txBody>
      </p:sp>
    </p:spTree>
    <p:extLst>
      <p:ext uri="{BB962C8B-B14F-4D97-AF65-F5344CB8AC3E}">
        <p14:creationId xmlns:p14="http://schemas.microsoft.com/office/powerpoint/2010/main" val="354549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https://kubernetes.io/docs/concepts/workloads/controllers/deployment/</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24</a:t>
            </a:fld>
            <a:endParaRPr lang="en-NL"/>
          </a:p>
        </p:txBody>
      </p:sp>
    </p:spTree>
    <p:extLst>
      <p:ext uri="{BB962C8B-B14F-4D97-AF65-F5344CB8AC3E}">
        <p14:creationId xmlns:p14="http://schemas.microsoft.com/office/powerpoint/2010/main" val="59151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https://www.airplane.dev/blog/kubernetes-projects-for-beginners</a:t>
            </a:r>
            <a:endParaRPr lang="en-NL"/>
          </a:p>
        </p:txBody>
      </p:sp>
      <p:sp>
        <p:nvSpPr>
          <p:cNvPr id="4" name="Slide Number Placeholder 3"/>
          <p:cNvSpPr>
            <a:spLocks noGrp="1"/>
          </p:cNvSpPr>
          <p:nvPr>
            <p:ph type="sldNum" sz="quarter" idx="5"/>
          </p:nvPr>
        </p:nvSpPr>
        <p:spPr/>
        <p:txBody>
          <a:bodyPr/>
          <a:lstStyle/>
          <a:p>
            <a:fld id="{1328AE70-972F-481C-9241-ECA757CE1FD2}" type="slidenum">
              <a:rPr lang="en-NL" smtClean="0"/>
              <a:t>41</a:t>
            </a:fld>
            <a:endParaRPr lang="en-NL"/>
          </a:p>
        </p:txBody>
      </p:sp>
    </p:spTree>
    <p:extLst>
      <p:ext uri="{BB962C8B-B14F-4D97-AF65-F5344CB8AC3E}">
        <p14:creationId xmlns:p14="http://schemas.microsoft.com/office/powerpoint/2010/main" val="3116095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https://kubernetes.io/docs/concepts/overview/working-with-objects/</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42</a:t>
            </a:fld>
            <a:endParaRPr lang="en-NL"/>
          </a:p>
        </p:txBody>
      </p:sp>
    </p:spTree>
    <p:extLst>
      <p:ext uri="{BB962C8B-B14F-4D97-AF65-F5344CB8AC3E}">
        <p14:creationId xmlns:p14="http://schemas.microsoft.com/office/powerpoint/2010/main" val="189841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https://kubernetes.io/docs/concepts/services-networking/service/</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72</a:t>
            </a:fld>
            <a:endParaRPr lang="en-NL"/>
          </a:p>
        </p:txBody>
      </p:sp>
    </p:spTree>
    <p:extLst>
      <p:ext uri="{BB962C8B-B14F-4D97-AF65-F5344CB8AC3E}">
        <p14:creationId xmlns:p14="http://schemas.microsoft.com/office/powerpoint/2010/main" val="3963230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https://kubernetes.io/docs/reference/networking/virtual-ips/</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77</a:t>
            </a:fld>
            <a:endParaRPr lang="en-NL"/>
          </a:p>
        </p:txBody>
      </p:sp>
    </p:spTree>
    <p:extLst>
      <p:ext uri="{BB962C8B-B14F-4D97-AF65-F5344CB8AC3E}">
        <p14:creationId xmlns:p14="http://schemas.microsoft.com/office/powerpoint/2010/main" val="106768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https://kubernetes.io/docs/concepts/services-networking/service/#publishing-services-service-types</a:t>
            </a:r>
          </a:p>
          <a:p>
            <a:r>
              <a:rPr lang="nl-NL" dirty="0"/>
              <a:t>https://www.tigera.io/learn/guides/kubernetes-networking/</a:t>
            </a:r>
            <a:endParaRPr lang="en-NL" dirty="0"/>
          </a:p>
        </p:txBody>
      </p:sp>
      <p:sp>
        <p:nvSpPr>
          <p:cNvPr id="4" name="Slide Number Placeholder 3"/>
          <p:cNvSpPr>
            <a:spLocks noGrp="1"/>
          </p:cNvSpPr>
          <p:nvPr>
            <p:ph type="sldNum" sz="quarter" idx="5"/>
          </p:nvPr>
        </p:nvSpPr>
        <p:spPr/>
        <p:txBody>
          <a:bodyPr/>
          <a:lstStyle/>
          <a:p>
            <a:fld id="{1328AE70-972F-481C-9241-ECA757CE1FD2}" type="slidenum">
              <a:rPr lang="en-NL" smtClean="0"/>
              <a:t>80</a:t>
            </a:fld>
            <a:endParaRPr lang="en-NL"/>
          </a:p>
        </p:txBody>
      </p:sp>
    </p:spTree>
    <p:extLst>
      <p:ext uri="{BB962C8B-B14F-4D97-AF65-F5344CB8AC3E}">
        <p14:creationId xmlns:p14="http://schemas.microsoft.com/office/powerpoint/2010/main" val="20278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57C4052-A14B-44DC-9CEC-4812E602531E}" type="datetimeFigureOut">
              <a:rPr lang="en-NL" smtClean="0"/>
              <a:t>14/02/2024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EBE5FE6-5FF9-4D96-9CB6-FDB26DF1C631}"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099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C4052-A14B-44DC-9CEC-4812E602531E}" type="datetimeFigureOut">
              <a:rPr lang="en-NL" smtClean="0"/>
              <a:t>14/02/2024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418217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C4052-A14B-44DC-9CEC-4812E602531E}" type="datetimeFigureOut">
              <a:rPr lang="en-NL" smtClean="0"/>
              <a:t>14/02/2024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EBE5FE6-5FF9-4D96-9CB6-FDB26DF1C631}" type="slidenum">
              <a:rPr lang="en-NL" smtClean="0"/>
              <a:t>‹#›</a:t>
            </a:fld>
            <a:endParaRPr lang="en-N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89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C4052-A14B-44DC-9CEC-4812E602531E}" type="datetimeFigureOut">
              <a:rPr lang="en-NL" smtClean="0"/>
              <a:t>14/02/2024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1974509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C4052-A14B-44DC-9CEC-4812E602531E}" type="datetimeFigureOut">
              <a:rPr lang="en-NL" smtClean="0"/>
              <a:t>14/02/2024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1EBE5FE6-5FF9-4D96-9CB6-FDB26DF1C631}"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58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C4052-A14B-44DC-9CEC-4812E602531E}" type="datetimeFigureOut">
              <a:rPr lang="en-NL" smtClean="0"/>
              <a:t>14/02/2024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120821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C4052-A14B-44DC-9CEC-4812E602531E}" type="datetimeFigureOut">
              <a:rPr lang="en-NL" smtClean="0"/>
              <a:t>14/02/2024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419425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C4052-A14B-44DC-9CEC-4812E602531E}" type="datetimeFigureOut">
              <a:rPr lang="en-NL" smtClean="0"/>
              <a:t>14/02/2024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251082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C4052-A14B-44DC-9CEC-4812E602531E}" type="datetimeFigureOut">
              <a:rPr lang="en-NL" smtClean="0"/>
              <a:t>14/02/2024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351284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C4052-A14B-44DC-9CEC-4812E602531E}" type="datetimeFigureOut">
              <a:rPr lang="en-NL" smtClean="0"/>
              <a:t>14/02/2024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EBE5FE6-5FF9-4D96-9CB6-FDB26DF1C631}" type="slidenum">
              <a:rPr lang="en-NL" smtClean="0"/>
              <a:t>‹#›</a:t>
            </a:fld>
            <a:endParaRPr lang="en-NL"/>
          </a:p>
        </p:txBody>
      </p:sp>
    </p:spTree>
    <p:extLst>
      <p:ext uri="{BB962C8B-B14F-4D97-AF65-F5344CB8AC3E}">
        <p14:creationId xmlns:p14="http://schemas.microsoft.com/office/powerpoint/2010/main" val="258249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C4052-A14B-44DC-9CEC-4812E602531E}" type="datetimeFigureOut">
              <a:rPr lang="en-NL" smtClean="0"/>
              <a:t>14/02/2024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1EBE5FE6-5FF9-4D96-9CB6-FDB26DF1C631}" type="slidenum">
              <a:rPr lang="en-NL" smtClean="0"/>
              <a:t>‹#›</a:t>
            </a:fld>
            <a:endParaRPr lang="en-N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512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7C4052-A14B-44DC-9CEC-4812E602531E}" type="datetimeFigureOut">
              <a:rPr lang="en-NL" smtClean="0"/>
              <a:t>14/02/2024</a:t>
            </a:fld>
            <a:endParaRPr lang="en-N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N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BE5FE6-5FF9-4D96-9CB6-FDB26DF1C631}" type="slidenum">
              <a:rPr lang="en-NL" smtClean="0"/>
              <a:t>‹#›</a:t>
            </a:fld>
            <a:endParaRPr lang="en-N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889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kubernetes.io/docs/concepts/configuration/overview/"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kubernetes.io/docs/tasks/debug/" TargetMode="External"/><Relationship Id="rId2" Type="http://schemas.openxmlformats.org/officeDocument/2006/relationships/hyperlink" Target="https://kubernetes.io/docs/tasks/debug/debug-cluster/"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kubernetes.courselabs.co/labs/troubleshooting/"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https://medium.com/@pongsatt/k3s-kubernetes-cluster-storage-with-longhorn-ff201947d3f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8s.io/examples/controllers/nginx-deployment.ya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kubernetes.io/docs/concepts/overview/working-with-objects/object-management/"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s://kubernetes.io/docs/concepts/services-networking/service/"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79E7-FE1E-018E-B197-E2524446EBF2}"/>
              </a:ext>
            </a:extLst>
          </p:cNvPr>
          <p:cNvSpPr>
            <a:spLocks noGrp="1"/>
          </p:cNvSpPr>
          <p:nvPr>
            <p:ph type="ctrTitle"/>
          </p:nvPr>
        </p:nvSpPr>
        <p:spPr/>
        <p:txBody>
          <a:bodyPr/>
          <a:lstStyle/>
          <a:p>
            <a:r>
              <a:rPr lang="en-US" dirty="0" err="1"/>
              <a:t>kubernetes</a:t>
            </a:r>
            <a:endParaRPr lang="en-NL" dirty="0"/>
          </a:p>
        </p:txBody>
      </p:sp>
      <p:sp>
        <p:nvSpPr>
          <p:cNvPr id="3" name="Subtitle 2">
            <a:extLst>
              <a:ext uri="{FF2B5EF4-FFF2-40B4-BE49-F238E27FC236}">
                <a16:creationId xmlns:a16="http://schemas.microsoft.com/office/drawing/2014/main" id="{70CF63AF-86DB-3528-CE46-5C95BF0EF2AE}"/>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80721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A89A-19C1-311A-F2C5-DA8B3C5980D6}"/>
              </a:ext>
            </a:extLst>
          </p:cNvPr>
          <p:cNvSpPr>
            <a:spLocks noGrp="1"/>
          </p:cNvSpPr>
          <p:nvPr>
            <p:ph type="title"/>
          </p:nvPr>
        </p:nvSpPr>
        <p:spPr/>
        <p:txBody>
          <a:bodyPr/>
          <a:lstStyle/>
          <a:p>
            <a:r>
              <a:rPr lang="nl-NL" dirty="0"/>
              <a:t>What Kubernetes is not</a:t>
            </a:r>
            <a:endParaRPr lang="en-NL" dirty="0"/>
          </a:p>
        </p:txBody>
      </p:sp>
      <p:sp>
        <p:nvSpPr>
          <p:cNvPr id="3" name="Content Placeholder 2">
            <a:extLst>
              <a:ext uri="{FF2B5EF4-FFF2-40B4-BE49-F238E27FC236}">
                <a16:creationId xmlns:a16="http://schemas.microsoft.com/office/drawing/2014/main" id="{5B0C2EDD-A2E2-8987-DDDF-8F2A70AC79C9}"/>
              </a:ext>
            </a:extLst>
          </p:cNvPr>
          <p:cNvSpPr>
            <a:spLocks noGrp="1"/>
          </p:cNvSpPr>
          <p:nvPr>
            <p:ph idx="1"/>
          </p:nvPr>
        </p:nvSpPr>
        <p:spPr/>
        <p:txBody>
          <a:bodyPr/>
          <a:lstStyle/>
          <a:p>
            <a:r>
              <a:rPr lang="en-US" dirty="0"/>
              <a:t>Kubernetes is not a traditional, all-inclusive PaaS (Platform as a Service) system. Since Kubernetes operates at the container level rather than at the hardware level, it provides some generally applicable features common to PaaS offerings, such as deployment, scaling, load balancing, and lets users integrate their logging, monitoring, and alerting solutions. However, Kubernetes is not monolithic, and these default solutions are optional and pluggable. Kubernetes provides the building blocks for building developer platforms, but preserves user choice and flexibility where it is important.</a:t>
            </a:r>
            <a:endParaRPr lang="en-NL" dirty="0"/>
          </a:p>
        </p:txBody>
      </p:sp>
    </p:spTree>
    <p:extLst>
      <p:ext uri="{BB962C8B-B14F-4D97-AF65-F5344CB8AC3E}">
        <p14:creationId xmlns:p14="http://schemas.microsoft.com/office/powerpoint/2010/main" val="1668110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20CF-CC7C-DCAF-6553-894125D9D79E}"/>
              </a:ext>
            </a:extLst>
          </p:cNvPr>
          <p:cNvSpPr>
            <a:spLocks noGrp="1"/>
          </p:cNvSpPr>
          <p:nvPr>
            <p:ph type="title"/>
          </p:nvPr>
        </p:nvSpPr>
        <p:spPr/>
        <p:txBody>
          <a:bodyPr/>
          <a:lstStyle/>
          <a:p>
            <a:r>
              <a:rPr lang="en-US" dirty="0"/>
              <a:t>Exercise: Configure </a:t>
            </a:r>
            <a:r>
              <a:rPr lang="en-US" dirty="0" err="1"/>
              <a:t>redis</a:t>
            </a:r>
            <a:endParaRPr lang="en-NL" dirty="0"/>
          </a:p>
        </p:txBody>
      </p:sp>
      <p:sp>
        <p:nvSpPr>
          <p:cNvPr id="3" name="Content Placeholder 2">
            <a:extLst>
              <a:ext uri="{FF2B5EF4-FFF2-40B4-BE49-F238E27FC236}">
                <a16:creationId xmlns:a16="http://schemas.microsoft.com/office/drawing/2014/main" id="{4CEA0493-C3A1-8FED-3DB9-57DBDB531D63}"/>
              </a:ext>
            </a:extLst>
          </p:cNvPr>
          <p:cNvSpPr>
            <a:spLocks noGrp="1"/>
          </p:cNvSpPr>
          <p:nvPr>
            <p:ph idx="1"/>
          </p:nvPr>
        </p:nvSpPr>
        <p:spPr/>
        <p:txBody>
          <a:bodyPr/>
          <a:lstStyle/>
          <a:p>
            <a:r>
              <a:rPr lang="nl-NL" dirty="0"/>
              <a:t>https://kubernetes.io/docs/tutorials/configuration/configure-redis-using-configmap/</a:t>
            </a:r>
            <a:endParaRPr lang="en-NL" dirty="0"/>
          </a:p>
        </p:txBody>
      </p:sp>
      <p:pic>
        <p:nvPicPr>
          <p:cNvPr id="5" name="Picture 4">
            <a:extLst>
              <a:ext uri="{FF2B5EF4-FFF2-40B4-BE49-F238E27FC236}">
                <a16:creationId xmlns:a16="http://schemas.microsoft.com/office/drawing/2014/main" id="{EFD4EEC3-D3E9-0A78-5FDF-6A45DB260AD1}"/>
              </a:ext>
            </a:extLst>
          </p:cNvPr>
          <p:cNvPicPr>
            <a:picLocks noChangeAspect="1"/>
          </p:cNvPicPr>
          <p:nvPr/>
        </p:nvPicPr>
        <p:blipFill>
          <a:blip r:embed="rId2"/>
          <a:stretch>
            <a:fillRect/>
          </a:stretch>
        </p:blipFill>
        <p:spPr>
          <a:xfrm>
            <a:off x="1024128" y="3093720"/>
            <a:ext cx="5953125" cy="2133600"/>
          </a:xfrm>
          <a:prstGeom prst="rect">
            <a:avLst/>
          </a:prstGeom>
        </p:spPr>
      </p:pic>
    </p:spTree>
    <p:extLst>
      <p:ext uri="{BB962C8B-B14F-4D97-AF65-F5344CB8AC3E}">
        <p14:creationId xmlns:p14="http://schemas.microsoft.com/office/powerpoint/2010/main" val="20596700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6066-74A8-EB40-77E3-90D9075FA72D}"/>
              </a:ext>
            </a:extLst>
          </p:cNvPr>
          <p:cNvSpPr>
            <a:spLocks noGrp="1"/>
          </p:cNvSpPr>
          <p:nvPr>
            <p:ph type="title"/>
          </p:nvPr>
        </p:nvSpPr>
        <p:spPr/>
        <p:txBody>
          <a:bodyPr/>
          <a:lstStyle/>
          <a:p>
            <a:r>
              <a:rPr lang="nl-NL" dirty="0"/>
              <a:t>Secrets</a:t>
            </a:r>
            <a:endParaRPr lang="en-NL" dirty="0"/>
          </a:p>
        </p:txBody>
      </p:sp>
      <p:sp>
        <p:nvSpPr>
          <p:cNvPr id="3" name="Content Placeholder 2">
            <a:extLst>
              <a:ext uri="{FF2B5EF4-FFF2-40B4-BE49-F238E27FC236}">
                <a16:creationId xmlns:a16="http://schemas.microsoft.com/office/drawing/2014/main" id="{9F68BF72-C0E7-41E1-9046-1A7ECE3A1D8E}"/>
              </a:ext>
            </a:extLst>
          </p:cNvPr>
          <p:cNvSpPr>
            <a:spLocks noGrp="1"/>
          </p:cNvSpPr>
          <p:nvPr>
            <p:ph idx="1"/>
          </p:nvPr>
        </p:nvSpPr>
        <p:spPr/>
        <p:txBody>
          <a:bodyPr>
            <a:normAutofit/>
          </a:bodyPr>
          <a:lstStyle/>
          <a:p>
            <a:r>
              <a:rPr lang="en-US" dirty="0"/>
              <a:t>A Secret is an object that contains a small amount of sensitive data such as a password, a token, or a key. Such information might otherwise be put in a Pod specification or in a container image. Using a Secret means that you don't need to include confidential data in your application code.</a:t>
            </a:r>
          </a:p>
          <a:p>
            <a:r>
              <a:rPr lang="en-US" dirty="0"/>
              <a:t>Because Secrets can be created independently of the Pods that use them, there is less risk of the Secret (and its data) being exposed during the workflow of creating, viewing, and editing Pods. Kubernetes, and applications that run in your cluster, can also take additional precautions with Secrets, such as avoiding writing sensitive data to nonvolatile storage.</a:t>
            </a:r>
          </a:p>
          <a:p>
            <a:r>
              <a:rPr lang="en-US" dirty="0"/>
              <a:t>Secrets are similar to </a:t>
            </a:r>
            <a:r>
              <a:rPr lang="en-US" dirty="0" err="1"/>
              <a:t>ConfigMaps</a:t>
            </a:r>
            <a:r>
              <a:rPr lang="en-US" dirty="0"/>
              <a:t> but are specifically intended to hold confidential data.</a:t>
            </a:r>
            <a:endParaRPr lang="en-NL" dirty="0"/>
          </a:p>
        </p:txBody>
      </p:sp>
    </p:spTree>
    <p:extLst>
      <p:ext uri="{BB962C8B-B14F-4D97-AF65-F5344CB8AC3E}">
        <p14:creationId xmlns:p14="http://schemas.microsoft.com/office/powerpoint/2010/main" val="42681479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3738-6960-A52F-34B7-4245B917098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D040ECD-54CC-B82F-53AC-0737700E7758}"/>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5FBA8D34-8A73-A7DA-7B4B-23E451D3F414}"/>
              </a:ext>
            </a:extLst>
          </p:cNvPr>
          <p:cNvPicPr>
            <a:picLocks noChangeAspect="1"/>
          </p:cNvPicPr>
          <p:nvPr/>
        </p:nvPicPr>
        <p:blipFill>
          <a:blip r:embed="rId3"/>
          <a:stretch>
            <a:fillRect/>
          </a:stretch>
        </p:blipFill>
        <p:spPr>
          <a:xfrm>
            <a:off x="2990850" y="147637"/>
            <a:ext cx="6210300" cy="6562725"/>
          </a:xfrm>
          <a:prstGeom prst="rect">
            <a:avLst/>
          </a:prstGeom>
        </p:spPr>
      </p:pic>
    </p:spTree>
    <p:extLst>
      <p:ext uri="{BB962C8B-B14F-4D97-AF65-F5344CB8AC3E}">
        <p14:creationId xmlns:p14="http://schemas.microsoft.com/office/powerpoint/2010/main" val="28376737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A9ED-B60C-BC8F-8597-8E30E83034C1}"/>
              </a:ext>
            </a:extLst>
          </p:cNvPr>
          <p:cNvSpPr>
            <a:spLocks noGrp="1"/>
          </p:cNvSpPr>
          <p:nvPr>
            <p:ph type="title"/>
          </p:nvPr>
        </p:nvSpPr>
        <p:spPr/>
        <p:txBody>
          <a:bodyPr/>
          <a:lstStyle/>
          <a:p>
            <a:r>
              <a:rPr lang="en-US" dirty="0"/>
              <a:t>Resource Management for Pods and Containers</a:t>
            </a:r>
            <a:endParaRPr lang="en-NL" dirty="0"/>
          </a:p>
        </p:txBody>
      </p:sp>
      <p:sp>
        <p:nvSpPr>
          <p:cNvPr id="3" name="Content Placeholder 2">
            <a:extLst>
              <a:ext uri="{FF2B5EF4-FFF2-40B4-BE49-F238E27FC236}">
                <a16:creationId xmlns:a16="http://schemas.microsoft.com/office/drawing/2014/main" id="{F517FBB1-D74C-F893-0F3F-8FC811647F79}"/>
              </a:ext>
            </a:extLst>
          </p:cNvPr>
          <p:cNvSpPr>
            <a:spLocks noGrp="1"/>
          </p:cNvSpPr>
          <p:nvPr>
            <p:ph idx="1"/>
          </p:nvPr>
        </p:nvSpPr>
        <p:spPr/>
        <p:txBody>
          <a:bodyPr/>
          <a:lstStyle/>
          <a:p>
            <a:r>
              <a:rPr lang="en-US" dirty="0"/>
              <a:t>When you specify a Pod, you can optionally specify how much of each resource a container needs. The most common resources to specify are CPU and memory (RAM); there are others.</a:t>
            </a:r>
          </a:p>
          <a:p>
            <a:r>
              <a:rPr lang="en-US" dirty="0"/>
              <a:t>When you specify the resource request for containers in a Pod, the </a:t>
            </a:r>
            <a:r>
              <a:rPr lang="en-US" dirty="0" err="1"/>
              <a:t>kube</a:t>
            </a:r>
            <a:r>
              <a:rPr lang="en-US" dirty="0"/>
              <a:t>-scheduler uses this information to decide which node to place the Pod on. When you specify a resource limit for a container, the </a:t>
            </a:r>
            <a:r>
              <a:rPr lang="en-US" dirty="0" err="1"/>
              <a:t>kubelet</a:t>
            </a:r>
            <a:r>
              <a:rPr lang="en-US" dirty="0"/>
              <a:t> enforces those limits so that the running container is not allowed to use more of that resource than the limit you set. The </a:t>
            </a:r>
            <a:r>
              <a:rPr lang="en-US" dirty="0" err="1"/>
              <a:t>kubelet</a:t>
            </a:r>
            <a:r>
              <a:rPr lang="en-US" dirty="0"/>
              <a:t> also reserves at least the request amount of that system resource specifically for that container to use</a:t>
            </a:r>
            <a:endParaRPr lang="en-NL" dirty="0"/>
          </a:p>
        </p:txBody>
      </p:sp>
    </p:spTree>
    <p:extLst>
      <p:ext uri="{BB962C8B-B14F-4D97-AF65-F5344CB8AC3E}">
        <p14:creationId xmlns:p14="http://schemas.microsoft.com/office/powerpoint/2010/main" val="5666650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B366-7CF0-9C36-49FD-804B384CC68C}"/>
              </a:ext>
            </a:extLst>
          </p:cNvPr>
          <p:cNvSpPr>
            <a:spLocks noGrp="1"/>
          </p:cNvSpPr>
          <p:nvPr>
            <p:ph type="title"/>
          </p:nvPr>
        </p:nvSpPr>
        <p:spPr/>
        <p:txBody>
          <a:bodyPr/>
          <a:lstStyle/>
          <a:p>
            <a:r>
              <a:rPr lang="nl-NL" dirty="0"/>
              <a:t>Requests and limits</a:t>
            </a:r>
            <a:endParaRPr lang="en-NL" dirty="0"/>
          </a:p>
        </p:txBody>
      </p:sp>
      <p:sp>
        <p:nvSpPr>
          <p:cNvPr id="3" name="Content Placeholder 2">
            <a:extLst>
              <a:ext uri="{FF2B5EF4-FFF2-40B4-BE49-F238E27FC236}">
                <a16:creationId xmlns:a16="http://schemas.microsoft.com/office/drawing/2014/main" id="{B2318C0F-B9ED-F2CF-3477-F9A89A779BDA}"/>
              </a:ext>
            </a:extLst>
          </p:cNvPr>
          <p:cNvSpPr>
            <a:spLocks noGrp="1"/>
          </p:cNvSpPr>
          <p:nvPr>
            <p:ph idx="1"/>
          </p:nvPr>
        </p:nvSpPr>
        <p:spPr/>
        <p:txBody>
          <a:bodyPr/>
          <a:lstStyle/>
          <a:p>
            <a:r>
              <a:rPr lang="en-US" dirty="0"/>
              <a:t>If the node where a Pod is running has enough of a resource available, it's possible (and allowed) for a container to use more resource than its request for that resource specifies. However, a container is not allowed to use more than its resource limit.</a:t>
            </a:r>
          </a:p>
          <a:p>
            <a:r>
              <a:rPr lang="en-US" dirty="0"/>
              <a:t>For example, if you set a memory request of 256 MiB for a container, and that container is in a Pod scheduled to a Node with 8GiB of memory and no other Pods, then the container can try to use more RAM.</a:t>
            </a:r>
            <a:endParaRPr lang="en-NL" dirty="0"/>
          </a:p>
        </p:txBody>
      </p:sp>
    </p:spTree>
    <p:extLst>
      <p:ext uri="{BB962C8B-B14F-4D97-AF65-F5344CB8AC3E}">
        <p14:creationId xmlns:p14="http://schemas.microsoft.com/office/powerpoint/2010/main" val="41298592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AD17-B5B8-F6D9-BC0A-4BA9E349607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FD98149-3029-03B1-6402-DDD35E1F9AD9}"/>
              </a:ext>
            </a:extLst>
          </p:cNvPr>
          <p:cNvSpPr>
            <a:spLocks noGrp="1"/>
          </p:cNvSpPr>
          <p:nvPr>
            <p:ph idx="1"/>
          </p:nvPr>
        </p:nvSpPr>
        <p:spPr/>
        <p:txBody>
          <a:bodyPr/>
          <a:lstStyle/>
          <a:p>
            <a:r>
              <a:rPr lang="en-US" dirty="0"/>
              <a:t>If you set a memory limit of 4GiB for that container, the </a:t>
            </a:r>
            <a:r>
              <a:rPr lang="en-US" dirty="0" err="1"/>
              <a:t>kubelet</a:t>
            </a:r>
            <a:r>
              <a:rPr lang="en-US" dirty="0"/>
              <a:t> (and container runtime) enforce the limit. The runtime prevents the container from using more than the configured resource limit. For example: when a process in the container tries to consume more than the allowed amount of memory, the system kernel terminates the process that attempted the allocation, with an out of memory (OOM) error.</a:t>
            </a:r>
          </a:p>
          <a:p>
            <a:r>
              <a:rPr lang="en-US" dirty="0"/>
              <a:t>Limits can be implemented either reactively (the system intervenes once it sees a violation) or by enforcement (the system prevents the container from ever exceeding the limit). Different runtimes can have different ways to implement the same restrictions.</a:t>
            </a:r>
            <a:endParaRPr lang="en-NL" dirty="0"/>
          </a:p>
        </p:txBody>
      </p:sp>
    </p:spTree>
    <p:extLst>
      <p:ext uri="{BB962C8B-B14F-4D97-AF65-F5344CB8AC3E}">
        <p14:creationId xmlns:p14="http://schemas.microsoft.com/office/powerpoint/2010/main" val="41988273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0601-8B11-0D44-73D8-F8D1899E60B4}"/>
              </a:ext>
            </a:extLst>
          </p:cNvPr>
          <p:cNvSpPr>
            <a:spLocks noGrp="1"/>
          </p:cNvSpPr>
          <p:nvPr>
            <p:ph type="title"/>
          </p:nvPr>
        </p:nvSpPr>
        <p:spPr/>
        <p:txBody>
          <a:bodyPr/>
          <a:lstStyle/>
          <a:p>
            <a:r>
              <a:rPr lang="nl-NL" dirty="0"/>
              <a:t>Resource types</a:t>
            </a:r>
            <a:endParaRPr lang="en-NL" dirty="0"/>
          </a:p>
        </p:txBody>
      </p:sp>
      <p:sp>
        <p:nvSpPr>
          <p:cNvPr id="3" name="Content Placeholder 2">
            <a:extLst>
              <a:ext uri="{FF2B5EF4-FFF2-40B4-BE49-F238E27FC236}">
                <a16:creationId xmlns:a16="http://schemas.microsoft.com/office/drawing/2014/main" id="{BBEC3C02-EB27-87AF-9C81-2ABB6FD49147}"/>
              </a:ext>
            </a:extLst>
          </p:cNvPr>
          <p:cNvSpPr>
            <a:spLocks noGrp="1"/>
          </p:cNvSpPr>
          <p:nvPr>
            <p:ph idx="1"/>
          </p:nvPr>
        </p:nvSpPr>
        <p:spPr/>
        <p:txBody>
          <a:bodyPr/>
          <a:lstStyle/>
          <a:p>
            <a:r>
              <a:rPr lang="en-US" dirty="0"/>
              <a:t>CPU and memory are each a resource type. A resource type has a base unit. CPU represents compute processing and is specified in units of Kubernetes CPUs. Memory is specified in units of bytes. For Linux workloads, you can specify huge page resources. Huge pages are a Linux-specific feature where the node kernel allocates blocks of memory that are much larger than the default page size.</a:t>
            </a:r>
          </a:p>
          <a:p>
            <a:r>
              <a:rPr lang="en-US" dirty="0"/>
              <a:t>For example, on a system where the default page size is 4KiB, you could specify a limit, hugepages-2Mi: 80Mi. If the container tries allocating over 40 2MiB huge pages (a total of 80 MiB), that allocation fails.</a:t>
            </a:r>
            <a:endParaRPr lang="en-NL" dirty="0"/>
          </a:p>
        </p:txBody>
      </p:sp>
    </p:spTree>
    <p:extLst>
      <p:ext uri="{BB962C8B-B14F-4D97-AF65-F5344CB8AC3E}">
        <p14:creationId xmlns:p14="http://schemas.microsoft.com/office/powerpoint/2010/main" val="7350386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8813-379D-DCFE-F8DB-BECFB12BDD42}"/>
              </a:ext>
            </a:extLst>
          </p:cNvPr>
          <p:cNvSpPr>
            <a:spLocks noGrp="1"/>
          </p:cNvSpPr>
          <p:nvPr>
            <p:ph type="title"/>
          </p:nvPr>
        </p:nvSpPr>
        <p:spPr/>
        <p:txBody>
          <a:bodyPr/>
          <a:lstStyle/>
          <a:p>
            <a:r>
              <a:rPr lang="en-US" dirty="0"/>
              <a:t>Resource requests and limits of Pod and container</a:t>
            </a:r>
            <a:endParaRPr lang="en-NL" dirty="0"/>
          </a:p>
        </p:txBody>
      </p:sp>
      <p:sp>
        <p:nvSpPr>
          <p:cNvPr id="3" name="Content Placeholder 2">
            <a:extLst>
              <a:ext uri="{FF2B5EF4-FFF2-40B4-BE49-F238E27FC236}">
                <a16:creationId xmlns:a16="http://schemas.microsoft.com/office/drawing/2014/main" id="{769AB4DA-E11A-6E4E-CA90-2DE51646D717}"/>
              </a:ext>
            </a:extLst>
          </p:cNvPr>
          <p:cNvSpPr>
            <a:spLocks noGrp="1"/>
          </p:cNvSpPr>
          <p:nvPr>
            <p:ph idx="1"/>
          </p:nvPr>
        </p:nvSpPr>
        <p:spPr/>
        <p:txBody>
          <a:bodyPr>
            <a:normAutofit fontScale="92500" lnSpcReduction="10000"/>
          </a:bodyPr>
          <a:lstStyle/>
          <a:p>
            <a:r>
              <a:rPr lang="en-US" dirty="0"/>
              <a:t>For each container, you can specify resource limits and requests, including the following:</a:t>
            </a:r>
          </a:p>
          <a:p>
            <a:r>
              <a:rPr lang="en-US" sz="1700" dirty="0" err="1">
                <a:latin typeface="Courier New" panose="02070309020205020404" pitchFamily="49" charset="0"/>
                <a:cs typeface="Courier New" panose="02070309020205020404" pitchFamily="49" charset="0"/>
              </a:rPr>
              <a:t>spec.containers</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resources.limits.cpu</a:t>
            </a:r>
            <a:endParaRPr lang="en-US" sz="1700" dirty="0">
              <a:latin typeface="Courier New" panose="02070309020205020404" pitchFamily="49" charset="0"/>
              <a:cs typeface="Courier New" panose="02070309020205020404" pitchFamily="49" charset="0"/>
            </a:endParaRPr>
          </a:p>
          <a:p>
            <a:r>
              <a:rPr lang="en-US" sz="1700" dirty="0" err="1">
                <a:latin typeface="Courier New" panose="02070309020205020404" pitchFamily="49" charset="0"/>
                <a:cs typeface="Courier New" panose="02070309020205020404" pitchFamily="49" charset="0"/>
              </a:rPr>
              <a:t>spec.containers</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resources.limits.memory</a:t>
            </a:r>
            <a:endParaRPr lang="en-US" sz="1700" dirty="0">
              <a:latin typeface="Courier New" panose="02070309020205020404" pitchFamily="49" charset="0"/>
              <a:cs typeface="Courier New" panose="02070309020205020404" pitchFamily="49" charset="0"/>
            </a:endParaRPr>
          </a:p>
          <a:p>
            <a:r>
              <a:rPr lang="en-US" sz="1700" dirty="0" err="1">
                <a:latin typeface="Courier New" panose="02070309020205020404" pitchFamily="49" charset="0"/>
                <a:cs typeface="Courier New" panose="02070309020205020404" pitchFamily="49" charset="0"/>
              </a:rPr>
              <a:t>spec.containers</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resources.limits.hugepages</a:t>
            </a:r>
            <a:r>
              <a:rPr lang="en-US" sz="1700" dirty="0">
                <a:latin typeface="Courier New" panose="02070309020205020404" pitchFamily="49" charset="0"/>
                <a:cs typeface="Courier New" panose="02070309020205020404" pitchFamily="49" charset="0"/>
              </a:rPr>
              <a:t>-&lt;size&gt;</a:t>
            </a:r>
          </a:p>
          <a:p>
            <a:r>
              <a:rPr lang="en-US" sz="1700" dirty="0" err="1">
                <a:latin typeface="Courier New" panose="02070309020205020404" pitchFamily="49" charset="0"/>
                <a:cs typeface="Courier New" panose="02070309020205020404" pitchFamily="49" charset="0"/>
              </a:rPr>
              <a:t>spec.containers</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resources.requests.cpu</a:t>
            </a:r>
            <a:endParaRPr lang="en-US" sz="1700" dirty="0">
              <a:latin typeface="Courier New" panose="02070309020205020404" pitchFamily="49" charset="0"/>
              <a:cs typeface="Courier New" panose="02070309020205020404" pitchFamily="49" charset="0"/>
            </a:endParaRPr>
          </a:p>
          <a:p>
            <a:r>
              <a:rPr lang="en-US" sz="1700" dirty="0" err="1">
                <a:latin typeface="Courier New" panose="02070309020205020404" pitchFamily="49" charset="0"/>
                <a:cs typeface="Courier New" panose="02070309020205020404" pitchFamily="49" charset="0"/>
              </a:rPr>
              <a:t>spec.containers</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resources.requests.memory</a:t>
            </a:r>
            <a:endParaRPr lang="en-US" sz="1700" dirty="0">
              <a:latin typeface="Courier New" panose="02070309020205020404" pitchFamily="49" charset="0"/>
              <a:cs typeface="Courier New" panose="02070309020205020404" pitchFamily="49" charset="0"/>
            </a:endParaRPr>
          </a:p>
          <a:p>
            <a:r>
              <a:rPr lang="en-US" sz="1700" dirty="0" err="1">
                <a:latin typeface="Courier New" panose="02070309020205020404" pitchFamily="49" charset="0"/>
                <a:cs typeface="Courier New" panose="02070309020205020404" pitchFamily="49" charset="0"/>
              </a:rPr>
              <a:t>spec.containers</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resources.requests.hugepages</a:t>
            </a:r>
            <a:r>
              <a:rPr lang="en-US" sz="1700" dirty="0">
                <a:latin typeface="Courier New" panose="02070309020205020404" pitchFamily="49" charset="0"/>
                <a:cs typeface="Courier New" panose="02070309020205020404" pitchFamily="49" charset="0"/>
              </a:rPr>
              <a:t>-&lt;size&gt;</a:t>
            </a:r>
          </a:p>
          <a:p>
            <a:r>
              <a:rPr lang="en-US" dirty="0"/>
              <a:t>Although you can only specify requests and limits for individual containers, it is also useful to think about the overall resource requests and limits for a Pod. For a particular resource, a Pod resource request/limit is the sum of the resource requests/limits of that type for each container in the Pod</a:t>
            </a:r>
            <a:endParaRPr lang="en-NL" dirty="0"/>
          </a:p>
        </p:txBody>
      </p:sp>
    </p:spTree>
    <p:extLst>
      <p:ext uri="{BB962C8B-B14F-4D97-AF65-F5344CB8AC3E}">
        <p14:creationId xmlns:p14="http://schemas.microsoft.com/office/powerpoint/2010/main" val="4260183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C979-EBC2-7DE0-D6E0-0921B125BFF4}"/>
              </a:ext>
            </a:extLst>
          </p:cNvPr>
          <p:cNvSpPr>
            <a:spLocks noGrp="1"/>
          </p:cNvSpPr>
          <p:nvPr>
            <p:ph type="title"/>
          </p:nvPr>
        </p:nvSpPr>
        <p:spPr/>
        <p:txBody>
          <a:bodyPr/>
          <a:lstStyle/>
          <a:p>
            <a:r>
              <a:rPr lang="nl-NL" dirty="0"/>
              <a:t>Container resources</a:t>
            </a:r>
            <a:br>
              <a:rPr lang="nl-NL" dirty="0"/>
            </a:br>
            <a:r>
              <a:rPr lang="nl-NL" dirty="0"/>
              <a:t>example</a:t>
            </a:r>
            <a:endParaRPr lang="en-NL" dirty="0"/>
          </a:p>
        </p:txBody>
      </p:sp>
      <p:sp>
        <p:nvSpPr>
          <p:cNvPr id="3" name="Content Placeholder 2">
            <a:extLst>
              <a:ext uri="{FF2B5EF4-FFF2-40B4-BE49-F238E27FC236}">
                <a16:creationId xmlns:a16="http://schemas.microsoft.com/office/drawing/2014/main" id="{25A3A57F-86E3-593C-EF4E-39ADA7513BED}"/>
              </a:ext>
            </a:extLst>
          </p:cNvPr>
          <p:cNvSpPr>
            <a:spLocks noGrp="1"/>
          </p:cNvSpPr>
          <p:nvPr>
            <p:ph idx="1"/>
          </p:nvPr>
        </p:nvSpPr>
        <p:spPr>
          <a:xfrm>
            <a:off x="1024129" y="2286000"/>
            <a:ext cx="4756912" cy="4023360"/>
          </a:xfrm>
        </p:spPr>
        <p:txBody>
          <a:bodyPr/>
          <a:lstStyle/>
          <a:p>
            <a:r>
              <a:rPr lang="en-US" dirty="0"/>
              <a:t>The following Pod has two containers. Both containers are defined with a request for 0.25 CPU and 64MiB (226 bytes) of memory. Each container has a limit of 0.5 CPU and 128MiB of memory. You can say the Pod has a request of 0.5 CPU and 128 MiB of memory, and a limit of 1 CPU and 256MiB of memory.</a:t>
            </a:r>
            <a:endParaRPr lang="en-NL" dirty="0"/>
          </a:p>
        </p:txBody>
      </p:sp>
      <p:pic>
        <p:nvPicPr>
          <p:cNvPr id="5" name="Picture 4">
            <a:extLst>
              <a:ext uri="{FF2B5EF4-FFF2-40B4-BE49-F238E27FC236}">
                <a16:creationId xmlns:a16="http://schemas.microsoft.com/office/drawing/2014/main" id="{DF90F98E-8CB4-D0DC-5DF5-7E4F73161F65}"/>
              </a:ext>
            </a:extLst>
          </p:cNvPr>
          <p:cNvPicPr>
            <a:picLocks noChangeAspect="1"/>
          </p:cNvPicPr>
          <p:nvPr/>
        </p:nvPicPr>
        <p:blipFill>
          <a:blip r:embed="rId2"/>
          <a:stretch>
            <a:fillRect/>
          </a:stretch>
        </p:blipFill>
        <p:spPr>
          <a:xfrm>
            <a:off x="6810375" y="585216"/>
            <a:ext cx="5381625" cy="5972175"/>
          </a:xfrm>
          <a:prstGeom prst="rect">
            <a:avLst/>
          </a:prstGeom>
        </p:spPr>
      </p:pic>
    </p:spTree>
    <p:extLst>
      <p:ext uri="{BB962C8B-B14F-4D97-AF65-F5344CB8AC3E}">
        <p14:creationId xmlns:p14="http://schemas.microsoft.com/office/powerpoint/2010/main" val="27906911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63EE-8CB3-1662-3445-58270E5EB713}"/>
              </a:ext>
            </a:extLst>
          </p:cNvPr>
          <p:cNvSpPr>
            <a:spLocks noGrp="1"/>
          </p:cNvSpPr>
          <p:nvPr>
            <p:ph type="title"/>
          </p:nvPr>
        </p:nvSpPr>
        <p:spPr/>
        <p:txBody>
          <a:bodyPr/>
          <a:lstStyle/>
          <a:p>
            <a:r>
              <a:rPr lang="en-US" dirty="0"/>
              <a:t>How Pods with resource requests are scheduled</a:t>
            </a:r>
            <a:endParaRPr lang="en-NL" dirty="0"/>
          </a:p>
        </p:txBody>
      </p:sp>
      <p:sp>
        <p:nvSpPr>
          <p:cNvPr id="3" name="Content Placeholder 2">
            <a:extLst>
              <a:ext uri="{FF2B5EF4-FFF2-40B4-BE49-F238E27FC236}">
                <a16:creationId xmlns:a16="http://schemas.microsoft.com/office/drawing/2014/main" id="{11B09B2B-A712-D598-0E65-926504B67F3A}"/>
              </a:ext>
            </a:extLst>
          </p:cNvPr>
          <p:cNvSpPr>
            <a:spLocks noGrp="1"/>
          </p:cNvSpPr>
          <p:nvPr>
            <p:ph idx="1"/>
          </p:nvPr>
        </p:nvSpPr>
        <p:spPr/>
        <p:txBody>
          <a:bodyPr/>
          <a:lstStyle/>
          <a:p>
            <a:r>
              <a:rPr lang="en-US" dirty="0"/>
              <a:t>When you create a Pod, the Kubernetes scheduler selects a node for the Pod to run on. Each node has a maximum capacity for each of the resource types: the amount of CPU and memory it can provide for Pods. The scheduler ensures that, for each resource type, the sum of the resource requests of the scheduled containers is less than the capacity of the node. Note that although actual memory or CPU resource usage on nodes is very low, the scheduler still refuses to place a Pod on a node if the capacity check fails. This protects against a resource shortage on a node when resource usage later increases, for example, during a daily peak in request rate</a:t>
            </a:r>
            <a:endParaRPr lang="en-NL" dirty="0"/>
          </a:p>
        </p:txBody>
      </p:sp>
    </p:spTree>
    <p:extLst>
      <p:ext uri="{BB962C8B-B14F-4D97-AF65-F5344CB8AC3E}">
        <p14:creationId xmlns:p14="http://schemas.microsoft.com/office/powerpoint/2010/main" val="114601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8BDB-00C3-6333-409E-D48B7CC0C83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70CF26D-9D7A-C4CB-F409-492F8D2A70F5}"/>
              </a:ext>
            </a:extLst>
          </p:cNvPr>
          <p:cNvSpPr>
            <a:spLocks noGrp="1"/>
          </p:cNvSpPr>
          <p:nvPr>
            <p:ph idx="1"/>
          </p:nvPr>
        </p:nvSpPr>
        <p:spPr>
          <a:xfrm>
            <a:off x="1024128" y="585216"/>
            <a:ext cx="9720073" cy="5724144"/>
          </a:xfrm>
        </p:spPr>
        <p:txBody>
          <a:bodyPr>
            <a:normAutofit fontScale="77500" lnSpcReduction="20000"/>
          </a:bodyPr>
          <a:lstStyle/>
          <a:p>
            <a:r>
              <a:rPr lang="en-US" dirty="0"/>
              <a:t>Kubernetes:</a:t>
            </a:r>
          </a:p>
          <a:p>
            <a:r>
              <a:rPr lang="en-US" dirty="0"/>
              <a:t>Does not limit the types of applications supported. Kubernetes aims to support an extremely diverse variety of workloads, including stateless, stateful, and data-processing workloads. If an application can run in a container, it should run great on Kubernetes.</a:t>
            </a:r>
          </a:p>
          <a:p>
            <a:r>
              <a:rPr lang="en-US" dirty="0"/>
              <a:t>Does not deploy source code and does not build your application. Continuous Integration, Delivery, and Deployment (CI/CD) workflows are determined by organization cultures and preferences as well as technical requirements.</a:t>
            </a:r>
          </a:p>
          <a:p>
            <a:r>
              <a:rPr lang="en-US" dirty="0"/>
              <a:t>Does not provide application-level services, such as middleware (for example, message buses), data-processing frameworks (for example, Spark), databases (for example, MySQL), caches, nor cluster storage systems (for example, </a:t>
            </a:r>
            <a:r>
              <a:rPr lang="en-US" dirty="0" err="1"/>
              <a:t>Ceph</a:t>
            </a:r>
            <a:r>
              <a:rPr lang="en-US" dirty="0"/>
              <a:t>) as built-in services. Such components can run on Kubernetes, and/or can be accessed by applications running on Kubernetes through portable mechanisms, such as the Open Service Broker.</a:t>
            </a:r>
          </a:p>
          <a:p>
            <a:r>
              <a:rPr lang="en-US" dirty="0"/>
              <a:t>Does not dictate logging, monitoring, or alerting solutions. It provides some integrations as proof of concept, and mechanisms to collect and export metrics.</a:t>
            </a:r>
          </a:p>
          <a:p>
            <a:r>
              <a:rPr lang="en-US" dirty="0"/>
              <a:t>Does not provide nor mandate a configuration language/system (for example, </a:t>
            </a:r>
            <a:r>
              <a:rPr lang="en-US" dirty="0" err="1"/>
              <a:t>Jsonnet</a:t>
            </a:r>
            <a:r>
              <a:rPr lang="en-US" dirty="0"/>
              <a:t>). It provides a declarative API that may be targeted by arbitrary forms of declarative specifications.</a:t>
            </a:r>
          </a:p>
          <a:p>
            <a:r>
              <a:rPr lang="en-US" dirty="0"/>
              <a:t>Does not provide nor adopt any comprehensive machine configuration, maintenance, management, or self-healing systems.</a:t>
            </a:r>
          </a:p>
          <a:p>
            <a:r>
              <a:rPr lang="en-US" dirty="0"/>
              <a:t>Additionally, Kubernetes is not a mere orchestration system. In fact, it eliminates the need for orchestration. The technical definition of orchestration is execution of a defined workflow: first do A, then B, then C. In contrast, Kubernetes comprises a set of independent, composable control processes that continuously drive the current state towards the provided desired state. It shouldn't matter how you get from A to C. Centralized control is also not required. This results in a system that is easier to use and more powerful, robust, resilient, and extensible.</a:t>
            </a:r>
            <a:endParaRPr lang="en-NL" dirty="0"/>
          </a:p>
        </p:txBody>
      </p:sp>
    </p:spTree>
    <p:extLst>
      <p:ext uri="{BB962C8B-B14F-4D97-AF65-F5344CB8AC3E}">
        <p14:creationId xmlns:p14="http://schemas.microsoft.com/office/powerpoint/2010/main" val="34557272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53E3-1926-AC15-9EF7-76F7C4B894AB}"/>
              </a:ext>
            </a:extLst>
          </p:cNvPr>
          <p:cNvSpPr>
            <a:spLocks noGrp="1"/>
          </p:cNvSpPr>
          <p:nvPr>
            <p:ph type="title"/>
          </p:nvPr>
        </p:nvSpPr>
        <p:spPr/>
        <p:txBody>
          <a:bodyPr/>
          <a:lstStyle/>
          <a:p>
            <a:r>
              <a:rPr lang="en-US" dirty="0"/>
              <a:t>How Kubernetes applies resource requests and limits</a:t>
            </a:r>
            <a:endParaRPr lang="en-NL" dirty="0"/>
          </a:p>
        </p:txBody>
      </p:sp>
      <p:sp>
        <p:nvSpPr>
          <p:cNvPr id="3" name="Content Placeholder 2">
            <a:extLst>
              <a:ext uri="{FF2B5EF4-FFF2-40B4-BE49-F238E27FC236}">
                <a16:creationId xmlns:a16="http://schemas.microsoft.com/office/drawing/2014/main" id="{544B171B-620A-43F0-BF54-0B0D07C3B6A8}"/>
              </a:ext>
            </a:extLst>
          </p:cNvPr>
          <p:cNvSpPr>
            <a:spLocks noGrp="1"/>
          </p:cNvSpPr>
          <p:nvPr>
            <p:ph idx="1"/>
          </p:nvPr>
        </p:nvSpPr>
        <p:spPr/>
        <p:txBody>
          <a:bodyPr>
            <a:normAutofit fontScale="85000" lnSpcReduction="10000"/>
          </a:bodyPr>
          <a:lstStyle/>
          <a:p>
            <a:r>
              <a:rPr lang="en-US" dirty="0"/>
              <a:t>When the </a:t>
            </a:r>
            <a:r>
              <a:rPr lang="en-US" dirty="0" err="1"/>
              <a:t>kubelet</a:t>
            </a:r>
            <a:r>
              <a:rPr lang="en-US" dirty="0"/>
              <a:t> starts a container as part of a Pod, the </a:t>
            </a:r>
            <a:r>
              <a:rPr lang="en-US" dirty="0" err="1"/>
              <a:t>kubelet</a:t>
            </a:r>
            <a:r>
              <a:rPr lang="en-US" dirty="0"/>
              <a:t> passes that container's requests and limits for memory and CPU to the container runtime.</a:t>
            </a:r>
          </a:p>
          <a:p>
            <a:r>
              <a:rPr lang="en-US" dirty="0"/>
              <a:t>On Linux, the container runtime typically configures kernel </a:t>
            </a:r>
            <a:r>
              <a:rPr lang="en-US" dirty="0" err="1"/>
              <a:t>cgroups</a:t>
            </a:r>
            <a:r>
              <a:rPr lang="en-US" dirty="0"/>
              <a:t> that apply and enforce the limits you defined.</a:t>
            </a:r>
          </a:p>
          <a:p>
            <a:pPr lvl="1"/>
            <a:r>
              <a:rPr lang="en-US" dirty="0"/>
              <a:t>The CPU limit defines a hard ceiling on how much CPU time that the container can use. During each scheduling interval (time slice), the Linux kernel checks to see if this limit is exceeded; if so, the kernel waits before allowing that </a:t>
            </a:r>
            <a:r>
              <a:rPr lang="en-US" dirty="0" err="1"/>
              <a:t>cgroup</a:t>
            </a:r>
            <a:r>
              <a:rPr lang="en-US" dirty="0"/>
              <a:t> to resume execution.</a:t>
            </a:r>
          </a:p>
          <a:p>
            <a:pPr lvl="1"/>
            <a:r>
              <a:rPr lang="en-US" dirty="0"/>
              <a:t>The CPU request typically defines a weighting. If several different containers (</a:t>
            </a:r>
            <a:r>
              <a:rPr lang="en-US" dirty="0" err="1"/>
              <a:t>cgroups</a:t>
            </a:r>
            <a:r>
              <a:rPr lang="en-US" dirty="0"/>
              <a:t>) want to run on a contended system, workloads with larger CPU requests are allocated more CPU time than workloads with small requests.</a:t>
            </a:r>
          </a:p>
          <a:p>
            <a:pPr lvl="1"/>
            <a:r>
              <a:rPr lang="en-US" dirty="0"/>
              <a:t>The memory request is mainly used during (Kubernetes) Pod scheduling. On a node that uses </a:t>
            </a:r>
            <a:r>
              <a:rPr lang="en-US" dirty="0" err="1"/>
              <a:t>cgroups</a:t>
            </a:r>
            <a:r>
              <a:rPr lang="en-US" dirty="0"/>
              <a:t> v2, the container runtime might use the memory request as a hint to set </a:t>
            </a:r>
            <a:r>
              <a:rPr lang="en-US" dirty="0" err="1"/>
              <a:t>memory.min</a:t>
            </a:r>
            <a:r>
              <a:rPr lang="en-US" dirty="0"/>
              <a:t> and </a:t>
            </a:r>
            <a:r>
              <a:rPr lang="en-US" dirty="0" err="1"/>
              <a:t>memory.low</a:t>
            </a:r>
            <a:r>
              <a:rPr lang="en-US" dirty="0"/>
              <a:t>.</a:t>
            </a:r>
          </a:p>
          <a:p>
            <a:pPr lvl="1"/>
            <a:r>
              <a:rPr lang="en-US" dirty="0"/>
              <a:t>The memory limit defines a memory limit for that </a:t>
            </a:r>
            <a:r>
              <a:rPr lang="en-US" dirty="0" err="1"/>
              <a:t>cgroup</a:t>
            </a:r>
            <a:r>
              <a:rPr lang="en-US" dirty="0"/>
              <a:t>. If the container tries to allocate more memory than this limit, the Linux kernel out-of-memory subsystem activates and, typically, intervenes by stopping one of the processes in the container that tried to allocate memory. If that process is the container's PID 1, and the container is marked as </a:t>
            </a:r>
            <a:r>
              <a:rPr lang="en-US" dirty="0" err="1"/>
              <a:t>restartable</a:t>
            </a:r>
            <a:r>
              <a:rPr lang="en-US" dirty="0"/>
              <a:t>, Kubernetes restarts the container.</a:t>
            </a:r>
          </a:p>
          <a:p>
            <a:pPr lvl="1"/>
            <a:r>
              <a:rPr lang="en-US" dirty="0"/>
              <a:t>The memory limit for the Pod or container can also apply to pages in memory backed volumes, such as an </a:t>
            </a:r>
            <a:r>
              <a:rPr lang="en-US" dirty="0" err="1"/>
              <a:t>emptyDir</a:t>
            </a:r>
            <a:r>
              <a:rPr lang="en-US" dirty="0"/>
              <a:t>. The </a:t>
            </a:r>
            <a:r>
              <a:rPr lang="en-US" dirty="0" err="1"/>
              <a:t>kubelet</a:t>
            </a:r>
            <a:r>
              <a:rPr lang="en-US" dirty="0"/>
              <a:t> tracks </a:t>
            </a:r>
            <a:r>
              <a:rPr lang="en-US" dirty="0" err="1"/>
              <a:t>tmpfs</a:t>
            </a:r>
            <a:r>
              <a:rPr lang="en-US" dirty="0"/>
              <a:t> </a:t>
            </a:r>
            <a:r>
              <a:rPr lang="en-US" dirty="0" err="1"/>
              <a:t>emptyDir</a:t>
            </a:r>
            <a:r>
              <a:rPr lang="en-US" dirty="0"/>
              <a:t> volumes as container memory use, rather than as local ephemeral storage.</a:t>
            </a:r>
            <a:endParaRPr lang="en-NL" dirty="0"/>
          </a:p>
        </p:txBody>
      </p:sp>
    </p:spTree>
    <p:extLst>
      <p:ext uri="{BB962C8B-B14F-4D97-AF65-F5344CB8AC3E}">
        <p14:creationId xmlns:p14="http://schemas.microsoft.com/office/powerpoint/2010/main" val="2322559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A492-CA71-7015-03FC-2D87470DC37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1AD5E64-3E41-9928-8E68-D2FC40E9CEB0}"/>
              </a:ext>
            </a:extLst>
          </p:cNvPr>
          <p:cNvSpPr>
            <a:spLocks noGrp="1"/>
          </p:cNvSpPr>
          <p:nvPr>
            <p:ph idx="1"/>
          </p:nvPr>
        </p:nvSpPr>
        <p:spPr/>
        <p:txBody>
          <a:bodyPr/>
          <a:lstStyle/>
          <a:p>
            <a:r>
              <a:rPr lang="nl-NL" dirty="0">
                <a:hlinkClick r:id="rId2"/>
              </a:rPr>
              <a:t>https://kubernetes.io/docs/concepts/configuration/overview/</a:t>
            </a:r>
            <a:endParaRPr lang="nl-NL" dirty="0"/>
          </a:p>
          <a:p>
            <a:r>
              <a:rPr lang="nl-NL" dirty="0"/>
              <a:t>Best practices done, other config to go</a:t>
            </a:r>
            <a:endParaRPr lang="en-NL" dirty="0"/>
          </a:p>
        </p:txBody>
      </p:sp>
      <p:pic>
        <p:nvPicPr>
          <p:cNvPr id="2050" name="Picture 2" descr="Things to do while stuck at home - Auto Body Xperts">
            <a:extLst>
              <a:ext uri="{FF2B5EF4-FFF2-40B4-BE49-F238E27FC236}">
                <a16:creationId xmlns:a16="http://schemas.microsoft.com/office/drawing/2014/main" id="{E36E62BF-4078-8369-6DC6-D1AB8F72E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80" y="3284728"/>
            <a:ext cx="3640008"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717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7D57-C6D9-AFD1-B7DB-FADDCFFB7655}"/>
              </a:ext>
            </a:extLst>
          </p:cNvPr>
          <p:cNvSpPr>
            <a:spLocks noGrp="1"/>
          </p:cNvSpPr>
          <p:nvPr>
            <p:ph type="title"/>
          </p:nvPr>
        </p:nvSpPr>
        <p:spPr/>
        <p:txBody>
          <a:bodyPr/>
          <a:lstStyle/>
          <a:p>
            <a:r>
              <a:rPr lang="nl-NL" dirty="0"/>
              <a:t>Troubleshooting Clusters</a:t>
            </a:r>
            <a:endParaRPr lang="en-NL" dirty="0"/>
          </a:p>
        </p:txBody>
      </p:sp>
      <p:sp>
        <p:nvSpPr>
          <p:cNvPr id="3" name="Content Placeholder 2">
            <a:extLst>
              <a:ext uri="{FF2B5EF4-FFF2-40B4-BE49-F238E27FC236}">
                <a16:creationId xmlns:a16="http://schemas.microsoft.com/office/drawing/2014/main" id="{42008361-7758-8855-9C46-C6BA6C37E6B6}"/>
              </a:ext>
            </a:extLst>
          </p:cNvPr>
          <p:cNvSpPr>
            <a:spLocks noGrp="1"/>
          </p:cNvSpPr>
          <p:nvPr>
            <p:ph idx="1"/>
          </p:nvPr>
        </p:nvSpPr>
        <p:spPr/>
        <p:txBody>
          <a:bodyPr/>
          <a:lstStyle/>
          <a:p>
            <a:endParaRPr lang="en-NL" dirty="0"/>
          </a:p>
        </p:txBody>
      </p:sp>
    </p:spTree>
    <p:extLst>
      <p:ext uri="{BB962C8B-B14F-4D97-AF65-F5344CB8AC3E}">
        <p14:creationId xmlns:p14="http://schemas.microsoft.com/office/powerpoint/2010/main" val="20902708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7A40-CA74-1737-67FD-70FE82F77E5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9945278-C758-3927-F0C6-937E5C66708C}"/>
              </a:ext>
            </a:extLst>
          </p:cNvPr>
          <p:cNvSpPr>
            <a:spLocks noGrp="1"/>
          </p:cNvSpPr>
          <p:nvPr>
            <p:ph idx="1"/>
          </p:nvPr>
        </p:nvSpPr>
        <p:spPr/>
        <p:txBody>
          <a:bodyPr/>
          <a:lstStyle/>
          <a:p>
            <a:r>
              <a:rPr lang="nl-NL" dirty="0">
                <a:hlinkClick r:id="rId2"/>
              </a:rPr>
              <a:t>https://kubernetes.io/docs/tasks/debug/debug-cluster/</a:t>
            </a:r>
            <a:endParaRPr lang="nl-NL" dirty="0"/>
          </a:p>
          <a:p>
            <a:r>
              <a:rPr lang="nl-NL" dirty="0">
                <a:hlinkClick r:id="rId3"/>
              </a:rPr>
              <a:t>https://kubernetes.io/docs/tasks/debug/</a:t>
            </a:r>
            <a:endParaRPr lang="nl-NL" dirty="0"/>
          </a:p>
          <a:p>
            <a:endParaRPr lang="nl-NL" dirty="0"/>
          </a:p>
          <a:p>
            <a:endParaRPr lang="nl-NL" dirty="0"/>
          </a:p>
          <a:p>
            <a:r>
              <a:rPr lang="nl-NL" dirty="0"/>
              <a:t>Troubleshooting</a:t>
            </a:r>
          </a:p>
          <a:p>
            <a:endParaRPr lang="en-NL" dirty="0"/>
          </a:p>
        </p:txBody>
      </p:sp>
      <p:pic>
        <p:nvPicPr>
          <p:cNvPr id="4" name="Picture 2" descr="Things to do while stuck at home - Auto Body Xperts">
            <a:extLst>
              <a:ext uri="{FF2B5EF4-FFF2-40B4-BE49-F238E27FC236}">
                <a16:creationId xmlns:a16="http://schemas.microsoft.com/office/drawing/2014/main" id="{FB947B41-9105-EB0B-9C5A-AF8E5CE52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440" y="3046984"/>
            <a:ext cx="3640008"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6004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C0C2-814A-1E73-C6C8-FD273A1DD38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C976AC5-59F3-B4A2-DA86-97A7F656776A}"/>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5474473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68D6-C6BA-04FB-ECA8-3E5E596DECAB}"/>
              </a:ext>
            </a:extLst>
          </p:cNvPr>
          <p:cNvSpPr>
            <a:spLocks noGrp="1"/>
          </p:cNvSpPr>
          <p:nvPr>
            <p:ph type="title"/>
          </p:nvPr>
        </p:nvSpPr>
        <p:spPr/>
        <p:txBody>
          <a:bodyPr/>
          <a:lstStyle/>
          <a:p>
            <a:r>
              <a:rPr lang="en-US" dirty="0"/>
              <a:t>Exercise troubleshooting</a:t>
            </a:r>
            <a:endParaRPr lang="en-NL" dirty="0"/>
          </a:p>
        </p:txBody>
      </p:sp>
      <p:sp>
        <p:nvSpPr>
          <p:cNvPr id="3" name="Content Placeholder 2">
            <a:extLst>
              <a:ext uri="{FF2B5EF4-FFF2-40B4-BE49-F238E27FC236}">
                <a16:creationId xmlns:a16="http://schemas.microsoft.com/office/drawing/2014/main" id="{1134F752-637F-BA48-B3A7-6E60656C31CE}"/>
              </a:ext>
            </a:extLst>
          </p:cNvPr>
          <p:cNvSpPr>
            <a:spLocks noGrp="1"/>
          </p:cNvSpPr>
          <p:nvPr>
            <p:ph idx="1"/>
          </p:nvPr>
        </p:nvSpPr>
        <p:spPr/>
        <p:txBody>
          <a:bodyPr/>
          <a:lstStyle/>
          <a:p>
            <a:r>
              <a:rPr lang="nl-NL" dirty="0">
                <a:hlinkClick r:id="rId2"/>
              </a:rPr>
              <a:t>https://kubernetes.courselabs.co/labs/troubleshooting/</a:t>
            </a:r>
            <a:endParaRPr lang="nl-NL" dirty="0"/>
          </a:p>
          <a:p>
            <a:endParaRPr lang="en-NL" dirty="0"/>
          </a:p>
        </p:txBody>
      </p:sp>
      <p:pic>
        <p:nvPicPr>
          <p:cNvPr id="5" name="Picture 4">
            <a:extLst>
              <a:ext uri="{FF2B5EF4-FFF2-40B4-BE49-F238E27FC236}">
                <a16:creationId xmlns:a16="http://schemas.microsoft.com/office/drawing/2014/main" id="{70E6861B-1621-A1FB-0238-F53B3E73FE9F}"/>
              </a:ext>
            </a:extLst>
          </p:cNvPr>
          <p:cNvPicPr>
            <a:picLocks noChangeAspect="1"/>
          </p:cNvPicPr>
          <p:nvPr/>
        </p:nvPicPr>
        <p:blipFill>
          <a:blip r:embed="rId3"/>
          <a:stretch>
            <a:fillRect/>
          </a:stretch>
        </p:blipFill>
        <p:spPr>
          <a:xfrm>
            <a:off x="1024128" y="2920047"/>
            <a:ext cx="8801100" cy="2562225"/>
          </a:xfrm>
          <a:prstGeom prst="rect">
            <a:avLst/>
          </a:prstGeom>
        </p:spPr>
      </p:pic>
    </p:spTree>
    <p:extLst>
      <p:ext uri="{BB962C8B-B14F-4D97-AF65-F5344CB8AC3E}">
        <p14:creationId xmlns:p14="http://schemas.microsoft.com/office/powerpoint/2010/main" val="6053272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1D96-6CE4-B516-789D-CD84E26D9FC4}"/>
              </a:ext>
            </a:extLst>
          </p:cNvPr>
          <p:cNvSpPr>
            <a:spLocks noGrp="1"/>
          </p:cNvSpPr>
          <p:nvPr>
            <p:ph type="title"/>
          </p:nvPr>
        </p:nvSpPr>
        <p:spPr/>
        <p:txBody>
          <a:bodyPr/>
          <a:lstStyle/>
          <a:p>
            <a:r>
              <a:rPr lang="en-US" dirty="0"/>
              <a:t>Exercise complete</a:t>
            </a:r>
            <a:endParaRPr lang="en-NL" dirty="0"/>
          </a:p>
        </p:txBody>
      </p:sp>
      <p:sp>
        <p:nvSpPr>
          <p:cNvPr id="3" name="Content Placeholder 2">
            <a:extLst>
              <a:ext uri="{FF2B5EF4-FFF2-40B4-BE49-F238E27FC236}">
                <a16:creationId xmlns:a16="http://schemas.microsoft.com/office/drawing/2014/main" id="{704C7369-1A66-37AE-C1A7-C23DF360CCFC}"/>
              </a:ext>
            </a:extLst>
          </p:cNvPr>
          <p:cNvSpPr>
            <a:spLocks noGrp="1"/>
          </p:cNvSpPr>
          <p:nvPr>
            <p:ph idx="1"/>
          </p:nvPr>
        </p:nvSpPr>
        <p:spPr/>
        <p:txBody>
          <a:bodyPr/>
          <a:lstStyle/>
          <a:p>
            <a:r>
              <a:rPr lang="nl-NL" dirty="0"/>
              <a:t>https://kubernetes.courselabs.co/hackathon/</a:t>
            </a:r>
            <a:endParaRPr lang="en-NL" dirty="0"/>
          </a:p>
        </p:txBody>
      </p:sp>
      <p:pic>
        <p:nvPicPr>
          <p:cNvPr id="5" name="Picture 4">
            <a:extLst>
              <a:ext uri="{FF2B5EF4-FFF2-40B4-BE49-F238E27FC236}">
                <a16:creationId xmlns:a16="http://schemas.microsoft.com/office/drawing/2014/main" id="{39E8BFDA-1556-BA8B-2535-199D827E558B}"/>
              </a:ext>
            </a:extLst>
          </p:cNvPr>
          <p:cNvPicPr>
            <a:picLocks noChangeAspect="1"/>
          </p:cNvPicPr>
          <p:nvPr/>
        </p:nvPicPr>
        <p:blipFill>
          <a:blip r:embed="rId2"/>
          <a:stretch>
            <a:fillRect/>
          </a:stretch>
        </p:blipFill>
        <p:spPr>
          <a:xfrm>
            <a:off x="1024128" y="3162935"/>
            <a:ext cx="9220200" cy="2990850"/>
          </a:xfrm>
          <a:prstGeom prst="rect">
            <a:avLst/>
          </a:prstGeom>
        </p:spPr>
      </p:pic>
    </p:spTree>
    <p:extLst>
      <p:ext uri="{BB962C8B-B14F-4D97-AF65-F5344CB8AC3E}">
        <p14:creationId xmlns:p14="http://schemas.microsoft.com/office/powerpoint/2010/main" val="24602589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1F98-83A3-7BB0-EEB4-8794F752E9D8}"/>
              </a:ext>
            </a:extLst>
          </p:cNvPr>
          <p:cNvSpPr>
            <a:spLocks noGrp="1"/>
          </p:cNvSpPr>
          <p:nvPr>
            <p:ph type="title"/>
          </p:nvPr>
        </p:nvSpPr>
        <p:spPr/>
        <p:txBody>
          <a:bodyPr/>
          <a:lstStyle/>
          <a:p>
            <a:r>
              <a:rPr lang="nl-NL" dirty="0"/>
              <a:t>Storage</a:t>
            </a:r>
            <a:endParaRPr lang="en-NL" dirty="0"/>
          </a:p>
        </p:txBody>
      </p:sp>
      <p:sp>
        <p:nvSpPr>
          <p:cNvPr id="3" name="Content Placeholder 2">
            <a:extLst>
              <a:ext uri="{FF2B5EF4-FFF2-40B4-BE49-F238E27FC236}">
                <a16:creationId xmlns:a16="http://schemas.microsoft.com/office/drawing/2014/main" id="{00DDF9CC-BFCC-09C1-8D73-AAEDBCB7B2B8}"/>
              </a:ext>
            </a:extLst>
          </p:cNvPr>
          <p:cNvSpPr>
            <a:spLocks noGrp="1"/>
          </p:cNvSpPr>
          <p:nvPr>
            <p:ph idx="1"/>
          </p:nvPr>
        </p:nvSpPr>
        <p:spPr/>
        <p:txBody>
          <a:bodyPr/>
          <a:lstStyle/>
          <a:p>
            <a:r>
              <a:rPr lang="nl-NL" dirty="0"/>
              <a:t>https://kubernetes.io/docs/concepts/storage/</a:t>
            </a:r>
            <a:endParaRPr lang="en-NL" dirty="0"/>
          </a:p>
        </p:txBody>
      </p:sp>
    </p:spTree>
    <p:extLst>
      <p:ext uri="{BB962C8B-B14F-4D97-AF65-F5344CB8AC3E}">
        <p14:creationId xmlns:p14="http://schemas.microsoft.com/office/powerpoint/2010/main" val="38694997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B55D-3D48-FADE-DECF-E076F1F1ABF3}"/>
              </a:ext>
            </a:extLst>
          </p:cNvPr>
          <p:cNvSpPr>
            <a:spLocks noGrp="1"/>
          </p:cNvSpPr>
          <p:nvPr>
            <p:ph type="title"/>
          </p:nvPr>
        </p:nvSpPr>
        <p:spPr/>
        <p:txBody>
          <a:bodyPr/>
          <a:lstStyle/>
          <a:p>
            <a:r>
              <a:rPr lang="en-US" dirty="0"/>
              <a:t>storage</a:t>
            </a:r>
            <a:endParaRPr lang="en-NL" dirty="0"/>
          </a:p>
        </p:txBody>
      </p:sp>
      <p:sp>
        <p:nvSpPr>
          <p:cNvPr id="3" name="Content Placeholder 2">
            <a:extLst>
              <a:ext uri="{FF2B5EF4-FFF2-40B4-BE49-F238E27FC236}">
                <a16:creationId xmlns:a16="http://schemas.microsoft.com/office/drawing/2014/main" id="{4C28402D-CE63-E0C8-1F04-B2C2335BBCFC}"/>
              </a:ext>
            </a:extLst>
          </p:cNvPr>
          <p:cNvSpPr>
            <a:spLocks noGrp="1"/>
          </p:cNvSpPr>
          <p:nvPr>
            <p:ph idx="1"/>
          </p:nvPr>
        </p:nvSpPr>
        <p:spPr/>
        <p:txBody>
          <a:bodyPr/>
          <a:lstStyle/>
          <a:p>
            <a:r>
              <a:rPr lang="en-US" dirty="0"/>
              <a:t>Longhorn</a:t>
            </a:r>
          </a:p>
          <a:p>
            <a:r>
              <a:rPr lang="en-US" dirty="0"/>
              <a:t>Redis</a:t>
            </a:r>
          </a:p>
          <a:p>
            <a:r>
              <a:rPr lang="en-US" dirty="0" err="1"/>
              <a:t>Etc</a:t>
            </a:r>
            <a:endParaRPr lang="en-US" dirty="0"/>
          </a:p>
          <a:p>
            <a:endParaRPr lang="en-NL" dirty="0"/>
          </a:p>
        </p:txBody>
      </p:sp>
      <p:pic>
        <p:nvPicPr>
          <p:cNvPr id="4" name="Picture 2" descr="Things to do while stuck at home - Auto Body Xperts">
            <a:extLst>
              <a:ext uri="{FF2B5EF4-FFF2-40B4-BE49-F238E27FC236}">
                <a16:creationId xmlns:a16="http://schemas.microsoft.com/office/drawing/2014/main" id="{9C95F930-7B2D-1D32-DD7C-159EDB7C8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920" y="2684780"/>
            <a:ext cx="3640008"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8734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6916-9110-F081-DDA8-663058E7A677}"/>
              </a:ext>
            </a:extLst>
          </p:cNvPr>
          <p:cNvSpPr>
            <a:spLocks noGrp="1"/>
          </p:cNvSpPr>
          <p:nvPr>
            <p:ph type="title"/>
          </p:nvPr>
        </p:nvSpPr>
        <p:spPr/>
        <p:txBody>
          <a:bodyPr/>
          <a:lstStyle/>
          <a:p>
            <a:r>
              <a:rPr lang="en-US" dirty="0"/>
              <a:t>K3s Kubernetes cluster storage with Longhorn</a:t>
            </a:r>
            <a:endParaRPr lang="en-NL" dirty="0"/>
          </a:p>
        </p:txBody>
      </p:sp>
      <p:sp>
        <p:nvSpPr>
          <p:cNvPr id="3" name="Content Placeholder 2">
            <a:extLst>
              <a:ext uri="{FF2B5EF4-FFF2-40B4-BE49-F238E27FC236}">
                <a16:creationId xmlns:a16="http://schemas.microsoft.com/office/drawing/2014/main" id="{EEB556A2-A837-690D-ADAF-7B0E8CB61206}"/>
              </a:ext>
            </a:extLst>
          </p:cNvPr>
          <p:cNvSpPr>
            <a:spLocks noGrp="1"/>
          </p:cNvSpPr>
          <p:nvPr>
            <p:ph idx="1"/>
          </p:nvPr>
        </p:nvSpPr>
        <p:spPr/>
        <p:txBody>
          <a:bodyPr/>
          <a:lstStyle/>
          <a:p>
            <a:r>
              <a:rPr lang="nl-NL" dirty="0">
                <a:hlinkClick r:id="rId3"/>
              </a:rPr>
              <a:t>https://medium.com/@pongsatt/k3s-kubernetes-cluster-storage-with-longhorn-ff201947d3f5</a:t>
            </a:r>
            <a:endParaRPr lang="nl-NL" dirty="0"/>
          </a:p>
          <a:p>
            <a:endParaRPr lang="en-NL" dirty="0"/>
          </a:p>
        </p:txBody>
      </p:sp>
    </p:spTree>
    <p:extLst>
      <p:ext uri="{BB962C8B-B14F-4D97-AF65-F5344CB8AC3E}">
        <p14:creationId xmlns:p14="http://schemas.microsoft.com/office/powerpoint/2010/main" val="195524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BC52-6B2A-2E31-2EFF-38688DB3A0F6}"/>
              </a:ext>
            </a:extLst>
          </p:cNvPr>
          <p:cNvSpPr>
            <a:spLocks noGrp="1"/>
          </p:cNvSpPr>
          <p:nvPr>
            <p:ph type="title"/>
          </p:nvPr>
        </p:nvSpPr>
        <p:spPr/>
        <p:txBody>
          <a:bodyPr/>
          <a:lstStyle/>
          <a:p>
            <a:r>
              <a:rPr lang="nl-NL" dirty="0"/>
              <a:t>Cluster Architecture</a:t>
            </a:r>
            <a:endParaRPr lang="en-NL" dirty="0"/>
          </a:p>
        </p:txBody>
      </p:sp>
      <p:sp>
        <p:nvSpPr>
          <p:cNvPr id="3" name="Content Placeholder 2">
            <a:extLst>
              <a:ext uri="{FF2B5EF4-FFF2-40B4-BE49-F238E27FC236}">
                <a16:creationId xmlns:a16="http://schemas.microsoft.com/office/drawing/2014/main" id="{5704429D-A5ED-8002-6C15-ACE74453E1BC}"/>
              </a:ext>
            </a:extLst>
          </p:cNvPr>
          <p:cNvSpPr>
            <a:spLocks noGrp="1"/>
          </p:cNvSpPr>
          <p:nvPr>
            <p:ph idx="1"/>
          </p:nvPr>
        </p:nvSpPr>
        <p:spPr/>
        <p:txBody>
          <a:bodyPr/>
          <a:lstStyle/>
          <a:p>
            <a:endParaRPr lang="en-NL"/>
          </a:p>
        </p:txBody>
      </p:sp>
      <p:pic>
        <p:nvPicPr>
          <p:cNvPr id="6" name="Picture 5">
            <a:extLst>
              <a:ext uri="{FF2B5EF4-FFF2-40B4-BE49-F238E27FC236}">
                <a16:creationId xmlns:a16="http://schemas.microsoft.com/office/drawing/2014/main" id="{CC87C170-B62D-3449-222C-DA7E53C1A9FC}"/>
              </a:ext>
            </a:extLst>
          </p:cNvPr>
          <p:cNvPicPr>
            <a:picLocks noChangeAspect="1"/>
          </p:cNvPicPr>
          <p:nvPr/>
        </p:nvPicPr>
        <p:blipFill>
          <a:blip r:embed="rId2"/>
          <a:stretch>
            <a:fillRect/>
          </a:stretch>
        </p:blipFill>
        <p:spPr>
          <a:xfrm>
            <a:off x="895263" y="1767848"/>
            <a:ext cx="7448550" cy="4714875"/>
          </a:xfrm>
          <a:prstGeom prst="rect">
            <a:avLst/>
          </a:prstGeom>
        </p:spPr>
      </p:pic>
    </p:spTree>
    <p:extLst>
      <p:ext uri="{BB962C8B-B14F-4D97-AF65-F5344CB8AC3E}">
        <p14:creationId xmlns:p14="http://schemas.microsoft.com/office/powerpoint/2010/main" val="362352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28C2-F261-D778-7018-8BE9799AF3E3}"/>
              </a:ext>
            </a:extLst>
          </p:cNvPr>
          <p:cNvSpPr>
            <a:spLocks noGrp="1"/>
          </p:cNvSpPr>
          <p:nvPr>
            <p:ph type="title"/>
          </p:nvPr>
        </p:nvSpPr>
        <p:spPr/>
        <p:txBody>
          <a:bodyPr/>
          <a:lstStyle/>
          <a:p>
            <a:r>
              <a:rPr lang="nl-NL" dirty="0"/>
              <a:t>Nodes</a:t>
            </a:r>
            <a:endParaRPr lang="en-NL" dirty="0"/>
          </a:p>
        </p:txBody>
      </p:sp>
      <p:sp>
        <p:nvSpPr>
          <p:cNvPr id="3" name="Content Placeholder 2">
            <a:extLst>
              <a:ext uri="{FF2B5EF4-FFF2-40B4-BE49-F238E27FC236}">
                <a16:creationId xmlns:a16="http://schemas.microsoft.com/office/drawing/2014/main" id="{A28CDD62-B4F7-6A76-632B-495827817862}"/>
              </a:ext>
            </a:extLst>
          </p:cNvPr>
          <p:cNvSpPr>
            <a:spLocks noGrp="1"/>
          </p:cNvSpPr>
          <p:nvPr>
            <p:ph idx="1"/>
          </p:nvPr>
        </p:nvSpPr>
        <p:spPr/>
        <p:txBody>
          <a:bodyPr/>
          <a:lstStyle/>
          <a:p>
            <a:r>
              <a:rPr lang="en-US" dirty="0"/>
              <a:t>Kubernetes runs your workload by placing containers into Pods to run on Nodes. A node may be a virtual or physical machine, depending on the cluster. Each node is managed by the control plane and contains the services necessary to run Pods.</a:t>
            </a:r>
          </a:p>
          <a:p>
            <a:r>
              <a:rPr lang="en-US" dirty="0"/>
              <a:t>Typically you have several nodes in a cluster; in a learning or resource-limited environment, you might have only one node.</a:t>
            </a:r>
          </a:p>
          <a:p>
            <a:r>
              <a:rPr lang="en-US" dirty="0"/>
              <a:t>The components on a node include the </a:t>
            </a:r>
            <a:r>
              <a:rPr lang="en-US" dirty="0" err="1"/>
              <a:t>kubelet</a:t>
            </a:r>
            <a:r>
              <a:rPr lang="en-US" dirty="0"/>
              <a:t>, a container runtime, and the </a:t>
            </a:r>
            <a:r>
              <a:rPr lang="en-US" dirty="0" err="1"/>
              <a:t>kube</a:t>
            </a:r>
            <a:r>
              <a:rPr lang="en-US" dirty="0"/>
              <a:t>-proxy.</a:t>
            </a:r>
            <a:endParaRPr lang="en-NL" dirty="0"/>
          </a:p>
        </p:txBody>
      </p:sp>
    </p:spTree>
    <p:extLst>
      <p:ext uri="{BB962C8B-B14F-4D97-AF65-F5344CB8AC3E}">
        <p14:creationId xmlns:p14="http://schemas.microsoft.com/office/powerpoint/2010/main" val="152217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BCE6-7866-2839-45A6-8053BCDD8752}"/>
              </a:ext>
            </a:extLst>
          </p:cNvPr>
          <p:cNvSpPr>
            <a:spLocks noGrp="1"/>
          </p:cNvSpPr>
          <p:nvPr>
            <p:ph type="title"/>
          </p:nvPr>
        </p:nvSpPr>
        <p:spPr/>
        <p:txBody>
          <a:bodyPr/>
          <a:lstStyle/>
          <a:p>
            <a:r>
              <a:rPr lang="nl-NL" dirty="0"/>
              <a:t>Management</a:t>
            </a:r>
            <a:endParaRPr lang="en-NL" dirty="0"/>
          </a:p>
        </p:txBody>
      </p:sp>
      <p:sp>
        <p:nvSpPr>
          <p:cNvPr id="3" name="Content Placeholder 2">
            <a:extLst>
              <a:ext uri="{FF2B5EF4-FFF2-40B4-BE49-F238E27FC236}">
                <a16:creationId xmlns:a16="http://schemas.microsoft.com/office/drawing/2014/main" id="{08EE74C5-0C7D-5B21-9D00-9FCC41C05022}"/>
              </a:ext>
            </a:extLst>
          </p:cNvPr>
          <p:cNvSpPr>
            <a:spLocks noGrp="1"/>
          </p:cNvSpPr>
          <p:nvPr>
            <p:ph idx="1"/>
          </p:nvPr>
        </p:nvSpPr>
        <p:spPr/>
        <p:txBody>
          <a:bodyPr/>
          <a:lstStyle/>
          <a:p>
            <a:r>
              <a:rPr lang="en-US" dirty="0"/>
              <a:t>There are two main ways to have Nodes added to the API server:</a:t>
            </a:r>
          </a:p>
          <a:p>
            <a:r>
              <a:rPr lang="en-US" dirty="0"/>
              <a:t>The </a:t>
            </a:r>
            <a:r>
              <a:rPr lang="en-US" dirty="0" err="1"/>
              <a:t>kubelet</a:t>
            </a:r>
            <a:r>
              <a:rPr lang="en-US" dirty="0"/>
              <a:t> on a node self-registers to the control plane</a:t>
            </a:r>
          </a:p>
          <a:p>
            <a:r>
              <a:rPr lang="en-US" dirty="0"/>
              <a:t>You (or another human user) manually add a Node object</a:t>
            </a:r>
          </a:p>
          <a:p>
            <a:r>
              <a:rPr lang="en-US" dirty="0"/>
              <a:t>After you create a Node object, or the </a:t>
            </a:r>
            <a:r>
              <a:rPr lang="en-US" dirty="0" err="1"/>
              <a:t>kubelet</a:t>
            </a:r>
            <a:r>
              <a:rPr lang="en-US" dirty="0"/>
              <a:t> on a node self-registers, the control plane checks whether the new Node object is valid. For example, if you try to create a Node from the following JSON manifest:</a:t>
            </a:r>
            <a:endParaRPr lang="en-NL" dirty="0"/>
          </a:p>
        </p:txBody>
      </p:sp>
      <p:pic>
        <p:nvPicPr>
          <p:cNvPr id="5" name="Picture 4">
            <a:extLst>
              <a:ext uri="{FF2B5EF4-FFF2-40B4-BE49-F238E27FC236}">
                <a16:creationId xmlns:a16="http://schemas.microsoft.com/office/drawing/2014/main" id="{AECD0581-94D9-9C45-AB09-6E88B3A54247}"/>
              </a:ext>
            </a:extLst>
          </p:cNvPr>
          <p:cNvPicPr>
            <a:picLocks noChangeAspect="1"/>
          </p:cNvPicPr>
          <p:nvPr/>
        </p:nvPicPr>
        <p:blipFill>
          <a:blip r:embed="rId2"/>
          <a:stretch>
            <a:fillRect/>
          </a:stretch>
        </p:blipFill>
        <p:spPr>
          <a:xfrm>
            <a:off x="7289466" y="4420282"/>
            <a:ext cx="3669778" cy="2437718"/>
          </a:xfrm>
          <a:prstGeom prst="rect">
            <a:avLst/>
          </a:prstGeom>
        </p:spPr>
      </p:pic>
    </p:spTree>
    <p:extLst>
      <p:ext uri="{BB962C8B-B14F-4D97-AF65-F5344CB8AC3E}">
        <p14:creationId xmlns:p14="http://schemas.microsoft.com/office/powerpoint/2010/main" val="165804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9BC6-993F-8B6E-9D85-3E6438CDD0C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0BAF20A-52AA-3D9C-3549-51CCB04FD6FF}"/>
              </a:ext>
            </a:extLst>
          </p:cNvPr>
          <p:cNvSpPr>
            <a:spLocks noGrp="1"/>
          </p:cNvSpPr>
          <p:nvPr>
            <p:ph idx="1"/>
          </p:nvPr>
        </p:nvSpPr>
        <p:spPr/>
        <p:txBody>
          <a:bodyPr/>
          <a:lstStyle/>
          <a:p>
            <a:r>
              <a:rPr lang="en-US" dirty="0"/>
              <a:t>Kubernetes creates a Node object internally (the representation). Kubernetes checks that a </a:t>
            </a:r>
            <a:r>
              <a:rPr lang="en-US" dirty="0" err="1"/>
              <a:t>kubelet</a:t>
            </a:r>
            <a:r>
              <a:rPr lang="en-US" dirty="0"/>
              <a:t> has registered to the API server that matches the metadata.name field of the Node. If the node is healthy (i.e. all necessary services are running), then it is eligible to run a Pod. Otherwise, that node is ignored for any cluster activity until it becomes healthy.</a:t>
            </a:r>
            <a:endParaRPr lang="en-NL" dirty="0"/>
          </a:p>
        </p:txBody>
      </p:sp>
      <p:pic>
        <p:nvPicPr>
          <p:cNvPr id="5" name="Picture 4">
            <a:extLst>
              <a:ext uri="{FF2B5EF4-FFF2-40B4-BE49-F238E27FC236}">
                <a16:creationId xmlns:a16="http://schemas.microsoft.com/office/drawing/2014/main" id="{030F8C77-F8C3-11F7-3B4F-EAA062052B2B}"/>
              </a:ext>
            </a:extLst>
          </p:cNvPr>
          <p:cNvPicPr>
            <a:picLocks noChangeAspect="1"/>
          </p:cNvPicPr>
          <p:nvPr/>
        </p:nvPicPr>
        <p:blipFill>
          <a:blip r:embed="rId2"/>
          <a:stretch>
            <a:fillRect/>
          </a:stretch>
        </p:blipFill>
        <p:spPr>
          <a:xfrm>
            <a:off x="1024128" y="4005087"/>
            <a:ext cx="6305550" cy="2085975"/>
          </a:xfrm>
          <a:prstGeom prst="rect">
            <a:avLst/>
          </a:prstGeom>
        </p:spPr>
      </p:pic>
    </p:spTree>
    <p:extLst>
      <p:ext uri="{BB962C8B-B14F-4D97-AF65-F5344CB8AC3E}">
        <p14:creationId xmlns:p14="http://schemas.microsoft.com/office/powerpoint/2010/main" val="2562856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56AB-469A-2A26-AD00-D6E2425DA4FF}"/>
              </a:ext>
            </a:extLst>
          </p:cNvPr>
          <p:cNvSpPr>
            <a:spLocks noGrp="1"/>
          </p:cNvSpPr>
          <p:nvPr>
            <p:ph type="title"/>
          </p:nvPr>
        </p:nvSpPr>
        <p:spPr/>
        <p:txBody>
          <a:bodyPr/>
          <a:lstStyle/>
          <a:p>
            <a:r>
              <a:rPr lang="en-US" dirty="0"/>
              <a:t>Communication between Nodes and the Control Plane</a:t>
            </a:r>
            <a:endParaRPr lang="en-NL" dirty="0"/>
          </a:p>
        </p:txBody>
      </p:sp>
      <p:sp>
        <p:nvSpPr>
          <p:cNvPr id="3" name="Content Placeholder 2">
            <a:extLst>
              <a:ext uri="{FF2B5EF4-FFF2-40B4-BE49-F238E27FC236}">
                <a16:creationId xmlns:a16="http://schemas.microsoft.com/office/drawing/2014/main" id="{4F909366-3119-DD01-6264-8F83801C099D}"/>
              </a:ext>
            </a:extLst>
          </p:cNvPr>
          <p:cNvSpPr>
            <a:spLocks noGrp="1"/>
          </p:cNvSpPr>
          <p:nvPr>
            <p:ph idx="1"/>
          </p:nvPr>
        </p:nvSpPr>
        <p:spPr/>
        <p:txBody>
          <a:bodyPr>
            <a:normAutofit lnSpcReduction="10000"/>
          </a:bodyPr>
          <a:lstStyle/>
          <a:p>
            <a:r>
              <a:rPr lang="en-US" b="1" dirty="0"/>
              <a:t>Node to Control Plane</a:t>
            </a:r>
          </a:p>
          <a:p>
            <a:r>
              <a:rPr lang="en-US" dirty="0"/>
              <a:t>Kubernetes has a "hub-and-spoke" API pattern. All API usage from nodes (or the pods they run) terminates at the API server. None of the other control plane components are designed to expose remote services. The API server is configured to listen for remote connections on a secure HTTPS port (typically 443) with one or more forms of client authentication enabled. One or more forms of authorization should be enabled, especially if anonymous requests or service account tokens are allowed.</a:t>
            </a:r>
          </a:p>
          <a:p>
            <a:r>
              <a:rPr lang="en-US" b="1" dirty="0"/>
              <a:t>Control plane to node</a:t>
            </a:r>
          </a:p>
          <a:p>
            <a:r>
              <a:rPr lang="en-US" dirty="0"/>
              <a:t>There are two primary communication paths from the control plane (the API server) to the nodes. The first is from the API server to the </a:t>
            </a:r>
            <a:r>
              <a:rPr lang="en-US" dirty="0" err="1"/>
              <a:t>kubelet</a:t>
            </a:r>
            <a:r>
              <a:rPr lang="en-US" dirty="0"/>
              <a:t> process which runs on each node in the cluster. The second is from the API server to any node, pod, or service through the API server's proxy functionality.</a:t>
            </a:r>
            <a:endParaRPr lang="en-NL" dirty="0"/>
          </a:p>
        </p:txBody>
      </p:sp>
    </p:spTree>
    <p:extLst>
      <p:ext uri="{BB962C8B-B14F-4D97-AF65-F5344CB8AC3E}">
        <p14:creationId xmlns:p14="http://schemas.microsoft.com/office/powerpoint/2010/main" val="302825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2896-69C7-5E95-DC38-32B88080E538}"/>
              </a:ext>
            </a:extLst>
          </p:cNvPr>
          <p:cNvSpPr>
            <a:spLocks noGrp="1"/>
          </p:cNvSpPr>
          <p:nvPr>
            <p:ph type="title"/>
          </p:nvPr>
        </p:nvSpPr>
        <p:spPr/>
        <p:txBody>
          <a:bodyPr/>
          <a:lstStyle/>
          <a:p>
            <a:r>
              <a:rPr lang="nl-NL" dirty="0"/>
              <a:t>Namespaces</a:t>
            </a:r>
            <a:endParaRPr lang="en-NL" dirty="0"/>
          </a:p>
        </p:txBody>
      </p:sp>
      <p:sp>
        <p:nvSpPr>
          <p:cNvPr id="3" name="Content Placeholder 2">
            <a:extLst>
              <a:ext uri="{FF2B5EF4-FFF2-40B4-BE49-F238E27FC236}">
                <a16:creationId xmlns:a16="http://schemas.microsoft.com/office/drawing/2014/main" id="{E847B5AF-9F5B-9403-4363-2FEAAD673D85}"/>
              </a:ext>
            </a:extLst>
          </p:cNvPr>
          <p:cNvSpPr>
            <a:spLocks noGrp="1"/>
          </p:cNvSpPr>
          <p:nvPr>
            <p:ph idx="1"/>
          </p:nvPr>
        </p:nvSpPr>
        <p:spPr/>
        <p:txBody>
          <a:bodyPr/>
          <a:lstStyle/>
          <a:p>
            <a:r>
              <a:rPr lang="en-US" dirty="0"/>
              <a:t>In Kubernetes, namespaces provides a mechanism for isolating groups of resources within a single cluster. Names of resources need to be unique within a namespace, but not across namespaces. Namespace-based scoping is applicable only for </a:t>
            </a:r>
            <a:r>
              <a:rPr lang="en-US" dirty="0" err="1"/>
              <a:t>namespaced</a:t>
            </a:r>
            <a:r>
              <a:rPr lang="en-US" dirty="0"/>
              <a:t> objects (e.g. Deployments, Services, </a:t>
            </a:r>
            <a:r>
              <a:rPr lang="en-US" dirty="0" err="1"/>
              <a:t>etc</a:t>
            </a:r>
            <a:r>
              <a:rPr lang="en-US" dirty="0"/>
              <a:t>) and not for cluster-wide objects (e.g. </a:t>
            </a:r>
            <a:r>
              <a:rPr lang="en-US" dirty="0" err="1"/>
              <a:t>StorageClass</a:t>
            </a:r>
            <a:r>
              <a:rPr lang="en-US" dirty="0"/>
              <a:t>, Nodes, </a:t>
            </a:r>
            <a:r>
              <a:rPr lang="en-US" dirty="0" err="1"/>
              <a:t>PersistentVolumes</a:t>
            </a:r>
            <a:r>
              <a:rPr lang="en-US" dirty="0"/>
              <a:t>, </a:t>
            </a:r>
            <a:r>
              <a:rPr lang="en-US" dirty="0" err="1"/>
              <a:t>etc</a:t>
            </a:r>
            <a:r>
              <a:rPr lang="en-US" dirty="0"/>
              <a:t>).</a:t>
            </a:r>
            <a:endParaRPr lang="en-NL" dirty="0"/>
          </a:p>
        </p:txBody>
      </p:sp>
    </p:spTree>
    <p:extLst>
      <p:ext uri="{BB962C8B-B14F-4D97-AF65-F5344CB8AC3E}">
        <p14:creationId xmlns:p14="http://schemas.microsoft.com/office/powerpoint/2010/main" val="112934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8328-EEB9-C63A-D760-2BAE7F716924}"/>
              </a:ext>
            </a:extLst>
          </p:cNvPr>
          <p:cNvSpPr>
            <a:spLocks noGrp="1"/>
          </p:cNvSpPr>
          <p:nvPr>
            <p:ph type="title"/>
          </p:nvPr>
        </p:nvSpPr>
        <p:spPr/>
        <p:txBody>
          <a:bodyPr/>
          <a:lstStyle/>
          <a:p>
            <a:r>
              <a:rPr lang="en-US" dirty="0"/>
              <a:t>When to Use Multiple Namespaces</a:t>
            </a:r>
            <a:endParaRPr lang="en-NL" dirty="0"/>
          </a:p>
        </p:txBody>
      </p:sp>
      <p:sp>
        <p:nvSpPr>
          <p:cNvPr id="3" name="Content Placeholder 2">
            <a:extLst>
              <a:ext uri="{FF2B5EF4-FFF2-40B4-BE49-F238E27FC236}">
                <a16:creationId xmlns:a16="http://schemas.microsoft.com/office/drawing/2014/main" id="{16F47B5D-AEDE-0BC7-744B-5174E16698B3}"/>
              </a:ext>
            </a:extLst>
          </p:cNvPr>
          <p:cNvSpPr>
            <a:spLocks noGrp="1"/>
          </p:cNvSpPr>
          <p:nvPr>
            <p:ph idx="1"/>
          </p:nvPr>
        </p:nvSpPr>
        <p:spPr/>
        <p:txBody>
          <a:bodyPr>
            <a:normAutofit lnSpcReduction="10000"/>
          </a:bodyPr>
          <a:lstStyle/>
          <a:p>
            <a:r>
              <a:rPr lang="en-US" dirty="0"/>
              <a:t>Namespaces are intended for use in environments with many users spread across multiple teams, or projects. For clusters with a few to tens of users, you should not need to create or think about namespaces at all. Start using namespaces when you need the features they provide.</a:t>
            </a:r>
          </a:p>
          <a:p>
            <a:r>
              <a:rPr lang="en-US" dirty="0"/>
              <a:t>Namespaces provide a scope for names. Names of resources need to be unique within a namespace, but not across namespaces. Namespaces cannot be nested inside one another and each Kubernetes resource can only be in one namespace.</a:t>
            </a:r>
          </a:p>
          <a:p>
            <a:r>
              <a:rPr lang="en-US" dirty="0"/>
              <a:t>Namespaces are a way to divide cluster resources between multiple users (via resource quota).</a:t>
            </a:r>
          </a:p>
          <a:p>
            <a:r>
              <a:rPr lang="en-US" dirty="0"/>
              <a:t>It is not necessary to use multiple namespaces to separate slightly different resources, such as different versions of the same software: use labels to distinguish resources within the same namespace.</a:t>
            </a:r>
            <a:endParaRPr lang="en-NL" dirty="0"/>
          </a:p>
        </p:txBody>
      </p:sp>
    </p:spTree>
    <p:extLst>
      <p:ext uri="{BB962C8B-B14F-4D97-AF65-F5344CB8AC3E}">
        <p14:creationId xmlns:p14="http://schemas.microsoft.com/office/powerpoint/2010/main" val="4254395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8E0F-7B2E-0D0B-13E3-2A3E2142C216}"/>
              </a:ext>
            </a:extLst>
          </p:cNvPr>
          <p:cNvSpPr>
            <a:spLocks noGrp="1"/>
          </p:cNvSpPr>
          <p:nvPr>
            <p:ph type="title"/>
          </p:nvPr>
        </p:nvSpPr>
        <p:spPr/>
        <p:txBody>
          <a:bodyPr/>
          <a:lstStyle/>
          <a:p>
            <a:r>
              <a:rPr lang="nl-NL" dirty="0"/>
              <a:t>Initial namespaces</a:t>
            </a:r>
            <a:endParaRPr lang="en-NL" dirty="0"/>
          </a:p>
        </p:txBody>
      </p:sp>
      <p:sp>
        <p:nvSpPr>
          <p:cNvPr id="3" name="Content Placeholder 2">
            <a:extLst>
              <a:ext uri="{FF2B5EF4-FFF2-40B4-BE49-F238E27FC236}">
                <a16:creationId xmlns:a16="http://schemas.microsoft.com/office/drawing/2014/main" id="{5831007A-0229-F77C-8702-5E66A6A52D7E}"/>
              </a:ext>
            </a:extLst>
          </p:cNvPr>
          <p:cNvSpPr>
            <a:spLocks noGrp="1"/>
          </p:cNvSpPr>
          <p:nvPr>
            <p:ph idx="1"/>
          </p:nvPr>
        </p:nvSpPr>
        <p:spPr/>
        <p:txBody>
          <a:bodyPr>
            <a:normAutofit fontScale="77500" lnSpcReduction="20000"/>
          </a:bodyPr>
          <a:lstStyle/>
          <a:p>
            <a:r>
              <a:rPr lang="en-US" dirty="0"/>
              <a:t>Kubernetes starts with four initial namespaces:</a:t>
            </a:r>
          </a:p>
          <a:p>
            <a:r>
              <a:rPr lang="en-US" b="1" dirty="0"/>
              <a:t>default</a:t>
            </a:r>
          </a:p>
          <a:p>
            <a:r>
              <a:rPr lang="en-US" dirty="0"/>
              <a:t>Kubernetes includes this namespace so that you can start using your new cluster without first creating a namespace.</a:t>
            </a:r>
          </a:p>
          <a:p>
            <a:r>
              <a:rPr lang="en-US" b="1" dirty="0" err="1"/>
              <a:t>kube</a:t>
            </a:r>
            <a:r>
              <a:rPr lang="en-US" b="1" dirty="0"/>
              <a:t>-node-lease</a:t>
            </a:r>
          </a:p>
          <a:p>
            <a:r>
              <a:rPr lang="en-US" dirty="0"/>
              <a:t>This namespace holds Lease objects associated with each node. Node leases allow the </a:t>
            </a:r>
            <a:r>
              <a:rPr lang="en-US" dirty="0" err="1"/>
              <a:t>kubelet</a:t>
            </a:r>
            <a:r>
              <a:rPr lang="en-US" dirty="0"/>
              <a:t> to send heartbeats so that the control plane can detect node failure.</a:t>
            </a:r>
          </a:p>
          <a:p>
            <a:r>
              <a:rPr lang="en-US" b="1" dirty="0" err="1"/>
              <a:t>kube</a:t>
            </a:r>
            <a:r>
              <a:rPr lang="en-US" b="1" dirty="0"/>
              <a:t>-public</a:t>
            </a:r>
          </a:p>
          <a:p>
            <a:r>
              <a:rPr lang="en-US" dirty="0"/>
              <a:t>This namespace is readable by all clients (including those not authenticated). This namespace is mostly reserved for cluster usage, in case that some resources should be visible and readable publicly throughout the whole cluster. The public aspect of this namespace is only a convention, not a requirement.</a:t>
            </a:r>
          </a:p>
          <a:p>
            <a:r>
              <a:rPr lang="en-US" b="1" dirty="0" err="1"/>
              <a:t>kube</a:t>
            </a:r>
            <a:r>
              <a:rPr lang="en-US" b="1" dirty="0"/>
              <a:t>-system</a:t>
            </a:r>
          </a:p>
          <a:p>
            <a:r>
              <a:rPr lang="en-US" dirty="0"/>
              <a:t>The namespace for objects created by the Kubernetes system</a:t>
            </a:r>
            <a:endParaRPr lang="en-NL" dirty="0"/>
          </a:p>
        </p:txBody>
      </p:sp>
    </p:spTree>
    <p:extLst>
      <p:ext uri="{BB962C8B-B14F-4D97-AF65-F5344CB8AC3E}">
        <p14:creationId xmlns:p14="http://schemas.microsoft.com/office/powerpoint/2010/main" val="405983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0C18-3A99-F347-5F70-FB7B48EF3370}"/>
              </a:ext>
            </a:extLst>
          </p:cNvPr>
          <p:cNvSpPr>
            <a:spLocks noGrp="1"/>
          </p:cNvSpPr>
          <p:nvPr>
            <p:ph type="title"/>
          </p:nvPr>
        </p:nvSpPr>
        <p:spPr/>
        <p:txBody>
          <a:bodyPr/>
          <a:lstStyle/>
          <a:p>
            <a:r>
              <a:rPr lang="nl-NL" dirty="0"/>
              <a:t>Overview</a:t>
            </a:r>
            <a:endParaRPr lang="en-NL" dirty="0"/>
          </a:p>
        </p:txBody>
      </p:sp>
      <p:sp>
        <p:nvSpPr>
          <p:cNvPr id="3" name="Content Placeholder 2">
            <a:extLst>
              <a:ext uri="{FF2B5EF4-FFF2-40B4-BE49-F238E27FC236}">
                <a16:creationId xmlns:a16="http://schemas.microsoft.com/office/drawing/2014/main" id="{41DB0B3F-474A-46FC-ED21-81436A6A2B54}"/>
              </a:ext>
            </a:extLst>
          </p:cNvPr>
          <p:cNvSpPr>
            <a:spLocks noGrp="1"/>
          </p:cNvSpPr>
          <p:nvPr>
            <p:ph idx="1"/>
          </p:nvPr>
        </p:nvSpPr>
        <p:spPr/>
        <p:txBody>
          <a:bodyPr>
            <a:normAutofit/>
          </a:bodyPr>
          <a:lstStyle/>
          <a:p>
            <a:r>
              <a:rPr lang="en-US" dirty="0"/>
              <a:t>Kubernetes is a portable, extensible, open source platform for managing containerized workloads and services, that facilitates both declarative configuration and automation. It has a large, rapidly growing ecosystem. Kubernetes services, support, and tools are widely available.</a:t>
            </a:r>
          </a:p>
          <a:p>
            <a:r>
              <a:rPr lang="en-US" dirty="0"/>
              <a:t>The name Kubernetes originates from Greek, meaning helmsman or pilot. K8s as an abbreviation results from counting the eight letters between the "K" and the "s". Google open-sourced the Kubernetes project in 2014. Kubernetes combines over 15 years of Google's experience running production workloads at scale with best-of-breed ideas and practices from the community.</a:t>
            </a:r>
          </a:p>
        </p:txBody>
      </p:sp>
    </p:spTree>
    <p:extLst>
      <p:ext uri="{BB962C8B-B14F-4D97-AF65-F5344CB8AC3E}">
        <p14:creationId xmlns:p14="http://schemas.microsoft.com/office/powerpoint/2010/main" val="376048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A2843-7EB6-894A-7B79-BBC377A01728}"/>
              </a:ext>
            </a:extLst>
          </p:cNvPr>
          <p:cNvSpPr>
            <a:spLocks noGrp="1"/>
          </p:cNvSpPr>
          <p:nvPr>
            <p:ph type="title"/>
          </p:nvPr>
        </p:nvSpPr>
        <p:spPr/>
        <p:txBody>
          <a:bodyPr/>
          <a:lstStyle/>
          <a:p>
            <a:r>
              <a:rPr lang="nl-NL" dirty="0"/>
              <a:t>Working with Namespaces</a:t>
            </a:r>
            <a:endParaRPr lang="en-NL" dirty="0"/>
          </a:p>
        </p:txBody>
      </p:sp>
      <p:sp>
        <p:nvSpPr>
          <p:cNvPr id="3" name="Content Placeholder 2">
            <a:extLst>
              <a:ext uri="{FF2B5EF4-FFF2-40B4-BE49-F238E27FC236}">
                <a16:creationId xmlns:a16="http://schemas.microsoft.com/office/drawing/2014/main" id="{DC246A04-04CC-FB30-E408-38FDB35A6485}"/>
              </a:ext>
            </a:extLst>
          </p:cNvPr>
          <p:cNvSpPr>
            <a:spLocks noGrp="1"/>
          </p:cNvSpPr>
          <p:nvPr>
            <p:ph idx="1"/>
          </p:nvPr>
        </p:nvSpPr>
        <p:spPr/>
        <p:txBody>
          <a:bodyPr/>
          <a:lstStyle/>
          <a:p>
            <a:r>
              <a:rPr lang="en-US" dirty="0"/>
              <a:t>Viewing namespaces</a:t>
            </a:r>
          </a:p>
          <a:p>
            <a:r>
              <a:rPr lang="en-US" dirty="0"/>
              <a:t>You can list the current namespaces in a cluster using:</a:t>
            </a:r>
            <a:endParaRPr lang="en-NL" dirty="0"/>
          </a:p>
        </p:txBody>
      </p:sp>
      <p:pic>
        <p:nvPicPr>
          <p:cNvPr id="5" name="Picture 4">
            <a:extLst>
              <a:ext uri="{FF2B5EF4-FFF2-40B4-BE49-F238E27FC236}">
                <a16:creationId xmlns:a16="http://schemas.microsoft.com/office/drawing/2014/main" id="{68D65BF8-45F8-6233-7D8B-AB72EDBF4E58}"/>
              </a:ext>
            </a:extLst>
          </p:cNvPr>
          <p:cNvPicPr>
            <a:picLocks noChangeAspect="1"/>
          </p:cNvPicPr>
          <p:nvPr/>
        </p:nvPicPr>
        <p:blipFill>
          <a:blip r:embed="rId2"/>
          <a:stretch>
            <a:fillRect/>
          </a:stretch>
        </p:blipFill>
        <p:spPr>
          <a:xfrm>
            <a:off x="888365" y="3429000"/>
            <a:ext cx="4400550" cy="2552700"/>
          </a:xfrm>
          <a:prstGeom prst="rect">
            <a:avLst/>
          </a:prstGeom>
        </p:spPr>
      </p:pic>
    </p:spTree>
    <p:extLst>
      <p:ext uri="{BB962C8B-B14F-4D97-AF65-F5344CB8AC3E}">
        <p14:creationId xmlns:p14="http://schemas.microsoft.com/office/powerpoint/2010/main" val="315875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DEF4-F0A8-31B4-1FBD-CCCFE5970230}"/>
              </a:ext>
            </a:extLst>
          </p:cNvPr>
          <p:cNvSpPr>
            <a:spLocks noGrp="1"/>
          </p:cNvSpPr>
          <p:nvPr>
            <p:ph type="title"/>
          </p:nvPr>
        </p:nvSpPr>
        <p:spPr/>
        <p:txBody>
          <a:bodyPr/>
          <a:lstStyle/>
          <a:p>
            <a:r>
              <a:rPr lang="en-US" dirty="0"/>
              <a:t>Setting the namespace for a request</a:t>
            </a:r>
            <a:endParaRPr lang="en-NL" dirty="0"/>
          </a:p>
        </p:txBody>
      </p:sp>
      <p:sp>
        <p:nvSpPr>
          <p:cNvPr id="3" name="Content Placeholder 2">
            <a:extLst>
              <a:ext uri="{FF2B5EF4-FFF2-40B4-BE49-F238E27FC236}">
                <a16:creationId xmlns:a16="http://schemas.microsoft.com/office/drawing/2014/main" id="{DA9778D8-BDC7-B963-35D7-1A680184E887}"/>
              </a:ext>
            </a:extLst>
          </p:cNvPr>
          <p:cNvSpPr>
            <a:spLocks noGrp="1"/>
          </p:cNvSpPr>
          <p:nvPr>
            <p:ph idx="1"/>
          </p:nvPr>
        </p:nvSpPr>
        <p:spPr/>
        <p:txBody>
          <a:bodyPr/>
          <a:lstStyle/>
          <a:p>
            <a:r>
              <a:rPr lang="en-US" dirty="0"/>
              <a:t>To set the namespace for a current request, use the --namespace flag.</a:t>
            </a:r>
          </a:p>
          <a:p>
            <a:r>
              <a:rPr lang="en-US" dirty="0"/>
              <a:t>For example:</a:t>
            </a:r>
            <a:endParaRPr lang="en-NL" dirty="0"/>
          </a:p>
        </p:txBody>
      </p:sp>
      <p:pic>
        <p:nvPicPr>
          <p:cNvPr id="5" name="Picture 4">
            <a:extLst>
              <a:ext uri="{FF2B5EF4-FFF2-40B4-BE49-F238E27FC236}">
                <a16:creationId xmlns:a16="http://schemas.microsoft.com/office/drawing/2014/main" id="{5C56168F-C0DC-4A54-4386-229D69EB9A03}"/>
              </a:ext>
            </a:extLst>
          </p:cNvPr>
          <p:cNvPicPr>
            <a:picLocks noChangeAspect="1"/>
          </p:cNvPicPr>
          <p:nvPr/>
        </p:nvPicPr>
        <p:blipFill>
          <a:blip r:embed="rId2"/>
          <a:stretch>
            <a:fillRect/>
          </a:stretch>
        </p:blipFill>
        <p:spPr>
          <a:xfrm>
            <a:off x="1024128" y="3429000"/>
            <a:ext cx="7096125" cy="1047750"/>
          </a:xfrm>
          <a:prstGeom prst="rect">
            <a:avLst/>
          </a:prstGeom>
        </p:spPr>
      </p:pic>
    </p:spTree>
    <p:extLst>
      <p:ext uri="{BB962C8B-B14F-4D97-AF65-F5344CB8AC3E}">
        <p14:creationId xmlns:p14="http://schemas.microsoft.com/office/powerpoint/2010/main" val="221593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7678-3A02-F4FD-B65C-4F298A452161}"/>
              </a:ext>
            </a:extLst>
          </p:cNvPr>
          <p:cNvSpPr>
            <a:spLocks noGrp="1"/>
          </p:cNvSpPr>
          <p:nvPr>
            <p:ph type="title"/>
          </p:nvPr>
        </p:nvSpPr>
        <p:spPr/>
        <p:txBody>
          <a:bodyPr/>
          <a:lstStyle/>
          <a:p>
            <a:r>
              <a:rPr lang="nl-NL" dirty="0"/>
              <a:t>Setting the namespace preference</a:t>
            </a:r>
            <a:endParaRPr lang="en-NL" dirty="0"/>
          </a:p>
        </p:txBody>
      </p:sp>
      <p:sp>
        <p:nvSpPr>
          <p:cNvPr id="3" name="Content Placeholder 2">
            <a:extLst>
              <a:ext uri="{FF2B5EF4-FFF2-40B4-BE49-F238E27FC236}">
                <a16:creationId xmlns:a16="http://schemas.microsoft.com/office/drawing/2014/main" id="{5BB8DAA3-6856-5D51-CC3C-9BB0906CC982}"/>
              </a:ext>
            </a:extLst>
          </p:cNvPr>
          <p:cNvSpPr>
            <a:spLocks noGrp="1"/>
          </p:cNvSpPr>
          <p:nvPr>
            <p:ph idx="1"/>
          </p:nvPr>
        </p:nvSpPr>
        <p:spPr/>
        <p:txBody>
          <a:bodyPr/>
          <a:lstStyle/>
          <a:p>
            <a:r>
              <a:rPr lang="en-US" dirty="0"/>
              <a:t>You can permanently save the namespace for all subsequent </a:t>
            </a:r>
            <a:r>
              <a:rPr lang="en-US" dirty="0" err="1"/>
              <a:t>kubectl</a:t>
            </a:r>
            <a:r>
              <a:rPr lang="en-US" dirty="0"/>
              <a:t> commands in that context.</a:t>
            </a:r>
            <a:endParaRPr lang="en-NL" dirty="0"/>
          </a:p>
        </p:txBody>
      </p:sp>
      <p:pic>
        <p:nvPicPr>
          <p:cNvPr id="5" name="Picture 4">
            <a:extLst>
              <a:ext uri="{FF2B5EF4-FFF2-40B4-BE49-F238E27FC236}">
                <a16:creationId xmlns:a16="http://schemas.microsoft.com/office/drawing/2014/main" id="{B2CCC720-970D-B52D-7030-DF3FA54122AF}"/>
              </a:ext>
            </a:extLst>
          </p:cNvPr>
          <p:cNvPicPr>
            <a:picLocks noChangeAspect="1"/>
          </p:cNvPicPr>
          <p:nvPr/>
        </p:nvPicPr>
        <p:blipFill>
          <a:blip r:embed="rId2"/>
          <a:stretch>
            <a:fillRect/>
          </a:stretch>
        </p:blipFill>
        <p:spPr>
          <a:xfrm>
            <a:off x="1024128" y="3257867"/>
            <a:ext cx="7172325" cy="1114425"/>
          </a:xfrm>
          <a:prstGeom prst="rect">
            <a:avLst/>
          </a:prstGeom>
        </p:spPr>
      </p:pic>
    </p:spTree>
    <p:extLst>
      <p:ext uri="{BB962C8B-B14F-4D97-AF65-F5344CB8AC3E}">
        <p14:creationId xmlns:p14="http://schemas.microsoft.com/office/powerpoint/2010/main" val="226932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7FEC-079C-70AC-38D9-6829A3FB53C2}"/>
              </a:ext>
            </a:extLst>
          </p:cNvPr>
          <p:cNvSpPr>
            <a:spLocks noGrp="1"/>
          </p:cNvSpPr>
          <p:nvPr>
            <p:ph type="title"/>
          </p:nvPr>
        </p:nvSpPr>
        <p:spPr/>
        <p:txBody>
          <a:bodyPr/>
          <a:lstStyle/>
          <a:p>
            <a:r>
              <a:rPr lang="nl-NL" dirty="0"/>
              <a:t>Namespaces and DNS</a:t>
            </a:r>
            <a:endParaRPr lang="en-NL" dirty="0"/>
          </a:p>
        </p:txBody>
      </p:sp>
      <p:sp>
        <p:nvSpPr>
          <p:cNvPr id="3" name="Content Placeholder 2">
            <a:extLst>
              <a:ext uri="{FF2B5EF4-FFF2-40B4-BE49-F238E27FC236}">
                <a16:creationId xmlns:a16="http://schemas.microsoft.com/office/drawing/2014/main" id="{D9C794E6-636A-0E8C-5316-43E96657813C}"/>
              </a:ext>
            </a:extLst>
          </p:cNvPr>
          <p:cNvSpPr>
            <a:spLocks noGrp="1"/>
          </p:cNvSpPr>
          <p:nvPr>
            <p:ph idx="1"/>
          </p:nvPr>
        </p:nvSpPr>
        <p:spPr/>
        <p:txBody>
          <a:bodyPr/>
          <a:lstStyle/>
          <a:p>
            <a:r>
              <a:rPr lang="en-US" dirty="0"/>
              <a:t>When you create a Service, it creates a corresponding DNS entry. This entry is of the form &lt;service-name&gt;.&lt;namespace-name&gt;.</a:t>
            </a:r>
            <a:r>
              <a:rPr lang="en-US" dirty="0" err="1"/>
              <a:t>svc.cluster.local</a:t>
            </a:r>
            <a:r>
              <a:rPr lang="en-US" dirty="0"/>
              <a:t>, which means that if a container only uses &lt;service-name&gt;, it will resolve to the service which is local to a namespace. This is useful for using the same configuration across multiple namespaces such as Development, Staging and Production. If you want to reach across namespaces, you need to use the fully qualified domain name (FQDN).</a:t>
            </a:r>
          </a:p>
          <a:p>
            <a:r>
              <a:rPr lang="en-US" dirty="0"/>
              <a:t>As a result, all namespace names must be valid RFC 1123 DNS labels.</a:t>
            </a:r>
            <a:endParaRPr lang="en-NL" dirty="0"/>
          </a:p>
        </p:txBody>
      </p:sp>
    </p:spTree>
    <p:extLst>
      <p:ext uri="{BB962C8B-B14F-4D97-AF65-F5344CB8AC3E}">
        <p14:creationId xmlns:p14="http://schemas.microsoft.com/office/powerpoint/2010/main" val="4164849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5F01-2E62-1F01-35F2-186C8FC1BDCB}"/>
              </a:ext>
            </a:extLst>
          </p:cNvPr>
          <p:cNvSpPr>
            <a:spLocks noGrp="1"/>
          </p:cNvSpPr>
          <p:nvPr>
            <p:ph type="title"/>
          </p:nvPr>
        </p:nvSpPr>
        <p:spPr/>
        <p:txBody>
          <a:bodyPr/>
          <a:lstStyle/>
          <a:p>
            <a:r>
              <a:rPr lang="nl-NL" dirty="0"/>
              <a:t>Deployments</a:t>
            </a:r>
            <a:endParaRPr lang="en-NL" dirty="0"/>
          </a:p>
        </p:txBody>
      </p:sp>
      <p:sp>
        <p:nvSpPr>
          <p:cNvPr id="3" name="Content Placeholder 2">
            <a:extLst>
              <a:ext uri="{FF2B5EF4-FFF2-40B4-BE49-F238E27FC236}">
                <a16:creationId xmlns:a16="http://schemas.microsoft.com/office/drawing/2014/main" id="{B7B8113E-8924-DB5C-C1B5-08D79E298DBF}"/>
              </a:ext>
            </a:extLst>
          </p:cNvPr>
          <p:cNvSpPr>
            <a:spLocks noGrp="1"/>
          </p:cNvSpPr>
          <p:nvPr>
            <p:ph idx="1"/>
          </p:nvPr>
        </p:nvSpPr>
        <p:spPr/>
        <p:txBody>
          <a:bodyPr/>
          <a:lstStyle/>
          <a:p>
            <a:r>
              <a:rPr lang="en-US" dirty="0"/>
              <a:t>A Deployment provides declarative updates for Pods and </a:t>
            </a:r>
            <a:r>
              <a:rPr lang="en-US" dirty="0" err="1"/>
              <a:t>ReplicaSets</a:t>
            </a:r>
            <a:r>
              <a:rPr lang="en-US" dirty="0"/>
              <a:t>.</a:t>
            </a:r>
          </a:p>
          <a:p>
            <a:r>
              <a:rPr lang="en-US" dirty="0"/>
              <a:t>You describe a desired state in a Deployment, and the Deployment Controller changes the actual state to the desired state at a controlled rate. You can define Deployments to create new </a:t>
            </a:r>
            <a:r>
              <a:rPr lang="en-US" dirty="0" err="1"/>
              <a:t>ReplicaSets</a:t>
            </a:r>
            <a:r>
              <a:rPr lang="en-US" dirty="0"/>
              <a:t>, or to remove existing Deployments and adopt all their resources with new Deployments.</a:t>
            </a:r>
            <a:endParaRPr lang="en-NL" dirty="0"/>
          </a:p>
        </p:txBody>
      </p:sp>
    </p:spTree>
    <p:extLst>
      <p:ext uri="{BB962C8B-B14F-4D97-AF65-F5344CB8AC3E}">
        <p14:creationId xmlns:p14="http://schemas.microsoft.com/office/powerpoint/2010/main" val="256431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8F21-0B8F-A99D-04D5-6D432CA8A2B5}"/>
              </a:ext>
            </a:extLst>
          </p:cNvPr>
          <p:cNvSpPr>
            <a:spLocks noGrp="1"/>
          </p:cNvSpPr>
          <p:nvPr>
            <p:ph type="title"/>
          </p:nvPr>
        </p:nvSpPr>
        <p:spPr/>
        <p:txBody>
          <a:bodyPr/>
          <a:lstStyle/>
          <a:p>
            <a:r>
              <a:rPr lang="nl-NL" dirty="0"/>
              <a:t>Use Case</a:t>
            </a:r>
            <a:endParaRPr lang="en-NL" dirty="0"/>
          </a:p>
        </p:txBody>
      </p:sp>
      <p:sp>
        <p:nvSpPr>
          <p:cNvPr id="3" name="Content Placeholder 2">
            <a:extLst>
              <a:ext uri="{FF2B5EF4-FFF2-40B4-BE49-F238E27FC236}">
                <a16:creationId xmlns:a16="http://schemas.microsoft.com/office/drawing/2014/main" id="{9C4C1B47-F8DD-6ECC-8F53-D8D448C78B04}"/>
              </a:ext>
            </a:extLst>
          </p:cNvPr>
          <p:cNvSpPr>
            <a:spLocks noGrp="1"/>
          </p:cNvSpPr>
          <p:nvPr>
            <p:ph idx="1"/>
          </p:nvPr>
        </p:nvSpPr>
        <p:spPr/>
        <p:txBody>
          <a:bodyPr>
            <a:normAutofit fontScale="85000" lnSpcReduction="20000"/>
          </a:bodyPr>
          <a:lstStyle/>
          <a:p>
            <a:r>
              <a:rPr lang="en-US" dirty="0"/>
              <a:t>The following are typical use cases for Deployments:</a:t>
            </a:r>
          </a:p>
          <a:p>
            <a:r>
              <a:rPr lang="en-US" dirty="0"/>
              <a:t>Create a Deployment to rollout a </a:t>
            </a:r>
            <a:r>
              <a:rPr lang="en-US" dirty="0" err="1"/>
              <a:t>ReplicaSet</a:t>
            </a:r>
            <a:r>
              <a:rPr lang="en-US" dirty="0"/>
              <a:t>. The </a:t>
            </a:r>
            <a:r>
              <a:rPr lang="en-US" dirty="0" err="1"/>
              <a:t>ReplicaSet</a:t>
            </a:r>
            <a:r>
              <a:rPr lang="en-US" dirty="0"/>
              <a:t> creates Pods in the background. Check the status of the rollout to see if it succeeds or not.</a:t>
            </a:r>
          </a:p>
          <a:p>
            <a:r>
              <a:rPr lang="en-US" dirty="0"/>
              <a:t>Declare the new state of the Pods by updating the </a:t>
            </a:r>
            <a:r>
              <a:rPr lang="en-US" dirty="0" err="1"/>
              <a:t>PodTemplateSpec</a:t>
            </a:r>
            <a:r>
              <a:rPr lang="en-US" dirty="0"/>
              <a:t> of the Deployment. A new </a:t>
            </a:r>
            <a:r>
              <a:rPr lang="en-US" dirty="0" err="1"/>
              <a:t>ReplicaSet</a:t>
            </a:r>
            <a:r>
              <a:rPr lang="en-US" dirty="0"/>
              <a:t> is created and the Deployment manages moving the Pods from the old </a:t>
            </a:r>
            <a:r>
              <a:rPr lang="en-US" dirty="0" err="1"/>
              <a:t>ReplicaSet</a:t>
            </a:r>
            <a:r>
              <a:rPr lang="en-US" dirty="0"/>
              <a:t> to the new one at a controlled rate. Each new </a:t>
            </a:r>
            <a:r>
              <a:rPr lang="en-US" dirty="0" err="1"/>
              <a:t>ReplicaSet</a:t>
            </a:r>
            <a:r>
              <a:rPr lang="en-US" dirty="0"/>
              <a:t> updates the revision of the Deployment.</a:t>
            </a:r>
          </a:p>
          <a:p>
            <a:r>
              <a:rPr lang="en-US" dirty="0"/>
              <a:t>Rollback to an earlier Deployment revision if the current state of the Deployment is not stable. Each rollback updates the revision of the Deployment.</a:t>
            </a:r>
          </a:p>
          <a:p>
            <a:r>
              <a:rPr lang="en-US" dirty="0"/>
              <a:t>Scale up the Deployment to facilitate more load.</a:t>
            </a:r>
          </a:p>
          <a:p>
            <a:r>
              <a:rPr lang="en-US" dirty="0"/>
              <a:t>Pause the rollout of a Deployment to apply multiple fixes to its </a:t>
            </a:r>
            <a:r>
              <a:rPr lang="en-US" dirty="0" err="1"/>
              <a:t>PodTemplateSpec</a:t>
            </a:r>
            <a:r>
              <a:rPr lang="en-US" dirty="0"/>
              <a:t> and then resume it to start a new rollout.</a:t>
            </a:r>
          </a:p>
          <a:p>
            <a:r>
              <a:rPr lang="en-US" dirty="0"/>
              <a:t>Use the status of the Deployment as an indicator that a rollout has stuck.</a:t>
            </a:r>
          </a:p>
          <a:p>
            <a:r>
              <a:rPr lang="en-US" dirty="0"/>
              <a:t>Clean up older </a:t>
            </a:r>
            <a:r>
              <a:rPr lang="en-US" dirty="0" err="1"/>
              <a:t>ReplicaSets</a:t>
            </a:r>
            <a:r>
              <a:rPr lang="en-US" dirty="0"/>
              <a:t> that you don't need anymore.</a:t>
            </a:r>
            <a:endParaRPr lang="en-NL" dirty="0"/>
          </a:p>
        </p:txBody>
      </p:sp>
    </p:spTree>
    <p:extLst>
      <p:ext uri="{BB962C8B-B14F-4D97-AF65-F5344CB8AC3E}">
        <p14:creationId xmlns:p14="http://schemas.microsoft.com/office/powerpoint/2010/main" val="2754354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0382-8B1F-A6D5-5C3E-CC2757380C39}"/>
              </a:ext>
            </a:extLst>
          </p:cNvPr>
          <p:cNvSpPr>
            <a:spLocks noGrp="1"/>
          </p:cNvSpPr>
          <p:nvPr>
            <p:ph type="title"/>
          </p:nvPr>
        </p:nvSpPr>
        <p:spPr/>
        <p:txBody>
          <a:bodyPr/>
          <a:lstStyle/>
          <a:p>
            <a:r>
              <a:rPr lang="nl-NL" dirty="0"/>
              <a:t>Creating a Deployment</a:t>
            </a:r>
            <a:endParaRPr lang="en-NL" dirty="0"/>
          </a:p>
        </p:txBody>
      </p:sp>
      <p:sp>
        <p:nvSpPr>
          <p:cNvPr id="3" name="Content Placeholder 2">
            <a:extLst>
              <a:ext uri="{FF2B5EF4-FFF2-40B4-BE49-F238E27FC236}">
                <a16:creationId xmlns:a16="http://schemas.microsoft.com/office/drawing/2014/main" id="{8562F35C-A368-C8F6-7D04-A2E70A0DA7D5}"/>
              </a:ext>
            </a:extLst>
          </p:cNvPr>
          <p:cNvSpPr>
            <a:spLocks noGrp="1"/>
          </p:cNvSpPr>
          <p:nvPr>
            <p:ph idx="1"/>
          </p:nvPr>
        </p:nvSpPr>
        <p:spPr/>
        <p:txBody>
          <a:bodyPr/>
          <a:lstStyle/>
          <a:p>
            <a:r>
              <a:rPr lang="en-US" dirty="0"/>
              <a:t>The following is an example of a Deployment. It creates a </a:t>
            </a:r>
            <a:r>
              <a:rPr lang="en-US" dirty="0" err="1"/>
              <a:t>ReplicaSet</a:t>
            </a:r>
            <a:r>
              <a:rPr lang="en-US" dirty="0"/>
              <a:t> to bring up three nginx Pods:</a:t>
            </a:r>
            <a:endParaRPr lang="en-NL" dirty="0"/>
          </a:p>
        </p:txBody>
      </p:sp>
    </p:spTree>
    <p:extLst>
      <p:ext uri="{BB962C8B-B14F-4D97-AF65-F5344CB8AC3E}">
        <p14:creationId xmlns:p14="http://schemas.microsoft.com/office/powerpoint/2010/main" val="75185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220B-C843-D1B2-F7DE-F183E6DDADE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22D44DE-B4BF-DB49-D0CB-B42CD682D34D}"/>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DF53D9E6-A2AE-20ED-8DAD-98FA60D274C6}"/>
              </a:ext>
            </a:extLst>
          </p:cNvPr>
          <p:cNvPicPr>
            <a:picLocks noChangeAspect="1"/>
          </p:cNvPicPr>
          <p:nvPr/>
        </p:nvPicPr>
        <p:blipFill>
          <a:blip r:embed="rId2"/>
          <a:stretch>
            <a:fillRect/>
          </a:stretch>
        </p:blipFill>
        <p:spPr>
          <a:xfrm>
            <a:off x="2586037" y="95250"/>
            <a:ext cx="7019925" cy="6667500"/>
          </a:xfrm>
          <a:prstGeom prst="rect">
            <a:avLst/>
          </a:prstGeom>
        </p:spPr>
      </p:pic>
    </p:spTree>
    <p:extLst>
      <p:ext uri="{BB962C8B-B14F-4D97-AF65-F5344CB8AC3E}">
        <p14:creationId xmlns:p14="http://schemas.microsoft.com/office/powerpoint/2010/main" val="329388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23AB-4E5D-B757-2A35-18F40290D5D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DE1C645-8465-46FB-E154-2AECB6786613}"/>
              </a:ext>
            </a:extLst>
          </p:cNvPr>
          <p:cNvSpPr>
            <a:spLocks noGrp="1"/>
          </p:cNvSpPr>
          <p:nvPr>
            <p:ph idx="1"/>
          </p:nvPr>
        </p:nvSpPr>
        <p:spPr/>
        <p:txBody>
          <a:bodyPr>
            <a:normAutofit/>
          </a:bodyPr>
          <a:lstStyle/>
          <a:p>
            <a:r>
              <a:rPr lang="en-US" dirty="0"/>
              <a:t>In this example:</a:t>
            </a:r>
          </a:p>
          <a:p>
            <a:r>
              <a:rPr lang="en-US" dirty="0"/>
              <a:t>A Deployment named nginx-deployment is created, indicated by the .metadata.name field. This name will become the basis for the </a:t>
            </a:r>
            <a:r>
              <a:rPr lang="en-US" dirty="0" err="1"/>
              <a:t>ReplicaSets</a:t>
            </a:r>
            <a:r>
              <a:rPr lang="en-US" dirty="0"/>
              <a:t> and Pods which are created later. See Writing a Deployment Spec for more details.</a:t>
            </a:r>
          </a:p>
          <a:p>
            <a:r>
              <a:rPr lang="en-US" dirty="0"/>
              <a:t>The Deployment creates a </a:t>
            </a:r>
            <a:r>
              <a:rPr lang="en-US" dirty="0" err="1"/>
              <a:t>ReplicaSet</a:t>
            </a:r>
            <a:r>
              <a:rPr lang="en-US" dirty="0"/>
              <a:t> that creates three replicated Pods, indicated by the .</a:t>
            </a:r>
            <a:r>
              <a:rPr lang="en-US" dirty="0" err="1"/>
              <a:t>spec.replicas</a:t>
            </a:r>
            <a:r>
              <a:rPr lang="en-US" dirty="0"/>
              <a:t> field.</a:t>
            </a:r>
          </a:p>
          <a:p>
            <a:r>
              <a:rPr lang="en-US" dirty="0"/>
              <a:t>The .</a:t>
            </a:r>
            <a:r>
              <a:rPr lang="en-US" dirty="0" err="1"/>
              <a:t>spec.selector</a:t>
            </a:r>
            <a:r>
              <a:rPr lang="en-US" dirty="0"/>
              <a:t> field defines how the created </a:t>
            </a:r>
            <a:r>
              <a:rPr lang="en-US" dirty="0" err="1"/>
              <a:t>ReplicaSet</a:t>
            </a:r>
            <a:r>
              <a:rPr lang="en-US" dirty="0"/>
              <a:t> finds which Pods to manage. In this case, you select a label that is defined in the Pod template (app: nginx). However, more sophisticated selection rules are possible, as long as the Pod template itself satisfies the rule.</a:t>
            </a:r>
            <a:endParaRPr lang="en-NL" dirty="0"/>
          </a:p>
        </p:txBody>
      </p:sp>
    </p:spTree>
    <p:extLst>
      <p:ext uri="{BB962C8B-B14F-4D97-AF65-F5344CB8AC3E}">
        <p14:creationId xmlns:p14="http://schemas.microsoft.com/office/powerpoint/2010/main" val="2212382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FE21-0E51-93DB-E9B0-A44AF2F778E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8FED66A-615F-5D6F-6373-E9962444909A}"/>
              </a:ext>
            </a:extLst>
          </p:cNvPr>
          <p:cNvSpPr>
            <a:spLocks noGrp="1"/>
          </p:cNvSpPr>
          <p:nvPr>
            <p:ph idx="1"/>
          </p:nvPr>
        </p:nvSpPr>
        <p:spPr/>
        <p:txBody>
          <a:bodyPr/>
          <a:lstStyle/>
          <a:p>
            <a:r>
              <a:rPr lang="en-US" dirty="0"/>
              <a:t>The template field contains the following sub-fields:</a:t>
            </a:r>
          </a:p>
          <a:p>
            <a:r>
              <a:rPr lang="en-US" dirty="0"/>
              <a:t>The Pods are labeled app: </a:t>
            </a:r>
            <a:r>
              <a:rPr lang="en-US" dirty="0" err="1"/>
              <a:t>nginxusing</a:t>
            </a:r>
            <a:r>
              <a:rPr lang="en-US" dirty="0"/>
              <a:t> the .</a:t>
            </a:r>
            <a:r>
              <a:rPr lang="en-US" dirty="0" err="1"/>
              <a:t>metadata.labels</a:t>
            </a:r>
            <a:r>
              <a:rPr lang="en-US" dirty="0"/>
              <a:t> field.</a:t>
            </a:r>
          </a:p>
          <a:p>
            <a:r>
              <a:rPr lang="en-US" dirty="0"/>
              <a:t>The Pod template's specification, or .</a:t>
            </a:r>
            <a:r>
              <a:rPr lang="en-US" dirty="0" err="1"/>
              <a:t>template.spec</a:t>
            </a:r>
            <a:r>
              <a:rPr lang="en-US" dirty="0"/>
              <a:t> field, indicates that the Pods run one container, nginx, which runs the nginx Docker Hub image at version 1.14.2.</a:t>
            </a:r>
          </a:p>
          <a:p>
            <a:r>
              <a:rPr lang="en-US" dirty="0"/>
              <a:t>Create one container and name it nginx using the .</a:t>
            </a:r>
            <a:r>
              <a:rPr lang="en-US" dirty="0" err="1"/>
              <a:t>spec.template.spec.containers</a:t>
            </a:r>
            <a:r>
              <a:rPr lang="en-US" dirty="0"/>
              <a:t>[0].name field.</a:t>
            </a:r>
            <a:endParaRPr lang="en-NL" dirty="0"/>
          </a:p>
        </p:txBody>
      </p:sp>
    </p:spTree>
    <p:extLst>
      <p:ext uri="{BB962C8B-B14F-4D97-AF65-F5344CB8AC3E}">
        <p14:creationId xmlns:p14="http://schemas.microsoft.com/office/powerpoint/2010/main" val="142811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2282-90D3-886F-B6F7-565154FBBC3D}"/>
              </a:ext>
            </a:extLst>
          </p:cNvPr>
          <p:cNvSpPr>
            <a:spLocks noGrp="1"/>
          </p:cNvSpPr>
          <p:nvPr>
            <p:ph type="title"/>
          </p:nvPr>
        </p:nvSpPr>
        <p:spPr/>
        <p:txBody>
          <a:bodyPr/>
          <a:lstStyle/>
          <a:p>
            <a:r>
              <a:rPr lang="nl-NL" dirty="0"/>
              <a:t>Going back in time </a:t>
            </a:r>
            <a:endParaRPr lang="en-NL" dirty="0"/>
          </a:p>
        </p:txBody>
      </p:sp>
      <p:sp>
        <p:nvSpPr>
          <p:cNvPr id="3" name="Content Placeholder 2">
            <a:extLst>
              <a:ext uri="{FF2B5EF4-FFF2-40B4-BE49-F238E27FC236}">
                <a16:creationId xmlns:a16="http://schemas.microsoft.com/office/drawing/2014/main" id="{786766DC-F60D-85FA-4BD0-F91116ACB904}"/>
              </a:ext>
            </a:extLst>
          </p:cNvPr>
          <p:cNvSpPr>
            <a:spLocks noGrp="1"/>
          </p:cNvSpPr>
          <p:nvPr>
            <p:ph idx="1"/>
          </p:nvPr>
        </p:nvSpPr>
        <p:spPr/>
        <p:txBody>
          <a:bodyPr/>
          <a:lstStyle/>
          <a:p>
            <a:r>
              <a:rPr lang="en-US" dirty="0"/>
              <a:t>Let's take a look at why Kubernetes is so useful by going back in time.</a:t>
            </a:r>
            <a:endParaRPr lang="en-NL" dirty="0"/>
          </a:p>
        </p:txBody>
      </p:sp>
      <p:sp>
        <p:nvSpPr>
          <p:cNvPr id="5" name="AutoShape 4" descr="Deployment evolution">
            <a:extLst>
              <a:ext uri="{FF2B5EF4-FFF2-40B4-BE49-F238E27FC236}">
                <a16:creationId xmlns:a16="http://schemas.microsoft.com/office/drawing/2014/main" id="{9606A647-4CFA-CE08-670C-46E7D5C054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NL"/>
          </a:p>
        </p:txBody>
      </p:sp>
      <p:pic>
        <p:nvPicPr>
          <p:cNvPr id="7" name="Picture 6">
            <a:extLst>
              <a:ext uri="{FF2B5EF4-FFF2-40B4-BE49-F238E27FC236}">
                <a16:creationId xmlns:a16="http://schemas.microsoft.com/office/drawing/2014/main" id="{14F60B59-FEB2-5A04-DF9E-F2CD2C337798}"/>
              </a:ext>
            </a:extLst>
          </p:cNvPr>
          <p:cNvPicPr>
            <a:picLocks noChangeAspect="1"/>
          </p:cNvPicPr>
          <p:nvPr/>
        </p:nvPicPr>
        <p:blipFill>
          <a:blip r:embed="rId2"/>
          <a:stretch>
            <a:fillRect/>
          </a:stretch>
        </p:blipFill>
        <p:spPr>
          <a:xfrm>
            <a:off x="958004" y="2976170"/>
            <a:ext cx="7573599" cy="2784064"/>
          </a:xfrm>
          <a:prstGeom prst="rect">
            <a:avLst/>
          </a:prstGeom>
        </p:spPr>
      </p:pic>
    </p:spTree>
    <p:extLst>
      <p:ext uri="{BB962C8B-B14F-4D97-AF65-F5344CB8AC3E}">
        <p14:creationId xmlns:p14="http://schemas.microsoft.com/office/powerpoint/2010/main" val="2466618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429F-F08C-1355-254A-53A210CBC96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A9470E1-241C-863A-60B6-46058F26A658}"/>
              </a:ext>
            </a:extLst>
          </p:cNvPr>
          <p:cNvSpPr>
            <a:spLocks noGrp="1"/>
          </p:cNvSpPr>
          <p:nvPr>
            <p:ph idx="1"/>
          </p:nvPr>
        </p:nvSpPr>
        <p:spPr/>
        <p:txBody>
          <a:bodyPr/>
          <a:lstStyle/>
          <a:p>
            <a:r>
              <a:rPr lang="en-US" dirty="0"/>
              <a:t>Before you begin, make sure your Kubernetes cluster is up and running. Follow the steps given below to create the above Deployment:</a:t>
            </a:r>
          </a:p>
          <a:p>
            <a:r>
              <a:rPr lang="en-US" dirty="0"/>
              <a:t>Create the Deployment by running the following command:</a:t>
            </a:r>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apply -f </a:t>
            </a:r>
            <a:r>
              <a:rPr lang="en-US" sz="1600" dirty="0">
                <a:latin typeface="Courier New" panose="02070309020205020404" pitchFamily="49" charset="0"/>
                <a:cs typeface="Courier New" panose="02070309020205020404" pitchFamily="49" charset="0"/>
                <a:hlinkClick r:id="rId2"/>
              </a:rPr>
              <a:t>https://k8s.io/examples/controllers/nginx-deployment.yaml</a:t>
            </a:r>
            <a:endParaRPr lang="en-US" sz="1600" dirty="0">
              <a:latin typeface="Courier New" panose="02070309020205020404" pitchFamily="49" charset="0"/>
              <a:cs typeface="Courier New" panose="02070309020205020404" pitchFamily="49" charset="0"/>
            </a:endParaRPr>
          </a:p>
          <a:p>
            <a:r>
              <a:rPr lang="en-US" dirty="0"/>
              <a:t>Run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deployments</a:t>
            </a:r>
            <a:r>
              <a:rPr lang="en-US" dirty="0"/>
              <a:t> to check if the Deployment was created.</a:t>
            </a:r>
          </a:p>
          <a:p>
            <a:r>
              <a:rPr lang="en-US" dirty="0"/>
              <a:t>If the Deployment is still being created, the output is similar to the following:</a:t>
            </a:r>
          </a:p>
        </p:txBody>
      </p:sp>
      <p:pic>
        <p:nvPicPr>
          <p:cNvPr id="5" name="Picture 4">
            <a:extLst>
              <a:ext uri="{FF2B5EF4-FFF2-40B4-BE49-F238E27FC236}">
                <a16:creationId xmlns:a16="http://schemas.microsoft.com/office/drawing/2014/main" id="{729ADF28-1588-8D3D-E69B-D2640C127C51}"/>
              </a:ext>
            </a:extLst>
          </p:cNvPr>
          <p:cNvPicPr>
            <a:picLocks noChangeAspect="1"/>
          </p:cNvPicPr>
          <p:nvPr/>
        </p:nvPicPr>
        <p:blipFill>
          <a:blip r:embed="rId3"/>
          <a:stretch>
            <a:fillRect/>
          </a:stretch>
        </p:blipFill>
        <p:spPr>
          <a:xfrm>
            <a:off x="1024128" y="5243512"/>
            <a:ext cx="5219700" cy="638175"/>
          </a:xfrm>
          <a:prstGeom prst="rect">
            <a:avLst/>
          </a:prstGeom>
        </p:spPr>
      </p:pic>
    </p:spTree>
    <p:extLst>
      <p:ext uri="{BB962C8B-B14F-4D97-AF65-F5344CB8AC3E}">
        <p14:creationId xmlns:p14="http://schemas.microsoft.com/office/powerpoint/2010/main" val="1546974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A767-5E76-87C0-1608-CEDBEA38BAF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D63DCC4-592A-1E7A-C592-2FBE62488E60}"/>
              </a:ext>
            </a:extLst>
          </p:cNvPr>
          <p:cNvSpPr>
            <a:spLocks noGrp="1"/>
          </p:cNvSpPr>
          <p:nvPr>
            <p:ph idx="1"/>
          </p:nvPr>
        </p:nvSpPr>
        <p:spPr/>
        <p:txBody>
          <a:bodyPr/>
          <a:lstStyle/>
          <a:p>
            <a:r>
              <a:rPr lang="en-US" dirty="0"/>
              <a:t>When you inspect the Deployments in your cluster, the following fields are displayed:</a:t>
            </a:r>
          </a:p>
          <a:p>
            <a:r>
              <a:rPr lang="en-US" dirty="0"/>
              <a:t>NAME lists the names of the Deployments in the namespace.</a:t>
            </a:r>
          </a:p>
          <a:p>
            <a:r>
              <a:rPr lang="en-US" dirty="0"/>
              <a:t>READY displays how many replicas of the application are available to your users. It follows the pattern ready/desired.</a:t>
            </a:r>
          </a:p>
          <a:p>
            <a:r>
              <a:rPr lang="en-US" dirty="0"/>
              <a:t>UP-TO-DATE displays the number of replicas that have been updated to achieve the desired state.</a:t>
            </a:r>
          </a:p>
          <a:p>
            <a:r>
              <a:rPr lang="en-US" dirty="0"/>
              <a:t>AVAILABLE displays how many replicas of the application are available to your users.</a:t>
            </a:r>
          </a:p>
          <a:p>
            <a:r>
              <a:rPr lang="en-US" dirty="0"/>
              <a:t>AGE displays the amount of time that the application has been running.</a:t>
            </a:r>
            <a:endParaRPr lang="en-NL" dirty="0"/>
          </a:p>
        </p:txBody>
      </p:sp>
    </p:spTree>
    <p:extLst>
      <p:ext uri="{BB962C8B-B14F-4D97-AF65-F5344CB8AC3E}">
        <p14:creationId xmlns:p14="http://schemas.microsoft.com/office/powerpoint/2010/main" val="161229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E149-0B8C-FD95-8DA2-582273E14EF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0CC2D8C-B0B2-BF40-40FF-2CFD3311BF71}"/>
              </a:ext>
            </a:extLst>
          </p:cNvPr>
          <p:cNvSpPr>
            <a:spLocks noGrp="1"/>
          </p:cNvSpPr>
          <p:nvPr>
            <p:ph idx="1"/>
          </p:nvPr>
        </p:nvSpPr>
        <p:spPr/>
        <p:txBody>
          <a:bodyPr/>
          <a:lstStyle/>
          <a:p>
            <a:r>
              <a:rPr lang="en-US" dirty="0"/>
              <a:t>To see the Deployment rollout status, run </a:t>
            </a:r>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rollout status deployment/nginx-deployment</a:t>
            </a:r>
          </a:p>
          <a:p>
            <a:endParaRPr lang="en-US" dirty="0"/>
          </a:p>
          <a:p>
            <a:endParaRPr lang="en-US" dirty="0"/>
          </a:p>
          <a:p>
            <a:endParaRPr lang="en-US" dirty="0"/>
          </a:p>
          <a:p>
            <a:r>
              <a:rPr lang="en-US" dirty="0"/>
              <a:t>Run the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deployments </a:t>
            </a:r>
            <a:r>
              <a:rPr lang="en-US" dirty="0"/>
              <a:t>again a few seconds later. The output is similar to this:</a:t>
            </a:r>
            <a:endParaRPr lang="en-NL" dirty="0"/>
          </a:p>
        </p:txBody>
      </p:sp>
      <p:pic>
        <p:nvPicPr>
          <p:cNvPr id="5" name="Picture 4">
            <a:extLst>
              <a:ext uri="{FF2B5EF4-FFF2-40B4-BE49-F238E27FC236}">
                <a16:creationId xmlns:a16="http://schemas.microsoft.com/office/drawing/2014/main" id="{EFFB061A-3AB8-B71A-EB11-216F656BBD70}"/>
              </a:ext>
            </a:extLst>
          </p:cNvPr>
          <p:cNvPicPr>
            <a:picLocks noChangeAspect="1"/>
          </p:cNvPicPr>
          <p:nvPr/>
        </p:nvPicPr>
        <p:blipFill>
          <a:blip r:embed="rId2"/>
          <a:stretch>
            <a:fillRect/>
          </a:stretch>
        </p:blipFill>
        <p:spPr>
          <a:xfrm>
            <a:off x="1024128" y="3289617"/>
            <a:ext cx="7353300" cy="847725"/>
          </a:xfrm>
          <a:prstGeom prst="rect">
            <a:avLst/>
          </a:prstGeom>
        </p:spPr>
      </p:pic>
      <p:pic>
        <p:nvPicPr>
          <p:cNvPr id="7" name="Picture 6">
            <a:extLst>
              <a:ext uri="{FF2B5EF4-FFF2-40B4-BE49-F238E27FC236}">
                <a16:creationId xmlns:a16="http://schemas.microsoft.com/office/drawing/2014/main" id="{B4B7269A-025D-05BF-D56E-4B8B1927FFCB}"/>
              </a:ext>
            </a:extLst>
          </p:cNvPr>
          <p:cNvPicPr>
            <a:picLocks noChangeAspect="1"/>
          </p:cNvPicPr>
          <p:nvPr/>
        </p:nvPicPr>
        <p:blipFill>
          <a:blip r:embed="rId3"/>
          <a:stretch>
            <a:fillRect/>
          </a:stretch>
        </p:blipFill>
        <p:spPr>
          <a:xfrm>
            <a:off x="1024128" y="5451475"/>
            <a:ext cx="5295900" cy="628650"/>
          </a:xfrm>
          <a:prstGeom prst="rect">
            <a:avLst/>
          </a:prstGeom>
        </p:spPr>
      </p:pic>
    </p:spTree>
    <p:extLst>
      <p:ext uri="{BB962C8B-B14F-4D97-AF65-F5344CB8AC3E}">
        <p14:creationId xmlns:p14="http://schemas.microsoft.com/office/powerpoint/2010/main" val="1661394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F0E6-F338-D651-D5DF-68D8BEDB1A1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0707804-5797-B6DC-FE46-D8CB06CED81F}"/>
              </a:ext>
            </a:extLst>
          </p:cNvPr>
          <p:cNvSpPr>
            <a:spLocks noGrp="1"/>
          </p:cNvSpPr>
          <p:nvPr>
            <p:ph idx="1"/>
          </p:nvPr>
        </p:nvSpPr>
        <p:spPr/>
        <p:txBody>
          <a:bodyPr>
            <a:normAutofit/>
          </a:bodyPr>
          <a:lstStyle/>
          <a:p>
            <a:r>
              <a:rPr lang="en-US" dirty="0"/>
              <a:t>To see the </a:t>
            </a:r>
            <a:r>
              <a:rPr lang="en-US" dirty="0" err="1"/>
              <a:t>ReplicaSet</a:t>
            </a:r>
            <a:r>
              <a:rPr lang="en-US" dirty="0"/>
              <a:t> (</a:t>
            </a:r>
            <a:r>
              <a:rPr lang="en-US" dirty="0" err="1"/>
              <a:t>rs</a:t>
            </a:r>
            <a:r>
              <a:rPr lang="en-US" dirty="0"/>
              <a:t>) created by the Deployment, run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a:t>
            </a:r>
            <a:r>
              <a:rPr lang="en-US" sz="1600" dirty="0" err="1">
                <a:latin typeface="Courier New" panose="02070309020205020404" pitchFamily="49" charset="0"/>
                <a:cs typeface="Courier New" panose="02070309020205020404" pitchFamily="49" charset="0"/>
              </a:rPr>
              <a:t>rs</a:t>
            </a:r>
            <a:r>
              <a:rPr lang="en-US" dirty="0"/>
              <a:t>. The output is similar to this:</a:t>
            </a:r>
          </a:p>
          <a:p>
            <a:r>
              <a:rPr lang="en-US" dirty="0" err="1"/>
              <a:t>ReplicaSet</a:t>
            </a:r>
            <a:r>
              <a:rPr lang="en-US" dirty="0"/>
              <a:t> output shows the following fields:</a:t>
            </a:r>
          </a:p>
          <a:p>
            <a:r>
              <a:rPr lang="en-US" dirty="0"/>
              <a:t>NAME lists the names of the </a:t>
            </a:r>
            <a:r>
              <a:rPr lang="en-US" dirty="0" err="1"/>
              <a:t>ReplicaSets</a:t>
            </a:r>
            <a:r>
              <a:rPr lang="en-US" dirty="0"/>
              <a:t> in the namespace.</a:t>
            </a:r>
          </a:p>
          <a:p>
            <a:r>
              <a:rPr lang="en-US" dirty="0"/>
              <a:t>DESIRED displays the desired number of replicas of the application, which you define when you create the Deployment. This is the desired state.</a:t>
            </a:r>
          </a:p>
          <a:p>
            <a:r>
              <a:rPr lang="en-US" dirty="0"/>
              <a:t>CURRENT displays how many replicas are currently running.</a:t>
            </a:r>
          </a:p>
          <a:p>
            <a:r>
              <a:rPr lang="en-US" dirty="0"/>
              <a:t>READY displays how many replicas of the application are available to your users.</a:t>
            </a:r>
          </a:p>
          <a:p>
            <a:r>
              <a:rPr lang="en-US" dirty="0"/>
              <a:t>AGE displays the amount of time that the application has been running.</a:t>
            </a:r>
            <a:endParaRPr lang="en-NL" dirty="0"/>
          </a:p>
        </p:txBody>
      </p:sp>
    </p:spTree>
    <p:extLst>
      <p:ext uri="{BB962C8B-B14F-4D97-AF65-F5344CB8AC3E}">
        <p14:creationId xmlns:p14="http://schemas.microsoft.com/office/powerpoint/2010/main" val="4065338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780B-C698-0112-E082-43B2EE798FD4}"/>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C8055F0-177D-0975-0908-A7DCD2512DFA}"/>
              </a:ext>
            </a:extLst>
          </p:cNvPr>
          <p:cNvSpPr>
            <a:spLocks noGrp="1"/>
          </p:cNvSpPr>
          <p:nvPr>
            <p:ph idx="1"/>
          </p:nvPr>
        </p:nvSpPr>
        <p:spPr/>
        <p:txBody>
          <a:bodyPr/>
          <a:lstStyle/>
          <a:p>
            <a:r>
              <a:rPr lang="en-US" dirty="0"/>
              <a:t>To see the labels automatically generated for each Pod, run </a:t>
            </a:r>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get pods --show-labels</a:t>
            </a:r>
            <a:r>
              <a:rPr lang="en-US" dirty="0"/>
              <a:t>. The output is similar to:</a:t>
            </a:r>
            <a:endParaRPr lang="en-NL" dirty="0"/>
          </a:p>
        </p:txBody>
      </p:sp>
      <p:pic>
        <p:nvPicPr>
          <p:cNvPr id="5" name="Picture 4">
            <a:extLst>
              <a:ext uri="{FF2B5EF4-FFF2-40B4-BE49-F238E27FC236}">
                <a16:creationId xmlns:a16="http://schemas.microsoft.com/office/drawing/2014/main" id="{D8EC7CB6-0CCB-DDB0-D5E6-0EAAD634D5A2}"/>
              </a:ext>
            </a:extLst>
          </p:cNvPr>
          <p:cNvPicPr>
            <a:picLocks noChangeAspect="1"/>
          </p:cNvPicPr>
          <p:nvPr/>
        </p:nvPicPr>
        <p:blipFill>
          <a:blip r:embed="rId2"/>
          <a:stretch>
            <a:fillRect/>
          </a:stretch>
        </p:blipFill>
        <p:spPr>
          <a:xfrm>
            <a:off x="1024128" y="3301047"/>
            <a:ext cx="5143500" cy="1190625"/>
          </a:xfrm>
          <a:prstGeom prst="rect">
            <a:avLst/>
          </a:prstGeom>
        </p:spPr>
      </p:pic>
      <p:pic>
        <p:nvPicPr>
          <p:cNvPr id="7" name="Picture 6">
            <a:extLst>
              <a:ext uri="{FF2B5EF4-FFF2-40B4-BE49-F238E27FC236}">
                <a16:creationId xmlns:a16="http://schemas.microsoft.com/office/drawing/2014/main" id="{5547A4BC-D8C6-B272-D1BA-31B783C5C344}"/>
              </a:ext>
            </a:extLst>
          </p:cNvPr>
          <p:cNvPicPr>
            <a:picLocks noChangeAspect="1"/>
          </p:cNvPicPr>
          <p:nvPr/>
        </p:nvPicPr>
        <p:blipFill>
          <a:blip r:embed="rId3"/>
          <a:stretch>
            <a:fillRect/>
          </a:stretch>
        </p:blipFill>
        <p:spPr>
          <a:xfrm>
            <a:off x="789305" y="4556754"/>
            <a:ext cx="5022215" cy="2301246"/>
          </a:xfrm>
          <a:prstGeom prst="rect">
            <a:avLst/>
          </a:prstGeom>
        </p:spPr>
      </p:pic>
    </p:spTree>
    <p:extLst>
      <p:ext uri="{BB962C8B-B14F-4D97-AF65-F5344CB8AC3E}">
        <p14:creationId xmlns:p14="http://schemas.microsoft.com/office/powerpoint/2010/main" val="512085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6FC5-D9F3-7C37-5B1D-884E32A1E2F1}"/>
              </a:ext>
            </a:extLst>
          </p:cNvPr>
          <p:cNvSpPr>
            <a:spLocks noGrp="1"/>
          </p:cNvSpPr>
          <p:nvPr>
            <p:ph type="title"/>
          </p:nvPr>
        </p:nvSpPr>
        <p:spPr/>
        <p:txBody>
          <a:bodyPr/>
          <a:lstStyle/>
          <a:p>
            <a:r>
              <a:rPr lang="nl-NL" dirty="0"/>
              <a:t>Updating a Deployment</a:t>
            </a:r>
            <a:endParaRPr lang="en-NL" dirty="0"/>
          </a:p>
        </p:txBody>
      </p:sp>
      <p:sp>
        <p:nvSpPr>
          <p:cNvPr id="3" name="Content Placeholder 2">
            <a:extLst>
              <a:ext uri="{FF2B5EF4-FFF2-40B4-BE49-F238E27FC236}">
                <a16:creationId xmlns:a16="http://schemas.microsoft.com/office/drawing/2014/main" id="{882CFC96-ED19-5F0A-C506-6AFCF05AC314}"/>
              </a:ext>
            </a:extLst>
          </p:cNvPr>
          <p:cNvSpPr>
            <a:spLocks noGrp="1"/>
          </p:cNvSpPr>
          <p:nvPr>
            <p:ph idx="1"/>
          </p:nvPr>
        </p:nvSpPr>
        <p:spPr/>
        <p:txBody>
          <a:bodyPr/>
          <a:lstStyle/>
          <a:p>
            <a:endParaRPr lang="en-NL" dirty="0"/>
          </a:p>
        </p:txBody>
      </p:sp>
      <p:pic>
        <p:nvPicPr>
          <p:cNvPr id="5" name="Picture 4">
            <a:extLst>
              <a:ext uri="{FF2B5EF4-FFF2-40B4-BE49-F238E27FC236}">
                <a16:creationId xmlns:a16="http://schemas.microsoft.com/office/drawing/2014/main" id="{4376EFBF-9A54-8973-BA7A-CD3DBC635895}"/>
              </a:ext>
            </a:extLst>
          </p:cNvPr>
          <p:cNvPicPr>
            <a:picLocks noChangeAspect="1"/>
          </p:cNvPicPr>
          <p:nvPr/>
        </p:nvPicPr>
        <p:blipFill>
          <a:blip r:embed="rId2"/>
          <a:stretch>
            <a:fillRect/>
          </a:stretch>
        </p:blipFill>
        <p:spPr>
          <a:xfrm>
            <a:off x="899477" y="2286000"/>
            <a:ext cx="6105525" cy="1657350"/>
          </a:xfrm>
          <a:prstGeom prst="rect">
            <a:avLst/>
          </a:prstGeom>
        </p:spPr>
      </p:pic>
    </p:spTree>
    <p:extLst>
      <p:ext uri="{BB962C8B-B14F-4D97-AF65-F5344CB8AC3E}">
        <p14:creationId xmlns:p14="http://schemas.microsoft.com/office/powerpoint/2010/main" val="1357338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5FF8-1C3E-1943-2AFE-C2A7242F93F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172DD4E1-7CDE-0018-7F13-C39A83C1F482}"/>
              </a:ext>
            </a:extLst>
          </p:cNvPr>
          <p:cNvSpPr>
            <a:spLocks noGrp="1"/>
          </p:cNvSpPr>
          <p:nvPr>
            <p:ph idx="1"/>
          </p:nvPr>
        </p:nvSpPr>
        <p:spPr/>
        <p:txBody>
          <a:bodyPr/>
          <a:lstStyle/>
          <a:p>
            <a:r>
              <a:rPr lang="en-US" dirty="0"/>
              <a:t>Follow the steps given below to update your Deployment:</a:t>
            </a:r>
          </a:p>
          <a:p>
            <a:r>
              <a:rPr lang="en-US" dirty="0"/>
              <a:t>Let's update the nginx Pods to use the nginx:1.16.1 image instead of the nginx:1.14.2 image.</a:t>
            </a:r>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set image deployment.v1.apps/nginx-deployment nginx=nginx:1.16.1</a:t>
            </a:r>
          </a:p>
          <a:p>
            <a:r>
              <a:rPr lang="en-US" dirty="0"/>
              <a:t>or use the following command:</a:t>
            </a:r>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set image deployment/nginx-deployment nginx=nginx:1.16.1</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1405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A2E3-A1CA-8104-275F-03220AC05BC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5070677-9994-90CE-5DC0-5192F617AFF6}"/>
              </a:ext>
            </a:extLst>
          </p:cNvPr>
          <p:cNvSpPr>
            <a:spLocks noGrp="1"/>
          </p:cNvSpPr>
          <p:nvPr>
            <p:ph idx="1"/>
          </p:nvPr>
        </p:nvSpPr>
        <p:spPr/>
        <p:txBody>
          <a:bodyPr/>
          <a:lstStyle/>
          <a:p>
            <a:r>
              <a:rPr lang="en-US" dirty="0"/>
              <a:t>where </a:t>
            </a:r>
            <a:r>
              <a:rPr lang="en-US" sz="1600" dirty="0">
                <a:latin typeface="Courier New" panose="02070309020205020404" pitchFamily="49" charset="0"/>
                <a:cs typeface="Courier New" panose="02070309020205020404" pitchFamily="49" charset="0"/>
              </a:rPr>
              <a:t>deployment/nginx-deployment </a:t>
            </a:r>
            <a:r>
              <a:rPr lang="en-US" dirty="0"/>
              <a:t>indicates the Deployment, </a:t>
            </a:r>
            <a:r>
              <a:rPr lang="en-US" sz="1600" dirty="0">
                <a:latin typeface="Courier New" panose="02070309020205020404" pitchFamily="49" charset="0"/>
                <a:cs typeface="Courier New" panose="02070309020205020404" pitchFamily="49" charset="0"/>
              </a:rPr>
              <a:t>nginx</a:t>
            </a:r>
            <a:r>
              <a:rPr lang="en-US" dirty="0"/>
              <a:t> indicates the Container the update will take place and nginx:1.16.1 indicates the new image and its tag.</a:t>
            </a:r>
          </a:p>
          <a:p>
            <a:r>
              <a:rPr lang="en-US" dirty="0"/>
              <a:t>The output is similar to:</a:t>
            </a:r>
          </a:p>
          <a:p>
            <a:r>
              <a:rPr lang="en-US" sz="1600" dirty="0" err="1">
                <a:latin typeface="Courier New" panose="02070309020205020404" pitchFamily="49" charset="0"/>
                <a:cs typeface="Courier New" panose="02070309020205020404" pitchFamily="49" charset="0"/>
              </a:rPr>
              <a:t>deployment.apps</a:t>
            </a:r>
            <a:r>
              <a:rPr lang="en-US" sz="1600" dirty="0">
                <a:latin typeface="Courier New" panose="02070309020205020404" pitchFamily="49" charset="0"/>
                <a:cs typeface="Courier New" panose="02070309020205020404" pitchFamily="49" charset="0"/>
              </a:rPr>
              <a:t>/nginx-deployment image updated</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5604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CB28-39D4-A012-AE5F-82F19C12AA6E}"/>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6CD9CB1-A26C-10D1-993E-40D36828C439}"/>
              </a:ext>
            </a:extLst>
          </p:cNvPr>
          <p:cNvSpPr>
            <a:spLocks noGrp="1"/>
          </p:cNvSpPr>
          <p:nvPr>
            <p:ph idx="1"/>
          </p:nvPr>
        </p:nvSpPr>
        <p:spPr/>
        <p:txBody>
          <a:bodyPr/>
          <a:lstStyle/>
          <a:p>
            <a:r>
              <a:rPr lang="nl-NL" dirty="0"/>
              <a:t>Alternatively, you can edit the Deployment and change .spec.template.spec.containers[0].image from nginx:1.14.2 to nginx:1.16.1:</a:t>
            </a:r>
          </a:p>
          <a:p>
            <a:r>
              <a:rPr lang="nl-NL" sz="1600" dirty="0">
                <a:latin typeface="Courier New" panose="02070309020205020404" pitchFamily="49" charset="0"/>
                <a:cs typeface="Courier New" panose="02070309020205020404" pitchFamily="49" charset="0"/>
              </a:rPr>
              <a:t>kubectl edit deployment/nginx-deployment</a:t>
            </a:r>
          </a:p>
          <a:p>
            <a:r>
              <a:rPr lang="nl-NL" dirty="0"/>
              <a:t>The output is similar to:</a:t>
            </a:r>
          </a:p>
          <a:p>
            <a:r>
              <a:rPr lang="nl-NL" sz="1600" dirty="0">
                <a:latin typeface="Courier New" panose="02070309020205020404" pitchFamily="49" charset="0"/>
                <a:cs typeface="Courier New" panose="02070309020205020404" pitchFamily="49" charset="0"/>
              </a:rPr>
              <a:t>deployment.apps/nginx-deployment edited</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1915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8B51-211C-B9EC-E897-D5BA826F983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C5695F9-BB23-8A02-0352-22284ED7D539}"/>
              </a:ext>
            </a:extLst>
          </p:cNvPr>
          <p:cNvSpPr>
            <a:spLocks noGrp="1"/>
          </p:cNvSpPr>
          <p:nvPr>
            <p:ph idx="1"/>
          </p:nvPr>
        </p:nvSpPr>
        <p:spPr/>
        <p:txBody>
          <a:bodyPr>
            <a:normAutofit/>
          </a:bodyPr>
          <a:lstStyle/>
          <a:p>
            <a:r>
              <a:rPr lang="en-US" dirty="0"/>
              <a:t>To see the rollout status, run:</a:t>
            </a:r>
          </a:p>
          <a:p>
            <a:r>
              <a:rPr lang="en-US" sz="1600" dirty="0" err="1">
                <a:latin typeface="Courier New" panose="02070309020205020404" pitchFamily="49" charset="0"/>
                <a:cs typeface="Courier New" panose="02070309020205020404" pitchFamily="49" charset="0"/>
              </a:rPr>
              <a:t>kubectl</a:t>
            </a:r>
            <a:r>
              <a:rPr lang="en-US" sz="1600" dirty="0">
                <a:latin typeface="Courier New" panose="02070309020205020404" pitchFamily="49" charset="0"/>
                <a:cs typeface="Courier New" panose="02070309020205020404" pitchFamily="49" charset="0"/>
              </a:rPr>
              <a:t> rollout status deployment/nginx-deployment</a:t>
            </a:r>
          </a:p>
          <a:p>
            <a:r>
              <a:rPr lang="en-US" dirty="0"/>
              <a:t>The output is similar to this:</a:t>
            </a:r>
          </a:p>
          <a:p>
            <a:r>
              <a:rPr lang="en-US" sz="1600" dirty="0">
                <a:latin typeface="Courier New" panose="02070309020205020404" pitchFamily="49" charset="0"/>
                <a:cs typeface="Courier New" panose="02070309020205020404" pitchFamily="49" charset="0"/>
              </a:rPr>
              <a:t>Waiting for rollout to finish: 2 out of 3 new replicas have been updated...</a:t>
            </a:r>
          </a:p>
          <a:p>
            <a:r>
              <a:rPr lang="en-US" dirty="0"/>
              <a:t>or</a:t>
            </a:r>
          </a:p>
          <a:p>
            <a:r>
              <a:rPr lang="en-US" sz="1600" dirty="0">
                <a:latin typeface="Courier New" panose="02070309020205020404" pitchFamily="49" charset="0"/>
                <a:cs typeface="Courier New" panose="02070309020205020404" pitchFamily="49" charset="0"/>
              </a:rPr>
              <a:t>deployment "nginx-deployment" successfully rolled out</a:t>
            </a:r>
            <a:endParaRPr lang="en-NL"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822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7A25-5D3D-AAB8-B311-01977E552C23}"/>
              </a:ext>
            </a:extLst>
          </p:cNvPr>
          <p:cNvSpPr>
            <a:spLocks noGrp="1"/>
          </p:cNvSpPr>
          <p:nvPr>
            <p:ph type="title"/>
          </p:nvPr>
        </p:nvSpPr>
        <p:spPr/>
        <p:txBody>
          <a:bodyPr/>
          <a:lstStyle/>
          <a:p>
            <a:r>
              <a:rPr lang="nl-NL" dirty="0"/>
              <a:t>Traditional deployment era</a:t>
            </a:r>
            <a:endParaRPr lang="en-NL" dirty="0"/>
          </a:p>
        </p:txBody>
      </p:sp>
      <p:sp>
        <p:nvSpPr>
          <p:cNvPr id="3" name="Content Placeholder 2">
            <a:extLst>
              <a:ext uri="{FF2B5EF4-FFF2-40B4-BE49-F238E27FC236}">
                <a16:creationId xmlns:a16="http://schemas.microsoft.com/office/drawing/2014/main" id="{D2BE816E-6FB1-768D-5724-E072EED5D052}"/>
              </a:ext>
            </a:extLst>
          </p:cNvPr>
          <p:cNvSpPr>
            <a:spLocks noGrp="1"/>
          </p:cNvSpPr>
          <p:nvPr>
            <p:ph idx="1"/>
          </p:nvPr>
        </p:nvSpPr>
        <p:spPr/>
        <p:txBody>
          <a:bodyPr/>
          <a:lstStyle/>
          <a:p>
            <a:r>
              <a:rPr lang="en-US" dirty="0"/>
              <a:t>Early on, organizations ran applications on physical servers. There was no way to define resource boundaries for applications in a physical server, and this caused resource allocation issues. For example, if multiple applications run on a physical server, there can be instances where one application would take up most of the resources, and as a result, the other applications would underperform. A solution for this would be to run each application on a different physical server. But this did not scale as resources were underutilized, and it was expensive for organizations to maintain many physical servers.</a:t>
            </a:r>
            <a:endParaRPr lang="en-NL" dirty="0"/>
          </a:p>
        </p:txBody>
      </p:sp>
    </p:spTree>
    <p:extLst>
      <p:ext uri="{BB962C8B-B14F-4D97-AF65-F5344CB8AC3E}">
        <p14:creationId xmlns:p14="http://schemas.microsoft.com/office/powerpoint/2010/main" val="399732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B9F5-6202-C222-2EC3-47F80A1E0FC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F5020EE-041F-4321-7078-B5507005D7A7}"/>
              </a:ext>
            </a:extLst>
          </p:cNvPr>
          <p:cNvSpPr>
            <a:spLocks noGrp="1"/>
          </p:cNvSpPr>
          <p:nvPr>
            <p:ph idx="1"/>
          </p:nvPr>
        </p:nvSpPr>
        <p:spPr/>
        <p:txBody>
          <a:bodyPr/>
          <a:lstStyle/>
          <a:p>
            <a:r>
              <a:rPr lang="nl-NL" dirty="0"/>
              <a:t>kubectl get rs</a:t>
            </a:r>
          </a:p>
          <a:p>
            <a:r>
              <a:rPr lang="nl-NL" b="0" i="0" dirty="0">
                <a:solidFill>
                  <a:srgbClr val="222222"/>
                </a:solidFill>
                <a:effectLst/>
                <a:latin typeface="SFMono-Regular"/>
              </a:rPr>
              <a:t>kubectl get pods</a:t>
            </a:r>
          </a:p>
          <a:p>
            <a:r>
              <a:rPr lang="nl-NL" b="0" i="0" dirty="0">
                <a:solidFill>
                  <a:srgbClr val="222222"/>
                </a:solidFill>
                <a:effectLst/>
                <a:latin typeface="SFMono-Regular"/>
              </a:rPr>
              <a:t>kubectl describe deployments</a:t>
            </a:r>
            <a:endParaRPr lang="en-NL" dirty="0"/>
          </a:p>
        </p:txBody>
      </p:sp>
    </p:spTree>
    <p:extLst>
      <p:ext uri="{BB962C8B-B14F-4D97-AF65-F5344CB8AC3E}">
        <p14:creationId xmlns:p14="http://schemas.microsoft.com/office/powerpoint/2010/main" val="2500408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3D42-EE37-D74E-3F3D-44953D9EAC4F}"/>
              </a:ext>
            </a:extLst>
          </p:cNvPr>
          <p:cNvSpPr>
            <a:spLocks noGrp="1"/>
          </p:cNvSpPr>
          <p:nvPr>
            <p:ph type="title"/>
          </p:nvPr>
        </p:nvSpPr>
        <p:spPr/>
        <p:txBody>
          <a:bodyPr/>
          <a:lstStyle/>
          <a:p>
            <a:r>
              <a:rPr lang="en-US" dirty="0"/>
              <a:t>Day 2</a:t>
            </a:r>
            <a:endParaRPr lang="en-NL" dirty="0"/>
          </a:p>
        </p:txBody>
      </p:sp>
      <p:sp>
        <p:nvSpPr>
          <p:cNvPr id="3" name="Content Placeholder 2">
            <a:extLst>
              <a:ext uri="{FF2B5EF4-FFF2-40B4-BE49-F238E27FC236}">
                <a16:creationId xmlns:a16="http://schemas.microsoft.com/office/drawing/2014/main" id="{D527E28F-7020-9E33-3AB1-95483E0D5089}"/>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260268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BF6A-5C03-C74B-F23E-2EC9B4E6E5CD}"/>
              </a:ext>
            </a:extLst>
          </p:cNvPr>
          <p:cNvSpPr>
            <a:spLocks noGrp="1"/>
          </p:cNvSpPr>
          <p:nvPr>
            <p:ph type="title"/>
          </p:nvPr>
        </p:nvSpPr>
        <p:spPr/>
        <p:txBody>
          <a:bodyPr/>
          <a:lstStyle/>
          <a:p>
            <a:r>
              <a:rPr lang="nl-NL" dirty="0"/>
              <a:t>Understanding Kubernetes objects</a:t>
            </a:r>
            <a:endParaRPr lang="en-NL" dirty="0"/>
          </a:p>
        </p:txBody>
      </p:sp>
      <p:sp>
        <p:nvSpPr>
          <p:cNvPr id="3" name="Content Placeholder 2">
            <a:extLst>
              <a:ext uri="{FF2B5EF4-FFF2-40B4-BE49-F238E27FC236}">
                <a16:creationId xmlns:a16="http://schemas.microsoft.com/office/drawing/2014/main" id="{2E368E73-954C-0866-FE77-B93CFEDB1150}"/>
              </a:ext>
            </a:extLst>
          </p:cNvPr>
          <p:cNvSpPr>
            <a:spLocks noGrp="1"/>
          </p:cNvSpPr>
          <p:nvPr>
            <p:ph idx="1"/>
          </p:nvPr>
        </p:nvSpPr>
        <p:spPr/>
        <p:txBody>
          <a:bodyPr>
            <a:normAutofit/>
          </a:bodyPr>
          <a:lstStyle/>
          <a:p>
            <a:r>
              <a:rPr lang="en-US" dirty="0"/>
              <a:t>Kubernetes objects are persistent entities in the Kubernetes system. Kubernetes uses these entities to represent the state of your cluster. Specifically, they can describe:</a:t>
            </a:r>
          </a:p>
          <a:p>
            <a:pPr lvl="1"/>
            <a:r>
              <a:rPr lang="en-US" dirty="0"/>
              <a:t>What containerized applications are running (and on which nodes)</a:t>
            </a:r>
          </a:p>
          <a:p>
            <a:pPr lvl="1"/>
            <a:r>
              <a:rPr lang="en-US" dirty="0"/>
              <a:t>The resources available to those applications</a:t>
            </a:r>
          </a:p>
          <a:p>
            <a:pPr lvl="1"/>
            <a:r>
              <a:rPr lang="en-US" dirty="0"/>
              <a:t>The policies around how those applications behave, such as restart policies, upgrades, and fault-tolerance</a:t>
            </a:r>
          </a:p>
          <a:p>
            <a:r>
              <a:rPr lang="en-US" dirty="0"/>
              <a:t>A Kubernetes object is a "record of intent"--once you create the object, the Kubernetes system will constantly work to ensure that object exists. By creating an object, you're effectively telling the Kubernetes system what you want your cluster's workload to look like; this is your cluster's desired state.</a:t>
            </a:r>
            <a:endParaRPr lang="en-NL" dirty="0"/>
          </a:p>
        </p:txBody>
      </p:sp>
    </p:spTree>
    <p:extLst>
      <p:ext uri="{BB962C8B-B14F-4D97-AF65-F5344CB8AC3E}">
        <p14:creationId xmlns:p14="http://schemas.microsoft.com/office/powerpoint/2010/main" val="1212207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F41C-8320-C080-8B8C-C4AAD56A0BDC}"/>
              </a:ext>
            </a:extLst>
          </p:cNvPr>
          <p:cNvSpPr>
            <a:spLocks noGrp="1"/>
          </p:cNvSpPr>
          <p:nvPr>
            <p:ph type="title"/>
          </p:nvPr>
        </p:nvSpPr>
        <p:spPr/>
        <p:txBody>
          <a:bodyPr/>
          <a:lstStyle/>
          <a:p>
            <a:r>
              <a:rPr lang="nl-NL" dirty="0"/>
              <a:t>Object spec and status</a:t>
            </a:r>
            <a:endParaRPr lang="en-NL" dirty="0"/>
          </a:p>
        </p:txBody>
      </p:sp>
      <p:sp>
        <p:nvSpPr>
          <p:cNvPr id="3" name="Content Placeholder 2">
            <a:extLst>
              <a:ext uri="{FF2B5EF4-FFF2-40B4-BE49-F238E27FC236}">
                <a16:creationId xmlns:a16="http://schemas.microsoft.com/office/drawing/2014/main" id="{95124BF6-A2B7-ECB2-1804-52117343A56A}"/>
              </a:ext>
            </a:extLst>
          </p:cNvPr>
          <p:cNvSpPr>
            <a:spLocks noGrp="1"/>
          </p:cNvSpPr>
          <p:nvPr>
            <p:ph idx="1"/>
          </p:nvPr>
        </p:nvSpPr>
        <p:spPr>
          <a:xfrm>
            <a:off x="1024128" y="1808480"/>
            <a:ext cx="9720073" cy="4795520"/>
          </a:xfrm>
        </p:spPr>
        <p:txBody>
          <a:bodyPr>
            <a:normAutofit lnSpcReduction="10000"/>
          </a:bodyPr>
          <a:lstStyle/>
          <a:p>
            <a:r>
              <a:rPr lang="en-US" dirty="0"/>
              <a:t>Almost every Kubernetes object includes two nested object fields that govern the object's configuration: the object spec and the object status. For objects that have a spec, you have to set this when you create the object, providing a description of the characteristics you want the resource to have: its desired state.</a:t>
            </a:r>
          </a:p>
          <a:p>
            <a:r>
              <a:rPr lang="en-US" dirty="0"/>
              <a:t>The status describes the current state of the object, supplied and updated by the Kubernetes system and its components. The Kubernetes control plane continually and actively manages every object's actual state to match the desired state you supplied.</a:t>
            </a:r>
          </a:p>
          <a:p>
            <a:r>
              <a:rPr lang="en-US" dirty="0"/>
              <a:t>For example: in Kubernetes, a Deployment is an object that can represent an application running on your cluster. When you create the Deployment, you might set the Deployment spec to specify that you want three replicas of the application to be running. The Kubernetes system reads the Deployment spec and starts three instances of your desired application--updating the status to match your spec. If any of those instances should fail (a status change), the Kubernetes system responds to the difference between spec and status by making a correction--in this case, starting a replacement instance.</a:t>
            </a:r>
            <a:endParaRPr lang="en-NL" dirty="0"/>
          </a:p>
        </p:txBody>
      </p:sp>
    </p:spTree>
    <p:extLst>
      <p:ext uri="{BB962C8B-B14F-4D97-AF65-F5344CB8AC3E}">
        <p14:creationId xmlns:p14="http://schemas.microsoft.com/office/powerpoint/2010/main" val="412600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C0F9-9058-A692-E53E-DB465128ACD5}"/>
              </a:ext>
            </a:extLst>
          </p:cNvPr>
          <p:cNvSpPr>
            <a:spLocks noGrp="1"/>
          </p:cNvSpPr>
          <p:nvPr>
            <p:ph type="title"/>
          </p:nvPr>
        </p:nvSpPr>
        <p:spPr/>
        <p:txBody>
          <a:bodyPr/>
          <a:lstStyle/>
          <a:p>
            <a:r>
              <a:rPr lang="nl-NL" dirty="0"/>
              <a:t>Describing a Kubernetes object</a:t>
            </a:r>
            <a:endParaRPr lang="en-NL" dirty="0"/>
          </a:p>
        </p:txBody>
      </p:sp>
      <p:sp>
        <p:nvSpPr>
          <p:cNvPr id="3" name="Content Placeholder 2">
            <a:extLst>
              <a:ext uri="{FF2B5EF4-FFF2-40B4-BE49-F238E27FC236}">
                <a16:creationId xmlns:a16="http://schemas.microsoft.com/office/drawing/2014/main" id="{CE440139-6670-62D7-7025-098CBA33B83A}"/>
              </a:ext>
            </a:extLst>
          </p:cNvPr>
          <p:cNvSpPr>
            <a:spLocks noGrp="1"/>
          </p:cNvSpPr>
          <p:nvPr>
            <p:ph idx="1"/>
          </p:nvPr>
        </p:nvSpPr>
        <p:spPr/>
        <p:txBody>
          <a:bodyPr/>
          <a:lstStyle/>
          <a:p>
            <a:r>
              <a:rPr lang="en-US" dirty="0"/>
              <a:t>hen you create an object in Kubernetes, you must provide the object spec that describes its desired state, as well as some basic information about the object (such as a name). When you use the Kubernetes API to create the object (either directly or via </a:t>
            </a:r>
            <a:r>
              <a:rPr lang="en-US" dirty="0" err="1"/>
              <a:t>kubectl</a:t>
            </a:r>
            <a:r>
              <a:rPr lang="en-US" dirty="0"/>
              <a:t>), that API request must include that information as JSON in the request body. Most often, you provide the information to </a:t>
            </a:r>
            <a:r>
              <a:rPr lang="en-US" dirty="0" err="1"/>
              <a:t>kubectl</a:t>
            </a:r>
            <a:r>
              <a:rPr lang="en-US" dirty="0"/>
              <a:t> in file known as a manifest. By convention, manifests are YAML (you could also use JSON format). Tools such as </a:t>
            </a:r>
            <a:r>
              <a:rPr lang="en-US" dirty="0" err="1"/>
              <a:t>kubectl</a:t>
            </a:r>
            <a:r>
              <a:rPr lang="en-US" dirty="0"/>
              <a:t> convert the information from a manifest into JSON or another supported serialization format when making the API request over HTTP.</a:t>
            </a:r>
          </a:p>
          <a:p>
            <a:r>
              <a:rPr lang="en-US" dirty="0"/>
              <a:t>Here's an example manifest that shows the required fields and object spec for a Kubernetes Deployment:</a:t>
            </a:r>
            <a:endParaRPr lang="en-NL" dirty="0"/>
          </a:p>
        </p:txBody>
      </p:sp>
    </p:spTree>
    <p:extLst>
      <p:ext uri="{BB962C8B-B14F-4D97-AF65-F5344CB8AC3E}">
        <p14:creationId xmlns:p14="http://schemas.microsoft.com/office/powerpoint/2010/main" val="3438853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785C-E28A-2963-6D14-5C9F4017C957}"/>
              </a:ext>
            </a:extLst>
          </p:cNvPr>
          <p:cNvSpPr>
            <a:spLocks noGrp="1"/>
          </p:cNvSpPr>
          <p:nvPr>
            <p:ph type="title"/>
          </p:nvPr>
        </p:nvSpPr>
        <p:spPr/>
        <p:txBody>
          <a:bodyPr/>
          <a:lstStyle/>
          <a:p>
            <a:r>
              <a:rPr lang="en-US" dirty="0"/>
              <a:t>Example object</a:t>
            </a:r>
            <a:endParaRPr lang="en-NL" dirty="0"/>
          </a:p>
        </p:txBody>
      </p:sp>
      <p:sp>
        <p:nvSpPr>
          <p:cNvPr id="3" name="Content Placeholder 2">
            <a:extLst>
              <a:ext uri="{FF2B5EF4-FFF2-40B4-BE49-F238E27FC236}">
                <a16:creationId xmlns:a16="http://schemas.microsoft.com/office/drawing/2014/main" id="{B00A09EE-F5F8-E163-7C81-539E889711BA}"/>
              </a:ext>
            </a:extLst>
          </p:cNvPr>
          <p:cNvSpPr>
            <a:spLocks noGrp="1"/>
          </p:cNvSpPr>
          <p:nvPr>
            <p:ph idx="1"/>
          </p:nvPr>
        </p:nvSpPr>
        <p:spPr/>
        <p:txBody>
          <a:bodyPr>
            <a:normAutofit/>
          </a:bodyPr>
          <a:lstStyle/>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apply -f https://k8s.io/examples/application/deployment.yaml</a:t>
            </a:r>
            <a:endParaRPr lang="en-NL" sz="1800"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342AE38C-4B52-FF7C-CA31-BDB770C9DD31}"/>
              </a:ext>
            </a:extLst>
          </p:cNvPr>
          <p:cNvPicPr>
            <a:picLocks noChangeAspect="1"/>
          </p:cNvPicPr>
          <p:nvPr/>
        </p:nvPicPr>
        <p:blipFill>
          <a:blip r:embed="rId2"/>
          <a:stretch>
            <a:fillRect/>
          </a:stretch>
        </p:blipFill>
        <p:spPr>
          <a:xfrm>
            <a:off x="1024128" y="2640923"/>
            <a:ext cx="5671242" cy="4217077"/>
          </a:xfrm>
          <a:prstGeom prst="rect">
            <a:avLst/>
          </a:prstGeom>
        </p:spPr>
      </p:pic>
    </p:spTree>
    <p:extLst>
      <p:ext uri="{BB962C8B-B14F-4D97-AF65-F5344CB8AC3E}">
        <p14:creationId xmlns:p14="http://schemas.microsoft.com/office/powerpoint/2010/main" val="1534734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FAF2-7AAB-29D0-CE61-33B1F3F57D87}"/>
              </a:ext>
            </a:extLst>
          </p:cNvPr>
          <p:cNvSpPr>
            <a:spLocks noGrp="1"/>
          </p:cNvSpPr>
          <p:nvPr>
            <p:ph type="title"/>
          </p:nvPr>
        </p:nvSpPr>
        <p:spPr/>
        <p:txBody>
          <a:bodyPr/>
          <a:lstStyle/>
          <a:p>
            <a:r>
              <a:rPr lang="nl-NL" dirty="0"/>
              <a:t>Required fields</a:t>
            </a:r>
            <a:br>
              <a:rPr lang="nl-NL" dirty="0"/>
            </a:br>
            <a:endParaRPr lang="en-NL" dirty="0"/>
          </a:p>
        </p:txBody>
      </p:sp>
      <p:sp>
        <p:nvSpPr>
          <p:cNvPr id="3" name="Content Placeholder 2">
            <a:extLst>
              <a:ext uri="{FF2B5EF4-FFF2-40B4-BE49-F238E27FC236}">
                <a16:creationId xmlns:a16="http://schemas.microsoft.com/office/drawing/2014/main" id="{3A367FD8-04C4-AED1-C0EC-D7A41D3FAEF4}"/>
              </a:ext>
            </a:extLst>
          </p:cNvPr>
          <p:cNvSpPr>
            <a:spLocks noGrp="1"/>
          </p:cNvSpPr>
          <p:nvPr>
            <p:ph idx="1"/>
          </p:nvPr>
        </p:nvSpPr>
        <p:spPr/>
        <p:txBody>
          <a:bodyPr>
            <a:normAutofit/>
          </a:bodyPr>
          <a:lstStyle/>
          <a:p>
            <a:r>
              <a:rPr lang="en-US" dirty="0"/>
              <a:t>In the manifest (YAML or JSON file) for the Kubernetes object you want to create, you'll need to set values for the following fields:</a:t>
            </a:r>
          </a:p>
          <a:p>
            <a:pPr marL="457200" indent="-457200">
              <a:buFont typeface="+mj-lt"/>
              <a:buAutoNum type="arabicPeriod"/>
            </a:pPr>
            <a:r>
              <a:rPr lang="en-US" dirty="0" err="1"/>
              <a:t>apiVersion</a:t>
            </a:r>
            <a:r>
              <a:rPr lang="en-US" dirty="0"/>
              <a:t> - Which version of the Kubernetes API you're using to create this object</a:t>
            </a:r>
          </a:p>
          <a:p>
            <a:pPr marL="457200" indent="-457200">
              <a:buFont typeface="+mj-lt"/>
              <a:buAutoNum type="arabicPeriod"/>
            </a:pPr>
            <a:r>
              <a:rPr lang="en-US" dirty="0"/>
              <a:t>kind - What kind of object you want to create</a:t>
            </a:r>
          </a:p>
          <a:p>
            <a:pPr marL="457200" indent="-457200">
              <a:buFont typeface="+mj-lt"/>
              <a:buAutoNum type="arabicPeriod"/>
            </a:pPr>
            <a:r>
              <a:rPr lang="en-US" dirty="0"/>
              <a:t>metadata - Data that helps uniquely identify the object, including a name string, UID, and optional namespace</a:t>
            </a:r>
          </a:p>
          <a:p>
            <a:pPr marL="457200" indent="-457200">
              <a:buFont typeface="+mj-lt"/>
              <a:buAutoNum type="arabicPeriod"/>
            </a:pPr>
            <a:r>
              <a:rPr lang="en-US" dirty="0"/>
              <a:t>spec - What state you desire for the object</a:t>
            </a:r>
          </a:p>
          <a:p>
            <a:r>
              <a:rPr lang="en-US" dirty="0"/>
              <a:t>The precise format of the object spec is different for every Kubernetes object, and contains nested fields specific to that object. The Kubernetes API Reference can help you find the spec format for all of the objects you can create using Kubernetes.</a:t>
            </a:r>
            <a:endParaRPr lang="en-NL" dirty="0"/>
          </a:p>
        </p:txBody>
      </p:sp>
    </p:spTree>
    <p:extLst>
      <p:ext uri="{BB962C8B-B14F-4D97-AF65-F5344CB8AC3E}">
        <p14:creationId xmlns:p14="http://schemas.microsoft.com/office/powerpoint/2010/main" val="1767610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AEA9-10B2-0703-40E7-7B374F936710}"/>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9A68E03-71D7-A826-394B-0A2DCD70674E}"/>
              </a:ext>
            </a:extLst>
          </p:cNvPr>
          <p:cNvSpPr>
            <a:spLocks noGrp="1"/>
          </p:cNvSpPr>
          <p:nvPr>
            <p:ph idx="1"/>
          </p:nvPr>
        </p:nvSpPr>
        <p:spPr/>
        <p:txBody>
          <a:bodyPr/>
          <a:lstStyle/>
          <a:p>
            <a:r>
              <a:rPr lang="en-US" dirty="0"/>
              <a:t>For example, see the spec field for the Pod API reference. For each Pod, the .spec field specifies the pod and its desired state (such as the container image name for each container within that pod). Another example of an object specification is the spec field for the </a:t>
            </a:r>
            <a:r>
              <a:rPr lang="en-US" dirty="0" err="1"/>
              <a:t>StatefulSet</a:t>
            </a:r>
            <a:r>
              <a:rPr lang="en-US" dirty="0"/>
              <a:t> API. </a:t>
            </a:r>
          </a:p>
          <a:p>
            <a:r>
              <a:rPr lang="en-US" dirty="0"/>
              <a:t>For </a:t>
            </a:r>
            <a:r>
              <a:rPr lang="en-US" dirty="0" err="1"/>
              <a:t>StatefulSet</a:t>
            </a:r>
            <a:r>
              <a:rPr lang="en-US" dirty="0"/>
              <a:t>, the .spec field specifies the </a:t>
            </a:r>
            <a:r>
              <a:rPr lang="en-US" dirty="0" err="1"/>
              <a:t>StatefulSet</a:t>
            </a:r>
            <a:r>
              <a:rPr lang="en-US" dirty="0"/>
              <a:t> and its desired state. Within the .spec of a </a:t>
            </a:r>
            <a:r>
              <a:rPr lang="en-US" dirty="0" err="1"/>
              <a:t>StatefulSet</a:t>
            </a:r>
            <a:r>
              <a:rPr lang="en-US" dirty="0"/>
              <a:t> is a template for Pod objects. That template describes Pods that the </a:t>
            </a:r>
            <a:r>
              <a:rPr lang="en-US" dirty="0" err="1"/>
              <a:t>StatefulSet</a:t>
            </a:r>
            <a:r>
              <a:rPr lang="en-US" dirty="0"/>
              <a:t> controller will create in order to satisfy the </a:t>
            </a:r>
            <a:r>
              <a:rPr lang="en-US" dirty="0" err="1"/>
              <a:t>StatefulSet</a:t>
            </a:r>
            <a:r>
              <a:rPr lang="en-US" dirty="0"/>
              <a:t> specification. Different kinds of object can also have different .status; again, the API reference pages detail the structure of that .status field, and its content for each different type of object.</a:t>
            </a:r>
            <a:endParaRPr lang="en-NL" dirty="0"/>
          </a:p>
        </p:txBody>
      </p:sp>
    </p:spTree>
    <p:extLst>
      <p:ext uri="{BB962C8B-B14F-4D97-AF65-F5344CB8AC3E}">
        <p14:creationId xmlns:p14="http://schemas.microsoft.com/office/powerpoint/2010/main" val="2266126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D4FB-99DA-5CBE-F6CD-A668C16760DC}"/>
              </a:ext>
            </a:extLst>
          </p:cNvPr>
          <p:cNvSpPr>
            <a:spLocks noGrp="1"/>
          </p:cNvSpPr>
          <p:nvPr>
            <p:ph type="title"/>
          </p:nvPr>
        </p:nvSpPr>
        <p:spPr/>
        <p:txBody>
          <a:bodyPr/>
          <a:lstStyle/>
          <a:p>
            <a:r>
              <a:rPr lang="nl-NL" dirty="0"/>
              <a:t>Management techniques</a:t>
            </a:r>
            <a:endParaRPr lang="en-NL" dirty="0"/>
          </a:p>
        </p:txBody>
      </p:sp>
      <p:sp>
        <p:nvSpPr>
          <p:cNvPr id="3" name="Content Placeholder 2">
            <a:extLst>
              <a:ext uri="{FF2B5EF4-FFF2-40B4-BE49-F238E27FC236}">
                <a16:creationId xmlns:a16="http://schemas.microsoft.com/office/drawing/2014/main" id="{208BF714-30CC-602A-60C0-1FB3AB2BBCC8}"/>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E1CBD81E-4122-4FA4-A965-305EBCCB45E8}"/>
              </a:ext>
            </a:extLst>
          </p:cNvPr>
          <p:cNvPicPr>
            <a:picLocks noChangeAspect="1"/>
          </p:cNvPicPr>
          <p:nvPr/>
        </p:nvPicPr>
        <p:blipFill>
          <a:blip r:embed="rId2"/>
          <a:stretch>
            <a:fillRect/>
          </a:stretch>
        </p:blipFill>
        <p:spPr>
          <a:xfrm>
            <a:off x="912495" y="2245042"/>
            <a:ext cx="7562850" cy="4105275"/>
          </a:xfrm>
          <a:prstGeom prst="rect">
            <a:avLst/>
          </a:prstGeom>
        </p:spPr>
      </p:pic>
    </p:spTree>
    <p:extLst>
      <p:ext uri="{BB962C8B-B14F-4D97-AF65-F5344CB8AC3E}">
        <p14:creationId xmlns:p14="http://schemas.microsoft.com/office/powerpoint/2010/main" val="26175555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0A08-C3C4-DB14-5F5F-18BE5F268A59}"/>
              </a:ext>
            </a:extLst>
          </p:cNvPr>
          <p:cNvSpPr>
            <a:spLocks noGrp="1"/>
          </p:cNvSpPr>
          <p:nvPr>
            <p:ph type="title"/>
          </p:nvPr>
        </p:nvSpPr>
        <p:spPr/>
        <p:txBody>
          <a:bodyPr/>
          <a:lstStyle/>
          <a:p>
            <a:r>
              <a:rPr lang="nl-NL" dirty="0"/>
              <a:t>Imperative commands</a:t>
            </a:r>
            <a:endParaRPr lang="en-NL" dirty="0"/>
          </a:p>
        </p:txBody>
      </p:sp>
      <p:sp>
        <p:nvSpPr>
          <p:cNvPr id="3" name="Content Placeholder 2">
            <a:extLst>
              <a:ext uri="{FF2B5EF4-FFF2-40B4-BE49-F238E27FC236}">
                <a16:creationId xmlns:a16="http://schemas.microsoft.com/office/drawing/2014/main" id="{EE2E91C1-F05F-B6F8-865C-08E55BBACEB5}"/>
              </a:ext>
            </a:extLst>
          </p:cNvPr>
          <p:cNvSpPr>
            <a:spLocks noGrp="1"/>
          </p:cNvSpPr>
          <p:nvPr>
            <p:ph idx="1"/>
          </p:nvPr>
        </p:nvSpPr>
        <p:spPr/>
        <p:txBody>
          <a:bodyPr/>
          <a:lstStyle/>
          <a:p>
            <a:r>
              <a:rPr lang="en-US" dirty="0"/>
              <a:t>When using imperative commands, a user operates directly on live objects in a cluster. The user provides operations to the </a:t>
            </a:r>
            <a:r>
              <a:rPr lang="en-US" dirty="0" err="1"/>
              <a:t>kubectl</a:t>
            </a:r>
            <a:r>
              <a:rPr lang="en-US" dirty="0"/>
              <a:t> command as arguments or flags.</a:t>
            </a:r>
          </a:p>
          <a:p>
            <a:r>
              <a:rPr lang="en-US" dirty="0"/>
              <a:t>This is the recommended way to get started or to run a one-off task in a cluster. Because this technique operates directly on live objects, it provides no history of previous configurations.</a:t>
            </a:r>
          </a:p>
          <a:p>
            <a:r>
              <a:rPr lang="en-US" b="1" dirty="0"/>
              <a:t>Examples</a:t>
            </a:r>
            <a:r>
              <a:rPr lang="en-US" dirty="0"/>
              <a:t> </a:t>
            </a:r>
          </a:p>
          <a:p>
            <a:r>
              <a:rPr lang="en-US" dirty="0"/>
              <a:t>Run an instance of the nginx container by creating a Deployment object:</a:t>
            </a:r>
          </a:p>
          <a:p>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create deployment nginx --image nginx</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632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DB08-1069-203E-A0E3-92480A9CE2DD}"/>
              </a:ext>
            </a:extLst>
          </p:cNvPr>
          <p:cNvSpPr>
            <a:spLocks noGrp="1"/>
          </p:cNvSpPr>
          <p:nvPr>
            <p:ph type="title"/>
          </p:nvPr>
        </p:nvSpPr>
        <p:spPr/>
        <p:txBody>
          <a:bodyPr/>
          <a:lstStyle/>
          <a:p>
            <a:r>
              <a:rPr lang="nl-NL" dirty="0"/>
              <a:t>Virtualized deployment era</a:t>
            </a:r>
            <a:endParaRPr lang="en-NL" dirty="0"/>
          </a:p>
        </p:txBody>
      </p:sp>
      <p:sp>
        <p:nvSpPr>
          <p:cNvPr id="3" name="Content Placeholder 2">
            <a:extLst>
              <a:ext uri="{FF2B5EF4-FFF2-40B4-BE49-F238E27FC236}">
                <a16:creationId xmlns:a16="http://schemas.microsoft.com/office/drawing/2014/main" id="{64D8314D-7229-A981-88A5-9A68C693C091}"/>
              </a:ext>
            </a:extLst>
          </p:cNvPr>
          <p:cNvSpPr>
            <a:spLocks noGrp="1"/>
          </p:cNvSpPr>
          <p:nvPr>
            <p:ph idx="1"/>
          </p:nvPr>
        </p:nvSpPr>
        <p:spPr/>
        <p:txBody>
          <a:bodyPr>
            <a:normAutofit/>
          </a:bodyPr>
          <a:lstStyle/>
          <a:p>
            <a:r>
              <a:rPr lang="en-US" dirty="0"/>
              <a:t>As a solution, virtualization was introduced. It allows you to run multiple Virtual Machines (VMs) on a single physical server's CPU. Virtualization allows applications to be isolated between VMs and provides a level of security as the information of one application cannot be freely accessed by another application.</a:t>
            </a:r>
          </a:p>
          <a:p>
            <a:r>
              <a:rPr lang="en-US" dirty="0"/>
              <a:t>Virtualization allows better utilization of resources in a physical server and allows better scalability because an application can be added or updated easily, reduces hardware costs, and much more. With virtualization you can present a set of physical resources as a cluster of disposable virtual machines.</a:t>
            </a:r>
          </a:p>
          <a:p>
            <a:r>
              <a:rPr lang="en-US" dirty="0"/>
              <a:t>Each VM is a full machine running all the components, including its own operating system, on top of the virtualized hardware.</a:t>
            </a:r>
            <a:endParaRPr lang="en-NL" dirty="0"/>
          </a:p>
        </p:txBody>
      </p:sp>
    </p:spTree>
    <p:extLst>
      <p:ext uri="{BB962C8B-B14F-4D97-AF65-F5344CB8AC3E}">
        <p14:creationId xmlns:p14="http://schemas.microsoft.com/office/powerpoint/2010/main" val="2817703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7B44-2378-B1D5-028F-1AE597352340}"/>
              </a:ext>
            </a:extLst>
          </p:cNvPr>
          <p:cNvSpPr>
            <a:spLocks noGrp="1"/>
          </p:cNvSpPr>
          <p:nvPr>
            <p:ph type="title"/>
          </p:nvPr>
        </p:nvSpPr>
        <p:spPr/>
        <p:txBody>
          <a:bodyPr/>
          <a:lstStyle/>
          <a:p>
            <a:r>
              <a:rPr lang="nl-NL" dirty="0"/>
              <a:t>Trade-offs</a:t>
            </a:r>
            <a:endParaRPr lang="en-NL" dirty="0"/>
          </a:p>
        </p:txBody>
      </p:sp>
      <p:sp>
        <p:nvSpPr>
          <p:cNvPr id="3" name="Content Placeholder 2">
            <a:extLst>
              <a:ext uri="{FF2B5EF4-FFF2-40B4-BE49-F238E27FC236}">
                <a16:creationId xmlns:a16="http://schemas.microsoft.com/office/drawing/2014/main" id="{B5015687-7C5B-E611-7EBE-A01755299FE2}"/>
              </a:ext>
            </a:extLst>
          </p:cNvPr>
          <p:cNvSpPr>
            <a:spLocks noGrp="1"/>
          </p:cNvSpPr>
          <p:nvPr>
            <p:ph idx="1"/>
          </p:nvPr>
        </p:nvSpPr>
        <p:spPr/>
        <p:txBody>
          <a:bodyPr>
            <a:normAutofit/>
          </a:bodyPr>
          <a:lstStyle/>
          <a:p>
            <a:r>
              <a:rPr lang="en-US" dirty="0"/>
              <a:t>Advantages compared to object configuration:</a:t>
            </a:r>
          </a:p>
          <a:p>
            <a:pPr marL="457200" indent="-457200">
              <a:buFont typeface="+mj-lt"/>
              <a:buAutoNum type="arabicPeriod"/>
            </a:pPr>
            <a:r>
              <a:rPr lang="en-US" dirty="0"/>
              <a:t>Commands are expressed as a single action word.</a:t>
            </a:r>
          </a:p>
          <a:p>
            <a:pPr marL="457200" indent="-457200">
              <a:buFont typeface="+mj-lt"/>
              <a:buAutoNum type="arabicPeriod"/>
            </a:pPr>
            <a:r>
              <a:rPr lang="en-US" dirty="0"/>
              <a:t>Commands require only a single step to make changes to the cluster.</a:t>
            </a:r>
          </a:p>
          <a:p>
            <a:r>
              <a:rPr lang="en-US" dirty="0"/>
              <a:t>Disadvantages compared to object configuration:</a:t>
            </a:r>
          </a:p>
          <a:p>
            <a:pPr marL="457200" indent="-457200">
              <a:buFont typeface="+mj-lt"/>
              <a:buAutoNum type="arabicPeriod"/>
            </a:pPr>
            <a:r>
              <a:rPr lang="en-US" dirty="0"/>
              <a:t>Commands do not integrate with change review processes.</a:t>
            </a:r>
          </a:p>
          <a:p>
            <a:pPr marL="457200" indent="-457200">
              <a:buFont typeface="+mj-lt"/>
              <a:buAutoNum type="arabicPeriod"/>
            </a:pPr>
            <a:r>
              <a:rPr lang="en-US" dirty="0"/>
              <a:t>Commands do not provide an audit trail associated with changes.</a:t>
            </a:r>
          </a:p>
          <a:p>
            <a:pPr marL="457200" indent="-457200">
              <a:buFont typeface="+mj-lt"/>
              <a:buAutoNum type="arabicPeriod"/>
            </a:pPr>
            <a:r>
              <a:rPr lang="en-US" dirty="0"/>
              <a:t>Commands do not provide a source of records except for what is live.</a:t>
            </a:r>
          </a:p>
          <a:p>
            <a:pPr marL="457200" indent="-457200">
              <a:buFont typeface="+mj-lt"/>
              <a:buAutoNum type="arabicPeriod"/>
            </a:pPr>
            <a:r>
              <a:rPr lang="en-US" dirty="0"/>
              <a:t>Commands do not provide a template for creating new objects.</a:t>
            </a:r>
            <a:endParaRPr lang="en-NL" dirty="0"/>
          </a:p>
        </p:txBody>
      </p:sp>
    </p:spTree>
    <p:extLst>
      <p:ext uri="{BB962C8B-B14F-4D97-AF65-F5344CB8AC3E}">
        <p14:creationId xmlns:p14="http://schemas.microsoft.com/office/powerpoint/2010/main" val="3906286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600E-52C9-1A26-3B62-0646899E69F4}"/>
              </a:ext>
            </a:extLst>
          </p:cNvPr>
          <p:cNvSpPr>
            <a:spLocks noGrp="1"/>
          </p:cNvSpPr>
          <p:nvPr>
            <p:ph type="title"/>
          </p:nvPr>
        </p:nvSpPr>
        <p:spPr/>
        <p:txBody>
          <a:bodyPr/>
          <a:lstStyle/>
          <a:p>
            <a:r>
              <a:rPr lang="nl-NL" dirty="0"/>
              <a:t>Imperative object configuration</a:t>
            </a:r>
            <a:endParaRPr lang="en-NL" dirty="0"/>
          </a:p>
        </p:txBody>
      </p:sp>
      <p:sp>
        <p:nvSpPr>
          <p:cNvPr id="3" name="Content Placeholder 2">
            <a:extLst>
              <a:ext uri="{FF2B5EF4-FFF2-40B4-BE49-F238E27FC236}">
                <a16:creationId xmlns:a16="http://schemas.microsoft.com/office/drawing/2014/main" id="{7A6E6465-A393-E45E-D9F7-AB88B4ED3DAC}"/>
              </a:ext>
            </a:extLst>
          </p:cNvPr>
          <p:cNvSpPr>
            <a:spLocks noGrp="1"/>
          </p:cNvSpPr>
          <p:nvPr>
            <p:ph idx="1"/>
          </p:nvPr>
        </p:nvSpPr>
        <p:spPr/>
        <p:txBody>
          <a:bodyPr/>
          <a:lstStyle/>
          <a:p>
            <a:r>
              <a:rPr lang="en-US" dirty="0"/>
              <a:t>In imperative object configuration, the </a:t>
            </a:r>
            <a:r>
              <a:rPr lang="en-US" dirty="0" err="1"/>
              <a:t>kubectl</a:t>
            </a:r>
            <a:r>
              <a:rPr lang="en-US" dirty="0"/>
              <a:t> command specifies the operation (create, replace, etc.), optional flags and at least one file name. The file specified must contain a full definition of the object in YAML or JSON format.</a:t>
            </a:r>
            <a:endParaRPr lang="en-NL" dirty="0"/>
          </a:p>
        </p:txBody>
      </p:sp>
      <p:pic>
        <p:nvPicPr>
          <p:cNvPr id="5" name="Picture 4">
            <a:extLst>
              <a:ext uri="{FF2B5EF4-FFF2-40B4-BE49-F238E27FC236}">
                <a16:creationId xmlns:a16="http://schemas.microsoft.com/office/drawing/2014/main" id="{CC337D6D-1F65-0357-8557-6242C8C72C72}"/>
              </a:ext>
            </a:extLst>
          </p:cNvPr>
          <p:cNvPicPr>
            <a:picLocks noChangeAspect="1"/>
          </p:cNvPicPr>
          <p:nvPr/>
        </p:nvPicPr>
        <p:blipFill>
          <a:blip r:embed="rId2"/>
          <a:stretch>
            <a:fillRect/>
          </a:stretch>
        </p:blipFill>
        <p:spPr>
          <a:xfrm>
            <a:off x="1024128" y="3421380"/>
            <a:ext cx="6410325" cy="1752600"/>
          </a:xfrm>
          <a:prstGeom prst="rect">
            <a:avLst/>
          </a:prstGeom>
        </p:spPr>
      </p:pic>
    </p:spTree>
    <p:extLst>
      <p:ext uri="{BB962C8B-B14F-4D97-AF65-F5344CB8AC3E}">
        <p14:creationId xmlns:p14="http://schemas.microsoft.com/office/powerpoint/2010/main" val="994243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9EC1-3964-96CB-3BD4-D1AD5AD51204}"/>
              </a:ext>
            </a:extLst>
          </p:cNvPr>
          <p:cNvSpPr>
            <a:spLocks noGrp="1"/>
          </p:cNvSpPr>
          <p:nvPr>
            <p:ph type="title"/>
          </p:nvPr>
        </p:nvSpPr>
        <p:spPr/>
        <p:txBody>
          <a:bodyPr/>
          <a:lstStyle/>
          <a:p>
            <a:r>
              <a:rPr lang="nl-NL" dirty="0"/>
              <a:t>Examples</a:t>
            </a:r>
            <a:endParaRPr lang="en-NL" dirty="0"/>
          </a:p>
        </p:txBody>
      </p:sp>
      <p:sp>
        <p:nvSpPr>
          <p:cNvPr id="3" name="Content Placeholder 2">
            <a:extLst>
              <a:ext uri="{FF2B5EF4-FFF2-40B4-BE49-F238E27FC236}">
                <a16:creationId xmlns:a16="http://schemas.microsoft.com/office/drawing/2014/main" id="{80346871-2E7C-00AE-A39F-1D7E99C2AB5E}"/>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F191AB21-8B56-5C2C-FCA2-8A6F5D5CA08F}"/>
              </a:ext>
            </a:extLst>
          </p:cNvPr>
          <p:cNvPicPr>
            <a:picLocks noChangeAspect="1"/>
          </p:cNvPicPr>
          <p:nvPr/>
        </p:nvPicPr>
        <p:blipFill>
          <a:blip r:embed="rId2"/>
          <a:stretch>
            <a:fillRect/>
          </a:stretch>
        </p:blipFill>
        <p:spPr>
          <a:xfrm>
            <a:off x="1024128" y="2154555"/>
            <a:ext cx="6591300" cy="4286250"/>
          </a:xfrm>
          <a:prstGeom prst="rect">
            <a:avLst/>
          </a:prstGeom>
        </p:spPr>
      </p:pic>
    </p:spTree>
    <p:extLst>
      <p:ext uri="{BB962C8B-B14F-4D97-AF65-F5344CB8AC3E}">
        <p14:creationId xmlns:p14="http://schemas.microsoft.com/office/powerpoint/2010/main" val="1904908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68D-5423-C7AF-0C4A-DB24D38D62A9}"/>
              </a:ext>
            </a:extLst>
          </p:cNvPr>
          <p:cNvSpPr>
            <a:spLocks noGrp="1"/>
          </p:cNvSpPr>
          <p:nvPr>
            <p:ph type="title"/>
          </p:nvPr>
        </p:nvSpPr>
        <p:spPr/>
        <p:txBody>
          <a:bodyPr/>
          <a:lstStyle/>
          <a:p>
            <a:r>
              <a:rPr lang="nl-NL" dirty="0"/>
              <a:t>Trade-offs</a:t>
            </a:r>
            <a:endParaRPr lang="en-NL" dirty="0"/>
          </a:p>
        </p:txBody>
      </p:sp>
      <p:sp>
        <p:nvSpPr>
          <p:cNvPr id="3" name="Content Placeholder 2">
            <a:extLst>
              <a:ext uri="{FF2B5EF4-FFF2-40B4-BE49-F238E27FC236}">
                <a16:creationId xmlns:a16="http://schemas.microsoft.com/office/drawing/2014/main" id="{4DBB3CD6-7262-85C2-8FBA-0ED0FEC12689}"/>
              </a:ext>
            </a:extLst>
          </p:cNvPr>
          <p:cNvSpPr>
            <a:spLocks noGrp="1"/>
          </p:cNvSpPr>
          <p:nvPr>
            <p:ph idx="1"/>
          </p:nvPr>
        </p:nvSpPr>
        <p:spPr/>
        <p:txBody>
          <a:bodyPr>
            <a:normAutofit/>
          </a:bodyPr>
          <a:lstStyle/>
          <a:p>
            <a:r>
              <a:rPr lang="en-US" dirty="0"/>
              <a:t>Advantages compared to imperative commands:</a:t>
            </a:r>
          </a:p>
          <a:p>
            <a:pPr marL="457200" indent="-457200">
              <a:buFont typeface="+mj-lt"/>
              <a:buAutoNum type="arabicPeriod"/>
            </a:pPr>
            <a:r>
              <a:rPr lang="en-US" dirty="0"/>
              <a:t>Object configuration can be stored in a source control system such as Git.</a:t>
            </a:r>
          </a:p>
          <a:p>
            <a:pPr marL="457200" indent="-457200">
              <a:buFont typeface="+mj-lt"/>
              <a:buAutoNum type="arabicPeriod"/>
            </a:pPr>
            <a:r>
              <a:rPr lang="en-US" dirty="0"/>
              <a:t>Object configuration can integrate with processes such as reviewing changes before push and audit trails.</a:t>
            </a:r>
          </a:p>
          <a:p>
            <a:pPr marL="457200" indent="-457200">
              <a:buFont typeface="+mj-lt"/>
              <a:buAutoNum type="arabicPeriod"/>
            </a:pPr>
            <a:r>
              <a:rPr lang="en-US" dirty="0"/>
              <a:t>Object configuration provides a template for creating new objects.</a:t>
            </a:r>
          </a:p>
          <a:p>
            <a:r>
              <a:rPr lang="en-US" dirty="0"/>
              <a:t>Disadvantages compared to imperative commands:</a:t>
            </a:r>
          </a:p>
          <a:p>
            <a:pPr marL="457200" indent="-457200">
              <a:buFont typeface="+mj-lt"/>
              <a:buAutoNum type="arabicPeriod"/>
            </a:pPr>
            <a:r>
              <a:rPr lang="en-US" dirty="0"/>
              <a:t>Object configuration requires basic understanding of the object schema.</a:t>
            </a:r>
          </a:p>
          <a:p>
            <a:pPr marL="457200" indent="-457200">
              <a:buFont typeface="+mj-lt"/>
              <a:buAutoNum type="arabicPeriod"/>
            </a:pPr>
            <a:r>
              <a:rPr lang="en-US" dirty="0"/>
              <a:t>Object configuration requires the additional step of writing a YAML file.</a:t>
            </a:r>
            <a:endParaRPr lang="en-NL" dirty="0"/>
          </a:p>
        </p:txBody>
      </p:sp>
    </p:spTree>
    <p:extLst>
      <p:ext uri="{BB962C8B-B14F-4D97-AF65-F5344CB8AC3E}">
        <p14:creationId xmlns:p14="http://schemas.microsoft.com/office/powerpoint/2010/main" val="2217489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9E48-31BE-5459-6459-21532E48EB19}"/>
              </a:ext>
            </a:extLst>
          </p:cNvPr>
          <p:cNvSpPr>
            <a:spLocks noGrp="1"/>
          </p:cNvSpPr>
          <p:nvPr>
            <p:ph type="title"/>
          </p:nvPr>
        </p:nvSpPr>
        <p:spPr/>
        <p:txBody>
          <a:bodyPr/>
          <a:lstStyle/>
          <a:p>
            <a:r>
              <a:rPr lang="nl-NL" dirty="0"/>
              <a:t>Trade-offs</a:t>
            </a:r>
            <a:br>
              <a:rPr lang="nl-NL" dirty="0"/>
            </a:br>
            <a:endParaRPr lang="en-NL" dirty="0"/>
          </a:p>
        </p:txBody>
      </p:sp>
      <p:sp>
        <p:nvSpPr>
          <p:cNvPr id="3" name="Content Placeholder 2">
            <a:extLst>
              <a:ext uri="{FF2B5EF4-FFF2-40B4-BE49-F238E27FC236}">
                <a16:creationId xmlns:a16="http://schemas.microsoft.com/office/drawing/2014/main" id="{A20099CE-39AB-B362-338D-B02380EE351E}"/>
              </a:ext>
            </a:extLst>
          </p:cNvPr>
          <p:cNvSpPr>
            <a:spLocks noGrp="1"/>
          </p:cNvSpPr>
          <p:nvPr>
            <p:ph idx="1"/>
          </p:nvPr>
        </p:nvSpPr>
        <p:spPr/>
        <p:txBody>
          <a:bodyPr>
            <a:normAutofit/>
          </a:bodyPr>
          <a:lstStyle/>
          <a:p>
            <a:r>
              <a:rPr lang="en-US" dirty="0"/>
              <a:t>Advantages compared to declarative object configuration:</a:t>
            </a:r>
          </a:p>
          <a:p>
            <a:pPr marL="457200" indent="-457200">
              <a:buFont typeface="+mj-lt"/>
              <a:buAutoNum type="arabicPeriod"/>
            </a:pPr>
            <a:r>
              <a:rPr lang="en-US" dirty="0"/>
              <a:t>Imperative object configuration behavior is simpler and easier to understand.</a:t>
            </a:r>
          </a:p>
          <a:p>
            <a:pPr marL="457200" indent="-457200">
              <a:buFont typeface="+mj-lt"/>
              <a:buAutoNum type="arabicPeriod"/>
            </a:pPr>
            <a:r>
              <a:rPr lang="en-US" dirty="0"/>
              <a:t>As of Kubernetes version 1.5, imperative object configuration is more mature.</a:t>
            </a:r>
          </a:p>
          <a:p>
            <a:r>
              <a:rPr lang="en-US" dirty="0"/>
              <a:t>Disadvantages compared to declarative object configuration:</a:t>
            </a:r>
          </a:p>
          <a:p>
            <a:pPr marL="457200" indent="-457200">
              <a:buFont typeface="+mj-lt"/>
              <a:buAutoNum type="arabicPeriod"/>
            </a:pPr>
            <a:r>
              <a:rPr lang="en-US" dirty="0"/>
              <a:t>Imperative object configuration works best on files, not directories.</a:t>
            </a:r>
          </a:p>
          <a:p>
            <a:pPr marL="457200" indent="-457200">
              <a:buFont typeface="+mj-lt"/>
              <a:buAutoNum type="arabicPeriod"/>
            </a:pPr>
            <a:r>
              <a:rPr lang="en-US" dirty="0"/>
              <a:t>Updates to live objects must be reflected in configuration files, or they will be lost during the next replacement.</a:t>
            </a:r>
            <a:endParaRPr lang="en-NL" dirty="0"/>
          </a:p>
        </p:txBody>
      </p:sp>
    </p:spTree>
    <p:extLst>
      <p:ext uri="{BB962C8B-B14F-4D97-AF65-F5344CB8AC3E}">
        <p14:creationId xmlns:p14="http://schemas.microsoft.com/office/powerpoint/2010/main" val="3114441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1755-7788-68B3-1155-B34BAFA921BD}"/>
              </a:ext>
            </a:extLst>
          </p:cNvPr>
          <p:cNvSpPr>
            <a:spLocks noGrp="1"/>
          </p:cNvSpPr>
          <p:nvPr>
            <p:ph type="title"/>
          </p:nvPr>
        </p:nvSpPr>
        <p:spPr/>
        <p:txBody>
          <a:bodyPr/>
          <a:lstStyle/>
          <a:p>
            <a:r>
              <a:rPr lang="nl-NL" dirty="0"/>
              <a:t>Declarative object configuration</a:t>
            </a:r>
            <a:endParaRPr lang="en-NL" dirty="0"/>
          </a:p>
        </p:txBody>
      </p:sp>
      <p:sp>
        <p:nvSpPr>
          <p:cNvPr id="3" name="Content Placeholder 2">
            <a:extLst>
              <a:ext uri="{FF2B5EF4-FFF2-40B4-BE49-F238E27FC236}">
                <a16:creationId xmlns:a16="http://schemas.microsoft.com/office/drawing/2014/main" id="{F2541EE1-F355-B0A1-4EDA-52AB744DA8DD}"/>
              </a:ext>
            </a:extLst>
          </p:cNvPr>
          <p:cNvSpPr>
            <a:spLocks noGrp="1"/>
          </p:cNvSpPr>
          <p:nvPr>
            <p:ph idx="1"/>
          </p:nvPr>
        </p:nvSpPr>
        <p:spPr/>
        <p:txBody>
          <a:bodyPr/>
          <a:lstStyle/>
          <a:p>
            <a:r>
              <a:rPr lang="en-US" dirty="0"/>
              <a:t>When using declarative object configuration, a user operates on object configuration files stored locally, however the user does not define the operations to be taken on the files. Create, update, and delete operations are automatically detected per-object by </a:t>
            </a:r>
            <a:r>
              <a:rPr lang="en-US" dirty="0" err="1"/>
              <a:t>kubectl</a:t>
            </a:r>
            <a:r>
              <a:rPr lang="en-US" dirty="0"/>
              <a:t>. This enables working on directories, where different operations might be needed for different objects.</a:t>
            </a:r>
            <a:endParaRPr lang="en-NL" dirty="0"/>
          </a:p>
        </p:txBody>
      </p:sp>
    </p:spTree>
    <p:extLst>
      <p:ext uri="{BB962C8B-B14F-4D97-AF65-F5344CB8AC3E}">
        <p14:creationId xmlns:p14="http://schemas.microsoft.com/office/powerpoint/2010/main" val="2869184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CCC0-268F-E576-1302-A31886BD487A}"/>
              </a:ext>
            </a:extLst>
          </p:cNvPr>
          <p:cNvSpPr>
            <a:spLocks noGrp="1"/>
          </p:cNvSpPr>
          <p:nvPr>
            <p:ph type="title"/>
          </p:nvPr>
        </p:nvSpPr>
        <p:spPr/>
        <p:txBody>
          <a:bodyPr/>
          <a:lstStyle/>
          <a:p>
            <a:r>
              <a:rPr lang="nl-NL" dirty="0"/>
              <a:t>Examples</a:t>
            </a:r>
            <a:endParaRPr lang="en-NL" dirty="0"/>
          </a:p>
        </p:txBody>
      </p:sp>
      <p:sp>
        <p:nvSpPr>
          <p:cNvPr id="3" name="Content Placeholder 2">
            <a:extLst>
              <a:ext uri="{FF2B5EF4-FFF2-40B4-BE49-F238E27FC236}">
                <a16:creationId xmlns:a16="http://schemas.microsoft.com/office/drawing/2014/main" id="{DB955FA4-5E35-B4F8-3D78-0E130243AC10}"/>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E13E209-D417-5419-5BE6-C5FD5A0C6806}"/>
              </a:ext>
            </a:extLst>
          </p:cNvPr>
          <p:cNvPicPr>
            <a:picLocks noChangeAspect="1"/>
          </p:cNvPicPr>
          <p:nvPr/>
        </p:nvPicPr>
        <p:blipFill>
          <a:blip r:embed="rId2"/>
          <a:stretch>
            <a:fillRect/>
          </a:stretch>
        </p:blipFill>
        <p:spPr>
          <a:xfrm>
            <a:off x="1024128" y="2286000"/>
            <a:ext cx="7143750" cy="3514725"/>
          </a:xfrm>
          <a:prstGeom prst="rect">
            <a:avLst/>
          </a:prstGeom>
        </p:spPr>
      </p:pic>
    </p:spTree>
    <p:extLst>
      <p:ext uri="{BB962C8B-B14F-4D97-AF65-F5344CB8AC3E}">
        <p14:creationId xmlns:p14="http://schemas.microsoft.com/office/powerpoint/2010/main" val="2105096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BE-A19E-3FBD-A4BE-72A7386A850E}"/>
              </a:ext>
            </a:extLst>
          </p:cNvPr>
          <p:cNvSpPr>
            <a:spLocks noGrp="1"/>
          </p:cNvSpPr>
          <p:nvPr>
            <p:ph type="title"/>
          </p:nvPr>
        </p:nvSpPr>
        <p:spPr/>
        <p:txBody>
          <a:bodyPr/>
          <a:lstStyle/>
          <a:p>
            <a:r>
              <a:rPr lang="nl-NL" dirty="0"/>
              <a:t>Trade-offs</a:t>
            </a:r>
            <a:endParaRPr lang="en-NL" dirty="0"/>
          </a:p>
        </p:txBody>
      </p:sp>
      <p:sp>
        <p:nvSpPr>
          <p:cNvPr id="3" name="Content Placeholder 2">
            <a:extLst>
              <a:ext uri="{FF2B5EF4-FFF2-40B4-BE49-F238E27FC236}">
                <a16:creationId xmlns:a16="http://schemas.microsoft.com/office/drawing/2014/main" id="{5814BFBA-2CCA-E9A9-6FB8-DC121A524DFD}"/>
              </a:ext>
            </a:extLst>
          </p:cNvPr>
          <p:cNvSpPr>
            <a:spLocks noGrp="1"/>
          </p:cNvSpPr>
          <p:nvPr>
            <p:ph idx="1"/>
          </p:nvPr>
        </p:nvSpPr>
        <p:spPr/>
        <p:txBody>
          <a:bodyPr>
            <a:normAutofit/>
          </a:bodyPr>
          <a:lstStyle/>
          <a:p>
            <a:r>
              <a:rPr lang="en-US" dirty="0"/>
              <a:t>Advantages compared to imperative object configuration:</a:t>
            </a:r>
          </a:p>
          <a:p>
            <a:pPr marL="457200" indent="-457200">
              <a:buFont typeface="+mj-lt"/>
              <a:buAutoNum type="arabicPeriod"/>
            </a:pPr>
            <a:r>
              <a:rPr lang="en-US" dirty="0"/>
              <a:t>Changes made directly to live objects are retained, even if they are not merged back into the configuration files.</a:t>
            </a:r>
          </a:p>
          <a:p>
            <a:pPr marL="457200" indent="-457200">
              <a:buFont typeface="+mj-lt"/>
              <a:buAutoNum type="arabicPeriod"/>
            </a:pPr>
            <a:r>
              <a:rPr lang="en-US" dirty="0"/>
              <a:t>Declarative object configuration has better support for operating on directories and automatically detecting operation types (create, patch, delete) per-object.</a:t>
            </a:r>
          </a:p>
          <a:p>
            <a:r>
              <a:rPr lang="en-US" dirty="0"/>
              <a:t>Disadvantages compared to imperative object configuration:</a:t>
            </a:r>
          </a:p>
          <a:p>
            <a:pPr marL="457200" indent="-457200">
              <a:buFont typeface="+mj-lt"/>
              <a:buAutoNum type="arabicPeriod"/>
            </a:pPr>
            <a:r>
              <a:rPr lang="en-US" dirty="0"/>
              <a:t>Declarative object configuration is harder to debug and understand results when they are unexpected.</a:t>
            </a:r>
          </a:p>
          <a:p>
            <a:pPr marL="457200" indent="-457200">
              <a:buFont typeface="+mj-lt"/>
              <a:buAutoNum type="arabicPeriod"/>
            </a:pPr>
            <a:r>
              <a:rPr lang="en-US" dirty="0"/>
              <a:t>Partial updates using diffs create complex merge and patch operations.</a:t>
            </a:r>
            <a:endParaRPr lang="en-NL" dirty="0"/>
          </a:p>
        </p:txBody>
      </p:sp>
    </p:spTree>
    <p:extLst>
      <p:ext uri="{BB962C8B-B14F-4D97-AF65-F5344CB8AC3E}">
        <p14:creationId xmlns:p14="http://schemas.microsoft.com/office/powerpoint/2010/main" val="1202312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5058-B0F5-C131-B0B7-25C527A2F1DD}"/>
              </a:ext>
            </a:extLst>
          </p:cNvPr>
          <p:cNvSpPr>
            <a:spLocks noGrp="1"/>
          </p:cNvSpPr>
          <p:nvPr>
            <p:ph type="title"/>
          </p:nvPr>
        </p:nvSpPr>
        <p:spPr/>
        <p:txBody>
          <a:bodyPr/>
          <a:lstStyle/>
          <a:p>
            <a:r>
              <a:rPr lang="nl-NL" dirty="0"/>
              <a:t>Labels and Selectors</a:t>
            </a:r>
            <a:endParaRPr lang="en-NL" dirty="0"/>
          </a:p>
        </p:txBody>
      </p:sp>
      <p:sp>
        <p:nvSpPr>
          <p:cNvPr id="3" name="Content Placeholder 2">
            <a:extLst>
              <a:ext uri="{FF2B5EF4-FFF2-40B4-BE49-F238E27FC236}">
                <a16:creationId xmlns:a16="http://schemas.microsoft.com/office/drawing/2014/main" id="{8074DB69-ED67-373F-849D-2C953DE52CBC}"/>
              </a:ext>
            </a:extLst>
          </p:cNvPr>
          <p:cNvSpPr>
            <a:spLocks noGrp="1"/>
          </p:cNvSpPr>
          <p:nvPr>
            <p:ph idx="1"/>
          </p:nvPr>
        </p:nvSpPr>
        <p:spPr/>
        <p:txBody>
          <a:bodyPr/>
          <a:lstStyle/>
          <a:p>
            <a:r>
              <a:rPr lang="en-US" dirty="0"/>
              <a:t>Labels are key/value pairs that are attached to objects such as Pods. Labels are intended to be used to specify identifying attributes of objects that are meaningful and relevant to users, but do not directly imply semantics to the core system. Labels can be used to organize and to select subsets of objects. Labels can be attached to objects at creation time and subsequently added and modified at any time. Each object can have a set of key/value labels defined. Each Key must be unique for a given object.</a:t>
            </a:r>
            <a:endParaRPr lang="en-NL" dirty="0"/>
          </a:p>
        </p:txBody>
      </p:sp>
      <p:pic>
        <p:nvPicPr>
          <p:cNvPr id="5" name="Picture 4">
            <a:extLst>
              <a:ext uri="{FF2B5EF4-FFF2-40B4-BE49-F238E27FC236}">
                <a16:creationId xmlns:a16="http://schemas.microsoft.com/office/drawing/2014/main" id="{604C0A94-09AC-2E7D-AFDC-4DE1DBA82998}"/>
              </a:ext>
            </a:extLst>
          </p:cNvPr>
          <p:cNvPicPr>
            <a:picLocks noChangeAspect="1"/>
          </p:cNvPicPr>
          <p:nvPr/>
        </p:nvPicPr>
        <p:blipFill>
          <a:blip r:embed="rId2"/>
          <a:stretch>
            <a:fillRect/>
          </a:stretch>
        </p:blipFill>
        <p:spPr>
          <a:xfrm>
            <a:off x="1024128" y="4690427"/>
            <a:ext cx="3886200" cy="1419225"/>
          </a:xfrm>
          <a:prstGeom prst="rect">
            <a:avLst/>
          </a:prstGeom>
        </p:spPr>
      </p:pic>
    </p:spTree>
    <p:extLst>
      <p:ext uri="{BB962C8B-B14F-4D97-AF65-F5344CB8AC3E}">
        <p14:creationId xmlns:p14="http://schemas.microsoft.com/office/powerpoint/2010/main" val="1842908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2B16-B64B-DABC-1EA6-96B58047EF75}"/>
              </a:ext>
            </a:extLst>
          </p:cNvPr>
          <p:cNvSpPr>
            <a:spLocks noGrp="1"/>
          </p:cNvSpPr>
          <p:nvPr>
            <p:ph type="title"/>
          </p:nvPr>
        </p:nvSpPr>
        <p:spPr/>
        <p:txBody>
          <a:bodyPr/>
          <a:lstStyle/>
          <a:p>
            <a:r>
              <a:rPr lang="nl-NL" dirty="0"/>
              <a:t>Motivation</a:t>
            </a:r>
            <a:endParaRPr lang="en-NL" dirty="0"/>
          </a:p>
        </p:txBody>
      </p:sp>
      <p:sp>
        <p:nvSpPr>
          <p:cNvPr id="3" name="Content Placeholder 2">
            <a:extLst>
              <a:ext uri="{FF2B5EF4-FFF2-40B4-BE49-F238E27FC236}">
                <a16:creationId xmlns:a16="http://schemas.microsoft.com/office/drawing/2014/main" id="{CFCF0784-357D-1961-3CD8-6B3D058D6C64}"/>
              </a:ext>
            </a:extLst>
          </p:cNvPr>
          <p:cNvSpPr>
            <a:spLocks noGrp="1"/>
          </p:cNvSpPr>
          <p:nvPr>
            <p:ph idx="1"/>
          </p:nvPr>
        </p:nvSpPr>
        <p:spPr/>
        <p:txBody>
          <a:bodyPr/>
          <a:lstStyle/>
          <a:p>
            <a:r>
              <a:rPr lang="en-US" dirty="0"/>
              <a:t>Labels enable users to map their own organizational structures onto system objects in a loosely coupled fashion, without requiring clients to store these mappings.</a:t>
            </a:r>
          </a:p>
          <a:p>
            <a:r>
              <a:rPr lang="en-US" dirty="0"/>
              <a:t>Service deployments and batch processing pipelines are often multi-dimensional entities (e.g., multiple partitions or deployments, multiple release tracks, multiple tiers, multiple micro-services per tier). Management often requires cross-cutting operations, which breaks encapsulation of strictly hierarchical representations, especially rigid hierarchies determined by the infrastructure rather than by users.</a:t>
            </a:r>
            <a:endParaRPr lang="en-NL" dirty="0"/>
          </a:p>
        </p:txBody>
      </p:sp>
      <p:pic>
        <p:nvPicPr>
          <p:cNvPr id="5" name="Picture 4">
            <a:extLst>
              <a:ext uri="{FF2B5EF4-FFF2-40B4-BE49-F238E27FC236}">
                <a16:creationId xmlns:a16="http://schemas.microsoft.com/office/drawing/2014/main" id="{A2295110-267D-E999-5496-5FD25E7354C9}"/>
              </a:ext>
            </a:extLst>
          </p:cNvPr>
          <p:cNvPicPr>
            <a:picLocks noChangeAspect="1"/>
          </p:cNvPicPr>
          <p:nvPr/>
        </p:nvPicPr>
        <p:blipFill>
          <a:blip r:embed="rId2"/>
          <a:stretch>
            <a:fillRect/>
          </a:stretch>
        </p:blipFill>
        <p:spPr>
          <a:xfrm>
            <a:off x="1024128" y="4891659"/>
            <a:ext cx="5762625" cy="1381125"/>
          </a:xfrm>
          <a:prstGeom prst="rect">
            <a:avLst/>
          </a:prstGeom>
        </p:spPr>
      </p:pic>
    </p:spTree>
    <p:extLst>
      <p:ext uri="{BB962C8B-B14F-4D97-AF65-F5344CB8AC3E}">
        <p14:creationId xmlns:p14="http://schemas.microsoft.com/office/powerpoint/2010/main" val="331679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11F3-D6E2-AC3F-1717-3FF7E7C6ED52}"/>
              </a:ext>
            </a:extLst>
          </p:cNvPr>
          <p:cNvSpPr>
            <a:spLocks noGrp="1"/>
          </p:cNvSpPr>
          <p:nvPr>
            <p:ph type="title"/>
          </p:nvPr>
        </p:nvSpPr>
        <p:spPr/>
        <p:txBody>
          <a:bodyPr/>
          <a:lstStyle/>
          <a:p>
            <a:r>
              <a:rPr lang="nl-NL" dirty="0"/>
              <a:t>Container deployment era</a:t>
            </a:r>
            <a:endParaRPr lang="en-NL" dirty="0"/>
          </a:p>
        </p:txBody>
      </p:sp>
      <p:sp>
        <p:nvSpPr>
          <p:cNvPr id="3" name="Content Placeholder 2">
            <a:extLst>
              <a:ext uri="{FF2B5EF4-FFF2-40B4-BE49-F238E27FC236}">
                <a16:creationId xmlns:a16="http://schemas.microsoft.com/office/drawing/2014/main" id="{2F254502-3B14-F678-B72C-70A78254C601}"/>
              </a:ext>
            </a:extLst>
          </p:cNvPr>
          <p:cNvSpPr>
            <a:spLocks noGrp="1"/>
          </p:cNvSpPr>
          <p:nvPr>
            <p:ph idx="1"/>
          </p:nvPr>
        </p:nvSpPr>
        <p:spPr/>
        <p:txBody>
          <a:bodyPr>
            <a:normAutofit/>
          </a:bodyPr>
          <a:lstStyle/>
          <a:p>
            <a:r>
              <a:rPr lang="en-US" dirty="0"/>
              <a:t>Containers are similar to VMs, but they have relaxed isolation properties to share the Operating System (OS) among the applications. Therefore, containers are considered lightweight. Similar to a VM, a container has its own filesystem, share of CPU, memory, process space, and more. As they are decoupled from the underlying infrastructure, they are portable across clouds and OS distributions.</a:t>
            </a:r>
          </a:p>
          <a:p>
            <a:r>
              <a:rPr lang="en-US" dirty="0"/>
              <a:t>Containers have become popular because they provide extra benefits, such as:</a:t>
            </a:r>
          </a:p>
          <a:p>
            <a:pPr lvl="1"/>
            <a:r>
              <a:rPr lang="en-US" dirty="0"/>
              <a:t>Agile application creation and deployment: increased ease and efficiency of container image creation compared to VM image use.</a:t>
            </a:r>
          </a:p>
          <a:p>
            <a:pPr lvl="1"/>
            <a:r>
              <a:rPr lang="en-US" dirty="0"/>
              <a:t>Continuous development, integration, and deployment: provides for reliable and frequent container image build and deployment with quick and efficient rollbacks (due to image immutability).</a:t>
            </a:r>
            <a:endParaRPr lang="en-NL" dirty="0"/>
          </a:p>
        </p:txBody>
      </p:sp>
    </p:spTree>
    <p:extLst>
      <p:ext uri="{BB962C8B-B14F-4D97-AF65-F5344CB8AC3E}">
        <p14:creationId xmlns:p14="http://schemas.microsoft.com/office/powerpoint/2010/main" val="170632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7741-9B8B-64B8-BC29-F7B92A5C4BE4}"/>
              </a:ext>
            </a:extLst>
          </p:cNvPr>
          <p:cNvSpPr>
            <a:spLocks noGrp="1"/>
          </p:cNvSpPr>
          <p:nvPr>
            <p:ph type="title"/>
          </p:nvPr>
        </p:nvSpPr>
        <p:spPr/>
        <p:txBody>
          <a:bodyPr/>
          <a:lstStyle/>
          <a:p>
            <a:r>
              <a:rPr lang="nl-NL" dirty="0"/>
              <a:t>Label selectors</a:t>
            </a:r>
            <a:endParaRPr lang="en-NL" dirty="0"/>
          </a:p>
        </p:txBody>
      </p:sp>
      <p:sp>
        <p:nvSpPr>
          <p:cNvPr id="3" name="Content Placeholder 2">
            <a:extLst>
              <a:ext uri="{FF2B5EF4-FFF2-40B4-BE49-F238E27FC236}">
                <a16:creationId xmlns:a16="http://schemas.microsoft.com/office/drawing/2014/main" id="{14E0BA07-6D0E-7462-A397-011E6B44F82D}"/>
              </a:ext>
            </a:extLst>
          </p:cNvPr>
          <p:cNvSpPr>
            <a:spLocks noGrp="1"/>
          </p:cNvSpPr>
          <p:nvPr>
            <p:ph idx="1"/>
          </p:nvPr>
        </p:nvSpPr>
        <p:spPr/>
        <p:txBody>
          <a:bodyPr>
            <a:normAutofit/>
          </a:bodyPr>
          <a:lstStyle/>
          <a:p>
            <a:r>
              <a:rPr lang="en-US" dirty="0"/>
              <a:t>Unlike names and UIDs, labels do not provide uniqueness. In general, we expect many objects to carry the same label(s).</a:t>
            </a:r>
          </a:p>
          <a:p>
            <a:r>
              <a:rPr lang="en-US" dirty="0"/>
              <a:t>Via a label selector, the client/user can identify a set of objects. The label selector is the core grouping primitive in Kubernetes.</a:t>
            </a:r>
          </a:p>
          <a:p>
            <a:r>
              <a:rPr lang="en-US" dirty="0"/>
              <a:t>The API currently supports two types of selectors: equality-based and set-based. A label selector can be made of multiple requirements which are comma-separated. In the case of multiple requirements, all must be satisfied so the comma separator acts as a logical AND (&amp;&amp;) operator.</a:t>
            </a:r>
          </a:p>
          <a:p>
            <a:r>
              <a:rPr lang="en-US" dirty="0"/>
              <a:t>The semantics of empty or non-specified selectors are dependent on the context, and API types that use selectors should document the validity and meaning of them.</a:t>
            </a:r>
            <a:endParaRPr lang="en-NL" dirty="0"/>
          </a:p>
        </p:txBody>
      </p:sp>
    </p:spTree>
    <p:extLst>
      <p:ext uri="{BB962C8B-B14F-4D97-AF65-F5344CB8AC3E}">
        <p14:creationId xmlns:p14="http://schemas.microsoft.com/office/powerpoint/2010/main" val="4281822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BCFB-ACE4-2971-B1D5-2EF4A1591A95}"/>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006A91CA-E985-7A92-19BA-DF7F804B1298}"/>
              </a:ext>
            </a:extLst>
          </p:cNvPr>
          <p:cNvSpPr>
            <a:spLocks noGrp="1"/>
          </p:cNvSpPr>
          <p:nvPr>
            <p:ph idx="1"/>
          </p:nvPr>
        </p:nvSpPr>
        <p:spPr/>
        <p:txBody>
          <a:bodyPr/>
          <a:lstStyle/>
          <a:p>
            <a:endParaRPr lang="en-NL" dirty="0"/>
          </a:p>
        </p:txBody>
      </p:sp>
      <p:pic>
        <p:nvPicPr>
          <p:cNvPr id="9" name="Picture 8">
            <a:extLst>
              <a:ext uri="{FF2B5EF4-FFF2-40B4-BE49-F238E27FC236}">
                <a16:creationId xmlns:a16="http://schemas.microsoft.com/office/drawing/2014/main" id="{C6054334-CA1B-7D2A-EC16-AE34F2873ABF}"/>
              </a:ext>
            </a:extLst>
          </p:cNvPr>
          <p:cNvPicPr>
            <a:picLocks noChangeAspect="1"/>
          </p:cNvPicPr>
          <p:nvPr/>
        </p:nvPicPr>
        <p:blipFill>
          <a:blip r:embed="rId2"/>
          <a:stretch>
            <a:fillRect/>
          </a:stretch>
        </p:blipFill>
        <p:spPr>
          <a:xfrm>
            <a:off x="1024128" y="1019175"/>
            <a:ext cx="6286500" cy="4819650"/>
          </a:xfrm>
          <a:prstGeom prst="rect">
            <a:avLst/>
          </a:prstGeom>
        </p:spPr>
      </p:pic>
    </p:spTree>
    <p:extLst>
      <p:ext uri="{BB962C8B-B14F-4D97-AF65-F5344CB8AC3E}">
        <p14:creationId xmlns:p14="http://schemas.microsoft.com/office/powerpoint/2010/main" val="1372950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DDAF-94C7-D1C7-5F9C-0FA852CC01D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77B6EC7-C5A3-FDD1-AC15-5BA24DD34E6D}"/>
              </a:ext>
            </a:extLst>
          </p:cNvPr>
          <p:cNvSpPr>
            <a:spLocks noGrp="1"/>
          </p:cNvSpPr>
          <p:nvPr>
            <p:ph idx="1"/>
          </p:nvPr>
        </p:nvSpPr>
        <p:spPr/>
        <p:txBody>
          <a:bodyPr/>
          <a:lstStyle/>
          <a:p>
            <a:r>
              <a:rPr lang="nl-NL" dirty="0">
                <a:hlinkClick r:id="rId2"/>
              </a:rPr>
              <a:t>https://kubernetes.io/docs/concepts/overview/working-with-objects/object-management/</a:t>
            </a:r>
            <a:endParaRPr lang="nl-NL" dirty="0"/>
          </a:p>
          <a:p>
            <a:r>
              <a:rPr lang="nl-NL" dirty="0"/>
              <a:t>Going over kubernetes objects</a:t>
            </a:r>
          </a:p>
          <a:p>
            <a:r>
              <a:rPr lang="nl-NL" dirty="0"/>
              <a:t>Especially need to check field selecters labels etc</a:t>
            </a:r>
          </a:p>
          <a:p>
            <a:endParaRPr lang="en-NL" dirty="0"/>
          </a:p>
        </p:txBody>
      </p:sp>
      <p:pic>
        <p:nvPicPr>
          <p:cNvPr id="4" name="Picture 2" descr="Things to do while stuck at home - Auto Body Xperts">
            <a:extLst>
              <a:ext uri="{FF2B5EF4-FFF2-40B4-BE49-F238E27FC236}">
                <a16:creationId xmlns:a16="http://schemas.microsoft.com/office/drawing/2014/main" id="{A10C8814-DAB8-C818-AF8B-0A7363C5B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880" y="3284728"/>
            <a:ext cx="3640008"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5396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2BFD-070D-A522-78DF-DAE102C4E04E}"/>
              </a:ext>
            </a:extLst>
          </p:cNvPr>
          <p:cNvSpPr>
            <a:spLocks noGrp="1"/>
          </p:cNvSpPr>
          <p:nvPr>
            <p:ph type="title"/>
          </p:nvPr>
        </p:nvSpPr>
        <p:spPr/>
        <p:txBody>
          <a:bodyPr/>
          <a:lstStyle/>
          <a:p>
            <a:r>
              <a:rPr lang="nl-NL" dirty="0"/>
              <a:t>Cluster Networking</a:t>
            </a:r>
            <a:endParaRPr lang="en-NL" dirty="0"/>
          </a:p>
        </p:txBody>
      </p:sp>
      <p:sp>
        <p:nvSpPr>
          <p:cNvPr id="3" name="Content Placeholder 2">
            <a:extLst>
              <a:ext uri="{FF2B5EF4-FFF2-40B4-BE49-F238E27FC236}">
                <a16:creationId xmlns:a16="http://schemas.microsoft.com/office/drawing/2014/main" id="{66C47EF6-3AF9-D835-385A-538B440E77CC}"/>
              </a:ext>
            </a:extLst>
          </p:cNvPr>
          <p:cNvSpPr>
            <a:spLocks noGrp="1"/>
          </p:cNvSpPr>
          <p:nvPr>
            <p:ph idx="1"/>
          </p:nvPr>
        </p:nvSpPr>
        <p:spPr/>
        <p:txBody>
          <a:bodyPr/>
          <a:lstStyle/>
          <a:p>
            <a:r>
              <a:rPr lang="en-US" dirty="0"/>
              <a:t>Networking is a central part of Kubernetes, but it can be challenging to understand exactly how it is expected to work. There are 4 distinct networking problems to address:</a:t>
            </a:r>
          </a:p>
          <a:p>
            <a:endParaRPr lang="en-US" dirty="0"/>
          </a:p>
          <a:p>
            <a:pPr marL="457200" indent="-457200">
              <a:buFont typeface="+mj-lt"/>
              <a:buAutoNum type="arabicPeriod"/>
            </a:pPr>
            <a:r>
              <a:rPr lang="en-US" dirty="0"/>
              <a:t>Highly-coupled container-to-container communications: this is solved by Pods and localhost communications.</a:t>
            </a:r>
          </a:p>
          <a:p>
            <a:pPr marL="457200" indent="-457200">
              <a:buFont typeface="+mj-lt"/>
              <a:buAutoNum type="arabicPeriod"/>
            </a:pPr>
            <a:r>
              <a:rPr lang="en-US" dirty="0"/>
              <a:t>Pod-to-Pod communications: this is the primary focus of this document.</a:t>
            </a:r>
          </a:p>
          <a:p>
            <a:pPr marL="457200" indent="-457200">
              <a:buFont typeface="+mj-lt"/>
              <a:buAutoNum type="arabicPeriod"/>
            </a:pPr>
            <a:r>
              <a:rPr lang="en-US" dirty="0"/>
              <a:t>Pod-to-Service communications: this is covered by Services.</a:t>
            </a:r>
          </a:p>
          <a:p>
            <a:pPr marL="457200" indent="-457200">
              <a:buFont typeface="+mj-lt"/>
              <a:buAutoNum type="arabicPeriod"/>
            </a:pPr>
            <a:r>
              <a:rPr lang="en-US" dirty="0"/>
              <a:t>External-to-Service communications: this is also covered by Services.</a:t>
            </a:r>
            <a:endParaRPr lang="en-NL" dirty="0"/>
          </a:p>
        </p:txBody>
      </p:sp>
    </p:spTree>
    <p:extLst>
      <p:ext uri="{BB962C8B-B14F-4D97-AF65-F5344CB8AC3E}">
        <p14:creationId xmlns:p14="http://schemas.microsoft.com/office/powerpoint/2010/main" val="2676007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06A2-20C3-59EA-6736-A5034972936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30EF5952-2EDD-CF65-A421-85D632074F99}"/>
              </a:ext>
            </a:extLst>
          </p:cNvPr>
          <p:cNvSpPr>
            <a:spLocks noGrp="1"/>
          </p:cNvSpPr>
          <p:nvPr>
            <p:ph idx="1"/>
          </p:nvPr>
        </p:nvSpPr>
        <p:spPr/>
        <p:txBody>
          <a:bodyPr/>
          <a:lstStyle/>
          <a:p>
            <a:r>
              <a:rPr lang="en-US" dirty="0"/>
              <a:t>Kubernetes is all about sharing machines between applications. Typically, sharing machines requires ensuring that two applications do not try to use the same ports. Coordinating ports across multiple developers is very difficult to do at scale and exposes users to cluster-level issues outside of their control.</a:t>
            </a:r>
          </a:p>
          <a:p>
            <a:r>
              <a:rPr lang="en-US" dirty="0"/>
              <a:t>Dynamic port allocation brings a lot of complications to the system - every application has to take ports as flags, the API servers have to know how to insert dynamic port numbers into configuration blocks, services have to know how to find each other, etc. Rather than deal with this, Kubernetes takes a different approach.</a:t>
            </a:r>
            <a:endParaRPr lang="en-NL" dirty="0"/>
          </a:p>
        </p:txBody>
      </p:sp>
    </p:spTree>
    <p:extLst>
      <p:ext uri="{BB962C8B-B14F-4D97-AF65-F5344CB8AC3E}">
        <p14:creationId xmlns:p14="http://schemas.microsoft.com/office/powerpoint/2010/main" val="4228480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60EC-85E4-A7B9-2CCD-6235D6B1471D}"/>
              </a:ext>
            </a:extLst>
          </p:cNvPr>
          <p:cNvSpPr>
            <a:spLocks noGrp="1"/>
          </p:cNvSpPr>
          <p:nvPr>
            <p:ph type="title"/>
          </p:nvPr>
        </p:nvSpPr>
        <p:spPr/>
        <p:txBody>
          <a:bodyPr/>
          <a:lstStyle/>
          <a:p>
            <a:r>
              <a:rPr lang="nl-NL" dirty="0"/>
              <a:t>Kubernetes IP address ranges</a:t>
            </a:r>
            <a:endParaRPr lang="en-NL" dirty="0"/>
          </a:p>
        </p:txBody>
      </p:sp>
      <p:sp>
        <p:nvSpPr>
          <p:cNvPr id="3" name="Content Placeholder 2">
            <a:extLst>
              <a:ext uri="{FF2B5EF4-FFF2-40B4-BE49-F238E27FC236}">
                <a16:creationId xmlns:a16="http://schemas.microsoft.com/office/drawing/2014/main" id="{8D523569-0BE2-F49F-4968-C7D58BAE1A70}"/>
              </a:ext>
            </a:extLst>
          </p:cNvPr>
          <p:cNvSpPr>
            <a:spLocks noGrp="1"/>
          </p:cNvSpPr>
          <p:nvPr>
            <p:ph idx="1"/>
          </p:nvPr>
        </p:nvSpPr>
        <p:spPr/>
        <p:txBody>
          <a:bodyPr/>
          <a:lstStyle/>
          <a:p>
            <a:r>
              <a:rPr lang="en-US" dirty="0"/>
              <a:t>Kubernetes clusters require to allocate non-overlapping IP addresses for Pods, Services and Nodes, from a range of available addresses configured in the following components:</a:t>
            </a:r>
          </a:p>
          <a:p>
            <a:pPr marL="173736" lvl="1" indent="0">
              <a:buNone/>
            </a:pPr>
            <a:r>
              <a:rPr lang="en-US" dirty="0"/>
              <a:t>The network plugin is configured to assign IP addresses to Pods.</a:t>
            </a:r>
          </a:p>
          <a:p>
            <a:pPr marL="173736" lvl="1" indent="0">
              <a:buNone/>
            </a:pPr>
            <a:r>
              <a:rPr lang="en-US" dirty="0"/>
              <a:t>The </a:t>
            </a:r>
            <a:r>
              <a:rPr lang="en-US" dirty="0" err="1"/>
              <a:t>kube-apiserver</a:t>
            </a:r>
            <a:r>
              <a:rPr lang="en-US" dirty="0"/>
              <a:t> is configured to assign IP addresses to Services.</a:t>
            </a:r>
          </a:p>
          <a:p>
            <a:pPr marL="173736" lvl="1" indent="0">
              <a:buNone/>
            </a:pPr>
            <a:r>
              <a:rPr lang="en-US" dirty="0"/>
              <a:t>The </a:t>
            </a:r>
            <a:r>
              <a:rPr lang="en-US" dirty="0" err="1"/>
              <a:t>kubelet</a:t>
            </a:r>
            <a:r>
              <a:rPr lang="en-US" dirty="0"/>
              <a:t> or the cloud-controller-manager is configured to assign IP addresses to Nodes.</a:t>
            </a:r>
            <a:endParaRPr lang="en-NL" dirty="0"/>
          </a:p>
        </p:txBody>
      </p:sp>
      <p:pic>
        <p:nvPicPr>
          <p:cNvPr id="6" name="Picture 5">
            <a:extLst>
              <a:ext uri="{FF2B5EF4-FFF2-40B4-BE49-F238E27FC236}">
                <a16:creationId xmlns:a16="http://schemas.microsoft.com/office/drawing/2014/main" id="{62D3AFA2-8C4F-1620-FAC6-C8CA6B009594}"/>
              </a:ext>
            </a:extLst>
          </p:cNvPr>
          <p:cNvPicPr>
            <a:picLocks noChangeAspect="1"/>
          </p:cNvPicPr>
          <p:nvPr/>
        </p:nvPicPr>
        <p:blipFill>
          <a:blip r:embed="rId2"/>
          <a:stretch>
            <a:fillRect/>
          </a:stretch>
        </p:blipFill>
        <p:spPr>
          <a:xfrm>
            <a:off x="1112520" y="4297680"/>
            <a:ext cx="4495800" cy="2435225"/>
          </a:xfrm>
          <a:prstGeom prst="rect">
            <a:avLst/>
          </a:prstGeom>
        </p:spPr>
      </p:pic>
    </p:spTree>
    <p:extLst>
      <p:ext uri="{BB962C8B-B14F-4D97-AF65-F5344CB8AC3E}">
        <p14:creationId xmlns:p14="http://schemas.microsoft.com/office/powerpoint/2010/main" val="620352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6774-F45E-6616-CF28-F0DCBC0B08BE}"/>
              </a:ext>
            </a:extLst>
          </p:cNvPr>
          <p:cNvSpPr>
            <a:spLocks noGrp="1"/>
          </p:cNvSpPr>
          <p:nvPr>
            <p:ph type="title"/>
          </p:nvPr>
        </p:nvSpPr>
        <p:spPr/>
        <p:txBody>
          <a:bodyPr/>
          <a:lstStyle/>
          <a:p>
            <a:r>
              <a:rPr lang="nl-NL" dirty="0"/>
              <a:t>Cluster networking types</a:t>
            </a:r>
            <a:endParaRPr lang="en-NL" dirty="0"/>
          </a:p>
        </p:txBody>
      </p:sp>
      <p:sp>
        <p:nvSpPr>
          <p:cNvPr id="3" name="Content Placeholder 2">
            <a:extLst>
              <a:ext uri="{FF2B5EF4-FFF2-40B4-BE49-F238E27FC236}">
                <a16:creationId xmlns:a16="http://schemas.microsoft.com/office/drawing/2014/main" id="{7D350FCA-DA13-BFCB-7055-93B26682107B}"/>
              </a:ext>
            </a:extLst>
          </p:cNvPr>
          <p:cNvSpPr>
            <a:spLocks noGrp="1"/>
          </p:cNvSpPr>
          <p:nvPr>
            <p:ph idx="1"/>
          </p:nvPr>
        </p:nvSpPr>
        <p:spPr>
          <a:xfrm>
            <a:off x="1024128" y="1767840"/>
            <a:ext cx="9720073" cy="4897120"/>
          </a:xfrm>
        </p:spPr>
        <p:txBody>
          <a:bodyPr>
            <a:normAutofit/>
          </a:bodyPr>
          <a:lstStyle/>
          <a:p>
            <a:r>
              <a:rPr lang="en-US" dirty="0"/>
              <a:t>Kubernetes clusters, attending to the IP families configured, can be categorized into:</a:t>
            </a:r>
          </a:p>
          <a:p>
            <a:pPr lvl="1"/>
            <a:r>
              <a:rPr lang="en-US" dirty="0"/>
              <a:t>IPv4 only: The network plugin, </a:t>
            </a:r>
            <a:r>
              <a:rPr lang="en-US" dirty="0" err="1"/>
              <a:t>kube-apiserver</a:t>
            </a:r>
            <a:r>
              <a:rPr lang="en-US" dirty="0"/>
              <a:t> and </a:t>
            </a:r>
            <a:r>
              <a:rPr lang="en-US" dirty="0" err="1"/>
              <a:t>kubelet</a:t>
            </a:r>
            <a:r>
              <a:rPr lang="en-US" dirty="0"/>
              <a:t>/cloud-controller-manager are configured to assign only IPv4 addresses.</a:t>
            </a:r>
          </a:p>
          <a:p>
            <a:pPr lvl="1"/>
            <a:r>
              <a:rPr lang="en-US" dirty="0"/>
              <a:t>IPv6 only: The network plugin, </a:t>
            </a:r>
            <a:r>
              <a:rPr lang="en-US" dirty="0" err="1"/>
              <a:t>kube-apiserver</a:t>
            </a:r>
            <a:r>
              <a:rPr lang="en-US" dirty="0"/>
              <a:t> and </a:t>
            </a:r>
            <a:r>
              <a:rPr lang="en-US" dirty="0" err="1"/>
              <a:t>kubelet</a:t>
            </a:r>
            <a:r>
              <a:rPr lang="en-US" dirty="0"/>
              <a:t>/cloud-controller-manager are configured to assign only IPv6 addresses.</a:t>
            </a:r>
          </a:p>
          <a:p>
            <a:pPr lvl="1"/>
            <a:r>
              <a:rPr lang="en-US" dirty="0"/>
              <a:t>IPv4/IPv6 or IPv6/IPv4 dual-stack:</a:t>
            </a:r>
          </a:p>
          <a:p>
            <a:pPr lvl="2"/>
            <a:r>
              <a:rPr lang="en-US" dirty="0"/>
              <a:t>The network plugin is configured to assign IPv4 and IPv6 addresses.</a:t>
            </a:r>
          </a:p>
          <a:p>
            <a:pPr lvl="2"/>
            <a:r>
              <a:rPr lang="en-US" dirty="0"/>
              <a:t>The </a:t>
            </a:r>
            <a:r>
              <a:rPr lang="en-US" dirty="0" err="1"/>
              <a:t>kube-apiserver</a:t>
            </a:r>
            <a:r>
              <a:rPr lang="en-US" dirty="0"/>
              <a:t> is configured to assign IPv4 and IPv6 addresses.</a:t>
            </a:r>
          </a:p>
          <a:p>
            <a:pPr lvl="2"/>
            <a:r>
              <a:rPr lang="en-US" dirty="0"/>
              <a:t>The </a:t>
            </a:r>
            <a:r>
              <a:rPr lang="en-US" dirty="0" err="1"/>
              <a:t>kubelet</a:t>
            </a:r>
            <a:r>
              <a:rPr lang="en-US" dirty="0"/>
              <a:t> or cloud-controller-manager is configured to assign IPv4 and IPv6 address.</a:t>
            </a:r>
          </a:p>
          <a:p>
            <a:pPr lvl="2"/>
            <a:r>
              <a:rPr lang="en-US" dirty="0"/>
              <a:t>All components must agree on the configured primary IP family.</a:t>
            </a:r>
          </a:p>
          <a:p>
            <a:r>
              <a:rPr lang="en-US" dirty="0"/>
              <a:t>Kubernetes clusters only consider the IP families present on the Pods, Services and Nodes objects, independently of the existing IPs of the represented objects. Per example, a server or a pod can have multiple IP addresses on its interfaces, but only the IP addresses in </a:t>
            </a:r>
            <a:r>
              <a:rPr lang="en-US" dirty="0" err="1"/>
              <a:t>node.status.addresses</a:t>
            </a:r>
            <a:r>
              <a:rPr lang="en-US" dirty="0"/>
              <a:t> or </a:t>
            </a:r>
            <a:r>
              <a:rPr lang="en-US" dirty="0" err="1"/>
              <a:t>pod.status.ips</a:t>
            </a:r>
            <a:r>
              <a:rPr lang="en-US" dirty="0"/>
              <a:t> are considered for implementing the Kubernetes network model and defining the type of the cluster</a:t>
            </a:r>
            <a:endParaRPr lang="en-NL" dirty="0"/>
          </a:p>
        </p:txBody>
      </p:sp>
    </p:spTree>
    <p:extLst>
      <p:ext uri="{BB962C8B-B14F-4D97-AF65-F5344CB8AC3E}">
        <p14:creationId xmlns:p14="http://schemas.microsoft.com/office/powerpoint/2010/main" val="2325114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61BE-7F31-BF12-2618-A23C259E63AB}"/>
              </a:ext>
            </a:extLst>
          </p:cNvPr>
          <p:cNvSpPr>
            <a:spLocks noGrp="1"/>
          </p:cNvSpPr>
          <p:nvPr>
            <p:ph type="title"/>
          </p:nvPr>
        </p:nvSpPr>
        <p:spPr/>
        <p:txBody>
          <a:bodyPr/>
          <a:lstStyle/>
          <a:p>
            <a:r>
              <a:rPr lang="en-US" dirty="0"/>
              <a:t>How to implement the Kubernetes network model</a:t>
            </a:r>
            <a:endParaRPr lang="en-NL" dirty="0"/>
          </a:p>
        </p:txBody>
      </p:sp>
      <p:sp>
        <p:nvSpPr>
          <p:cNvPr id="3" name="Content Placeholder 2">
            <a:extLst>
              <a:ext uri="{FF2B5EF4-FFF2-40B4-BE49-F238E27FC236}">
                <a16:creationId xmlns:a16="http://schemas.microsoft.com/office/drawing/2014/main" id="{A3F0BBE9-1314-26F4-D9E4-049B0FD5C122}"/>
              </a:ext>
            </a:extLst>
          </p:cNvPr>
          <p:cNvSpPr>
            <a:spLocks noGrp="1"/>
          </p:cNvSpPr>
          <p:nvPr>
            <p:ph idx="1"/>
          </p:nvPr>
        </p:nvSpPr>
        <p:spPr/>
        <p:txBody>
          <a:bodyPr/>
          <a:lstStyle/>
          <a:p>
            <a:r>
              <a:rPr lang="en-US" dirty="0"/>
              <a:t>The network model is implemented by the container runtime on each node. The most common container runtimes use Container Network Interface (CNI) plugins to manage their network and security capabilities. Many different CNI plugins exist from many different vendors. Some of these provide only basic features of adding and removing network interfaces, while others provide more sophisticated solutions, such as integration with other container orchestration systems, running multiple CNI plugins, advanced IPAM features etc.</a:t>
            </a:r>
            <a:endParaRPr lang="en-NL" dirty="0"/>
          </a:p>
        </p:txBody>
      </p:sp>
    </p:spTree>
    <p:extLst>
      <p:ext uri="{BB962C8B-B14F-4D97-AF65-F5344CB8AC3E}">
        <p14:creationId xmlns:p14="http://schemas.microsoft.com/office/powerpoint/2010/main" val="6558888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1C9B-D4CC-D580-D62C-9D4A1AEB484C}"/>
              </a:ext>
            </a:extLst>
          </p:cNvPr>
          <p:cNvSpPr>
            <a:spLocks noGrp="1"/>
          </p:cNvSpPr>
          <p:nvPr>
            <p:ph type="title"/>
          </p:nvPr>
        </p:nvSpPr>
        <p:spPr/>
        <p:txBody>
          <a:bodyPr/>
          <a:lstStyle/>
          <a:p>
            <a:r>
              <a:rPr lang="en-US" dirty="0"/>
              <a:t>Services, Load Balancing, and Networking</a:t>
            </a:r>
            <a:endParaRPr lang="en-NL" dirty="0"/>
          </a:p>
        </p:txBody>
      </p:sp>
      <p:sp>
        <p:nvSpPr>
          <p:cNvPr id="3" name="Content Placeholder 2">
            <a:extLst>
              <a:ext uri="{FF2B5EF4-FFF2-40B4-BE49-F238E27FC236}">
                <a16:creationId xmlns:a16="http://schemas.microsoft.com/office/drawing/2014/main" id="{579B9350-B024-DAB5-232E-87BC749A4BE2}"/>
              </a:ext>
            </a:extLst>
          </p:cNvPr>
          <p:cNvSpPr>
            <a:spLocks noGrp="1"/>
          </p:cNvSpPr>
          <p:nvPr>
            <p:ph idx="1"/>
          </p:nvPr>
        </p:nvSpPr>
        <p:spPr/>
        <p:txBody>
          <a:bodyPr>
            <a:normAutofit/>
          </a:bodyPr>
          <a:lstStyle/>
          <a:p>
            <a:r>
              <a:rPr lang="en-US" dirty="0"/>
              <a:t>Every Pod in a cluster gets its own unique cluster-wide IP address. This means you do not need to explicitly create links between Pods and you almost never need to deal with mapping container ports to host ports.</a:t>
            </a:r>
          </a:p>
          <a:p>
            <a:r>
              <a:rPr lang="en-US" dirty="0"/>
              <a:t>This creates a clean, backwards-compatible model where Pods can be treated much like VMs or physical hosts from the perspectives of port allocation, naming, service discovery, load balancing, application configuration, and migration.</a:t>
            </a:r>
          </a:p>
          <a:p>
            <a:r>
              <a:rPr lang="en-US" dirty="0"/>
              <a:t>Kubernetes imposes the following fundamental requirements on any networking implementation (barring any intentional network segmentation policies):</a:t>
            </a:r>
          </a:p>
          <a:p>
            <a:pPr lvl="1"/>
            <a:r>
              <a:rPr lang="en-US" dirty="0"/>
              <a:t>pods can communicate with all other pods on any other node without NAT</a:t>
            </a:r>
          </a:p>
          <a:p>
            <a:pPr lvl="1"/>
            <a:r>
              <a:rPr lang="en-US" dirty="0"/>
              <a:t>agents on a node (e.g. system daemons, </a:t>
            </a:r>
            <a:r>
              <a:rPr lang="en-US" dirty="0" err="1"/>
              <a:t>kubelet</a:t>
            </a:r>
            <a:r>
              <a:rPr lang="en-US" dirty="0"/>
              <a:t>) can communicate with all pods on that node</a:t>
            </a:r>
            <a:endParaRPr lang="en-NL" dirty="0"/>
          </a:p>
        </p:txBody>
      </p:sp>
    </p:spTree>
    <p:extLst>
      <p:ext uri="{BB962C8B-B14F-4D97-AF65-F5344CB8AC3E}">
        <p14:creationId xmlns:p14="http://schemas.microsoft.com/office/powerpoint/2010/main" val="35972497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F827-2963-A41B-9BC5-EC01F5370E1D}"/>
              </a:ext>
            </a:extLst>
          </p:cNvPr>
          <p:cNvSpPr>
            <a:spLocks noGrp="1"/>
          </p:cNvSpPr>
          <p:nvPr>
            <p:ph type="title"/>
          </p:nvPr>
        </p:nvSpPr>
        <p:spPr/>
        <p:txBody>
          <a:bodyPr/>
          <a:lstStyle/>
          <a:p>
            <a:r>
              <a:rPr lang="en-US" dirty="0"/>
              <a:t>networking</a:t>
            </a:r>
            <a:endParaRPr lang="en-NL" dirty="0"/>
          </a:p>
        </p:txBody>
      </p:sp>
      <p:sp>
        <p:nvSpPr>
          <p:cNvPr id="3" name="Content Placeholder 2">
            <a:extLst>
              <a:ext uri="{FF2B5EF4-FFF2-40B4-BE49-F238E27FC236}">
                <a16:creationId xmlns:a16="http://schemas.microsoft.com/office/drawing/2014/main" id="{6CC35606-0802-6C56-4321-A1F7ACC8BB83}"/>
              </a:ext>
            </a:extLst>
          </p:cNvPr>
          <p:cNvSpPr>
            <a:spLocks noGrp="1"/>
          </p:cNvSpPr>
          <p:nvPr>
            <p:ph idx="1"/>
          </p:nvPr>
        </p:nvSpPr>
        <p:spPr/>
        <p:txBody>
          <a:bodyPr/>
          <a:lstStyle/>
          <a:p>
            <a:r>
              <a:rPr lang="en-US" dirty="0"/>
              <a:t>Note: For those platforms that support Pods running in the host network (e.g. Linux), when pods are attached to the host network of a node they can still communicate with all pods on all nodes without NAT.</a:t>
            </a:r>
          </a:p>
          <a:p>
            <a:r>
              <a:rPr lang="en-US" dirty="0"/>
              <a:t>This model is not only less complex overall, but it is principally compatible with the desire for Kubernetes to enable low-friction porting of apps from VMs to containers. If your job previously ran in a VM, your VM had an IP and could talk to other VMs in your project. This is the same basic model.</a:t>
            </a:r>
            <a:endParaRPr lang="en-NL" dirty="0"/>
          </a:p>
        </p:txBody>
      </p:sp>
    </p:spTree>
    <p:extLst>
      <p:ext uri="{BB962C8B-B14F-4D97-AF65-F5344CB8AC3E}">
        <p14:creationId xmlns:p14="http://schemas.microsoft.com/office/powerpoint/2010/main" val="49198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621B-0C89-D31A-2440-00B906856573}"/>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EA17A7FD-7F4A-1BB3-7C8D-6B2831723B54}"/>
              </a:ext>
            </a:extLst>
          </p:cNvPr>
          <p:cNvSpPr>
            <a:spLocks noGrp="1"/>
          </p:cNvSpPr>
          <p:nvPr>
            <p:ph idx="1"/>
          </p:nvPr>
        </p:nvSpPr>
        <p:spPr/>
        <p:txBody>
          <a:bodyPr>
            <a:normAutofit lnSpcReduction="10000"/>
          </a:bodyPr>
          <a:lstStyle/>
          <a:p>
            <a:pPr lvl="1"/>
            <a:r>
              <a:rPr lang="en-US" dirty="0"/>
              <a:t>Dev and Ops separation of concerns: create application container images at build/release time rather than deployment time, thereby decoupling applications from infrastructure.</a:t>
            </a:r>
          </a:p>
          <a:p>
            <a:pPr lvl="1"/>
            <a:r>
              <a:rPr lang="en-US" dirty="0"/>
              <a:t>Observability: not only surfaces OS-level information and metrics, but also application health and other signals.</a:t>
            </a:r>
          </a:p>
          <a:p>
            <a:pPr lvl="1"/>
            <a:r>
              <a:rPr lang="en-US" dirty="0"/>
              <a:t>Environmental consistency across development, testing, and production: runs the same on a laptop as it does in the cloud.</a:t>
            </a:r>
          </a:p>
          <a:p>
            <a:pPr lvl="1"/>
            <a:r>
              <a:rPr lang="en-US" dirty="0"/>
              <a:t>Cloud and OS distribution portability: runs on Ubuntu, RHEL, CoreOS, on-premises, on major public clouds, and anywhere else.</a:t>
            </a:r>
          </a:p>
          <a:p>
            <a:pPr lvl="1"/>
            <a:r>
              <a:rPr lang="en-US" dirty="0"/>
              <a:t>Application-centric management: raises the level of abstraction from running an OS on virtual hardware to running an application on an OS using logical resources.</a:t>
            </a:r>
          </a:p>
          <a:p>
            <a:pPr lvl="1"/>
            <a:r>
              <a:rPr lang="en-US" dirty="0"/>
              <a:t>Loosely coupled, distributed, elastic, liberated micro-services: applications are broken into smaller, independent pieces and can be deployed and managed dynamically – not a monolithic stack running on one big single-purpose machine.</a:t>
            </a:r>
          </a:p>
          <a:p>
            <a:pPr lvl="1"/>
            <a:r>
              <a:rPr lang="en-US" dirty="0"/>
              <a:t>Resource isolation: predictable application performance.</a:t>
            </a:r>
          </a:p>
          <a:p>
            <a:pPr lvl="1"/>
            <a:r>
              <a:rPr lang="en-US" dirty="0"/>
              <a:t>Resource utilization: high efficiency and density.</a:t>
            </a:r>
            <a:endParaRPr lang="en-NL" dirty="0"/>
          </a:p>
        </p:txBody>
      </p:sp>
    </p:spTree>
    <p:extLst>
      <p:ext uri="{BB962C8B-B14F-4D97-AF65-F5344CB8AC3E}">
        <p14:creationId xmlns:p14="http://schemas.microsoft.com/office/powerpoint/2010/main" val="709510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608A-467E-3141-6842-B1DE6BED6836}"/>
              </a:ext>
            </a:extLst>
          </p:cNvPr>
          <p:cNvSpPr>
            <a:spLocks noGrp="1"/>
          </p:cNvSpPr>
          <p:nvPr>
            <p:ph type="title"/>
          </p:nvPr>
        </p:nvSpPr>
        <p:spPr/>
        <p:txBody>
          <a:bodyPr/>
          <a:lstStyle/>
          <a:p>
            <a:r>
              <a:rPr lang="en-US" dirty="0"/>
              <a:t>networking</a:t>
            </a:r>
            <a:endParaRPr lang="en-NL" dirty="0"/>
          </a:p>
        </p:txBody>
      </p:sp>
      <p:sp>
        <p:nvSpPr>
          <p:cNvPr id="3" name="Content Placeholder 2">
            <a:extLst>
              <a:ext uri="{FF2B5EF4-FFF2-40B4-BE49-F238E27FC236}">
                <a16:creationId xmlns:a16="http://schemas.microsoft.com/office/drawing/2014/main" id="{780AEF44-B0B2-0C2A-FAA8-27AE07339978}"/>
              </a:ext>
            </a:extLst>
          </p:cNvPr>
          <p:cNvSpPr>
            <a:spLocks noGrp="1"/>
          </p:cNvSpPr>
          <p:nvPr>
            <p:ph idx="1"/>
          </p:nvPr>
        </p:nvSpPr>
        <p:spPr/>
        <p:txBody>
          <a:bodyPr/>
          <a:lstStyle/>
          <a:p>
            <a:r>
              <a:rPr lang="en-US" dirty="0"/>
              <a:t>Kubernetes IP addresses exist at the Pod scope - containers within a Pod share their network namespaces - including their IP address and MAC address. This means that containers within a Pod can all reach each other's ports on localhost. This also means that containers within a Pod must coordinate port usage, but this is no different from processes in a VM. This is called the "IP-per-pod" model.</a:t>
            </a:r>
          </a:p>
          <a:p>
            <a:r>
              <a:rPr lang="en-US" dirty="0"/>
              <a:t>How this is implemented is a detail of the particular container runtime in use.</a:t>
            </a:r>
          </a:p>
          <a:p>
            <a:r>
              <a:rPr lang="en-US" dirty="0"/>
              <a:t>t is possible to request ports on the Node itself which forward to your Pod (called host ports), but this is a very niche operation. How that forwarding is implemented is also a detail of the container runtime. The Pod itself is blind to the existence or non-existence of host ports.</a:t>
            </a:r>
            <a:endParaRPr lang="en-NL" dirty="0"/>
          </a:p>
        </p:txBody>
      </p:sp>
    </p:spTree>
    <p:extLst>
      <p:ext uri="{BB962C8B-B14F-4D97-AF65-F5344CB8AC3E}">
        <p14:creationId xmlns:p14="http://schemas.microsoft.com/office/powerpoint/2010/main" val="988920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4569-0D77-9A38-ECE2-2965D17DFF9B}"/>
              </a:ext>
            </a:extLst>
          </p:cNvPr>
          <p:cNvSpPr>
            <a:spLocks noGrp="1"/>
          </p:cNvSpPr>
          <p:nvPr>
            <p:ph type="title"/>
          </p:nvPr>
        </p:nvSpPr>
        <p:spPr/>
        <p:txBody>
          <a:bodyPr/>
          <a:lstStyle/>
          <a:p>
            <a:r>
              <a:rPr lang="en-US" dirty="0"/>
              <a:t>Networking</a:t>
            </a:r>
            <a:endParaRPr lang="en-NL" dirty="0"/>
          </a:p>
        </p:txBody>
      </p:sp>
      <p:sp>
        <p:nvSpPr>
          <p:cNvPr id="3" name="Content Placeholder 2">
            <a:extLst>
              <a:ext uri="{FF2B5EF4-FFF2-40B4-BE49-F238E27FC236}">
                <a16:creationId xmlns:a16="http://schemas.microsoft.com/office/drawing/2014/main" id="{B1988C29-B9D2-56E6-1A8A-322654AE4827}"/>
              </a:ext>
            </a:extLst>
          </p:cNvPr>
          <p:cNvSpPr>
            <a:spLocks noGrp="1"/>
          </p:cNvSpPr>
          <p:nvPr>
            <p:ph idx="1"/>
          </p:nvPr>
        </p:nvSpPr>
        <p:spPr/>
        <p:txBody>
          <a:bodyPr>
            <a:normAutofit/>
          </a:bodyPr>
          <a:lstStyle/>
          <a:p>
            <a:r>
              <a:rPr lang="en-US" dirty="0"/>
              <a:t>Kubernetes networking addresses four concerns:</a:t>
            </a:r>
          </a:p>
          <a:p>
            <a:pPr lvl="1"/>
            <a:r>
              <a:rPr lang="en-US" sz="2000" dirty="0"/>
              <a:t>Containers within a Pod use networking to communicate via loopback.</a:t>
            </a:r>
          </a:p>
          <a:p>
            <a:pPr lvl="1"/>
            <a:r>
              <a:rPr lang="en-US" sz="2000" dirty="0"/>
              <a:t>Cluster networking provides communication between different Pods.</a:t>
            </a:r>
          </a:p>
          <a:p>
            <a:pPr lvl="1"/>
            <a:r>
              <a:rPr lang="en-US" sz="2000" dirty="0"/>
              <a:t>The Service API lets you expose an application running in Pods to be reachable from outside your cluster.</a:t>
            </a:r>
          </a:p>
          <a:p>
            <a:pPr lvl="2"/>
            <a:r>
              <a:rPr lang="en-US" sz="1800" dirty="0"/>
              <a:t>Ingress provides extra functionality specifically for exposing HTTP applications, websites and APIs.</a:t>
            </a:r>
          </a:p>
          <a:p>
            <a:pPr lvl="2"/>
            <a:r>
              <a:rPr lang="en-US" sz="1800" dirty="0"/>
              <a:t>Gateway API is an add-on that provides an expressive, extensible, and role-oriented family of API kinds for modeling service networking.</a:t>
            </a:r>
          </a:p>
          <a:p>
            <a:pPr lvl="1"/>
            <a:r>
              <a:rPr lang="en-US" sz="2000" dirty="0"/>
              <a:t>You can also use Services to publish services only for consumption inside your cluster.</a:t>
            </a:r>
            <a:endParaRPr lang="en-NL" sz="2000" dirty="0"/>
          </a:p>
        </p:txBody>
      </p:sp>
    </p:spTree>
    <p:extLst>
      <p:ext uri="{BB962C8B-B14F-4D97-AF65-F5344CB8AC3E}">
        <p14:creationId xmlns:p14="http://schemas.microsoft.com/office/powerpoint/2010/main" val="14882411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FC53-89EB-6E6F-BC99-BB0FF75F73DB}"/>
              </a:ext>
            </a:extLst>
          </p:cNvPr>
          <p:cNvSpPr>
            <a:spLocks noGrp="1"/>
          </p:cNvSpPr>
          <p:nvPr>
            <p:ph type="title"/>
          </p:nvPr>
        </p:nvSpPr>
        <p:spPr/>
        <p:txBody>
          <a:bodyPr/>
          <a:lstStyle/>
          <a:p>
            <a:r>
              <a:rPr lang="nl-NL" dirty="0"/>
              <a:t>Service</a:t>
            </a:r>
            <a:endParaRPr lang="en-NL" dirty="0"/>
          </a:p>
        </p:txBody>
      </p:sp>
      <p:sp>
        <p:nvSpPr>
          <p:cNvPr id="3" name="Content Placeholder 2">
            <a:extLst>
              <a:ext uri="{FF2B5EF4-FFF2-40B4-BE49-F238E27FC236}">
                <a16:creationId xmlns:a16="http://schemas.microsoft.com/office/drawing/2014/main" id="{DE43EDDD-7754-8321-4045-B7B731D5C9DB}"/>
              </a:ext>
            </a:extLst>
          </p:cNvPr>
          <p:cNvSpPr>
            <a:spLocks noGrp="1"/>
          </p:cNvSpPr>
          <p:nvPr>
            <p:ph idx="1"/>
          </p:nvPr>
        </p:nvSpPr>
        <p:spPr/>
        <p:txBody>
          <a:bodyPr>
            <a:normAutofit lnSpcReduction="10000"/>
          </a:bodyPr>
          <a:lstStyle/>
          <a:p>
            <a:r>
              <a:rPr lang="en-US" dirty="0"/>
              <a:t>n Kubernetes, a Service is a method for exposing a network application that is running as one or more Pods in your cluster.</a:t>
            </a:r>
          </a:p>
          <a:p>
            <a:r>
              <a:rPr lang="en-US" dirty="0"/>
              <a:t>A key aim of Services in Kubernetes is that you don't need to modify your existing application to use an unfamiliar service discovery mechanism. You can run code in Pods, whether this is a code designed for a cloud-native world, or an older app you've containerized. You use a Service to make that set of Pods available on the network so that clients can interact with it.</a:t>
            </a:r>
          </a:p>
          <a:p>
            <a:r>
              <a:rPr lang="en-US" dirty="0"/>
              <a:t>If you use a Deployment to run your app, that Deployment can create and destroy Pods dynamically. From one moment to the next, you don't know how many of those Pods are working and healthy; you might not even know what those healthy Pods are named. Kubernetes Pods are created and destroyed to match the desired state of your cluster. Pods are ephemeral resources (you should not expect that an individual Pod is reliable and durable).</a:t>
            </a:r>
            <a:endParaRPr lang="en-NL" dirty="0"/>
          </a:p>
        </p:txBody>
      </p:sp>
    </p:spTree>
    <p:extLst>
      <p:ext uri="{BB962C8B-B14F-4D97-AF65-F5344CB8AC3E}">
        <p14:creationId xmlns:p14="http://schemas.microsoft.com/office/powerpoint/2010/main" val="2146522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2B21-1244-2383-CE9F-21A4E42CBC1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647AA7C-2917-EE9A-48CE-468ED5ABF717}"/>
              </a:ext>
            </a:extLst>
          </p:cNvPr>
          <p:cNvSpPr>
            <a:spLocks noGrp="1"/>
          </p:cNvSpPr>
          <p:nvPr>
            <p:ph idx="1"/>
          </p:nvPr>
        </p:nvSpPr>
        <p:spPr/>
        <p:txBody>
          <a:bodyPr/>
          <a:lstStyle/>
          <a:p>
            <a:r>
              <a:rPr lang="en-US" dirty="0"/>
              <a:t>Each Pod gets its own IP address (Kubernetes expects network plugins to ensure this). For a given Deployment in your cluster, the set of Pods running in one moment in time could be different from the set of Pods running that application a moment later.</a:t>
            </a:r>
          </a:p>
          <a:p>
            <a:r>
              <a:rPr lang="en-US" dirty="0"/>
              <a:t>This leads to a problem: if some set of Pods (call them "backends") provides functionality to other Pods (call them "frontends") inside your cluster, how do the frontends find out and keep track of which IP address to connect to, so that the frontend can use the backend part of the workload?</a:t>
            </a:r>
            <a:endParaRPr lang="en-NL" dirty="0"/>
          </a:p>
        </p:txBody>
      </p:sp>
    </p:spTree>
    <p:extLst>
      <p:ext uri="{BB962C8B-B14F-4D97-AF65-F5344CB8AC3E}">
        <p14:creationId xmlns:p14="http://schemas.microsoft.com/office/powerpoint/2010/main" val="2798547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677F6-7192-29DD-7ACF-13D848CB4F79}"/>
              </a:ext>
            </a:extLst>
          </p:cNvPr>
          <p:cNvSpPr>
            <a:spLocks noGrp="1"/>
          </p:cNvSpPr>
          <p:nvPr>
            <p:ph type="title"/>
          </p:nvPr>
        </p:nvSpPr>
        <p:spPr/>
        <p:txBody>
          <a:bodyPr/>
          <a:lstStyle/>
          <a:p>
            <a:r>
              <a:rPr lang="nl-NL" dirty="0"/>
              <a:t>Services in Kubernetes</a:t>
            </a:r>
            <a:endParaRPr lang="en-NL" dirty="0"/>
          </a:p>
        </p:txBody>
      </p:sp>
      <p:sp>
        <p:nvSpPr>
          <p:cNvPr id="3" name="Content Placeholder 2">
            <a:extLst>
              <a:ext uri="{FF2B5EF4-FFF2-40B4-BE49-F238E27FC236}">
                <a16:creationId xmlns:a16="http://schemas.microsoft.com/office/drawing/2014/main" id="{73928331-DBA6-F42B-E9D4-FDC1BEEC3550}"/>
              </a:ext>
            </a:extLst>
          </p:cNvPr>
          <p:cNvSpPr>
            <a:spLocks noGrp="1"/>
          </p:cNvSpPr>
          <p:nvPr>
            <p:ph idx="1"/>
          </p:nvPr>
        </p:nvSpPr>
        <p:spPr/>
        <p:txBody>
          <a:bodyPr>
            <a:normAutofit/>
          </a:bodyPr>
          <a:lstStyle/>
          <a:p>
            <a:r>
              <a:rPr lang="en-US" dirty="0"/>
              <a:t>The Service API, part of Kubernetes, is an abstraction to help you expose groups of Pods over a network. Each Service object defines a logical set of endpoints (usually these endpoints are Pods) along with a policy about how to make those pods accessible.</a:t>
            </a:r>
          </a:p>
          <a:p>
            <a:r>
              <a:rPr lang="en-US" dirty="0"/>
              <a:t>For example, consider a stateless image-processing backend which is running with 3 replicas. Those replicas are fungible—frontends do not care which backend they use. While the actual Pods that compose the backend set may change, the frontend clients should not need to be aware of that, nor should they need to keep track of the set of backends themselves.</a:t>
            </a:r>
          </a:p>
          <a:p>
            <a:r>
              <a:rPr lang="en-US" dirty="0"/>
              <a:t>The Service abstraction enables this decoupling.</a:t>
            </a:r>
            <a:endParaRPr lang="en-NL" dirty="0"/>
          </a:p>
        </p:txBody>
      </p:sp>
    </p:spTree>
    <p:extLst>
      <p:ext uri="{BB962C8B-B14F-4D97-AF65-F5344CB8AC3E}">
        <p14:creationId xmlns:p14="http://schemas.microsoft.com/office/powerpoint/2010/main" val="38306223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66F0F-9AD6-AB79-6946-818E5680A10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985B9CA0-C88E-367B-D57B-E7DD46626EDC}"/>
              </a:ext>
            </a:extLst>
          </p:cNvPr>
          <p:cNvSpPr>
            <a:spLocks noGrp="1"/>
          </p:cNvSpPr>
          <p:nvPr>
            <p:ph idx="1"/>
          </p:nvPr>
        </p:nvSpPr>
        <p:spPr/>
        <p:txBody>
          <a:bodyPr/>
          <a:lstStyle/>
          <a:p>
            <a:r>
              <a:rPr lang="en-US" dirty="0"/>
              <a:t>If your workload speaks HTTP, you might choose to use an Ingress to control how web traffic reaches that workload. Ingress is not a Service type, but it acts as the entry point for your cluster. An Ingress lets you consolidate your routing rules into a single resource, so that you can expose multiple components of your workload, running separately in your cluster, behind a single listener.</a:t>
            </a:r>
          </a:p>
          <a:p>
            <a:r>
              <a:rPr lang="en-US" dirty="0"/>
              <a:t>The Gateway API for Kubernetes provides extra capabilities beyond Ingress and Service. You can add Gateway to your cluster - it is a family of extension APIs, implemented using </a:t>
            </a:r>
            <a:r>
              <a:rPr lang="en-US" dirty="0" err="1"/>
              <a:t>CustomResourceDefinitions</a:t>
            </a:r>
            <a:r>
              <a:rPr lang="en-US" dirty="0"/>
              <a:t> - and then use these to configure access to network services that are running in your cluster.</a:t>
            </a:r>
            <a:endParaRPr lang="en-NL" dirty="0"/>
          </a:p>
        </p:txBody>
      </p:sp>
    </p:spTree>
    <p:extLst>
      <p:ext uri="{BB962C8B-B14F-4D97-AF65-F5344CB8AC3E}">
        <p14:creationId xmlns:p14="http://schemas.microsoft.com/office/powerpoint/2010/main" val="1864912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DA84-E6F0-EF70-C79B-70FC51486D6A}"/>
              </a:ext>
            </a:extLst>
          </p:cNvPr>
          <p:cNvSpPr>
            <a:spLocks noGrp="1"/>
          </p:cNvSpPr>
          <p:nvPr>
            <p:ph type="title"/>
          </p:nvPr>
        </p:nvSpPr>
        <p:spPr/>
        <p:txBody>
          <a:bodyPr/>
          <a:lstStyle/>
          <a:p>
            <a:r>
              <a:rPr lang="nl-NL" dirty="0"/>
              <a:t>Defining a Service</a:t>
            </a:r>
            <a:endParaRPr lang="en-NL" dirty="0"/>
          </a:p>
        </p:txBody>
      </p:sp>
      <p:sp>
        <p:nvSpPr>
          <p:cNvPr id="3" name="Content Placeholder 2">
            <a:extLst>
              <a:ext uri="{FF2B5EF4-FFF2-40B4-BE49-F238E27FC236}">
                <a16:creationId xmlns:a16="http://schemas.microsoft.com/office/drawing/2014/main" id="{99865F1E-3CE3-CDF2-A24F-15BC09B90868}"/>
              </a:ext>
            </a:extLst>
          </p:cNvPr>
          <p:cNvSpPr>
            <a:spLocks noGrp="1"/>
          </p:cNvSpPr>
          <p:nvPr>
            <p:ph idx="1"/>
          </p:nvPr>
        </p:nvSpPr>
        <p:spPr>
          <a:xfrm>
            <a:off x="1024129" y="2286000"/>
            <a:ext cx="6047232" cy="4023360"/>
          </a:xfrm>
        </p:spPr>
        <p:txBody>
          <a:bodyPr/>
          <a:lstStyle/>
          <a:p>
            <a:r>
              <a:rPr lang="en-US" dirty="0"/>
              <a:t>A Service is an object (the same way that a Pod or a </a:t>
            </a:r>
            <a:r>
              <a:rPr lang="en-US" dirty="0" err="1"/>
              <a:t>ConfigMap</a:t>
            </a:r>
            <a:r>
              <a:rPr lang="en-US" dirty="0"/>
              <a:t> is an object). You can create, view or modify Service definitions using the Kubernetes API. Usually you use a tool such as </a:t>
            </a:r>
            <a:r>
              <a:rPr lang="en-US" dirty="0" err="1"/>
              <a:t>kubectl</a:t>
            </a:r>
            <a:r>
              <a:rPr lang="en-US" dirty="0"/>
              <a:t> to make those API calls for you.</a:t>
            </a:r>
          </a:p>
          <a:p>
            <a:r>
              <a:rPr lang="en-US" dirty="0"/>
              <a:t>For example, suppose you have a set of Pods that each listen on TCP port 9376 and are labelled as app.kubernetes.io/name=</a:t>
            </a:r>
            <a:r>
              <a:rPr lang="en-US" dirty="0" err="1"/>
              <a:t>MyApp</a:t>
            </a:r>
            <a:r>
              <a:rPr lang="en-US" dirty="0"/>
              <a:t>. You can define a Service to publish that TCP listener:</a:t>
            </a:r>
            <a:endParaRPr lang="en-NL" dirty="0"/>
          </a:p>
        </p:txBody>
      </p:sp>
      <p:pic>
        <p:nvPicPr>
          <p:cNvPr id="5" name="Picture 4">
            <a:extLst>
              <a:ext uri="{FF2B5EF4-FFF2-40B4-BE49-F238E27FC236}">
                <a16:creationId xmlns:a16="http://schemas.microsoft.com/office/drawing/2014/main" id="{2C16F336-5AEC-6882-2067-D5DC908FE15E}"/>
              </a:ext>
            </a:extLst>
          </p:cNvPr>
          <p:cNvPicPr>
            <a:picLocks noChangeAspect="1"/>
          </p:cNvPicPr>
          <p:nvPr/>
        </p:nvPicPr>
        <p:blipFill>
          <a:blip r:embed="rId2"/>
          <a:stretch>
            <a:fillRect/>
          </a:stretch>
        </p:blipFill>
        <p:spPr>
          <a:xfrm>
            <a:off x="7498397" y="2286000"/>
            <a:ext cx="3694299" cy="3403600"/>
          </a:xfrm>
          <a:prstGeom prst="rect">
            <a:avLst/>
          </a:prstGeom>
        </p:spPr>
      </p:pic>
    </p:spTree>
    <p:extLst>
      <p:ext uri="{BB962C8B-B14F-4D97-AF65-F5344CB8AC3E}">
        <p14:creationId xmlns:p14="http://schemas.microsoft.com/office/powerpoint/2010/main" val="2954072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433-74CA-5A1A-80A7-466D1A9E4371}"/>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420A021B-CBD8-D964-9E63-4B970DE3BBDE}"/>
              </a:ext>
            </a:extLst>
          </p:cNvPr>
          <p:cNvSpPr>
            <a:spLocks noGrp="1"/>
          </p:cNvSpPr>
          <p:nvPr>
            <p:ph idx="1"/>
          </p:nvPr>
        </p:nvSpPr>
        <p:spPr/>
        <p:txBody>
          <a:bodyPr>
            <a:normAutofit/>
          </a:bodyPr>
          <a:lstStyle/>
          <a:p>
            <a:r>
              <a:rPr lang="en-US" dirty="0"/>
              <a:t>Applying this manifest creates a new Service named "my-service" with the default </a:t>
            </a:r>
            <a:r>
              <a:rPr lang="en-US" dirty="0" err="1"/>
              <a:t>ClusterIP</a:t>
            </a:r>
            <a:r>
              <a:rPr lang="en-US" dirty="0"/>
              <a:t> service type. The Service targets TCP port 9376 on any Pod with the app.kubernetes.io/name: </a:t>
            </a:r>
            <a:r>
              <a:rPr lang="en-US" dirty="0" err="1"/>
              <a:t>MyApp</a:t>
            </a:r>
            <a:r>
              <a:rPr lang="en-US" dirty="0"/>
              <a:t> label.</a:t>
            </a:r>
          </a:p>
          <a:p>
            <a:r>
              <a:rPr lang="en-US" dirty="0"/>
              <a:t>Kubernetes assigns this Service an IP address (the cluster IP), that is used by the virtual IP address mechanism. For more details on that mechanism, read Virtual IPs and Service Proxies.</a:t>
            </a:r>
          </a:p>
          <a:p>
            <a:r>
              <a:rPr lang="en-US" dirty="0"/>
              <a:t>The controller for that Service continuously scans for Pods that match its selector, and then makes any necessary updates to the set of </a:t>
            </a:r>
            <a:r>
              <a:rPr lang="en-US" dirty="0" err="1"/>
              <a:t>EndpointSlices</a:t>
            </a:r>
            <a:r>
              <a:rPr lang="en-US" dirty="0"/>
              <a:t> for the Service.</a:t>
            </a:r>
          </a:p>
          <a:p>
            <a:r>
              <a:rPr lang="en-US" dirty="0"/>
              <a:t>The name of a Service object must be a valid RFC 1035 label name.</a:t>
            </a:r>
            <a:endParaRPr lang="en-NL" dirty="0"/>
          </a:p>
        </p:txBody>
      </p:sp>
    </p:spTree>
    <p:extLst>
      <p:ext uri="{BB962C8B-B14F-4D97-AF65-F5344CB8AC3E}">
        <p14:creationId xmlns:p14="http://schemas.microsoft.com/office/powerpoint/2010/main" val="1085937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476E-1993-C639-627A-9BCEA989B344}"/>
              </a:ext>
            </a:extLst>
          </p:cNvPr>
          <p:cNvSpPr>
            <a:spLocks noGrp="1"/>
          </p:cNvSpPr>
          <p:nvPr>
            <p:ph type="title"/>
          </p:nvPr>
        </p:nvSpPr>
        <p:spPr/>
        <p:txBody>
          <a:bodyPr/>
          <a:lstStyle/>
          <a:p>
            <a:r>
              <a:rPr lang="nl-NL" dirty="0"/>
              <a:t>Port definitions</a:t>
            </a:r>
            <a:endParaRPr lang="en-NL" dirty="0"/>
          </a:p>
        </p:txBody>
      </p:sp>
      <p:sp>
        <p:nvSpPr>
          <p:cNvPr id="3" name="Content Placeholder 2">
            <a:extLst>
              <a:ext uri="{FF2B5EF4-FFF2-40B4-BE49-F238E27FC236}">
                <a16:creationId xmlns:a16="http://schemas.microsoft.com/office/drawing/2014/main" id="{502F1424-67D9-3C27-E7D7-5196043053FF}"/>
              </a:ext>
            </a:extLst>
          </p:cNvPr>
          <p:cNvSpPr>
            <a:spLocks noGrp="1"/>
          </p:cNvSpPr>
          <p:nvPr>
            <p:ph idx="1"/>
          </p:nvPr>
        </p:nvSpPr>
        <p:spPr>
          <a:xfrm>
            <a:off x="1024129" y="2286000"/>
            <a:ext cx="6362192" cy="4023360"/>
          </a:xfrm>
        </p:spPr>
        <p:txBody>
          <a:bodyPr/>
          <a:lstStyle/>
          <a:p>
            <a:r>
              <a:rPr lang="en-US" dirty="0"/>
              <a:t>Port definitions in Pods have names, and you can reference these names in the </a:t>
            </a:r>
            <a:r>
              <a:rPr lang="en-US" dirty="0" err="1"/>
              <a:t>targetPort</a:t>
            </a:r>
            <a:r>
              <a:rPr lang="en-US" dirty="0"/>
              <a:t> attribute of a Service. For example, we can bind the </a:t>
            </a:r>
            <a:r>
              <a:rPr lang="en-US" dirty="0" err="1"/>
              <a:t>targetPort</a:t>
            </a:r>
            <a:r>
              <a:rPr lang="en-US" dirty="0"/>
              <a:t> of the Service to the Pod port in the following way:</a:t>
            </a:r>
          </a:p>
          <a:p>
            <a:r>
              <a:rPr lang="en-US" dirty="0"/>
              <a:t>This works even if there is a mixture of Pods in the Service using a single configured name, with the same network protocol available via different port numbers. This offers a lot of flexibility for deploying and evolving your Services. For example, you can change the port numbers that Pods expose in the next version of your backend software, without breaking clients.</a:t>
            </a:r>
            <a:endParaRPr lang="en-NL" dirty="0"/>
          </a:p>
        </p:txBody>
      </p:sp>
      <p:pic>
        <p:nvPicPr>
          <p:cNvPr id="5" name="Picture 4">
            <a:extLst>
              <a:ext uri="{FF2B5EF4-FFF2-40B4-BE49-F238E27FC236}">
                <a16:creationId xmlns:a16="http://schemas.microsoft.com/office/drawing/2014/main" id="{DB74BFF0-45FF-51DF-B541-092D70726CD3}"/>
              </a:ext>
            </a:extLst>
          </p:cNvPr>
          <p:cNvPicPr>
            <a:picLocks noChangeAspect="1"/>
          </p:cNvPicPr>
          <p:nvPr/>
        </p:nvPicPr>
        <p:blipFill>
          <a:blip r:embed="rId2"/>
          <a:stretch>
            <a:fillRect/>
          </a:stretch>
        </p:blipFill>
        <p:spPr>
          <a:xfrm>
            <a:off x="7469505" y="585216"/>
            <a:ext cx="3105150" cy="6105525"/>
          </a:xfrm>
          <a:prstGeom prst="rect">
            <a:avLst/>
          </a:prstGeom>
        </p:spPr>
      </p:pic>
    </p:spTree>
    <p:extLst>
      <p:ext uri="{BB962C8B-B14F-4D97-AF65-F5344CB8AC3E}">
        <p14:creationId xmlns:p14="http://schemas.microsoft.com/office/powerpoint/2010/main" val="40050592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F1CB-FDFD-C049-B7EB-31D9ACD2AE29}"/>
              </a:ext>
            </a:extLst>
          </p:cNvPr>
          <p:cNvSpPr>
            <a:spLocks noGrp="1"/>
          </p:cNvSpPr>
          <p:nvPr>
            <p:ph type="title"/>
          </p:nvPr>
        </p:nvSpPr>
        <p:spPr/>
        <p:txBody>
          <a:bodyPr/>
          <a:lstStyle/>
          <a:p>
            <a:r>
              <a:rPr lang="nl-NL" dirty="0"/>
              <a:t>Service type</a:t>
            </a:r>
            <a:endParaRPr lang="en-NL" dirty="0"/>
          </a:p>
        </p:txBody>
      </p:sp>
      <p:sp>
        <p:nvSpPr>
          <p:cNvPr id="3" name="Content Placeholder 2">
            <a:extLst>
              <a:ext uri="{FF2B5EF4-FFF2-40B4-BE49-F238E27FC236}">
                <a16:creationId xmlns:a16="http://schemas.microsoft.com/office/drawing/2014/main" id="{4D4B5AD5-49EC-CC65-EB36-15E61AFAD939}"/>
              </a:ext>
            </a:extLst>
          </p:cNvPr>
          <p:cNvSpPr>
            <a:spLocks noGrp="1"/>
          </p:cNvSpPr>
          <p:nvPr>
            <p:ph idx="1"/>
          </p:nvPr>
        </p:nvSpPr>
        <p:spPr/>
        <p:txBody>
          <a:bodyPr/>
          <a:lstStyle/>
          <a:p>
            <a:r>
              <a:rPr lang="en-US" dirty="0"/>
              <a:t>For some parts of your application (for example, frontends) you may want to expose a Service onto an external IP address, one that's accessible from outside of your cluster.</a:t>
            </a:r>
          </a:p>
          <a:p>
            <a:r>
              <a:rPr lang="en-US" dirty="0"/>
              <a:t>Kubernetes Service types allow you to specify what kind of Service you want.</a:t>
            </a:r>
          </a:p>
          <a:p>
            <a:r>
              <a:rPr lang="en-US" dirty="0"/>
              <a:t>The available type values and their behaviors are:</a:t>
            </a:r>
          </a:p>
          <a:p>
            <a:r>
              <a:rPr lang="en-US" b="1" dirty="0" err="1"/>
              <a:t>ClusterIP</a:t>
            </a:r>
            <a:endParaRPr lang="en-US" b="1" dirty="0"/>
          </a:p>
          <a:p>
            <a:r>
              <a:rPr lang="en-US" dirty="0"/>
              <a:t>Exposes the Service on a cluster-internal IP. Choosing this value makes the Service only reachable from within the cluster. This is the default that is used if you don't explicitly specify a type for a Service. You can expose the Service to the public internet using an Ingress or a Gateway.</a:t>
            </a:r>
            <a:endParaRPr lang="en-NL" dirty="0"/>
          </a:p>
        </p:txBody>
      </p:sp>
    </p:spTree>
    <p:extLst>
      <p:ext uri="{BB962C8B-B14F-4D97-AF65-F5344CB8AC3E}">
        <p14:creationId xmlns:p14="http://schemas.microsoft.com/office/powerpoint/2010/main" val="17937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186D-DF6A-BE20-1AB2-4AA2F789D648}"/>
              </a:ext>
            </a:extLst>
          </p:cNvPr>
          <p:cNvSpPr>
            <a:spLocks noGrp="1"/>
          </p:cNvSpPr>
          <p:nvPr>
            <p:ph type="title"/>
          </p:nvPr>
        </p:nvSpPr>
        <p:spPr/>
        <p:txBody>
          <a:bodyPr/>
          <a:lstStyle/>
          <a:p>
            <a:r>
              <a:rPr lang="en-US" dirty="0"/>
              <a:t>Why you need Kubernetes and what it can do</a:t>
            </a:r>
            <a:endParaRPr lang="en-NL" dirty="0"/>
          </a:p>
        </p:txBody>
      </p:sp>
      <p:sp>
        <p:nvSpPr>
          <p:cNvPr id="3" name="Content Placeholder 2">
            <a:extLst>
              <a:ext uri="{FF2B5EF4-FFF2-40B4-BE49-F238E27FC236}">
                <a16:creationId xmlns:a16="http://schemas.microsoft.com/office/drawing/2014/main" id="{99181BCA-5163-5FDB-4947-788EF54BEF57}"/>
              </a:ext>
            </a:extLst>
          </p:cNvPr>
          <p:cNvSpPr>
            <a:spLocks noGrp="1"/>
          </p:cNvSpPr>
          <p:nvPr>
            <p:ph idx="1"/>
          </p:nvPr>
        </p:nvSpPr>
        <p:spPr/>
        <p:txBody>
          <a:bodyPr/>
          <a:lstStyle/>
          <a:p>
            <a:r>
              <a:rPr lang="en-US" dirty="0"/>
              <a:t>Containers are a good way to bundle and run your applications. In a production environment, you need to manage the containers that run the applications and ensure that there is no downtime. For example, if a container goes down, another container needs to start. Wouldn't it be easier if this behavior was handled by a system?</a:t>
            </a:r>
          </a:p>
          <a:p>
            <a:r>
              <a:rPr lang="en-US" dirty="0"/>
              <a:t>That's how Kubernetes comes to the rescue! Kubernetes provides you with a framework to run distributed systems resiliently. It takes care of scaling and failover for your application, provides deployment patterns, and more. For example: Kubernetes can easily manage a canary deployment for your system.</a:t>
            </a:r>
            <a:endParaRPr lang="en-NL" dirty="0"/>
          </a:p>
        </p:txBody>
      </p:sp>
    </p:spTree>
    <p:extLst>
      <p:ext uri="{BB962C8B-B14F-4D97-AF65-F5344CB8AC3E}">
        <p14:creationId xmlns:p14="http://schemas.microsoft.com/office/powerpoint/2010/main" val="18883605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6784-4D84-2422-6D4E-91F73932AF8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2C8187BF-334F-E63D-8675-7640D24C20B8}"/>
              </a:ext>
            </a:extLst>
          </p:cNvPr>
          <p:cNvSpPr>
            <a:spLocks noGrp="1"/>
          </p:cNvSpPr>
          <p:nvPr>
            <p:ph idx="1"/>
          </p:nvPr>
        </p:nvSpPr>
        <p:spPr>
          <a:xfrm>
            <a:off x="1024128" y="812800"/>
            <a:ext cx="9720073" cy="5496560"/>
          </a:xfrm>
        </p:spPr>
        <p:txBody>
          <a:bodyPr>
            <a:normAutofit/>
          </a:bodyPr>
          <a:lstStyle/>
          <a:p>
            <a:r>
              <a:rPr lang="en-US" b="1" dirty="0" err="1"/>
              <a:t>NodePort</a:t>
            </a:r>
            <a:endParaRPr lang="en-US" b="1" dirty="0"/>
          </a:p>
          <a:p>
            <a:r>
              <a:rPr lang="en-US" dirty="0"/>
              <a:t>Exposes the Service on each Node's IP at a static port (the </a:t>
            </a:r>
            <a:r>
              <a:rPr lang="en-US" dirty="0" err="1"/>
              <a:t>NodePort</a:t>
            </a:r>
            <a:r>
              <a:rPr lang="en-US" dirty="0"/>
              <a:t>). To make the node port available, Kubernetes sets up a cluster IP address, the same as if you had requested a Service of type: </a:t>
            </a:r>
            <a:r>
              <a:rPr lang="en-US" dirty="0" err="1"/>
              <a:t>ClusterIP</a:t>
            </a:r>
            <a:r>
              <a:rPr lang="en-US" dirty="0"/>
              <a:t>.</a:t>
            </a:r>
          </a:p>
          <a:p>
            <a:r>
              <a:rPr lang="en-US" b="1" dirty="0" err="1"/>
              <a:t>LoadBalancer</a:t>
            </a:r>
            <a:endParaRPr lang="en-US" b="1" dirty="0"/>
          </a:p>
          <a:p>
            <a:r>
              <a:rPr lang="en-US" dirty="0"/>
              <a:t>Exposes the Service externally using an external load balancer. Kubernetes does not directly offer a load balancing component; you must provide one, or you can integrate your Kubernetes cluster with a cloud provider.</a:t>
            </a:r>
          </a:p>
          <a:p>
            <a:r>
              <a:rPr lang="en-US" b="1" dirty="0" err="1"/>
              <a:t>ExternalName</a:t>
            </a:r>
            <a:endParaRPr lang="en-US" b="1" dirty="0"/>
          </a:p>
          <a:p>
            <a:r>
              <a:rPr lang="en-US" dirty="0"/>
              <a:t>Maps the Service to the contents of the </a:t>
            </a:r>
            <a:r>
              <a:rPr lang="en-US" dirty="0" err="1"/>
              <a:t>externalName</a:t>
            </a:r>
            <a:r>
              <a:rPr lang="en-US" dirty="0"/>
              <a:t> field (for example, to the hostname </a:t>
            </a:r>
            <a:r>
              <a:rPr lang="en-US" dirty="0" err="1"/>
              <a:t>api.foo.bar.example</a:t>
            </a:r>
            <a:r>
              <a:rPr lang="en-US" dirty="0"/>
              <a:t>). The mapping configures your cluster's DNS server to return a CNAME record with that external hostname value. No proxying of any kind is set up.</a:t>
            </a:r>
            <a:endParaRPr lang="en-NL" dirty="0"/>
          </a:p>
        </p:txBody>
      </p:sp>
    </p:spTree>
    <p:extLst>
      <p:ext uri="{BB962C8B-B14F-4D97-AF65-F5344CB8AC3E}">
        <p14:creationId xmlns:p14="http://schemas.microsoft.com/office/powerpoint/2010/main" val="162538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6636-D827-4DDE-E1FD-4A308F228DDB}"/>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C0FDFB0-D632-A691-9E7C-F062F5D678EF}"/>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4957725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127F-26AA-75A5-081B-553A1D693876}"/>
              </a:ext>
            </a:extLst>
          </p:cNvPr>
          <p:cNvSpPr>
            <a:spLocks noGrp="1"/>
          </p:cNvSpPr>
          <p:nvPr>
            <p:ph type="title"/>
          </p:nvPr>
        </p:nvSpPr>
        <p:spPr/>
        <p:txBody>
          <a:bodyPr/>
          <a:lstStyle/>
          <a:p>
            <a:r>
              <a:rPr lang="en-US" dirty="0"/>
              <a:t>Tutorial: Services</a:t>
            </a:r>
            <a:endParaRPr lang="en-NL" dirty="0"/>
          </a:p>
        </p:txBody>
      </p:sp>
      <p:sp>
        <p:nvSpPr>
          <p:cNvPr id="3" name="Content Placeholder 2">
            <a:extLst>
              <a:ext uri="{FF2B5EF4-FFF2-40B4-BE49-F238E27FC236}">
                <a16:creationId xmlns:a16="http://schemas.microsoft.com/office/drawing/2014/main" id="{0E2486F1-F372-58EB-CF3D-FA8E855D9FD6}"/>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C6A7F039-C049-7AD5-E61D-2DC8FB0F3557}"/>
              </a:ext>
            </a:extLst>
          </p:cNvPr>
          <p:cNvPicPr>
            <a:picLocks noChangeAspect="1"/>
          </p:cNvPicPr>
          <p:nvPr/>
        </p:nvPicPr>
        <p:blipFill>
          <a:blip r:embed="rId3"/>
          <a:stretch>
            <a:fillRect/>
          </a:stretch>
        </p:blipFill>
        <p:spPr>
          <a:xfrm>
            <a:off x="1024128" y="2286000"/>
            <a:ext cx="6829425" cy="4495800"/>
          </a:xfrm>
          <a:prstGeom prst="rect">
            <a:avLst/>
          </a:prstGeom>
        </p:spPr>
      </p:pic>
    </p:spTree>
    <p:extLst>
      <p:ext uri="{BB962C8B-B14F-4D97-AF65-F5344CB8AC3E}">
        <p14:creationId xmlns:p14="http://schemas.microsoft.com/office/powerpoint/2010/main" val="5220571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A002-1CC1-1867-3D76-BB69C9CBC8A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43EB789-EE21-D35F-4C9C-85733CA309B3}"/>
              </a:ext>
            </a:extLst>
          </p:cNvPr>
          <p:cNvSpPr>
            <a:spLocks noGrp="1"/>
          </p:cNvSpPr>
          <p:nvPr>
            <p:ph idx="1"/>
          </p:nvPr>
        </p:nvSpPr>
        <p:spPr/>
        <p:txBody>
          <a:bodyPr/>
          <a:lstStyle/>
          <a:p>
            <a:r>
              <a:rPr lang="nl-NL" dirty="0">
                <a:hlinkClick r:id="rId2"/>
              </a:rPr>
              <a:t>https://kubernetes.io/docs/concepts/services-networking/service/</a:t>
            </a:r>
            <a:endParaRPr lang="nl-NL" dirty="0"/>
          </a:p>
          <a:p>
            <a:r>
              <a:rPr lang="nl-NL" dirty="0"/>
              <a:t>Todo: ingress, gateway api etc</a:t>
            </a:r>
          </a:p>
          <a:p>
            <a:endParaRPr lang="en-NL" dirty="0"/>
          </a:p>
        </p:txBody>
      </p:sp>
      <p:pic>
        <p:nvPicPr>
          <p:cNvPr id="4" name="Picture 2" descr="Things to do while stuck at home - Auto Body Xperts">
            <a:extLst>
              <a:ext uri="{FF2B5EF4-FFF2-40B4-BE49-F238E27FC236}">
                <a16:creationId xmlns:a16="http://schemas.microsoft.com/office/drawing/2014/main" id="{3B29D763-8D4B-3206-DE67-8B5E52877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680" y="3284728"/>
            <a:ext cx="3640008"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1676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F07D-ABFB-BA60-354C-DC50E55FB5B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B04FD79-6375-C4C5-0F37-608D2B582729}"/>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35418763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E763-CA9F-6343-32B8-92B674650C3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7B88AAF8-6495-2775-0195-1565EC14CE7B}"/>
              </a:ext>
            </a:extLst>
          </p:cNvPr>
          <p:cNvSpPr>
            <a:spLocks noGrp="1"/>
          </p:cNvSpPr>
          <p:nvPr>
            <p:ph idx="1"/>
          </p:nvPr>
        </p:nvSpPr>
        <p:spPr/>
        <p:txBody>
          <a:bodyPr/>
          <a:lstStyle/>
          <a:p>
            <a:endParaRPr lang="en-NL"/>
          </a:p>
        </p:txBody>
      </p:sp>
    </p:spTree>
    <p:extLst>
      <p:ext uri="{BB962C8B-B14F-4D97-AF65-F5344CB8AC3E}">
        <p14:creationId xmlns:p14="http://schemas.microsoft.com/office/powerpoint/2010/main" val="5122314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095D-F7C0-E4C4-58A4-DB19DACCA703}"/>
              </a:ext>
            </a:extLst>
          </p:cNvPr>
          <p:cNvSpPr>
            <a:spLocks noGrp="1"/>
          </p:cNvSpPr>
          <p:nvPr>
            <p:ph type="title"/>
          </p:nvPr>
        </p:nvSpPr>
        <p:spPr/>
        <p:txBody>
          <a:bodyPr/>
          <a:lstStyle/>
          <a:p>
            <a:r>
              <a:rPr lang="en-US" dirty="0"/>
              <a:t>configuration</a:t>
            </a:r>
            <a:endParaRPr lang="en-NL" dirty="0"/>
          </a:p>
        </p:txBody>
      </p:sp>
      <p:sp>
        <p:nvSpPr>
          <p:cNvPr id="3" name="Content Placeholder 2">
            <a:extLst>
              <a:ext uri="{FF2B5EF4-FFF2-40B4-BE49-F238E27FC236}">
                <a16:creationId xmlns:a16="http://schemas.microsoft.com/office/drawing/2014/main" id="{9EECE946-17E7-CFBD-026F-DB4B127653DD}"/>
              </a:ext>
            </a:extLst>
          </p:cNvPr>
          <p:cNvSpPr>
            <a:spLocks noGrp="1"/>
          </p:cNvSpPr>
          <p:nvPr>
            <p:ph idx="1"/>
          </p:nvPr>
        </p:nvSpPr>
        <p:spPr/>
        <p:txBody>
          <a:bodyPr/>
          <a:lstStyle/>
          <a:p>
            <a:r>
              <a:rPr lang="en-US" dirty="0"/>
              <a:t>Configuration Best Practices</a:t>
            </a:r>
          </a:p>
          <a:p>
            <a:r>
              <a:rPr lang="en-US" dirty="0" err="1"/>
              <a:t>ConfigMaps</a:t>
            </a:r>
            <a:endParaRPr lang="en-US" dirty="0"/>
          </a:p>
          <a:p>
            <a:r>
              <a:rPr lang="en-US" dirty="0"/>
              <a:t>Secrets</a:t>
            </a:r>
          </a:p>
          <a:p>
            <a:r>
              <a:rPr lang="en-US" dirty="0"/>
              <a:t>Resource Management for Pods and Containers</a:t>
            </a:r>
          </a:p>
          <a:p>
            <a:r>
              <a:rPr lang="en-US" dirty="0"/>
              <a:t>Organizing Cluster Access Using </a:t>
            </a:r>
            <a:r>
              <a:rPr lang="en-US" dirty="0" err="1"/>
              <a:t>kubeconfig</a:t>
            </a:r>
            <a:r>
              <a:rPr lang="en-US" dirty="0"/>
              <a:t> Files</a:t>
            </a:r>
          </a:p>
          <a:p>
            <a:r>
              <a:rPr lang="en-US" dirty="0"/>
              <a:t>Resource Management for Windows nodes</a:t>
            </a:r>
            <a:endParaRPr lang="en-NL" dirty="0"/>
          </a:p>
        </p:txBody>
      </p:sp>
    </p:spTree>
    <p:extLst>
      <p:ext uri="{BB962C8B-B14F-4D97-AF65-F5344CB8AC3E}">
        <p14:creationId xmlns:p14="http://schemas.microsoft.com/office/powerpoint/2010/main" val="24877649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F18-A47D-ACD6-7ADF-AAD8E47B079C}"/>
              </a:ext>
            </a:extLst>
          </p:cNvPr>
          <p:cNvSpPr>
            <a:spLocks noGrp="1"/>
          </p:cNvSpPr>
          <p:nvPr>
            <p:ph type="title"/>
          </p:nvPr>
        </p:nvSpPr>
        <p:spPr/>
        <p:txBody>
          <a:bodyPr/>
          <a:lstStyle/>
          <a:p>
            <a:r>
              <a:rPr lang="nl-NL" dirty="0"/>
              <a:t>Configuration Best Practices</a:t>
            </a:r>
            <a:endParaRPr lang="en-NL" dirty="0"/>
          </a:p>
        </p:txBody>
      </p:sp>
      <p:sp>
        <p:nvSpPr>
          <p:cNvPr id="3" name="Content Placeholder 2">
            <a:extLst>
              <a:ext uri="{FF2B5EF4-FFF2-40B4-BE49-F238E27FC236}">
                <a16:creationId xmlns:a16="http://schemas.microsoft.com/office/drawing/2014/main" id="{72B790C3-B45D-7187-9461-93034F89C0DD}"/>
              </a:ext>
            </a:extLst>
          </p:cNvPr>
          <p:cNvSpPr>
            <a:spLocks noGrp="1"/>
          </p:cNvSpPr>
          <p:nvPr>
            <p:ph idx="1"/>
          </p:nvPr>
        </p:nvSpPr>
        <p:spPr>
          <a:xfrm>
            <a:off x="1024128" y="1757680"/>
            <a:ext cx="9720073" cy="4866640"/>
          </a:xfrm>
        </p:spPr>
        <p:txBody>
          <a:bodyPr>
            <a:normAutofit fontScale="92500"/>
          </a:bodyPr>
          <a:lstStyle/>
          <a:p>
            <a:pPr marL="457200" indent="-457200">
              <a:buFont typeface="+mj-lt"/>
              <a:buAutoNum type="arabicPeriod"/>
            </a:pPr>
            <a:r>
              <a:rPr lang="en-US" dirty="0"/>
              <a:t>When defining configurations, specify the latest stable API version.</a:t>
            </a:r>
          </a:p>
          <a:p>
            <a:pPr marL="457200" indent="-457200">
              <a:buFont typeface="+mj-lt"/>
              <a:buAutoNum type="arabicPeriod"/>
            </a:pPr>
            <a:r>
              <a:rPr lang="en-US" dirty="0"/>
              <a:t>Configuration files should be stored in version control before being pushed to the cluster. This allows you to quickly roll back a configuration change if necessary. It also aids cluster re-creation and restoration.</a:t>
            </a:r>
          </a:p>
          <a:p>
            <a:pPr marL="457200" indent="-457200">
              <a:buFont typeface="+mj-lt"/>
              <a:buAutoNum type="arabicPeriod"/>
            </a:pPr>
            <a:r>
              <a:rPr lang="en-US" dirty="0"/>
              <a:t>Write your configuration files using YAML rather than JSON. Though these formats can be used interchangeably in almost all scenarios, YAML tends to be more user-friendly.</a:t>
            </a:r>
          </a:p>
          <a:p>
            <a:pPr marL="457200" indent="-457200">
              <a:buFont typeface="+mj-lt"/>
              <a:buAutoNum type="arabicPeriod"/>
            </a:pPr>
            <a:r>
              <a:rPr lang="en-US" dirty="0"/>
              <a:t>Group related objects into a single file whenever it makes sense. One file is often easier to manage than several.</a:t>
            </a:r>
          </a:p>
          <a:p>
            <a:pPr marL="457200" indent="-457200">
              <a:buFont typeface="+mj-lt"/>
              <a:buAutoNum type="arabicPeriod"/>
            </a:pPr>
            <a:r>
              <a:rPr lang="en-US" dirty="0"/>
              <a:t>Note also that many </a:t>
            </a:r>
            <a:r>
              <a:rPr lang="en-US" dirty="0" err="1"/>
              <a:t>kubectl</a:t>
            </a:r>
            <a:r>
              <a:rPr lang="en-US" dirty="0"/>
              <a:t> commands can be called on a directory. For example, you can call </a:t>
            </a:r>
            <a:r>
              <a:rPr lang="en-US" dirty="0" err="1"/>
              <a:t>kubectl</a:t>
            </a:r>
            <a:r>
              <a:rPr lang="en-US" dirty="0"/>
              <a:t> apply on a directory of config files.</a:t>
            </a:r>
          </a:p>
          <a:p>
            <a:pPr marL="457200" indent="-457200">
              <a:buFont typeface="+mj-lt"/>
              <a:buAutoNum type="arabicPeriod"/>
            </a:pPr>
            <a:r>
              <a:rPr lang="en-US" dirty="0"/>
              <a:t>Don't specify default values unnecessarily: simple, minimal configuration will make errors less likely.</a:t>
            </a:r>
          </a:p>
          <a:p>
            <a:pPr marL="457200" indent="-457200">
              <a:buFont typeface="+mj-lt"/>
              <a:buAutoNum type="arabicPeriod"/>
            </a:pPr>
            <a:r>
              <a:rPr lang="en-US" dirty="0"/>
              <a:t>Put object descriptions in annotations, to allow better introspection.</a:t>
            </a:r>
            <a:endParaRPr lang="en-NL" dirty="0"/>
          </a:p>
        </p:txBody>
      </p:sp>
    </p:spTree>
    <p:extLst>
      <p:ext uri="{BB962C8B-B14F-4D97-AF65-F5344CB8AC3E}">
        <p14:creationId xmlns:p14="http://schemas.microsoft.com/office/powerpoint/2010/main" val="2677412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62CA-CEB3-FC5E-993D-218ACC5797D3}"/>
              </a:ext>
            </a:extLst>
          </p:cNvPr>
          <p:cNvSpPr>
            <a:spLocks noGrp="1"/>
          </p:cNvSpPr>
          <p:nvPr>
            <p:ph type="title"/>
          </p:nvPr>
        </p:nvSpPr>
        <p:spPr/>
        <p:txBody>
          <a:bodyPr/>
          <a:lstStyle/>
          <a:p>
            <a:r>
              <a:rPr lang="en-US" dirty="0"/>
              <a:t>"Naked" Pods versus </a:t>
            </a:r>
            <a:r>
              <a:rPr lang="en-US" dirty="0" err="1"/>
              <a:t>ReplicaSets</a:t>
            </a:r>
            <a:r>
              <a:rPr lang="en-US" dirty="0"/>
              <a:t>, Deployments, and Jobs</a:t>
            </a:r>
            <a:endParaRPr lang="en-NL" dirty="0"/>
          </a:p>
        </p:txBody>
      </p:sp>
      <p:sp>
        <p:nvSpPr>
          <p:cNvPr id="3" name="Content Placeholder 2">
            <a:extLst>
              <a:ext uri="{FF2B5EF4-FFF2-40B4-BE49-F238E27FC236}">
                <a16:creationId xmlns:a16="http://schemas.microsoft.com/office/drawing/2014/main" id="{2BCD07EF-82DE-3EB7-90E3-0AA4CFCD61EE}"/>
              </a:ext>
            </a:extLst>
          </p:cNvPr>
          <p:cNvSpPr>
            <a:spLocks noGrp="1"/>
          </p:cNvSpPr>
          <p:nvPr>
            <p:ph idx="1"/>
          </p:nvPr>
        </p:nvSpPr>
        <p:spPr/>
        <p:txBody>
          <a:bodyPr/>
          <a:lstStyle/>
          <a:p>
            <a:r>
              <a:rPr lang="en-US" dirty="0"/>
              <a:t>Don't use naked Pods (that is, Pods not bound to a </a:t>
            </a:r>
            <a:r>
              <a:rPr lang="en-US" dirty="0" err="1"/>
              <a:t>ReplicaSet</a:t>
            </a:r>
            <a:r>
              <a:rPr lang="en-US" dirty="0"/>
              <a:t> or Deployment) if you can avoid it. Naked Pods will not be rescheduled in the event of a node failure.</a:t>
            </a:r>
          </a:p>
          <a:p>
            <a:r>
              <a:rPr lang="en-US" dirty="0"/>
              <a:t>A Deployment, which both creates a </a:t>
            </a:r>
            <a:r>
              <a:rPr lang="en-US" dirty="0" err="1"/>
              <a:t>ReplicaSet</a:t>
            </a:r>
            <a:r>
              <a:rPr lang="en-US" dirty="0"/>
              <a:t> to ensure that the desired number of Pods is always available, and specifies a strategy to replace Pods (such as </a:t>
            </a:r>
            <a:r>
              <a:rPr lang="en-US" dirty="0" err="1"/>
              <a:t>RollingUpdate</a:t>
            </a:r>
            <a:r>
              <a:rPr lang="en-US" dirty="0"/>
              <a:t>), is almost always preferable to creating Pods directly, except for some explicit </a:t>
            </a:r>
            <a:r>
              <a:rPr lang="en-US" dirty="0" err="1"/>
              <a:t>restartPolicy</a:t>
            </a:r>
            <a:r>
              <a:rPr lang="en-US" dirty="0"/>
              <a:t>: Never scenarios. A Job may also be appropriate.</a:t>
            </a:r>
            <a:endParaRPr lang="en-NL" dirty="0"/>
          </a:p>
        </p:txBody>
      </p:sp>
    </p:spTree>
    <p:extLst>
      <p:ext uri="{BB962C8B-B14F-4D97-AF65-F5344CB8AC3E}">
        <p14:creationId xmlns:p14="http://schemas.microsoft.com/office/powerpoint/2010/main" val="19990826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3438-7866-2E0F-9E7C-5071AB0F0EF1}"/>
              </a:ext>
            </a:extLst>
          </p:cNvPr>
          <p:cNvSpPr>
            <a:spLocks noGrp="1"/>
          </p:cNvSpPr>
          <p:nvPr>
            <p:ph type="title"/>
          </p:nvPr>
        </p:nvSpPr>
        <p:spPr/>
        <p:txBody>
          <a:bodyPr/>
          <a:lstStyle/>
          <a:p>
            <a:r>
              <a:rPr lang="nl-NL" dirty="0"/>
              <a:t>Services</a:t>
            </a:r>
            <a:endParaRPr lang="en-NL" dirty="0"/>
          </a:p>
        </p:txBody>
      </p:sp>
      <p:sp>
        <p:nvSpPr>
          <p:cNvPr id="3" name="Content Placeholder 2">
            <a:extLst>
              <a:ext uri="{FF2B5EF4-FFF2-40B4-BE49-F238E27FC236}">
                <a16:creationId xmlns:a16="http://schemas.microsoft.com/office/drawing/2014/main" id="{457F8AFD-E33B-7B12-C3FA-82911DD899F6}"/>
              </a:ext>
            </a:extLst>
          </p:cNvPr>
          <p:cNvSpPr>
            <a:spLocks noGrp="1"/>
          </p:cNvSpPr>
          <p:nvPr>
            <p:ph idx="1"/>
          </p:nvPr>
        </p:nvSpPr>
        <p:spPr/>
        <p:txBody>
          <a:bodyPr>
            <a:normAutofit/>
          </a:bodyPr>
          <a:lstStyle/>
          <a:p>
            <a:r>
              <a:rPr lang="en-US" dirty="0"/>
              <a:t>Create a Service before its corresponding backend workloads (Deployments or </a:t>
            </a:r>
            <a:r>
              <a:rPr lang="en-US" dirty="0" err="1"/>
              <a:t>ReplicaSets</a:t>
            </a:r>
            <a:r>
              <a:rPr lang="en-US" dirty="0"/>
              <a:t>), and before any workloads that need to access it. When Kubernetes starts a container, it provides environment variables pointing to all the Services which were running when the container was started. For example, if a Service named foo exists, all containers will get the following variables in their initial environment:</a:t>
            </a:r>
          </a:p>
          <a:p>
            <a:r>
              <a:rPr lang="en-US" sz="1800" dirty="0">
                <a:latin typeface="Courier New" panose="02070309020205020404" pitchFamily="49" charset="0"/>
                <a:cs typeface="Courier New" panose="02070309020205020404" pitchFamily="49" charset="0"/>
              </a:rPr>
              <a:t>FOO_SERVICE_HOST=&lt;the host the Service is running on&gt;</a:t>
            </a:r>
          </a:p>
          <a:p>
            <a:r>
              <a:rPr lang="en-US" sz="1800" dirty="0">
                <a:latin typeface="Courier New" panose="02070309020205020404" pitchFamily="49" charset="0"/>
                <a:cs typeface="Courier New" panose="02070309020205020404" pitchFamily="49" charset="0"/>
              </a:rPr>
              <a:t>FOO_SERVICE_PORT=&lt;the port the Service is running on&gt;</a:t>
            </a:r>
          </a:p>
          <a:p>
            <a:r>
              <a:rPr lang="en-US" dirty="0"/>
              <a:t>This does imply an ordering requirement - any Service that a Pod wants to access must be created before the Pod itself, or else the environment variables will not be populated. DNS does not have this restriction.</a:t>
            </a:r>
            <a:endParaRPr lang="en-NL" dirty="0"/>
          </a:p>
        </p:txBody>
      </p:sp>
    </p:spTree>
    <p:extLst>
      <p:ext uri="{BB962C8B-B14F-4D97-AF65-F5344CB8AC3E}">
        <p14:creationId xmlns:p14="http://schemas.microsoft.com/office/powerpoint/2010/main" val="219876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03B3-31D0-972E-AE0D-D899FC4BF3A5}"/>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D19C2002-C8FD-680F-41F3-2C457A80379D}"/>
              </a:ext>
            </a:extLst>
          </p:cNvPr>
          <p:cNvSpPr>
            <a:spLocks noGrp="1"/>
          </p:cNvSpPr>
          <p:nvPr>
            <p:ph idx="1"/>
          </p:nvPr>
        </p:nvSpPr>
        <p:spPr>
          <a:xfrm>
            <a:off x="1024128" y="585216"/>
            <a:ext cx="9720073" cy="5724144"/>
          </a:xfrm>
        </p:spPr>
        <p:txBody>
          <a:bodyPr>
            <a:normAutofit fontScale="70000" lnSpcReduction="20000"/>
          </a:bodyPr>
          <a:lstStyle/>
          <a:p>
            <a:r>
              <a:rPr lang="en-US" dirty="0"/>
              <a:t>Kubernetes provides you with:</a:t>
            </a:r>
          </a:p>
          <a:p>
            <a:r>
              <a:rPr lang="en-US" b="1" dirty="0"/>
              <a:t>Service discovery and load balancing </a:t>
            </a:r>
            <a:r>
              <a:rPr lang="en-US" dirty="0"/>
              <a:t>Kubernetes can expose a container using the DNS name or using their own IP address. If traffic to a container is high, Kubernetes is able to load balance and distribute the network traffic so that the deployment is stable.</a:t>
            </a:r>
          </a:p>
          <a:p>
            <a:r>
              <a:rPr lang="en-US" b="1" dirty="0"/>
              <a:t>Storage orchestration </a:t>
            </a:r>
            <a:r>
              <a:rPr lang="en-US" dirty="0"/>
              <a:t>Kubernetes allows you to automatically mount a storage system of your choice, such as local storages, public cloud providers, and more.</a:t>
            </a:r>
          </a:p>
          <a:p>
            <a:r>
              <a:rPr lang="en-US" b="1" dirty="0"/>
              <a:t>Automated rollouts and rollbacks </a:t>
            </a:r>
            <a:r>
              <a:rPr lang="en-US" dirty="0"/>
              <a:t>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a:p>
            <a:r>
              <a:rPr lang="en-US" b="1" dirty="0"/>
              <a:t>Automatic bin packing </a:t>
            </a:r>
            <a:r>
              <a:rPr lang="en-US" dirty="0"/>
              <a:t>You provide Kubernetes with a cluster of nodes that it can use to run containerized tasks. You tell Kubernetes how much CPU and memory (RAM) each container needs. Kubernetes can fit containers onto your nodes to make the best use of your resources.</a:t>
            </a:r>
          </a:p>
          <a:p>
            <a:r>
              <a:rPr lang="en-US" b="1" dirty="0"/>
              <a:t>Self-healing</a:t>
            </a:r>
            <a:r>
              <a:rPr lang="en-US" dirty="0"/>
              <a:t> Kubernetes restarts containers that fail, replaces containers, kills containers that don't respond to your user-defined health check, and doesn't advertise them to clients until they are ready to serve.</a:t>
            </a:r>
          </a:p>
          <a:p>
            <a:r>
              <a:rPr lang="en-US" b="1" dirty="0"/>
              <a:t>Secret and configuration management </a:t>
            </a:r>
            <a:r>
              <a:rPr lang="en-US" dirty="0"/>
              <a:t>Kubernetes lets you store and manage sensitive information, such as passwords, OAuth tokens, and SSH keys. You can deploy and update secrets and application configuration without rebuilding your container images, and without exposing secrets in your stack configuration.</a:t>
            </a:r>
          </a:p>
          <a:p>
            <a:r>
              <a:rPr lang="en-US" b="1" dirty="0"/>
              <a:t>Batch execution </a:t>
            </a:r>
            <a:r>
              <a:rPr lang="en-US" dirty="0"/>
              <a:t>In addition to services, Kubernetes can manage your batch and CI workloads, replacing containers that fail, if desired.</a:t>
            </a:r>
          </a:p>
          <a:p>
            <a:r>
              <a:rPr lang="en-US" b="1" dirty="0"/>
              <a:t>Horizontal scaling </a:t>
            </a:r>
            <a:r>
              <a:rPr lang="en-US" dirty="0"/>
              <a:t>Scale your application up and down with a simple command, with a UI, or automatically based on CPU usage.</a:t>
            </a:r>
          </a:p>
          <a:p>
            <a:r>
              <a:rPr lang="en-US" b="1" dirty="0"/>
              <a:t>IPv4/IPv6 dual-stack </a:t>
            </a:r>
            <a:r>
              <a:rPr lang="en-US" dirty="0"/>
              <a:t>Allocation of IPv4 and IPv6 addresses to Pods and Services</a:t>
            </a:r>
          </a:p>
          <a:p>
            <a:r>
              <a:rPr lang="en-US" b="1" dirty="0"/>
              <a:t>Designed for extensibility </a:t>
            </a:r>
            <a:r>
              <a:rPr lang="en-US" dirty="0"/>
              <a:t>Add features to your Kubernetes cluster without changing upstream source code.</a:t>
            </a:r>
            <a:endParaRPr lang="en-NL" dirty="0"/>
          </a:p>
        </p:txBody>
      </p:sp>
    </p:spTree>
    <p:extLst>
      <p:ext uri="{BB962C8B-B14F-4D97-AF65-F5344CB8AC3E}">
        <p14:creationId xmlns:p14="http://schemas.microsoft.com/office/powerpoint/2010/main" val="8480000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A919-74A7-09A9-BA2F-C2D607BA273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0F0CB038-DFF8-023E-9502-D78CE18EFB4D}"/>
              </a:ext>
            </a:extLst>
          </p:cNvPr>
          <p:cNvSpPr>
            <a:spLocks noGrp="1"/>
          </p:cNvSpPr>
          <p:nvPr>
            <p:ph idx="1"/>
          </p:nvPr>
        </p:nvSpPr>
        <p:spPr>
          <a:xfrm>
            <a:off x="1024128" y="585216"/>
            <a:ext cx="9720073" cy="5724144"/>
          </a:xfrm>
        </p:spPr>
        <p:txBody>
          <a:bodyPr>
            <a:normAutofit lnSpcReduction="10000"/>
          </a:bodyPr>
          <a:lstStyle/>
          <a:p>
            <a:pPr marL="457200" indent="-457200">
              <a:buFont typeface="+mj-lt"/>
              <a:buAutoNum type="arabicPeriod"/>
            </a:pPr>
            <a:r>
              <a:rPr lang="en-US" dirty="0"/>
              <a:t>An optional (though strongly recommended) cluster add-on is a DNS server. The DNS server watches the Kubernetes API for new Services and creates a set of DNS records for each. If DNS has been enabled throughout the cluster then all Pods should be able to do name resolution of Services automatically.</a:t>
            </a:r>
          </a:p>
          <a:p>
            <a:pPr marL="457200" indent="-457200">
              <a:buFont typeface="+mj-lt"/>
              <a:buAutoNum type="arabicPeriod"/>
            </a:pPr>
            <a:r>
              <a:rPr lang="en-US" dirty="0"/>
              <a:t>Don't specify a </a:t>
            </a:r>
            <a:r>
              <a:rPr lang="en-US" dirty="0" err="1"/>
              <a:t>hostPort</a:t>
            </a:r>
            <a:r>
              <a:rPr lang="en-US" dirty="0"/>
              <a:t> for a Pod unless it is absolutely necessary. When you bind a Pod to a </a:t>
            </a:r>
            <a:r>
              <a:rPr lang="en-US" dirty="0" err="1"/>
              <a:t>hostPort</a:t>
            </a:r>
            <a:r>
              <a:rPr lang="en-US" dirty="0"/>
              <a:t>, it limits the number of places the Pod can be scheduled, because each &lt;</a:t>
            </a:r>
            <a:r>
              <a:rPr lang="en-US" dirty="0" err="1"/>
              <a:t>hostIP</a:t>
            </a:r>
            <a:r>
              <a:rPr lang="en-US" dirty="0"/>
              <a:t>, </a:t>
            </a:r>
            <a:r>
              <a:rPr lang="en-US" dirty="0" err="1"/>
              <a:t>hostPort</a:t>
            </a:r>
            <a:r>
              <a:rPr lang="en-US" dirty="0"/>
              <a:t>, protocol&gt; combination must be unique. If you don't specify the </a:t>
            </a:r>
            <a:r>
              <a:rPr lang="en-US" dirty="0" err="1"/>
              <a:t>hostIP</a:t>
            </a:r>
            <a:r>
              <a:rPr lang="en-US" dirty="0"/>
              <a:t> and protocol explicitly, Kubernetes will use 0.0.0.0 as the default </a:t>
            </a:r>
            <a:r>
              <a:rPr lang="en-US" dirty="0" err="1"/>
              <a:t>hostIP</a:t>
            </a:r>
            <a:r>
              <a:rPr lang="en-US" dirty="0"/>
              <a:t> and TCP as the default protocol.</a:t>
            </a:r>
          </a:p>
          <a:p>
            <a:pPr marL="457200" indent="-457200">
              <a:buFont typeface="+mj-lt"/>
              <a:buAutoNum type="arabicPeriod"/>
            </a:pPr>
            <a:r>
              <a:rPr lang="en-US" dirty="0"/>
              <a:t>If you only need access to the port for debugging purposes, you can use the </a:t>
            </a:r>
            <a:r>
              <a:rPr lang="en-US" dirty="0" err="1"/>
              <a:t>apiserver</a:t>
            </a:r>
            <a:r>
              <a:rPr lang="en-US" dirty="0"/>
              <a:t> proxy or </a:t>
            </a:r>
            <a:r>
              <a:rPr lang="en-US" dirty="0" err="1"/>
              <a:t>kubectl</a:t>
            </a:r>
            <a:r>
              <a:rPr lang="en-US" dirty="0"/>
              <a:t> port-forward.</a:t>
            </a:r>
          </a:p>
          <a:p>
            <a:pPr marL="457200" indent="-457200">
              <a:buFont typeface="+mj-lt"/>
              <a:buAutoNum type="arabicPeriod"/>
            </a:pPr>
            <a:r>
              <a:rPr lang="en-US" dirty="0"/>
              <a:t>If you explicitly need to expose a Pod's port on the node, consider using a </a:t>
            </a:r>
            <a:r>
              <a:rPr lang="en-US" dirty="0" err="1"/>
              <a:t>NodePort</a:t>
            </a:r>
            <a:r>
              <a:rPr lang="en-US" dirty="0"/>
              <a:t> Service before resorting to </a:t>
            </a:r>
            <a:r>
              <a:rPr lang="en-US" dirty="0" err="1"/>
              <a:t>hostPort</a:t>
            </a:r>
            <a:r>
              <a:rPr lang="en-US" dirty="0"/>
              <a:t>.</a:t>
            </a:r>
          </a:p>
          <a:p>
            <a:pPr marL="457200" indent="-457200">
              <a:buFont typeface="+mj-lt"/>
              <a:buAutoNum type="arabicPeriod"/>
            </a:pPr>
            <a:r>
              <a:rPr lang="en-US" dirty="0"/>
              <a:t>Avoid using </a:t>
            </a:r>
            <a:r>
              <a:rPr lang="en-US" dirty="0" err="1"/>
              <a:t>hostNetwork</a:t>
            </a:r>
            <a:r>
              <a:rPr lang="en-US" dirty="0"/>
              <a:t>, for the same reasons as </a:t>
            </a:r>
            <a:r>
              <a:rPr lang="en-US" dirty="0" err="1"/>
              <a:t>hostPort</a:t>
            </a:r>
            <a:r>
              <a:rPr lang="en-US" dirty="0"/>
              <a:t>.</a:t>
            </a:r>
          </a:p>
          <a:p>
            <a:pPr marL="457200" indent="-457200">
              <a:buFont typeface="+mj-lt"/>
              <a:buAutoNum type="arabicPeriod"/>
            </a:pPr>
            <a:r>
              <a:rPr lang="en-US" dirty="0"/>
              <a:t>Use headless Services (which have a </a:t>
            </a:r>
            <a:r>
              <a:rPr lang="en-US" dirty="0" err="1"/>
              <a:t>ClusterIP</a:t>
            </a:r>
            <a:r>
              <a:rPr lang="en-US" dirty="0"/>
              <a:t> of None) for service discovery when you don't need </a:t>
            </a:r>
            <a:r>
              <a:rPr lang="en-US" dirty="0" err="1"/>
              <a:t>kube</a:t>
            </a:r>
            <a:r>
              <a:rPr lang="en-US" dirty="0"/>
              <a:t>-proxy load balancing</a:t>
            </a:r>
            <a:endParaRPr lang="en-NL" dirty="0"/>
          </a:p>
        </p:txBody>
      </p:sp>
    </p:spTree>
    <p:extLst>
      <p:ext uri="{BB962C8B-B14F-4D97-AF65-F5344CB8AC3E}">
        <p14:creationId xmlns:p14="http://schemas.microsoft.com/office/powerpoint/2010/main" val="35610110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4FCD-FB0E-1BF0-FB43-28E02A781647}"/>
              </a:ext>
            </a:extLst>
          </p:cNvPr>
          <p:cNvSpPr>
            <a:spLocks noGrp="1"/>
          </p:cNvSpPr>
          <p:nvPr>
            <p:ph type="title"/>
          </p:nvPr>
        </p:nvSpPr>
        <p:spPr/>
        <p:txBody>
          <a:bodyPr/>
          <a:lstStyle/>
          <a:p>
            <a:r>
              <a:rPr lang="en-US" dirty="0"/>
              <a:t>Using labels</a:t>
            </a:r>
            <a:endParaRPr lang="en-NL" dirty="0"/>
          </a:p>
        </p:txBody>
      </p:sp>
      <p:sp>
        <p:nvSpPr>
          <p:cNvPr id="3" name="Content Placeholder 2">
            <a:extLst>
              <a:ext uri="{FF2B5EF4-FFF2-40B4-BE49-F238E27FC236}">
                <a16:creationId xmlns:a16="http://schemas.microsoft.com/office/drawing/2014/main" id="{48B06D75-355E-66DF-00D3-DA8679653832}"/>
              </a:ext>
            </a:extLst>
          </p:cNvPr>
          <p:cNvSpPr>
            <a:spLocks noGrp="1"/>
          </p:cNvSpPr>
          <p:nvPr>
            <p:ph idx="1"/>
          </p:nvPr>
        </p:nvSpPr>
        <p:spPr/>
        <p:txBody>
          <a:bodyPr>
            <a:normAutofit lnSpcReduction="10000"/>
          </a:bodyPr>
          <a:lstStyle/>
          <a:p>
            <a:r>
              <a:rPr lang="en-US" dirty="0"/>
              <a:t>Define and use labels that identify semantic attributes of your application or Deployment, such as { app.kubernetes.io/name: </a:t>
            </a:r>
            <a:r>
              <a:rPr lang="en-US" dirty="0" err="1"/>
              <a:t>MyApp</a:t>
            </a:r>
            <a:r>
              <a:rPr lang="en-US" dirty="0"/>
              <a:t>, tier: frontend, phase: test, deployment: v3 }. You can use these labels to select the appropriate Pods for other resources; for example, a Service that selects all tier: frontend Pods, or all phase: test components of app.kubernetes.io/name: </a:t>
            </a:r>
            <a:r>
              <a:rPr lang="en-US" dirty="0" err="1"/>
              <a:t>MyApp</a:t>
            </a:r>
            <a:r>
              <a:rPr lang="en-US" dirty="0"/>
              <a:t>. See the guestbook app for examples of this approach.</a:t>
            </a:r>
          </a:p>
          <a:p>
            <a:r>
              <a:rPr lang="en-US" dirty="0"/>
              <a:t>A Service can be made to span multiple Deployments by omitting release-specific labels from its selector. When you need to update a running service without downtime, use a Deployment.</a:t>
            </a:r>
          </a:p>
          <a:p>
            <a:r>
              <a:rPr lang="en-US" dirty="0"/>
              <a:t>A desired state of an object is described by a Deployment, and if changes to that spec are applied, the deployment controller changes the actual state to the desired state at a controlled rate.</a:t>
            </a:r>
            <a:endParaRPr lang="en-NL" dirty="0"/>
          </a:p>
        </p:txBody>
      </p:sp>
    </p:spTree>
    <p:extLst>
      <p:ext uri="{BB962C8B-B14F-4D97-AF65-F5344CB8AC3E}">
        <p14:creationId xmlns:p14="http://schemas.microsoft.com/office/powerpoint/2010/main" val="18732919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F1D3-FBA8-C4EA-764B-A09B3DF31F92}"/>
              </a:ext>
            </a:extLst>
          </p:cNvPr>
          <p:cNvSpPr>
            <a:spLocks noGrp="1"/>
          </p:cNvSpPr>
          <p:nvPr>
            <p:ph type="title"/>
          </p:nvPr>
        </p:nvSpPr>
        <p:spPr/>
        <p:txBody>
          <a:bodyPr/>
          <a:lstStyle/>
          <a:p>
            <a:r>
              <a:rPr lang="nl-NL" dirty="0"/>
              <a:t>Recommended Labels</a:t>
            </a:r>
            <a:endParaRPr lang="en-NL" dirty="0"/>
          </a:p>
        </p:txBody>
      </p:sp>
      <p:sp>
        <p:nvSpPr>
          <p:cNvPr id="3" name="Content Placeholder 2">
            <a:extLst>
              <a:ext uri="{FF2B5EF4-FFF2-40B4-BE49-F238E27FC236}">
                <a16:creationId xmlns:a16="http://schemas.microsoft.com/office/drawing/2014/main" id="{D911D089-9C93-8B25-C3EA-5E9DBF2D68A6}"/>
              </a:ext>
            </a:extLst>
          </p:cNvPr>
          <p:cNvSpPr>
            <a:spLocks noGrp="1"/>
          </p:cNvSpPr>
          <p:nvPr>
            <p:ph idx="1"/>
          </p:nvPr>
        </p:nvSpPr>
        <p:spPr>
          <a:xfrm>
            <a:off x="1024128" y="2084832"/>
            <a:ext cx="9720073" cy="4224528"/>
          </a:xfrm>
        </p:spPr>
        <p:txBody>
          <a:bodyPr>
            <a:normAutofit lnSpcReduction="10000"/>
          </a:bodyPr>
          <a:lstStyle/>
          <a:p>
            <a:r>
              <a:rPr lang="en-US" dirty="0"/>
              <a:t>You can visualize and manage Kubernetes objects with more tools than </a:t>
            </a:r>
            <a:r>
              <a:rPr lang="en-US" dirty="0" err="1"/>
              <a:t>kubectl</a:t>
            </a:r>
            <a:r>
              <a:rPr lang="en-US" dirty="0"/>
              <a:t> and the dashboard. A common set of labels allows tools to work </a:t>
            </a:r>
            <a:r>
              <a:rPr lang="en-US" dirty="0" err="1"/>
              <a:t>interoperably</a:t>
            </a:r>
            <a:r>
              <a:rPr lang="en-US" dirty="0"/>
              <a:t>, describing objects in a common manner that all tools can understand.</a:t>
            </a:r>
          </a:p>
          <a:p>
            <a:r>
              <a:rPr lang="en-US" dirty="0"/>
              <a:t>In addition to supporting tooling, the recommended labels describe applications in a way that can be queried.</a:t>
            </a:r>
          </a:p>
          <a:p>
            <a:r>
              <a:rPr lang="en-US" dirty="0"/>
              <a:t>The metadata is organized around the concept of an application. Kubernetes is not a platform as a service (PaaS) and doesn't have or enforce a formal notion of an application. Instead, applications are informal and described with metadata. The definition of what an application contains is loose.</a:t>
            </a:r>
          </a:p>
          <a:p>
            <a:r>
              <a:rPr lang="en-US" dirty="0"/>
              <a:t>Shared labels and annotations share a common prefix: app.kubernetes.io. Labels without a prefix are private to users. The shared prefix ensures that shared labels do not interfere with custom user labels</a:t>
            </a:r>
            <a:endParaRPr lang="en-NL" dirty="0"/>
          </a:p>
        </p:txBody>
      </p:sp>
    </p:spTree>
    <p:extLst>
      <p:ext uri="{BB962C8B-B14F-4D97-AF65-F5344CB8AC3E}">
        <p14:creationId xmlns:p14="http://schemas.microsoft.com/office/powerpoint/2010/main" val="3822594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DC6B-60BC-FBBE-E8D2-CFAFCD4C031A}"/>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A512999-CC7F-BF7A-8F0C-14D3C1581345}"/>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5CA2A739-8FFE-0996-0C1F-EF07B3F698FA}"/>
              </a:ext>
            </a:extLst>
          </p:cNvPr>
          <p:cNvPicPr>
            <a:picLocks noChangeAspect="1"/>
          </p:cNvPicPr>
          <p:nvPr/>
        </p:nvPicPr>
        <p:blipFill>
          <a:blip r:embed="rId2"/>
          <a:stretch>
            <a:fillRect/>
          </a:stretch>
        </p:blipFill>
        <p:spPr>
          <a:xfrm>
            <a:off x="1024128" y="548640"/>
            <a:ext cx="7496175" cy="4829175"/>
          </a:xfrm>
          <a:prstGeom prst="rect">
            <a:avLst/>
          </a:prstGeom>
        </p:spPr>
      </p:pic>
    </p:spTree>
    <p:extLst>
      <p:ext uri="{BB962C8B-B14F-4D97-AF65-F5344CB8AC3E}">
        <p14:creationId xmlns:p14="http://schemas.microsoft.com/office/powerpoint/2010/main" val="14222345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4DAD-25D4-BF5E-A8D4-9D6177B2959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2015AEF-5DA3-815F-3799-51883BEF3B42}"/>
              </a:ext>
            </a:extLst>
          </p:cNvPr>
          <p:cNvSpPr>
            <a:spLocks noGrp="1"/>
          </p:cNvSpPr>
          <p:nvPr>
            <p:ph idx="1"/>
          </p:nvPr>
        </p:nvSpPr>
        <p:spPr/>
        <p:txBody>
          <a:bodyPr/>
          <a:lstStyle/>
          <a:p>
            <a:r>
              <a:rPr lang="en-US" dirty="0"/>
              <a:t>To illustrate these labels in action, consider the following </a:t>
            </a:r>
            <a:r>
              <a:rPr lang="en-US" dirty="0" err="1"/>
              <a:t>StatefulSet</a:t>
            </a:r>
            <a:r>
              <a:rPr lang="en-US" dirty="0"/>
              <a:t> object:</a:t>
            </a:r>
          </a:p>
          <a:p>
            <a:endParaRPr lang="en-NL" dirty="0"/>
          </a:p>
        </p:txBody>
      </p:sp>
      <p:pic>
        <p:nvPicPr>
          <p:cNvPr id="5" name="Picture 4">
            <a:extLst>
              <a:ext uri="{FF2B5EF4-FFF2-40B4-BE49-F238E27FC236}">
                <a16:creationId xmlns:a16="http://schemas.microsoft.com/office/drawing/2014/main" id="{7E0E5F2C-3A16-643E-E0C2-0BB626482CAD}"/>
              </a:ext>
            </a:extLst>
          </p:cNvPr>
          <p:cNvPicPr>
            <a:picLocks noChangeAspect="1"/>
          </p:cNvPicPr>
          <p:nvPr/>
        </p:nvPicPr>
        <p:blipFill>
          <a:blip r:embed="rId2"/>
          <a:stretch>
            <a:fillRect/>
          </a:stretch>
        </p:blipFill>
        <p:spPr>
          <a:xfrm>
            <a:off x="1024128" y="2823527"/>
            <a:ext cx="4629150" cy="2714625"/>
          </a:xfrm>
          <a:prstGeom prst="rect">
            <a:avLst/>
          </a:prstGeom>
        </p:spPr>
      </p:pic>
    </p:spTree>
    <p:extLst>
      <p:ext uri="{BB962C8B-B14F-4D97-AF65-F5344CB8AC3E}">
        <p14:creationId xmlns:p14="http://schemas.microsoft.com/office/powerpoint/2010/main" val="7368578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21FD-2CBE-104D-A039-AFEA6018CCED}"/>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C0D5450-F654-B261-7157-846C8C947FF2}"/>
              </a:ext>
            </a:extLst>
          </p:cNvPr>
          <p:cNvSpPr>
            <a:spLocks noGrp="1"/>
          </p:cNvSpPr>
          <p:nvPr>
            <p:ph idx="1"/>
          </p:nvPr>
        </p:nvSpPr>
        <p:spPr/>
        <p:txBody>
          <a:bodyPr/>
          <a:lstStyle/>
          <a:p>
            <a:r>
              <a:rPr lang="en-US" dirty="0"/>
              <a:t>You can manipulate labels for debugging. Because Kubernetes controllers (such as </a:t>
            </a:r>
            <a:r>
              <a:rPr lang="en-US" dirty="0" err="1"/>
              <a:t>ReplicaSet</a:t>
            </a:r>
            <a:r>
              <a:rPr lang="en-US" dirty="0"/>
              <a:t>) and Services match to Pods using selector labels, removing the relevant labels from a Pod will stop it from being considered by a controller or from being served traffic by a Service. If you remove the labels of an existing Pod, its controller will create a new Pod to take its place. This is a useful way to debug a previously "live" Pod in a "quarantine" environment. To interactively remove or add labels, use</a:t>
            </a:r>
          </a:p>
          <a:p>
            <a:r>
              <a:rPr lang="en-US" dirty="0"/>
              <a:t> </a:t>
            </a:r>
            <a:r>
              <a:rPr lang="en-US" sz="1800" dirty="0" err="1">
                <a:latin typeface="Courier New" panose="02070309020205020404" pitchFamily="49" charset="0"/>
                <a:cs typeface="Courier New" panose="02070309020205020404" pitchFamily="49" charset="0"/>
              </a:rPr>
              <a:t>kubectl</a:t>
            </a:r>
            <a:r>
              <a:rPr lang="en-US" sz="1800" dirty="0">
                <a:latin typeface="Courier New" panose="02070309020205020404" pitchFamily="49" charset="0"/>
                <a:cs typeface="Courier New" panose="02070309020205020404" pitchFamily="49" charset="0"/>
              </a:rPr>
              <a:t> label</a:t>
            </a:r>
            <a:endParaRPr lang="en-NL"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01430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5F09-8D31-4A13-1BF6-607F8D4E3618}"/>
              </a:ext>
            </a:extLst>
          </p:cNvPr>
          <p:cNvSpPr>
            <a:spLocks noGrp="1"/>
          </p:cNvSpPr>
          <p:nvPr>
            <p:ph type="title"/>
          </p:nvPr>
        </p:nvSpPr>
        <p:spPr/>
        <p:txBody>
          <a:bodyPr/>
          <a:lstStyle/>
          <a:p>
            <a:r>
              <a:rPr lang="nl-NL" dirty="0"/>
              <a:t>ConfigMaps</a:t>
            </a:r>
            <a:endParaRPr lang="en-NL" dirty="0"/>
          </a:p>
        </p:txBody>
      </p:sp>
      <p:sp>
        <p:nvSpPr>
          <p:cNvPr id="3" name="Content Placeholder 2">
            <a:extLst>
              <a:ext uri="{FF2B5EF4-FFF2-40B4-BE49-F238E27FC236}">
                <a16:creationId xmlns:a16="http://schemas.microsoft.com/office/drawing/2014/main" id="{62D44555-BAC3-5A39-EE02-2DCA7D7A96A4}"/>
              </a:ext>
            </a:extLst>
          </p:cNvPr>
          <p:cNvSpPr>
            <a:spLocks noGrp="1"/>
          </p:cNvSpPr>
          <p:nvPr>
            <p:ph idx="1"/>
          </p:nvPr>
        </p:nvSpPr>
        <p:spPr/>
        <p:txBody>
          <a:bodyPr/>
          <a:lstStyle/>
          <a:p>
            <a:r>
              <a:rPr lang="en-US" dirty="0"/>
              <a:t>A </a:t>
            </a:r>
            <a:r>
              <a:rPr lang="en-US" dirty="0" err="1"/>
              <a:t>ConfigMap</a:t>
            </a:r>
            <a:r>
              <a:rPr lang="en-US" dirty="0"/>
              <a:t> is an API object used to store non-confidential data in key-value pairs. Pods can consume </a:t>
            </a:r>
            <a:r>
              <a:rPr lang="en-US" dirty="0" err="1"/>
              <a:t>ConfigMaps</a:t>
            </a:r>
            <a:r>
              <a:rPr lang="en-US" dirty="0"/>
              <a:t> as environment variables, command-line arguments, or as configuration files in a volume.</a:t>
            </a:r>
          </a:p>
          <a:p>
            <a:r>
              <a:rPr lang="en-US" dirty="0"/>
              <a:t>A </a:t>
            </a:r>
            <a:r>
              <a:rPr lang="en-US" dirty="0" err="1"/>
              <a:t>ConfigMap</a:t>
            </a:r>
            <a:r>
              <a:rPr lang="en-US" dirty="0"/>
              <a:t> allows you to decouple environment-specific configuration from your container images, so that your applications are easily portable.</a:t>
            </a:r>
            <a:endParaRPr lang="en-NL" dirty="0"/>
          </a:p>
        </p:txBody>
      </p:sp>
      <p:pic>
        <p:nvPicPr>
          <p:cNvPr id="5" name="Picture 4">
            <a:extLst>
              <a:ext uri="{FF2B5EF4-FFF2-40B4-BE49-F238E27FC236}">
                <a16:creationId xmlns:a16="http://schemas.microsoft.com/office/drawing/2014/main" id="{7DD8CE6D-2186-EC95-33CD-B7CBE5CA9662}"/>
              </a:ext>
            </a:extLst>
          </p:cNvPr>
          <p:cNvPicPr>
            <a:picLocks noChangeAspect="1"/>
          </p:cNvPicPr>
          <p:nvPr/>
        </p:nvPicPr>
        <p:blipFill>
          <a:blip r:embed="rId2"/>
          <a:stretch>
            <a:fillRect/>
          </a:stretch>
        </p:blipFill>
        <p:spPr>
          <a:xfrm>
            <a:off x="831850" y="4477702"/>
            <a:ext cx="6362700" cy="1133475"/>
          </a:xfrm>
          <a:prstGeom prst="rect">
            <a:avLst/>
          </a:prstGeom>
        </p:spPr>
      </p:pic>
    </p:spTree>
    <p:extLst>
      <p:ext uri="{BB962C8B-B14F-4D97-AF65-F5344CB8AC3E}">
        <p14:creationId xmlns:p14="http://schemas.microsoft.com/office/powerpoint/2010/main" val="39970758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FCBBA-2DF2-B84E-E270-45497E433EC3}"/>
              </a:ext>
            </a:extLst>
          </p:cNvPr>
          <p:cNvSpPr>
            <a:spLocks noGrp="1"/>
          </p:cNvSpPr>
          <p:nvPr>
            <p:ph type="title"/>
          </p:nvPr>
        </p:nvSpPr>
        <p:spPr/>
        <p:txBody>
          <a:bodyPr/>
          <a:lstStyle/>
          <a:p>
            <a:r>
              <a:rPr lang="nl-NL" dirty="0"/>
              <a:t>Motivation</a:t>
            </a:r>
            <a:endParaRPr lang="en-NL" dirty="0"/>
          </a:p>
        </p:txBody>
      </p:sp>
      <p:sp>
        <p:nvSpPr>
          <p:cNvPr id="3" name="Content Placeholder 2">
            <a:extLst>
              <a:ext uri="{FF2B5EF4-FFF2-40B4-BE49-F238E27FC236}">
                <a16:creationId xmlns:a16="http://schemas.microsoft.com/office/drawing/2014/main" id="{8E585A36-6A41-911F-AAB3-56E92FC8E142}"/>
              </a:ext>
            </a:extLst>
          </p:cNvPr>
          <p:cNvSpPr>
            <a:spLocks noGrp="1"/>
          </p:cNvSpPr>
          <p:nvPr>
            <p:ph idx="1"/>
          </p:nvPr>
        </p:nvSpPr>
        <p:spPr/>
        <p:txBody>
          <a:bodyPr/>
          <a:lstStyle/>
          <a:p>
            <a:r>
              <a:rPr lang="en-US" dirty="0"/>
              <a:t>Use a </a:t>
            </a:r>
            <a:r>
              <a:rPr lang="en-US" dirty="0" err="1"/>
              <a:t>ConfigMap</a:t>
            </a:r>
            <a:r>
              <a:rPr lang="en-US" dirty="0"/>
              <a:t> for setting configuration data separately from application code.</a:t>
            </a:r>
          </a:p>
          <a:p>
            <a:r>
              <a:rPr lang="en-US" dirty="0"/>
              <a:t>For example, imagine that you are developing an application that you can run on your own computer (for development) and in the cloud (to handle real traffic). You write the code to look in an environment variable named DATABASE_HOST. Locally, you set that variable to localhost. In the cloud, you set it to refer to a Kubernetes Service that exposes the database component to your cluster. This lets you fetch a container image running in the cloud and debug the exact same code locally if needed.</a:t>
            </a:r>
            <a:endParaRPr lang="en-NL" dirty="0"/>
          </a:p>
        </p:txBody>
      </p:sp>
      <p:pic>
        <p:nvPicPr>
          <p:cNvPr id="5" name="Picture 4">
            <a:extLst>
              <a:ext uri="{FF2B5EF4-FFF2-40B4-BE49-F238E27FC236}">
                <a16:creationId xmlns:a16="http://schemas.microsoft.com/office/drawing/2014/main" id="{3CE9D0CF-305E-585F-DBC1-E5691539669E}"/>
              </a:ext>
            </a:extLst>
          </p:cNvPr>
          <p:cNvPicPr>
            <a:picLocks noChangeAspect="1"/>
          </p:cNvPicPr>
          <p:nvPr/>
        </p:nvPicPr>
        <p:blipFill>
          <a:blip r:embed="rId2"/>
          <a:stretch>
            <a:fillRect/>
          </a:stretch>
        </p:blipFill>
        <p:spPr>
          <a:xfrm>
            <a:off x="1024128" y="5110353"/>
            <a:ext cx="6296025" cy="1400175"/>
          </a:xfrm>
          <a:prstGeom prst="rect">
            <a:avLst/>
          </a:prstGeom>
        </p:spPr>
      </p:pic>
    </p:spTree>
    <p:extLst>
      <p:ext uri="{BB962C8B-B14F-4D97-AF65-F5344CB8AC3E}">
        <p14:creationId xmlns:p14="http://schemas.microsoft.com/office/powerpoint/2010/main" val="14801721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B099-C715-4156-2A4C-D1CD9EFCA4F9}"/>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B40D701B-3DE1-A4D8-9637-6EEEFD737852}"/>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A9A79DC3-AD2E-7BA6-D17B-6200C9A30FEA}"/>
              </a:ext>
            </a:extLst>
          </p:cNvPr>
          <p:cNvPicPr>
            <a:picLocks noChangeAspect="1"/>
          </p:cNvPicPr>
          <p:nvPr/>
        </p:nvPicPr>
        <p:blipFill>
          <a:blip r:embed="rId2"/>
          <a:stretch>
            <a:fillRect/>
          </a:stretch>
        </p:blipFill>
        <p:spPr>
          <a:xfrm>
            <a:off x="1024128" y="2286000"/>
            <a:ext cx="5991225" cy="4086225"/>
          </a:xfrm>
          <a:prstGeom prst="rect">
            <a:avLst/>
          </a:prstGeom>
        </p:spPr>
      </p:pic>
    </p:spTree>
    <p:extLst>
      <p:ext uri="{BB962C8B-B14F-4D97-AF65-F5344CB8AC3E}">
        <p14:creationId xmlns:p14="http://schemas.microsoft.com/office/powerpoint/2010/main" val="3822813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E98C-D222-9C5F-E867-0EDAC9E01727}"/>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69DB89B3-5AA2-D665-7EA8-EFA9926637F7}"/>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21CC7CA9-8238-59F0-75A9-6169BE294986}"/>
              </a:ext>
            </a:extLst>
          </p:cNvPr>
          <p:cNvPicPr>
            <a:picLocks noChangeAspect="1"/>
          </p:cNvPicPr>
          <p:nvPr/>
        </p:nvPicPr>
        <p:blipFill>
          <a:blip r:embed="rId2"/>
          <a:stretch>
            <a:fillRect/>
          </a:stretch>
        </p:blipFill>
        <p:spPr>
          <a:xfrm>
            <a:off x="3325245" y="0"/>
            <a:ext cx="5541509" cy="6858000"/>
          </a:xfrm>
          <a:prstGeom prst="rect">
            <a:avLst/>
          </a:prstGeom>
        </p:spPr>
      </p:pic>
    </p:spTree>
    <p:extLst>
      <p:ext uri="{BB962C8B-B14F-4D97-AF65-F5344CB8AC3E}">
        <p14:creationId xmlns:p14="http://schemas.microsoft.com/office/powerpoint/2010/main" val="1356707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265</TotalTime>
  <Words>10195</Words>
  <Application>Microsoft Office PowerPoint</Application>
  <PresentationFormat>Widescreen</PresentationFormat>
  <Paragraphs>467</Paragraphs>
  <Slides>119</Slides>
  <Notes>15</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119</vt:i4>
      </vt:variant>
    </vt:vector>
  </HeadingPairs>
  <TitlesOfParts>
    <vt:vector size="126" baseType="lpstr">
      <vt:lpstr>Calibri</vt:lpstr>
      <vt:lpstr>Courier New</vt:lpstr>
      <vt:lpstr>SFMono-Regular</vt:lpstr>
      <vt:lpstr>Tw Cen MT</vt:lpstr>
      <vt:lpstr>Tw Cen MT Condensed</vt:lpstr>
      <vt:lpstr>Wingdings 3</vt:lpstr>
      <vt:lpstr>Integral</vt:lpstr>
      <vt:lpstr>kubernetes</vt:lpstr>
      <vt:lpstr>Overview</vt:lpstr>
      <vt:lpstr>Going back in time </vt:lpstr>
      <vt:lpstr>Traditional deployment era</vt:lpstr>
      <vt:lpstr>Virtualized deployment era</vt:lpstr>
      <vt:lpstr>Container deployment era</vt:lpstr>
      <vt:lpstr>PowerPoint Presentation</vt:lpstr>
      <vt:lpstr>Why you need Kubernetes and what it can do</vt:lpstr>
      <vt:lpstr>PowerPoint Presentation</vt:lpstr>
      <vt:lpstr>What Kubernetes is not</vt:lpstr>
      <vt:lpstr>PowerPoint Presentation</vt:lpstr>
      <vt:lpstr>Cluster Architecture</vt:lpstr>
      <vt:lpstr>Nodes</vt:lpstr>
      <vt:lpstr>Management</vt:lpstr>
      <vt:lpstr>PowerPoint Presentation</vt:lpstr>
      <vt:lpstr>Communication between Nodes and the Control Plane</vt:lpstr>
      <vt:lpstr>Namespaces</vt:lpstr>
      <vt:lpstr>When to Use Multiple Namespaces</vt:lpstr>
      <vt:lpstr>Initial namespaces</vt:lpstr>
      <vt:lpstr>Working with Namespaces</vt:lpstr>
      <vt:lpstr>Setting the namespace for a request</vt:lpstr>
      <vt:lpstr>Setting the namespace preference</vt:lpstr>
      <vt:lpstr>Namespaces and DNS</vt:lpstr>
      <vt:lpstr>Deployments</vt:lpstr>
      <vt:lpstr>Use Case</vt:lpstr>
      <vt:lpstr>Creating a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Updating a Deployment</vt:lpstr>
      <vt:lpstr>PowerPoint Presentation</vt:lpstr>
      <vt:lpstr>PowerPoint Presentation</vt:lpstr>
      <vt:lpstr>PowerPoint Presentation</vt:lpstr>
      <vt:lpstr>PowerPoint Presentation</vt:lpstr>
      <vt:lpstr>PowerPoint Presentation</vt:lpstr>
      <vt:lpstr>Day 2</vt:lpstr>
      <vt:lpstr>Understanding Kubernetes objects</vt:lpstr>
      <vt:lpstr>Object spec and status</vt:lpstr>
      <vt:lpstr>Describing a Kubernetes object</vt:lpstr>
      <vt:lpstr>Example object</vt:lpstr>
      <vt:lpstr>Required fields </vt:lpstr>
      <vt:lpstr>PowerPoint Presentation</vt:lpstr>
      <vt:lpstr>Management techniques</vt:lpstr>
      <vt:lpstr>Imperative commands</vt:lpstr>
      <vt:lpstr>Trade-offs</vt:lpstr>
      <vt:lpstr>Imperative object configuration</vt:lpstr>
      <vt:lpstr>Examples</vt:lpstr>
      <vt:lpstr>Trade-offs</vt:lpstr>
      <vt:lpstr>Trade-offs </vt:lpstr>
      <vt:lpstr>Declarative object configuration</vt:lpstr>
      <vt:lpstr>Examples</vt:lpstr>
      <vt:lpstr>Trade-offs</vt:lpstr>
      <vt:lpstr>Labels and Selectors</vt:lpstr>
      <vt:lpstr>Motivation</vt:lpstr>
      <vt:lpstr>Label selectors</vt:lpstr>
      <vt:lpstr>PowerPoint Presentation</vt:lpstr>
      <vt:lpstr>PowerPoint Presentation</vt:lpstr>
      <vt:lpstr>Cluster Networking</vt:lpstr>
      <vt:lpstr>PowerPoint Presentation</vt:lpstr>
      <vt:lpstr>Kubernetes IP address ranges</vt:lpstr>
      <vt:lpstr>Cluster networking types</vt:lpstr>
      <vt:lpstr>How to implement the Kubernetes network model</vt:lpstr>
      <vt:lpstr>Services, Load Balancing, and Networking</vt:lpstr>
      <vt:lpstr>networking</vt:lpstr>
      <vt:lpstr>networking</vt:lpstr>
      <vt:lpstr>Networking</vt:lpstr>
      <vt:lpstr>Service</vt:lpstr>
      <vt:lpstr>PowerPoint Presentation</vt:lpstr>
      <vt:lpstr>Services in Kubernetes</vt:lpstr>
      <vt:lpstr>PowerPoint Presentation</vt:lpstr>
      <vt:lpstr>Defining a Service</vt:lpstr>
      <vt:lpstr>PowerPoint Presentation</vt:lpstr>
      <vt:lpstr>Port definitions</vt:lpstr>
      <vt:lpstr>Service type</vt:lpstr>
      <vt:lpstr>PowerPoint Presentation</vt:lpstr>
      <vt:lpstr>PowerPoint Presentation</vt:lpstr>
      <vt:lpstr>Tutorial: Services</vt:lpstr>
      <vt:lpstr>PowerPoint Presentation</vt:lpstr>
      <vt:lpstr>PowerPoint Presentation</vt:lpstr>
      <vt:lpstr>PowerPoint Presentation</vt:lpstr>
      <vt:lpstr>configuration</vt:lpstr>
      <vt:lpstr>Configuration Best Practices</vt:lpstr>
      <vt:lpstr>"Naked" Pods versus ReplicaSets, Deployments, and Jobs</vt:lpstr>
      <vt:lpstr>Services</vt:lpstr>
      <vt:lpstr>PowerPoint Presentation</vt:lpstr>
      <vt:lpstr>Using labels</vt:lpstr>
      <vt:lpstr>Recommended Labels</vt:lpstr>
      <vt:lpstr>PowerPoint Presentation</vt:lpstr>
      <vt:lpstr>PowerPoint Presentation</vt:lpstr>
      <vt:lpstr>PowerPoint Presentation</vt:lpstr>
      <vt:lpstr>ConfigMaps</vt:lpstr>
      <vt:lpstr>Motivation</vt:lpstr>
      <vt:lpstr>PowerPoint Presentation</vt:lpstr>
      <vt:lpstr>PowerPoint Presentation</vt:lpstr>
      <vt:lpstr>Exercise: Configure redis</vt:lpstr>
      <vt:lpstr>Secrets</vt:lpstr>
      <vt:lpstr>PowerPoint Presentation</vt:lpstr>
      <vt:lpstr>Resource Management for Pods and Containers</vt:lpstr>
      <vt:lpstr>Requests and limits</vt:lpstr>
      <vt:lpstr>PowerPoint Presentation</vt:lpstr>
      <vt:lpstr>Resource types</vt:lpstr>
      <vt:lpstr>Resource requests and limits of Pod and container</vt:lpstr>
      <vt:lpstr>Container resources example</vt:lpstr>
      <vt:lpstr>How Pods with resource requests are scheduled</vt:lpstr>
      <vt:lpstr>How Kubernetes applies resource requests and limits</vt:lpstr>
      <vt:lpstr>PowerPoint Presentation</vt:lpstr>
      <vt:lpstr>Troubleshooting Clusters</vt:lpstr>
      <vt:lpstr>PowerPoint Presentation</vt:lpstr>
      <vt:lpstr>PowerPoint Presentation</vt:lpstr>
      <vt:lpstr>Exercise troubleshooting</vt:lpstr>
      <vt:lpstr>Exercise complete</vt:lpstr>
      <vt:lpstr>Storage</vt:lpstr>
      <vt:lpstr>storage</vt:lpstr>
      <vt:lpstr>K3s Kubernetes cluster storage with Longhorn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patrick biesheuvel</dc:creator>
  <cp:lastModifiedBy>patrick biesheuvel</cp:lastModifiedBy>
  <cp:revision>5</cp:revision>
  <dcterms:created xsi:type="dcterms:W3CDTF">2024-02-01T04:53:25Z</dcterms:created>
  <dcterms:modified xsi:type="dcterms:W3CDTF">2024-02-14T05:22:05Z</dcterms:modified>
</cp:coreProperties>
</file>