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360" r:id="rId3"/>
    <p:sldId id="298" r:id="rId4"/>
    <p:sldId id="306" r:id="rId5"/>
    <p:sldId id="307" r:id="rId6"/>
    <p:sldId id="308" r:id="rId7"/>
    <p:sldId id="309" r:id="rId8"/>
    <p:sldId id="310" r:id="rId9"/>
    <p:sldId id="311" r:id="rId10"/>
    <p:sldId id="312" r:id="rId11"/>
    <p:sldId id="315" r:id="rId12"/>
    <p:sldId id="314" r:id="rId13"/>
    <p:sldId id="258" r:id="rId14"/>
    <p:sldId id="259" r:id="rId15"/>
    <p:sldId id="260" r:id="rId16"/>
    <p:sldId id="319" r:id="rId17"/>
    <p:sldId id="316" r:id="rId18"/>
    <p:sldId id="317" r:id="rId19"/>
    <p:sldId id="318" r:id="rId20"/>
    <p:sldId id="320" r:id="rId21"/>
    <p:sldId id="321" r:id="rId22"/>
    <p:sldId id="322" r:id="rId23"/>
    <p:sldId id="323" r:id="rId24"/>
    <p:sldId id="324" r:id="rId25"/>
    <p:sldId id="326" r:id="rId26"/>
    <p:sldId id="325" r:id="rId27"/>
    <p:sldId id="327" r:id="rId28"/>
    <p:sldId id="328" r:id="rId29"/>
    <p:sldId id="329" r:id="rId30"/>
    <p:sldId id="330" r:id="rId31"/>
    <p:sldId id="331" r:id="rId32"/>
    <p:sldId id="335" r:id="rId33"/>
    <p:sldId id="350" r:id="rId34"/>
    <p:sldId id="351" r:id="rId35"/>
    <p:sldId id="352" r:id="rId36"/>
    <p:sldId id="354" r:id="rId37"/>
    <p:sldId id="353" r:id="rId38"/>
    <p:sldId id="355" r:id="rId39"/>
    <p:sldId id="356" r:id="rId40"/>
    <p:sldId id="358" r:id="rId41"/>
    <p:sldId id="357" r:id="rId42"/>
    <p:sldId id="332" r:id="rId43"/>
    <p:sldId id="336" r:id="rId44"/>
    <p:sldId id="334"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9" r:id="rId59"/>
    <p:sldId id="33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515" autoAdjust="0"/>
  </p:normalViewPr>
  <p:slideViewPr>
    <p:cSldViewPr snapToGrid="0">
      <p:cViewPr varScale="1">
        <p:scale>
          <a:sx n="106" d="100"/>
          <a:sy n="106" d="100"/>
        </p:scale>
        <p:origin x="7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8DF6B-E322-4755-9527-EA75E7D60756}" type="datetimeFigureOut">
              <a:rPr lang="en-NL" smtClean="0"/>
              <a:t>14/09/2022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05199-FCAC-4D9B-9AEC-5B364BB3D550}" type="slidenum">
              <a:rPr lang="en-NL" smtClean="0"/>
              <a:t>‹#›</a:t>
            </a:fld>
            <a:endParaRPr lang="en-NL"/>
          </a:p>
        </p:txBody>
      </p:sp>
    </p:spTree>
    <p:extLst>
      <p:ext uri="{BB962C8B-B14F-4D97-AF65-F5344CB8AC3E}">
        <p14:creationId xmlns:p14="http://schemas.microsoft.com/office/powerpoint/2010/main" val="307697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https://docs.microsoft.com/en-us/aspnet/core/data/ef-rp/intro?view=aspnetcore-6.0&amp;tabs=visual-studio</a:t>
            </a:r>
            <a:endParaRPr lang="en-NL" dirty="0"/>
          </a:p>
        </p:txBody>
      </p:sp>
      <p:sp>
        <p:nvSpPr>
          <p:cNvPr id="4" name="Slide Number Placeholder 3"/>
          <p:cNvSpPr>
            <a:spLocks noGrp="1"/>
          </p:cNvSpPr>
          <p:nvPr>
            <p:ph type="sldNum" sz="quarter" idx="5"/>
          </p:nvPr>
        </p:nvSpPr>
        <p:spPr/>
        <p:txBody>
          <a:bodyPr/>
          <a:lstStyle/>
          <a:p>
            <a:fld id="{9491216D-2341-4EDA-9809-D6A62DE72BC4}" type="slidenum">
              <a:rPr lang="en-NL" smtClean="0"/>
              <a:t>11</a:t>
            </a:fld>
            <a:endParaRPr lang="en-NL"/>
          </a:p>
        </p:txBody>
      </p:sp>
    </p:spTree>
    <p:extLst>
      <p:ext uri="{BB962C8B-B14F-4D97-AF65-F5344CB8AC3E}">
        <p14:creationId xmlns:p14="http://schemas.microsoft.com/office/powerpoint/2010/main" val="65776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https://docs.microsoft.com/en-us/sql/relational-databases/tables/temporal-tables#how-do-i-query-temporal-data</a:t>
            </a:r>
            <a:endParaRPr lang="en-NL" dirty="0"/>
          </a:p>
        </p:txBody>
      </p:sp>
      <p:sp>
        <p:nvSpPr>
          <p:cNvPr id="4" name="Slide Number Placeholder 3"/>
          <p:cNvSpPr>
            <a:spLocks noGrp="1"/>
          </p:cNvSpPr>
          <p:nvPr>
            <p:ph type="sldNum" sz="quarter" idx="5"/>
          </p:nvPr>
        </p:nvSpPr>
        <p:spPr/>
        <p:txBody>
          <a:bodyPr/>
          <a:lstStyle/>
          <a:p>
            <a:fld id="{B1805199-FCAC-4D9B-9AEC-5B364BB3D550}" type="slidenum">
              <a:rPr lang="en-NL" smtClean="0"/>
              <a:t>38</a:t>
            </a:fld>
            <a:endParaRPr lang="en-NL"/>
          </a:p>
        </p:txBody>
      </p:sp>
    </p:spTree>
    <p:extLst>
      <p:ext uri="{BB962C8B-B14F-4D97-AF65-F5344CB8AC3E}">
        <p14:creationId xmlns:p14="http://schemas.microsoft.com/office/powerpoint/2010/main" val="344978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https://github.com/dotnet/efcore/issues/24897</a:t>
            </a:r>
          </a:p>
          <a:p>
            <a:r>
              <a:rPr lang="nl-NL" dirty="0"/>
              <a:t>https://github.com/dotnet/efcore/issues/24902</a:t>
            </a:r>
          </a:p>
          <a:p>
            <a:r>
              <a:rPr lang="nl-NL" dirty="0"/>
              <a:t>https://github.com/dotnet/efcore/issues/24894</a:t>
            </a:r>
            <a:endParaRPr lang="en-NL" dirty="0"/>
          </a:p>
        </p:txBody>
      </p:sp>
      <p:sp>
        <p:nvSpPr>
          <p:cNvPr id="4" name="Slide Number Placeholder 3"/>
          <p:cNvSpPr>
            <a:spLocks noGrp="1"/>
          </p:cNvSpPr>
          <p:nvPr>
            <p:ph type="sldNum" sz="quarter" idx="5"/>
          </p:nvPr>
        </p:nvSpPr>
        <p:spPr/>
        <p:txBody>
          <a:bodyPr/>
          <a:lstStyle/>
          <a:p>
            <a:fld id="{B1805199-FCAC-4D9B-9AEC-5B364BB3D550}" type="slidenum">
              <a:rPr lang="en-NL" smtClean="0"/>
              <a:t>46</a:t>
            </a:fld>
            <a:endParaRPr lang="en-NL"/>
          </a:p>
        </p:txBody>
      </p:sp>
    </p:spTree>
    <p:extLst>
      <p:ext uri="{BB962C8B-B14F-4D97-AF65-F5344CB8AC3E}">
        <p14:creationId xmlns:p14="http://schemas.microsoft.com/office/powerpoint/2010/main" val="70339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06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92862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22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136203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45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E4EBC-E534-4F0B-B8AC-9CBD2143B4C8}" type="datetimeFigureOut">
              <a:rPr lang="en-NL" smtClean="0"/>
              <a:t>14/09/2022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367910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E4EBC-E534-4F0B-B8AC-9CBD2143B4C8}" type="datetimeFigureOut">
              <a:rPr lang="en-NL" smtClean="0"/>
              <a:t>14/09/2022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395639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E4EBC-E534-4F0B-B8AC-9CBD2143B4C8}" type="datetimeFigureOut">
              <a:rPr lang="en-NL" smtClean="0"/>
              <a:t>14/09/2022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145008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E4EBC-E534-4F0B-B8AC-9CBD2143B4C8}" type="datetimeFigureOut">
              <a:rPr lang="en-NL" smtClean="0"/>
              <a:t>14/09/2022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112282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E4EBC-E534-4F0B-B8AC-9CBD2143B4C8}" type="datetimeFigureOut">
              <a:rPr lang="en-NL" smtClean="0"/>
              <a:t>14/09/2022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278883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E4EBC-E534-4F0B-B8AC-9CBD2143B4C8}" type="datetimeFigureOut">
              <a:rPr lang="en-NL" smtClean="0"/>
              <a:t>14/09/2022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45C93A4-BFD6-4224-99EE-1D7962BE044C}"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24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FCE4EBC-E534-4F0B-B8AC-9CBD2143B4C8}" type="datetimeFigureOut">
              <a:rPr lang="en-NL" smtClean="0"/>
              <a:t>14/09/2022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5C93A4-BFD6-4224-99EE-1D7962BE044C}"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123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ef/core/get-started/overview/first-app?tabs=visual-stud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data/ef-rp/intro?view=aspnetcore-6.0&amp;tabs=visual-stud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training/modules/persist-data-ef-core/3-migrati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training/modules/persist-data-ef-core/4-interacting-dat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training/modules/persist-data-ef-core/5-test-db-operation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training/modules/persist-data-ef-core/6-reverse-enginee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evblogs.microsoft.com/dotnet/introducing-devops-friendly-ef-core-migration-bundle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microsoft.com/en-us/ef/core/what-is-new/ef-core-6.0/whatsnew"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en-us/ef/core/what-is-new/ef-core-7.0/whatsnew?source=recommendations" TargetMode="External"/><Relationship Id="rId2" Type="http://schemas.openxmlformats.org/officeDocument/2006/relationships/hyperlink" Target="https://docs.microsoft.com/en-us/ef/core/what-is-new/ef-core-7.0/plan" TargetMode="Externa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docs.microsoft.com/nl-nl/e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7BAF-5519-A7CB-09B5-026AD855EB2B}"/>
              </a:ext>
            </a:extLst>
          </p:cNvPr>
          <p:cNvSpPr>
            <a:spLocks noGrp="1"/>
          </p:cNvSpPr>
          <p:nvPr>
            <p:ph type="ctrTitle"/>
          </p:nvPr>
        </p:nvSpPr>
        <p:spPr/>
        <p:txBody>
          <a:bodyPr/>
          <a:lstStyle/>
          <a:p>
            <a:r>
              <a:rPr lang="en-US" dirty="0"/>
              <a:t>Entity framework</a:t>
            </a:r>
            <a:endParaRPr lang="en-NL" dirty="0"/>
          </a:p>
        </p:txBody>
      </p:sp>
      <p:sp>
        <p:nvSpPr>
          <p:cNvPr id="3" name="Subtitle 2">
            <a:extLst>
              <a:ext uri="{FF2B5EF4-FFF2-40B4-BE49-F238E27FC236}">
                <a16:creationId xmlns:a16="http://schemas.microsoft.com/office/drawing/2014/main" id="{725798FF-6016-C7D8-3043-9BDFF87F34F6}"/>
              </a:ext>
            </a:extLst>
          </p:cNvPr>
          <p:cNvSpPr>
            <a:spLocks noGrp="1"/>
          </p:cNvSpPr>
          <p:nvPr>
            <p:ph type="subTitle" idx="1"/>
          </p:nvPr>
        </p:nvSpPr>
        <p:spPr/>
        <p:txBody>
          <a:bodyPr/>
          <a:lstStyle/>
          <a:p>
            <a:r>
              <a:rPr lang="en-US" dirty="0"/>
              <a:t>Let’s grow 13 September 2022</a:t>
            </a:r>
            <a:endParaRPr lang="en-NL" dirty="0"/>
          </a:p>
        </p:txBody>
      </p:sp>
    </p:spTree>
    <p:extLst>
      <p:ext uri="{BB962C8B-B14F-4D97-AF65-F5344CB8AC3E}">
        <p14:creationId xmlns:p14="http://schemas.microsoft.com/office/powerpoint/2010/main" val="6225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030-44B0-6D7F-A00C-DFEF233FE03F}"/>
              </a:ext>
            </a:extLst>
          </p:cNvPr>
          <p:cNvSpPr>
            <a:spLocks noGrp="1"/>
          </p:cNvSpPr>
          <p:nvPr>
            <p:ph type="title"/>
          </p:nvPr>
        </p:nvSpPr>
        <p:spPr/>
        <p:txBody>
          <a:bodyPr/>
          <a:lstStyle/>
          <a:p>
            <a:r>
              <a:rPr lang="en-US" dirty="0"/>
              <a:t>Getting Started with EF Core</a:t>
            </a:r>
            <a:endParaRPr lang="en-NL" dirty="0"/>
          </a:p>
        </p:txBody>
      </p:sp>
      <p:sp>
        <p:nvSpPr>
          <p:cNvPr id="3" name="Content Placeholder 2">
            <a:extLst>
              <a:ext uri="{FF2B5EF4-FFF2-40B4-BE49-F238E27FC236}">
                <a16:creationId xmlns:a16="http://schemas.microsoft.com/office/drawing/2014/main" id="{84B5DACF-E173-F1B4-D0C8-3D7690D2C93B}"/>
              </a:ext>
            </a:extLst>
          </p:cNvPr>
          <p:cNvSpPr>
            <a:spLocks noGrp="1"/>
          </p:cNvSpPr>
          <p:nvPr>
            <p:ph idx="1"/>
          </p:nvPr>
        </p:nvSpPr>
        <p:spPr/>
        <p:txBody>
          <a:bodyPr/>
          <a:lstStyle/>
          <a:p>
            <a:r>
              <a:rPr lang="en-US" dirty="0"/>
              <a:t>In this tutorial, you create a .NET Core console app that performs data access against a SQLite database using Entity Framework Core.</a:t>
            </a:r>
          </a:p>
          <a:p>
            <a:r>
              <a:rPr lang="en-US" dirty="0"/>
              <a:t>You can follow the tutorial by using Visual Studio on Windows, or by using the .NET Core CLI on Windows, macOS, or Linux.</a:t>
            </a:r>
          </a:p>
          <a:p>
            <a:r>
              <a:rPr lang="nl-NL" dirty="0">
                <a:hlinkClick r:id="rId2"/>
              </a:rPr>
              <a:t>https://docs.microsoft.com/en-us/ef/core/get-started/overview/first-app?tabs=visual-studio</a:t>
            </a:r>
            <a:endParaRPr lang="nl-NL" dirty="0"/>
          </a:p>
          <a:p>
            <a:endParaRPr lang="en-NL" dirty="0"/>
          </a:p>
        </p:txBody>
      </p:sp>
    </p:spTree>
    <p:extLst>
      <p:ext uri="{BB962C8B-B14F-4D97-AF65-F5344CB8AC3E}">
        <p14:creationId xmlns:p14="http://schemas.microsoft.com/office/powerpoint/2010/main" val="427651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673-E46D-58ED-A7EC-DC7BC3FE396A}"/>
              </a:ext>
            </a:extLst>
          </p:cNvPr>
          <p:cNvSpPr>
            <a:spLocks noGrp="1"/>
          </p:cNvSpPr>
          <p:nvPr>
            <p:ph type="title"/>
          </p:nvPr>
        </p:nvSpPr>
        <p:spPr/>
        <p:txBody>
          <a:bodyPr/>
          <a:lstStyle/>
          <a:p>
            <a:r>
              <a:rPr lang="en-US" dirty="0"/>
              <a:t>Razor Pages with Entity Framework Core in ASP.NET Core - Tutorial 1 of 8</a:t>
            </a:r>
            <a:endParaRPr lang="en-NL" dirty="0"/>
          </a:p>
        </p:txBody>
      </p:sp>
      <p:sp>
        <p:nvSpPr>
          <p:cNvPr id="3" name="Content Placeholder 2">
            <a:extLst>
              <a:ext uri="{FF2B5EF4-FFF2-40B4-BE49-F238E27FC236}">
                <a16:creationId xmlns:a16="http://schemas.microsoft.com/office/drawing/2014/main" id="{44C23A36-BE34-981A-9BA0-3370EB759A80}"/>
              </a:ext>
            </a:extLst>
          </p:cNvPr>
          <p:cNvSpPr>
            <a:spLocks noGrp="1"/>
          </p:cNvSpPr>
          <p:nvPr>
            <p:ph idx="1"/>
          </p:nvPr>
        </p:nvSpPr>
        <p:spPr/>
        <p:txBody>
          <a:bodyPr/>
          <a:lstStyle/>
          <a:p>
            <a:r>
              <a:rPr lang="en-US" dirty="0"/>
              <a:t>This is the first in a series of tutorials that show how to use Entity Framework (EF) Core in an ASP.NET Core Razor Pages app. The tutorials build a web site for a fictional Contoso University. The site includes functionality such as student admission, course creation, and instructor assignments. The tutorial uses the code first approach. </a:t>
            </a:r>
          </a:p>
          <a:p>
            <a:endParaRPr lang="en-US" dirty="0"/>
          </a:p>
          <a:p>
            <a:r>
              <a:rPr lang="nl-NL" dirty="0">
                <a:hlinkClick r:id="rId3"/>
              </a:rPr>
              <a:t>https://docs.microsoft.com/en-us/aspnet/core/data/ef-rp/intro?view=aspnetcore-6.0&amp;tabs=visual-studio</a:t>
            </a:r>
            <a:endParaRPr lang="nl-NL" dirty="0"/>
          </a:p>
          <a:p>
            <a:endParaRPr lang="en-NL" dirty="0"/>
          </a:p>
        </p:txBody>
      </p:sp>
    </p:spTree>
    <p:extLst>
      <p:ext uri="{BB962C8B-B14F-4D97-AF65-F5344CB8AC3E}">
        <p14:creationId xmlns:p14="http://schemas.microsoft.com/office/powerpoint/2010/main" val="24190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4F37-0B4D-1FCC-9947-2BB4565B618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14B2E99-0959-F4E9-48D6-9B964FB6D271}"/>
              </a:ext>
            </a:extLst>
          </p:cNvPr>
          <p:cNvSpPr>
            <a:spLocks noGrp="1"/>
          </p:cNvSpPr>
          <p:nvPr>
            <p:ph idx="1"/>
          </p:nvPr>
        </p:nvSpPr>
        <p:spPr/>
        <p:txBody>
          <a:bodyPr/>
          <a:lstStyle/>
          <a:p>
            <a:r>
              <a:rPr lang="nl-NL" dirty="0"/>
              <a:t>https://docs.microsoft.com/en-us/ef/core/what-is-new/ef-core-7.0/plan</a:t>
            </a:r>
            <a:endParaRPr lang="en-NL" dirty="0"/>
          </a:p>
        </p:txBody>
      </p:sp>
    </p:spTree>
    <p:extLst>
      <p:ext uri="{BB962C8B-B14F-4D97-AF65-F5344CB8AC3E}">
        <p14:creationId xmlns:p14="http://schemas.microsoft.com/office/powerpoint/2010/main" val="96907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B349-A90A-DB87-6830-D8C8C28F4143}"/>
              </a:ext>
            </a:extLst>
          </p:cNvPr>
          <p:cNvSpPr>
            <a:spLocks noGrp="1"/>
          </p:cNvSpPr>
          <p:nvPr>
            <p:ph type="title"/>
          </p:nvPr>
        </p:nvSpPr>
        <p:spPr/>
        <p:txBody>
          <a:bodyPr/>
          <a:lstStyle/>
          <a:p>
            <a:r>
              <a:rPr lang="en-US" dirty="0"/>
              <a:t>EF6 vs EF Core</a:t>
            </a:r>
            <a:endParaRPr lang="en-NL" dirty="0"/>
          </a:p>
        </p:txBody>
      </p:sp>
      <p:sp>
        <p:nvSpPr>
          <p:cNvPr id="3" name="Content Placeholder 2">
            <a:extLst>
              <a:ext uri="{FF2B5EF4-FFF2-40B4-BE49-F238E27FC236}">
                <a16:creationId xmlns:a16="http://schemas.microsoft.com/office/drawing/2014/main" id="{528BE3F4-E99F-03B6-47CD-9AC862B3E43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1EE13C7-BE91-01F3-6CC5-FA07E8057618}"/>
              </a:ext>
            </a:extLst>
          </p:cNvPr>
          <p:cNvPicPr>
            <a:picLocks noChangeAspect="1"/>
          </p:cNvPicPr>
          <p:nvPr/>
        </p:nvPicPr>
        <p:blipFill>
          <a:blip r:embed="rId2"/>
          <a:stretch>
            <a:fillRect/>
          </a:stretch>
        </p:blipFill>
        <p:spPr>
          <a:xfrm>
            <a:off x="4772376" y="0"/>
            <a:ext cx="5835063" cy="6858000"/>
          </a:xfrm>
          <a:prstGeom prst="rect">
            <a:avLst/>
          </a:prstGeom>
        </p:spPr>
      </p:pic>
    </p:spTree>
    <p:extLst>
      <p:ext uri="{BB962C8B-B14F-4D97-AF65-F5344CB8AC3E}">
        <p14:creationId xmlns:p14="http://schemas.microsoft.com/office/powerpoint/2010/main" val="394159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98BC-AD66-096A-7156-BFB88C41AF0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8A76D93-9C75-30C3-1DC3-4A937C5B70D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B971CB08-D331-596D-3CBB-7E28D8D7A997}"/>
              </a:ext>
            </a:extLst>
          </p:cNvPr>
          <p:cNvPicPr>
            <a:picLocks noChangeAspect="1"/>
          </p:cNvPicPr>
          <p:nvPr/>
        </p:nvPicPr>
        <p:blipFill>
          <a:blip r:embed="rId2"/>
          <a:stretch>
            <a:fillRect/>
          </a:stretch>
        </p:blipFill>
        <p:spPr>
          <a:xfrm>
            <a:off x="3005234" y="0"/>
            <a:ext cx="6181531" cy="6858000"/>
          </a:xfrm>
          <a:prstGeom prst="rect">
            <a:avLst/>
          </a:prstGeom>
        </p:spPr>
      </p:pic>
    </p:spTree>
    <p:extLst>
      <p:ext uri="{BB962C8B-B14F-4D97-AF65-F5344CB8AC3E}">
        <p14:creationId xmlns:p14="http://schemas.microsoft.com/office/powerpoint/2010/main" val="287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1F2B-B631-712A-9E1F-C2B22F4C7C0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2D0C329-F429-CB42-7527-3F17E92ABC2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B8B7714A-095F-791A-571E-CBD6528FF638}"/>
              </a:ext>
            </a:extLst>
          </p:cNvPr>
          <p:cNvPicPr>
            <a:picLocks noChangeAspect="1"/>
          </p:cNvPicPr>
          <p:nvPr/>
        </p:nvPicPr>
        <p:blipFill>
          <a:blip r:embed="rId2"/>
          <a:stretch>
            <a:fillRect/>
          </a:stretch>
        </p:blipFill>
        <p:spPr>
          <a:xfrm>
            <a:off x="2770658" y="0"/>
            <a:ext cx="6650684" cy="6858000"/>
          </a:xfrm>
          <a:prstGeom prst="rect">
            <a:avLst/>
          </a:prstGeom>
        </p:spPr>
      </p:pic>
    </p:spTree>
    <p:extLst>
      <p:ext uri="{BB962C8B-B14F-4D97-AF65-F5344CB8AC3E}">
        <p14:creationId xmlns:p14="http://schemas.microsoft.com/office/powerpoint/2010/main" val="248817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A7E6-5F3F-CE8F-F96A-E41FCEB0CD7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0C393DB-01F0-4E7A-B5BB-7A57404A1E9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5A2C830-0DC4-6ACB-2D9A-D1378EC76A78}"/>
              </a:ext>
            </a:extLst>
          </p:cNvPr>
          <p:cNvPicPr>
            <a:picLocks noChangeAspect="1"/>
          </p:cNvPicPr>
          <p:nvPr/>
        </p:nvPicPr>
        <p:blipFill>
          <a:blip r:embed="rId2"/>
          <a:stretch>
            <a:fillRect/>
          </a:stretch>
        </p:blipFill>
        <p:spPr>
          <a:xfrm>
            <a:off x="2319337" y="1100137"/>
            <a:ext cx="7553325" cy="4657725"/>
          </a:xfrm>
          <a:prstGeom prst="rect">
            <a:avLst/>
          </a:prstGeom>
        </p:spPr>
      </p:pic>
    </p:spTree>
    <p:extLst>
      <p:ext uri="{BB962C8B-B14F-4D97-AF65-F5344CB8AC3E}">
        <p14:creationId xmlns:p14="http://schemas.microsoft.com/office/powerpoint/2010/main" val="353930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AB53-7DD5-06BB-E3A7-54B803CBE04F}"/>
              </a:ext>
            </a:extLst>
          </p:cNvPr>
          <p:cNvSpPr>
            <a:spLocks noGrp="1"/>
          </p:cNvSpPr>
          <p:nvPr>
            <p:ph type="title"/>
          </p:nvPr>
        </p:nvSpPr>
        <p:spPr/>
        <p:txBody>
          <a:bodyPr/>
          <a:lstStyle/>
          <a:p>
            <a:r>
              <a:rPr lang="en-US" dirty="0"/>
              <a:t>Understanding EF core</a:t>
            </a:r>
            <a:endParaRPr lang="en-NL" dirty="0"/>
          </a:p>
        </p:txBody>
      </p:sp>
      <p:sp>
        <p:nvSpPr>
          <p:cNvPr id="3" name="Content Placeholder 2">
            <a:extLst>
              <a:ext uri="{FF2B5EF4-FFF2-40B4-BE49-F238E27FC236}">
                <a16:creationId xmlns:a16="http://schemas.microsoft.com/office/drawing/2014/main" id="{E39BC496-FC44-9715-69F2-F42F2CFC9F84}"/>
              </a:ext>
            </a:extLst>
          </p:cNvPr>
          <p:cNvSpPr>
            <a:spLocks noGrp="1"/>
          </p:cNvSpPr>
          <p:nvPr>
            <p:ph idx="1"/>
          </p:nvPr>
        </p:nvSpPr>
        <p:spPr/>
        <p:txBody>
          <a:bodyPr/>
          <a:lstStyle/>
          <a:p>
            <a:r>
              <a:rPr lang="en-US" dirty="0"/>
              <a:t>Entity Framework Core is an object-relational mapper. ORMs provide a layer between the domain model you implement in code and the database. EF Core is a data access API that allows you to interact with the database using .NET POCOs (Plain Old CLR Objects) and strongly-typed LINQ. This allows you to spend less time translating requests to and from the database and writing SQL, giving you more time to focus on important business logic.</a:t>
            </a:r>
          </a:p>
          <a:p>
            <a:r>
              <a:rPr lang="en-US" dirty="0"/>
              <a:t>With EF Core, the database is abstracted behind .NET POCOs . As a result, you can focus on your code and EF Core handles direct interaction with the underlying database.</a:t>
            </a:r>
            <a:endParaRPr lang="en-NL" dirty="0"/>
          </a:p>
        </p:txBody>
      </p:sp>
    </p:spTree>
    <p:extLst>
      <p:ext uri="{BB962C8B-B14F-4D97-AF65-F5344CB8AC3E}">
        <p14:creationId xmlns:p14="http://schemas.microsoft.com/office/powerpoint/2010/main" val="304497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69AB-6E52-5442-CA39-AC47A7851F1F}"/>
              </a:ext>
            </a:extLst>
          </p:cNvPr>
          <p:cNvSpPr>
            <a:spLocks noGrp="1"/>
          </p:cNvSpPr>
          <p:nvPr>
            <p:ph type="title"/>
          </p:nvPr>
        </p:nvSpPr>
        <p:spPr/>
        <p:txBody>
          <a:bodyPr/>
          <a:lstStyle/>
          <a:p>
            <a:r>
              <a:rPr lang="en-US" dirty="0"/>
              <a:t>Ef core capabilities</a:t>
            </a:r>
            <a:endParaRPr lang="en-NL" dirty="0"/>
          </a:p>
        </p:txBody>
      </p:sp>
      <p:sp>
        <p:nvSpPr>
          <p:cNvPr id="3" name="Content Placeholder 2">
            <a:extLst>
              <a:ext uri="{FF2B5EF4-FFF2-40B4-BE49-F238E27FC236}">
                <a16:creationId xmlns:a16="http://schemas.microsoft.com/office/drawing/2014/main" id="{B8BA25DD-9D43-6462-FF91-4BEE0626C0F1}"/>
              </a:ext>
            </a:extLst>
          </p:cNvPr>
          <p:cNvSpPr>
            <a:spLocks noGrp="1"/>
          </p:cNvSpPr>
          <p:nvPr>
            <p:ph idx="1"/>
          </p:nvPr>
        </p:nvSpPr>
        <p:spPr/>
        <p:txBody>
          <a:bodyPr>
            <a:normAutofit/>
          </a:bodyPr>
          <a:lstStyle/>
          <a:p>
            <a:r>
              <a:rPr lang="en-US" dirty="0"/>
              <a:t>With EF Core, you can:</a:t>
            </a:r>
          </a:p>
          <a:p>
            <a:pPr lvl="1"/>
            <a:r>
              <a:rPr lang="en-US" dirty="0"/>
              <a:t>Load data as C# objects (entities).</a:t>
            </a:r>
          </a:p>
          <a:p>
            <a:pPr lvl="1"/>
            <a:r>
              <a:rPr lang="en-US" dirty="0"/>
              <a:t>Add, modify, and delete data by calling methods on those entities.</a:t>
            </a:r>
          </a:p>
          <a:p>
            <a:pPr lvl="1"/>
            <a:r>
              <a:rPr lang="en-US" dirty="0"/>
              <a:t>Map multiple database tables to a single C# entity.</a:t>
            </a:r>
          </a:p>
          <a:p>
            <a:pPr lvl="1"/>
            <a:r>
              <a:rPr lang="en-US" dirty="0"/>
              <a:t>Handle concurrency issues that arise when multiple users simultaneously attempt to update the same record.</a:t>
            </a:r>
          </a:p>
          <a:p>
            <a:pPr lvl="1"/>
            <a:r>
              <a:rPr lang="en-US" dirty="0"/>
              <a:t>Use strongly typed Language Integrated Query (</a:t>
            </a:r>
            <a:r>
              <a:rPr lang="en-US" dirty="0" err="1"/>
              <a:t>System.Linq</a:t>
            </a:r>
            <a:r>
              <a:rPr lang="en-US" dirty="0"/>
              <a:t>) syntax to query the database.</a:t>
            </a:r>
          </a:p>
          <a:p>
            <a:pPr lvl="1"/>
            <a:r>
              <a:rPr lang="en-US" dirty="0"/>
              <a:t>Access multiple databases including SQL Server, SQLite, Azure Cosmos DB, PostgreSQL, MySQL, and more.</a:t>
            </a:r>
          </a:p>
          <a:p>
            <a:pPr lvl="1"/>
            <a:r>
              <a:rPr lang="en-US" dirty="0"/>
              <a:t>Build your domain model from an existing database.</a:t>
            </a:r>
          </a:p>
          <a:p>
            <a:pPr lvl="1"/>
            <a:r>
              <a:rPr lang="en-US" dirty="0"/>
              <a:t>Manage your database schema based on your domain model.</a:t>
            </a:r>
          </a:p>
          <a:p>
            <a:pPr lvl="1"/>
            <a:r>
              <a:rPr lang="en-US" dirty="0"/>
              <a:t>Commit changes to complex, deep and/or wide object graphs of related entities with a single method call.</a:t>
            </a:r>
            <a:endParaRPr lang="en-NL" dirty="0"/>
          </a:p>
        </p:txBody>
      </p:sp>
    </p:spTree>
    <p:extLst>
      <p:ext uri="{BB962C8B-B14F-4D97-AF65-F5344CB8AC3E}">
        <p14:creationId xmlns:p14="http://schemas.microsoft.com/office/powerpoint/2010/main" val="386084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9AB2-0274-E256-0194-27EE0C579069}"/>
              </a:ext>
            </a:extLst>
          </p:cNvPr>
          <p:cNvSpPr>
            <a:spLocks noGrp="1"/>
          </p:cNvSpPr>
          <p:nvPr>
            <p:ph type="title"/>
          </p:nvPr>
        </p:nvSpPr>
        <p:spPr/>
        <p:txBody>
          <a:bodyPr/>
          <a:lstStyle/>
          <a:p>
            <a:r>
              <a:rPr lang="en-US" dirty="0"/>
              <a:t>Ef core architecture</a:t>
            </a:r>
            <a:endParaRPr lang="en-NL" dirty="0"/>
          </a:p>
        </p:txBody>
      </p:sp>
      <p:sp>
        <p:nvSpPr>
          <p:cNvPr id="3" name="Content Placeholder 2">
            <a:extLst>
              <a:ext uri="{FF2B5EF4-FFF2-40B4-BE49-F238E27FC236}">
                <a16:creationId xmlns:a16="http://schemas.microsoft.com/office/drawing/2014/main" id="{E54C8E12-03AC-7A6B-53F8-79E7AD07D8D9}"/>
              </a:ext>
            </a:extLst>
          </p:cNvPr>
          <p:cNvSpPr>
            <a:spLocks noGrp="1"/>
          </p:cNvSpPr>
          <p:nvPr>
            <p:ph idx="1"/>
          </p:nvPr>
        </p:nvSpPr>
        <p:spPr>
          <a:xfrm>
            <a:off x="5948553" y="2286000"/>
            <a:ext cx="4795648" cy="4023360"/>
          </a:xfrm>
        </p:spPr>
        <p:txBody>
          <a:bodyPr>
            <a:normAutofit/>
          </a:bodyPr>
          <a:lstStyle/>
          <a:p>
            <a:r>
              <a:rPr lang="en-US" dirty="0"/>
              <a:t>The </a:t>
            </a:r>
            <a:r>
              <a:rPr lang="en-US" dirty="0" err="1"/>
              <a:t>DbContext</a:t>
            </a:r>
            <a:r>
              <a:rPr lang="en-US" dirty="0"/>
              <a:t> is a special class that represents a unit of work and provides methods to configure options, connection strings, logging, and the model used to map your domain to the database. Classes deriving from </a:t>
            </a:r>
            <a:r>
              <a:rPr lang="en-US" dirty="0" err="1"/>
              <a:t>DbContext</a:t>
            </a:r>
            <a:r>
              <a:rPr lang="en-US" dirty="0"/>
              <a:t>:</a:t>
            </a:r>
          </a:p>
          <a:p>
            <a:pPr lvl="1"/>
            <a:r>
              <a:rPr lang="en-US" dirty="0"/>
              <a:t>Represent an active session with the database.</a:t>
            </a:r>
          </a:p>
          <a:p>
            <a:pPr lvl="1"/>
            <a:r>
              <a:rPr lang="en-US" dirty="0"/>
              <a:t>Save and query instances of entities.</a:t>
            </a:r>
          </a:p>
          <a:p>
            <a:pPr lvl="1"/>
            <a:r>
              <a:rPr lang="en-US" dirty="0"/>
              <a:t>Include properties of type </a:t>
            </a:r>
            <a:r>
              <a:rPr lang="en-US" dirty="0" err="1"/>
              <a:t>DbSet</a:t>
            </a:r>
            <a:r>
              <a:rPr lang="en-US" dirty="0"/>
              <a:t>&lt;T&gt; representing tables in the database.</a:t>
            </a:r>
          </a:p>
          <a:p>
            <a:r>
              <a:rPr lang="en-US" dirty="0"/>
              <a:t>The EF Core Provider translates object graph changes to SQL.</a:t>
            </a:r>
            <a:endParaRPr lang="en-NL" dirty="0"/>
          </a:p>
        </p:txBody>
      </p:sp>
      <p:pic>
        <p:nvPicPr>
          <p:cNvPr id="1026" name="Picture 2" descr="EF Core Architecture.">
            <a:extLst>
              <a:ext uri="{FF2B5EF4-FFF2-40B4-BE49-F238E27FC236}">
                <a16:creationId xmlns:a16="http://schemas.microsoft.com/office/drawing/2014/main" id="{7C6C8E3F-54E3-233C-F83F-5AEF95D35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492442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4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E085-B3D8-2EAE-65B5-EC0B43B85DB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20044A0-C965-6F4C-FCC7-E094FC188318}"/>
              </a:ext>
            </a:extLst>
          </p:cNvPr>
          <p:cNvSpPr>
            <a:spLocks noGrp="1"/>
          </p:cNvSpPr>
          <p:nvPr>
            <p:ph idx="1"/>
          </p:nvPr>
        </p:nvSpPr>
        <p:spPr/>
        <p:txBody>
          <a:bodyPr/>
          <a:lstStyle/>
          <a:p>
            <a:endParaRPr lang="en-NL"/>
          </a:p>
        </p:txBody>
      </p:sp>
      <p:pic>
        <p:nvPicPr>
          <p:cNvPr id="3074" name="Picture 2" descr="Encapsulated Collections in Entity Framework Core | Blog">
            <a:extLst>
              <a:ext uri="{FF2B5EF4-FFF2-40B4-BE49-F238E27FC236}">
                <a16:creationId xmlns:a16="http://schemas.microsoft.com/office/drawing/2014/main" id="{0CDE455A-EF38-4C21-7BA2-F664BFF5B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3" y="1714500"/>
            <a:ext cx="56292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731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8849-1122-2840-4F2A-DB04EDA35F05}"/>
              </a:ext>
            </a:extLst>
          </p:cNvPr>
          <p:cNvSpPr>
            <a:spLocks noGrp="1"/>
          </p:cNvSpPr>
          <p:nvPr>
            <p:ph type="title"/>
          </p:nvPr>
        </p:nvSpPr>
        <p:spPr/>
        <p:txBody>
          <a:bodyPr/>
          <a:lstStyle/>
          <a:p>
            <a:r>
              <a:rPr lang="en-US" dirty="0"/>
              <a:t>Ef core architecture</a:t>
            </a:r>
            <a:endParaRPr lang="en-NL" dirty="0"/>
          </a:p>
        </p:txBody>
      </p:sp>
      <p:sp>
        <p:nvSpPr>
          <p:cNvPr id="3" name="Content Placeholder 2">
            <a:extLst>
              <a:ext uri="{FF2B5EF4-FFF2-40B4-BE49-F238E27FC236}">
                <a16:creationId xmlns:a16="http://schemas.microsoft.com/office/drawing/2014/main" id="{B82BB399-E860-B9F4-A8BF-E7271ABCDF16}"/>
              </a:ext>
            </a:extLst>
          </p:cNvPr>
          <p:cNvSpPr>
            <a:spLocks noGrp="1"/>
          </p:cNvSpPr>
          <p:nvPr>
            <p:ph idx="1"/>
          </p:nvPr>
        </p:nvSpPr>
        <p:spPr/>
        <p:txBody>
          <a:bodyPr/>
          <a:lstStyle/>
          <a:p>
            <a:r>
              <a:rPr lang="en-US" dirty="0"/>
              <a:t>The Database Provider:</a:t>
            </a:r>
          </a:p>
          <a:p>
            <a:pPr lvl="1"/>
            <a:r>
              <a:rPr lang="en-US" dirty="0"/>
              <a:t>Is a plug-in library designed for a specific database engine, such as SQL Server, Azure Cosmos DB, or PostgreSQL.</a:t>
            </a:r>
          </a:p>
          <a:p>
            <a:pPr lvl="1"/>
            <a:r>
              <a:rPr lang="en-US" dirty="0"/>
              <a:t>Translates method calls and LINQ queries to the database's native SQL dialect.</a:t>
            </a:r>
          </a:p>
          <a:p>
            <a:pPr lvl="1"/>
            <a:r>
              <a:rPr lang="en-US" dirty="0"/>
              <a:t>Extends EF Core to enable functionality that's unique to the database engine.</a:t>
            </a:r>
            <a:endParaRPr lang="en-NL" dirty="0"/>
          </a:p>
        </p:txBody>
      </p:sp>
    </p:spTree>
    <p:extLst>
      <p:ext uri="{BB962C8B-B14F-4D97-AF65-F5344CB8AC3E}">
        <p14:creationId xmlns:p14="http://schemas.microsoft.com/office/powerpoint/2010/main" val="3790618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542E-9CA0-F908-F52F-686F7C926066}"/>
              </a:ext>
            </a:extLst>
          </p:cNvPr>
          <p:cNvSpPr>
            <a:spLocks noGrp="1"/>
          </p:cNvSpPr>
          <p:nvPr>
            <p:ph type="title"/>
          </p:nvPr>
        </p:nvSpPr>
        <p:spPr/>
        <p:txBody>
          <a:bodyPr/>
          <a:lstStyle/>
          <a:p>
            <a:r>
              <a:rPr lang="nl-NL" dirty="0"/>
              <a:t>Manage database schemas</a:t>
            </a:r>
            <a:endParaRPr lang="en-NL" dirty="0"/>
          </a:p>
        </p:txBody>
      </p:sp>
      <p:sp>
        <p:nvSpPr>
          <p:cNvPr id="3" name="Content Placeholder 2">
            <a:extLst>
              <a:ext uri="{FF2B5EF4-FFF2-40B4-BE49-F238E27FC236}">
                <a16:creationId xmlns:a16="http://schemas.microsoft.com/office/drawing/2014/main" id="{BC20627B-E996-AAB3-4BCC-3B363E705185}"/>
              </a:ext>
            </a:extLst>
          </p:cNvPr>
          <p:cNvSpPr>
            <a:spLocks noGrp="1"/>
          </p:cNvSpPr>
          <p:nvPr>
            <p:ph idx="1"/>
          </p:nvPr>
        </p:nvSpPr>
        <p:spPr/>
        <p:txBody>
          <a:bodyPr/>
          <a:lstStyle/>
          <a:p>
            <a:r>
              <a:rPr lang="en-US" dirty="0"/>
              <a:t>EF Core provides two primary ways of keeping your EF Core model and database schema in sync. To choose between the two, decide whether your EF Core model or the database schema is the source of truth.</a:t>
            </a:r>
          </a:p>
          <a:p>
            <a:endParaRPr lang="en-US" dirty="0"/>
          </a:p>
          <a:p>
            <a:r>
              <a:rPr lang="en-US" sz="2400" b="1" dirty="0"/>
              <a:t>Reverse engineering (Database as the source of truth)</a:t>
            </a:r>
          </a:p>
          <a:p>
            <a:r>
              <a:rPr lang="en-US" dirty="0"/>
              <a:t>Reverse engineering is the process of scaffolding entity model classes and a </a:t>
            </a:r>
            <a:r>
              <a:rPr lang="en-US" dirty="0" err="1"/>
              <a:t>DbContext</a:t>
            </a:r>
            <a:r>
              <a:rPr lang="en-US" dirty="0"/>
              <a:t> class based on a database schema. This approach is often used with existing or shared databases that are managed by a DBA.</a:t>
            </a:r>
          </a:p>
        </p:txBody>
      </p:sp>
    </p:spTree>
    <p:extLst>
      <p:ext uri="{BB962C8B-B14F-4D97-AF65-F5344CB8AC3E}">
        <p14:creationId xmlns:p14="http://schemas.microsoft.com/office/powerpoint/2010/main" val="2164304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5B6B-FFF9-E4AA-100C-2B01F2B0BBEF}"/>
              </a:ext>
            </a:extLst>
          </p:cNvPr>
          <p:cNvSpPr>
            <a:spLocks noGrp="1"/>
          </p:cNvSpPr>
          <p:nvPr>
            <p:ph type="title"/>
          </p:nvPr>
        </p:nvSpPr>
        <p:spPr/>
        <p:txBody>
          <a:bodyPr/>
          <a:lstStyle/>
          <a:p>
            <a:r>
              <a:rPr lang="nl-NL" dirty="0"/>
              <a:t>Manage database schemas</a:t>
            </a:r>
            <a:endParaRPr lang="en-NL" dirty="0"/>
          </a:p>
        </p:txBody>
      </p:sp>
      <p:sp>
        <p:nvSpPr>
          <p:cNvPr id="3" name="Content Placeholder 2">
            <a:extLst>
              <a:ext uri="{FF2B5EF4-FFF2-40B4-BE49-F238E27FC236}">
                <a16:creationId xmlns:a16="http://schemas.microsoft.com/office/drawing/2014/main" id="{C1F057A9-7B67-9BC6-073B-F8B2CFEED2D6}"/>
              </a:ext>
            </a:extLst>
          </p:cNvPr>
          <p:cNvSpPr>
            <a:spLocks noGrp="1"/>
          </p:cNvSpPr>
          <p:nvPr>
            <p:ph idx="1"/>
          </p:nvPr>
        </p:nvSpPr>
        <p:spPr/>
        <p:txBody>
          <a:bodyPr>
            <a:normAutofit fontScale="92500" lnSpcReduction="10000"/>
          </a:bodyPr>
          <a:lstStyle/>
          <a:p>
            <a:r>
              <a:rPr lang="en-US" sz="2600" b="1" dirty="0"/>
              <a:t>Migrations (Model as the source of truth)</a:t>
            </a:r>
          </a:p>
          <a:p>
            <a:r>
              <a:rPr lang="en-US" dirty="0"/>
              <a:t>In real world projects, data models change as app features get implemented. As new entities are added and removed, the database schemas need to be changed accordingly. EF Core migrations provide a way to incrementally update the database schema to keep it in sync with the application's data model while preserving existing data in the database.</a:t>
            </a:r>
          </a:p>
          <a:p>
            <a:r>
              <a:rPr lang="en-US" dirty="0"/>
              <a:t>When a data model change is introduced, the developer uses EF Core tools to add a corresponding migration. EF Core compares the current model against a snapshot of the old model to determine the differences. C# code to implement the changes is generated. The C# files can be modified for custom behaviors or to seed data, and are tracked in your project's source control like any other source file.</a:t>
            </a:r>
          </a:p>
          <a:p>
            <a:r>
              <a:rPr lang="en-US" dirty="0"/>
              <a:t>Once a new migration has been generated, it can be applied to a database in various ways. EF Core records all applied migrations in a special history table. The history table keeps a record of which migrations have been applied.</a:t>
            </a:r>
            <a:endParaRPr lang="en-NL" dirty="0"/>
          </a:p>
        </p:txBody>
      </p:sp>
    </p:spTree>
    <p:extLst>
      <p:ext uri="{BB962C8B-B14F-4D97-AF65-F5344CB8AC3E}">
        <p14:creationId xmlns:p14="http://schemas.microsoft.com/office/powerpoint/2010/main" val="330577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5A8F-B29B-67D8-A4D1-29A6D25A3FAB}"/>
              </a:ext>
            </a:extLst>
          </p:cNvPr>
          <p:cNvSpPr>
            <a:spLocks noGrp="1"/>
          </p:cNvSpPr>
          <p:nvPr>
            <p:ph type="title"/>
          </p:nvPr>
        </p:nvSpPr>
        <p:spPr/>
        <p:txBody>
          <a:bodyPr/>
          <a:lstStyle/>
          <a:p>
            <a:r>
              <a:rPr lang="en-US" dirty="0"/>
              <a:t>Exercise - migrations</a:t>
            </a:r>
            <a:endParaRPr lang="en-NL" dirty="0"/>
          </a:p>
        </p:txBody>
      </p:sp>
      <p:sp>
        <p:nvSpPr>
          <p:cNvPr id="3" name="Content Placeholder 2">
            <a:extLst>
              <a:ext uri="{FF2B5EF4-FFF2-40B4-BE49-F238E27FC236}">
                <a16:creationId xmlns:a16="http://schemas.microsoft.com/office/drawing/2014/main" id="{C3DA3FD1-3355-8A46-8A27-63B6A73C2D17}"/>
              </a:ext>
            </a:extLst>
          </p:cNvPr>
          <p:cNvSpPr>
            <a:spLocks noGrp="1"/>
          </p:cNvSpPr>
          <p:nvPr>
            <p:ph idx="1"/>
          </p:nvPr>
        </p:nvSpPr>
        <p:spPr/>
        <p:txBody>
          <a:bodyPr/>
          <a:lstStyle/>
          <a:p>
            <a:r>
              <a:rPr lang="nl-NL" dirty="0">
                <a:hlinkClick r:id="rId2"/>
              </a:rPr>
              <a:t>https://docs.microsoft.com/en-us/training/modules/persist-data-ef-core/3-migrations</a:t>
            </a:r>
            <a:endParaRPr lang="nl-NL" dirty="0"/>
          </a:p>
          <a:p>
            <a:endParaRPr lang="en-NL" dirty="0"/>
          </a:p>
        </p:txBody>
      </p:sp>
      <p:pic>
        <p:nvPicPr>
          <p:cNvPr id="5" name="Picture 4">
            <a:extLst>
              <a:ext uri="{FF2B5EF4-FFF2-40B4-BE49-F238E27FC236}">
                <a16:creationId xmlns:a16="http://schemas.microsoft.com/office/drawing/2014/main" id="{3CAE9DB3-81E3-2CA9-7B2B-B77CFA45D08B}"/>
              </a:ext>
            </a:extLst>
          </p:cNvPr>
          <p:cNvPicPr>
            <a:picLocks noChangeAspect="1"/>
          </p:cNvPicPr>
          <p:nvPr/>
        </p:nvPicPr>
        <p:blipFill>
          <a:blip r:embed="rId3"/>
          <a:stretch>
            <a:fillRect/>
          </a:stretch>
        </p:blipFill>
        <p:spPr>
          <a:xfrm>
            <a:off x="3007890" y="2859448"/>
            <a:ext cx="6329056" cy="3413336"/>
          </a:xfrm>
          <a:prstGeom prst="rect">
            <a:avLst/>
          </a:prstGeom>
        </p:spPr>
      </p:pic>
    </p:spTree>
    <p:extLst>
      <p:ext uri="{BB962C8B-B14F-4D97-AF65-F5344CB8AC3E}">
        <p14:creationId xmlns:p14="http://schemas.microsoft.com/office/powerpoint/2010/main" val="33824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198F-F349-0008-664D-4584E2F871F7}"/>
              </a:ext>
            </a:extLst>
          </p:cNvPr>
          <p:cNvSpPr>
            <a:spLocks noGrp="1"/>
          </p:cNvSpPr>
          <p:nvPr>
            <p:ph type="title"/>
          </p:nvPr>
        </p:nvSpPr>
        <p:spPr/>
        <p:txBody>
          <a:bodyPr/>
          <a:lstStyle/>
          <a:p>
            <a:r>
              <a:rPr lang="nl-NL" dirty="0"/>
              <a:t>Exercise - Interacting with data</a:t>
            </a:r>
            <a:endParaRPr lang="en-NL" dirty="0"/>
          </a:p>
        </p:txBody>
      </p:sp>
      <p:sp>
        <p:nvSpPr>
          <p:cNvPr id="3" name="Content Placeholder 2">
            <a:extLst>
              <a:ext uri="{FF2B5EF4-FFF2-40B4-BE49-F238E27FC236}">
                <a16:creationId xmlns:a16="http://schemas.microsoft.com/office/drawing/2014/main" id="{4040C2D1-9653-8D47-E014-6951A5594CE8}"/>
              </a:ext>
            </a:extLst>
          </p:cNvPr>
          <p:cNvSpPr>
            <a:spLocks noGrp="1"/>
          </p:cNvSpPr>
          <p:nvPr>
            <p:ph idx="1"/>
          </p:nvPr>
        </p:nvSpPr>
        <p:spPr/>
        <p:txBody>
          <a:bodyPr/>
          <a:lstStyle/>
          <a:p>
            <a:r>
              <a:rPr lang="nl-NL" dirty="0">
                <a:hlinkClick r:id="rId2"/>
              </a:rPr>
              <a:t>https://docs.microsoft.com/en-us/training/modules/persist-data-ef-core/4-interacting-data</a:t>
            </a:r>
            <a:endParaRPr lang="nl-NL" dirty="0"/>
          </a:p>
          <a:p>
            <a:endParaRPr lang="en-NL" dirty="0"/>
          </a:p>
        </p:txBody>
      </p:sp>
      <p:pic>
        <p:nvPicPr>
          <p:cNvPr id="5" name="Picture 4">
            <a:extLst>
              <a:ext uri="{FF2B5EF4-FFF2-40B4-BE49-F238E27FC236}">
                <a16:creationId xmlns:a16="http://schemas.microsoft.com/office/drawing/2014/main" id="{1D4A0F00-D948-C3AE-5C31-87D2C531FAFB}"/>
              </a:ext>
            </a:extLst>
          </p:cNvPr>
          <p:cNvPicPr>
            <a:picLocks noChangeAspect="1"/>
          </p:cNvPicPr>
          <p:nvPr/>
        </p:nvPicPr>
        <p:blipFill>
          <a:blip r:embed="rId3"/>
          <a:stretch>
            <a:fillRect/>
          </a:stretch>
        </p:blipFill>
        <p:spPr>
          <a:xfrm>
            <a:off x="3469599" y="2729103"/>
            <a:ext cx="7534275" cy="3781425"/>
          </a:xfrm>
          <a:prstGeom prst="rect">
            <a:avLst/>
          </a:prstGeom>
        </p:spPr>
      </p:pic>
    </p:spTree>
    <p:extLst>
      <p:ext uri="{BB962C8B-B14F-4D97-AF65-F5344CB8AC3E}">
        <p14:creationId xmlns:p14="http://schemas.microsoft.com/office/powerpoint/2010/main" val="2771082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4F4A-3327-0B79-9D51-CD3A1805433D}"/>
              </a:ext>
            </a:extLst>
          </p:cNvPr>
          <p:cNvSpPr>
            <a:spLocks noGrp="1"/>
          </p:cNvSpPr>
          <p:nvPr>
            <p:ph type="title"/>
          </p:nvPr>
        </p:nvSpPr>
        <p:spPr/>
        <p:txBody>
          <a:bodyPr/>
          <a:lstStyle/>
          <a:p>
            <a:r>
              <a:rPr lang="nl-NL" dirty="0"/>
              <a:t>Exercise - Run the app</a:t>
            </a:r>
            <a:endParaRPr lang="en-NL" dirty="0"/>
          </a:p>
        </p:txBody>
      </p:sp>
      <p:sp>
        <p:nvSpPr>
          <p:cNvPr id="3" name="Content Placeholder 2">
            <a:extLst>
              <a:ext uri="{FF2B5EF4-FFF2-40B4-BE49-F238E27FC236}">
                <a16:creationId xmlns:a16="http://schemas.microsoft.com/office/drawing/2014/main" id="{D89D19E8-F2BE-E14C-E915-020D3446F89E}"/>
              </a:ext>
            </a:extLst>
          </p:cNvPr>
          <p:cNvSpPr>
            <a:spLocks noGrp="1"/>
          </p:cNvSpPr>
          <p:nvPr>
            <p:ph idx="1"/>
          </p:nvPr>
        </p:nvSpPr>
        <p:spPr>
          <a:xfrm>
            <a:off x="1024127" y="2249424"/>
            <a:ext cx="9720073" cy="4023360"/>
          </a:xfrm>
        </p:spPr>
        <p:txBody>
          <a:bodyPr/>
          <a:lstStyle/>
          <a:p>
            <a:r>
              <a:rPr lang="nl-NL" dirty="0">
                <a:hlinkClick r:id="rId2"/>
              </a:rPr>
              <a:t>https://docs.microsoft.com/en-us/training/modules/persist-data-ef-core/5-test-db-operations</a:t>
            </a:r>
            <a:endParaRPr lang="nl-NL" dirty="0"/>
          </a:p>
          <a:p>
            <a:endParaRPr lang="en-NL" dirty="0"/>
          </a:p>
        </p:txBody>
      </p:sp>
      <p:pic>
        <p:nvPicPr>
          <p:cNvPr id="5" name="Picture 4">
            <a:extLst>
              <a:ext uri="{FF2B5EF4-FFF2-40B4-BE49-F238E27FC236}">
                <a16:creationId xmlns:a16="http://schemas.microsoft.com/office/drawing/2014/main" id="{BBFDBBBC-A447-C596-6FE3-63BE6D89FE66}"/>
              </a:ext>
            </a:extLst>
          </p:cNvPr>
          <p:cNvPicPr>
            <a:picLocks noChangeAspect="1"/>
          </p:cNvPicPr>
          <p:nvPr/>
        </p:nvPicPr>
        <p:blipFill>
          <a:blip r:embed="rId3"/>
          <a:stretch>
            <a:fillRect/>
          </a:stretch>
        </p:blipFill>
        <p:spPr>
          <a:xfrm>
            <a:off x="2795965" y="2987231"/>
            <a:ext cx="8048625" cy="3571875"/>
          </a:xfrm>
          <a:prstGeom prst="rect">
            <a:avLst/>
          </a:prstGeom>
        </p:spPr>
      </p:pic>
    </p:spTree>
    <p:extLst>
      <p:ext uri="{BB962C8B-B14F-4D97-AF65-F5344CB8AC3E}">
        <p14:creationId xmlns:p14="http://schemas.microsoft.com/office/powerpoint/2010/main" val="114710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89C1-7F60-F8B4-4829-63F77F09FF6E}"/>
              </a:ext>
            </a:extLst>
          </p:cNvPr>
          <p:cNvSpPr>
            <a:spLocks noGrp="1"/>
          </p:cNvSpPr>
          <p:nvPr>
            <p:ph type="title"/>
          </p:nvPr>
        </p:nvSpPr>
        <p:spPr/>
        <p:txBody>
          <a:bodyPr/>
          <a:lstStyle/>
          <a:p>
            <a:r>
              <a:rPr lang="nl-NL" dirty="0"/>
              <a:t>Exercise - Reverse engineering</a:t>
            </a:r>
            <a:endParaRPr lang="en-NL" dirty="0"/>
          </a:p>
        </p:txBody>
      </p:sp>
      <p:sp>
        <p:nvSpPr>
          <p:cNvPr id="3" name="Content Placeholder 2">
            <a:extLst>
              <a:ext uri="{FF2B5EF4-FFF2-40B4-BE49-F238E27FC236}">
                <a16:creationId xmlns:a16="http://schemas.microsoft.com/office/drawing/2014/main" id="{255D6B43-0DF3-DB15-76F2-3AF4B508D134}"/>
              </a:ext>
            </a:extLst>
          </p:cNvPr>
          <p:cNvSpPr>
            <a:spLocks noGrp="1"/>
          </p:cNvSpPr>
          <p:nvPr>
            <p:ph idx="1"/>
          </p:nvPr>
        </p:nvSpPr>
        <p:spPr/>
        <p:txBody>
          <a:bodyPr/>
          <a:lstStyle/>
          <a:p>
            <a:r>
              <a:rPr lang="nl-NL" dirty="0">
                <a:hlinkClick r:id="rId2"/>
              </a:rPr>
              <a:t>https://docs.microsoft.com/en-us/training/modules/persist-data-ef-core/6-reverse-engineering</a:t>
            </a:r>
            <a:endParaRPr lang="nl-NL" dirty="0"/>
          </a:p>
          <a:p>
            <a:endParaRPr lang="en-NL" dirty="0"/>
          </a:p>
        </p:txBody>
      </p:sp>
      <p:pic>
        <p:nvPicPr>
          <p:cNvPr id="5" name="Picture 4">
            <a:extLst>
              <a:ext uri="{FF2B5EF4-FFF2-40B4-BE49-F238E27FC236}">
                <a16:creationId xmlns:a16="http://schemas.microsoft.com/office/drawing/2014/main" id="{D5DAFC26-085E-A992-D7A6-9612A3F0F620}"/>
              </a:ext>
            </a:extLst>
          </p:cNvPr>
          <p:cNvPicPr>
            <a:picLocks noChangeAspect="1"/>
          </p:cNvPicPr>
          <p:nvPr/>
        </p:nvPicPr>
        <p:blipFill>
          <a:blip r:embed="rId3"/>
          <a:stretch>
            <a:fillRect/>
          </a:stretch>
        </p:blipFill>
        <p:spPr>
          <a:xfrm>
            <a:off x="2460468" y="3138630"/>
            <a:ext cx="7886700" cy="2952750"/>
          </a:xfrm>
          <a:prstGeom prst="rect">
            <a:avLst/>
          </a:prstGeom>
        </p:spPr>
      </p:pic>
    </p:spTree>
    <p:extLst>
      <p:ext uri="{BB962C8B-B14F-4D97-AF65-F5344CB8AC3E}">
        <p14:creationId xmlns:p14="http://schemas.microsoft.com/office/powerpoint/2010/main" val="2563296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638D-5119-D4D8-3CA6-C71CBC5EC74E}"/>
              </a:ext>
            </a:extLst>
          </p:cNvPr>
          <p:cNvSpPr>
            <a:spLocks noGrp="1"/>
          </p:cNvSpPr>
          <p:nvPr>
            <p:ph type="title"/>
          </p:nvPr>
        </p:nvSpPr>
        <p:spPr/>
        <p:txBody>
          <a:bodyPr/>
          <a:lstStyle/>
          <a:p>
            <a:r>
              <a:rPr lang="en-US" dirty="0"/>
              <a:t>Reverse engineering - partial classes</a:t>
            </a:r>
            <a:endParaRPr lang="en-NL" dirty="0"/>
          </a:p>
        </p:txBody>
      </p:sp>
      <p:sp>
        <p:nvSpPr>
          <p:cNvPr id="3" name="Content Placeholder 2">
            <a:extLst>
              <a:ext uri="{FF2B5EF4-FFF2-40B4-BE49-F238E27FC236}">
                <a16:creationId xmlns:a16="http://schemas.microsoft.com/office/drawing/2014/main" id="{0DF1127A-3800-B342-1483-83D0BE62539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Every time you create new scaffolded files after the database changed the old files are overwritten, so we lose all the changes we made in them. We can use a partial class for our own code</a:t>
            </a:r>
            <a:endParaRPr lang="en-NL" dirty="0"/>
          </a:p>
        </p:txBody>
      </p:sp>
      <p:pic>
        <p:nvPicPr>
          <p:cNvPr id="5" name="Picture 4">
            <a:extLst>
              <a:ext uri="{FF2B5EF4-FFF2-40B4-BE49-F238E27FC236}">
                <a16:creationId xmlns:a16="http://schemas.microsoft.com/office/drawing/2014/main" id="{B0A57E39-51F2-EA5C-292D-CFD169952B15}"/>
              </a:ext>
            </a:extLst>
          </p:cNvPr>
          <p:cNvPicPr>
            <a:picLocks noChangeAspect="1"/>
          </p:cNvPicPr>
          <p:nvPr/>
        </p:nvPicPr>
        <p:blipFill>
          <a:blip r:embed="rId2"/>
          <a:stretch>
            <a:fillRect/>
          </a:stretch>
        </p:blipFill>
        <p:spPr>
          <a:xfrm>
            <a:off x="1024128" y="2286000"/>
            <a:ext cx="5600700" cy="2085975"/>
          </a:xfrm>
          <a:prstGeom prst="rect">
            <a:avLst/>
          </a:prstGeom>
        </p:spPr>
      </p:pic>
    </p:spTree>
    <p:extLst>
      <p:ext uri="{BB962C8B-B14F-4D97-AF65-F5344CB8AC3E}">
        <p14:creationId xmlns:p14="http://schemas.microsoft.com/office/powerpoint/2010/main" val="1126548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8995-73FC-0F6F-BE8F-5C4FC8A85FA0}"/>
              </a:ext>
            </a:extLst>
          </p:cNvPr>
          <p:cNvSpPr>
            <a:spLocks noGrp="1"/>
          </p:cNvSpPr>
          <p:nvPr>
            <p:ph type="title"/>
          </p:nvPr>
        </p:nvSpPr>
        <p:spPr/>
        <p:txBody>
          <a:bodyPr/>
          <a:lstStyle/>
          <a:p>
            <a:r>
              <a:rPr lang="nl-NL" dirty="0"/>
              <a:t>Reverse engineering - partial classes</a:t>
            </a:r>
            <a:endParaRPr lang="en-NL" dirty="0"/>
          </a:p>
        </p:txBody>
      </p:sp>
      <p:sp>
        <p:nvSpPr>
          <p:cNvPr id="3" name="Content Placeholder 2">
            <a:extLst>
              <a:ext uri="{FF2B5EF4-FFF2-40B4-BE49-F238E27FC236}">
                <a16:creationId xmlns:a16="http://schemas.microsoft.com/office/drawing/2014/main" id="{305E8D87-992E-B044-9617-DD3E10AA0EF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A new method is added with a partial class, which won’t be overwritten!</a:t>
            </a:r>
            <a:endParaRPr lang="en-NL" dirty="0"/>
          </a:p>
        </p:txBody>
      </p:sp>
      <p:pic>
        <p:nvPicPr>
          <p:cNvPr id="5" name="Picture 4">
            <a:extLst>
              <a:ext uri="{FF2B5EF4-FFF2-40B4-BE49-F238E27FC236}">
                <a16:creationId xmlns:a16="http://schemas.microsoft.com/office/drawing/2014/main" id="{BC52C0C5-ADDE-D985-BC51-AB0144C78EA0}"/>
              </a:ext>
            </a:extLst>
          </p:cNvPr>
          <p:cNvPicPr>
            <a:picLocks noChangeAspect="1"/>
          </p:cNvPicPr>
          <p:nvPr/>
        </p:nvPicPr>
        <p:blipFill>
          <a:blip r:embed="rId2"/>
          <a:stretch>
            <a:fillRect/>
          </a:stretch>
        </p:blipFill>
        <p:spPr>
          <a:xfrm>
            <a:off x="1024128" y="2286000"/>
            <a:ext cx="5033728" cy="1887648"/>
          </a:xfrm>
          <a:prstGeom prst="rect">
            <a:avLst/>
          </a:prstGeom>
        </p:spPr>
      </p:pic>
    </p:spTree>
    <p:extLst>
      <p:ext uri="{BB962C8B-B14F-4D97-AF65-F5344CB8AC3E}">
        <p14:creationId xmlns:p14="http://schemas.microsoft.com/office/powerpoint/2010/main" val="42303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28D-0DC5-F39C-5196-05E1C7F870FA}"/>
              </a:ext>
            </a:extLst>
          </p:cNvPr>
          <p:cNvSpPr>
            <a:spLocks noGrp="1"/>
          </p:cNvSpPr>
          <p:nvPr>
            <p:ph type="title"/>
          </p:nvPr>
        </p:nvSpPr>
        <p:spPr/>
        <p:txBody>
          <a:bodyPr/>
          <a:lstStyle/>
          <a:p>
            <a:r>
              <a:rPr lang="nl-NL" dirty="0"/>
              <a:t>Reverse engineering - attributes</a:t>
            </a:r>
            <a:endParaRPr lang="en-NL" dirty="0"/>
          </a:p>
        </p:txBody>
      </p:sp>
      <p:sp>
        <p:nvSpPr>
          <p:cNvPr id="3" name="Content Placeholder 2">
            <a:extLst>
              <a:ext uri="{FF2B5EF4-FFF2-40B4-BE49-F238E27FC236}">
                <a16:creationId xmlns:a16="http://schemas.microsoft.com/office/drawing/2014/main" id="{7971E663-56BD-BFB4-0F62-76231928B8E3}"/>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5914DB3F-796A-61E7-293D-55827D2A8189}"/>
              </a:ext>
            </a:extLst>
          </p:cNvPr>
          <p:cNvPicPr>
            <a:picLocks noChangeAspect="1"/>
          </p:cNvPicPr>
          <p:nvPr/>
        </p:nvPicPr>
        <p:blipFill>
          <a:blip r:embed="rId2"/>
          <a:stretch>
            <a:fillRect/>
          </a:stretch>
        </p:blipFill>
        <p:spPr>
          <a:xfrm>
            <a:off x="1024128" y="2286000"/>
            <a:ext cx="4000500" cy="3962400"/>
          </a:xfrm>
          <a:prstGeom prst="rect">
            <a:avLst/>
          </a:prstGeom>
        </p:spPr>
      </p:pic>
    </p:spTree>
    <p:extLst>
      <p:ext uri="{BB962C8B-B14F-4D97-AF65-F5344CB8AC3E}">
        <p14:creationId xmlns:p14="http://schemas.microsoft.com/office/powerpoint/2010/main" val="119470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A8FE-430B-219B-5074-C517BE4C57D9}"/>
              </a:ext>
            </a:extLst>
          </p:cNvPr>
          <p:cNvSpPr>
            <a:spLocks noGrp="1"/>
          </p:cNvSpPr>
          <p:nvPr>
            <p:ph type="title"/>
          </p:nvPr>
        </p:nvSpPr>
        <p:spPr/>
        <p:txBody>
          <a:bodyPr/>
          <a:lstStyle/>
          <a:p>
            <a:r>
              <a:rPr lang="nl-NL" dirty="0"/>
              <a:t>Entity Framework Core</a:t>
            </a:r>
            <a:endParaRPr lang="en-NL" dirty="0"/>
          </a:p>
        </p:txBody>
      </p:sp>
      <p:sp>
        <p:nvSpPr>
          <p:cNvPr id="3" name="Content Placeholder 2">
            <a:extLst>
              <a:ext uri="{FF2B5EF4-FFF2-40B4-BE49-F238E27FC236}">
                <a16:creationId xmlns:a16="http://schemas.microsoft.com/office/drawing/2014/main" id="{15DF1F4A-7FF4-A8B8-8166-A33713FCE1B4}"/>
              </a:ext>
            </a:extLst>
          </p:cNvPr>
          <p:cNvSpPr>
            <a:spLocks noGrp="1"/>
          </p:cNvSpPr>
          <p:nvPr>
            <p:ph idx="1"/>
          </p:nvPr>
        </p:nvSpPr>
        <p:spPr/>
        <p:txBody>
          <a:bodyPr/>
          <a:lstStyle/>
          <a:p>
            <a:r>
              <a:rPr lang="en-US" dirty="0"/>
              <a:t>Entity Framework (EF) Core is a lightweight, extensible, open source and cross-platform version of the popular Entity Framework data access technology.</a:t>
            </a:r>
          </a:p>
          <a:p>
            <a:pPr lvl="1"/>
            <a:r>
              <a:rPr lang="en-US" dirty="0"/>
              <a:t>EF Core can serve as an object-relational mapper (O/RM), which:</a:t>
            </a:r>
          </a:p>
          <a:p>
            <a:pPr lvl="1"/>
            <a:r>
              <a:rPr lang="en-US" dirty="0"/>
              <a:t>Enables .NET developers to work with a database using .NET objects.</a:t>
            </a:r>
          </a:p>
          <a:p>
            <a:r>
              <a:rPr lang="en-US" dirty="0"/>
              <a:t>Eliminates the need for most of the data-access code that typically needs to be written.</a:t>
            </a:r>
            <a:endParaRPr lang="en-NL" dirty="0"/>
          </a:p>
        </p:txBody>
      </p:sp>
    </p:spTree>
    <p:extLst>
      <p:ext uri="{BB962C8B-B14F-4D97-AF65-F5344CB8AC3E}">
        <p14:creationId xmlns:p14="http://schemas.microsoft.com/office/powerpoint/2010/main" val="320838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88C1-602B-35AB-A226-9FD3772F2E79}"/>
              </a:ext>
            </a:extLst>
          </p:cNvPr>
          <p:cNvSpPr>
            <a:spLocks noGrp="1"/>
          </p:cNvSpPr>
          <p:nvPr>
            <p:ph type="title"/>
          </p:nvPr>
        </p:nvSpPr>
        <p:spPr/>
        <p:txBody>
          <a:bodyPr/>
          <a:lstStyle/>
          <a:p>
            <a:r>
              <a:rPr lang="en-US" dirty="0" err="1"/>
              <a:t>Extention</a:t>
            </a:r>
            <a:r>
              <a:rPr lang="en-US" dirty="0"/>
              <a:t> methods</a:t>
            </a:r>
            <a:endParaRPr lang="en-NL" dirty="0"/>
          </a:p>
        </p:txBody>
      </p:sp>
      <p:sp>
        <p:nvSpPr>
          <p:cNvPr id="3" name="Content Placeholder 2">
            <a:extLst>
              <a:ext uri="{FF2B5EF4-FFF2-40B4-BE49-F238E27FC236}">
                <a16:creationId xmlns:a16="http://schemas.microsoft.com/office/drawing/2014/main" id="{CD221895-4163-FE32-3A37-FFBAE5253811}"/>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With this you can use </a:t>
            </a:r>
            <a:r>
              <a:rPr lang="en-US" dirty="0" err="1"/>
              <a:t>myCoupon.ListAllValue</a:t>
            </a:r>
            <a:r>
              <a:rPr lang="en-US" dirty="0"/>
              <a:t>(). Remember the method is not actually part of the class, so it can’t access private properties, etc.</a:t>
            </a:r>
            <a:endParaRPr lang="en-NL" dirty="0"/>
          </a:p>
        </p:txBody>
      </p:sp>
      <p:pic>
        <p:nvPicPr>
          <p:cNvPr id="7" name="Picture 6">
            <a:extLst>
              <a:ext uri="{FF2B5EF4-FFF2-40B4-BE49-F238E27FC236}">
                <a16:creationId xmlns:a16="http://schemas.microsoft.com/office/drawing/2014/main" id="{BA942550-B0FA-D45C-164E-B7909BA66354}"/>
              </a:ext>
            </a:extLst>
          </p:cNvPr>
          <p:cNvPicPr>
            <a:picLocks noChangeAspect="1"/>
          </p:cNvPicPr>
          <p:nvPr/>
        </p:nvPicPr>
        <p:blipFill>
          <a:blip r:embed="rId2"/>
          <a:stretch>
            <a:fillRect/>
          </a:stretch>
        </p:blipFill>
        <p:spPr>
          <a:xfrm>
            <a:off x="1024128" y="2286000"/>
            <a:ext cx="4676775" cy="1514475"/>
          </a:xfrm>
          <a:prstGeom prst="rect">
            <a:avLst/>
          </a:prstGeom>
        </p:spPr>
      </p:pic>
    </p:spTree>
    <p:extLst>
      <p:ext uri="{BB962C8B-B14F-4D97-AF65-F5344CB8AC3E}">
        <p14:creationId xmlns:p14="http://schemas.microsoft.com/office/powerpoint/2010/main" val="185856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86FB-5EA0-EA18-ACDD-6395FCE16D51}"/>
              </a:ext>
            </a:extLst>
          </p:cNvPr>
          <p:cNvSpPr>
            <a:spLocks noGrp="1"/>
          </p:cNvSpPr>
          <p:nvPr>
            <p:ph type="title"/>
          </p:nvPr>
        </p:nvSpPr>
        <p:spPr/>
        <p:txBody>
          <a:bodyPr/>
          <a:lstStyle/>
          <a:p>
            <a:r>
              <a:rPr lang="en-US" dirty="0"/>
              <a:t>New in </a:t>
            </a:r>
            <a:r>
              <a:rPr lang="en-US" dirty="0" err="1"/>
              <a:t>ef</a:t>
            </a:r>
            <a:r>
              <a:rPr lang="en-US" dirty="0"/>
              <a:t> core 6.0</a:t>
            </a:r>
            <a:endParaRPr lang="en-NL" dirty="0"/>
          </a:p>
        </p:txBody>
      </p:sp>
      <p:sp>
        <p:nvSpPr>
          <p:cNvPr id="3" name="Content Placeholder 2">
            <a:extLst>
              <a:ext uri="{FF2B5EF4-FFF2-40B4-BE49-F238E27FC236}">
                <a16:creationId xmlns:a16="http://schemas.microsoft.com/office/drawing/2014/main" id="{608DC967-E458-A80B-7E3A-1EAB2ED2C73C}"/>
              </a:ext>
            </a:extLst>
          </p:cNvPr>
          <p:cNvSpPr>
            <a:spLocks noGrp="1"/>
          </p:cNvSpPr>
          <p:nvPr>
            <p:ph idx="1"/>
          </p:nvPr>
        </p:nvSpPr>
        <p:spPr/>
        <p:txBody>
          <a:bodyPr/>
          <a:lstStyle/>
          <a:p>
            <a:r>
              <a:rPr lang="en-US" dirty="0"/>
              <a:t>Temporal Tables</a:t>
            </a:r>
          </a:p>
          <a:p>
            <a:r>
              <a:rPr lang="en-US" dirty="0"/>
              <a:t>Migration Bundles</a:t>
            </a:r>
          </a:p>
          <a:p>
            <a:r>
              <a:rPr lang="en-US" dirty="0"/>
              <a:t>Compiled Models</a:t>
            </a:r>
          </a:p>
          <a:p>
            <a:r>
              <a:rPr lang="en-US" dirty="0"/>
              <a:t>Improvement to scaffolding</a:t>
            </a:r>
          </a:p>
          <a:p>
            <a:endParaRPr lang="en-NL" dirty="0"/>
          </a:p>
        </p:txBody>
      </p:sp>
    </p:spTree>
    <p:extLst>
      <p:ext uri="{BB962C8B-B14F-4D97-AF65-F5344CB8AC3E}">
        <p14:creationId xmlns:p14="http://schemas.microsoft.com/office/powerpoint/2010/main" val="2712013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2132-85B1-E401-7296-DA02E17B37C9}"/>
              </a:ext>
            </a:extLst>
          </p:cNvPr>
          <p:cNvSpPr>
            <a:spLocks noGrp="1"/>
          </p:cNvSpPr>
          <p:nvPr>
            <p:ph type="title"/>
          </p:nvPr>
        </p:nvSpPr>
        <p:spPr/>
        <p:txBody>
          <a:bodyPr/>
          <a:lstStyle/>
          <a:p>
            <a:r>
              <a:rPr lang="nl-NL" dirty="0"/>
              <a:t>SQL Server temporal tables</a:t>
            </a:r>
            <a:endParaRPr lang="en-NL" dirty="0"/>
          </a:p>
        </p:txBody>
      </p:sp>
      <p:sp>
        <p:nvSpPr>
          <p:cNvPr id="3" name="Content Placeholder 2">
            <a:extLst>
              <a:ext uri="{FF2B5EF4-FFF2-40B4-BE49-F238E27FC236}">
                <a16:creationId xmlns:a16="http://schemas.microsoft.com/office/drawing/2014/main" id="{9CF0630A-9149-3C45-E2FB-693B2894BBA2}"/>
              </a:ext>
            </a:extLst>
          </p:cNvPr>
          <p:cNvSpPr>
            <a:spLocks noGrp="1"/>
          </p:cNvSpPr>
          <p:nvPr>
            <p:ph idx="1"/>
          </p:nvPr>
        </p:nvSpPr>
        <p:spPr/>
        <p:txBody>
          <a:bodyPr>
            <a:normAutofit/>
          </a:bodyPr>
          <a:lstStyle/>
          <a:p>
            <a:r>
              <a:rPr lang="en-US" dirty="0"/>
              <a:t>SQL Server temporal tables automatically keep track of all data ever stored in a table, even after that data has been updated or deleted. This is achieved by creating a parallel "history table" into which timestamped historical data is stored whenever a change is made to the main table. This allows historical data to be queried, such as for auditing, or restored, such as for recovery after accidental mutation or deletion.</a:t>
            </a:r>
          </a:p>
          <a:p>
            <a:r>
              <a:rPr lang="en-US" dirty="0"/>
              <a:t>EF Core now supports:</a:t>
            </a:r>
          </a:p>
          <a:p>
            <a:pPr lvl="1"/>
            <a:r>
              <a:rPr lang="en-US" dirty="0"/>
              <a:t>The creation of temporal tables using Migrations</a:t>
            </a:r>
          </a:p>
          <a:p>
            <a:pPr lvl="1"/>
            <a:r>
              <a:rPr lang="en-US" dirty="0"/>
              <a:t>Transformation of existing tables into temporal tables, again using Migrations</a:t>
            </a:r>
          </a:p>
          <a:p>
            <a:pPr lvl="1"/>
            <a:r>
              <a:rPr lang="en-US" dirty="0"/>
              <a:t>Querying historical data</a:t>
            </a:r>
          </a:p>
          <a:p>
            <a:pPr lvl="1"/>
            <a:r>
              <a:rPr lang="en-US" dirty="0"/>
              <a:t>Restoring data from some point in the past</a:t>
            </a:r>
            <a:endParaRPr lang="en-NL" dirty="0"/>
          </a:p>
        </p:txBody>
      </p:sp>
    </p:spTree>
    <p:extLst>
      <p:ext uri="{BB962C8B-B14F-4D97-AF65-F5344CB8AC3E}">
        <p14:creationId xmlns:p14="http://schemas.microsoft.com/office/powerpoint/2010/main" val="2135488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F05B-FF29-A603-9349-FC111EDE20B5}"/>
              </a:ext>
            </a:extLst>
          </p:cNvPr>
          <p:cNvSpPr>
            <a:spLocks noGrp="1"/>
          </p:cNvSpPr>
          <p:nvPr>
            <p:ph type="title"/>
          </p:nvPr>
        </p:nvSpPr>
        <p:spPr/>
        <p:txBody>
          <a:bodyPr/>
          <a:lstStyle/>
          <a:p>
            <a:r>
              <a:rPr lang="nl-NL" dirty="0"/>
              <a:t>Configuring a temporal table</a:t>
            </a:r>
            <a:endParaRPr lang="en-NL" dirty="0"/>
          </a:p>
        </p:txBody>
      </p:sp>
      <p:sp>
        <p:nvSpPr>
          <p:cNvPr id="3" name="Content Placeholder 2">
            <a:extLst>
              <a:ext uri="{FF2B5EF4-FFF2-40B4-BE49-F238E27FC236}">
                <a16:creationId xmlns:a16="http://schemas.microsoft.com/office/drawing/2014/main" id="{640C51C7-DB27-88ED-63DB-0B3E86FE0559}"/>
              </a:ext>
            </a:extLst>
          </p:cNvPr>
          <p:cNvSpPr>
            <a:spLocks noGrp="1"/>
          </p:cNvSpPr>
          <p:nvPr>
            <p:ph idx="1"/>
          </p:nvPr>
        </p:nvSpPr>
        <p:spPr/>
        <p:txBody>
          <a:bodyPr/>
          <a:lstStyle/>
          <a:p>
            <a:r>
              <a:rPr lang="en-US" dirty="0"/>
              <a:t>The model builder can be used to configure a table as temporal. For example:</a:t>
            </a:r>
          </a:p>
          <a:p>
            <a:endParaRPr lang="en-US" dirty="0"/>
          </a:p>
          <a:p>
            <a:endParaRPr lang="en-US" dirty="0"/>
          </a:p>
          <a:p>
            <a:pPr marL="0" indent="0">
              <a:buNone/>
            </a:pPr>
            <a:r>
              <a:rPr lang="en-US" dirty="0"/>
              <a:t>When using EF Core to create the database, the new table will be configured as a temporal table with the SQL Server defaults for the timestamps and history table. For example, consider an Employee entity type:</a:t>
            </a:r>
            <a:endParaRPr lang="en-NL" dirty="0"/>
          </a:p>
        </p:txBody>
      </p:sp>
      <p:pic>
        <p:nvPicPr>
          <p:cNvPr id="5" name="Picture 4">
            <a:extLst>
              <a:ext uri="{FF2B5EF4-FFF2-40B4-BE49-F238E27FC236}">
                <a16:creationId xmlns:a16="http://schemas.microsoft.com/office/drawing/2014/main" id="{43486A65-0E18-E7BA-D556-7A5077ABF7E4}"/>
              </a:ext>
            </a:extLst>
          </p:cNvPr>
          <p:cNvPicPr>
            <a:picLocks noChangeAspect="1"/>
          </p:cNvPicPr>
          <p:nvPr/>
        </p:nvPicPr>
        <p:blipFill>
          <a:blip r:embed="rId2"/>
          <a:stretch>
            <a:fillRect/>
          </a:stretch>
        </p:blipFill>
        <p:spPr>
          <a:xfrm>
            <a:off x="1024128" y="2834678"/>
            <a:ext cx="4143375" cy="666750"/>
          </a:xfrm>
          <a:prstGeom prst="rect">
            <a:avLst/>
          </a:prstGeom>
        </p:spPr>
      </p:pic>
      <p:pic>
        <p:nvPicPr>
          <p:cNvPr id="7" name="Picture 6">
            <a:extLst>
              <a:ext uri="{FF2B5EF4-FFF2-40B4-BE49-F238E27FC236}">
                <a16:creationId xmlns:a16="http://schemas.microsoft.com/office/drawing/2014/main" id="{E44DBF63-6AD5-0EBB-7029-C92F59ECEAC0}"/>
              </a:ext>
            </a:extLst>
          </p:cNvPr>
          <p:cNvPicPr>
            <a:picLocks noChangeAspect="1"/>
          </p:cNvPicPr>
          <p:nvPr/>
        </p:nvPicPr>
        <p:blipFill>
          <a:blip r:embed="rId3"/>
          <a:stretch>
            <a:fillRect/>
          </a:stretch>
        </p:blipFill>
        <p:spPr>
          <a:xfrm>
            <a:off x="1052702" y="4834128"/>
            <a:ext cx="4086225" cy="1676400"/>
          </a:xfrm>
          <a:prstGeom prst="rect">
            <a:avLst/>
          </a:prstGeom>
        </p:spPr>
      </p:pic>
    </p:spTree>
    <p:extLst>
      <p:ext uri="{BB962C8B-B14F-4D97-AF65-F5344CB8AC3E}">
        <p14:creationId xmlns:p14="http://schemas.microsoft.com/office/powerpoint/2010/main" val="1557075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1D50-3530-F573-8035-D01415DA4425}"/>
              </a:ext>
            </a:extLst>
          </p:cNvPr>
          <p:cNvSpPr>
            <a:spLocks noGrp="1"/>
          </p:cNvSpPr>
          <p:nvPr>
            <p:ph type="title"/>
          </p:nvPr>
        </p:nvSpPr>
        <p:spPr/>
        <p:txBody>
          <a:bodyPr/>
          <a:lstStyle/>
          <a:p>
            <a:r>
              <a:rPr lang="nl-NL" dirty="0"/>
              <a:t>Configuring a temporal table</a:t>
            </a:r>
            <a:endParaRPr lang="en-NL" dirty="0"/>
          </a:p>
        </p:txBody>
      </p:sp>
      <p:sp>
        <p:nvSpPr>
          <p:cNvPr id="3" name="Content Placeholder 2">
            <a:extLst>
              <a:ext uri="{FF2B5EF4-FFF2-40B4-BE49-F238E27FC236}">
                <a16:creationId xmlns:a16="http://schemas.microsoft.com/office/drawing/2014/main" id="{4D913E02-E99C-385F-BCB9-F25C3765783A}"/>
              </a:ext>
            </a:extLst>
          </p:cNvPr>
          <p:cNvSpPr>
            <a:spLocks noGrp="1"/>
          </p:cNvSpPr>
          <p:nvPr>
            <p:ph idx="1"/>
          </p:nvPr>
        </p:nvSpPr>
        <p:spPr/>
        <p:txBody>
          <a:bodyPr>
            <a:normAutofit lnSpcReduction="10000"/>
          </a:bodyPr>
          <a:lstStyle/>
          <a:p>
            <a:r>
              <a:rPr lang="en-US" dirty="0"/>
              <a:t>The temporal table created will look like this:</a:t>
            </a:r>
          </a:p>
          <a:p>
            <a:endParaRPr lang="en-US" dirty="0"/>
          </a:p>
          <a:p>
            <a:endParaRPr lang="en-US" dirty="0"/>
          </a:p>
          <a:p>
            <a:endParaRPr lang="en-US" dirty="0"/>
          </a:p>
          <a:p>
            <a:endParaRPr lang="en-US" dirty="0"/>
          </a:p>
          <a:p>
            <a:endParaRPr lang="en-US" dirty="0"/>
          </a:p>
          <a:p>
            <a:r>
              <a:rPr lang="en-US" dirty="0"/>
              <a:t>Notice that SQL Server creates two hidden datetime2 columns called </a:t>
            </a:r>
            <a:r>
              <a:rPr lang="en-US" dirty="0" err="1"/>
              <a:t>PeriodEnd</a:t>
            </a:r>
            <a:r>
              <a:rPr lang="en-US" dirty="0"/>
              <a:t> and </a:t>
            </a:r>
            <a:r>
              <a:rPr lang="en-US" dirty="0" err="1"/>
              <a:t>PeriodStart</a:t>
            </a:r>
            <a:r>
              <a:rPr lang="en-US" dirty="0"/>
              <a:t>. These "period columns" represent the time range during which the data in the row existed. These columns are mapped to shadow properties in the EF Core model, allowing them to be used in queries as shown later.</a:t>
            </a:r>
          </a:p>
          <a:p>
            <a:endParaRPr lang="en-NL" dirty="0"/>
          </a:p>
        </p:txBody>
      </p:sp>
      <p:pic>
        <p:nvPicPr>
          <p:cNvPr id="5" name="Picture 4">
            <a:extLst>
              <a:ext uri="{FF2B5EF4-FFF2-40B4-BE49-F238E27FC236}">
                <a16:creationId xmlns:a16="http://schemas.microsoft.com/office/drawing/2014/main" id="{094C50B8-5561-FFE1-BD86-A876A4DC8043}"/>
              </a:ext>
            </a:extLst>
          </p:cNvPr>
          <p:cNvPicPr>
            <a:picLocks noChangeAspect="1"/>
          </p:cNvPicPr>
          <p:nvPr/>
        </p:nvPicPr>
        <p:blipFill>
          <a:blip r:embed="rId2"/>
          <a:stretch>
            <a:fillRect/>
          </a:stretch>
        </p:blipFill>
        <p:spPr>
          <a:xfrm>
            <a:off x="1024128" y="2740088"/>
            <a:ext cx="6972300" cy="2228850"/>
          </a:xfrm>
          <a:prstGeom prst="rect">
            <a:avLst/>
          </a:prstGeom>
        </p:spPr>
      </p:pic>
    </p:spTree>
    <p:extLst>
      <p:ext uri="{BB962C8B-B14F-4D97-AF65-F5344CB8AC3E}">
        <p14:creationId xmlns:p14="http://schemas.microsoft.com/office/powerpoint/2010/main" val="4003050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554-F357-4CDB-3476-D9346B2E1012}"/>
              </a:ext>
            </a:extLst>
          </p:cNvPr>
          <p:cNvSpPr>
            <a:spLocks noGrp="1"/>
          </p:cNvSpPr>
          <p:nvPr>
            <p:ph type="title"/>
          </p:nvPr>
        </p:nvSpPr>
        <p:spPr/>
        <p:txBody>
          <a:bodyPr/>
          <a:lstStyle/>
          <a:p>
            <a:r>
              <a:rPr lang="nl-NL" dirty="0"/>
              <a:t>Configuring a temporal table</a:t>
            </a:r>
            <a:endParaRPr lang="en-NL" dirty="0"/>
          </a:p>
        </p:txBody>
      </p:sp>
      <p:sp>
        <p:nvSpPr>
          <p:cNvPr id="3" name="Content Placeholder 2">
            <a:extLst>
              <a:ext uri="{FF2B5EF4-FFF2-40B4-BE49-F238E27FC236}">
                <a16:creationId xmlns:a16="http://schemas.microsoft.com/office/drawing/2014/main" id="{B822645F-612B-C476-DA6A-85C00827F49F}"/>
              </a:ext>
            </a:extLst>
          </p:cNvPr>
          <p:cNvSpPr>
            <a:spLocks noGrp="1"/>
          </p:cNvSpPr>
          <p:nvPr>
            <p:ph idx="1"/>
          </p:nvPr>
        </p:nvSpPr>
        <p:spPr/>
        <p:txBody>
          <a:bodyPr/>
          <a:lstStyle/>
          <a:p>
            <a:r>
              <a:rPr lang="en-US" dirty="0"/>
              <a:t>Notice also that an associated history table called </a:t>
            </a:r>
            <a:r>
              <a:rPr lang="en-US" dirty="0" err="1"/>
              <a:t>EmployeeHistory</a:t>
            </a:r>
            <a:r>
              <a:rPr lang="en-US" dirty="0"/>
              <a:t> is created automatically. The names of the period columns and history table can be changed with additional configuration to the model builder. For example:</a:t>
            </a:r>
            <a:endParaRPr lang="en-NL" dirty="0"/>
          </a:p>
        </p:txBody>
      </p:sp>
      <p:pic>
        <p:nvPicPr>
          <p:cNvPr id="7" name="Picture 6">
            <a:extLst>
              <a:ext uri="{FF2B5EF4-FFF2-40B4-BE49-F238E27FC236}">
                <a16:creationId xmlns:a16="http://schemas.microsoft.com/office/drawing/2014/main" id="{3CBA9965-01EA-8014-F537-3D4FFF65BED8}"/>
              </a:ext>
            </a:extLst>
          </p:cNvPr>
          <p:cNvPicPr>
            <a:picLocks noChangeAspect="1"/>
          </p:cNvPicPr>
          <p:nvPr/>
        </p:nvPicPr>
        <p:blipFill>
          <a:blip r:embed="rId2"/>
          <a:stretch>
            <a:fillRect/>
          </a:stretch>
        </p:blipFill>
        <p:spPr>
          <a:xfrm>
            <a:off x="227423" y="3429000"/>
            <a:ext cx="5162550" cy="1952625"/>
          </a:xfrm>
          <a:prstGeom prst="rect">
            <a:avLst/>
          </a:prstGeom>
        </p:spPr>
      </p:pic>
      <p:pic>
        <p:nvPicPr>
          <p:cNvPr id="9" name="Picture 8">
            <a:extLst>
              <a:ext uri="{FF2B5EF4-FFF2-40B4-BE49-F238E27FC236}">
                <a16:creationId xmlns:a16="http://schemas.microsoft.com/office/drawing/2014/main" id="{D10F5B1B-4562-8228-A2BE-439B2E063B25}"/>
              </a:ext>
            </a:extLst>
          </p:cNvPr>
          <p:cNvPicPr>
            <a:picLocks noChangeAspect="1"/>
          </p:cNvPicPr>
          <p:nvPr/>
        </p:nvPicPr>
        <p:blipFill>
          <a:blip r:embed="rId3"/>
          <a:stretch>
            <a:fillRect/>
          </a:stretch>
        </p:blipFill>
        <p:spPr>
          <a:xfrm>
            <a:off x="5057775" y="4773169"/>
            <a:ext cx="7134225" cy="2171700"/>
          </a:xfrm>
          <a:prstGeom prst="rect">
            <a:avLst/>
          </a:prstGeom>
        </p:spPr>
      </p:pic>
    </p:spTree>
    <p:extLst>
      <p:ext uri="{BB962C8B-B14F-4D97-AF65-F5344CB8AC3E}">
        <p14:creationId xmlns:p14="http://schemas.microsoft.com/office/powerpoint/2010/main" val="373601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1805-9E5F-1D3F-0C0C-2007B1BCA4AD}"/>
              </a:ext>
            </a:extLst>
          </p:cNvPr>
          <p:cNvSpPr>
            <a:spLocks noGrp="1"/>
          </p:cNvSpPr>
          <p:nvPr>
            <p:ph type="title"/>
          </p:nvPr>
        </p:nvSpPr>
        <p:spPr/>
        <p:txBody>
          <a:bodyPr/>
          <a:lstStyle/>
          <a:p>
            <a:r>
              <a:rPr lang="nl-NL" dirty="0"/>
              <a:t>Using temporal tables</a:t>
            </a:r>
            <a:endParaRPr lang="en-NL" dirty="0"/>
          </a:p>
        </p:txBody>
      </p:sp>
      <p:sp>
        <p:nvSpPr>
          <p:cNvPr id="3" name="Content Placeholder 2">
            <a:extLst>
              <a:ext uri="{FF2B5EF4-FFF2-40B4-BE49-F238E27FC236}">
                <a16:creationId xmlns:a16="http://schemas.microsoft.com/office/drawing/2014/main" id="{1BBE8BFB-BA08-6B19-C47D-1AC179176018}"/>
              </a:ext>
            </a:extLst>
          </p:cNvPr>
          <p:cNvSpPr>
            <a:spLocks noGrp="1"/>
          </p:cNvSpPr>
          <p:nvPr>
            <p:ph idx="1"/>
          </p:nvPr>
        </p:nvSpPr>
        <p:spPr>
          <a:xfrm>
            <a:off x="1024129" y="2286000"/>
            <a:ext cx="6327286" cy="4023360"/>
          </a:xfrm>
        </p:spPr>
        <p:txBody>
          <a:bodyPr/>
          <a:lstStyle/>
          <a:p>
            <a:r>
              <a:rPr lang="en-US" dirty="0"/>
              <a:t>Most of the time, temporal tables are used just like any other table. That is, the period columns and historical data are handled transparently by SQL Server such that the application can ignore them. For example, new entities can be saved to the database in the normal way:</a:t>
            </a:r>
            <a:endParaRPr lang="en-NL" dirty="0"/>
          </a:p>
        </p:txBody>
      </p:sp>
      <p:pic>
        <p:nvPicPr>
          <p:cNvPr id="5" name="Picture 4">
            <a:extLst>
              <a:ext uri="{FF2B5EF4-FFF2-40B4-BE49-F238E27FC236}">
                <a16:creationId xmlns:a16="http://schemas.microsoft.com/office/drawing/2014/main" id="{F234B759-2603-CF37-3647-DF502F80ACD0}"/>
              </a:ext>
            </a:extLst>
          </p:cNvPr>
          <p:cNvPicPr>
            <a:picLocks noChangeAspect="1"/>
          </p:cNvPicPr>
          <p:nvPr/>
        </p:nvPicPr>
        <p:blipFill>
          <a:blip r:embed="rId2"/>
          <a:stretch>
            <a:fillRect/>
          </a:stretch>
        </p:blipFill>
        <p:spPr>
          <a:xfrm>
            <a:off x="7537009" y="2286000"/>
            <a:ext cx="3962400" cy="4524375"/>
          </a:xfrm>
          <a:prstGeom prst="rect">
            <a:avLst/>
          </a:prstGeom>
        </p:spPr>
      </p:pic>
    </p:spTree>
    <p:extLst>
      <p:ext uri="{BB962C8B-B14F-4D97-AF65-F5344CB8AC3E}">
        <p14:creationId xmlns:p14="http://schemas.microsoft.com/office/powerpoint/2010/main" val="2819446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9335-0178-228E-0A60-5C2E1D602938}"/>
              </a:ext>
            </a:extLst>
          </p:cNvPr>
          <p:cNvSpPr>
            <a:spLocks noGrp="1"/>
          </p:cNvSpPr>
          <p:nvPr>
            <p:ph type="title"/>
          </p:nvPr>
        </p:nvSpPr>
        <p:spPr/>
        <p:txBody>
          <a:bodyPr/>
          <a:lstStyle/>
          <a:p>
            <a:r>
              <a:rPr lang="nl-NL" dirty="0"/>
              <a:t>Using temporal tables</a:t>
            </a:r>
            <a:endParaRPr lang="en-NL" dirty="0"/>
          </a:p>
        </p:txBody>
      </p:sp>
      <p:sp>
        <p:nvSpPr>
          <p:cNvPr id="3" name="Content Placeholder 2">
            <a:extLst>
              <a:ext uri="{FF2B5EF4-FFF2-40B4-BE49-F238E27FC236}">
                <a16:creationId xmlns:a16="http://schemas.microsoft.com/office/drawing/2014/main" id="{DC29DAD0-D350-F88B-FF1A-D94F3E802B31}"/>
              </a:ext>
            </a:extLst>
          </p:cNvPr>
          <p:cNvSpPr>
            <a:spLocks noGrp="1"/>
          </p:cNvSpPr>
          <p:nvPr>
            <p:ph idx="1"/>
          </p:nvPr>
        </p:nvSpPr>
        <p:spPr/>
        <p:txBody>
          <a:bodyPr/>
          <a:lstStyle/>
          <a:p>
            <a:r>
              <a:rPr lang="en-US" dirty="0"/>
              <a:t>This data can then be queried, updated, and deleted in the normal way. For example:</a:t>
            </a:r>
          </a:p>
          <a:p>
            <a:endParaRPr lang="en-US" dirty="0"/>
          </a:p>
          <a:p>
            <a:r>
              <a:rPr lang="en-US" dirty="0"/>
              <a:t>Also, after a normal tracking query, the values from the period columns of the current data can be accessed from the tracked entities. For example:</a:t>
            </a:r>
            <a:endParaRPr lang="en-NL" dirty="0"/>
          </a:p>
        </p:txBody>
      </p:sp>
      <p:pic>
        <p:nvPicPr>
          <p:cNvPr id="5" name="Picture 4">
            <a:extLst>
              <a:ext uri="{FF2B5EF4-FFF2-40B4-BE49-F238E27FC236}">
                <a16:creationId xmlns:a16="http://schemas.microsoft.com/office/drawing/2014/main" id="{B902D6E7-D3CC-8B77-F3E8-67EA514E560E}"/>
              </a:ext>
            </a:extLst>
          </p:cNvPr>
          <p:cNvPicPr>
            <a:picLocks noChangeAspect="1"/>
          </p:cNvPicPr>
          <p:nvPr/>
        </p:nvPicPr>
        <p:blipFill>
          <a:blip r:embed="rId2"/>
          <a:stretch>
            <a:fillRect/>
          </a:stretch>
        </p:blipFill>
        <p:spPr>
          <a:xfrm>
            <a:off x="1024128" y="3049839"/>
            <a:ext cx="4848225" cy="504825"/>
          </a:xfrm>
          <a:prstGeom prst="rect">
            <a:avLst/>
          </a:prstGeom>
        </p:spPr>
      </p:pic>
      <p:pic>
        <p:nvPicPr>
          <p:cNvPr id="7" name="Picture 6">
            <a:extLst>
              <a:ext uri="{FF2B5EF4-FFF2-40B4-BE49-F238E27FC236}">
                <a16:creationId xmlns:a16="http://schemas.microsoft.com/office/drawing/2014/main" id="{F2C9A6DC-4370-9865-17DA-F7926E3E7C47}"/>
              </a:ext>
            </a:extLst>
          </p:cNvPr>
          <p:cNvPicPr>
            <a:picLocks noChangeAspect="1"/>
          </p:cNvPicPr>
          <p:nvPr/>
        </p:nvPicPr>
        <p:blipFill>
          <a:blip r:embed="rId3"/>
          <a:stretch>
            <a:fillRect/>
          </a:stretch>
        </p:blipFill>
        <p:spPr>
          <a:xfrm>
            <a:off x="1024128" y="4318503"/>
            <a:ext cx="6124575" cy="1552575"/>
          </a:xfrm>
          <a:prstGeom prst="rect">
            <a:avLst/>
          </a:prstGeom>
        </p:spPr>
      </p:pic>
      <p:pic>
        <p:nvPicPr>
          <p:cNvPr id="9" name="Picture 8">
            <a:extLst>
              <a:ext uri="{FF2B5EF4-FFF2-40B4-BE49-F238E27FC236}">
                <a16:creationId xmlns:a16="http://schemas.microsoft.com/office/drawing/2014/main" id="{A074F6B2-8D7F-AD19-7711-6C5C63DC094C}"/>
              </a:ext>
            </a:extLst>
          </p:cNvPr>
          <p:cNvPicPr>
            <a:picLocks noChangeAspect="1"/>
          </p:cNvPicPr>
          <p:nvPr/>
        </p:nvPicPr>
        <p:blipFill>
          <a:blip r:embed="rId4"/>
          <a:stretch>
            <a:fillRect/>
          </a:stretch>
        </p:blipFill>
        <p:spPr>
          <a:xfrm>
            <a:off x="1024128" y="6047055"/>
            <a:ext cx="5648325" cy="790575"/>
          </a:xfrm>
          <a:prstGeom prst="rect">
            <a:avLst/>
          </a:prstGeom>
        </p:spPr>
      </p:pic>
    </p:spTree>
    <p:extLst>
      <p:ext uri="{BB962C8B-B14F-4D97-AF65-F5344CB8AC3E}">
        <p14:creationId xmlns:p14="http://schemas.microsoft.com/office/powerpoint/2010/main" val="3053925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B6C9-B7A7-2D3E-AB1C-6745585199BD}"/>
              </a:ext>
            </a:extLst>
          </p:cNvPr>
          <p:cNvSpPr>
            <a:spLocks noGrp="1"/>
          </p:cNvSpPr>
          <p:nvPr>
            <p:ph type="title"/>
          </p:nvPr>
        </p:nvSpPr>
        <p:spPr/>
        <p:txBody>
          <a:bodyPr/>
          <a:lstStyle/>
          <a:p>
            <a:r>
              <a:rPr lang="nl-NL" dirty="0"/>
              <a:t>Querying historical data</a:t>
            </a:r>
            <a:endParaRPr lang="en-NL" dirty="0"/>
          </a:p>
        </p:txBody>
      </p:sp>
      <p:sp>
        <p:nvSpPr>
          <p:cNvPr id="3" name="Content Placeholder 2">
            <a:extLst>
              <a:ext uri="{FF2B5EF4-FFF2-40B4-BE49-F238E27FC236}">
                <a16:creationId xmlns:a16="http://schemas.microsoft.com/office/drawing/2014/main" id="{B1BC1CF9-94CC-3D03-2DB9-71B6DD394F1C}"/>
              </a:ext>
            </a:extLst>
          </p:cNvPr>
          <p:cNvSpPr>
            <a:spLocks noGrp="1"/>
          </p:cNvSpPr>
          <p:nvPr>
            <p:ph idx="1"/>
          </p:nvPr>
        </p:nvSpPr>
        <p:spPr/>
        <p:txBody>
          <a:bodyPr/>
          <a:lstStyle/>
          <a:p>
            <a:r>
              <a:rPr lang="en-US" dirty="0"/>
              <a:t>For example, after making some updates and deletes to our data, we can run a query using </a:t>
            </a:r>
            <a:r>
              <a:rPr lang="en-US" dirty="0" err="1"/>
              <a:t>TemporalAll</a:t>
            </a:r>
            <a:r>
              <a:rPr lang="en-US" dirty="0"/>
              <a:t> to see the historical data:</a:t>
            </a:r>
            <a:endParaRPr lang="en-NL" dirty="0"/>
          </a:p>
        </p:txBody>
      </p:sp>
      <p:pic>
        <p:nvPicPr>
          <p:cNvPr id="5" name="Picture 4">
            <a:extLst>
              <a:ext uri="{FF2B5EF4-FFF2-40B4-BE49-F238E27FC236}">
                <a16:creationId xmlns:a16="http://schemas.microsoft.com/office/drawing/2014/main" id="{A432183B-6A04-671F-006A-197FE2EB16BE}"/>
              </a:ext>
            </a:extLst>
          </p:cNvPr>
          <p:cNvPicPr>
            <a:picLocks noChangeAspect="1"/>
          </p:cNvPicPr>
          <p:nvPr/>
        </p:nvPicPr>
        <p:blipFill>
          <a:blip r:embed="rId3"/>
          <a:stretch>
            <a:fillRect/>
          </a:stretch>
        </p:blipFill>
        <p:spPr>
          <a:xfrm>
            <a:off x="1024128" y="3080385"/>
            <a:ext cx="6162675" cy="3228975"/>
          </a:xfrm>
          <a:prstGeom prst="rect">
            <a:avLst/>
          </a:prstGeom>
        </p:spPr>
      </p:pic>
      <p:pic>
        <p:nvPicPr>
          <p:cNvPr id="7" name="Picture 6">
            <a:extLst>
              <a:ext uri="{FF2B5EF4-FFF2-40B4-BE49-F238E27FC236}">
                <a16:creationId xmlns:a16="http://schemas.microsoft.com/office/drawing/2014/main" id="{40A37172-33E5-7D15-436D-4D4BF5D861E8}"/>
              </a:ext>
            </a:extLst>
          </p:cNvPr>
          <p:cNvPicPr>
            <a:picLocks noChangeAspect="1"/>
          </p:cNvPicPr>
          <p:nvPr/>
        </p:nvPicPr>
        <p:blipFill>
          <a:blip r:embed="rId4"/>
          <a:stretch>
            <a:fillRect/>
          </a:stretch>
        </p:blipFill>
        <p:spPr>
          <a:xfrm>
            <a:off x="7236714" y="5825857"/>
            <a:ext cx="3457575" cy="276225"/>
          </a:xfrm>
          <a:prstGeom prst="rect">
            <a:avLst/>
          </a:prstGeom>
        </p:spPr>
      </p:pic>
    </p:spTree>
    <p:extLst>
      <p:ext uri="{BB962C8B-B14F-4D97-AF65-F5344CB8AC3E}">
        <p14:creationId xmlns:p14="http://schemas.microsoft.com/office/powerpoint/2010/main" val="1080701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BB9D-CDBB-1807-A098-C11EE546236E}"/>
              </a:ext>
            </a:extLst>
          </p:cNvPr>
          <p:cNvSpPr>
            <a:spLocks noGrp="1"/>
          </p:cNvSpPr>
          <p:nvPr>
            <p:ph type="title"/>
          </p:nvPr>
        </p:nvSpPr>
        <p:spPr/>
        <p:txBody>
          <a:bodyPr/>
          <a:lstStyle/>
          <a:p>
            <a:r>
              <a:rPr lang="nl-NL" dirty="0"/>
              <a:t>Querying historical data</a:t>
            </a:r>
            <a:endParaRPr lang="en-NL" dirty="0"/>
          </a:p>
        </p:txBody>
      </p:sp>
      <p:sp>
        <p:nvSpPr>
          <p:cNvPr id="3" name="Content Placeholder 2">
            <a:extLst>
              <a:ext uri="{FF2B5EF4-FFF2-40B4-BE49-F238E27FC236}">
                <a16:creationId xmlns:a16="http://schemas.microsoft.com/office/drawing/2014/main" id="{9C1CDE92-9190-4BD4-BA3F-D816742A5825}"/>
              </a:ext>
            </a:extLst>
          </p:cNvPr>
          <p:cNvSpPr>
            <a:spLocks noGrp="1"/>
          </p:cNvSpPr>
          <p:nvPr>
            <p:ph idx="1"/>
          </p:nvPr>
        </p:nvSpPr>
        <p:spPr/>
        <p:txBody>
          <a:bodyPr/>
          <a:lstStyle/>
          <a:p>
            <a:r>
              <a:rPr lang="en-US" dirty="0"/>
              <a:t>Notice how the </a:t>
            </a:r>
            <a:r>
              <a:rPr lang="en-US" dirty="0" err="1"/>
              <a:t>EF.Property</a:t>
            </a:r>
            <a:r>
              <a:rPr lang="en-US" dirty="0"/>
              <a:t> method can be used to access values from the period columns. This is used in the </a:t>
            </a:r>
            <a:r>
              <a:rPr lang="en-US" dirty="0" err="1"/>
              <a:t>OrderBy</a:t>
            </a:r>
            <a:r>
              <a:rPr lang="en-US" dirty="0"/>
              <a:t> clause to sort the data, and then in a projection to include these values in the returned data.</a:t>
            </a:r>
          </a:p>
          <a:p>
            <a:r>
              <a:rPr lang="en-US" dirty="0"/>
              <a:t>This query brings back the following data:</a:t>
            </a:r>
            <a:endParaRPr lang="en-NL" dirty="0"/>
          </a:p>
        </p:txBody>
      </p:sp>
      <p:pic>
        <p:nvPicPr>
          <p:cNvPr id="5" name="Picture 4">
            <a:extLst>
              <a:ext uri="{FF2B5EF4-FFF2-40B4-BE49-F238E27FC236}">
                <a16:creationId xmlns:a16="http://schemas.microsoft.com/office/drawing/2014/main" id="{0B03D365-CBBC-477C-0079-397F74C1A5F9}"/>
              </a:ext>
            </a:extLst>
          </p:cNvPr>
          <p:cNvPicPr>
            <a:picLocks noChangeAspect="1"/>
          </p:cNvPicPr>
          <p:nvPr/>
        </p:nvPicPr>
        <p:blipFill>
          <a:blip r:embed="rId2"/>
          <a:stretch>
            <a:fillRect/>
          </a:stretch>
        </p:blipFill>
        <p:spPr>
          <a:xfrm>
            <a:off x="1024128" y="3934344"/>
            <a:ext cx="7029450" cy="981075"/>
          </a:xfrm>
          <a:prstGeom prst="rect">
            <a:avLst/>
          </a:prstGeom>
        </p:spPr>
      </p:pic>
    </p:spTree>
    <p:extLst>
      <p:ext uri="{BB962C8B-B14F-4D97-AF65-F5344CB8AC3E}">
        <p14:creationId xmlns:p14="http://schemas.microsoft.com/office/powerpoint/2010/main" val="155149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3A2-0CD2-8478-E68C-BE6F73BCA32D}"/>
              </a:ext>
            </a:extLst>
          </p:cNvPr>
          <p:cNvSpPr>
            <a:spLocks noGrp="1"/>
          </p:cNvSpPr>
          <p:nvPr>
            <p:ph type="title"/>
          </p:nvPr>
        </p:nvSpPr>
        <p:spPr/>
        <p:txBody>
          <a:bodyPr/>
          <a:lstStyle/>
          <a:p>
            <a:r>
              <a:rPr lang="nl-NL" dirty="0"/>
              <a:t>The model</a:t>
            </a:r>
            <a:endParaRPr lang="en-NL" dirty="0"/>
          </a:p>
        </p:txBody>
      </p:sp>
      <p:sp>
        <p:nvSpPr>
          <p:cNvPr id="3" name="Content Placeholder 2">
            <a:extLst>
              <a:ext uri="{FF2B5EF4-FFF2-40B4-BE49-F238E27FC236}">
                <a16:creationId xmlns:a16="http://schemas.microsoft.com/office/drawing/2014/main" id="{9969C054-7D18-9FCD-5592-AA528F9477AC}"/>
              </a:ext>
            </a:extLst>
          </p:cNvPr>
          <p:cNvSpPr>
            <a:spLocks noGrp="1"/>
          </p:cNvSpPr>
          <p:nvPr>
            <p:ph idx="1"/>
          </p:nvPr>
        </p:nvSpPr>
        <p:spPr/>
        <p:txBody>
          <a:bodyPr>
            <a:normAutofit/>
          </a:bodyPr>
          <a:lstStyle/>
          <a:p>
            <a:r>
              <a:rPr lang="en-US" dirty="0"/>
              <a:t>With EF Core, data access is performed using a model. A model is made up of entity classes and a context object that represents a session with the database. The context object allows querying and saving data. For more information, see Creating a Model.</a:t>
            </a:r>
          </a:p>
          <a:p>
            <a:r>
              <a:rPr lang="en-US" dirty="0"/>
              <a:t>EF supports the following model development approaches:</a:t>
            </a:r>
          </a:p>
          <a:p>
            <a:pPr lvl="1"/>
            <a:r>
              <a:rPr lang="en-US" dirty="0"/>
              <a:t>Generate a model from an existing database.</a:t>
            </a:r>
          </a:p>
          <a:p>
            <a:pPr lvl="1"/>
            <a:r>
              <a:rPr lang="en-US" dirty="0"/>
              <a:t>Hand code a model to match the database.</a:t>
            </a:r>
          </a:p>
          <a:p>
            <a:pPr lvl="1"/>
            <a:r>
              <a:rPr lang="en-US" dirty="0"/>
              <a:t>Once a model is created, use EF Migrations to create a database from the model. Migrations allow evolving the database as the model changes.</a:t>
            </a:r>
            <a:endParaRPr lang="en-NL" dirty="0"/>
          </a:p>
        </p:txBody>
      </p:sp>
    </p:spTree>
    <p:extLst>
      <p:ext uri="{BB962C8B-B14F-4D97-AF65-F5344CB8AC3E}">
        <p14:creationId xmlns:p14="http://schemas.microsoft.com/office/powerpoint/2010/main" val="4138912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A061-7C1E-2FF2-8AA9-BA3C331B491B}"/>
              </a:ext>
            </a:extLst>
          </p:cNvPr>
          <p:cNvSpPr>
            <a:spLocks noGrp="1"/>
          </p:cNvSpPr>
          <p:nvPr>
            <p:ph type="title"/>
          </p:nvPr>
        </p:nvSpPr>
        <p:spPr/>
        <p:txBody>
          <a:bodyPr/>
          <a:lstStyle/>
          <a:p>
            <a:r>
              <a:rPr lang="nl-NL" dirty="0"/>
              <a:t>Querying historical data</a:t>
            </a:r>
            <a:endParaRPr lang="en-NL" dirty="0"/>
          </a:p>
        </p:txBody>
      </p:sp>
      <p:sp>
        <p:nvSpPr>
          <p:cNvPr id="3" name="Content Placeholder 2">
            <a:extLst>
              <a:ext uri="{FF2B5EF4-FFF2-40B4-BE49-F238E27FC236}">
                <a16:creationId xmlns:a16="http://schemas.microsoft.com/office/drawing/2014/main" id="{8714F957-3434-7FD8-AB3A-822C809A6A96}"/>
              </a:ext>
            </a:extLst>
          </p:cNvPr>
          <p:cNvSpPr>
            <a:spLocks noGrp="1"/>
          </p:cNvSpPr>
          <p:nvPr>
            <p:ph idx="1"/>
          </p:nvPr>
        </p:nvSpPr>
        <p:spPr/>
        <p:txBody>
          <a:bodyPr/>
          <a:lstStyle/>
          <a:p>
            <a:r>
              <a:rPr lang="en-US" dirty="0"/>
              <a:t>Similar queries can be written using </a:t>
            </a:r>
            <a:r>
              <a:rPr lang="en-US" dirty="0" err="1"/>
              <a:t>TemporalFromTo</a:t>
            </a:r>
            <a:r>
              <a:rPr lang="en-US" dirty="0"/>
              <a:t>, </a:t>
            </a:r>
            <a:r>
              <a:rPr lang="en-US" dirty="0" err="1"/>
              <a:t>TemporalBetween</a:t>
            </a:r>
            <a:r>
              <a:rPr lang="en-US" dirty="0"/>
              <a:t>, or </a:t>
            </a:r>
            <a:r>
              <a:rPr lang="en-US" dirty="0" err="1"/>
              <a:t>TemporalContainedIn</a:t>
            </a:r>
            <a:r>
              <a:rPr lang="en-US" dirty="0"/>
              <a:t>. For example:</a:t>
            </a:r>
            <a:endParaRPr lang="en-NL" dirty="0"/>
          </a:p>
        </p:txBody>
      </p:sp>
      <p:pic>
        <p:nvPicPr>
          <p:cNvPr id="5" name="Picture 4">
            <a:extLst>
              <a:ext uri="{FF2B5EF4-FFF2-40B4-BE49-F238E27FC236}">
                <a16:creationId xmlns:a16="http://schemas.microsoft.com/office/drawing/2014/main" id="{6A6C7D9A-A257-9682-07F5-E1797C92F4AB}"/>
              </a:ext>
            </a:extLst>
          </p:cNvPr>
          <p:cNvPicPr>
            <a:picLocks noChangeAspect="1"/>
          </p:cNvPicPr>
          <p:nvPr/>
        </p:nvPicPr>
        <p:blipFill>
          <a:blip r:embed="rId2"/>
          <a:stretch>
            <a:fillRect/>
          </a:stretch>
        </p:blipFill>
        <p:spPr>
          <a:xfrm>
            <a:off x="1024128" y="3178492"/>
            <a:ext cx="4857750" cy="2238375"/>
          </a:xfrm>
          <a:prstGeom prst="rect">
            <a:avLst/>
          </a:prstGeom>
        </p:spPr>
      </p:pic>
      <p:pic>
        <p:nvPicPr>
          <p:cNvPr id="7" name="Picture 6">
            <a:extLst>
              <a:ext uri="{FF2B5EF4-FFF2-40B4-BE49-F238E27FC236}">
                <a16:creationId xmlns:a16="http://schemas.microsoft.com/office/drawing/2014/main" id="{AC68FC0F-1689-3F8D-7176-1C8AECD565BB}"/>
              </a:ext>
            </a:extLst>
          </p:cNvPr>
          <p:cNvPicPr>
            <a:picLocks noChangeAspect="1"/>
          </p:cNvPicPr>
          <p:nvPr/>
        </p:nvPicPr>
        <p:blipFill>
          <a:blip r:embed="rId3"/>
          <a:stretch>
            <a:fillRect/>
          </a:stretch>
        </p:blipFill>
        <p:spPr>
          <a:xfrm>
            <a:off x="1024128" y="5624825"/>
            <a:ext cx="6838950" cy="609600"/>
          </a:xfrm>
          <a:prstGeom prst="rect">
            <a:avLst/>
          </a:prstGeom>
        </p:spPr>
      </p:pic>
    </p:spTree>
    <p:extLst>
      <p:ext uri="{BB962C8B-B14F-4D97-AF65-F5344CB8AC3E}">
        <p14:creationId xmlns:p14="http://schemas.microsoft.com/office/powerpoint/2010/main" val="38320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E4F9-2246-E4F8-E7A5-CA2D88ED6297}"/>
              </a:ext>
            </a:extLst>
          </p:cNvPr>
          <p:cNvSpPr>
            <a:spLocks noGrp="1"/>
          </p:cNvSpPr>
          <p:nvPr>
            <p:ph type="title"/>
          </p:nvPr>
        </p:nvSpPr>
        <p:spPr/>
        <p:txBody>
          <a:bodyPr/>
          <a:lstStyle/>
          <a:p>
            <a:r>
              <a:rPr lang="nl-NL" dirty="0"/>
              <a:t>Querying historical data</a:t>
            </a:r>
            <a:endParaRPr lang="en-NL" dirty="0"/>
          </a:p>
        </p:txBody>
      </p:sp>
      <p:sp>
        <p:nvSpPr>
          <p:cNvPr id="3" name="Content Placeholder 2">
            <a:extLst>
              <a:ext uri="{FF2B5EF4-FFF2-40B4-BE49-F238E27FC236}">
                <a16:creationId xmlns:a16="http://schemas.microsoft.com/office/drawing/2014/main" id="{1C07B5B3-0184-D7A7-E255-6E408AF7A5B2}"/>
              </a:ext>
            </a:extLst>
          </p:cNvPr>
          <p:cNvSpPr>
            <a:spLocks noGrp="1"/>
          </p:cNvSpPr>
          <p:nvPr>
            <p:ph idx="1"/>
          </p:nvPr>
        </p:nvSpPr>
        <p:spPr/>
        <p:txBody>
          <a:bodyPr>
            <a:normAutofit/>
          </a:bodyPr>
          <a:lstStyle/>
          <a:p>
            <a:r>
              <a:rPr lang="en-US" dirty="0"/>
              <a:t>EF Core supports queries that include historical data through several new query operators:</a:t>
            </a:r>
          </a:p>
          <a:p>
            <a:pPr lvl="1"/>
            <a:r>
              <a:rPr lang="en-US" dirty="0" err="1"/>
              <a:t>TemporalAsOf</a:t>
            </a:r>
            <a:r>
              <a:rPr lang="en-US" dirty="0"/>
              <a:t>: Returns rows that were active (current) at the given UTC time. This is a single row from the current table or history table for a given primary key.</a:t>
            </a:r>
          </a:p>
          <a:p>
            <a:pPr lvl="1"/>
            <a:r>
              <a:rPr lang="en-US" dirty="0" err="1"/>
              <a:t>TemporalAll</a:t>
            </a:r>
            <a:r>
              <a:rPr lang="en-US" dirty="0"/>
              <a:t>: Returns all rows in the historical data. This is typically many rows from the history table and/or the current table for a given primary key.</a:t>
            </a:r>
          </a:p>
          <a:p>
            <a:pPr lvl="1"/>
            <a:r>
              <a:rPr lang="en-US" dirty="0" err="1"/>
              <a:t>TemporalFromTo</a:t>
            </a:r>
            <a:r>
              <a:rPr lang="en-US" dirty="0"/>
              <a:t>: Returns all rows that were active between two given UTC times. This may be many rows from the history table and/or the current table for a given primary key.</a:t>
            </a:r>
          </a:p>
          <a:p>
            <a:pPr lvl="1"/>
            <a:r>
              <a:rPr lang="en-US" dirty="0" err="1"/>
              <a:t>TemporalBetween</a:t>
            </a:r>
            <a:r>
              <a:rPr lang="en-US" dirty="0"/>
              <a:t>: The same as </a:t>
            </a:r>
            <a:r>
              <a:rPr lang="en-US" dirty="0" err="1"/>
              <a:t>TemporalFromTo</a:t>
            </a:r>
            <a:r>
              <a:rPr lang="en-US" dirty="0"/>
              <a:t>, except that rows are included that became active on the upper boundary.</a:t>
            </a:r>
          </a:p>
          <a:p>
            <a:pPr lvl="1"/>
            <a:r>
              <a:rPr lang="en-US" dirty="0" err="1"/>
              <a:t>TemporalContainedIn</a:t>
            </a:r>
            <a:r>
              <a:rPr lang="en-US" dirty="0"/>
              <a:t>: Returns all rows that started being active and ended being active between two given UTC times. This may be many rows from the history table and/or the current table for a given primary key.</a:t>
            </a:r>
            <a:endParaRPr lang="en-NL" dirty="0"/>
          </a:p>
        </p:txBody>
      </p:sp>
    </p:spTree>
    <p:extLst>
      <p:ext uri="{BB962C8B-B14F-4D97-AF65-F5344CB8AC3E}">
        <p14:creationId xmlns:p14="http://schemas.microsoft.com/office/powerpoint/2010/main" val="1121030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9800-4CF0-3BEB-4AD6-1FE78463D12F}"/>
              </a:ext>
            </a:extLst>
          </p:cNvPr>
          <p:cNvSpPr>
            <a:spLocks noGrp="1"/>
          </p:cNvSpPr>
          <p:nvPr>
            <p:ph type="title"/>
          </p:nvPr>
        </p:nvSpPr>
        <p:spPr/>
        <p:txBody>
          <a:bodyPr/>
          <a:lstStyle/>
          <a:p>
            <a:r>
              <a:rPr lang="nl-NL" dirty="0"/>
              <a:t>Migration Bundles</a:t>
            </a:r>
            <a:endParaRPr lang="en-NL" dirty="0"/>
          </a:p>
        </p:txBody>
      </p:sp>
      <p:sp>
        <p:nvSpPr>
          <p:cNvPr id="3" name="Content Placeholder 2">
            <a:extLst>
              <a:ext uri="{FF2B5EF4-FFF2-40B4-BE49-F238E27FC236}">
                <a16:creationId xmlns:a16="http://schemas.microsoft.com/office/drawing/2014/main" id="{C94847D3-A376-660E-1C12-BD1A4411CAFC}"/>
              </a:ext>
            </a:extLst>
          </p:cNvPr>
          <p:cNvSpPr>
            <a:spLocks noGrp="1"/>
          </p:cNvSpPr>
          <p:nvPr>
            <p:ph idx="1"/>
          </p:nvPr>
        </p:nvSpPr>
        <p:spPr/>
        <p:txBody>
          <a:bodyPr/>
          <a:lstStyle/>
          <a:p>
            <a:r>
              <a:rPr lang="en-US" dirty="0"/>
              <a:t>EF Core migrations are used to generate database schema updates based on changes to the EF model. These schema updates should be applied at application deployment time, often as part of a continuous integration/continuous deployment (C.I./C.D.) system.</a:t>
            </a:r>
          </a:p>
          <a:p>
            <a:r>
              <a:rPr lang="en-US" dirty="0"/>
              <a:t>EF Core now includes a new way to apply these schema updates: migration bundles. A migration bundle is a small executable containing migrations and the code needed to apply these migrations to the database.</a:t>
            </a:r>
          </a:p>
          <a:p>
            <a:r>
              <a:rPr lang="nl-NL" dirty="0">
                <a:hlinkClick r:id="rId2"/>
              </a:rPr>
              <a:t>https://devblogs.microsoft.com/dotnet/introducing-devops-friendly-ef-core-migration-bundles/</a:t>
            </a:r>
            <a:endParaRPr lang="nl-NL" dirty="0"/>
          </a:p>
          <a:p>
            <a:endParaRPr lang="en-NL" dirty="0"/>
          </a:p>
        </p:txBody>
      </p:sp>
      <p:pic>
        <p:nvPicPr>
          <p:cNvPr id="5" name="Picture 4">
            <a:extLst>
              <a:ext uri="{FF2B5EF4-FFF2-40B4-BE49-F238E27FC236}">
                <a16:creationId xmlns:a16="http://schemas.microsoft.com/office/drawing/2014/main" id="{873F4904-1879-2829-69D9-EA094AB03041}"/>
              </a:ext>
            </a:extLst>
          </p:cNvPr>
          <p:cNvPicPr>
            <a:picLocks noChangeAspect="1"/>
          </p:cNvPicPr>
          <p:nvPr/>
        </p:nvPicPr>
        <p:blipFill>
          <a:blip r:embed="rId3"/>
          <a:stretch>
            <a:fillRect/>
          </a:stretch>
        </p:blipFill>
        <p:spPr>
          <a:xfrm>
            <a:off x="1100797" y="5469990"/>
            <a:ext cx="8899765" cy="722579"/>
          </a:xfrm>
          <a:prstGeom prst="rect">
            <a:avLst/>
          </a:prstGeom>
        </p:spPr>
      </p:pic>
    </p:spTree>
    <p:extLst>
      <p:ext uri="{BB962C8B-B14F-4D97-AF65-F5344CB8AC3E}">
        <p14:creationId xmlns:p14="http://schemas.microsoft.com/office/powerpoint/2010/main" val="2764401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1EED-1058-7F92-1C7F-D30F1706696A}"/>
              </a:ext>
            </a:extLst>
          </p:cNvPr>
          <p:cNvSpPr>
            <a:spLocks noGrp="1"/>
          </p:cNvSpPr>
          <p:nvPr>
            <p:ph type="title"/>
          </p:nvPr>
        </p:nvSpPr>
        <p:spPr/>
        <p:txBody>
          <a:bodyPr/>
          <a:lstStyle/>
          <a:p>
            <a:r>
              <a:rPr lang="en-US" dirty="0"/>
              <a:t>Compiled models</a:t>
            </a:r>
            <a:endParaRPr lang="en-NL" dirty="0"/>
          </a:p>
        </p:txBody>
      </p:sp>
      <p:sp>
        <p:nvSpPr>
          <p:cNvPr id="3" name="Content Placeholder 2">
            <a:extLst>
              <a:ext uri="{FF2B5EF4-FFF2-40B4-BE49-F238E27FC236}">
                <a16:creationId xmlns:a16="http://schemas.microsoft.com/office/drawing/2014/main" id="{C769401E-F007-5D4D-390C-3510359A381A}"/>
              </a:ext>
            </a:extLst>
          </p:cNvPr>
          <p:cNvSpPr>
            <a:spLocks noGrp="1"/>
          </p:cNvSpPr>
          <p:nvPr>
            <p:ph idx="1"/>
          </p:nvPr>
        </p:nvSpPr>
        <p:spPr/>
        <p:txBody>
          <a:bodyPr/>
          <a:lstStyle/>
          <a:p>
            <a:r>
              <a:rPr lang="en-US" dirty="0"/>
              <a:t>Compiled models can improve EF Core startup time for applications with large models. A large model typically means 100s to 1000s of entity types and relationships.</a:t>
            </a:r>
          </a:p>
          <a:p>
            <a:r>
              <a:rPr lang="en-US" dirty="0"/>
              <a:t>Startup time means the time to perform the first operation on a </a:t>
            </a:r>
            <a:r>
              <a:rPr lang="en-US" dirty="0" err="1"/>
              <a:t>DbContext</a:t>
            </a:r>
            <a:r>
              <a:rPr lang="en-US" dirty="0"/>
              <a:t> when that </a:t>
            </a:r>
            <a:r>
              <a:rPr lang="en-US" dirty="0" err="1"/>
              <a:t>DbContext</a:t>
            </a:r>
            <a:r>
              <a:rPr lang="en-US" dirty="0"/>
              <a:t> type is used for the first time in the application. Note that just creating a </a:t>
            </a:r>
            <a:r>
              <a:rPr lang="en-US" dirty="0" err="1"/>
              <a:t>DbContext</a:t>
            </a:r>
            <a:r>
              <a:rPr lang="en-US" dirty="0"/>
              <a:t> instance does not cause the EF model to be initialized. Instead, typical first operations that cause the model to be initialized include calling </a:t>
            </a:r>
            <a:r>
              <a:rPr lang="en-US" dirty="0" err="1"/>
              <a:t>DbContext.Add</a:t>
            </a:r>
            <a:r>
              <a:rPr lang="en-US" dirty="0"/>
              <a:t> or executing the first query.</a:t>
            </a:r>
            <a:endParaRPr lang="en-NL" dirty="0"/>
          </a:p>
        </p:txBody>
      </p:sp>
    </p:spTree>
    <p:extLst>
      <p:ext uri="{BB962C8B-B14F-4D97-AF65-F5344CB8AC3E}">
        <p14:creationId xmlns:p14="http://schemas.microsoft.com/office/powerpoint/2010/main" val="742984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8BB7-330F-EE69-9159-8F04ACD52DA6}"/>
              </a:ext>
            </a:extLst>
          </p:cNvPr>
          <p:cNvSpPr>
            <a:spLocks noGrp="1"/>
          </p:cNvSpPr>
          <p:nvPr>
            <p:ph type="title"/>
          </p:nvPr>
        </p:nvSpPr>
        <p:spPr/>
        <p:txBody>
          <a:bodyPr/>
          <a:lstStyle/>
          <a:p>
            <a:r>
              <a:rPr lang="nl-NL" dirty="0"/>
              <a:t>Compiled models</a:t>
            </a:r>
            <a:endParaRPr lang="en-NL" dirty="0"/>
          </a:p>
        </p:txBody>
      </p:sp>
      <p:sp>
        <p:nvSpPr>
          <p:cNvPr id="3" name="Content Placeholder 2">
            <a:extLst>
              <a:ext uri="{FF2B5EF4-FFF2-40B4-BE49-F238E27FC236}">
                <a16:creationId xmlns:a16="http://schemas.microsoft.com/office/drawing/2014/main" id="{EF1FE22F-BF26-5496-EC74-07C4924575E9}"/>
              </a:ext>
            </a:extLst>
          </p:cNvPr>
          <p:cNvSpPr>
            <a:spLocks noGrp="1"/>
          </p:cNvSpPr>
          <p:nvPr>
            <p:ph idx="1"/>
          </p:nvPr>
        </p:nvSpPr>
        <p:spPr/>
        <p:txBody>
          <a:bodyPr/>
          <a:lstStyle/>
          <a:p>
            <a:r>
              <a:rPr lang="en-US" dirty="0"/>
              <a:t>Compiled models are created using the dotnet </a:t>
            </a:r>
            <a:r>
              <a:rPr lang="en-US" dirty="0" err="1"/>
              <a:t>ef</a:t>
            </a:r>
            <a:r>
              <a:rPr lang="en-US" dirty="0"/>
              <a:t> command-line tool. Ensure that you have installed the latest version of the tool before continuing.</a:t>
            </a:r>
          </a:p>
          <a:p>
            <a:r>
              <a:rPr lang="en-US" dirty="0"/>
              <a:t>A new </a:t>
            </a:r>
            <a:r>
              <a:rPr lang="en-US" dirty="0" err="1"/>
              <a:t>dbcontext</a:t>
            </a:r>
            <a:r>
              <a:rPr lang="en-US" dirty="0"/>
              <a:t> optimize command is used to generate the compiled model. For example:</a:t>
            </a:r>
          </a:p>
          <a:p>
            <a:endParaRPr lang="en-US" dirty="0"/>
          </a:p>
          <a:p>
            <a:r>
              <a:rPr lang="en-US" dirty="0"/>
              <a:t>The --output-</a:t>
            </a:r>
            <a:r>
              <a:rPr lang="en-US" dirty="0" err="1"/>
              <a:t>dir</a:t>
            </a:r>
            <a:r>
              <a:rPr lang="en-US" dirty="0"/>
              <a:t> and --namespace options can be used to specify the directory and namespace into which the compiled model will be generated. For example:</a:t>
            </a:r>
            <a:endParaRPr lang="en-NL" dirty="0"/>
          </a:p>
        </p:txBody>
      </p:sp>
      <p:pic>
        <p:nvPicPr>
          <p:cNvPr id="5" name="Picture 4">
            <a:extLst>
              <a:ext uri="{FF2B5EF4-FFF2-40B4-BE49-F238E27FC236}">
                <a16:creationId xmlns:a16="http://schemas.microsoft.com/office/drawing/2014/main" id="{FBC79C78-D185-070A-D320-26F9C7AFA999}"/>
              </a:ext>
            </a:extLst>
          </p:cNvPr>
          <p:cNvPicPr>
            <a:picLocks noChangeAspect="1"/>
          </p:cNvPicPr>
          <p:nvPr/>
        </p:nvPicPr>
        <p:blipFill>
          <a:blip r:embed="rId2"/>
          <a:stretch>
            <a:fillRect/>
          </a:stretch>
        </p:blipFill>
        <p:spPr>
          <a:xfrm>
            <a:off x="1101221" y="3900816"/>
            <a:ext cx="3569527" cy="363365"/>
          </a:xfrm>
          <a:prstGeom prst="rect">
            <a:avLst/>
          </a:prstGeom>
        </p:spPr>
      </p:pic>
      <p:pic>
        <p:nvPicPr>
          <p:cNvPr id="7" name="Picture 6">
            <a:extLst>
              <a:ext uri="{FF2B5EF4-FFF2-40B4-BE49-F238E27FC236}">
                <a16:creationId xmlns:a16="http://schemas.microsoft.com/office/drawing/2014/main" id="{64FFE0F3-9AA1-D6EA-6ED6-42DF7577B758}"/>
              </a:ext>
            </a:extLst>
          </p:cNvPr>
          <p:cNvPicPr>
            <a:picLocks noChangeAspect="1"/>
          </p:cNvPicPr>
          <p:nvPr/>
        </p:nvPicPr>
        <p:blipFill>
          <a:blip r:embed="rId3"/>
          <a:stretch>
            <a:fillRect/>
          </a:stretch>
        </p:blipFill>
        <p:spPr>
          <a:xfrm>
            <a:off x="1101221" y="5200715"/>
            <a:ext cx="6259246" cy="288582"/>
          </a:xfrm>
          <a:prstGeom prst="rect">
            <a:avLst/>
          </a:prstGeom>
        </p:spPr>
      </p:pic>
    </p:spTree>
    <p:extLst>
      <p:ext uri="{BB962C8B-B14F-4D97-AF65-F5344CB8AC3E}">
        <p14:creationId xmlns:p14="http://schemas.microsoft.com/office/powerpoint/2010/main" val="2562180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F39D-61C4-C6AB-B88B-FA893990AAF8}"/>
              </a:ext>
            </a:extLst>
          </p:cNvPr>
          <p:cNvSpPr>
            <a:spLocks noGrp="1"/>
          </p:cNvSpPr>
          <p:nvPr>
            <p:ph type="title"/>
          </p:nvPr>
        </p:nvSpPr>
        <p:spPr/>
        <p:txBody>
          <a:bodyPr/>
          <a:lstStyle/>
          <a:p>
            <a:r>
              <a:rPr lang="nl-NL" dirty="0"/>
              <a:t>Compiled models</a:t>
            </a:r>
            <a:endParaRPr lang="en-NL" dirty="0"/>
          </a:p>
        </p:txBody>
      </p:sp>
      <p:sp>
        <p:nvSpPr>
          <p:cNvPr id="3" name="Content Placeholder 2">
            <a:extLst>
              <a:ext uri="{FF2B5EF4-FFF2-40B4-BE49-F238E27FC236}">
                <a16:creationId xmlns:a16="http://schemas.microsoft.com/office/drawing/2014/main" id="{27BD2781-CA1C-4EED-1D01-3820AE09F322}"/>
              </a:ext>
            </a:extLst>
          </p:cNvPr>
          <p:cNvSpPr>
            <a:spLocks noGrp="1"/>
          </p:cNvSpPr>
          <p:nvPr>
            <p:ph idx="1"/>
          </p:nvPr>
        </p:nvSpPr>
        <p:spPr/>
        <p:txBody>
          <a:bodyPr/>
          <a:lstStyle/>
          <a:p>
            <a:r>
              <a:rPr lang="en-US" dirty="0"/>
              <a:t>The output from running this command includes a piece of code to copy-and-paste into your </a:t>
            </a:r>
            <a:r>
              <a:rPr lang="en-US" dirty="0" err="1"/>
              <a:t>DbContext</a:t>
            </a:r>
            <a:r>
              <a:rPr lang="en-US" dirty="0"/>
              <a:t> configuration to cause EF Core to use the compiled model. For example:</a:t>
            </a:r>
            <a:endParaRPr lang="en-NL" dirty="0"/>
          </a:p>
        </p:txBody>
      </p:sp>
      <p:pic>
        <p:nvPicPr>
          <p:cNvPr id="5" name="Picture 4">
            <a:extLst>
              <a:ext uri="{FF2B5EF4-FFF2-40B4-BE49-F238E27FC236}">
                <a16:creationId xmlns:a16="http://schemas.microsoft.com/office/drawing/2014/main" id="{EADD34EA-64F6-FC34-9962-7D9583C22292}"/>
              </a:ext>
            </a:extLst>
          </p:cNvPr>
          <p:cNvPicPr>
            <a:picLocks noChangeAspect="1"/>
          </p:cNvPicPr>
          <p:nvPr/>
        </p:nvPicPr>
        <p:blipFill>
          <a:blip r:embed="rId2"/>
          <a:stretch>
            <a:fillRect/>
          </a:stretch>
        </p:blipFill>
        <p:spPr>
          <a:xfrm>
            <a:off x="1087641" y="3564255"/>
            <a:ext cx="9164354" cy="1134494"/>
          </a:xfrm>
          <a:prstGeom prst="rect">
            <a:avLst/>
          </a:prstGeom>
        </p:spPr>
      </p:pic>
    </p:spTree>
    <p:extLst>
      <p:ext uri="{BB962C8B-B14F-4D97-AF65-F5344CB8AC3E}">
        <p14:creationId xmlns:p14="http://schemas.microsoft.com/office/powerpoint/2010/main" val="3123069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E36C-8716-3284-2806-183F9AB07A41}"/>
              </a:ext>
            </a:extLst>
          </p:cNvPr>
          <p:cNvSpPr>
            <a:spLocks noGrp="1"/>
          </p:cNvSpPr>
          <p:nvPr>
            <p:ph type="title"/>
          </p:nvPr>
        </p:nvSpPr>
        <p:spPr/>
        <p:txBody>
          <a:bodyPr/>
          <a:lstStyle/>
          <a:p>
            <a:r>
              <a:rPr lang="nl-NL" dirty="0"/>
              <a:t>Compiled models - limitations</a:t>
            </a:r>
            <a:endParaRPr lang="en-NL" dirty="0"/>
          </a:p>
        </p:txBody>
      </p:sp>
      <p:sp>
        <p:nvSpPr>
          <p:cNvPr id="3" name="Content Placeholder 2">
            <a:extLst>
              <a:ext uri="{FF2B5EF4-FFF2-40B4-BE49-F238E27FC236}">
                <a16:creationId xmlns:a16="http://schemas.microsoft.com/office/drawing/2014/main" id="{DBA9201E-318C-1EED-F272-64D62181187E}"/>
              </a:ext>
            </a:extLst>
          </p:cNvPr>
          <p:cNvSpPr>
            <a:spLocks noGrp="1"/>
          </p:cNvSpPr>
          <p:nvPr>
            <p:ph idx="1"/>
          </p:nvPr>
        </p:nvSpPr>
        <p:spPr/>
        <p:txBody>
          <a:bodyPr>
            <a:normAutofit/>
          </a:bodyPr>
          <a:lstStyle/>
          <a:p>
            <a:r>
              <a:rPr lang="en-US" dirty="0"/>
              <a:t>Compiled models have some limitations:</a:t>
            </a:r>
          </a:p>
          <a:p>
            <a:endParaRPr lang="en-US" dirty="0"/>
          </a:p>
          <a:p>
            <a:pPr lvl="1"/>
            <a:r>
              <a:rPr lang="en-US" dirty="0"/>
              <a:t>Global query filters are not supported.</a:t>
            </a:r>
          </a:p>
          <a:p>
            <a:pPr lvl="1"/>
            <a:r>
              <a:rPr lang="en-US" dirty="0"/>
              <a:t>Lazy loading and change-tracking proxies are not supported.</a:t>
            </a:r>
          </a:p>
          <a:p>
            <a:pPr lvl="1"/>
            <a:r>
              <a:rPr lang="en-US" dirty="0"/>
              <a:t>Custom </a:t>
            </a:r>
            <a:r>
              <a:rPr lang="en-US" dirty="0" err="1"/>
              <a:t>IModelCacheKeyFactory</a:t>
            </a:r>
            <a:r>
              <a:rPr lang="en-US" dirty="0"/>
              <a:t> implementations are not supported. However, you can compile multiple models and load the appropriate one as needed.</a:t>
            </a:r>
          </a:p>
          <a:p>
            <a:pPr lvl="1"/>
            <a:r>
              <a:rPr lang="en-US" dirty="0"/>
              <a:t>The model must be manually synchronized by regenerating it any time the model definition or configuration change.</a:t>
            </a:r>
          </a:p>
          <a:p>
            <a:r>
              <a:rPr lang="en-US" dirty="0"/>
              <a:t>Because of these limitations, you should only use compiled models if your EF Core startup time is too slow. Compiling small models is typically not worth it.</a:t>
            </a:r>
            <a:endParaRPr lang="en-NL" dirty="0"/>
          </a:p>
        </p:txBody>
      </p:sp>
    </p:spTree>
    <p:extLst>
      <p:ext uri="{BB962C8B-B14F-4D97-AF65-F5344CB8AC3E}">
        <p14:creationId xmlns:p14="http://schemas.microsoft.com/office/powerpoint/2010/main" val="3674919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D1C7-852B-3BCC-8B05-02B58D71B8C8}"/>
              </a:ext>
            </a:extLst>
          </p:cNvPr>
          <p:cNvSpPr>
            <a:spLocks noGrp="1"/>
          </p:cNvSpPr>
          <p:nvPr>
            <p:ph type="title"/>
          </p:nvPr>
        </p:nvSpPr>
        <p:spPr/>
        <p:txBody>
          <a:bodyPr/>
          <a:lstStyle/>
          <a:p>
            <a:r>
              <a:rPr lang="en-US" dirty="0"/>
              <a:t>Compiled models - benchmarks</a:t>
            </a:r>
            <a:endParaRPr lang="en-NL" dirty="0"/>
          </a:p>
        </p:txBody>
      </p:sp>
      <p:sp>
        <p:nvSpPr>
          <p:cNvPr id="3" name="Content Placeholder 2">
            <a:extLst>
              <a:ext uri="{FF2B5EF4-FFF2-40B4-BE49-F238E27FC236}">
                <a16:creationId xmlns:a16="http://schemas.microsoft.com/office/drawing/2014/main" id="{15A06361-5EDC-1459-56A5-52C571057DD4}"/>
              </a:ext>
            </a:extLst>
          </p:cNvPr>
          <p:cNvSpPr>
            <a:spLocks noGrp="1"/>
          </p:cNvSpPr>
          <p:nvPr>
            <p:ph idx="1"/>
          </p:nvPr>
        </p:nvSpPr>
        <p:spPr/>
        <p:txBody>
          <a:bodyPr/>
          <a:lstStyle/>
          <a:p>
            <a:r>
              <a:rPr lang="en-US" dirty="0"/>
              <a:t>he model in the GitHub repo referenced above contains 449 entity types, 6390 properties, and 720 relationships. This is a moderately large model. Using </a:t>
            </a:r>
            <a:r>
              <a:rPr lang="en-US" dirty="0" err="1"/>
              <a:t>BenchmarkDotNet</a:t>
            </a:r>
            <a:r>
              <a:rPr lang="en-US" dirty="0"/>
              <a:t> to measure, the average time to first query is 1.02 seconds on a reasonably powerful laptop. Using compiled models brings this down to 117 milliseconds on the same hardware. An 8x to 10x improvement like this stays relatively constant as the model size increases.</a:t>
            </a:r>
            <a:endParaRPr lang="en-NL" dirty="0"/>
          </a:p>
        </p:txBody>
      </p:sp>
      <p:sp>
        <p:nvSpPr>
          <p:cNvPr id="4" name="AutoShape 2" descr="Compiled model performance improvement">
            <a:extLst>
              <a:ext uri="{FF2B5EF4-FFF2-40B4-BE49-F238E27FC236}">
                <a16:creationId xmlns:a16="http://schemas.microsoft.com/office/drawing/2014/main" id="{D5C2A6E7-82A3-5A6E-DC8F-DDAA5FCB40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
        <p:nvSpPr>
          <p:cNvPr id="5" name="AutoShape 4" descr="Compiled model performance improvement">
            <a:extLst>
              <a:ext uri="{FF2B5EF4-FFF2-40B4-BE49-F238E27FC236}">
                <a16:creationId xmlns:a16="http://schemas.microsoft.com/office/drawing/2014/main" id="{98820440-3BF4-9E81-8AA6-AFF9B68EA68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Tree>
    <p:extLst>
      <p:ext uri="{BB962C8B-B14F-4D97-AF65-F5344CB8AC3E}">
        <p14:creationId xmlns:p14="http://schemas.microsoft.com/office/powerpoint/2010/main" val="2591246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64D5-E275-C511-4EF7-D133EE778362}"/>
              </a:ext>
            </a:extLst>
          </p:cNvPr>
          <p:cNvSpPr>
            <a:spLocks noGrp="1"/>
          </p:cNvSpPr>
          <p:nvPr>
            <p:ph type="title"/>
          </p:nvPr>
        </p:nvSpPr>
        <p:spPr/>
        <p:txBody>
          <a:bodyPr/>
          <a:lstStyle/>
          <a:p>
            <a:r>
              <a:rPr lang="nl-NL" dirty="0"/>
              <a:t>Compiled models - benchmarks</a:t>
            </a:r>
            <a:endParaRPr lang="en-NL" dirty="0"/>
          </a:p>
        </p:txBody>
      </p:sp>
      <p:sp>
        <p:nvSpPr>
          <p:cNvPr id="3" name="Content Placeholder 2">
            <a:extLst>
              <a:ext uri="{FF2B5EF4-FFF2-40B4-BE49-F238E27FC236}">
                <a16:creationId xmlns:a16="http://schemas.microsoft.com/office/drawing/2014/main" id="{DE81363B-A742-D73A-2146-ECAFDD807BA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EF0D73C-9DB5-59F6-3DDF-A91024B2A7D9}"/>
              </a:ext>
            </a:extLst>
          </p:cNvPr>
          <p:cNvPicPr>
            <a:picLocks noChangeAspect="1"/>
          </p:cNvPicPr>
          <p:nvPr/>
        </p:nvPicPr>
        <p:blipFill>
          <a:blip r:embed="rId2"/>
          <a:stretch>
            <a:fillRect/>
          </a:stretch>
        </p:blipFill>
        <p:spPr>
          <a:xfrm>
            <a:off x="1024128" y="2272284"/>
            <a:ext cx="7096125" cy="4000500"/>
          </a:xfrm>
          <a:prstGeom prst="rect">
            <a:avLst/>
          </a:prstGeom>
        </p:spPr>
      </p:pic>
    </p:spTree>
    <p:extLst>
      <p:ext uri="{BB962C8B-B14F-4D97-AF65-F5344CB8AC3E}">
        <p14:creationId xmlns:p14="http://schemas.microsoft.com/office/powerpoint/2010/main" val="3690568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F81F-9BDC-A50B-98BB-438433A09E19}"/>
              </a:ext>
            </a:extLst>
          </p:cNvPr>
          <p:cNvSpPr>
            <a:spLocks noGrp="1"/>
          </p:cNvSpPr>
          <p:nvPr>
            <p:ph type="title"/>
          </p:nvPr>
        </p:nvSpPr>
        <p:spPr/>
        <p:txBody>
          <a:bodyPr>
            <a:normAutofit fontScale="90000"/>
          </a:bodyPr>
          <a:lstStyle/>
          <a:p>
            <a:r>
              <a:rPr lang="en-US" dirty="0"/>
              <a:t>Improvements to scaffolding from an existing database - Scaffolding many-to-many relationships</a:t>
            </a:r>
            <a:endParaRPr lang="en-NL" dirty="0"/>
          </a:p>
        </p:txBody>
      </p:sp>
      <p:sp>
        <p:nvSpPr>
          <p:cNvPr id="3" name="Content Placeholder 2">
            <a:extLst>
              <a:ext uri="{FF2B5EF4-FFF2-40B4-BE49-F238E27FC236}">
                <a16:creationId xmlns:a16="http://schemas.microsoft.com/office/drawing/2014/main" id="{FF95E0F3-7B80-6F87-A5EC-7F34EE041CCF}"/>
              </a:ext>
            </a:extLst>
          </p:cNvPr>
          <p:cNvSpPr>
            <a:spLocks noGrp="1"/>
          </p:cNvSpPr>
          <p:nvPr>
            <p:ph idx="1"/>
          </p:nvPr>
        </p:nvSpPr>
        <p:spPr/>
        <p:txBody>
          <a:bodyPr/>
          <a:lstStyle/>
          <a:p>
            <a:r>
              <a:rPr lang="en-US" dirty="0"/>
              <a:t>EF Core 6.0 detects simple join tables and automatically generates a many-to-many mapping for them. For example, consider tables for Posts and Tags, and a join table </a:t>
            </a:r>
            <a:r>
              <a:rPr lang="en-US" dirty="0" err="1"/>
              <a:t>PostTag</a:t>
            </a:r>
            <a:r>
              <a:rPr lang="en-US" dirty="0"/>
              <a:t> connecting them:</a:t>
            </a:r>
            <a:endParaRPr lang="en-NL" dirty="0"/>
          </a:p>
        </p:txBody>
      </p:sp>
      <p:pic>
        <p:nvPicPr>
          <p:cNvPr id="5" name="Picture 4">
            <a:extLst>
              <a:ext uri="{FF2B5EF4-FFF2-40B4-BE49-F238E27FC236}">
                <a16:creationId xmlns:a16="http://schemas.microsoft.com/office/drawing/2014/main" id="{52285AF0-929D-507C-6BB7-5B8F7133B532}"/>
              </a:ext>
            </a:extLst>
          </p:cNvPr>
          <p:cNvPicPr>
            <a:picLocks noChangeAspect="1"/>
          </p:cNvPicPr>
          <p:nvPr/>
        </p:nvPicPr>
        <p:blipFill>
          <a:blip r:embed="rId2"/>
          <a:stretch>
            <a:fillRect/>
          </a:stretch>
        </p:blipFill>
        <p:spPr>
          <a:xfrm>
            <a:off x="1098439" y="3300743"/>
            <a:ext cx="7134225" cy="3352800"/>
          </a:xfrm>
          <a:prstGeom prst="rect">
            <a:avLst/>
          </a:prstGeom>
        </p:spPr>
      </p:pic>
    </p:spTree>
    <p:extLst>
      <p:ext uri="{BB962C8B-B14F-4D97-AF65-F5344CB8AC3E}">
        <p14:creationId xmlns:p14="http://schemas.microsoft.com/office/powerpoint/2010/main" val="185145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7282-0C1D-0AB2-FBAF-2A23AB04199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C3D9CDD-AFBD-A870-988D-BF9B88D02D6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CE07FB2-D13F-53DE-1CBD-3163D267B46F}"/>
              </a:ext>
            </a:extLst>
          </p:cNvPr>
          <p:cNvPicPr>
            <a:picLocks noChangeAspect="1"/>
          </p:cNvPicPr>
          <p:nvPr/>
        </p:nvPicPr>
        <p:blipFill>
          <a:blip r:embed="rId2"/>
          <a:stretch>
            <a:fillRect/>
          </a:stretch>
        </p:blipFill>
        <p:spPr>
          <a:xfrm>
            <a:off x="1024128" y="557784"/>
            <a:ext cx="6381750" cy="5715000"/>
          </a:xfrm>
          <a:prstGeom prst="rect">
            <a:avLst/>
          </a:prstGeom>
        </p:spPr>
      </p:pic>
    </p:spTree>
    <p:extLst>
      <p:ext uri="{BB962C8B-B14F-4D97-AF65-F5344CB8AC3E}">
        <p14:creationId xmlns:p14="http://schemas.microsoft.com/office/powerpoint/2010/main" val="1890246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B567-92FE-9DE3-5D8C-63B4EE989A1A}"/>
              </a:ext>
            </a:extLst>
          </p:cNvPr>
          <p:cNvSpPr>
            <a:spLocks noGrp="1"/>
          </p:cNvSpPr>
          <p:nvPr>
            <p:ph type="title"/>
          </p:nvPr>
        </p:nvSpPr>
        <p:spPr/>
        <p:txBody>
          <a:bodyPr>
            <a:normAutofit fontScale="90000"/>
          </a:bodyPr>
          <a:lstStyle/>
          <a:p>
            <a:r>
              <a:rPr lang="en-US" dirty="0"/>
              <a:t>Improvements to scaffolding from an existing database - Scaffolding many-to-many relationships</a:t>
            </a:r>
            <a:endParaRPr lang="en-NL" dirty="0"/>
          </a:p>
        </p:txBody>
      </p:sp>
      <p:sp>
        <p:nvSpPr>
          <p:cNvPr id="3" name="Content Placeholder 2">
            <a:extLst>
              <a:ext uri="{FF2B5EF4-FFF2-40B4-BE49-F238E27FC236}">
                <a16:creationId xmlns:a16="http://schemas.microsoft.com/office/drawing/2014/main" id="{14C57927-8217-E502-F40D-46EF0DD47F77}"/>
              </a:ext>
            </a:extLst>
          </p:cNvPr>
          <p:cNvSpPr>
            <a:spLocks noGrp="1"/>
          </p:cNvSpPr>
          <p:nvPr>
            <p:ph idx="1"/>
          </p:nvPr>
        </p:nvSpPr>
        <p:spPr/>
        <p:txBody>
          <a:bodyPr/>
          <a:lstStyle/>
          <a:p>
            <a:r>
              <a:rPr lang="en-US" dirty="0"/>
              <a:t>These tables can be scaffolded from the command line. For example:</a:t>
            </a:r>
          </a:p>
          <a:p>
            <a:r>
              <a:rPr lang="nl-NL" sz="1600" dirty="0">
                <a:latin typeface="Courier New" panose="02070309020205020404" pitchFamily="49" charset="0"/>
                <a:cs typeface="Courier New" panose="02070309020205020404" pitchFamily="49" charset="0"/>
              </a:rPr>
              <a:t>dotnet ef dbcontext scaffold "Data Source=(localdb)\MSSQLLocalDB;Initial Catalog=BloggingWithNRTs" Microsoft.EntityFrameworkCore.SqlServer</a:t>
            </a:r>
            <a:endParaRPr lang="en-NL" sz="16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7AC8F745-CBC0-B9AA-B88F-A343BE0D55F8}"/>
              </a:ext>
            </a:extLst>
          </p:cNvPr>
          <p:cNvPicPr>
            <a:picLocks noChangeAspect="1"/>
          </p:cNvPicPr>
          <p:nvPr/>
        </p:nvPicPr>
        <p:blipFill>
          <a:blip r:embed="rId2"/>
          <a:stretch>
            <a:fillRect/>
          </a:stretch>
        </p:blipFill>
        <p:spPr>
          <a:xfrm>
            <a:off x="892851" y="3429000"/>
            <a:ext cx="4467225" cy="3000375"/>
          </a:xfrm>
          <a:prstGeom prst="rect">
            <a:avLst/>
          </a:prstGeom>
        </p:spPr>
      </p:pic>
      <p:pic>
        <p:nvPicPr>
          <p:cNvPr id="7" name="Picture 6">
            <a:extLst>
              <a:ext uri="{FF2B5EF4-FFF2-40B4-BE49-F238E27FC236}">
                <a16:creationId xmlns:a16="http://schemas.microsoft.com/office/drawing/2014/main" id="{FB34A005-D8B5-D526-2853-9AD96ACF8015}"/>
              </a:ext>
            </a:extLst>
          </p:cNvPr>
          <p:cNvPicPr>
            <a:picLocks noChangeAspect="1"/>
          </p:cNvPicPr>
          <p:nvPr/>
        </p:nvPicPr>
        <p:blipFill>
          <a:blip r:embed="rId3"/>
          <a:stretch>
            <a:fillRect/>
          </a:stretch>
        </p:blipFill>
        <p:spPr>
          <a:xfrm>
            <a:off x="5706842" y="3429000"/>
            <a:ext cx="4200525" cy="2209800"/>
          </a:xfrm>
          <a:prstGeom prst="rect">
            <a:avLst/>
          </a:prstGeom>
        </p:spPr>
      </p:pic>
    </p:spTree>
    <p:extLst>
      <p:ext uri="{BB962C8B-B14F-4D97-AF65-F5344CB8AC3E}">
        <p14:creationId xmlns:p14="http://schemas.microsoft.com/office/powerpoint/2010/main" val="1783782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AF71-6063-CD55-91A9-E99560F58423}"/>
              </a:ext>
            </a:extLst>
          </p:cNvPr>
          <p:cNvSpPr>
            <a:spLocks noGrp="1"/>
          </p:cNvSpPr>
          <p:nvPr>
            <p:ph type="title"/>
          </p:nvPr>
        </p:nvSpPr>
        <p:spPr/>
        <p:txBody>
          <a:bodyPr>
            <a:normAutofit fontScale="90000"/>
          </a:bodyPr>
          <a:lstStyle/>
          <a:p>
            <a:r>
              <a:rPr lang="en-US" dirty="0"/>
              <a:t>Improvements to scaffolding from an existing database - Scaffolding many-to-many relationships</a:t>
            </a:r>
            <a:endParaRPr lang="en-NL" dirty="0"/>
          </a:p>
        </p:txBody>
      </p:sp>
      <p:sp>
        <p:nvSpPr>
          <p:cNvPr id="3" name="Content Placeholder 2">
            <a:extLst>
              <a:ext uri="{FF2B5EF4-FFF2-40B4-BE49-F238E27FC236}">
                <a16:creationId xmlns:a16="http://schemas.microsoft.com/office/drawing/2014/main" id="{0929F754-46D2-A85B-898F-A78713E2517C}"/>
              </a:ext>
            </a:extLst>
          </p:cNvPr>
          <p:cNvSpPr>
            <a:spLocks noGrp="1"/>
          </p:cNvSpPr>
          <p:nvPr>
            <p:ph idx="1"/>
          </p:nvPr>
        </p:nvSpPr>
        <p:spPr/>
        <p:txBody>
          <a:bodyPr/>
          <a:lstStyle/>
          <a:p>
            <a:r>
              <a:rPr lang="en-US" dirty="0"/>
              <a:t>No class for the </a:t>
            </a:r>
            <a:r>
              <a:rPr lang="en-US" dirty="0" err="1"/>
              <a:t>PostTag</a:t>
            </a:r>
            <a:r>
              <a:rPr lang="en-US" dirty="0"/>
              <a:t> table is generated. Instead, configuration for a many-to-many relationship is scaffolded:</a:t>
            </a:r>
            <a:endParaRPr lang="en-NL" dirty="0"/>
          </a:p>
        </p:txBody>
      </p:sp>
      <p:pic>
        <p:nvPicPr>
          <p:cNvPr id="5" name="Picture 4">
            <a:extLst>
              <a:ext uri="{FF2B5EF4-FFF2-40B4-BE49-F238E27FC236}">
                <a16:creationId xmlns:a16="http://schemas.microsoft.com/office/drawing/2014/main" id="{6877FDDA-AB93-080E-971D-AEF3A50D2455}"/>
              </a:ext>
            </a:extLst>
          </p:cNvPr>
          <p:cNvPicPr>
            <a:picLocks noChangeAspect="1"/>
          </p:cNvPicPr>
          <p:nvPr/>
        </p:nvPicPr>
        <p:blipFill>
          <a:blip r:embed="rId2"/>
          <a:stretch>
            <a:fillRect/>
          </a:stretch>
        </p:blipFill>
        <p:spPr>
          <a:xfrm>
            <a:off x="1024127" y="3298998"/>
            <a:ext cx="6494825" cy="2395632"/>
          </a:xfrm>
          <a:prstGeom prst="rect">
            <a:avLst/>
          </a:prstGeom>
        </p:spPr>
      </p:pic>
    </p:spTree>
    <p:extLst>
      <p:ext uri="{BB962C8B-B14F-4D97-AF65-F5344CB8AC3E}">
        <p14:creationId xmlns:p14="http://schemas.microsoft.com/office/powerpoint/2010/main" val="635267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9288-10C6-7845-7F64-F85368B5A8D8}"/>
              </a:ext>
            </a:extLst>
          </p:cNvPr>
          <p:cNvSpPr>
            <a:spLocks noGrp="1"/>
          </p:cNvSpPr>
          <p:nvPr>
            <p:ph type="title"/>
          </p:nvPr>
        </p:nvSpPr>
        <p:spPr/>
        <p:txBody>
          <a:bodyPr/>
          <a:lstStyle/>
          <a:p>
            <a:r>
              <a:rPr lang="nl-NL" dirty="0"/>
              <a:t>Scaffold C# nullable reference types</a:t>
            </a:r>
            <a:endParaRPr lang="en-NL" dirty="0"/>
          </a:p>
        </p:txBody>
      </p:sp>
      <p:sp>
        <p:nvSpPr>
          <p:cNvPr id="3" name="Content Placeholder 2">
            <a:extLst>
              <a:ext uri="{FF2B5EF4-FFF2-40B4-BE49-F238E27FC236}">
                <a16:creationId xmlns:a16="http://schemas.microsoft.com/office/drawing/2014/main" id="{6265DDFC-BB56-1337-F805-502145133876}"/>
              </a:ext>
            </a:extLst>
          </p:cNvPr>
          <p:cNvSpPr>
            <a:spLocks noGrp="1"/>
          </p:cNvSpPr>
          <p:nvPr>
            <p:ph idx="1"/>
          </p:nvPr>
        </p:nvSpPr>
        <p:spPr/>
        <p:txBody>
          <a:bodyPr/>
          <a:lstStyle/>
          <a:p>
            <a:r>
              <a:rPr lang="en-US" dirty="0"/>
              <a:t>EF Core 6.0 now scaffolds an EF model and entity types that use C# nullable reference types (NRTs). NRT usage is scaffolded automatically when NRT support is enabled in the C# project into which the code is being scaffolded.</a:t>
            </a:r>
          </a:p>
          <a:p>
            <a:r>
              <a:rPr lang="en-US" dirty="0"/>
              <a:t>For example, the following Tags table contains both nullable non-nullable string columns:</a:t>
            </a:r>
            <a:endParaRPr lang="en-NL" dirty="0"/>
          </a:p>
        </p:txBody>
      </p:sp>
      <p:pic>
        <p:nvPicPr>
          <p:cNvPr id="5" name="Picture 4">
            <a:extLst>
              <a:ext uri="{FF2B5EF4-FFF2-40B4-BE49-F238E27FC236}">
                <a16:creationId xmlns:a16="http://schemas.microsoft.com/office/drawing/2014/main" id="{16866A3F-CF97-D026-E868-4B8B0472681C}"/>
              </a:ext>
            </a:extLst>
          </p:cNvPr>
          <p:cNvPicPr>
            <a:picLocks noChangeAspect="1"/>
          </p:cNvPicPr>
          <p:nvPr/>
        </p:nvPicPr>
        <p:blipFill>
          <a:blip r:embed="rId2"/>
          <a:stretch>
            <a:fillRect/>
          </a:stretch>
        </p:blipFill>
        <p:spPr>
          <a:xfrm>
            <a:off x="1024128" y="4297679"/>
            <a:ext cx="6933989" cy="1378843"/>
          </a:xfrm>
          <a:prstGeom prst="rect">
            <a:avLst/>
          </a:prstGeom>
        </p:spPr>
      </p:pic>
    </p:spTree>
    <p:extLst>
      <p:ext uri="{BB962C8B-B14F-4D97-AF65-F5344CB8AC3E}">
        <p14:creationId xmlns:p14="http://schemas.microsoft.com/office/powerpoint/2010/main" val="1917608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90C7-0892-EAA4-24B2-9D53425C0B11}"/>
              </a:ext>
            </a:extLst>
          </p:cNvPr>
          <p:cNvSpPr>
            <a:spLocks noGrp="1"/>
          </p:cNvSpPr>
          <p:nvPr>
            <p:ph type="title"/>
          </p:nvPr>
        </p:nvSpPr>
        <p:spPr/>
        <p:txBody>
          <a:bodyPr/>
          <a:lstStyle/>
          <a:p>
            <a:r>
              <a:rPr lang="nl-NL" dirty="0"/>
              <a:t>Scaffold C# nullable reference types</a:t>
            </a:r>
            <a:endParaRPr lang="en-NL" dirty="0"/>
          </a:p>
        </p:txBody>
      </p:sp>
      <p:sp>
        <p:nvSpPr>
          <p:cNvPr id="3" name="Content Placeholder 2">
            <a:extLst>
              <a:ext uri="{FF2B5EF4-FFF2-40B4-BE49-F238E27FC236}">
                <a16:creationId xmlns:a16="http://schemas.microsoft.com/office/drawing/2014/main" id="{A0E5D55D-2F90-F984-1F2D-6297AFE877C6}"/>
              </a:ext>
            </a:extLst>
          </p:cNvPr>
          <p:cNvSpPr>
            <a:spLocks noGrp="1"/>
          </p:cNvSpPr>
          <p:nvPr>
            <p:ph idx="1"/>
          </p:nvPr>
        </p:nvSpPr>
        <p:spPr/>
        <p:txBody>
          <a:bodyPr/>
          <a:lstStyle/>
          <a:p>
            <a:r>
              <a:rPr lang="en-US" dirty="0"/>
              <a:t>This results in corresponding nullable and non-nullable string properties in the generated class:</a:t>
            </a:r>
          </a:p>
          <a:p>
            <a:endParaRPr lang="en-NL" dirty="0"/>
          </a:p>
        </p:txBody>
      </p:sp>
      <p:pic>
        <p:nvPicPr>
          <p:cNvPr id="5" name="Picture 4">
            <a:extLst>
              <a:ext uri="{FF2B5EF4-FFF2-40B4-BE49-F238E27FC236}">
                <a16:creationId xmlns:a16="http://schemas.microsoft.com/office/drawing/2014/main" id="{58666A1F-0E12-C25B-E459-C531AEB1E51F}"/>
              </a:ext>
            </a:extLst>
          </p:cNvPr>
          <p:cNvPicPr>
            <a:picLocks noChangeAspect="1"/>
          </p:cNvPicPr>
          <p:nvPr/>
        </p:nvPicPr>
        <p:blipFill>
          <a:blip r:embed="rId2"/>
          <a:stretch>
            <a:fillRect/>
          </a:stretch>
        </p:blipFill>
        <p:spPr>
          <a:xfrm>
            <a:off x="1024127" y="3173729"/>
            <a:ext cx="5142565" cy="2539007"/>
          </a:xfrm>
          <a:prstGeom prst="rect">
            <a:avLst/>
          </a:prstGeom>
        </p:spPr>
      </p:pic>
    </p:spTree>
    <p:extLst>
      <p:ext uri="{BB962C8B-B14F-4D97-AF65-F5344CB8AC3E}">
        <p14:creationId xmlns:p14="http://schemas.microsoft.com/office/powerpoint/2010/main" val="1585296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B754-7A72-7EE5-C6E6-09531B807C84}"/>
              </a:ext>
            </a:extLst>
          </p:cNvPr>
          <p:cNvSpPr>
            <a:spLocks noGrp="1"/>
          </p:cNvSpPr>
          <p:nvPr>
            <p:ph type="title"/>
          </p:nvPr>
        </p:nvSpPr>
        <p:spPr/>
        <p:txBody>
          <a:bodyPr/>
          <a:lstStyle/>
          <a:p>
            <a:r>
              <a:rPr lang="nl-NL" dirty="0"/>
              <a:t>Scaffold C# nullable reference types</a:t>
            </a:r>
            <a:endParaRPr lang="en-NL" dirty="0"/>
          </a:p>
        </p:txBody>
      </p:sp>
      <p:sp>
        <p:nvSpPr>
          <p:cNvPr id="3" name="Content Placeholder 2">
            <a:extLst>
              <a:ext uri="{FF2B5EF4-FFF2-40B4-BE49-F238E27FC236}">
                <a16:creationId xmlns:a16="http://schemas.microsoft.com/office/drawing/2014/main" id="{86AC53FD-3372-A0EB-3D1B-740AFDB6998C}"/>
              </a:ext>
            </a:extLst>
          </p:cNvPr>
          <p:cNvSpPr>
            <a:spLocks noGrp="1"/>
          </p:cNvSpPr>
          <p:nvPr>
            <p:ph idx="1"/>
          </p:nvPr>
        </p:nvSpPr>
        <p:spPr/>
        <p:txBody>
          <a:bodyPr/>
          <a:lstStyle/>
          <a:p>
            <a:r>
              <a:rPr lang="en-US" dirty="0"/>
              <a:t>Similarly, the following Posts tables contains a required relationship to the Blogs table:</a:t>
            </a:r>
            <a:endParaRPr lang="en-NL" dirty="0"/>
          </a:p>
        </p:txBody>
      </p:sp>
      <p:pic>
        <p:nvPicPr>
          <p:cNvPr id="5" name="Picture 4">
            <a:extLst>
              <a:ext uri="{FF2B5EF4-FFF2-40B4-BE49-F238E27FC236}">
                <a16:creationId xmlns:a16="http://schemas.microsoft.com/office/drawing/2014/main" id="{34FF76A7-4597-F6B2-00B0-7EB3BB83ECCC}"/>
              </a:ext>
            </a:extLst>
          </p:cNvPr>
          <p:cNvPicPr>
            <a:picLocks noChangeAspect="1"/>
          </p:cNvPicPr>
          <p:nvPr/>
        </p:nvPicPr>
        <p:blipFill>
          <a:blip r:embed="rId2"/>
          <a:stretch>
            <a:fillRect/>
          </a:stretch>
        </p:blipFill>
        <p:spPr>
          <a:xfrm>
            <a:off x="1024128" y="3103027"/>
            <a:ext cx="7706952" cy="1957860"/>
          </a:xfrm>
          <a:prstGeom prst="rect">
            <a:avLst/>
          </a:prstGeom>
        </p:spPr>
      </p:pic>
    </p:spTree>
    <p:extLst>
      <p:ext uri="{BB962C8B-B14F-4D97-AF65-F5344CB8AC3E}">
        <p14:creationId xmlns:p14="http://schemas.microsoft.com/office/powerpoint/2010/main" val="16617774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5554-B001-E8DF-924C-ABDFA0091CA3}"/>
              </a:ext>
            </a:extLst>
          </p:cNvPr>
          <p:cNvSpPr>
            <a:spLocks noGrp="1"/>
          </p:cNvSpPr>
          <p:nvPr>
            <p:ph type="title"/>
          </p:nvPr>
        </p:nvSpPr>
        <p:spPr/>
        <p:txBody>
          <a:bodyPr/>
          <a:lstStyle/>
          <a:p>
            <a:r>
              <a:rPr lang="nl-NL" dirty="0"/>
              <a:t>Scaffold C# nullable reference types</a:t>
            </a:r>
            <a:endParaRPr lang="en-NL" dirty="0"/>
          </a:p>
        </p:txBody>
      </p:sp>
      <p:sp>
        <p:nvSpPr>
          <p:cNvPr id="3" name="Content Placeholder 2">
            <a:extLst>
              <a:ext uri="{FF2B5EF4-FFF2-40B4-BE49-F238E27FC236}">
                <a16:creationId xmlns:a16="http://schemas.microsoft.com/office/drawing/2014/main" id="{9C34ED29-C452-FEDB-C645-39E4DFCBE223}"/>
              </a:ext>
            </a:extLst>
          </p:cNvPr>
          <p:cNvSpPr>
            <a:spLocks noGrp="1"/>
          </p:cNvSpPr>
          <p:nvPr>
            <p:ph idx="1"/>
          </p:nvPr>
        </p:nvSpPr>
        <p:spPr/>
        <p:txBody>
          <a:bodyPr/>
          <a:lstStyle/>
          <a:p>
            <a:r>
              <a:rPr lang="en-US" dirty="0"/>
              <a:t>This results in the scaffolding of non-nullable (required) relationship between blogs:</a:t>
            </a:r>
            <a:endParaRPr lang="en-NL" dirty="0"/>
          </a:p>
        </p:txBody>
      </p:sp>
      <p:pic>
        <p:nvPicPr>
          <p:cNvPr id="5" name="Picture 4">
            <a:extLst>
              <a:ext uri="{FF2B5EF4-FFF2-40B4-BE49-F238E27FC236}">
                <a16:creationId xmlns:a16="http://schemas.microsoft.com/office/drawing/2014/main" id="{BA59AEE6-A3ED-96CC-E2E5-2CC8CE38C356}"/>
              </a:ext>
            </a:extLst>
          </p:cNvPr>
          <p:cNvPicPr>
            <a:picLocks noChangeAspect="1"/>
          </p:cNvPicPr>
          <p:nvPr/>
        </p:nvPicPr>
        <p:blipFill>
          <a:blip r:embed="rId2"/>
          <a:stretch>
            <a:fillRect/>
          </a:stretch>
        </p:blipFill>
        <p:spPr>
          <a:xfrm>
            <a:off x="1024128" y="2938273"/>
            <a:ext cx="4095750" cy="2085975"/>
          </a:xfrm>
          <a:prstGeom prst="rect">
            <a:avLst/>
          </a:prstGeom>
        </p:spPr>
      </p:pic>
      <p:pic>
        <p:nvPicPr>
          <p:cNvPr id="7" name="Picture 6">
            <a:extLst>
              <a:ext uri="{FF2B5EF4-FFF2-40B4-BE49-F238E27FC236}">
                <a16:creationId xmlns:a16="http://schemas.microsoft.com/office/drawing/2014/main" id="{15CD407F-B7CE-7E43-1D35-5FB7C9707495}"/>
              </a:ext>
            </a:extLst>
          </p:cNvPr>
          <p:cNvPicPr>
            <a:picLocks noChangeAspect="1"/>
          </p:cNvPicPr>
          <p:nvPr/>
        </p:nvPicPr>
        <p:blipFill>
          <a:blip r:embed="rId3"/>
          <a:stretch>
            <a:fillRect/>
          </a:stretch>
        </p:blipFill>
        <p:spPr>
          <a:xfrm>
            <a:off x="5391952" y="2938273"/>
            <a:ext cx="4486275" cy="3105150"/>
          </a:xfrm>
          <a:prstGeom prst="rect">
            <a:avLst/>
          </a:prstGeom>
        </p:spPr>
      </p:pic>
    </p:spTree>
    <p:extLst>
      <p:ext uri="{BB962C8B-B14F-4D97-AF65-F5344CB8AC3E}">
        <p14:creationId xmlns:p14="http://schemas.microsoft.com/office/powerpoint/2010/main" val="3147976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E4D7-3798-FC59-4C64-7BC5C3ADA153}"/>
              </a:ext>
            </a:extLst>
          </p:cNvPr>
          <p:cNvSpPr>
            <a:spLocks noGrp="1"/>
          </p:cNvSpPr>
          <p:nvPr>
            <p:ph type="title"/>
          </p:nvPr>
        </p:nvSpPr>
        <p:spPr/>
        <p:txBody>
          <a:bodyPr/>
          <a:lstStyle/>
          <a:p>
            <a:r>
              <a:rPr lang="en-US" dirty="0"/>
              <a:t>Database comments are scaffolded to code comments</a:t>
            </a:r>
            <a:endParaRPr lang="en-NL" dirty="0"/>
          </a:p>
        </p:txBody>
      </p:sp>
      <p:sp>
        <p:nvSpPr>
          <p:cNvPr id="3" name="Content Placeholder 2">
            <a:extLst>
              <a:ext uri="{FF2B5EF4-FFF2-40B4-BE49-F238E27FC236}">
                <a16:creationId xmlns:a16="http://schemas.microsoft.com/office/drawing/2014/main" id="{04E40678-82EE-9068-2E0F-B9B02A5ED383}"/>
              </a:ext>
            </a:extLst>
          </p:cNvPr>
          <p:cNvSpPr>
            <a:spLocks noGrp="1"/>
          </p:cNvSpPr>
          <p:nvPr>
            <p:ph idx="1"/>
          </p:nvPr>
        </p:nvSpPr>
        <p:spPr/>
        <p:txBody>
          <a:bodyPr/>
          <a:lstStyle/>
          <a:p>
            <a:r>
              <a:rPr lang="en-US" dirty="0"/>
              <a:t>Comments on SQL tables and columns are now scaffolded into the entity types created when reverse-engineering an EF Core model from an existing SQL Server database.</a:t>
            </a:r>
          </a:p>
          <a:p>
            <a:endParaRPr lang="en-NL" dirty="0"/>
          </a:p>
        </p:txBody>
      </p:sp>
      <p:pic>
        <p:nvPicPr>
          <p:cNvPr id="5" name="Picture 4">
            <a:extLst>
              <a:ext uri="{FF2B5EF4-FFF2-40B4-BE49-F238E27FC236}">
                <a16:creationId xmlns:a16="http://schemas.microsoft.com/office/drawing/2014/main" id="{3E6EED7D-6EC4-A611-A7AE-2E15D822E6A0}"/>
              </a:ext>
            </a:extLst>
          </p:cNvPr>
          <p:cNvPicPr>
            <a:picLocks noChangeAspect="1"/>
          </p:cNvPicPr>
          <p:nvPr/>
        </p:nvPicPr>
        <p:blipFill>
          <a:blip r:embed="rId2"/>
          <a:stretch>
            <a:fillRect/>
          </a:stretch>
        </p:blipFill>
        <p:spPr>
          <a:xfrm>
            <a:off x="1024128" y="3429000"/>
            <a:ext cx="3946224" cy="2243931"/>
          </a:xfrm>
          <a:prstGeom prst="rect">
            <a:avLst/>
          </a:prstGeom>
        </p:spPr>
      </p:pic>
    </p:spTree>
    <p:extLst>
      <p:ext uri="{BB962C8B-B14F-4D97-AF65-F5344CB8AC3E}">
        <p14:creationId xmlns:p14="http://schemas.microsoft.com/office/powerpoint/2010/main" val="583393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04BE-D19C-C02E-ECC8-C27D5A5B8B2A}"/>
              </a:ext>
            </a:extLst>
          </p:cNvPr>
          <p:cNvSpPr>
            <a:spLocks noGrp="1"/>
          </p:cNvSpPr>
          <p:nvPr>
            <p:ph type="title"/>
          </p:nvPr>
        </p:nvSpPr>
        <p:spPr/>
        <p:txBody>
          <a:bodyPr/>
          <a:lstStyle/>
          <a:p>
            <a:r>
              <a:rPr lang="en-US" dirty="0"/>
              <a:t>More new features of EF core 6.0</a:t>
            </a:r>
            <a:endParaRPr lang="en-NL" dirty="0"/>
          </a:p>
        </p:txBody>
      </p:sp>
      <p:sp>
        <p:nvSpPr>
          <p:cNvPr id="3" name="Content Placeholder 2">
            <a:extLst>
              <a:ext uri="{FF2B5EF4-FFF2-40B4-BE49-F238E27FC236}">
                <a16:creationId xmlns:a16="http://schemas.microsoft.com/office/drawing/2014/main" id="{1DA89903-2E06-A812-039C-95427AB739BA}"/>
              </a:ext>
            </a:extLst>
          </p:cNvPr>
          <p:cNvSpPr>
            <a:spLocks noGrp="1"/>
          </p:cNvSpPr>
          <p:nvPr>
            <p:ph idx="1"/>
          </p:nvPr>
        </p:nvSpPr>
        <p:spPr/>
        <p:txBody>
          <a:bodyPr/>
          <a:lstStyle/>
          <a:p>
            <a:r>
              <a:rPr lang="nl-NL" dirty="0">
                <a:hlinkClick r:id="rId2"/>
              </a:rPr>
              <a:t>https://docs.microsoft.com/en-us/ef/core/what-is-new/ef-core-6.0/whatsnew</a:t>
            </a:r>
            <a:endParaRPr lang="nl-NL" dirty="0"/>
          </a:p>
          <a:p>
            <a:endParaRPr lang="en-NL" dirty="0"/>
          </a:p>
        </p:txBody>
      </p:sp>
    </p:spTree>
    <p:extLst>
      <p:ext uri="{BB962C8B-B14F-4D97-AF65-F5344CB8AC3E}">
        <p14:creationId xmlns:p14="http://schemas.microsoft.com/office/powerpoint/2010/main" val="2463478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7ACD-DEBF-6582-7F54-603324927AFA}"/>
              </a:ext>
            </a:extLst>
          </p:cNvPr>
          <p:cNvSpPr>
            <a:spLocks noGrp="1"/>
          </p:cNvSpPr>
          <p:nvPr>
            <p:ph type="title"/>
          </p:nvPr>
        </p:nvSpPr>
        <p:spPr/>
        <p:txBody>
          <a:bodyPr/>
          <a:lstStyle/>
          <a:p>
            <a:r>
              <a:rPr lang="en-US" dirty="0"/>
              <a:t>Plan for Entity Framework Core 7.0</a:t>
            </a:r>
            <a:endParaRPr lang="en-NL" dirty="0"/>
          </a:p>
        </p:txBody>
      </p:sp>
      <p:sp>
        <p:nvSpPr>
          <p:cNvPr id="3" name="Content Placeholder 2">
            <a:extLst>
              <a:ext uri="{FF2B5EF4-FFF2-40B4-BE49-F238E27FC236}">
                <a16:creationId xmlns:a16="http://schemas.microsoft.com/office/drawing/2014/main" id="{A3E93CA7-EB79-6D0C-7783-40964A1054B6}"/>
              </a:ext>
            </a:extLst>
          </p:cNvPr>
          <p:cNvSpPr>
            <a:spLocks noGrp="1"/>
          </p:cNvSpPr>
          <p:nvPr>
            <p:ph idx="1"/>
          </p:nvPr>
        </p:nvSpPr>
        <p:spPr/>
        <p:txBody>
          <a:bodyPr/>
          <a:lstStyle/>
          <a:p>
            <a:r>
              <a:rPr lang="nl-NL" dirty="0">
                <a:hlinkClick r:id="rId2"/>
              </a:rPr>
              <a:t>https://docs.microsoft.com/en-us/ef/core/what-is-new/ef-core-7.0/plan</a:t>
            </a:r>
            <a:endParaRPr lang="nl-NL" dirty="0"/>
          </a:p>
          <a:p>
            <a:endParaRPr lang="nl-NL" dirty="0"/>
          </a:p>
          <a:p>
            <a:r>
              <a:rPr lang="nl-NL" dirty="0">
                <a:hlinkClick r:id="rId3"/>
              </a:rPr>
              <a:t>https://docs.microsoft.com/en-us/ef/core/what-is-new/ef-core-7.0/whatsnew?source=recommendations</a:t>
            </a:r>
            <a:endParaRPr lang="nl-NL" dirty="0"/>
          </a:p>
          <a:p>
            <a:endParaRPr lang="nl-NL" dirty="0"/>
          </a:p>
          <a:p>
            <a:endParaRPr lang="nl-NL" dirty="0"/>
          </a:p>
          <a:p>
            <a:endParaRPr lang="en-NL" dirty="0"/>
          </a:p>
        </p:txBody>
      </p:sp>
      <p:pic>
        <p:nvPicPr>
          <p:cNvPr id="5" name="Picture 4">
            <a:extLst>
              <a:ext uri="{FF2B5EF4-FFF2-40B4-BE49-F238E27FC236}">
                <a16:creationId xmlns:a16="http://schemas.microsoft.com/office/drawing/2014/main" id="{19D9894E-B527-FE00-5D25-39458C5F2922}"/>
              </a:ext>
            </a:extLst>
          </p:cNvPr>
          <p:cNvPicPr>
            <a:picLocks noChangeAspect="1"/>
          </p:cNvPicPr>
          <p:nvPr/>
        </p:nvPicPr>
        <p:blipFill>
          <a:blip r:embed="rId4"/>
          <a:stretch>
            <a:fillRect/>
          </a:stretch>
        </p:blipFill>
        <p:spPr>
          <a:xfrm>
            <a:off x="1024128" y="4081653"/>
            <a:ext cx="7286625" cy="2428875"/>
          </a:xfrm>
          <a:prstGeom prst="rect">
            <a:avLst/>
          </a:prstGeom>
        </p:spPr>
      </p:pic>
    </p:spTree>
    <p:extLst>
      <p:ext uri="{BB962C8B-B14F-4D97-AF65-F5344CB8AC3E}">
        <p14:creationId xmlns:p14="http://schemas.microsoft.com/office/powerpoint/2010/main" val="557875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55F0-C17C-6313-210C-527AEF4D8659}"/>
              </a:ext>
            </a:extLst>
          </p:cNvPr>
          <p:cNvSpPr>
            <a:spLocks noGrp="1"/>
          </p:cNvSpPr>
          <p:nvPr>
            <p:ph type="title"/>
          </p:nvPr>
        </p:nvSpPr>
        <p:spPr/>
        <p:txBody>
          <a:bodyPr/>
          <a:lstStyle/>
          <a:p>
            <a:r>
              <a:rPr lang="en-US" dirty="0"/>
              <a:t>Entity framework documentation</a:t>
            </a:r>
            <a:endParaRPr lang="en-NL" dirty="0"/>
          </a:p>
        </p:txBody>
      </p:sp>
      <p:sp>
        <p:nvSpPr>
          <p:cNvPr id="3" name="Content Placeholder 2">
            <a:extLst>
              <a:ext uri="{FF2B5EF4-FFF2-40B4-BE49-F238E27FC236}">
                <a16:creationId xmlns:a16="http://schemas.microsoft.com/office/drawing/2014/main" id="{48682233-7935-58AD-C9F4-36DDD9761BB4}"/>
              </a:ext>
            </a:extLst>
          </p:cNvPr>
          <p:cNvSpPr>
            <a:spLocks noGrp="1"/>
          </p:cNvSpPr>
          <p:nvPr>
            <p:ph idx="1"/>
          </p:nvPr>
        </p:nvSpPr>
        <p:spPr/>
        <p:txBody>
          <a:bodyPr/>
          <a:lstStyle/>
          <a:p>
            <a:r>
              <a:rPr lang="nl-NL" dirty="0">
                <a:hlinkClick r:id="rId2"/>
              </a:rPr>
              <a:t>https://docs.microsoft.com/nl-nl/ef/</a:t>
            </a:r>
            <a:endParaRPr lang="nl-NL" dirty="0"/>
          </a:p>
          <a:p>
            <a:endParaRPr lang="en-NL" dirty="0"/>
          </a:p>
        </p:txBody>
      </p:sp>
      <p:pic>
        <p:nvPicPr>
          <p:cNvPr id="5" name="Picture 4">
            <a:extLst>
              <a:ext uri="{FF2B5EF4-FFF2-40B4-BE49-F238E27FC236}">
                <a16:creationId xmlns:a16="http://schemas.microsoft.com/office/drawing/2014/main" id="{6FF1828E-B6B3-1CAF-74B2-E16D4DB95AB2}"/>
              </a:ext>
            </a:extLst>
          </p:cNvPr>
          <p:cNvPicPr>
            <a:picLocks noChangeAspect="1"/>
          </p:cNvPicPr>
          <p:nvPr/>
        </p:nvPicPr>
        <p:blipFill>
          <a:blip r:embed="rId3"/>
          <a:stretch>
            <a:fillRect/>
          </a:stretch>
        </p:blipFill>
        <p:spPr>
          <a:xfrm>
            <a:off x="0" y="2909728"/>
            <a:ext cx="12192000" cy="3726882"/>
          </a:xfrm>
          <a:prstGeom prst="rect">
            <a:avLst/>
          </a:prstGeom>
        </p:spPr>
      </p:pic>
    </p:spTree>
    <p:extLst>
      <p:ext uri="{BB962C8B-B14F-4D97-AF65-F5344CB8AC3E}">
        <p14:creationId xmlns:p14="http://schemas.microsoft.com/office/powerpoint/2010/main" val="256567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FD7A-9FD2-E52B-8480-372DDDC8F7C9}"/>
              </a:ext>
            </a:extLst>
          </p:cNvPr>
          <p:cNvSpPr>
            <a:spLocks noGrp="1"/>
          </p:cNvSpPr>
          <p:nvPr>
            <p:ph type="title"/>
          </p:nvPr>
        </p:nvSpPr>
        <p:spPr/>
        <p:txBody>
          <a:bodyPr/>
          <a:lstStyle/>
          <a:p>
            <a:r>
              <a:rPr lang="nl-NL" dirty="0"/>
              <a:t>Querying</a:t>
            </a:r>
            <a:endParaRPr lang="en-NL" dirty="0"/>
          </a:p>
        </p:txBody>
      </p:sp>
      <p:sp>
        <p:nvSpPr>
          <p:cNvPr id="3" name="Content Placeholder 2">
            <a:extLst>
              <a:ext uri="{FF2B5EF4-FFF2-40B4-BE49-F238E27FC236}">
                <a16:creationId xmlns:a16="http://schemas.microsoft.com/office/drawing/2014/main" id="{FADD7374-9E16-0B89-5A6B-101667367628}"/>
              </a:ext>
            </a:extLst>
          </p:cNvPr>
          <p:cNvSpPr>
            <a:spLocks noGrp="1"/>
          </p:cNvSpPr>
          <p:nvPr>
            <p:ph idx="1"/>
          </p:nvPr>
        </p:nvSpPr>
        <p:spPr/>
        <p:txBody>
          <a:bodyPr/>
          <a:lstStyle/>
          <a:p>
            <a:r>
              <a:rPr lang="en-US" dirty="0"/>
              <a:t>Instances of your entity classes are retrieved from the database using Language Integrated Query (LINQ). </a:t>
            </a:r>
            <a:endParaRPr lang="en-NL" dirty="0"/>
          </a:p>
        </p:txBody>
      </p:sp>
      <p:pic>
        <p:nvPicPr>
          <p:cNvPr id="5" name="Picture 4">
            <a:extLst>
              <a:ext uri="{FF2B5EF4-FFF2-40B4-BE49-F238E27FC236}">
                <a16:creationId xmlns:a16="http://schemas.microsoft.com/office/drawing/2014/main" id="{4814E515-DE04-B85B-63D8-CCCA78DC47FC}"/>
              </a:ext>
            </a:extLst>
          </p:cNvPr>
          <p:cNvPicPr>
            <a:picLocks noChangeAspect="1"/>
          </p:cNvPicPr>
          <p:nvPr/>
        </p:nvPicPr>
        <p:blipFill>
          <a:blip r:embed="rId2"/>
          <a:stretch>
            <a:fillRect/>
          </a:stretch>
        </p:blipFill>
        <p:spPr>
          <a:xfrm>
            <a:off x="1024128" y="3144636"/>
            <a:ext cx="5729854" cy="1578283"/>
          </a:xfrm>
          <a:prstGeom prst="rect">
            <a:avLst/>
          </a:prstGeom>
        </p:spPr>
      </p:pic>
    </p:spTree>
    <p:extLst>
      <p:ext uri="{BB962C8B-B14F-4D97-AF65-F5344CB8AC3E}">
        <p14:creationId xmlns:p14="http://schemas.microsoft.com/office/powerpoint/2010/main" val="252460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BA5F-59AE-233E-31E9-6233CB1F6029}"/>
              </a:ext>
            </a:extLst>
          </p:cNvPr>
          <p:cNvSpPr>
            <a:spLocks noGrp="1"/>
          </p:cNvSpPr>
          <p:nvPr>
            <p:ph type="title"/>
          </p:nvPr>
        </p:nvSpPr>
        <p:spPr/>
        <p:txBody>
          <a:bodyPr/>
          <a:lstStyle/>
          <a:p>
            <a:r>
              <a:rPr lang="nl-NL" dirty="0"/>
              <a:t>Saving data</a:t>
            </a:r>
            <a:endParaRPr lang="en-NL" dirty="0"/>
          </a:p>
        </p:txBody>
      </p:sp>
      <p:sp>
        <p:nvSpPr>
          <p:cNvPr id="3" name="Content Placeholder 2">
            <a:extLst>
              <a:ext uri="{FF2B5EF4-FFF2-40B4-BE49-F238E27FC236}">
                <a16:creationId xmlns:a16="http://schemas.microsoft.com/office/drawing/2014/main" id="{753CD289-542C-88E6-1283-5F4B861C9134}"/>
              </a:ext>
            </a:extLst>
          </p:cNvPr>
          <p:cNvSpPr>
            <a:spLocks noGrp="1"/>
          </p:cNvSpPr>
          <p:nvPr>
            <p:ph idx="1"/>
          </p:nvPr>
        </p:nvSpPr>
        <p:spPr/>
        <p:txBody>
          <a:bodyPr/>
          <a:lstStyle/>
          <a:p>
            <a:r>
              <a:rPr lang="en-US" dirty="0"/>
              <a:t>Data is created, deleted, and modified in the database using instances of your entity classes. </a:t>
            </a:r>
            <a:endParaRPr lang="en-NL" dirty="0"/>
          </a:p>
        </p:txBody>
      </p:sp>
      <p:pic>
        <p:nvPicPr>
          <p:cNvPr id="5" name="Picture 4">
            <a:extLst>
              <a:ext uri="{FF2B5EF4-FFF2-40B4-BE49-F238E27FC236}">
                <a16:creationId xmlns:a16="http://schemas.microsoft.com/office/drawing/2014/main" id="{E7333657-B42F-2F37-623E-FF55F378D8ED}"/>
              </a:ext>
            </a:extLst>
          </p:cNvPr>
          <p:cNvPicPr>
            <a:picLocks noChangeAspect="1"/>
          </p:cNvPicPr>
          <p:nvPr/>
        </p:nvPicPr>
        <p:blipFill>
          <a:blip r:embed="rId2"/>
          <a:stretch>
            <a:fillRect/>
          </a:stretch>
        </p:blipFill>
        <p:spPr>
          <a:xfrm>
            <a:off x="1090149" y="3046843"/>
            <a:ext cx="5060523" cy="2333025"/>
          </a:xfrm>
          <a:prstGeom prst="rect">
            <a:avLst/>
          </a:prstGeom>
        </p:spPr>
      </p:pic>
    </p:spTree>
    <p:extLst>
      <p:ext uri="{BB962C8B-B14F-4D97-AF65-F5344CB8AC3E}">
        <p14:creationId xmlns:p14="http://schemas.microsoft.com/office/powerpoint/2010/main" val="302408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38E8-C13A-C868-6714-DF5ED8A20852}"/>
              </a:ext>
            </a:extLst>
          </p:cNvPr>
          <p:cNvSpPr>
            <a:spLocks noGrp="1"/>
          </p:cNvSpPr>
          <p:nvPr>
            <p:ph type="title"/>
          </p:nvPr>
        </p:nvSpPr>
        <p:spPr/>
        <p:txBody>
          <a:bodyPr/>
          <a:lstStyle/>
          <a:p>
            <a:r>
              <a:rPr lang="nl-NL" dirty="0"/>
              <a:t>EF O/RM considerations</a:t>
            </a:r>
            <a:endParaRPr lang="en-NL" dirty="0"/>
          </a:p>
        </p:txBody>
      </p:sp>
      <p:sp>
        <p:nvSpPr>
          <p:cNvPr id="3" name="Content Placeholder 2">
            <a:extLst>
              <a:ext uri="{FF2B5EF4-FFF2-40B4-BE49-F238E27FC236}">
                <a16:creationId xmlns:a16="http://schemas.microsoft.com/office/drawing/2014/main" id="{EEA1723C-2173-7B1C-9F5C-FC991BA9E719}"/>
              </a:ext>
            </a:extLst>
          </p:cNvPr>
          <p:cNvSpPr>
            <a:spLocks noGrp="1"/>
          </p:cNvSpPr>
          <p:nvPr>
            <p:ph idx="1"/>
          </p:nvPr>
        </p:nvSpPr>
        <p:spPr/>
        <p:txBody>
          <a:bodyPr>
            <a:normAutofit lnSpcReduction="10000"/>
          </a:bodyPr>
          <a:lstStyle/>
          <a:p>
            <a:r>
              <a:rPr lang="en-US" dirty="0"/>
              <a:t>While EF Core is good at abstracting many programming details, there are some best practices applicable to any O/RM that help to avoid common pitfalls in production apps:</a:t>
            </a:r>
          </a:p>
          <a:p>
            <a:pPr lvl="1"/>
            <a:r>
              <a:rPr lang="en-US" dirty="0"/>
              <a:t>Intermediate-level knowledge or higher of the underlying database server is essential to architect, debug, profile, and migrate data in high performance production apps. For example, knowledge of primary and foreign keys, constraints, indexes, normalization, DML and DDL statements, data types, profiling, etc.</a:t>
            </a:r>
          </a:p>
          <a:p>
            <a:pPr lvl="1"/>
            <a:r>
              <a:rPr lang="en-US" dirty="0"/>
              <a:t>Functional and integration testing: It's important to replicate the production environment as closely as possible to:</a:t>
            </a:r>
          </a:p>
          <a:p>
            <a:pPr lvl="2"/>
            <a:r>
              <a:rPr lang="en-US" dirty="0"/>
              <a:t>Find issues in the app that only show up when using a specific versions or edition of the database server.</a:t>
            </a:r>
          </a:p>
          <a:p>
            <a:pPr lvl="2"/>
            <a:r>
              <a:rPr lang="en-US" dirty="0"/>
              <a:t>Catch breaking changes when upgrading EF Core and other dependencies. For example, adding or upgrading frameworks like ASP.NET Core, OData, or </a:t>
            </a:r>
            <a:r>
              <a:rPr lang="en-US" dirty="0" err="1"/>
              <a:t>AutoMapper</a:t>
            </a:r>
            <a:r>
              <a:rPr lang="en-US" dirty="0"/>
              <a:t>. These dependencies can affect EF Core in unexpected ways.</a:t>
            </a:r>
          </a:p>
          <a:p>
            <a:pPr lvl="1"/>
            <a:r>
              <a:rPr lang="en-US" dirty="0"/>
              <a:t>Performance and stress testing with representative loads. The naïve usage of some features doesn't scale well. For example, multiple collections Includes, heavy use of lazy loading, conditional queries on non-indexed columns, massive updates and inserts with store-generated values, lack of concurrency handling, large models, inadequate cache policy.</a:t>
            </a:r>
            <a:endParaRPr lang="en-NL" dirty="0"/>
          </a:p>
        </p:txBody>
      </p:sp>
    </p:spTree>
    <p:extLst>
      <p:ext uri="{BB962C8B-B14F-4D97-AF65-F5344CB8AC3E}">
        <p14:creationId xmlns:p14="http://schemas.microsoft.com/office/powerpoint/2010/main" val="171819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8132-B2DF-058C-66F3-4945A9C8980C}"/>
              </a:ext>
            </a:extLst>
          </p:cNvPr>
          <p:cNvSpPr>
            <a:spLocks noGrp="1"/>
          </p:cNvSpPr>
          <p:nvPr>
            <p:ph type="title"/>
          </p:nvPr>
        </p:nvSpPr>
        <p:spPr/>
        <p:txBody>
          <a:bodyPr/>
          <a:lstStyle/>
          <a:p>
            <a:r>
              <a:rPr lang="nl-NL" dirty="0"/>
              <a:t>EF O/RM considerations</a:t>
            </a:r>
            <a:endParaRPr lang="en-NL" dirty="0"/>
          </a:p>
        </p:txBody>
      </p:sp>
      <p:sp>
        <p:nvSpPr>
          <p:cNvPr id="3" name="Content Placeholder 2">
            <a:extLst>
              <a:ext uri="{FF2B5EF4-FFF2-40B4-BE49-F238E27FC236}">
                <a16:creationId xmlns:a16="http://schemas.microsoft.com/office/drawing/2014/main" id="{188C440F-5D0B-1DC4-1817-2435BD268D32}"/>
              </a:ext>
            </a:extLst>
          </p:cNvPr>
          <p:cNvSpPr>
            <a:spLocks noGrp="1"/>
          </p:cNvSpPr>
          <p:nvPr>
            <p:ph idx="1"/>
          </p:nvPr>
        </p:nvSpPr>
        <p:spPr/>
        <p:txBody>
          <a:bodyPr>
            <a:normAutofit lnSpcReduction="10000"/>
          </a:bodyPr>
          <a:lstStyle/>
          <a:p>
            <a:pPr lvl="1"/>
            <a:r>
              <a:rPr lang="en-US" dirty="0"/>
              <a:t>Security review: For example, handling of connection strings and other secrets, database permissions for non-deployment operation, input validation for raw SQL, encryption for sensitive data.</a:t>
            </a:r>
          </a:p>
          <a:p>
            <a:pPr lvl="1"/>
            <a:r>
              <a:rPr lang="en-US" dirty="0"/>
              <a:t>Make sure logging and diagnostics are sufficient and usable. For example, appropriate logging configuration, query tags, and Application Insights.</a:t>
            </a:r>
          </a:p>
          <a:p>
            <a:pPr lvl="1"/>
            <a:r>
              <a:rPr lang="en-US" dirty="0"/>
              <a:t>Error recovery. Prepare contingencies for common failure scenarios such as version rollback, fallback servers, scale-out and load balancing, DoS mitigation, and data backups.</a:t>
            </a:r>
          </a:p>
          <a:p>
            <a:pPr lvl="1"/>
            <a:r>
              <a:rPr lang="en-US" dirty="0"/>
              <a:t>Application deployment and migration. Plan out how migrations are going to be applied during deployment; doing it at application start can suffer from concurrency issues and requires higher permissions than necessary for normal operation. Use staging to facilitate recovery from fatal errors during migration. For more information, see Applying Migrations.</a:t>
            </a:r>
          </a:p>
          <a:p>
            <a:pPr lvl="1"/>
            <a:r>
              <a:rPr lang="en-US" dirty="0"/>
              <a:t>Detailed examination and testing of generated migrations. Migrations should be thoroughly tested before being applied to production data. The shape of the schema and the column types cannot be easily changed once the tables contain production data. For example, on SQL Server, </a:t>
            </a:r>
            <a:r>
              <a:rPr lang="en-US" dirty="0" err="1"/>
              <a:t>nvarchar</a:t>
            </a:r>
            <a:r>
              <a:rPr lang="en-US" dirty="0"/>
              <a:t>(max) and decimal(18, 2) are rarely the best types for columns mapped to string and decimal properties, but those are the defaults that EF uses because it doesn't have knowledge of your specific scenario.</a:t>
            </a:r>
            <a:endParaRPr lang="en-NL" dirty="0"/>
          </a:p>
        </p:txBody>
      </p:sp>
    </p:spTree>
    <p:extLst>
      <p:ext uri="{BB962C8B-B14F-4D97-AF65-F5344CB8AC3E}">
        <p14:creationId xmlns:p14="http://schemas.microsoft.com/office/powerpoint/2010/main" val="1019112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763</TotalTime>
  <Words>3389</Words>
  <Application>Microsoft Office PowerPoint</Application>
  <PresentationFormat>Widescreen</PresentationFormat>
  <Paragraphs>211</Paragraphs>
  <Slides>59</Slides>
  <Notes>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Courier New</vt:lpstr>
      <vt:lpstr>Tw Cen MT</vt:lpstr>
      <vt:lpstr>Tw Cen MT Condensed</vt:lpstr>
      <vt:lpstr>Wingdings 3</vt:lpstr>
      <vt:lpstr>Integral</vt:lpstr>
      <vt:lpstr>Entity framework</vt:lpstr>
      <vt:lpstr>PowerPoint Presentation</vt:lpstr>
      <vt:lpstr>Entity Framework Core</vt:lpstr>
      <vt:lpstr>The model</vt:lpstr>
      <vt:lpstr>PowerPoint Presentation</vt:lpstr>
      <vt:lpstr>Querying</vt:lpstr>
      <vt:lpstr>Saving data</vt:lpstr>
      <vt:lpstr>EF O/RM considerations</vt:lpstr>
      <vt:lpstr>EF O/RM considerations</vt:lpstr>
      <vt:lpstr>Getting Started with EF Core</vt:lpstr>
      <vt:lpstr>Razor Pages with Entity Framework Core in ASP.NET Core - Tutorial 1 of 8</vt:lpstr>
      <vt:lpstr>PowerPoint Presentation</vt:lpstr>
      <vt:lpstr>EF6 vs EF Core</vt:lpstr>
      <vt:lpstr>PowerPoint Presentation</vt:lpstr>
      <vt:lpstr>PowerPoint Presentation</vt:lpstr>
      <vt:lpstr>PowerPoint Presentation</vt:lpstr>
      <vt:lpstr>Understanding EF core</vt:lpstr>
      <vt:lpstr>Ef core capabilities</vt:lpstr>
      <vt:lpstr>Ef core architecture</vt:lpstr>
      <vt:lpstr>Ef core architecture</vt:lpstr>
      <vt:lpstr>Manage database schemas</vt:lpstr>
      <vt:lpstr>Manage database schemas</vt:lpstr>
      <vt:lpstr>Exercise - migrations</vt:lpstr>
      <vt:lpstr>Exercise - Interacting with data</vt:lpstr>
      <vt:lpstr>Exercise - Run the app</vt:lpstr>
      <vt:lpstr>Exercise - Reverse engineering</vt:lpstr>
      <vt:lpstr>Reverse engineering - partial classes</vt:lpstr>
      <vt:lpstr>Reverse engineering - partial classes</vt:lpstr>
      <vt:lpstr>Reverse engineering - attributes</vt:lpstr>
      <vt:lpstr>Extention methods</vt:lpstr>
      <vt:lpstr>New in ef core 6.0</vt:lpstr>
      <vt:lpstr>SQL Server temporal tables</vt:lpstr>
      <vt:lpstr>Configuring a temporal table</vt:lpstr>
      <vt:lpstr>Configuring a temporal table</vt:lpstr>
      <vt:lpstr>Configuring a temporal table</vt:lpstr>
      <vt:lpstr>Using temporal tables</vt:lpstr>
      <vt:lpstr>Using temporal tables</vt:lpstr>
      <vt:lpstr>Querying historical data</vt:lpstr>
      <vt:lpstr>Querying historical data</vt:lpstr>
      <vt:lpstr>Querying historical data</vt:lpstr>
      <vt:lpstr>Querying historical data</vt:lpstr>
      <vt:lpstr>Migration Bundles</vt:lpstr>
      <vt:lpstr>Compiled models</vt:lpstr>
      <vt:lpstr>Compiled models</vt:lpstr>
      <vt:lpstr>Compiled models</vt:lpstr>
      <vt:lpstr>Compiled models - limitations</vt:lpstr>
      <vt:lpstr>Compiled models - benchmarks</vt:lpstr>
      <vt:lpstr>Compiled models - benchmarks</vt:lpstr>
      <vt:lpstr>Improvements to scaffolding from an existing database - Scaffolding many-to-many relationships</vt:lpstr>
      <vt:lpstr>Improvements to scaffolding from an existing database - Scaffolding many-to-many relationships</vt:lpstr>
      <vt:lpstr>Improvements to scaffolding from an existing database - Scaffolding many-to-many relationships</vt:lpstr>
      <vt:lpstr>Scaffold C# nullable reference types</vt:lpstr>
      <vt:lpstr>Scaffold C# nullable reference types</vt:lpstr>
      <vt:lpstr>Scaffold C# nullable reference types</vt:lpstr>
      <vt:lpstr>Scaffold C# nullable reference types</vt:lpstr>
      <vt:lpstr>Database comments are scaffolded to code comments</vt:lpstr>
      <vt:lpstr>More new features of EF core 6.0</vt:lpstr>
      <vt:lpstr>Plan for Entity Framework Core 7.0</vt:lpstr>
      <vt:lpstr>Entity framework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dc:creator>patrick biesheuvel</dc:creator>
  <cp:lastModifiedBy>patrick biesheuvel</cp:lastModifiedBy>
  <cp:revision>5</cp:revision>
  <dcterms:created xsi:type="dcterms:W3CDTF">2022-09-13T15:14:49Z</dcterms:created>
  <dcterms:modified xsi:type="dcterms:W3CDTF">2022-09-14T06:06:21Z</dcterms:modified>
</cp:coreProperties>
</file>