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1911" r:id="rId4"/>
    <p:sldId id="1670" r:id="rId5"/>
    <p:sldId id="1860" r:id="rId6"/>
    <p:sldId id="1859" r:id="rId7"/>
    <p:sldId id="1905" r:id="rId8"/>
    <p:sldId id="1903" r:id="rId9"/>
    <p:sldId id="1908" r:id="rId10"/>
    <p:sldId id="1909" r:id="rId11"/>
    <p:sldId id="1910" r:id="rId12"/>
    <p:sldId id="1862" r:id="rId13"/>
    <p:sldId id="1857" r:id="rId14"/>
    <p:sldId id="1858" r:id="rId15"/>
    <p:sldId id="366" r:id="rId16"/>
    <p:sldId id="1912" r:id="rId17"/>
    <p:sldId id="1913" r:id="rId18"/>
    <p:sldId id="1863" r:id="rId19"/>
    <p:sldId id="1882" r:id="rId20"/>
    <p:sldId id="1883" r:id="rId21"/>
    <p:sldId id="1884" r:id="rId22"/>
    <p:sldId id="1885" r:id="rId23"/>
    <p:sldId id="1874" r:id="rId24"/>
    <p:sldId id="1876" r:id="rId25"/>
    <p:sldId id="1877" r:id="rId26"/>
    <p:sldId id="1878" r:id="rId27"/>
    <p:sldId id="258" r:id="rId28"/>
    <p:sldId id="259" r:id="rId29"/>
    <p:sldId id="260" r:id="rId30"/>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6872" autoAdjust="0"/>
  </p:normalViewPr>
  <p:slideViewPr>
    <p:cSldViewPr snapToGrid="0">
      <p:cViewPr varScale="1">
        <p:scale>
          <a:sx n="98" d="100"/>
          <a:sy n="98" d="100"/>
        </p:scale>
        <p:origin x="114"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366770-3BD7-42AB-B537-F9543D8A3082}" type="datetimeFigureOut">
              <a:rPr lang="en-NL" smtClean="0"/>
              <a:t>13/10/2021</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2BE54D-49EE-447F-A51E-1FF29E19102B}" type="slidenum">
              <a:rPr lang="en-NL" smtClean="0"/>
              <a:t>‹#›</a:t>
            </a:fld>
            <a:endParaRPr lang="en-NL"/>
          </a:p>
        </p:txBody>
      </p:sp>
    </p:spTree>
    <p:extLst>
      <p:ext uri="{BB962C8B-B14F-4D97-AF65-F5344CB8AC3E}">
        <p14:creationId xmlns:p14="http://schemas.microsoft.com/office/powerpoint/2010/main" val="2063175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Cloud computing - https://azure.microsoft.com/en-us/overview/what-is-cloud-computing/</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10/13/2021 6:33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79601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The slide contains only some of the cloud service comparison discussion points. </a:t>
            </a: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10/13/2021 6:36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141691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A list of regions and their locations is available at </a:t>
            </a:r>
            <a:r>
              <a:rPr lang="en-IE" sz="900" u="sng" dirty="0"/>
              <a:t>https://azure.microsoft.com/en-us/global-infrastructure/locations/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10/13/2021 6:54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885681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dirty="0"/>
              <a:t>A full list of region pairs is available at </a:t>
            </a:r>
            <a:r>
              <a:rPr lang="en-IE" sz="900" u="sng" dirty="0"/>
              <a:t>https://docs.microsoft.com/en-us/azure/best-practices-availability-paired-regions#what-are-paired-regions </a:t>
            </a:r>
            <a:endParaRPr lang="en-US" sz="900"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10/13/2021 6:55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54814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to introduce the upcoming topics. You could also use the slide at the end of the lesson to review. </a:t>
            </a: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10/13/2021 6:55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2988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a:solidFill>
                  <a:schemeClr val="tx1"/>
                </a:solidFill>
                <a:effectLst/>
                <a:latin typeface="Segoe UI Light" pitchFamily="34" charset="0"/>
                <a:ea typeface="+mn-ea"/>
                <a:cs typeface="+mn-cs"/>
              </a:rPr>
              <a:t>More details about Availability Zones in Azure are available at </a:t>
            </a:r>
            <a:r>
              <a:rPr lang="en-IE" sz="900" u="sng"/>
              <a:t>https://docs.microsoft.com/en-us/azure/availability-zones/az-overview </a:t>
            </a:r>
            <a:endParaRPr lang="en-US" sz="900"/>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10/13/2021 6:55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958519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10/13/2021 6:55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You can view more details about Azure Resource Manager at </a:t>
            </a:r>
            <a:r>
              <a:rPr lang="en-IE" u="sng" dirty="0"/>
              <a:t>https://docs.microsoft.com/en-us/azure/azure-resource-manager</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10/13/2021 6:55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Azure SQL Data Warehouse </a:t>
            </a:r>
            <a:r>
              <a:rPr lang="en-IE" sz="900" b="0" i="0" u="none" strike="noStrike" kern="1200" dirty="0">
                <a:solidFill>
                  <a:schemeClr val="tx1"/>
                </a:solidFill>
                <a:effectLst/>
                <a:latin typeface="Segoe UI Light" pitchFamily="34" charset="0"/>
                <a:ea typeface="+mn-ea"/>
                <a:cs typeface="+mn-cs"/>
              </a:rPr>
              <a:t>- </a:t>
            </a:r>
            <a:r>
              <a:rPr lang="en-IE" u="none" dirty="0"/>
              <a:t>https://azure.microsoft.com/en-us/services/sql-data-warehouse/ </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HDInsight </a:t>
            </a:r>
            <a:r>
              <a:rPr lang="en-IE" sz="900" b="0" i="0" u="none" strike="noStrike" kern="1200" dirty="0">
                <a:solidFill>
                  <a:schemeClr val="tx1"/>
                </a:solidFill>
                <a:effectLst/>
                <a:latin typeface="Segoe UI Light" pitchFamily="34" charset="0"/>
                <a:ea typeface="+mn-ea"/>
                <a:cs typeface="+mn-cs"/>
              </a:rPr>
              <a:t>- h</a:t>
            </a:r>
            <a:r>
              <a:rPr lang="en-IE" u="none" dirty="0"/>
              <a:t>ttps://azure.microsoft.com/en-us/services/hdinsight/ </a:t>
            </a:r>
            <a:r>
              <a:rPr lang="en-IE" sz="900" b="0" i="0" u="none" strike="noStrike" kern="1200" dirty="0">
                <a:solidFill>
                  <a:schemeClr val="tx1"/>
                </a:solidFill>
                <a:effectLst/>
                <a:latin typeface="Segoe UI Light" pitchFamily="34" charset="0"/>
                <a:ea typeface="+mn-ea"/>
                <a:cs typeface="+mn-cs"/>
              </a:rPr>
              <a:t> </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Data Lake Analytics </a:t>
            </a:r>
            <a:r>
              <a:rPr lang="en-IE" sz="900" b="0" i="0" u="none" strike="noStrike" kern="1200" dirty="0">
                <a:solidFill>
                  <a:schemeClr val="tx1"/>
                </a:solidFill>
                <a:effectLst/>
                <a:latin typeface="Segoe UI Light" pitchFamily="34" charset="0"/>
                <a:ea typeface="+mn-ea"/>
                <a:cs typeface="+mn-cs"/>
              </a:rPr>
              <a:t>- </a:t>
            </a:r>
            <a:r>
              <a:rPr lang="en-IE" u="none" dirty="0"/>
              <a:t>https://azure.microsoft.com/en-us/services/data-lake-analytics/</a:t>
            </a:r>
          </a:p>
          <a:p>
            <a:endParaRPr lang="en-IE" sz="900" b="0" i="0" u="none" strike="noStrike" kern="1200" dirty="0">
              <a:solidFill>
                <a:schemeClr val="tx1"/>
              </a:solidFill>
              <a:effectLst/>
              <a:latin typeface="Segoe UI Light" pitchFamily="34" charset="0"/>
              <a:ea typeface="+mn-ea"/>
              <a:cs typeface="+mn-cs"/>
            </a:endParaRPr>
          </a:p>
          <a:p>
            <a:r>
              <a:rPr lang="en-US" b="1" u="none" dirty="0"/>
              <a:t>Data and Analytics </a:t>
            </a:r>
            <a:r>
              <a:rPr lang="en-IE" sz="900" b="1" i="0" u="none" strike="noStrike" kern="1200" dirty="0">
                <a:solidFill>
                  <a:schemeClr val="tx1"/>
                </a:solidFill>
                <a:effectLst/>
                <a:latin typeface="Segoe UI Light" pitchFamily="34" charset="0"/>
                <a:ea typeface="+mn-ea"/>
                <a:cs typeface="+mn-cs"/>
              </a:rPr>
              <a:t>services </a:t>
            </a:r>
            <a:r>
              <a:rPr lang="en-IE" sz="900" b="0" i="0" u="none" strike="noStrike" kern="1200" dirty="0">
                <a:solidFill>
                  <a:schemeClr val="tx1"/>
                </a:solidFill>
                <a:effectLst/>
                <a:latin typeface="Segoe UI Light" pitchFamily="34" charset="0"/>
                <a:ea typeface="+mn-ea"/>
                <a:cs typeface="+mn-cs"/>
              </a:rPr>
              <a:t>- </a:t>
            </a:r>
            <a:r>
              <a:rPr lang="en-IE" u="none" dirty="0"/>
              <a:t>https://azure.microsoft.com/en-us/product-categories/analytics/</a:t>
            </a:r>
            <a:endParaRPr lang="en-IE" sz="900" b="0" i="0" u="none" strike="noStrike"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10/13/2021 6:57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Azure Machine Learning Service - </a:t>
            </a:r>
            <a:r>
              <a:rPr lang="en-IE" sz="900" u="none" dirty="0"/>
              <a:t>https://azure.microsoft.com/en-us/services/machine-learning-service/</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Machine Learning Studio - </a:t>
            </a:r>
            <a:r>
              <a:rPr lang="en-IE" sz="900" u="none" dirty="0"/>
              <a:t>https://azure.microsoft.com/en-us/services/machine-learning-studio/</a:t>
            </a:r>
            <a:endParaRPr lang="en-IE" sz="900" b="0" i="0" u="none" strike="noStrike" kern="1200" dirty="0">
              <a:solidFill>
                <a:schemeClr val="tx1"/>
              </a:solidFill>
              <a:effectLst/>
              <a:latin typeface="Segoe UI Light" pitchFamily="34" charset="0"/>
              <a:ea typeface="+mn-ea"/>
              <a:cs typeface="+mn-cs"/>
            </a:endParaRPr>
          </a:p>
          <a:p>
            <a:endParaRPr lang="en-IE" sz="900" b="1" u="none" kern="1200" dirty="0">
              <a:solidFill>
                <a:schemeClr val="tx1"/>
              </a:solidFill>
              <a:effectLst/>
              <a:latin typeface="Segoe UI Light" pitchFamily="34" charset="0"/>
              <a:ea typeface="+mn-ea"/>
              <a:cs typeface="+mn-cs"/>
            </a:endParaRPr>
          </a:p>
          <a:p>
            <a:r>
              <a:rPr lang="en-IE" sz="900" b="1" u="none" kern="1200" dirty="0">
                <a:solidFill>
                  <a:schemeClr val="tx1"/>
                </a:solidFill>
                <a:effectLst/>
                <a:latin typeface="Segoe UI Light" pitchFamily="34" charset="0"/>
                <a:ea typeface="+mn-ea"/>
                <a:cs typeface="+mn-cs"/>
              </a:rPr>
              <a:t>Note</a:t>
            </a:r>
            <a:r>
              <a:rPr lang="en-IE" sz="900" u="none" kern="1200" dirty="0">
                <a:solidFill>
                  <a:schemeClr val="tx1"/>
                </a:solidFill>
                <a:effectLst/>
                <a:latin typeface="Segoe UI Light" pitchFamily="34" charset="0"/>
                <a:ea typeface="+mn-ea"/>
                <a:cs typeface="+mn-cs"/>
              </a:rPr>
              <a:t>: For a full list of Artificial Intelligence and Machine Learning services available with Azure, see the AI + Machine Learning section on the </a:t>
            </a:r>
            <a:r>
              <a:rPr lang="en-IE" sz="900" u="none" dirty="0"/>
              <a:t>https://azure.microsoft.com/en-us/overview/ai-platform/ </a:t>
            </a:r>
            <a:r>
              <a:rPr lang="en-IE" sz="900" u="none" kern="1200" dirty="0">
                <a:solidFill>
                  <a:schemeClr val="tx1"/>
                </a:solidFill>
                <a:effectLst/>
                <a:latin typeface="Segoe UI Light" pitchFamily="34" charset="0"/>
                <a:ea typeface="+mn-ea"/>
                <a:cs typeface="+mn-cs"/>
              </a:rPr>
              <a:t>page.</a:t>
            </a: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10/13/2021 6:57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Azure Functions - </a:t>
            </a:r>
            <a:r>
              <a:rPr lang="en-IE" sz="900" b="0" i="0" u="none" strike="noStrike" kern="1200" dirty="0">
                <a:solidFill>
                  <a:schemeClr val="tx1"/>
                </a:solidFill>
                <a:effectLst/>
                <a:latin typeface="Segoe UI Light" pitchFamily="34" charset="0"/>
                <a:ea typeface="+mn-ea"/>
                <a:cs typeface="+mn-cs"/>
              </a:rPr>
              <a:t>https://docs.microsoft.com/en-us/azure/azure-functions/ </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Logic Apps - </a:t>
            </a:r>
            <a:r>
              <a:rPr lang="en-IE" sz="900" u="sng" dirty="0"/>
              <a:t>https://docs.microsoft.com/en-us/azure/logic-apps/ </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Event Grid - </a:t>
            </a:r>
            <a:r>
              <a:rPr lang="en-IE" sz="900" u="sng" dirty="0"/>
              <a:t>https://docs.microsoft.com/en-us/azure/event-grid/ </a:t>
            </a: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For more details about serverless services available with Azure, see </a:t>
            </a:r>
            <a:r>
              <a:rPr lang="en-IE" sz="900" u="sng" dirty="0"/>
              <a:t>https://azure.microsoft.com/en-us/solutions/serverless/ </a:t>
            </a: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10/13/2021 6:57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There is a term reference guide available at </a:t>
            </a:r>
            <a:r>
              <a:rPr lang="en-IE" sz="900" u="sng" dirty="0"/>
              <a:t>https://azure.microsoft.com/en-us/overview/cloud-computing-dictionary/</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10/13/2021 6:34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Azure DevOps Services - </a:t>
            </a:r>
            <a:r>
              <a:rPr lang="en-IE" u="sng" dirty="0"/>
              <a:t>https://docs.microsoft.com/en-us/azure/devops/ </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DevTest Labs - </a:t>
            </a:r>
            <a:r>
              <a:rPr lang="en-IE" u="sng" dirty="0"/>
              <a:t>https://azure.microsoft.com/en-us/services/devtest-lab/ </a:t>
            </a:r>
            <a:endParaRPr lang="en-IE" sz="900" b="0" i="0" u="none" strike="noStrike" kern="1200" dirty="0">
              <a:solidFill>
                <a:schemeClr val="tx1"/>
              </a:solidFill>
              <a:effectLst/>
              <a:latin typeface="Segoe UI Light" pitchFamily="34" charset="0"/>
              <a:ea typeface="+mn-ea"/>
              <a:cs typeface="+mn-cs"/>
            </a:endParaRPr>
          </a:p>
          <a:p>
            <a:endParaRPr lang="en-IE" sz="900" b="1"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For more general details on DevOps services available with Azure, see </a:t>
            </a:r>
            <a:r>
              <a:rPr lang="en-IE" u="sng" dirty="0"/>
              <a:t>https://docs.microsoft.com/en-us/azure/#pivot=products&amp;panel=devops </a:t>
            </a:r>
            <a:endParaRPr lang="en-IE" sz="900" b="0" i="0" u="none" strike="noStrike"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10/13/2021 6:57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10/13/2021 6:59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7771768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kern="1200" dirty="0">
                <a:solidFill>
                  <a:schemeClr val="tx1"/>
                </a:solidFill>
                <a:effectLst/>
                <a:latin typeface="Segoe UI Light" pitchFamily="34" charset="0"/>
                <a:ea typeface="+mn-ea"/>
                <a:cs typeface="+mn-cs"/>
              </a:rPr>
              <a:t>You might want to browse to some SLA’s directly https://azure.microsoft.com/en-us/support/legal/sla/summary/ and explore one or two as examples.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10/13/2021 6:59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4843378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10/13/2021 6:59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0593405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For more information about improving application SLAs, refer to </a:t>
            </a:r>
            <a:r>
              <a:rPr lang="en-IE" u="sng" dirty="0"/>
              <a:t>https://docs.microsoft.com/en-us/azure/architecture/resiliency/ </a:t>
            </a:r>
            <a:endParaRPr lang="en-US" sz="900"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10/13/2021 6:59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052662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10/13/2021 6:34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700614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10/13/2021 6:34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565397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10/13/2021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408112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IaaS, PaaS, and SaaS have dedicated topics, coming up.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10/13/2021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784474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IaaS, visit </a:t>
            </a:r>
            <a:r>
              <a:rPr lang="en-IE" sz="900" u="sng" dirty="0"/>
              <a:t>https://azure.microsoft.com/en-us/overview/what-is-iaas/ </a:t>
            </a:r>
            <a:endParaRPr lang="en-US" sz="900" dirty="0">
              <a:latin typeface="Segoe UI Semilight" panose="020B0402040204020203" pitchFamily="34" charset="0"/>
              <a:cs typeface="Segoe UI Semilight" panose="020B04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10/13/2021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67849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PaaS, see </a:t>
            </a:r>
            <a:r>
              <a:rPr lang="en-IE" sz="900" u="sng" dirty="0"/>
              <a:t>https://azure.microsoft.com/en-us/overview/what-is-paas/</a:t>
            </a:r>
            <a:endParaRPr lang="en-US" sz="90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10/13/2021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127486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Common usage scenarios:</a:t>
            </a:r>
          </a:p>
          <a:p>
            <a:pPr marL="171450" indent="-171450">
              <a:buFont typeface="Arial" panose="020B0604020202020204" pitchFamily="34" charset="0"/>
              <a:buChar char="•"/>
            </a:pP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Examples of Microsoft SaaS services include Microsoft Office 365, Skype, and Microsoft Dynamics CRM Online.</a:t>
            </a:r>
          </a:p>
          <a:p>
            <a:endParaRPr lang="en-US" sz="900" dirty="0">
              <a:latin typeface="Segoe UI Semilight" panose="020B0402040204020203" pitchFamily="34" charset="0"/>
              <a:cs typeface="Segoe UI Semilight" panose="020B0402040204020203" pitchFamily="34" charset="0"/>
            </a:endParaRPr>
          </a:p>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SaaS, see </a:t>
            </a:r>
            <a:r>
              <a:rPr lang="en-IE" sz="900" u="sng" dirty="0"/>
              <a:t>https://azure.microsoft.com/en-us/overview/what-is-saas/</a:t>
            </a:r>
            <a:endParaRPr lang="en-US" sz="900" dirty="0">
              <a:latin typeface="Segoe UI Semilight" panose="020B0402040204020203" pitchFamily="34" charset="0"/>
              <a:cs typeface="Segoe UI Semilight" panose="020B04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10/13/2021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345437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EC7A-6308-4ABA-A0B2-9A0EECAA68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9C96BBB8-4F59-49BB-B00D-A3A37C7C02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F24AD49A-8F85-421A-9F39-2259975BB1F2}"/>
              </a:ext>
            </a:extLst>
          </p:cNvPr>
          <p:cNvSpPr>
            <a:spLocks noGrp="1"/>
          </p:cNvSpPr>
          <p:nvPr>
            <p:ph type="dt" sz="half" idx="10"/>
          </p:nvPr>
        </p:nvSpPr>
        <p:spPr/>
        <p:txBody>
          <a:bodyPr/>
          <a:lstStyle/>
          <a:p>
            <a:fld id="{5BC10FF1-6230-4E4A-BC56-2F512AFEB7F8}" type="datetimeFigureOut">
              <a:rPr lang="en-NL" smtClean="0"/>
              <a:t>13/10/2021</a:t>
            </a:fld>
            <a:endParaRPr lang="en-NL"/>
          </a:p>
        </p:txBody>
      </p:sp>
      <p:sp>
        <p:nvSpPr>
          <p:cNvPr id="5" name="Footer Placeholder 4">
            <a:extLst>
              <a:ext uri="{FF2B5EF4-FFF2-40B4-BE49-F238E27FC236}">
                <a16:creationId xmlns:a16="http://schemas.microsoft.com/office/drawing/2014/main" id="{E9298E43-84F9-4015-9A68-AF315816E59F}"/>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32FBC66B-C638-4BA2-A9FB-E8A701E08C83}"/>
              </a:ext>
            </a:extLst>
          </p:cNvPr>
          <p:cNvSpPr>
            <a:spLocks noGrp="1"/>
          </p:cNvSpPr>
          <p:nvPr>
            <p:ph type="sldNum" sz="quarter" idx="12"/>
          </p:nvPr>
        </p:nvSpPr>
        <p:spPr/>
        <p:txBody>
          <a:bodyPr/>
          <a:lstStyle/>
          <a:p>
            <a:fld id="{B712F85B-AD46-46FC-8F92-617F9CD3C6B3}" type="slidenum">
              <a:rPr lang="en-NL" smtClean="0"/>
              <a:t>‹#›</a:t>
            </a:fld>
            <a:endParaRPr lang="en-NL"/>
          </a:p>
        </p:txBody>
      </p:sp>
    </p:spTree>
    <p:extLst>
      <p:ext uri="{BB962C8B-B14F-4D97-AF65-F5344CB8AC3E}">
        <p14:creationId xmlns:p14="http://schemas.microsoft.com/office/powerpoint/2010/main" val="3237954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FAD0F-B800-4890-8E56-756C8E4878FA}"/>
              </a:ext>
            </a:extLst>
          </p:cNvPr>
          <p:cNvSpPr>
            <a:spLocks noGrp="1"/>
          </p:cNvSpPr>
          <p:nvPr>
            <p:ph type="title"/>
          </p:nvPr>
        </p:nvSpPr>
        <p:spPr/>
        <p:txBody>
          <a:bodyPr/>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921FEDDB-7A58-4284-B1FD-8CC1E4E843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25C1E973-1BF3-4692-94BC-88D0D8CD877A}"/>
              </a:ext>
            </a:extLst>
          </p:cNvPr>
          <p:cNvSpPr>
            <a:spLocks noGrp="1"/>
          </p:cNvSpPr>
          <p:nvPr>
            <p:ph type="dt" sz="half" idx="10"/>
          </p:nvPr>
        </p:nvSpPr>
        <p:spPr/>
        <p:txBody>
          <a:bodyPr/>
          <a:lstStyle/>
          <a:p>
            <a:fld id="{5BC10FF1-6230-4E4A-BC56-2F512AFEB7F8}" type="datetimeFigureOut">
              <a:rPr lang="en-NL" smtClean="0"/>
              <a:t>13/10/2021</a:t>
            </a:fld>
            <a:endParaRPr lang="en-NL"/>
          </a:p>
        </p:txBody>
      </p:sp>
      <p:sp>
        <p:nvSpPr>
          <p:cNvPr id="5" name="Footer Placeholder 4">
            <a:extLst>
              <a:ext uri="{FF2B5EF4-FFF2-40B4-BE49-F238E27FC236}">
                <a16:creationId xmlns:a16="http://schemas.microsoft.com/office/drawing/2014/main" id="{8481AF32-85FE-4BED-89BE-E5EE1FCE6CC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3BD53013-5DB2-491C-8D1B-7C02CF938328}"/>
              </a:ext>
            </a:extLst>
          </p:cNvPr>
          <p:cNvSpPr>
            <a:spLocks noGrp="1"/>
          </p:cNvSpPr>
          <p:nvPr>
            <p:ph type="sldNum" sz="quarter" idx="12"/>
          </p:nvPr>
        </p:nvSpPr>
        <p:spPr/>
        <p:txBody>
          <a:bodyPr/>
          <a:lstStyle/>
          <a:p>
            <a:fld id="{B712F85B-AD46-46FC-8F92-617F9CD3C6B3}" type="slidenum">
              <a:rPr lang="en-NL" smtClean="0"/>
              <a:t>‹#›</a:t>
            </a:fld>
            <a:endParaRPr lang="en-NL"/>
          </a:p>
        </p:txBody>
      </p:sp>
    </p:spTree>
    <p:extLst>
      <p:ext uri="{BB962C8B-B14F-4D97-AF65-F5344CB8AC3E}">
        <p14:creationId xmlns:p14="http://schemas.microsoft.com/office/powerpoint/2010/main" val="2874526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7EC3E8-F3CC-4C04-96E2-8436F708B6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F791866F-A40D-4451-9E9A-DE802F1329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79A6B742-3AE1-4B66-99DF-898A2E181963}"/>
              </a:ext>
            </a:extLst>
          </p:cNvPr>
          <p:cNvSpPr>
            <a:spLocks noGrp="1"/>
          </p:cNvSpPr>
          <p:nvPr>
            <p:ph type="dt" sz="half" idx="10"/>
          </p:nvPr>
        </p:nvSpPr>
        <p:spPr/>
        <p:txBody>
          <a:bodyPr/>
          <a:lstStyle/>
          <a:p>
            <a:fld id="{5BC10FF1-6230-4E4A-BC56-2F512AFEB7F8}" type="datetimeFigureOut">
              <a:rPr lang="en-NL" smtClean="0"/>
              <a:t>13/10/2021</a:t>
            </a:fld>
            <a:endParaRPr lang="en-NL"/>
          </a:p>
        </p:txBody>
      </p:sp>
      <p:sp>
        <p:nvSpPr>
          <p:cNvPr id="5" name="Footer Placeholder 4">
            <a:extLst>
              <a:ext uri="{FF2B5EF4-FFF2-40B4-BE49-F238E27FC236}">
                <a16:creationId xmlns:a16="http://schemas.microsoft.com/office/drawing/2014/main" id="{BC5CEA5B-E83B-42E5-8007-9D8B446A7CE5}"/>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4762870-D14A-4FB5-AA95-A502D1B85287}"/>
              </a:ext>
            </a:extLst>
          </p:cNvPr>
          <p:cNvSpPr>
            <a:spLocks noGrp="1"/>
          </p:cNvSpPr>
          <p:nvPr>
            <p:ph type="sldNum" sz="quarter" idx="12"/>
          </p:nvPr>
        </p:nvSpPr>
        <p:spPr/>
        <p:txBody>
          <a:bodyPr/>
          <a:lstStyle/>
          <a:p>
            <a:fld id="{B712F85B-AD46-46FC-8F92-617F9CD3C6B3}" type="slidenum">
              <a:rPr lang="en-NL" smtClean="0"/>
              <a:t>‹#›</a:t>
            </a:fld>
            <a:endParaRPr lang="en-NL"/>
          </a:p>
        </p:txBody>
      </p:sp>
    </p:spTree>
    <p:extLst>
      <p:ext uri="{BB962C8B-B14F-4D97-AF65-F5344CB8AC3E}">
        <p14:creationId xmlns:p14="http://schemas.microsoft.com/office/powerpoint/2010/main" val="2698547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660367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097820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24813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168126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637330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6262955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785386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56451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D5D36-F703-4C48-AFAF-8C130898F165}"/>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E98CDE4A-0C47-40F6-BECF-767A984EA5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7C05B67B-5006-4356-8AE9-5DD13577A599}"/>
              </a:ext>
            </a:extLst>
          </p:cNvPr>
          <p:cNvSpPr>
            <a:spLocks noGrp="1"/>
          </p:cNvSpPr>
          <p:nvPr>
            <p:ph type="dt" sz="half" idx="10"/>
          </p:nvPr>
        </p:nvSpPr>
        <p:spPr/>
        <p:txBody>
          <a:bodyPr/>
          <a:lstStyle/>
          <a:p>
            <a:fld id="{5BC10FF1-6230-4E4A-BC56-2F512AFEB7F8}" type="datetimeFigureOut">
              <a:rPr lang="en-NL" smtClean="0"/>
              <a:t>13/10/2021</a:t>
            </a:fld>
            <a:endParaRPr lang="en-NL"/>
          </a:p>
        </p:txBody>
      </p:sp>
      <p:sp>
        <p:nvSpPr>
          <p:cNvPr id="5" name="Footer Placeholder 4">
            <a:extLst>
              <a:ext uri="{FF2B5EF4-FFF2-40B4-BE49-F238E27FC236}">
                <a16:creationId xmlns:a16="http://schemas.microsoft.com/office/drawing/2014/main" id="{681396E5-5647-4950-9725-AA033C214317}"/>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7CD7C00F-DBB1-4364-A915-EA9E8657D7FC}"/>
              </a:ext>
            </a:extLst>
          </p:cNvPr>
          <p:cNvSpPr>
            <a:spLocks noGrp="1"/>
          </p:cNvSpPr>
          <p:nvPr>
            <p:ph type="sldNum" sz="quarter" idx="12"/>
          </p:nvPr>
        </p:nvSpPr>
        <p:spPr/>
        <p:txBody>
          <a:bodyPr/>
          <a:lstStyle/>
          <a:p>
            <a:fld id="{B712F85B-AD46-46FC-8F92-617F9CD3C6B3}" type="slidenum">
              <a:rPr lang="en-NL" smtClean="0"/>
              <a:t>‹#›</a:t>
            </a:fld>
            <a:endParaRPr lang="en-NL"/>
          </a:p>
        </p:txBody>
      </p:sp>
    </p:spTree>
    <p:extLst>
      <p:ext uri="{BB962C8B-B14F-4D97-AF65-F5344CB8AC3E}">
        <p14:creationId xmlns:p14="http://schemas.microsoft.com/office/powerpoint/2010/main" val="28352217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8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946474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60339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3059338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9061912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753059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39924-D441-41F8-84AB-F38471539B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L"/>
          </a:p>
        </p:txBody>
      </p:sp>
      <p:sp>
        <p:nvSpPr>
          <p:cNvPr id="3" name="Text Placeholder 2">
            <a:extLst>
              <a:ext uri="{FF2B5EF4-FFF2-40B4-BE49-F238E27FC236}">
                <a16:creationId xmlns:a16="http://schemas.microsoft.com/office/drawing/2014/main" id="{4EEFE42A-8330-49AD-A3C3-0B1CDCB9A8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EAFCCD-343F-4C46-9849-E6DDC2F94D58}"/>
              </a:ext>
            </a:extLst>
          </p:cNvPr>
          <p:cNvSpPr>
            <a:spLocks noGrp="1"/>
          </p:cNvSpPr>
          <p:nvPr>
            <p:ph type="dt" sz="half" idx="10"/>
          </p:nvPr>
        </p:nvSpPr>
        <p:spPr/>
        <p:txBody>
          <a:bodyPr/>
          <a:lstStyle/>
          <a:p>
            <a:fld id="{5BC10FF1-6230-4E4A-BC56-2F512AFEB7F8}" type="datetimeFigureOut">
              <a:rPr lang="en-NL" smtClean="0"/>
              <a:t>13/10/2021</a:t>
            </a:fld>
            <a:endParaRPr lang="en-NL"/>
          </a:p>
        </p:txBody>
      </p:sp>
      <p:sp>
        <p:nvSpPr>
          <p:cNvPr id="5" name="Footer Placeholder 4">
            <a:extLst>
              <a:ext uri="{FF2B5EF4-FFF2-40B4-BE49-F238E27FC236}">
                <a16:creationId xmlns:a16="http://schemas.microsoft.com/office/drawing/2014/main" id="{F6E04DC4-9DC5-4F34-B92E-F59197909569}"/>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2E4F5E1C-4D45-45CA-A67F-B108CCF2ABD4}"/>
              </a:ext>
            </a:extLst>
          </p:cNvPr>
          <p:cNvSpPr>
            <a:spLocks noGrp="1"/>
          </p:cNvSpPr>
          <p:nvPr>
            <p:ph type="sldNum" sz="quarter" idx="12"/>
          </p:nvPr>
        </p:nvSpPr>
        <p:spPr/>
        <p:txBody>
          <a:bodyPr/>
          <a:lstStyle/>
          <a:p>
            <a:fld id="{B712F85B-AD46-46FC-8F92-617F9CD3C6B3}" type="slidenum">
              <a:rPr lang="en-NL" smtClean="0"/>
              <a:t>‹#›</a:t>
            </a:fld>
            <a:endParaRPr lang="en-NL"/>
          </a:p>
        </p:txBody>
      </p:sp>
    </p:spTree>
    <p:extLst>
      <p:ext uri="{BB962C8B-B14F-4D97-AF65-F5344CB8AC3E}">
        <p14:creationId xmlns:p14="http://schemas.microsoft.com/office/powerpoint/2010/main" val="1313558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0ADC2-9E14-4F22-B02A-98E3791288BC}"/>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9E00EE8F-6F32-4032-BE0B-4EF836FB01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Content Placeholder 3">
            <a:extLst>
              <a:ext uri="{FF2B5EF4-FFF2-40B4-BE49-F238E27FC236}">
                <a16:creationId xmlns:a16="http://schemas.microsoft.com/office/drawing/2014/main" id="{12B6C37A-CA64-4562-881B-F7CD6EFA11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Date Placeholder 4">
            <a:extLst>
              <a:ext uri="{FF2B5EF4-FFF2-40B4-BE49-F238E27FC236}">
                <a16:creationId xmlns:a16="http://schemas.microsoft.com/office/drawing/2014/main" id="{C93E9A1A-3140-45A8-95FC-1F554BABACD4}"/>
              </a:ext>
            </a:extLst>
          </p:cNvPr>
          <p:cNvSpPr>
            <a:spLocks noGrp="1"/>
          </p:cNvSpPr>
          <p:nvPr>
            <p:ph type="dt" sz="half" idx="10"/>
          </p:nvPr>
        </p:nvSpPr>
        <p:spPr/>
        <p:txBody>
          <a:bodyPr/>
          <a:lstStyle/>
          <a:p>
            <a:fld id="{5BC10FF1-6230-4E4A-BC56-2F512AFEB7F8}" type="datetimeFigureOut">
              <a:rPr lang="en-NL" smtClean="0"/>
              <a:t>13/10/2021</a:t>
            </a:fld>
            <a:endParaRPr lang="en-NL"/>
          </a:p>
        </p:txBody>
      </p:sp>
      <p:sp>
        <p:nvSpPr>
          <p:cNvPr id="6" name="Footer Placeholder 5">
            <a:extLst>
              <a:ext uri="{FF2B5EF4-FFF2-40B4-BE49-F238E27FC236}">
                <a16:creationId xmlns:a16="http://schemas.microsoft.com/office/drawing/2014/main" id="{02DE54D4-1CF5-4759-B110-B577EF611577}"/>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9CCD939D-512E-4EA6-94E8-E7DAAB644DC4}"/>
              </a:ext>
            </a:extLst>
          </p:cNvPr>
          <p:cNvSpPr>
            <a:spLocks noGrp="1"/>
          </p:cNvSpPr>
          <p:nvPr>
            <p:ph type="sldNum" sz="quarter" idx="12"/>
          </p:nvPr>
        </p:nvSpPr>
        <p:spPr/>
        <p:txBody>
          <a:bodyPr/>
          <a:lstStyle/>
          <a:p>
            <a:fld id="{B712F85B-AD46-46FC-8F92-617F9CD3C6B3}" type="slidenum">
              <a:rPr lang="en-NL" smtClean="0"/>
              <a:t>‹#›</a:t>
            </a:fld>
            <a:endParaRPr lang="en-NL"/>
          </a:p>
        </p:txBody>
      </p:sp>
    </p:spTree>
    <p:extLst>
      <p:ext uri="{BB962C8B-B14F-4D97-AF65-F5344CB8AC3E}">
        <p14:creationId xmlns:p14="http://schemas.microsoft.com/office/powerpoint/2010/main" val="474876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0DD3-FA4F-48BD-83AF-6BB3A9203F29}"/>
              </a:ext>
            </a:extLst>
          </p:cNvPr>
          <p:cNvSpPr>
            <a:spLocks noGrp="1"/>
          </p:cNvSpPr>
          <p:nvPr>
            <p:ph type="title"/>
          </p:nvPr>
        </p:nvSpPr>
        <p:spPr>
          <a:xfrm>
            <a:off x="839788" y="365125"/>
            <a:ext cx="10515600" cy="1325563"/>
          </a:xfrm>
        </p:spPr>
        <p:txBody>
          <a:bodyPr/>
          <a:lstStyle/>
          <a:p>
            <a:r>
              <a:rPr lang="en-US"/>
              <a:t>Click to edit Master title style</a:t>
            </a:r>
            <a:endParaRPr lang="en-NL"/>
          </a:p>
        </p:txBody>
      </p:sp>
      <p:sp>
        <p:nvSpPr>
          <p:cNvPr id="3" name="Text Placeholder 2">
            <a:extLst>
              <a:ext uri="{FF2B5EF4-FFF2-40B4-BE49-F238E27FC236}">
                <a16:creationId xmlns:a16="http://schemas.microsoft.com/office/drawing/2014/main" id="{087524A6-9D79-4790-AE45-DCB16AE7F6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533FD2-9B24-4CFF-8B88-289514FB70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ext Placeholder 4">
            <a:extLst>
              <a:ext uri="{FF2B5EF4-FFF2-40B4-BE49-F238E27FC236}">
                <a16:creationId xmlns:a16="http://schemas.microsoft.com/office/drawing/2014/main" id="{B67DBF49-D54F-4B5A-9C4A-FCD515A6E8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55C01C-9057-4B1C-AF5B-B383E5A0FE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Date Placeholder 6">
            <a:extLst>
              <a:ext uri="{FF2B5EF4-FFF2-40B4-BE49-F238E27FC236}">
                <a16:creationId xmlns:a16="http://schemas.microsoft.com/office/drawing/2014/main" id="{8225C7CE-2611-4836-AFBF-57DD39B5918D}"/>
              </a:ext>
            </a:extLst>
          </p:cNvPr>
          <p:cNvSpPr>
            <a:spLocks noGrp="1"/>
          </p:cNvSpPr>
          <p:nvPr>
            <p:ph type="dt" sz="half" idx="10"/>
          </p:nvPr>
        </p:nvSpPr>
        <p:spPr/>
        <p:txBody>
          <a:bodyPr/>
          <a:lstStyle/>
          <a:p>
            <a:fld id="{5BC10FF1-6230-4E4A-BC56-2F512AFEB7F8}" type="datetimeFigureOut">
              <a:rPr lang="en-NL" smtClean="0"/>
              <a:t>13/10/2021</a:t>
            </a:fld>
            <a:endParaRPr lang="en-NL"/>
          </a:p>
        </p:txBody>
      </p:sp>
      <p:sp>
        <p:nvSpPr>
          <p:cNvPr id="8" name="Footer Placeholder 7">
            <a:extLst>
              <a:ext uri="{FF2B5EF4-FFF2-40B4-BE49-F238E27FC236}">
                <a16:creationId xmlns:a16="http://schemas.microsoft.com/office/drawing/2014/main" id="{52E57720-CFA5-427E-9331-67CB3EFFBD0A}"/>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0BF4B203-84C2-48B5-8DE1-6F05AA0D71C9}"/>
              </a:ext>
            </a:extLst>
          </p:cNvPr>
          <p:cNvSpPr>
            <a:spLocks noGrp="1"/>
          </p:cNvSpPr>
          <p:nvPr>
            <p:ph type="sldNum" sz="quarter" idx="12"/>
          </p:nvPr>
        </p:nvSpPr>
        <p:spPr/>
        <p:txBody>
          <a:bodyPr/>
          <a:lstStyle/>
          <a:p>
            <a:fld id="{B712F85B-AD46-46FC-8F92-617F9CD3C6B3}" type="slidenum">
              <a:rPr lang="en-NL" smtClean="0"/>
              <a:t>‹#›</a:t>
            </a:fld>
            <a:endParaRPr lang="en-NL"/>
          </a:p>
        </p:txBody>
      </p:sp>
    </p:spTree>
    <p:extLst>
      <p:ext uri="{BB962C8B-B14F-4D97-AF65-F5344CB8AC3E}">
        <p14:creationId xmlns:p14="http://schemas.microsoft.com/office/powerpoint/2010/main" val="1591057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C3947-A0DF-4D1B-9FD3-4639AECFC519}"/>
              </a:ext>
            </a:extLst>
          </p:cNvPr>
          <p:cNvSpPr>
            <a:spLocks noGrp="1"/>
          </p:cNvSpPr>
          <p:nvPr>
            <p:ph type="title"/>
          </p:nvPr>
        </p:nvSpPr>
        <p:spPr/>
        <p:txBody>
          <a:bodyPr/>
          <a:lstStyle/>
          <a:p>
            <a:r>
              <a:rPr lang="en-US"/>
              <a:t>Click to edit Master title style</a:t>
            </a:r>
            <a:endParaRPr lang="en-NL"/>
          </a:p>
        </p:txBody>
      </p:sp>
      <p:sp>
        <p:nvSpPr>
          <p:cNvPr id="3" name="Date Placeholder 2">
            <a:extLst>
              <a:ext uri="{FF2B5EF4-FFF2-40B4-BE49-F238E27FC236}">
                <a16:creationId xmlns:a16="http://schemas.microsoft.com/office/drawing/2014/main" id="{B2E93CF1-148A-4E03-8C03-893CABBF6914}"/>
              </a:ext>
            </a:extLst>
          </p:cNvPr>
          <p:cNvSpPr>
            <a:spLocks noGrp="1"/>
          </p:cNvSpPr>
          <p:nvPr>
            <p:ph type="dt" sz="half" idx="10"/>
          </p:nvPr>
        </p:nvSpPr>
        <p:spPr/>
        <p:txBody>
          <a:bodyPr/>
          <a:lstStyle/>
          <a:p>
            <a:fld id="{5BC10FF1-6230-4E4A-BC56-2F512AFEB7F8}" type="datetimeFigureOut">
              <a:rPr lang="en-NL" smtClean="0"/>
              <a:t>13/10/2021</a:t>
            </a:fld>
            <a:endParaRPr lang="en-NL"/>
          </a:p>
        </p:txBody>
      </p:sp>
      <p:sp>
        <p:nvSpPr>
          <p:cNvPr id="4" name="Footer Placeholder 3">
            <a:extLst>
              <a:ext uri="{FF2B5EF4-FFF2-40B4-BE49-F238E27FC236}">
                <a16:creationId xmlns:a16="http://schemas.microsoft.com/office/drawing/2014/main" id="{34AA1EE3-0FB4-4EC1-B4CF-40B67EBB17A7}"/>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8E561A27-881D-4BD4-84A6-C75EF52CE4ED}"/>
              </a:ext>
            </a:extLst>
          </p:cNvPr>
          <p:cNvSpPr>
            <a:spLocks noGrp="1"/>
          </p:cNvSpPr>
          <p:nvPr>
            <p:ph type="sldNum" sz="quarter" idx="12"/>
          </p:nvPr>
        </p:nvSpPr>
        <p:spPr/>
        <p:txBody>
          <a:bodyPr/>
          <a:lstStyle/>
          <a:p>
            <a:fld id="{B712F85B-AD46-46FC-8F92-617F9CD3C6B3}" type="slidenum">
              <a:rPr lang="en-NL" smtClean="0"/>
              <a:t>‹#›</a:t>
            </a:fld>
            <a:endParaRPr lang="en-NL"/>
          </a:p>
        </p:txBody>
      </p:sp>
    </p:spTree>
    <p:extLst>
      <p:ext uri="{BB962C8B-B14F-4D97-AF65-F5344CB8AC3E}">
        <p14:creationId xmlns:p14="http://schemas.microsoft.com/office/powerpoint/2010/main" val="3253799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EAFEC3-D5A0-40DC-A6D6-1D64DB25632A}"/>
              </a:ext>
            </a:extLst>
          </p:cNvPr>
          <p:cNvSpPr>
            <a:spLocks noGrp="1"/>
          </p:cNvSpPr>
          <p:nvPr>
            <p:ph type="dt" sz="half" idx="10"/>
          </p:nvPr>
        </p:nvSpPr>
        <p:spPr/>
        <p:txBody>
          <a:bodyPr/>
          <a:lstStyle/>
          <a:p>
            <a:fld id="{5BC10FF1-6230-4E4A-BC56-2F512AFEB7F8}" type="datetimeFigureOut">
              <a:rPr lang="en-NL" smtClean="0"/>
              <a:t>13/10/2021</a:t>
            </a:fld>
            <a:endParaRPr lang="en-NL"/>
          </a:p>
        </p:txBody>
      </p:sp>
      <p:sp>
        <p:nvSpPr>
          <p:cNvPr id="3" name="Footer Placeholder 2">
            <a:extLst>
              <a:ext uri="{FF2B5EF4-FFF2-40B4-BE49-F238E27FC236}">
                <a16:creationId xmlns:a16="http://schemas.microsoft.com/office/drawing/2014/main" id="{B096FB55-CC04-49D3-9DC4-0C63A094522E}"/>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351A51C5-9B86-4309-92C2-444F7C3B53B6}"/>
              </a:ext>
            </a:extLst>
          </p:cNvPr>
          <p:cNvSpPr>
            <a:spLocks noGrp="1"/>
          </p:cNvSpPr>
          <p:nvPr>
            <p:ph type="sldNum" sz="quarter" idx="12"/>
          </p:nvPr>
        </p:nvSpPr>
        <p:spPr/>
        <p:txBody>
          <a:bodyPr/>
          <a:lstStyle/>
          <a:p>
            <a:fld id="{B712F85B-AD46-46FC-8F92-617F9CD3C6B3}" type="slidenum">
              <a:rPr lang="en-NL" smtClean="0"/>
              <a:t>‹#›</a:t>
            </a:fld>
            <a:endParaRPr lang="en-NL"/>
          </a:p>
        </p:txBody>
      </p:sp>
    </p:spTree>
    <p:extLst>
      <p:ext uri="{BB962C8B-B14F-4D97-AF65-F5344CB8AC3E}">
        <p14:creationId xmlns:p14="http://schemas.microsoft.com/office/powerpoint/2010/main" val="784016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8EA2E-6338-4D0C-B9AC-6AD0C06861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Content Placeholder 2">
            <a:extLst>
              <a:ext uri="{FF2B5EF4-FFF2-40B4-BE49-F238E27FC236}">
                <a16:creationId xmlns:a16="http://schemas.microsoft.com/office/drawing/2014/main" id="{C5296B9B-8F22-4D4F-AE62-209C67A04D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ext Placeholder 3">
            <a:extLst>
              <a:ext uri="{FF2B5EF4-FFF2-40B4-BE49-F238E27FC236}">
                <a16:creationId xmlns:a16="http://schemas.microsoft.com/office/drawing/2014/main" id="{F1E62952-2865-4C72-9889-6EFDB329A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5B3584-35E0-4763-9E55-48DC36A027DE}"/>
              </a:ext>
            </a:extLst>
          </p:cNvPr>
          <p:cNvSpPr>
            <a:spLocks noGrp="1"/>
          </p:cNvSpPr>
          <p:nvPr>
            <p:ph type="dt" sz="half" idx="10"/>
          </p:nvPr>
        </p:nvSpPr>
        <p:spPr/>
        <p:txBody>
          <a:bodyPr/>
          <a:lstStyle/>
          <a:p>
            <a:fld id="{5BC10FF1-6230-4E4A-BC56-2F512AFEB7F8}" type="datetimeFigureOut">
              <a:rPr lang="en-NL" smtClean="0"/>
              <a:t>13/10/2021</a:t>
            </a:fld>
            <a:endParaRPr lang="en-NL"/>
          </a:p>
        </p:txBody>
      </p:sp>
      <p:sp>
        <p:nvSpPr>
          <p:cNvPr id="6" name="Footer Placeholder 5">
            <a:extLst>
              <a:ext uri="{FF2B5EF4-FFF2-40B4-BE49-F238E27FC236}">
                <a16:creationId xmlns:a16="http://schemas.microsoft.com/office/drawing/2014/main" id="{D505B269-9733-430F-A384-1B8DB4F723CD}"/>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962E2A4A-8B12-46F8-B82E-F12FEBFC2A7E}"/>
              </a:ext>
            </a:extLst>
          </p:cNvPr>
          <p:cNvSpPr>
            <a:spLocks noGrp="1"/>
          </p:cNvSpPr>
          <p:nvPr>
            <p:ph type="sldNum" sz="quarter" idx="12"/>
          </p:nvPr>
        </p:nvSpPr>
        <p:spPr/>
        <p:txBody>
          <a:bodyPr/>
          <a:lstStyle/>
          <a:p>
            <a:fld id="{B712F85B-AD46-46FC-8F92-617F9CD3C6B3}" type="slidenum">
              <a:rPr lang="en-NL" smtClean="0"/>
              <a:t>‹#›</a:t>
            </a:fld>
            <a:endParaRPr lang="en-NL"/>
          </a:p>
        </p:txBody>
      </p:sp>
    </p:spTree>
    <p:extLst>
      <p:ext uri="{BB962C8B-B14F-4D97-AF65-F5344CB8AC3E}">
        <p14:creationId xmlns:p14="http://schemas.microsoft.com/office/powerpoint/2010/main" val="258735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6ED27-6028-4CA2-AC14-FC4FBFF81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Picture Placeholder 2">
            <a:extLst>
              <a:ext uri="{FF2B5EF4-FFF2-40B4-BE49-F238E27FC236}">
                <a16:creationId xmlns:a16="http://schemas.microsoft.com/office/drawing/2014/main" id="{9365DFA9-ECD6-4D70-A8EE-B7C69BA2AA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1A9C8A75-67B5-494B-B4F4-AB5A89F541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A1828E-1654-439D-BD1D-86ECD0AF5956}"/>
              </a:ext>
            </a:extLst>
          </p:cNvPr>
          <p:cNvSpPr>
            <a:spLocks noGrp="1"/>
          </p:cNvSpPr>
          <p:nvPr>
            <p:ph type="dt" sz="half" idx="10"/>
          </p:nvPr>
        </p:nvSpPr>
        <p:spPr/>
        <p:txBody>
          <a:bodyPr/>
          <a:lstStyle/>
          <a:p>
            <a:fld id="{5BC10FF1-6230-4E4A-BC56-2F512AFEB7F8}" type="datetimeFigureOut">
              <a:rPr lang="en-NL" smtClean="0"/>
              <a:t>13/10/2021</a:t>
            </a:fld>
            <a:endParaRPr lang="en-NL"/>
          </a:p>
        </p:txBody>
      </p:sp>
      <p:sp>
        <p:nvSpPr>
          <p:cNvPr id="6" name="Footer Placeholder 5">
            <a:extLst>
              <a:ext uri="{FF2B5EF4-FFF2-40B4-BE49-F238E27FC236}">
                <a16:creationId xmlns:a16="http://schemas.microsoft.com/office/drawing/2014/main" id="{C5DDFA80-E1BB-45FB-AE97-3B0AE499B719}"/>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A7558A93-54D2-42B2-93FC-380995004248}"/>
              </a:ext>
            </a:extLst>
          </p:cNvPr>
          <p:cNvSpPr>
            <a:spLocks noGrp="1"/>
          </p:cNvSpPr>
          <p:nvPr>
            <p:ph type="sldNum" sz="quarter" idx="12"/>
          </p:nvPr>
        </p:nvSpPr>
        <p:spPr/>
        <p:txBody>
          <a:bodyPr/>
          <a:lstStyle/>
          <a:p>
            <a:fld id="{B712F85B-AD46-46FC-8F92-617F9CD3C6B3}" type="slidenum">
              <a:rPr lang="en-NL" smtClean="0"/>
              <a:t>‹#›</a:t>
            </a:fld>
            <a:endParaRPr lang="en-NL"/>
          </a:p>
        </p:txBody>
      </p:sp>
    </p:spTree>
    <p:extLst>
      <p:ext uri="{BB962C8B-B14F-4D97-AF65-F5344CB8AC3E}">
        <p14:creationId xmlns:p14="http://schemas.microsoft.com/office/powerpoint/2010/main" val="963632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73B1F9-5C67-41C6-AE7A-45D369DB1D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L"/>
          </a:p>
        </p:txBody>
      </p:sp>
      <p:sp>
        <p:nvSpPr>
          <p:cNvPr id="3" name="Text Placeholder 2">
            <a:extLst>
              <a:ext uri="{FF2B5EF4-FFF2-40B4-BE49-F238E27FC236}">
                <a16:creationId xmlns:a16="http://schemas.microsoft.com/office/drawing/2014/main" id="{9C3D4960-7AA0-494C-8DA5-338426EBB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136DB3FD-D255-4544-8EEC-FE0BCD77FD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10FF1-6230-4E4A-BC56-2F512AFEB7F8}" type="datetimeFigureOut">
              <a:rPr lang="en-NL" smtClean="0"/>
              <a:t>13/10/2021</a:t>
            </a:fld>
            <a:endParaRPr lang="en-NL"/>
          </a:p>
        </p:txBody>
      </p:sp>
      <p:sp>
        <p:nvSpPr>
          <p:cNvPr id="5" name="Footer Placeholder 4">
            <a:extLst>
              <a:ext uri="{FF2B5EF4-FFF2-40B4-BE49-F238E27FC236}">
                <a16:creationId xmlns:a16="http://schemas.microsoft.com/office/drawing/2014/main" id="{8636685C-38A7-49BD-BBAB-887E4A00D3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72D55303-4B02-48B5-AA8F-A137AC9CEE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12F85B-AD46-46FC-8F92-617F9CD3C6B3}" type="slidenum">
              <a:rPr lang="en-NL" smtClean="0"/>
              <a:t>‹#›</a:t>
            </a:fld>
            <a:endParaRPr lang="en-NL"/>
          </a:p>
        </p:txBody>
      </p:sp>
    </p:spTree>
    <p:extLst>
      <p:ext uri="{BB962C8B-B14F-4D97-AF65-F5344CB8AC3E}">
        <p14:creationId xmlns:p14="http://schemas.microsoft.com/office/powerpoint/2010/main" val="377405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0.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9.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9.xml"/><Relationship Id="rId5" Type="http://schemas.openxmlformats.org/officeDocument/2006/relationships/image" Target="../media/image17.png"/><Relationship Id="rId4" Type="http://schemas.openxmlformats.org/officeDocument/2006/relationships/image" Target="../media/image16.emf"/></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9.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9.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9.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en-us/aspnet/core/tutorials/publish-to-azure-webapp-using-vscode?view=aspnetcore-5.0" TargetMode="External"/><Relationship Id="rId2" Type="http://schemas.openxmlformats.org/officeDocument/2006/relationships/hyperlink" Target="https://docs.microsoft.com/en-us/azure/app-service/quickstart-dotnetcore?tabs=netcore31&amp;pivots=development-environment-vs" TargetMode="External"/><Relationship Id="rId1" Type="http://schemas.openxmlformats.org/officeDocument/2006/relationships/slideLayout" Target="../slideLayouts/slideLayout2.xml"/><Relationship Id="rId5" Type="http://schemas.openxmlformats.org/officeDocument/2006/relationships/hyperlink" Target="https://docs.microsoft.com/en-us/azure/azure-functions/durable/durable-functions-create-first-csharp?pivots=code-editor-vscode" TargetMode="External"/><Relationship Id="rId4" Type="http://schemas.openxmlformats.org/officeDocument/2006/relationships/hyperlink" Target="https://docs.microsoft.com/en-us/azure/azure-functions/functions-create-your-first-function-visual-studio?tabs=in-process&amp;pivots=programming-runtime-functions-v3"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F66D-90FA-4350-9A04-9DD2897C4229}"/>
              </a:ext>
            </a:extLst>
          </p:cNvPr>
          <p:cNvSpPr>
            <a:spLocks noGrp="1"/>
          </p:cNvSpPr>
          <p:nvPr>
            <p:ph type="ctrTitle"/>
          </p:nvPr>
        </p:nvSpPr>
        <p:spPr/>
        <p:txBody>
          <a:bodyPr/>
          <a:lstStyle/>
          <a:p>
            <a:r>
              <a:rPr lang="en-GB" dirty="0"/>
              <a:t>Microsoft Azure</a:t>
            </a:r>
            <a:endParaRPr lang="en-NL" dirty="0"/>
          </a:p>
        </p:txBody>
      </p:sp>
      <p:sp>
        <p:nvSpPr>
          <p:cNvPr id="3" name="Subtitle 2">
            <a:extLst>
              <a:ext uri="{FF2B5EF4-FFF2-40B4-BE49-F238E27FC236}">
                <a16:creationId xmlns:a16="http://schemas.microsoft.com/office/drawing/2014/main" id="{A16D0E78-3D93-4F66-BA2F-D1D9AECA3E6D}"/>
              </a:ext>
            </a:extLst>
          </p:cNvPr>
          <p:cNvSpPr>
            <a:spLocks noGrp="1"/>
          </p:cNvSpPr>
          <p:nvPr>
            <p:ph type="subTitle" idx="1"/>
          </p:nvPr>
        </p:nvSpPr>
        <p:spPr/>
        <p:txBody>
          <a:bodyPr/>
          <a:lstStyle/>
          <a:p>
            <a:r>
              <a:rPr lang="en-GB" dirty="0"/>
              <a:t>Let’s Grow 13-10-2021</a:t>
            </a:r>
            <a:endParaRPr lang="en-NL" dirty="0"/>
          </a:p>
        </p:txBody>
      </p:sp>
    </p:spTree>
    <p:extLst>
      <p:ext uri="{BB962C8B-B14F-4D97-AF65-F5344CB8AC3E}">
        <p14:creationId xmlns:p14="http://schemas.microsoft.com/office/powerpoint/2010/main" val="2843151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84275" y="364491"/>
            <a:ext cx="10515600" cy="933958"/>
          </a:xfrm>
        </p:spPr>
        <p:txBody>
          <a:bodyPr>
            <a:normAutofit/>
          </a:bodyPr>
          <a:lstStyle/>
          <a:p>
            <a:r>
              <a:rPr lang="en-US" sz="3600" dirty="0">
                <a:latin typeface="Segoe UI Semibold (Headings)"/>
              </a:rPr>
              <a:t>Platform as a Service (PaaS)</a:t>
            </a:r>
            <a:endParaRPr lang="en-US" sz="3600" dirty="0"/>
          </a:p>
        </p:txBody>
      </p:sp>
      <p:sp>
        <p:nvSpPr>
          <p:cNvPr id="6" name="Text Placeholder 5"/>
          <p:cNvSpPr>
            <a:spLocks noGrp="1"/>
          </p:cNvSpPr>
          <p:nvPr>
            <p:ph type="body" sz="quarter" idx="10"/>
          </p:nvPr>
        </p:nvSpPr>
        <p:spPr>
          <a:xfrm>
            <a:off x="7981004" y="1691477"/>
            <a:ext cx="3814573" cy="4279391"/>
          </a:xfrm>
        </p:spPr>
        <p:txBody>
          <a:bodyPr>
            <a:normAutofit/>
          </a:bodyPr>
          <a:lstStyle/>
          <a:p>
            <a:r>
              <a:rPr lang="en-US" dirty="0">
                <a:latin typeface="Segoe UI Semilight" panose="020B0402040204020203" pitchFamily="34" charset="0"/>
                <a:cs typeface="Segoe UI Semilight" panose="020B0402040204020203" pitchFamily="34" charset="0"/>
              </a:rPr>
              <a:t>Provides environment for building, testing, and deploying software applications. </a:t>
            </a:r>
          </a:p>
          <a:p>
            <a:r>
              <a:rPr lang="en-US" dirty="0">
                <a:latin typeface="Segoe UI Semilight" panose="020B0402040204020203" pitchFamily="34" charset="0"/>
                <a:cs typeface="Segoe UI Semilight" panose="020B0402040204020203" pitchFamily="34" charset="0"/>
              </a:rPr>
              <a:t>Helps create applications quickly, without focusing on managing underlying infrastructure.</a:t>
            </a:r>
          </a:p>
        </p:txBody>
      </p:sp>
      <p:pic>
        <p:nvPicPr>
          <p:cNvPr id="5" name="Picture 4" descr="PaaS encompasses IaaS. The IaaS icons are Servers and Storage, Networking firewalls and security, and Datacenter physical plant and security. In addition to the IaaS icons, PaaS icons include an Operating systems icon, and a Development tools, database management, and business analytics icons.">
            <a:extLst>
              <a:ext uri="{FF2B5EF4-FFF2-40B4-BE49-F238E27FC236}">
                <a16:creationId xmlns:a16="http://schemas.microsoft.com/office/drawing/2014/main" id="{762123AF-6EB1-42A3-B858-5CB39542AC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855" y="2005262"/>
            <a:ext cx="7867149" cy="3407985"/>
          </a:xfrm>
          <a:prstGeom prst="rect">
            <a:avLst/>
          </a:prstGeom>
        </p:spPr>
      </p:pic>
    </p:spTree>
    <p:extLst>
      <p:ext uri="{BB962C8B-B14F-4D97-AF65-F5344CB8AC3E}">
        <p14:creationId xmlns:p14="http://schemas.microsoft.com/office/powerpoint/2010/main" val="224907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84275" y="364491"/>
            <a:ext cx="10515600" cy="933958"/>
          </a:xfrm>
        </p:spPr>
        <p:txBody>
          <a:bodyPr>
            <a:normAutofit/>
          </a:bodyPr>
          <a:lstStyle/>
          <a:p>
            <a:r>
              <a:rPr lang="en-US" sz="3600" dirty="0">
                <a:latin typeface="Segoe UI Semibold (Headings)"/>
              </a:rPr>
              <a:t>Software as a Service (SaaS)</a:t>
            </a:r>
            <a:endParaRPr lang="en-US" sz="3600" dirty="0"/>
          </a:p>
        </p:txBody>
      </p:sp>
      <p:sp>
        <p:nvSpPr>
          <p:cNvPr id="6" name="Text Placeholder 5"/>
          <p:cNvSpPr>
            <a:spLocks noGrp="1"/>
          </p:cNvSpPr>
          <p:nvPr>
            <p:ph type="body" sz="quarter" idx="10"/>
          </p:nvPr>
        </p:nvSpPr>
        <p:spPr>
          <a:xfrm>
            <a:off x="626548" y="5161886"/>
            <a:ext cx="11240774" cy="1331623"/>
          </a:xfrm>
        </p:spPr>
        <p:txBody>
          <a:bodyPr>
            <a:noAutofit/>
          </a:bodyPr>
          <a:lstStyle/>
          <a:p>
            <a:pPr marL="0" indent="0">
              <a:buNone/>
            </a:pPr>
            <a:r>
              <a:rPr lang="en-US" dirty="0">
                <a:latin typeface="Segoe UI Semilight" panose="020B0402040204020203" pitchFamily="34" charset="0"/>
                <a:cs typeface="Segoe UI Semilight" panose="020B0402040204020203" pitchFamily="34" charset="0"/>
              </a:rPr>
              <a:t>Centrally hosted and managed software for end users. Users connect to and use cloud-based apps over the internet. For example, Microsoft Office 365, email, and calendars.</a:t>
            </a:r>
            <a:endParaRPr lang="en-US" dirty="0">
              <a:solidFill>
                <a:schemeClr val="bg1"/>
              </a:solidFill>
              <a:latin typeface="Segoe UI Semilight" panose="020B0402040204020203" pitchFamily="34" charset="0"/>
              <a:cs typeface="Segoe UI Semilight" panose="020B0402040204020203" pitchFamily="34" charset="0"/>
            </a:endParaRPr>
          </a:p>
        </p:txBody>
      </p:sp>
      <p:pic>
        <p:nvPicPr>
          <p:cNvPr id="7" name="Picture 6" descr="SaaS encompasses PaaS, which encompasses IaaS. The IaaS icons are Servers and Storage, Networking firewalls and security, and Datacenter physical plant and security. In addition to the IaaS icons, PaaS icons include an Operating systems icon, and a Development tools, database management, and business analytics icon. The SaaS icon includes all of the PaaS icon and a Hosted applications and apps icon.">
            <a:extLst>
              <a:ext uri="{FF2B5EF4-FFF2-40B4-BE49-F238E27FC236}">
                <a16:creationId xmlns:a16="http://schemas.microsoft.com/office/drawing/2014/main" id="{59190E1F-A53C-40E4-A200-B8E2EC4D4B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548" y="1010313"/>
            <a:ext cx="10577254" cy="4151573"/>
          </a:xfrm>
          <a:prstGeom prst="rect">
            <a:avLst/>
          </a:prstGeom>
        </p:spPr>
      </p:pic>
    </p:spTree>
    <p:extLst>
      <p:ext uri="{BB962C8B-B14F-4D97-AF65-F5344CB8AC3E}">
        <p14:creationId xmlns:p14="http://schemas.microsoft.com/office/powerpoint/2010/main" val="834699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Cloud service comparison</a:t>
            </a:r>
          </a:p>
        </p:txBody>
      </p:sp>
      <p:grpSp>
        <p:nvGrpSpPr>
          <p:cNvPr id="3" name="Group 2" descr="IaaS, PaaS, and SaaS summary slide as described in the student materials.">
            <a:extLst>
              <a:ext uri="{FF2B5EF4-FFF2-40B4-BE49-F238E27FC236}">
                <a16:creationId xmlns:a16="http://schemas.microsoft.com/office/drawing/2014/main" id="{F2FB6FBA-F3C3-4D23-870C-0469CE4C0B6A}"/>
              </a:ext>
            </a:extLst>
          </p:cNvPr>
          <p:cNvGrpSpPr/>
          <p:nvPr/>
        </p:nvGrpSpPr>
        <p:grpSpPr>
          <a:xfrm>
            <a:off x="590183" y="1817491"/>
            <a:ext cx="11015076" cy="4197682"/>
            <a:chOff x="590183" y="1817491"/>
            <a:chExt cx="11015076" cy="4197682"/>
          </a:xfrm>
        </p:grpSpPr>
        <p:sp>
          <p:nvSpPr>
            <p:cNvPr id="4" name="Freeform: Shape 3">
              <a:extLst>
                <a:ext uri="{FF2B5EF4-FFF2-40B4-BE49-F238E27FC236}">
                  <a16:creationId xmlns:a16="http://schemas.microsoft.com/office/drawing/2014/main" id="{38619EF8-DF92-4676-A5AF-F5B37DCBD9A9}"/>
                </a:ext>
              </a:extLst>
            </p:cNvPr>
            <p:cNvSpPr/>
            <p:nvPr/>
          </p:nvSpPr>
          <p:spPr>
            <a:xfrm>
              <a:off x="590183" y="1839588"/>
              <a:ext cx="3357205" cy="889133"/>
            </a:xfrm>
            <a:custGeom>
              <a:avLst/>
              <a:gdLst>
                <a:gd name="connsiteX0" fmla="*/ 0 w 3357205"/>
                <a:gd name="connsiteY0" fmla="*/ 0 h 1342882"/>
                <a:gd name="connsiteX1" fmla="*/ 3357205 w 3357205"/>
                <a:gd name="connsiteY1" fmla="*/ 0 h 1342882"/>
                <a:gd name="connsiteX2" fmla="*/ 3357205 w 3357205"/>
                <a:gd name="connsiteY2" fmla="*/ 1342882 h 1342882"/>
                <a:gd name="connsiteX3" fmla="*/ 0 w 3357205"/>
                <a:gd name="connsiteY3" fmla="*/ 1342882 h 1342882"/>
                <a:gd name="connsiteX4" fmla="*/ 0 w 3357205"/>
                <a:gd name="connsiteY4" fmla="*/ 0 h 1342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7205" h="1342882">
                  <a:moveTo>
                    <a:pt x="0" y="0"/>
                  </a:moveTo>
                  <a:lnTo>
                    <a:pt x="3357205" y="0"/>
                  </a:lnTo>
                  <a:lnTo>
                    <a:pt x="3357205" y="1342882"/>
                  </a:lnTo>
                  <a:lnTo>
                    <a:pt x="0" y="1342882"/>
                  </a:lnTo>
                  <a:lnTo>
                    <a:pt x="0" y="0"/>
                  </a:lnTo>
                  <a:close/>
                </a:path>
              </a:pathLst>
            </a:custGeom>
            <a:solidFill>
              <a:schemeClr val="accent1">
                <a:hueOff val="0"/>
                <a:satOff val="0"/>
                <a:lumOff val="0"/>
              </a:schemeClr>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baseline="0" dirty="0"/>
                <a:t>IaaS</a:t>
              </a:r>
              <a:endParaRPr lang="en-US" sz="2400" kern="1200" dirty="0"/>
            </a:p>
          </p:txBody>
        </p:sp>
        <p:sp>
          <p:nvSpPr>
            <p:cNvPr id="5" name="Freeform: Shape 4">
              <a:extLst>
                <a:ext uri="{FF2B5EF4-FFF2-40B4-BE49-F238E27FC236}">
                  <a16:creationId xmlns:a16="http://schemas.microsoft.com/office/drawing/2014/main" id="{75AF8D57-5E3E-4DC8-9154-318AE3A78CD2}"/>
                </a:ext>
              </a:extLst>
            </p:cNvPr>
            <p:cNvSpPr/>
            <p:nvPr/>
          </p:nvSpPr>
          <p:spPr>
            <a:xfrm>
              <a:off x="590183" y="2843024"/>
              <a:ext cx="3357205" cy="3150053"/>
            </a:xfrm>
            <a:custGeom>
              <a:avLst/>
              <a:gdLst>
                <a:gd name="connsiteX0" fmla="*/ 0 w 3357205"/>
                <a:gd name="connsiteY0" fmla="*/ 0 h 2854800"/>
                <a:gd name="connsiteX1" fmla="*/ 3357205 w 3357205"/>
                <a:gd name="connsiteY1" fmla="*/ 0 h 2854800"/>
                <a:gd name="connsiteX2" fmla="*/ 3357205 w 3357205"/>
                <a:gd name="connsiteY2" fmla="*/ 2854800 h 2854800"/>
                <a:gd name="connsiteX3" fmla="*/ 0 w 3357205"/>
                <a:gd name="connsiteY3" fmla="*/ 2854800 h 2854800"/>
                <a:gd name="connsiteX4" fmla="*/ 0 w 3357205"/>
                <a:gd name="connsiteY4" fmla="*/ 0 h 285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7205" h="2854800">
                  <a:moveTo>
                    <a:pt x="0" y="0"/>
                  </a:moveTo>
                  <a:lnTo>
                    <a:pt x="3357205" y="0"/>
                  </a:lnTo>
                  <a:lnTo>
                    <a:pt x="3357205" y="2854800"/>
                  </a:lnTo>
                  <a:lnTo>
                    <a:pt x="0" y="285480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IE" sz="2000" kern="1200" baseline="0" dirty="0"/>
                <a:t>The most flexible cloud service.</a:t>
              </a:r>
              <a:endParaRPr lang="en-US" sz="2000" kern="1200" dirty="0"/>
            </a:p>
            <a:p>
              <a:pPr marL="228600" lvl="1" indent="-228600" algn="l" defTabSz="889000">
                <a:lnSpc>
                  <a:spcPct val="90000"/>
                </a:lnSpc>
                <a:spcBef>
                  <a:spcPct val="0"/>
                </a:spcBef>
                <a:spcAft>
                  <a:spcPct val="15000"/>
                </a:spcAft>
                <a:buChar char="•"/>
              </a:pPr>
              <a:r>
                <a:rPr lang="en-IE" sz="2000" kern="1200" baseline="0" dirty="0"/>
                <a:t>You configure and manage the hardware for your application.</a:t>
              </a:r>
              <a:endParaRPr lang="en-US" sz="2000" kern="1200" dirty="0"/>
            </a:p>
          </p:txBody>
        </p:sp>
        <p:sp>
          <p:nvSpPr>
            <p:cNvPr id="7" name="Freeform: Shape 6">
              <a:extLst>
                <a:ext uri="{FF2B5EF4-FFF2-40B4-BE49-F238E27FC236}">
                  <a16:creationId xmlns:a16="http://schemas.microsoft.com/office/drawing/2014/main" id="{5F1701A4-0B59-4BF7-B746-7A63451647CF}"/>
                </a:ext>
              </a:extLst>
            </p:cNvPr>
            <p:cNvSpPr/>
            <p:nvPr/>
          </p:nvSpPr>
          <p:spPr>
            <a:xfrm>
              <a:off x="4417397" y="1817491"/>
              <a:ext cx="3357205" cy="889133"/>
            </a:xfrm>
            <a:custGeom>
              <a:avLst/>
              <a:gdLst>
                <a:gd name="connsiteX0" fmla="*/ 0 w 3357205"/>
                <a:gd name="connsiteY0" fmla="*/ 0 h 1342882"/>
                <a:gd name="connsiteX1" fmla="*/ 3357205 w 3357205"/>
                <a:gd name="connsiteY1" fmla="*/ 0 h 1342882"/>
                <a:gd name="connsiteX2" fmla="*/ 3357205 w 3357205"/>
                <a:gd name="connsiteY2" fmla="*/ 1342882 h 1342882"/>
                <a:gd name="connsiteX3" fmla="*/ 0 w 3357205"/>
                <a:gd name="connsiteY3" fmla="*/ 1342882 h 1342882"/>
                <a:gd name="connsiteX4" fmla="*/ 0 w 3357205"/>
                <a:gd name="connsiteY4" fmla="*/ 0 h 1342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7205" h="1342882">
                  <a:moveTo>
                    <a:pt x="0" y="0"/>
                  </a:moveTo>
                  <a:lnTo>
                    <a:pt x="3357205" y="0"/>
                  </a:lnTo>
                  <a:lnTo>
                    <a:pt x="3357205" y="1342882"/>
                  </a:lnTo>
                  <a:lnTo>
                    <a:pt x="0" y="1342882"/>
                  </a:lnTo>
                  <a:lnTo>
                    <a:pt x="0" y="0"/>
                  </a:lnTo>
                  <a:close/>
                </a:path>
              </a:pathLst>
            </a:custGeom>
            <a:solidFill>
              <a:schemeClr val="accent1">
                <a:hueOff val="0"/>
                <a:satOff val="0"/>
                <a:lumOff val="0"/>
              </a:schemeClr>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baseline="0" dirty="0"/>
                <a:t>PaaS</a:t>
              </a:r>
              <a:endParaRPr lang="en-US" sz="2400" kern="1200" dirty="0"/>
            </a:p>
          </p:txBody>
        </p:sp>
        <p:sp>
          <p:nvSpPr>
            <p:cNvPr id="8" name="Freeform: Shape 7">
              <a:extLst>
                <a:ext uri="{FF2B5EF4-FFF2-40B4-BE49-F238E27FC236}">
                  <a16:creationId xmlns:a16="http://schemas.microsoft.com/office/drawing/2014/main" id="{D64CD360-A1E8-45E5-A5F1-59314F3F648F}"/>
                </a:ext>
              </a:extLst>
            </p:cNvPr>
            <p:cNvSpPr/>
            <p:nvPr/>
          </p:nvSpPr>
          <p:spPr>
            <a:xfrm>
              <a:off x="4417397" y="2843024"/>
              <a:ext cx="3357205" cy="3150053"/>
            </a:xfrm>
            <a:custGeom>
              <a:avLst/>
              <a:gdLst>
                <a:gd name="connsiteX0" fmla="*/ 0 w 3357205"/>
                <a:gd name="connsiteY0" fmla="*/ 0 h 2854800"/>
                <a:gd name="connsiteX1" fmla="*/ 3357205 w 3357205"/>
                <a:gd name="connsiteY1" fmla="*/ 0 h 2854800"/>
                <a:gd name="connsiteX2" fmla="*/ 3357205 w 3357205"/>
                <a:gd name="connsiteY2" fmla="*/ 2854800 h 2854800"/>
                <a:gd name="connsiteX3" fmla="*/ 0 w 3357205"/>
                <a:gd name="connsiteY3" fmla="*/ 2854800 h 2854800"/>
                <a:gd name="connsiteX4" fmla="*/ 0 w 3357205"/>
                <a:gd name="connsiteY4" fmla="*/ 0 h 285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7205" h="2854800">
                  <a:moveTo>
                    <a:pt x="0" y="0"/>
                  </a:moveTo>
                  <a:lnTo>
                    <a:pt x="3357205" y="0"/>
                  </a:lnTo>
                  <a:lnTo>
                    <a:pt x="3357205" y="2854800"/>
                  </a:lnTo>
                  <a:lnTo>
                    <a:pt x="0" y="285480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IE" sz="2000" kern="1200" baseline="0" dirty="0"/>
                <a:t>Focus on application development.</a:t>
              </a:r>
              <a:endParaRPr lang="en-US" sz="2000" kern="1200" dirty="0"/>
            </a:p>
            <a:p>
              <a:pPr marL="228600" lvl="1" indent="-228600" algn="l" defTabSz="889000">
                <a:lnSpc>
                  <a:spcPct val="90000"/>
                </a:lnSpc>
                <a:spcBef>
                  <a:spcPct val="0"/>
                </a:spcBef>
                <a:spcAft>
                  <a:spcPct val="15000"/>
                </a:spcAft>
                <a:buChar char="•"/>
              </a:pPr>
              <a:r>
                <a:rPr lang="en-IE" sz="2000" kern="1200" baseline="0" dirty="0"/>
                <a:t>Platform management is handled by the cloud provider.</a:t>
              </a:r>
              <a:endParaRPr lang="en-US" sz="2000" kern="1200" dirty="0"/>
            </a:p>
          </p:txBody>
        </p:sp>
        <p:sp>
          <p:nvSpPr>
            <p:cNvPr id="9" name="Freeform: Shape 8">
              <a:extLst>
                <a:ext uri="{FF2B5EF4-FFF2-40B4-BE49-F238E27FC236}">
                  <a16:creationId xmlns:a16="http://schemas.microsoft.com/office/drawing/2014/main" id="{52219E70-4BD9-4638-9851-29E5465391C6}"/>
                </a:ext>
              </a:extLst>
            </p:cNvPr>
            <p:cNvSpPr/>
            <p:nvPr/>
          </p:nvSpPr>
          <p:spPr>
            <a:xfrm>
              <a:off x="8244611" y="1839588"/>
              <a:ext cx="3357205" cy="889133"/>
            </a:xfrm>
            <a:custGeom>
              <a:avLst/>
              <a:gdLst>
                <a:gd name="connsiteX0" fmla="*/ 0 w 3357205"/>
                <a:gd name="connsiteY0" fmla="*/ 0 h 1342882"/>
                <a:gd name="connsiteX1" fmla="*/ 3357205 w 3357205"/>
                <a:gd name="connsiteY1" fmla="*/ 0 h 1342882"/>
                <a:gd name="connsiteX2" fmla="*/ 3357205 w 3357205"/>
                <a:gd name="connsiteY2" fmla="*/ 1342882 h 1342882"/>
                <a:gd name="connsiteX3" fmla="*/ 0 w 3357205"/>
                <a:gd name="connsiteY3" fmla="*/ 1342882 h 1342882"/>
                <a:gd name="connsiteX4" fmla="*/ 0 w 3357205"/>
                <a:gd name="connsiteY4" fmla="*/ 0 h 1342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7205" h="1342882">
                  <a:moveTo>
                    <a:pt x="0" y="0"/>
                  </a:moveTo>
                  <a:lnTo>
                    <a:pt x="3357205" y="0"/>
                  </a:lnTo>
                  <a:lnTo>
                    <a:pt x="3357205" y="1342882"/>
                  </a:lnTo>
                  <a:lnTo>
                    <a:pt x="0" y="1342882"/>
                  </a:lnTo>
                  <a:lnTo>
                    <a:pt x="0" y="0"/>
                  </a:lnTo>
                  <a:close/>
                </a:path>
              </a:pathLst>
            </a:custGeom>
            <a:solidFill>
              <a:schemeClr val="accent1">
                <a:hueOff val="0"/>
                <a:satOff val="0"/>
                <a:lumOff val="0"/>
              </a:schemeClr>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baseline="0" dirty="0"/>
                <a:t>SaaS</a:t>
              </a:r>
              <a:endParaRPr lang="en-US" sz="2400" kern="1200" dirty="0"/>
            </a:p>
          </p:txBody>
        </p:sp>
        <p:sp>
          <p:nvSpPr>
            <p:cNvPr id="10" name="Freeform: Shape 9">
              <a:extLst>
                <a:ext uri="{FF2B5EF4-FFF2-40B4-BE49-F238E27FC236}">
                  <a16:creationId xmlns:a16="http://schemas.microsoft.com/office/drawing/2014/main" id="{08B6DD88-F421-4790-9F03-2B9A43811666}"/>
                </a:ext>
              </a:extLst>
            </p:cNvPr>
            <p:cNvSpPr/>
            <p:nvPr/>
          </p:nvSpPr>
          <p:spPr>
            <a:xfrm>
              <a:off x="8248054" y="2865120"/>
              <a:ext cx="3357205" cy="3150053"/>
            </a:xfrm>
            <a:custGeom>
              <a:avLst/>
              <a:gdLst>
                <a:gd name="connsiteX0" fmla="*/ 0 w 3357205"/>
                <a:gd name="connsiteY0" fmla="*/ 0 h 2854800"/>
                <a:gd name="connsiteX1" fmla="*/ 3357205 w 3357205"/>
                <a:gd name="connsiteY1" fmla="*/ 0 h 2854800"/>
                <a:gd name="connsiteX2" fmla="*/ 3357205 w 3357205"/>
                <a:gd name="connsiteY2" fmla="*/ 2854800 h 2854800"/>
                <a:gd name="connsiteX3" fmla="*/ 0 w 3357205"/>
                <a:gd name="connsiteY3" fmla="*/ 2854800 h 2854800"/>
                <a:gd name="connsiteX4" fmla="*/ 0 w 3357205"/>
                <a:gd name="connsiteY4" fmla="*/ 0 h 285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7205" h="2854800">
                  <a:moveTo>
                    <a:pt x="0" y="0"/>
                  </a:moveTo>
                  <a:lnTo>
                    <a:pt x="3357205" y="0"/>
                  </a:lnTo>
                  <a:lnTo>
                    <a:pt x="3357205" y="2854800"/>
                  </a:lnTo>
                  <a:lnTo>
                    <a:pt x="0" y="285480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IE" sz="2000" kern="1200" baseline="0" dirty="0"/>
                <a:t>Pay-as-you-go pricing model.</a:t>
              </a:r>
              <a:endParaRPr lang="en-US" sz="2000" kern="1200" dirty="0"/>
            </a:p>
            <a:p>
              <a:pPr marL="228600" lvl="1" indent="-228600" algn="l" defTabSz="889000">
                <a:lnSpc>
                  <a:spcPct val="90000"/>
                </a:lnSpc>
                <a:spcBef>
                  <a:spcPct val="0"/>
                </a:spcBef>
                <a:spcAft>
                  <a:spcPct val="15000"/>
                </a:spcAft>
                <a:buChar char="•"/>
              </a:pPr>
              <a:r>
                <a:rPr lang="en-IE" sz="2000" kern="1200" baseline="0" dirty="0"/>
                <a:t>Users pay for the software they use on a subscription model.</a:t>
              </a:r>
              <a:endParaRPr lang="en-US" sz="2000" kern="1200" dirty="0"/>
            </a:p>
          </p:txBody>
        </p:sp>
      </p:grpSp>
    </p:spTree>
    <p:extLst>
      <p:ext uri="{BB962C8B-B14F-4D97-AF65-F5344CB8AC3E}">
        <p14:creationId xmlns:p14="http://schemas.microsoft.com/office/powerpoint/2010/main" val="286814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Regions</a:t>
            </a:r>
          </a:p>
        </p:txBody>
      </p:sp>
      <p:sp>
        <p:nvSpPr>
          <p:cNvPr id="6" name="Text Placeholder 5"/>
          <p:cNvSpPr>
            <a:spLocks noGrp="1"/>
          </p:cNvSpPr>
          <p:nvPr>
            <p:ph type="body" sz="quarter" idx="10"/>
          </p:nvPr>
        </p:nvSpPr>
        <p:spPr>
          <a:xfrm>
            <a:off x="586390" y="1434370"/>
            <a:ext cx="5782137" cy="4308872"/>
          </a:xfrm>
        </p:spPr>
        <p:txBody>
          <a:bodyPr vert="horz" wrap="square" lIns="0" tIns="0" rIns="0" bIns="0" rtlCol="0" anchor="t">
            <a:spAutoFit/>
          </a:bodyPr>
          <a:lstStyle/>
          <a:p>
            <a:pPr marL="225425" indent="-225425">
              <a:buFont typeface="Arial" panose="020B0604020202020204" pitchFamily="34" charset="0"/>
              <a:buChar char="•"/>
            </a:pPr>
            <a:r>
              <a:rPr lang="en-IE" dirty="0">
                <a:latin typeface="Segoe UI Semilight"/>
                <a:cs typeface="Segoe UI Semilight"/>
              </a:rPr>
              <a:t>A region represents a collection of datacenters.</a:t>
            </a:r>
            <a:endParaRPr lang="en-IE" dirty="0"/>
          </a:p>
          <a:p>
            <a:pPr marL="225425" indent="-225425">
              <a:buFont typeface="Arial" panose="020B0604020202020204" pitchFamily="34" charset="0"/>
              <a:buChar char="•"/>
            </a:pPr>
            <a:r>
              <a:rPr lang="en-IE" dirty="0"/>
              <a:t>Provides flexibility and scale.</a:t>
            </a:r>
          </a:p>
          <a:p>
            <a:pPr marL="225425" indent="-225425">
              <a:buFont typeface="Arial" panose="020B0604020202020204" pitchFamily="34" charset="0"/>
              <a:buChar char="•"/>
            </a:pPr>
            <a:r>
              <a:rPr lang="en-IE" dirty="0"/>
              <a:t>Preserves data residency.</a:t>
            </a:r>
          </a:p>
          <a:p>
            <a:pPr marL="225425" indent="-225425">
              <a:buFont typeface="Arial" panose="020B0604020202020204" pitchFamily="34" charset="0"/>
              <a:buChar char="•"/>
            </a:pPr>
            <a:r>
              <a:rPr lang="en-IE" dirty="0"/>
              <a:t>Select regions close to your users.</a:t>
            </a:r>
          </a:p>
          <a:p>
            <a:pPr marL="225425" indent="-225425">
              <a:buFont typeface="Arial" panose="020B0604020202020204" pitchFamily="34" charset="0"/>
              <a:buChar char="•"/>
            </a:pPr>
            <a:r>
              <a:rPr lang="en-IE" dirty="0">
                <a:latin typeface="Segoe UI Semilight"/>
                <a:cs typeface="Segoe UI Semilight"/>
              </a:rPr>
              <a:t>Be aware of region deployment availability.</a:t>
            </a:r>
            <a:endParaRPr lang="en-IE" dirty="0"/>
          </a:p>
          <a:p>
            <a:pPr marL="225425" indent="-225425">
              <a:buFont typeface="Arial" panose="020B0604020202020204" pitchFamily="34" charset="0"/>
              <a:buChar char="•"/>
            </a:pPr>
            <a:r>
              <a:rPr lang="en-IE" dirty="0">
                <a:latin typeface="Segoe UI Semilight"/>
                <a:cs typeface="Segoe UI Semilight"/>
              </a:rPr>
              <a:t>There are global services that are region independent.</a:t>
            </a:r>
          </a:p>
        </p:txBody>
      </p:sp>
      <p:sp>
        <p:nvSpPr>
          <p:cNvPr id="8" name="Rectangle 7">
            <a:extLst>
              <a:ext uri="{FF2B5EF4-FFF2-40B4-BE49-F238E27FC236}">
                <a16:creationId xmlns:a16="http://schemas.microsoft.com/office/drawing/2014/main" id="{811A1EC0-5AF2-4D21-8437-ACF71E7A3AAF}"/>
              </a:ext>
            </a:extLst>
          </p:cNvPr>
          <p:cNvSpPr/>
          <p:nvPr/>
        </p:nvSpPr>
        <p:spPr>
          <a:xfrm>
            <a:off x="7092496" y="4716274"/>
            <a:ext cx="4513114" cy="830997"/>
          </a:xfrm>
          <a:prstGeom prst="rect">
            <a:avLst/>
          </a:prstGeom>
          <a:solidFill>
            <a:schemeClr val="bg1"/>
          </a:solidFill>
        </p:spPr>
        <p:txBody>
          <a:bodyPr wrap="square">
            <a:spAutoFit/>
          </a:bodyPr>
          <a:lstStyle/>
          <a:p>
            <a:pPr algn="ctr"/>
            <a:r>
              <a:rPr lang="en-IE" sz="2400">
                <a:latin typeface="Segoe UI Semilight" panose="020B0402040204020203" pitchFamily="34" charset="0"/>
                <a:cs typeface="Segoe UI Semilight" panose="020B0402040204020203" pitchFamily="34" charset="0"/>
              </a:rPr>
              <a:t>Worldwide there are 54 regions representing 140 countries</a:t>
            </a:r>
            <a:endParaRPr lang="en-US" sz="2400">
              <a:latin typeface="Segoe UI Semilight" panose="020B0402040204020203" pitchFamily="34" charset="0"/>
              <a:cs typeface="Segoe UI Semilight" panose="020B0402040204020203" pitchFamily="34" charset="0"/>
            </a:endParaRPr>
          </a:p>
        </p:txBody>
      </p:sp>
      <p:pic>
        <p:nvPicPr>
          <p:cNvPr id="2" name="Picture 1" descr="Map of North America regions.">
            <a:extLst>
              <a:ext uri="{FF2B5EF4-FFF2-40B4-BE49-F238E27FC236}">
                <a16:creationId xmlns:a16="http://schemas.microsoft.com/office/drawing/2014/main" id="{64D7F689-1612-4C9D-B065-39FDE92B4CB8}"/>
              </a:ext>
            </a:extLst>
          </p:cNvPr>
          <p:cNvPicPr>
            <a:picLocks noChangeAspect="1"/>
          </p:cNvPicPr>
          <p:nvPr/>
        </p:nvPicPr>
        <p:blipFill>
          <a:blip r:embed="rId3"/>
          <a:stretch>
            <a:fillRect/>
          </a:stretch>
        </p:blipFill>
        <p:spPr>
          <a:xfrm>
            <a:off x="6907067" y="1310729"/>
            <a:ext cx="4883972" cy="3337827"/>
          </a:xfrm>
          <a:prstGeom prst="rect">
            <a:avLst/>
          </a:prstGeom>
        </p:spPr>
      </p:pic>
    </p:spTree>
    <p:extLst>
      <p:ext uri="{BB962C8B-B14F-4D97-AF65-F5344CB8AC3E}">
        <p14:creationId xmlns:p14="http://schemas.microsoft.com/office/powerpoint/2010/main" val="186742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Table 26">
            <a:extLst>
              <a:ext uri="{FF2B5EF4-FFF2-40B4-BE49-F238E27FC236}">
                <a16:creationId xmlns:a16="http://schemas.microsoft.com/office/drawing/2014/main" id="{8A73360D-5BF0-4915-8044-2F56680AC10F}"/>
              </a:ext>
            </a:extLst>
          </p:cNvPr>
          <p:cNvGraphicFramePr>
            <a:graphicFrameLocks noGrp="1"/>
          </p:cNvGraphicFramePr>
          <p:nvPr/>
        </p:nvGraphicFramePr>
        <p:xfrm>
          <a:off x="7384832" y="1167687"/>
          <a:ext cx="1877076" cy="5083738"/>
        </p:xfrm>
        <a:graphic>
          <a:graphicData uri="http://schemas.openxmlformats.org/drawingml/2006/table">
            <a:tbl>
              <a:tblPr firstRow="1" bandRow="1">
                <a:tableStyleId>{3C2FFA5D-87B4-456A-9821-1D502468CF0F}</a:tableStyleId>
              </a:tblPr>
              <a:tblGrid>
                <a:gridCol w="1877076">
                  <a:extLst>
                    <a:ext uri="{9D8B030D-6E8A-4147-A177-3AD203B41FA5}">
                      <a16:colId xmlns:a16="http://schemas.microsoft.com/office/drawing/2014/main" val="2423317185"/>
                    </a:ext>
                  </a:extLst>
                </a:gridCol>
              </a:tblGrid>
              <a:tr h="313808">
                <a:tc>
                  <a:txBody>
                    <a:bodyPr/>
                    <a:lstStyle/>
                    <a:p>
                      <a:pPr algn="ctr" fontAlgn="base"/>
                      <a:r>
                        <a:rPr lang="en-US" sz="1600" b="1" i="0" kern="1200" dirty="0">
                          <a:solidFill>
                            <a:schemeClr val="bg1"/>
                          </a:solidFill>
                          <a:effectLst/>
                          <a:latin typeface="Segoe UI Semilight" panose="020B0402040204020203" pitchFamily="34" charset="0"/>
                          <a:ea typeface="+mn-ea"/>
                          <a:cs typeface="Segoe UI Semilight" panose="020B0402040204020203" pitchFamily="34" charset="0"/>
                        </a:rPr>
                        <a:t>Region</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23726067"/>
                  </a:ext>
                </a:extLst>
              </a:tr>
              <a:tr h="313808">
                <a:tc>
                  <a:txBody>
                    <a:bodyPr/>
                    <a:lstStyle/>
                    <a:p>
                      <a:pPr algn="ctr" fontAlgn="base"/>
                      <a:r>
                        <a:rPr lang="en-US" sz="1600" dirty="0">
                          <a:effectLst/>
                        </a:rPr>
                        <a:t>North Central US​</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alpha val="40000"/>
                      </a:schemeClr>
                    </a:solidFill>
                  </a:tcPr>
                </a:tc>
                <a:extLst>
                  <a:ext uri="{0D108BD9-81ED-4DB2-BD59-A6C34878D82A}">
                    <a16:rowId xmlns:a16="http://schemas.microsoft.com/office/drawing/2014/main" val="1565774094"/>
                  </a:ext>
                </a:extLst>
              </a:tr>
              <a:tr h="313808">
                <a:tc>
                  <a:txBody>
                    <a:bodyPr/>
                    <a:lstStyle/>
                    <a:p>
                      <a:pPr algn="ctr" fontAlgn="base"/>
                      <a:r>
                        <a:rPr lang="en-US" sz="1600" dirty="0">
                          <a:effectLst/>
                        </a:rPr>
                        <a:t>East US​</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835649983"/>
                  </a:ext>
                </a:extLst>
              </a:tr>
              <a:tr h="313808">
                <a:tc>
                  <a:txBody>
                    <a:bodyPr/>
                    <a:lstStyle/>
                    <a:p>
                      <a:pPr algn="ctr" fontAlgn="base"/>
                      <a:r>
                        <a:rPr lang="en-US" sz="1600" dirty="0">
                          <a:effectLst/>
                        </a:rPr>
                        <a:t>West US 2​</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alpha val="40000"/>
                      </a:schemeClr>
                    </a:solidFill>
                  </a:tcPr>
                </a:tc>
                <a:extLst>
                  <a:ext uri="{0D108BD9-81ED-4DB2-BD59-A6C34878D82A}">
                    <a16:rowId xmlns:a16="http://schemas.microsoft.com/office/drawing/2014/main" val="2691051283"/>
                  </a:ext>
                </a:extLst>
              </a:tr>
              <a:tr h="313808">
                <a:tc>
                  <a:txBody>
                    <a:bodyPr/>
                    <a:lstStyle/>
                    <a:p>
                      <a:pPr algn="ctr" fontAlgn="base"/>
                      <a:r>
                        <a:rPr lang="en-US" sz="1600" dirty="0">
                          <a:effectLst/>
                        </a:rPr>
                        <a:t>US East 2​</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3E5FF"/>
                    </a:solidFill>
                  </a:tcPr>
                </a:tc>
                <a:extLst>
                  <a:ext uri="{0D108BD9-81ED-4DB2-BD59-A6C34878D82A}">
                    <a16:rowId xmlns:a16="http://schemas.microsoft.com/office/drawing/2014/main" val="957662494"/>
                  </a:ext>
                </a:extLst>
              </a:tr>
              <a:tr h="313808">
                <a:tc>
                  <a:txBody>
                    <a:bodyPr/>
                    <a:lstStyle/>
                    <a:p>
                      <a:pPr algn="ctr" fontAlgn="base"/>
                      <a:r>
                        <a:rPr lang="en-US" sz="1600" dirty="0">
                          <a:effectLst/>
                        </a:rPr>
                        <a:t>Canada Central​</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alpha val="40000"/>
                      </a:schemeClr>
                    </a:solidFill>
                  </a:tcPr>
                </a:tc>
                <a:extLst>
                  <a:ext uri="{0D108BD9-81ED-4DB2-BD59-A6C34878D82A}">
                    <a16:rowId xmlns:a16="http://schemas.microsoft.com/office/drawing/2014/main" val="623272622"/>
                  </a:ext>
                </a:extLst>
              </a:tr>
              <a:tr h="313808">
                <a:tc>
                  <a:txBody>
                    <a:bodyPr/>
                    <a:lstStyle/>
                    <a:p>
                      <a:pPr algn="ctr" fontAlgn="base"/>
                      <a:r>
                        <a:rPr lang="en-US" sz="1600" dirty="0">
                          <a:effectLst/>
                        </a:rPr>
                        <a:t>North Europe​</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3E5FF"/>
                    </a:solidFill>
                  </a:tcPr>
                </a:tc>
                <a:extLst>
                  <a:ext uri="{0D108BD9-81ED-4DB2-BD59-A6C34878D82A}">
                    <a16:rowId xmlns:a16="http://schemas.microsoft.com/office/drawing/2014/main" val="1461321702"/>
                  </a:ext>
                </a:extLst>
              </a:tr>
              <a:tr h="313808">
                <a:tc>
                  <a:txBody>
                    <a:bodyPr/>
                    <a:lstStyle/>
                    <a:p>
                      <a:pPr algn="ctr" fontAlgn="base"/>
                      <a:r>
                        <a:rPr lang="en-US" sz="1600" dirty="0">
                          <a:effectLst/>
                        </a:rPr>
                        <a:t>UK West​</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alpha val="40000"/>
                      </a:schemeClr>
                    </a:solidFill>
                  </a:tcPr>
                </a:tc>
                <a:extLst>
                  <a:ext uri="{0D108BD9-81ED-4DB2-BD59-A6C34878D82A}">
                    <a16:rowId xmlns:a16="http://schemas.microsoft.com/office/drawing/2014/main" val="768418596"/>
                  </a:ext>
                </a:extLst>
              </a:tr>
              <a:tr h="491252">
                <a:tc>
                  <a:txBody>
                    <a:bodyPr/>
                    <a:lstStyle/>
                    <a:p>
                      <a:pPr algn="ctr" fontAlgn="base"/>
                      <a:r>
                        <a:rPr lang="en-US" sz="1600" dirty="0">
                          <a:effectLst/>
                        </a:rPr>
                        <a:t>Germany Central​</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3E5FF"/>
                    </a:solidFill>
                  </a:tcPr>
                </a:tc>
                <a:extLst>
                  <a:ext uri="{0D108BD9-81ED-4DB2-BD59-A6C34878D82A}">
                    <a16:rowId xmlns:a16="http://schemas.microsoft.com/office/drawing/2014/main" val="4263196076"/>
                  </a:ext>
                </a:extLst>
              </a:tr>
              <a:tr h="313808">
                <a:tc>
                  <a:txBody>
                    <a:bodyPr/>
                    <a:lstStyle/>
                    <a:p>
                      <a:pPr algn="ctr" fontAlgn="base"/>
                      <a:r>
                        <a:rPr lang="en-US" sz="1600" dirty="0">
                          <a:effectLst/>
                        </a:rPr>
                        <a:t>South East Asia​</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alpha val="40000"/>
                      </a:schemeClr>
                    </a:solidFill>
                  </a:tcPr>
                </a:tc>
                <a:extLst>
                  <a:ext uri="{0D108BD9-81ED-4DB2-BD59-A6C34878D82A}">
                    <a16:rowId xmlns:a16="http://schemas.microsoft.com/office/drawing/2014/main" val="3058798151"/>
                  </a:ext>
                </a:extLst>
              </a:tr>
              <a:tr h="313808">
                <a:tc>
                  <a:txBody>
                    <a:bodyPr/>
                    <a:lstStyle/>
                    <a:p>
                      <a:pPr algn="ctr" fontAlgn="base"/>
                      <a:r>
                        <a:rPr lang="en-US" sz="1600" dirty="0">
                          <a:effectLst/>
                        </a:rPr>
                        <a:t>East China​</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3E5FF"/>
                    </a:solidFill>
                  </a:tcPr>
                </a:tc>
                <a:extLst>
                  <a:ext uri="{0D108BD9-81ED-4DB2-BD59-A6C34878D82A}">
                    <a16:rowId xmlns:a16="http://schemas.microsoft.com/office/drawing/2014/main" val="943023007"/>
                  </a:ext>
                </a:extLst>
              </a:tr>
              <a:tr h="313808">
                <a:tc>
                  <a:txBody>
                    <a:bodyPr/>
                    <a:lstStyle/>
                    <a:p>
                      <a:pPr algn="ctr" fontAlgn="base"/>
                      <a:r>
                        <a:rPr lang="en-US" sz="1600" dirty="0">
                          <a:effectLst/>
                        </a:rPr>
                        <a:t>Japan East​</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alpha val="40000"/>
                      </a:schemeClr>
                    </a:solidFill>
                  </a:tcPr>
                </a:tc>
                <a:extLst>
                  <a:ext uri="{0D108BD9-81ED-4DB2-BD59-A6C34878D82A}">
                    <a16:rowId xmlns:a16="http://schemas.microsoft.com/office/drawing/2014/main" val="1073175280"/>
                  </a:ext>
                </a:extLst>
              </a:tr>
              <a:tr h="313808">
                <a:tc>
                  <a:txBody>
                    <a:bodyPr/>
                    <a:lstStyle/>
                    <a:p>
                      <a:pPr algn="ctr" fontAlgn="base"/>
                      <a:r>
                        <a:rPr lang="en-US" sz="1600" dirty="0">
                          <a:effectLst/>
                        </a:rPr>
                        <a:t>Australia Southeast​</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3E5FF"/>
                    </a:solidFill>
                  </a:tcPr>
                </a:tc>
                <a:extLst>
                  <a:ext uri="{0D108BD9-81ED-4DB2-BD59-A6C34878D82A}">
                    <a16:rowId xmlns:a16="http://schemas.microsoft.com/office/drawing/2014/main" val="4088797014"/>
                  </a:ext>
                </a:extLst>
              </a:tr>
              <a:tr h="313808">
                <a:tc>
                  <a:txBody>
                    <a:bodyPr/>
                    <a:lstStyle/>
                    <a:p>
                      <a:pPr algn="ctr" fontAlgn="base"/>
                      <a:r>
                        <a:rPr lang="en-US" sz="1600" dirty="0">
                          <a:effectLst/>
                        </a:rPr>
                        <a:t>India South​</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alpha val="40000"/>
                      </a:schemeClr>
                    </a:solidFill>
                  </a:tcPr>
                </a:tc>
                <a:extLst>
                  <a:ext uri="{0D108BD9-81ED-4DB2-BD59-A6C34878D82A}">
                    <a16:rowId xmlns:a16="http://schemas.microsoft.com/office/drawing/2014/main" val="2304315572"/>
                  </a:ext>
                </a:extLst>
              </a:tr>
              <a:tr h="512982">
                <a:tc>
                  <a:txBody>
                    <a:bodyPr/>
                    <a:lstStyle/>
                    <a:p>
                      <a:pPr algn="ctr" fontAlgn="base"/>
                      <a:r>
                        <a:rPr lang="en-US" sz="1600" dirty="0">
                          <a:effectLst/>
                        </a:rPr>
                        <a:t>Brazil South (Primary)​</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3E5FF"/>
                    </a:solidFill>
                  </a:tcPr>
                </a:tc>
                <a:extLst>
                  <a:ext uri="{0D108BD9-81ED-4DB2-BD59-A6C34878D82A}">
                    <a16:rowId xmlns:a16="http://schemas.microsoft.com/office/drawing/2014/main" val="2856298458"/>
                  </a:ext>
                </a:extLst>
              </a:tr>
            </a:tbl>
          </a:graphicData>
        </a:graphic>
      </p:graphicFrame>
      <p:sp>
        <p:nvSpPr>
          <p:cNvPr id="17" name="Title 16"/>
          <p:cNvSpPr>
            <a:spLocks noGrp="1"/>
          </p:cNvSpPr>
          <p:nvPr>
            <p:ph type="title"/>
          </p:nvPr>
        </p:nvSpPr>
        <p:spPr/>
        <p:txBody>
          <a:bodyPr/>
          <a:lstStyle/>
          <a:p>
            <a:r>
              <a:rPr lang="en-US" dirty="0"/>
              <a:t>Region Pairs</a:t>
            </a:r>
          </a:p>
        </p:txBody>
      </p:sp>
      <p:sp>
        <p:nvSpPr>
          <p:cNvPr id="6" name="Text Placeholder 5"/>
          <p:cNvSpPr>
            <a:spLocks noGrp="1"/>
          </p:cNvSpPr>
          <p:nvPr>
            <p:ph type="body" sz="quarter" idx="10"/>
          </p:nvPr>
        </p:nvSpPr>
        <p:spPr>
          <a:xfrm>
            <a:off x="588263" y="1280160"/>
            <a:ext cx="6640538" cy="4431983"/>
          </a:xfrm>
        </p:spPr>
        <p:txBody>
          <a:bodyPr vert="horz" wrap="square" lIns="0" tIns="0" rIns="0" bIns="0" rtlCol="0" anchor="t">
            <a:spAutoFit/>
          </a:bodyPr>
          <a:lstStyle/>
          <a:p>
            <a:pPr marL="290195" indent="-290195">
              <a:buFont typeface="Arial" panose="020B0604020202020204" pitchFamily="34" charset="0"/>
              <a:buChar char="•"/>
            </a:pPr>
            <a:r>
              <a:rPr lang="en-US" sz="2400" dirty="0"/>
              <a:t>Each Azure region is paired with another region.</a:t>
            </a:r>
          </a:p>
          <a:p>
            <a:pPr marL="290195" indent="-290195">
              <a:buFont typeface="Arial" panose="020B0604020202020204" pitchFamily="34" charset="0"/>
              <a:buChar char="•"/>
            </a:pPr>
            <a:r>
              <a:rPr lang="en-US" sz="2400" dirty="0"/>
              <a:t>Azure prefers at least 300 miles of separation between datacenters in a regional pair.</a:t>
            </a:r>
          </a:p>
          <a:p>
            <a:pPr marL="290195" indent="-290195">
              <a:buFont typeface="Arial" panose="020B0604020202020204" pitchFamily="34" charset="0"/>
              <a:buChar char="•"/>
            </a:pPr>
            <a:r>
              <a:rPr lang="en-US" sz="2400" dirty="0"/>
              <a:t>Some services provide automatic replication to the paired region.</a:t>
            </a:r>
          </a:p>
          <a:p>
            <a:pPr marL="290195" indent="-290195">
              <a:buFont typeface="Arial" panose="020B0604020202020204" pitchFamily="34" charset="0"/>
              <a:buChar char="•"/>
            </a:pPr>
            <a:r>
              <a:rPr lang="en-US" sz="2400" dirty="0"/>
              <a:t>In an outage, recovery of one region is prioritized out of every pair.</a:t>
            </a:r>
          </a:p>
          <a:p>
            <a:pPr marL="290195" indent="-290195">
              <a:buFont typeface="Arial" panose="020B0604020202020204" pitchFamily="34" charset="0"/>
              <a:buChar char="•"/>
            </a:pPr>
            <a:r>
              <a:rPr lang="en-US" sz="2400" dirty="0"/>
              <a:t>Azure system updates are rolled out to paired regions sequentially (not at the same time).</a:t>
            </a:r>
          </a:p>
          <a:p>
            <a:pPr marL="290195" indent="-290195">
              <a:buFont typeface="Arial" panose="020B0604020202020204" pitchFamily="34" charset="0"/>
              <a:buChar char="•"/>
            </a:pPr>
            <a:r>
              <a:rPr lang="en-US" sz="2400" dirty="0">
                <a:latin typeface="Segoe UI Semilight"/>
                <a:cs typeface="Segoe UI Semilight"/>
              </a:rPr>
              <a:t>Paired regions are members of the same geography – except Brazil.</a:t>
            </a:r>
          </a:p>
        </p:txBody>
      </p:sp>
      <p:sp>
        <p:nvSpPr>
          <p:cNvPr id="21" name="Arrow: Left-Right 20">
            <a:extLst>
              <a:ext uri="{FF2B5EF4-FFF2-40B4-BE49-F238E27FC236}">
                <a16:creationId xmlns:a16="http://schemas.microsoft.com/office/drawing/2014/main" id="{3BF19608-4E55-40DF-8F76-EFF39FE48524}"/>
              </a:ext>
              <a:ext uri="{C183D7F6-B498-43B3-948B-1728B52AA6E4}">
                <adec:decorative xmlns:adec="http://schemas.microsoft.com/office/drawing/2017/decorative" val="1"/>
              </a:ext>
            </a:extLst>
          </p:cNvPr>
          <p:cNvSpPr/>
          <p:nvPr/>
        </p:nvSpPr>
        <p:spPr bwMode="auto">
          <a:xfrm>
            <a:off x="9348780" y="3163716"/>
            <a:ext cx="771011" cy="447257"/>
          </a:xfrm>
          <a:prstGeom prst="leftRightArrow">
            <a:avLst>
              <a:gd name="adj1" fmla="val 50001"/>
              <a:gd name="adj2" fmla="val 50000"/>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Table 27">
            <a:extLst>
              <a:ext uri="{FF2B5EF4-FFF2-40B4-BE49-F238E27FC236}">
                <a16:creationId xmlns:a16="http://schemas.microsoft.com/office/drawing/2014/main" id="{A1625483-567C-4965-88E9-3C4013EAEE2C}"/>
              </a:ext>
            </a:extLst>
          </p:cNvPr>
          <p:cNvGraphicFramePr>
            <a:graphicFrameLocks noGrp="1"/>
          </p:cNvGraphicFramePr>
          <p:nvPr/>
        </p:nvGraphicFramePr>
        <p:xfrm>
          <a:off x="10206663" y="1167687"/>
          <a:ext cx="1776548" cy="5085172"/>
        </p:xfrm>
        <a:graphic>
          <a:graphicData uri="http://schemas.openxmlformats.org/drawingml/2006/table">
            <a:tbl>
              <a:tblPr firstRow="1"/>
              <a:tblGrid>
                <a:gridCol w="1776548">
                  <a:extLst>
                    <a:ext uri="{9D8B030D-6E8A-4147-A177-3AD203B41FA5}">
                      <a16:colId xmlns:a16="http://schemas.microsoft.com/office/drawing/2014/main" val="1438438675"/>
                    </a:ext>
                  </a:extLst>
                </a:gridCol>
              </a:tblGrid>
              <a:tr h="315244">
                <a:tc>
                  <a:txBody>
                    <a:bodyPr/>
                    <a:lstStyle/>
                    <a:p>
                      <a:pPr algn="ctr" fontAlgn="base"/>
                      <a:r>
                        <a:rPr lang="en-US" sz="1600" b="1" i="0" dirty="0">
                          <a:solidFill>
                            <a:schemeClr val="bg1"/>
                          </a:solidFill>
                          <a:effectLst/>
                          <a:latin typeface="Segoe UI Semilight" panose="020B0402040204020203" pitchFamily="34" charset="0"/>
                          <a:cs typeface="Segoe UI Semilight" panose="020B0402040204020203" pitchFamily="34" charset="0"/>
                        </a:rPr>
                        <a:t>Region</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4"/>
                    </a:solidFill>
                  </a:tcPr>
                </a:tc>
                <a:extLst>
                  <a:ext uri="{0D108BD9-81ED-4DB2-BD59-A6C34878D82A}">
                    <a16:rowId xmlns:a16="http://schemas.microsoft.com/office/drawing/2014/main" val="2295325405"/>
                  </a:ext>
                </a:extLst>
              </a:tr>
              <a:tr h="315244">
                <a:tc>
                  <a:txBody>
                    <a:bodyPr/>
                    <a:lstStyle/>
                    <a:p>
                      <a:pPr algn="ctr" fontAlgn="base"/>
                      <a:r>
                        <a:rPr lang="en-US" sz="1600" b="1" i="0" dirty="0">
                          <a:solidFill>
                            <a:schemeClr val="tx1"/>
                          </a:solidFill>
                          <a:effectLst/>
                          <a:latin typeface="Segoe UI Semilight" panose="020B0402040204020203" pitchFamily="34" charset="0"/>
                          <a:cs typeface="Segoe UI Semilight" panose="020B0402040204020203" pitchFamily="34" charset="0"/>
                        </a:rPr>
                        <a:t>South Central US​</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CCAE5"/>
                    </a:solidFill>
                  </a:tcPr>
                </a:tc>
                <a:extLst>
                  <a:ext uri="{0D108BD9-81ED-4DB2-BD59-A6C34878D82A}">
                    <a16:rowId xmlns:a16="http://schemas.microsoft.com/office/drawing/2014/main" val="1565774094"/>
                  </a:ext>
                </a:extLst>
              </a:tr>
              <a:tr h="315244">
                <a:tc>
                  <a:txBody>
                    <a:bodyPr/>
                    <a:lstStyle/>
                    <a:p>
                      <a:pPr algn="ctr" fontAlgn="base"/>
                      <a:r>
                        <a:rPr lang="en-US" sz="1600" b="1" i="0" dirty="0">
                          <a:solidFill>
                            <a:schemeClr val="tx1"/>
                          </a:solidFill>
                          <a:effectLst/>
                          <a:latin typeface="Segoe UI Semilight" panose="020B0402040204020203" pitchFamily="34" charset="0"/>
                          <a:cs typeface="Segoe UI Semilight" panose="020B0402040204020203" pitchFamily="34" charset="0"/>
                        </a:rPr>
                        <a:t>West US​</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3E5FF"/>
                    </a:solidFill>
                  </a:tcPr>
                </a:tc>
                <a:extLst>
                  <a:ext uri="{0D108BD9-81ED-4DB2-BD59-A6C34878D82A}">
                    <a16:rowId xmlns:a16="http://schemas.microsoft.com/office/drawing/2014/main" val="1835649983"/>
                  </a:ext>
                </a:extLst>
              </a:tr>
              <a:tr h="315244">
                <a:tc>
                  <a:txBody>
                    <a:bodyPr/>
                    <a:lstStyle/>
                    <a:p>
                      <a:pPr algn="ctr" fontAlgn="base"/>
                      <a:r>
                        <a:rPr lang="en-US" sz="1600" b="1" i="0" dirty="0">
                          <a:solidFill>
                            <a:schemeClr val="tx1"/>
                          </a:solidFill>
                          <a:effectLst/>
                          <a:latin typeface="Segoe UI Semilight" panose="020B0402040204020203" pitchFamily="34" charset="0"/>
                          <a:cs typeface="Segoe UI Semilight" panose="020B0402040204020203" pitchFamily="34" charset="0"/>
                        </a:rPr>
                        <a:t>West Central US​</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CCAE5"/>
                    </a:solidFill>
                  </a:tcPr>
                </a:tc>
                <a:extLst>
                  <a:ext uri="{0D108BD9-81ED-4DB2-BD59-A6C34878D82A}">
                    <a16:rowId xmlns:a16="http://schemas.microsoft.com/office/drawing/2014/main" val="2691051283"/>
                  </a:ext>
                </a:extLst>
              </a:tr>
              <a:tr h="315244">
                <a:tc>
                  <a:txBody>
                    <a:bodyPr/>
                    <a:lstStyle/>
                    <a:p>
                      <a:pPr algn="ctr" fontAlgn="base"/>
                      <a:r>
                        <a:rPr lang="en-US" sz="1600" b="1" i="0" dirty="0">
                          <a:solidFill>
                            <a:schemeClr val="tx1"/>
                          </a:solidFill>
                          <a:effectLst/>
                          <a:latin typeface="Segoe UI Semilight" panose="020B0402040204020203" pitchFamily="34" charset="0"/>
                          <a:cs typeface="Segoe UI Semilight" panose="020B0402040204020203" pitchFamily="34" charset="0"/>
                        </a:rPr>
                        <a:t>Central US​</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57662494"/>
                  </a:ext>
                </a:extLst>
              </a:tr>
              <a:tr h="315244">
                <a:tc>
                  <a:txBody>
                    <a:bodyPr/>
                    <a:lstStyle/>
                    <a:p>
                      <a:pPr algn="ctr" fontAlgn="base"/>
                      <a:r>
                        <a:rPr lang="en-US" sz="1600" b="1" i="0" dirty="0">
                          <a:solidFill>
                            <a:schemeClr val="tx1"/>
                          </a:solidFill>
                          <a:effectLst/>
                          <a:latin typeface="Segoe UI Semilight" panose="020B0402040204020203" pitchFamily="34" charset="0"/>
                          <a:cs typeface="Segoe UI Semilight" panose="020B0402040204020203" pitchFamily="34" charset="0"/>
                        </a:rPr>
                        <a:t>Canada East​</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CCAE5"/>
                    </a:solidFill>
                  </a:tcPr>
                </a:tc>
                <a:extLst>
                  <a:ext uri="{0D108BD9-81ED-4DB2-BD59-A6C34878D82A}">
                    <a16:rowId xmlns:a16="http://schemas.microsoft.com/office/drawing/2014/main" val="623272622"/>
                  </a:ext>
                </a:extLst>
              </a:tr>
              <a:tr h="315244">
                <a:tc>
                  <a:txBody>
                    <a:bodyPr/>
                    <a:lstStyle/>
                    <a:p>
                      <a:pPr algn="ctr" fontAlgn="base"/>
                      <a:r>
                        <a:rPr lang="en-US" sz="1600" b="1" i="0" dirty="0">
                          <a:solidFill>
                            <a:schemeClr val="tx1"/>
                          </a:solidFill>
                          <a:effectLst/>
                          <a:latin typeface="Segoe UI Semilight" panose="020B0402040204020203" pitchFamily="34" charset="0"/>
                          <a:cs typeface="Segoe UI Semilight" panose="020B0402040204020203" pitchFamily="34" charset="0"/>
                        </a:rPr>
                        <a:t>West Europe​</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461321702"/>
                  </a:ext>
                </a:extLst>
              </a:tr>
              <a:tr h="315244">
                <a:tc>
                  <a:txBody>
                    <a:bodyPr/>
                    <a:lstStyle/>
                    <a:p>
                      <a:pPr algn="ctr" fontAlgn="base"/>
                      <a:r>
                        <a:rPr lang="en-US" sz="1600" b="1" i="0" dirty="0">
                          <a:solidFill>
                            <a:schemeClr val="tx1"/>
                          </a:solidFill>
                          <a:effectLst/>
                          <a:latin typeface="Segoe UI Semilight" panose="020B0402040204020203" pitchFamily="34" charset="0"/>
                          <a:cs typeface="Segoe UI Semilight" panose="020B0402040204020203" pitchFamily="34" charset="0"/>
                        </a:rPr>
                        <a:t>UK South​</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CCAE5"/>
                    </a:solidFill>
                  </a:tcPr>
                </a:tc>
                <a:extLst>
                  <a:ext uri="{0D108BD9-81ED-4DB2-BD59-A6C34878D82A}">
                    <a16:rowId xmlns:a16="http://schemas.microsoft.com/office/drawing/2014/main" val="768418596"/>
                  </a:ext>
                </a:extLst>
              </a:tr>
              <a:tr h="493500">
                <a:tc>
                  <a:txBody>
                    <a:bodyPr/>
                    <a:lstStyle/>
                    <a:p>
                      <a:pPr algn="ctr" fontAlgn="base"/>
                      <a:r>
                        <a:rPr lang="en-US" sz="1600" b="1" i="0" dirty="0">
                          <a:solidFill>
                            <a:schemeClr val="tx1"/>
                          </a:solidFill>
                          <a:effectLst/>
                          <a:latin typeface="Segoe UI Semilight" panose="020B0402040204020203" pitchFamily="34" charset="0"/>
                          <a:cs typeface="Segoe UI Semilight" panose="020B0402040204020203" pitchFamily="34" charset="0"/>
                        </a:rPr>
                        <a:t>Germany Northeast​</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3E5FF"/>
                    </a:solidFill>
                  </a:tcPr>
                </a:tc>
                <a:extLst>
                  <a:ext uri="{0D108BD9-81ED-4DB2-BD59-A6C34878D82A}">
                    <a16:rowId xmlns:a16="http://schemas.microsoft.com/office/drawing/2014/main" val="4263196076"/>
                  </a:ext>
                </a:extLst>
              </a:tr>
              <a:tr h="315244">
                <a:tc>
                  <a:txBody>
                    <a:bodyPr/>
                    <a:lstStyle/>
                    <a:p>
                      <a:pPr algn="ctr" fontAlgn="base"/>
                      <a:r>
                        <a:rPr lang="en-US" sz="1600" b="1" i="0" dirty="0">
                          <a:solidFill>
                            <a:schemeClr val="tx1"/>
                          </a:solidFill>
                          <a:effectLst/>
                          <a:latin typeface="Segoe UI Semilight" panose="020B0402040204020203" pitchFamily="34" charset="0"/>
                          <a:cs typeface="Segoe UI Semilight" panose="020B0402040204020203" pitchFamily="34" charset="0"/>
                        </a:rPr>
                        <a:t>East Asia​</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CCAE5"/>
                    </a:solidFill>
                  </a:tcPr>
                </a:tc>
                <a:extLst>
                  <a:ext uri="{0D108BD9-81ED-4DB2-BD59-A6C34878D82A}">
                    <a16:rowId xmlns:a16="http://schemas.microsoft.com/office/drawing/2014/main" val="3058798151"/>
                  </a:ext>
                </a:extLst>
              </a:tr>
              <a:tr h="315244">
                <a:tc>
                  <a:txBody>
                    <a:bodyPr/>
                    <a:lstStyle/>
                    <a:p>
                      <a:pPr algn="ctr" fontAlgn="base"/>
                      <a:r>
                        <a:rPr lang="en-US" sz="1600" b="1" i="0" dirty="0">
                          <a:solidFill>
                            <a:schemeClr val="tx1"/>
                          </a:solidFill>
                          <a:effectLst/>
                          <a:latin typeface="Segoe UI Semilight" panose="020B0402040204020203" pitchFamily="34" charset="0"/>
                          <a:cs typeface="Segoe UI Semilight" panose="020B0402040204020203" pitchFamily="34" charset="0"/>
                        </a:rPr>
                        <a:t>North China​</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3E5FF"/>
                    </a:solidFill>
                  </a:tcPr>
                </a:tc>
                <a:extLst>
                  <a:ext uri="{0D108BD9-81ED-4DB2-BD59-A6C34878D82A}">
                    <a16:rowId xmlns:a16="http://schemas.microsoft.com/office/drawing/2014/main" val="943023007"/>
                  </a:ext>
                </a:extLst>
              </a:tr>
              <a:tr h="315244">
                <a:tc>
                  <a:txBody>
                    <a:bodyPr/>
                    <a:lstStyle/>
                    <a:p>
                      <a:pPr algn="ctr" fontAlgn="base"/>
                      <a:r>
                        <a:rPr lang="en-US" sz="1600" b="1" i="0" dirty="0">
                          <a:solidFill>
                            <a:schemeClr val="tx1"/>
                          </a:solidFill>
                          <a:effectLst/>
                          <a:latin typeface="Segoe UI Semilight" panose="020B0402040204020203" pitchFamily="34" charset="0"/>
                          <a:cs typeface="Segoe UI Semilight" panose="020B0402040204020203" pitchFamily="34" charset="0"/>
                        </a:rPr>
                        <a:t>Japan West​</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CCAE5"/>
                    </a:solidFill>
                  </a:tcPr>
                </a:tc>
                <a:extLst>
                  <a:ext uri="{0D108BD9-81ED-4DB2-BD59-A6C34878D82A}">
                    <a16:rowId xmlns:a16="http://schemas.microsoft.com/office/drawing/2014/main" val="1073175280"/>
                  </a:ext>
                </a:extLst>
              </a:tr>
              <a:tr h="315244">
                <a:tc>
                  <a:txBody>
                    <a:bodyPr/>
                    <a:lstStyle/>
                    <a:p>
                      <a:pPr algn="ctr" fontAlgn="base"/>
                      <a:r>
                        <a:rPr lang="en-US" sz="1600" b="1" i="0" dirty="0">
                          <a:solidFill>
                            <a:schemeClr val="tx1"/>
                          </a:solidFill>
                          <a:effectLst/>
                          <a:latin typeface="Segoe UI Semilight" panose="020B0402040204020203" pitchFamily="34" charset="0"/>
                          <a:cs typeface="Segoe UI Semilight" panose="020B0402040204020203" pitchFamily="34" charset="0"/>
                        </a:rPr>
                        <a:t>Australia East​</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3E5FF"/>
                    </a:solidFill>
                  </a:tcPr>
                </a:tc>
                <a:extLst>
                  <a:ext uri="{0D108BD9-81ED-4DB2-BD59-A6C34878D82A}">
                    <a16:rowId xmlns:a16="http://schemas.microsoft.com/office/drawing/2014/main" val="4088797014"/>
                  </a:ext>
                </a:extLst>
              </a:tr>
              <a:tr h="315244">
                <a:tc>
                  <a:txBody>
                    <a:bodyPr/>
                    <a:lstStyle/>
                    <a:p>
                      <a:pPr algn="ctr" fontAlgn="base"/>
                      <a:r>
                        <a:rPr lang="en-US" sz="1600" b="1" i="0" dirty="0">
                          <a:solidFill>
                            <a:schemeClr val="tx1"/>
                          </a:solidFill>
                          <a:effectLst/>
                          <a:latin typeface="Segoe UI Semilight" panose="020B0402040204020203" pitchFamily="34" charset="0"/>
                          <a:cs typeface="Segoe UI Semilight" panose="020B0402040204020203" pitchFamily="34" charset="0"/>
                        </a:rPr>
                        <a:t>India Central​</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CCAE5"/>
                    </a:solidFill>
                  </a:tcPr>
                </a:tc>
                <a:extLst>
                  <a:ext uri="{0D108BD9-81ED-4DB2-BD59-A6C34878D82A}">
                    <a16:rowId xmlns:a16="http://schemas.microsoft.com/office/drawing/2014/main" val="2304315572"/>
                  </a:ext>
                </a:extLst>
              </a:tr>
              <a:tr h="493500">
                <a:tc>
                  <a:txBody>
                    <a:bodyPr/>
                    <a:lstStyle/>
                    <a:p>
                      <a:pPr algn="ctr" fontAlgn="base"/>
                      <a:r>
                        <a:rPr lang="en-US" sz="1600" b="1" i="0" dirty="0">
                          <a:solidFill>
                            <a:schemeClr val="tx1"/>
                          </a:solidFill>
                          <a:effectLst/>
                          <a:latin typeface="Segoe UI Semilight" panose="020B0402040204020203" pitchFamily="34" charset="0"/>
                          <a:cs typeface="Segoe UI Semilight" panose="020B0402040204020203" pitchFamily="34" charset="0"/>
                        </a:rPr>
                        <a:t>South Central US ​</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3E5FF"/>
                    </a:solidFill>
                  </a:tcPr>
                </a:tc>
                <a:extLst>
                  <a:ext uri="{0D108BD9-81ED-4DB2-BD59-A6C34878D82A}">
                    <a16:rowId xmlns:a16="http://schemas.microsoft.com/office/drawing/2014/main" val="2856298458"/>
                  </a:ext>
                </a:extLst>
              </a:tr>
            </a:tbl>
          </a:graphicData>
        </a:graphic>
      </p:graphicFrame>
    </p:spTree>
    <p:extLst>
      <p:ext uri="{BB962C8B-B14F-4D97-AF65-F5344CB8AC3E}">
        <p14:creationId xmlns:p14="http://schemas.microsoft.com/office/powerpoint/2010/main" val="318144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D1E33-63C6-4B58-9E69-FA65C538F754}"/>
              </a:ext>
            </a:extLst>
          </p:cNvPr>
          <p:cNvSpPr>
            <a:spLocks noGrp="1"/>
          </p:cNvSpPr>
          <p:nvPr>
            <p:ph type="title"/>
          </p:nvPr>
        </p:nvSpPr>
        <p:spPr/>
        <p:txBody>
          <a:bodyPr/>
          <a:lstStyle/>
          <a:p>
            <a:r>
              <a:rPr lang="en-US" sz="3921"/>
              <a:t>Availability Options</a:t>
            </a:r>
          </a:p>
        </p:txBody>
      </p:sp>
      <p:grpSp>
        <p:nvGrpSpPr>
          <p:cNvPr id="3" name="Group 2" descr="VM SLA 99.9%. VM SLA in an availability set 99.95%. VM SLA in an availability zone 99.99%. Added fault tolerance with regional pairs. ">
            <a:extLst>
              <a:ext uri="{FF2B5EF4-FFF2-40B4-BE49-F238E27FC236}">
                <a16:creationId xmlns:a16="http://schemas.microsoft.com/office/drawing/2014/main" id="{8E619B2C-FC0F-447A-9DB3-5CC73AA5CCF8}"/>
              </a:ext>
            </a:extLst>
          </p:cNvPr>
          <p:cNvGrpSpPr/>
          <p:nvPr/>
        </p:nvGrpSpPr>
        <p:grpSpPr>
          <a:xfrm>
            <a:off x="456448" y="1849543"/>
            <a:ext cx="11046351" cy="3783720"/>
            <a:chOff x="445690" y="2022114"/>
            <a:chExt cx="11046351" cy="3266905"/>
          </a:xfrm>
        </p:grpSpPr>
        <p:sp>
          <p:nvSpPr>
            <p:cNvPr id="6" name="Freeform: Shape 5">
              <a:extLst>
                <a:ext uri="{FF2B5EF4-FFF2-40B4-BE49-F238E27FC236}">
                  <a16:creationId xmlns:a16="http://schemas.microsoft.com/office/drawing/2014/main" id="{C8CFEE28-AA80-4187-9DA6-664AD8EAEF28}"/>
                </a:ext>
              </a:extLst>
            </p:cNvPr>
            <p:cNvSpPr/>
            <p:nvPr/>
          </p:nvSpPr>
          <p:spPr bwMode="auto">
            <a:xfrm>
              <a:off x="502175" y="4466612"/>
              <a:ext cx="2074826"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chemeClr val="accent4">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7" name="Freeform: Shape 6">
              <a:extLst>
                <a:ext uri="{FF2B5EF4-FFF2-40B4-BE49-F238E27FC236}">
                  <a16:creationId xmlns:a16="http://schemas.microsoft.com/office/drawing/2014/main" id="{9884EF3F-8BE9-4B6C-93DF-7A7BCE12F70F}"/>
                </a:ext>
              </a:extLst>
            </p:cNvPr>
            <p:cNvSpPr/>
            <p:nvPr/>
          </p:nvSpPr>
          <p:spPr bwMode="auto">
            <a:xfrm>
              <a:off x="2697575" y="4466612"/>
              <a:ext cx="2593533"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chemeClr val="accent4">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8" name="Freeform: Shape 7">
              <a:extLst>
                <a:ext uri="{FF2B5EF4-FFF2-40B4-BE49-F238E27FC236}">
                  <a16:creationId xmlns:a16="http://schemas.microsoft.com/office/drawing/2014/main" id="{6F14173F-3CB1-4A4D-A8CF-1057BCBAC0F7}"/>
                </a:ext>
              </a:extLst>
            </p:cNvPr>
            <p:cNvSpPr/>
            <p:nvPr/>
          </p:nvSpPr>
          <p:spPr bwMode="auto">
            <a:xfrm>
              <a:off x="5411683" y="4466612"/>
              <a:ext cx="3106895"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 name="Freeform: Shape 8">
              <a:extLst>
                <a:ext uri="{FF2B5EF4-FFF2-40B4-BE49-F238E27FC236}">
                  <a16:creationId xmlns:a16="http://schemas.microsoft.com/office/drawing/2014/main" id="{E13D51CB-62C9-4BD6-B804-E9B898F40A34}"/>
                </a:ext>
              </a:extLst>
            </p:cNvPr>
            <p:cNvSpPr/>
            <p:nvPr/>
          </p:nvSpPr>
          <p:spPr bwMode="auto">
            <a:xfrm>
              <a:off x="8639154" y="4466612"/>
              <a:ext cx="2852887"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Semilight"/>
                <a:ea typeface="+mn-ea"/>
                <a:cs typeface="+mn-cs"/>
              </a:endParaRPr>
            </a:p>
          </p:txBody>
        </p:sp>
        <p:grpSp>
          <p:nvGrpSpPr>
            <p:cNvPr id="10" name="Group 9">
              <a:extLst>
                <a:ext uri="{FF2B5EF4-FFF2-40B4-BE49-F238E27FC236}">
                  <a16:creationId xmlns:a16="http://schemas.microsoft.com/office/drawing/2014/main" id="{89918D9E-452F-4A7E-BBD4-DBFB2765407A}"/>
                </a:ext>
              </a:extLst>
            </p:cNvPr>
            <p:cNvGrpSpPr/>
            <p:nvPr/>
          </p:nvGrpSpPr>
          <p:grpSpPr>
            <a:xfrm>
              <a:off x="502174" y="4555596"/>
              <a:ext cx="2195401" cy="529884"/>
              <a:chOff x="522514" y="4739119"/>
              <a:chExt cx="2284328" cy="551347"/>
            </a:xfrm>
          </p:grpSpPr>
          <p:sp>
            <p:nvSpPr>
              <p:cNvPr id="11" name="Rectangle 10">
                <a:extLst>
                  <a:ext uri="{FF2B5EF4-FFF2-40B4-BE49-F238E27FC236}">
                    <a16:creationId xmlns:a16="http://schemas.microsoft.com/office/drawing/2014/main" id="{5DE8C906-4DD6-45A1-93CF-B9B6FA94A333}"/>
                  </a:ext>
                </a:extLst>
              </p:cNvPr>
              <p:cNvSpPr/>
              <p:nvPr/>
            </p:nvSpPr>
            <p:spPr>
              <a:xfrm>
                <a:off x="522514" y="4739119"/>
                <a:ext cx="1117850" cy="311437"/>
              </a:xfrm>
              <a:prstGeom prst="rect">
                <a:avLst/>
              </a:prstGeom>
            </p:spPr>
            <p:txBody>
              <a:bodyPr wrap="none">
                <a:spAutoFit/>
              </a:bodyPr>
              <a:lstStyle/>
              <a:p>
                <a:pPr marL="0" marR="0" lvl="0" indent="0" algn="l"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SINGLE VM</a:t>
                </a:r>
              </a:p>
            </p:txBody>
          </p:sp>
          <p:sp>
            <p:nvSpPr>
              <p:cNvPr id="12" name="Rectangle 11">
                <a:extLst>
                  <a:ext uri="{FF2B5EF4-FFF2-40B4-BE49-F238E27FC236}">
                    <a16:creationId xmlns:a16="http://schemas.microsoft.com/office/drawing/2014/main" id="{542839BF-0F52-4ABD-A570-5F17F433DDBD}"/>
                  </a:ext>
                </a:extLst>
              </p:cNvPr>
              <p:cNvSpPr/>
              <p:nvPr/>
            </p:nvSpPr>
            <p:spPr>
              <a:xfrm>
                <a:off x="522514" y="4979029"/>
                <a:ext cx="2284328" cy="311437"/>
              </a:xfrm>
              <a:prstGeom prst="rect">
                <a:avLst/>
              </a:prstGeom>
            </p:spPr>
            <p:txBody>
              <a:bodyPr wrap="square">
                <a:spAutoFit/>
              </a:bodyPr>
              <a:lstStyle/>
              <a:p>
                <a:pPr marL="0" marR="0" lvl="0" indent="0" algn="l"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a:ln>
                      <a:noFill/>
                    </a:ln>
                    <a:gradFill>
                      <a:gsLst>
                        <a:gs pos="78761">
                          <a:srgbClr val="353535"/>
                        </a:gs>
                        <a:gs pos="0">
                          <a:srgbClr val="353535"/>
                        </a:gs>
                      </a:gsLst>
                      <a:lin ang="5400000" scaled="0"/>
                    </a:gradFill>
                    <a:effectLst/>
                    <a:uLnTx/>
                    <a:uFillTx/>
                    <a:latin typeface="Segoe UI Semilight"/>
                    <a:ea typeface="+mn-ea"/>
                    <a:cs typeface="+mn-cs"/>
                  </a:rPr>
                  <a:t>Easier lift and shift</a:t>
                </a:r>
              </a:p>
            </p:txBody>
          </p:sp>
        </p:grpSp>
        <p:grpSp>
          <p:nvGrpSpPr>
            <p:cNvPr id="13" name="Group 12">
              <a:extLst>
                <a:ext uri="{FF2B5EF4-FFF2-40B4-BE49-F238E27FC236}">
                  <a16:creationId xmlns:a16="http://schemas.microsoft.com/office/drawing/2014/main" id="{F797F423-AA8C-452C-8729-9D11887A309F}"/>
                </a:ext>
              </a:extLst>
            </p:cNvPr>
            <p:cNvGrpSpPr/>
            <p:nvPr/>
          </p:nvGrpSpPr>
          <p:grpSpPr>
            <a:xfrm>
              <a:off x="445690" y="2022114"/>
              <a:ext cx="2074826" cy="503811"/>
              <a:chOff x="463742" y="2103021"/>
              <a:chExt cx="2158869" cy="524219"/>
            </a:xfrm>
          </p:grpSpPr>
          <p:sp>
            <p:nvSpPr>
              <p:cNvPr id="14" name="Rectangle 362">
                <a:extLst>
                  <a:ext uri="{FF2B5EF4-FFF2-40B4-BE49-F238E27FC236}">
                    <a16:creationId xmlns:a16="http://schemas.microsoft.com/office/drawing/2014/main" id="{89C20C06-7796-472F-9863-7D88CD445BAC}"/>
                  </a:ext>
                </a:extLst>
              </p:cNvPr>
              <p:cNvSpPr>
                <a:spLocks noChangeArrowheads="1"/>
              </p:cNvSpPr>
              <p:nvPr/>
            </p:nvSpPr>
            <p:spPr bwMode="auto">
              <a:xfrm>
                <a:off x="463742" y="2103021"/>
                <a:ext cx="8272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87880" tIns="43940" rIns="87880" bIns="4394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96354" rtl="0" eaLnBrk="1" fontAlgn="base" latinLnBrk="0" hangingPunct="1">
                  <a:lnSpc>
                    <a:spcPct val="100000"/>
                  </a:lnSpc>
                  <a:spcBef>
                    <a:spcPct val="0"/>
                  </a:spcBef>
                  <a:spcAft>
                    <a:spcPct val="0"/>
                  </a:spcAft>
                  <a:buClrTx/>
                  <a:buSzTx/>
                  <a:buFontTx/>
                  <a:buNone/>
                  <a:tabLst/>
                  <a:defRPr/>
                </a:pPr>
                <a:r>
                  <a:rPr kumimoji="0" lang="en-US" altLang="en-US" sz="1345"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VM SLA</a:t>
                </a:r>
              </a:p>
            </p:txBody>
          </p:sp>
          <p:sp>
            <p:nvSpPr>
              <p:cNvPr id="15" name="Rectangle 365">
                <a:extLst>
                  <a:ext uri="{FF2B5EF4-FFF2-40B4-BE49-F238E27FC236}">
                    <a16:creationId xmlns:a16="http://schemas.microsoft.com/office/drawing/2014/main" id="{E406852C-3B6F-4AE9-89FE-8DE4C82F78D1}"/>
                  </a:ext>
                </a:extLst>
              </p:cNvPr>
              <p:cNvSpPr>
                <a:spLocks noChangeArrowheads="1"/>
              </p:cNvSpPr>
              <p:nvPr/>
            </p:nvSpPr>
            <p:spPr bwMode="auto">
              <a:xfrm>
                <a:off x="463742" y="2361571"/>
                <a:ext cx="2158869" cy="265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96354" rtl="0" eaLnBrk="1" fontAlgn="base" latinLnBrk="0" hangingPunct="1">
                  <a:lnSpc>
                    <a:spcPct val="100000"/>
                  </a:lnSpc>
                  <a:spcBef>
                    <a:spcPct val="0"/>
                  </a:spcBef>
                  <a:spcAft>
                    <a:spcPct val="0"/>
                  </a:spcAft>
                  <a:buClrTx/>
                  <a:buSzTx/>
                  <a:buFontTx/>
                  <a:buNone/>
                  <a:tabLst/>
                  <a:defRPr/>
                </a:pPr>
                <a:r>
                  <a:rPr kumimoji="0" lang="en-US" altLang="en-US" sz="1345"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panose="020B0502040204020203" pitchFamily="34" charset="0"/>
                    <a:ea typeface="+mn-ea"/>
                    <a:cs typeface="Segoe UI" panose="020B0502040204020203" pitchFamily="34" charset="0"/>
                  </a:rPr>
                  <a:t>99.9% </a:t>
                </a:r>
                <a:r>
                  <a:rPr kumimoji="0" lang="en-US" altLang="en-US" sz="1153"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light"/>
                    <a:ea typeface="+mn-ea"/>
                    <a:cs typeface="+mn-cs"/>
                  </a:rPr>
                  <a:t>with Premium Storage</a:t>
                </a:r>
                <a:endParaRPr kumimoji="0" lang="en-US" altLang="en-US" sz="1345"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light"/>
                  <a:ea typeface="+mn-ea"/>
                  <a:cs typeface="+mn-cs"/>
                </a:endParaRPr>
              </a:p>
            </p:txBody>
          </p:sp>
        </p:grpSp>
        <p:grpSp>
          <p:nvGrpSpPr>
            <p:cNvPr id="16" name="Group 15">
              <a:extLst>
                <a:ext uri="{FF2B5EF4-FFF2-40B4-BE49-F238E27FC236}">
                  <a16:creationId xmlns:a16="http://schemas.microsoft.com/office/drawing/2014/main" id="{B8D1BFB4-8389-41E7-91BF-DE3564B6A1ED}"/>
                </a:ext>
              </a:extLst>
            </p:cNvPr>
            <p:cNvGrpSpPr/>
            <p:nvPr/>
          </p:nvGrpSpPr>
          <p:grpSpPr>
            <a:xfrm>
              <a:off x="2697575" y="4555596"/>
              <a:ext cx="2195401" cy="733423"/>
              <a:chOff x="2806842" y="4739119"/>
              <a:chExt cx="2284328" cy="763131"/>
            </a:xfrm>
          </p:grpSpPr>
          <p:sp>
            <p:nvSpPr>
              <p:cNvPr id="17" name="Rectangle 16">
                <a:extLst>
                  <a:ext uri="{FF2B5EF4-FFF2-40B4-BE49-F238E27FC236}">
                    <a16:creationId xmlns:a16="http://schemas.microsoft.com/office/drawing/2014/main" id="{CCAEAEFF-7B77-4697-8A2D-A1F8724B8645}"/>
                  </a:ext>
                </a:extLst>
              </p:cNvPr>
              <p:cNvSpPr/>
              <p:nvPr/>
            </p:nvSpPr>
            <p:spPr>
              <a:xfrm>
                <a:off x="2806842" y="4739119"/>
                <a:ext cx="1736987" cy="311437"/>
              </a:xfrm>
              <a:prstGeom prst="rect">
                <a:avLst/>
              </a:prstGeom>
            </p:spPr>
            <p:txBody>
              <a:bodyPr wrap="none">
                <a:spAutoFit/>
              </a:bodyPr>
              <a:lstStyle/>
              <a:p>
                <a:pPr marL="0" marR="0" lvl="0" indent="0" algn="l"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AVAILABILITY SETS</a:t>
                </a:r>
              </a:p>
            </p:txBody>
          </p:sp>
          <p:sp>
            <p:nvSpPr>
              <p:cNvPr id="18" name="Rectangle 17">
                <a:extLst>
                  <a:ext uri="{FF2B5EF4-FFF2-40B4-BE49-F238E27FC236}">
                    <a16:creationId xmlns:a16="http://schemas.microsoft.com/office/drawing/2014/main" id="{63295860-29EE-463D-BA22-AE68DADB791D}"/>
                  </a:ext>
                </a:extLst>
              </p:cNvPr>
              <p:cNvSpPr/>
              <p:nvPr/>
            </p:nvSpPr>
            <p:spPr>
              <a:xfrm>
                <a:off x="2806842" y="4979030"/>
                <a:ext cx="2284328" cy="523220"/>
              </a:xfrm>
              <a:prstGeom prst="rect">
                <a:avLst/>
              </a:prstGeom>
            </p:spPr>
            <p:txBody>
              <a:bodyPr wrap="square">
                <a:spAutoFit/>
              </a:bodyPr>
              <a:lstStyle/>
              <a:p>
                <a:pPr marL="0" marR="0" lvl="0" indent="0" algn="l"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a:ln>
                      <a:noFill/>
                    </a:ln>
                    <a:gradFill>
                      <a:gsLst>
                        <a:gs pos="78761">
                          <a:srgbClr val="353535"/>
                        </a:gs>
                        <a:gs pos="0">
                          <a:srgbClr val="353535"/>
                        </a:gs>
                      </a:gsLst>
                      <a:lin ang="5400000" scaled="0"/>
                    </a:gradFill>
                    <a:effectLst/>
                    <a:uLnTx/>
                    <a:uFillTx/>
                    <a:latin typeface="Segoe UI Semilight"/>
                    <a:ea typeface="+mn-ea"/>
                    <a:cs typeface="+mn-cs"/>
                  </a:rPr>
                  <a:t>Protecting against failures within datacenters</a:t>
                </a:r>
              </a:p>
            </p:txBody>
          </p:sp>
        </p:grpSp>
        <p:grpSp>
          <p:nvGrpSpPr>
            <p:cNvPr id="20" name="Group 19">
              <a:extLst>
                <a:ext uri="{FF2B5EF4-FFF2-40B4-BE49-F238E27FC236}">
                  <a16:creationId xmlns:a16="http://schemas.microsoft.com/office/drawing/2014/main" id="{51098867-2F3F-4151-8A6F-84B008372B2C}"/>
                </a:ext>
              </a:extLst>
            </p:cNvPr>
            <p:cNvGrpSpPr/>
            <p:nvPr/>
          </p:nvGrpSpPr>
          <p:grpSpPr>
            <a:xfrm>
              <a:off x="5411683" y="4555596"/>
              <a:ext cx="2195401" cy="733423"/>
              <a:chOff x="5630888" y="4739119"/>
              <a:chExt cx="2284328" cy="763131"/>
            </a:xfrm>
          </p:grpSpPr>
          <p:sp>
            <p:nvSpPr>
              <p:cNvPr id="21" name="Rectangle 20">
                <a:extLst>
                  <a:ext uri="{FF2B5EF4-FFF2-40B4-BE49-F238E27FC236}">
                    <a16:creationId xmlns:a16="http://schemas.microsoft.com/office/drawing/2014/main" id="{58AE1A73-9659-452E-9035-2752AA2CBE3D}"/>
                  </a:ext>
                </a:extLst>
              </p:cNvPr>
              <p:cNvSpPr/>
              <p:nvPr/>
            </p:nvSpPr>
            <p:spPr>
              <a:xfrm>
                <a:off x="5630888" y="4739119"/>
                <a:ext cx="1917925" cy="311437"/>
              </a:xfrm>
              <a:prstGeom prst="rect">
                <a:avLst/>
              </a:prstGeom>
            </p:spPr>
            <p:txBody>
              <a:bodyPr wrap="none">
                <a:spAutoFit/>
              </a:bodyPr>
              <a:lstStyle/>
              <a:p>
                <a:pPr marL="0" marR="0" lvl="0" indent="0" algn="l"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AVAILABILITY ZONES</a:t>
                </a:r>
              </a:p>
            </p:txBody>
          </p:sp>
          <p:sp>
            <p:nvSpPr>
              <p:cNvPr id="22" name="Rectangle 21">
                <a:extLst>
                  <a:ext uri="{FF2B5EF4-FFF2-40B4-BE49-F238E27FC236}">
                    <a16:creationId xmlns:a16="http://schemas.microsoft.com/office/drawing/2014/main" id="{7FF6A33F-CB65-4809-A907-A7B1AAEDA725}"/>
                  </a:ext>
                </a:extLst>
              </p:cNvPr>
              <p:cNvSpPr/>
              <p:nvPr/>
            </p:nvSpPr>
            <p:spPr>
              <a:xfrm>
                <a:off x="5630888" y="4979030"/>
                <a:ext cx="2284328" cy="523220"/>
              </a:xfrm>
              <a:prstGeom prst="rect">
                <a:avLst/>
              </a:prstGeom>
            </p:spPr>
            <p:txBody>
              <a:bodyPr wrap="square">
                <a:spAutoFit/>
              </a:bodyPr>
              <a:lstStyle/>
              <a:p>
                <a:pPr marL="0" marR="0" lvl="0" indent="0" algn="l"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a:ln>
                      <a:noFill/>
                    </a:ln>
                    <a:gradFill>
                      <a:gsLst>
                        <a:gs pos="78761">
                          <a:srgbClr val="353535"/>
                        </a:gs>
                        <a:gs pos="0">
                          <a:srgbClr val="353535"/>
                        </a:gs>
                      </a:gsLst>
                      <a:lin ang="5400000" scaled="0"/>
                    </a:gradFill>
                    <a:effectLst/>
                    <a:uLnTx/>
                    <a:uFillTx/>
                    <a:latin typeface="Segoe UI Semilight"/>
                    <a:ea typeface="+mn-ea"/>
                    <a:cs typeface="+mn-cs"/>
                  </a:rPr>
                  <a:t>Protection from entire datacenter failures</a:t>
                </a:r>
              </a:p>
            </p:txBody>
          </p:sp>
        </p:grpSp>
        <p:grpSp>
          <p:nvGrpSpPr>
            <p:cNvPr id="24" name="Group 23">
              <a:extLst>
                <a:ext uri="{FF2B5EF4-FFF2-40B4-BE49-F238E27FC236}">
                  <a16:creationId xmlns:a16="http://schemas.microsoft.com/office/drawing/2014/main" id="{DBE6E3B2-3709-4B4A-830A-8E1820A57D65}"/>
                </a:ext>
              </a:extLst>
            </p:cNvPr>
            <p:cNvGrpSpPr/>
            <p:nvPr/>
          </p:nvGrpSpPr>
          <p:grpSpPr>
            <a:xfrm>
              <a:off x="8639154" y="4555596"/>
              <a:ext cx="2195401" cy="733423"/>
              <a:chOff x="8989092" y="4739119"/>
              <a:chExt cx="2284328" cy="763131"/>
            </a:xfrm>
          </p:grpSpPr>
          <p:sp>
            <p:nvSpPr>
              <p:cNvPr id="25" name="Rectangle 24">
                <a:extLst>
                  <a:ext uri="{FF2B5EF4-FFF2-40B4-BE49-F238E27FC236}">
                    <a16:creationId xmlns:a16="http://schemas.microsoft.com/office/drawing/2014/main" id="{E8BD5E26-968E-4C16-9BBD-EFA2BDB9DE4F}"/>
                  </a:ext>
                </a:extLst>
              </p:cNvPr>
              <p:cNvSpPr/>
              <p:nvPr/>
            </p:nvSpPr>
            <p:spPr>
              <a:xfrm>
                <a:off x="8989092" y="4739119"/>
                <a:ext cx="1372376" cy="311437"/>
              </a:xfrm>
              <a:prstGeom prst="rect">
                <a:avLst/>
              </a:prstGeom>
            </p:spPr>
            <p:txBody>
              <a:bodyPr wrap="none">
                <a:spAutoFit/>
              </a:bodyPr>
              <a:lstStyle/>
              <a:p>
                <a:pPr marL="0" marR="0" lvl="0" indent="0" algn="l"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REGION PAIRS</a:t>
                </a:r>
              </a:p>
            </p:txBody>
          </p:sp>
          <p:sp>
            <p:nvSpPr>
              <p:cNvPr id="26" name="Rectangle 25">
                <a:extLst>
                  <a:ext uri="{FF2B5EF4-FFF2-40B4-BE49-F238E27FC236}">
                    <a16:creationId xmlns:a16="http://schemas.microsoft.com/office/drawing/2014/main" id="{F29F91C1-7DD7-4F3E-A9D7-9FD218EC2450}"/>
                  </a:ext>
                </a:extLst>
              </p:cNvPr>
              <p:cNvSpPr/>
              <p:nvPr/>
            </p:nvSpPr>
            <p:spPr>
              <a:xfrm>
                <a:off x="8989092" y="4979030"/>
                <a:ext cx="2284328" cy="523220"/>
              </a:xfrm>
              <a:prstGeom prst="rect">
                <a:avLst/>
              </a:prstGeom>
            </p:spPr>
            <p:txBody>
              <a:bodyPr wrap="square">
                <a:spAutoFit/>
              </a:bodyPr>
              <a:lstStyle/>
              <a:p>
                <a:pPr marL="0" marR="0" lvl="0" indent="0" algn="l"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light"/>
                    <a:ea typeface="+mn-ea"/>
                    <a:cs typeface="+mn-cs"/>
                  </a:rPr>
                  <a:t>Regional protection within Data Residency Boundaries</a:t>
                </a:r>
              </a:p>
            </p:txBody>
          </p:sp>
        </p:grpSp>
        <p:sp>
          <p:nvSpPr>
            <p:cNvPr id="28" name="Freeform: Shape 27">
              <a:extLst>
                <a:ext uri="{FF2B5EF4-FFF2-40B4-BE49-F238E27FC236}">
                  <a16:creationId xmlns:a16="http://schemas.microsoft.com/office/drawing/2014/main" id="{1D1B7222-CC0D-4FD6-AA74-095F1C2E5CE6}"/>
                </a:ext>
              </a:extLst>
            </p:cNvPr>
            <p:cNvSpPr/>
            <p:nvPr/>
          </p:nvSpPr>
          <p:spPr bwMode="auto">
            <a:xfrm>
              <a:off x="502175" y="2654430"/>
              <a:ext cx="2074826"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chemeClr val="accent4">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29" name="Freeform: Shape 28">
              <a:extLst>
                <a:ext uri="{FF2B5EF4-FFF2-40B4-BE49-F238E27FC236}">
                  <a16:creationId xmlns:a16="http://schemas.microsoft.com/office/drawing/2014/main" id="{47169E05-3050-44F6-B99D-370FBE85CB2F}"/>
                </a:ext>
              </a:extLst>
            </p:cNvPr>
            <p:cNvSpPr/>
            <p:nvPr/>
          </p:nvSpPr>
          <p:spPr bwMode="auto">
            <a:xfrm>
              <a:off x="2697575" y="2654430"/>
              <a:ext cx="2593533"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chemeClr val="accent4">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30" name="Freeform: Shape 29">
              <a:extLst>
                <a:ext uri="{FF2B5EF4-FFF2-40B4-BE49-F238E27FC236}">
                  <a16:creationId xmlns:a16="http://schemas.microsoft.com/office/drawing/2014/main" id="{8E9E16CB-CD08-4660-942B-4CB1A5400F11}"/>
                </a:ext>
              </a:extLst>
            </p:cNvPr>
            <p:cNvSpPr/>
            <p:nvPr/>
          </p:nvSpPr>
          <p:spPr bwMode="auto">
            <a:xfrm>
              <a:off x="5411683" y="2654430"/>
              <a:ext cx="3106895"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31" name="Freeform: Shape 30">
              <a:extLst>
                <a:ext uri="{FF2B5EF4-FFF2-40B4-BE49-F238E27FC236}">
                  <a16:creationId xmlns:a16="http://schemas.microsoft.com/office/drawing/2014/main" id="{6D58DF6F-F4F6-4434-9F42-6F1AF2304DE7}"/>
                </a:ext>
              </a:extLst>
            </p:cNvPr>
            <p:cNvSpPr/>
            <p:nvPr/>
          </p:nvSpPr>
          <p:spPr bwMode="auto">
            <a:xfrm>
              <a:off x="8639154" y="2654430"/>
              <a:ext cx="2852887"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Semilight"/>
                <a:ea typeface="+mn-ea"/>
                <a:cs typeface="+mn-cs"/>
              </a:endParaRPr>
            </a:p>
          </p:txBody>
        </p:sp>
        <p:grpSp>
          <p:nvGrpSpPr>
            <p:cNvPr id="32" name="Group 31">
              <a:extLst>
                <a:ext uri="{FF2B5EF4-FFF2-40B4-BE49-F238E27FC236}">
                  <a16:creationId xmlns:a16="http://schemas.microsoft.com/office/drawing/2014/main" id="{7B28046B-AEAA-4C01-B068-9FD6A3246A66}"/>
                </a:ext>
              </a:extLst>
            </p:cNvPr>
            <p:cNvGrpSpPr/>
            <p:nvPr/>
          </p:nvGrpSpPr>
          <p:grpSpPr>
            <a:xfrm>
              <a:off x="2697575" y="2026208"/>
              <a:ext cx="795072" cy="532011"/>
              <a:chOff x="2806842" y="2107278"/>
              <a:chExt cx="827278" cy="553561"/>
            </a:xfrm>
          </p:grpSpPr>
          <p:sp>
            <p:nvSpPr>
              <p:cNvPr id="33" name="Rectangle 362">
                <a:extLst>
                  <a:ext uri="{FF2B5EF4-FFF2-40B4-BE49-F238E27FC236}">
                    <a16:creationId xmlns:a16="http://schemas.microsoft.com/office/drawing/2014/main" id="{4A1185D1-E95E-4037-866C-83B6243E1BB2}"/>
                  </a:ext>
                </a:extLst>
              </p:cNvPr>
              <p:cNvSpPr>
                <a:spLocks noChangeArrowheads="1"/>
              </p:cNvSpPr>
              <p:nvPr/>
            </p:nvSpPr>
            <p:spPr bwMode="auto">
              <a:xfrm>
                <a:off x="2806842" y="2107278"/>
                <a:ext cx="8272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87880" tIns="43940" rIns="87880" bIns="4394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96354" rtl="0" eaLnBrk="1" fontAlgn="base" latinLnBrk="0" hangingPunct="1">
                  <a:lnSpc>
                    <a:spcPct val="100000"/>
                  </a:lnSpc>
                  <a:spcBef>
                    <a:spcPct val="0"/>
                  </a:spcBef>
                  <a:spcAft>
                    <a:spcPct val="0"/>
                  </a:spcAft>
                  <a:buClrTx/>
                  <a:buSzTx/>
                  <a:buFontTx/>
                  <a:buNone/>
                  <a:tabLst/>
                  <a:defRPr/>
                </a:pPr>
                <a:r>
                  <a:rPr kumimoji="0" lang="en-US" altLang="en-US" sz="1345" b="0" i="0" u="none" strike="noStrike" kern="1200" cap="none" spc="0" normalizeH="0" baseline="0" noProof="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VM SLA</a:t>
                </a:r>
              </a:p>
            </p:txBody>
          </p:sp>
          <p:sp>
            <p:nvSpPr>
              <p:cNvPr id="34" name="Rectangle 365">
                <a:extLst>
                  <a:ext uri="{FF2B5EF4-FFF2-40B4-BE49-F238E27FC236}">
                    <a16:creationId xmlns:a16="http://schemas.microsoft.com/office/drawing/2014/main" id="{A8F78614-D594-4659-A90E-1F2338C235EC}"/>
                  </a:ext>
                </a:extLst>
              </p:cNvPr>
              <p:cNvSpPr>
                <a:spLocks noChangeArrowheads="1"/>
              </p:cNvSpPr>
              <p:nvPr/>
            </p:nvSpPr>
            <p:spPr bwMode="auto">
              <a:xfrm>
                <a:off x="2806842" y="2353062"/>
                <a:ext cx="8050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87880" tIns="43940" rIns="87880" bIns="4394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96354" rtl="0" eaLnBrk="1" fontAlgn="base" latinLnBrk="0" hangingPunct="1">
                  <a:lnSpc>
                    <a:spcPct val="100000"/>
                  </a:lnSpc>
                  <a:spcBef>
                    <a:spcPct val="0"/>
                  </a:spcBef>
                  <a:spcAft>
                    <a:spcPct val="0"/>
                  </a:spcAft>
                  <a:buClrTx/>
                  <a:buSzTx/>
                  <a:buFontTx/>
                  <a:buNone/>
                  <a:tabLst/>
                  <a:defRPr/>
                </a:pPr>
                <a:r>
                  <a:rPr kumimoji="0" lang="en-US" altLang="en-US" sz="1345" b="0" i="0" u="none" strike="noStrike" kern="1200" cap="none" spc="0" normalizeH="0" baseline="0" noProof="0">
                    <a:ln>
                      <a:noFill/>
                    </a:ln>
                    <a:gradFill>
                      <a:gsLst>
                        <a:gs pos="78761">
                          <a:srgbClr val="353535"/>
                        </a:gs>
                        <a:gs pos="0">
                          <a:srgbClr val="353535"/>
                        </a:gs>
                      </a:gsLst>
                      <a:lin ang="5400000" scaled="0"/>
                    </a:gradFill>
                    <a:effectLst/>
                    <a:uLnTx/>
                    <a:uFillTx/>
                    <a:latin typeface="Segoe UI" panose="020B0502040204020203" pitchFamily="34" charset="0"/>
                    <a:ea typeface="+mn-ea"/>
                    <a:cs typeface="Segoe UI" panose="020B0502040204020203" pitchFamily="34" charset="0"/>
                  </a:rPr>
                  <a:t>99.95% </a:t>
                </a:r>
                <a:endParaRPr kumimoji="0" lang="en-US" altLang="en-US" sz="1345" b="0" i="0" u="none" strike="noStrike" kern="1200" cap="none" spc="0" normalizeH="0" baseline="0" noProof="0">
                  <a:ln>
                    <a:noFill/>
                  </a:ln>
                  <a:gradFill>
                    <a:gsLst>
                      <a:gs pos="78761">
                        <a:srgbClr val="353535"/>
                      </a:gs>
                      <a:gs pos="0">
                        <a:srgbClr val="353535"/>
                      </a:gs>
                    </a:gsLst>
                    <a:lin ang="5400000" scaled="0"/>
                  </a:gradFill>
                  <a:effectLst/>
                  <a:uLnTx/>
                  <a:uFillTx/>
                  <a:latin typeface="Segoe UI Semilight"/>
                  <a:ea typeface="+mn-ea"/>
                  <a:cs typeface="+mn-cs"/>
                </a:endParaRPr>
              </a:p>
            </p:txBody>
          </p:sp>
        </p:grpSp>
        <p:grpSp>
          <p:nvGrpSpPr>
            <p:cNvPr id="35" name="Group 34">
              <a:extLst>
                <a:ext uri="{FF2B5EF4-FFF2-40B4-BE49-F238E27FC236}">
                  <a16:creationId xmlns:a16="http://schemas.microsoft.com/office/drawing/2014/main" id="{BBB60443-7E7C-4F27-9B82-0C3790E97006}"/>
                </a:ext>
              </a:extLst>
            </p:cNvPr>
            <p:cNvGrpSpPr/>
            <p:nvPr/>
          </p:nvGrpSpPr>
          <p:grpSpPr>
            <a:xfrm>
              <a:off x="5411683" y="2022118"/>
              <a:ext cx="795072" cy="536101"/>
              <a:chOff x="5630888" y="2103022"/>
              <a:chExt cx="827278" cy="557817"/>
            </a:xfrm>
          </p:grpSpPr>
          <p:sp>
            <p:nvSpPr>
              <p:cNvPr id="36" name="Rectangle 362">
                <a:extLst>
                  <a:ext uri="{FF2B5EF4-FFF2-40B4-BE49-F238E27FC236}">
                    <a16:creationId xmlns:a16="http://schemas.microsoft.com/office/drawing/2014/main" id="{5D069575-3D1A-455D-AA42-E0E15F785F75}"/>
                  </a:ext>
                </a:extLst>
              </p:cNvPr>
              <p:cNvSpPr>
                <a:spLocks noChangeArrowheads="1"/>
              </p:cNvSpPr>
              <p:nvPr/>
            </p:nvSpPr>
            <p:spPr bwMode="auto">
              <a:xfrm>
                <a:off x="5630888" y="2103022"/>
                <a:ext cx="8272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87880" tIns="43940" rIns="87880" bIns="4394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96354" rtl="0" eaLnBrk="1" fontAlgn="base" latinLnBrk="0" hangingPunct="1">
                  <a:lnSpc>
                    <a:spcPct val="100000"/>
                  </a:lnSpc>
                  <a:spcBef>
                    <a:spcPct val="0"/>
                  </a:spcBef>
                  <a:spcAft>
                    <a:spcPct val="0"/>
                  </a:spcAft>
                  <a:buClrTx/>
                  <a:buSzTx/>
                  <a:buFontTx/>
                  <a:buNone/>
                  <a:tabLst/>
                  <a:defRPr/>
                </a:pPr>
                <a:r>
                  <a:rPr kumimoji="0" lang="en-US" altLang="en-US" sz="1345" b="0" i="0" u="none" strike="noStrike" kern="1200" cap="none" spc="0" normalizeH="0" baseline="0" noProof="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VM SLA</a:t>
                </a:r>
              </a:p>
            </p:txBody>
          </p:sp>
          <p:sp>
            <p:nvSpPr>
              <p:cNvPr id="37" name="Rectangle 365">
                <a:extLst>
                  <a:ext uri="{FF2B5EF4-FFF2-40B4-BE49-F238E27FC236}">
                    <a16:creationId xmlns:a16="http://schemas.microsoft.com/office/drawing/2014/main" id="{094D64FC-8A04-4BAC-9267-3F9138215CF7}"/>
                  </a:ext>
                </a:extLst>
              </p:cNvPr>
              <p:cNvSpPr>
                <a:spLocks noChangeArrowheads="1"/>
              </p:cNvSpPr>
              <p:nvPr/>
            </p:nvSpPr>
            <p:spPr bwMode="auto">
              <a:xfrm>
                <a:off x="5630888" y="2353062"/>
                <a:ext cx="8050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87880" tIns="43940" rIns="87880" bIns="4394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96354" rtl="0" eaLnBrk="1" fontAlgn="base" latinLnBrk="0" hangingPunct="1">
                  <a:lnSpc>
                    <a:spcPct val="100000"/>
                  </a:lnSpc>
                  <a:spcBef>
                    <a:spcPct val="0"/>
                  </a:spcBef>
                  <a:spcAft>
                    <a:spcPct val="0"/>
                  </a:spcAft>
                  <a:buClrTx/>
                  <a:buSzTx/>
                  <a:buFontTx/>
                  <a:buNone/>
                  <a:tabLst/>
                  <a:defRPr/>
                </a:pPr>
                <a:r>
                  <a:rPr kumimoji="0" lang="en-US" altLang="en-US" sz="1345" b="0" i="0" u="none" strike="noStrike" kern="1200" cap="none" spc="0" normalizeH="0" baseline="0" noProof="0">
                    <a:ln>
                      <a:noFill/>
                    </a:ln>
                    <a:gradFill>
                      <a:gsLst>
                        <a:gs pos="78761">
                          <a:srgbClr val="353535"/>
                        </a:gs>
                        <a:gs pos="0">
                          <a:srgbClr val="353535"/>
                        </a:gs>
                      </a:gsLst>
                      <a:lin ang="5400000" scaled="0"/>
                    </a:gradFill>
                    <a:effectLst/>
                    <a:uLnTx/>
                    <a:uFillTx/>
                    <a:latin typeface="Segoe UI" panose="020B0502040204020203" pitchFamily="34" charset="0"/>
                    <a:ea typeface="+mn-ea"/>
                    <a:cs typeface="Segoe UI" panose="020B0502040204020203" pitchFamily="34" charset="0"/>
                  </a:rPr>
                  <a:t>99.99% </a:t>
                </a:r>
                <a:endParaRPr kumimoji="0" lang="en-US" altLang="en-US" sz="1345" b="0" i="0" u="none" strike="noStrike" kern="1200" cap="none" spc="0" normalizeH="0" baseline="0" noProof="0">
                  <a:ln>
                    <a:noFill/>
                  </a:ln>
                  <a:gradFill>
                    <a:gsLst>
                      <a:gs pos="78761">
                        <a:srgbClr val="353535"/>
                      </a:gs>
                      <a:gs pos="0">
                        <a:srgbClr val="353535"/>
                      </a:gs>
                    </a:gsLst>
                    <a:lin ang="5400000" scaled="0"/>
                  </a:gradFill>
                  <a:effectLst/>
                  <a:uLnTx/>
                  <a:uFillTx/>
                  <a:latin typeface="Segoe UI Semilight"/>
                  <a:ea typeface="+mn-ea"/>
                  <a:cs typeface="+mn-cs"/>
                </a:endParaRPr>
              </a:p>
            </p:txBody>
          </p:sp>
        </p:grpSp>
        <p:sp>
          <p:nvSpPr>
            <p:cNvPr id="39" name="Rectangle 362">
              <a:extLst>
                <a:ext uri="{FF2B5EF4-FFF2-40B4-BE49-F238E27FC236}">
                  <a16:creationId xmlns:a16="http://schemas.microsoft.com/office/drawing/2014/main" id="{EA50117F-28D2-4058-B941-79C44F7DDF37}"/>
                </a:ext>
              </a:extLst>
            </p:cNvPr>
            <p:cNvSpPr>
              <a:spLocks noChangeArrowheads="1"/>
            </p:cNvSpPr>
            <p:nvPr/>
          </p:nvSpPr>
          <p:spPr bwMode="auto">
            <a:xfrm>
              <a:off x="8635699" y="2022118"/>
              <a:ext cx="2743473" cy="502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96354" rtl="0" eaLnBrk="1" fontAlgn="base" latinLnBrk="0" hangingPunct="1">
                <a:lnSpc>
                  <a:spcPct val="100000"/>
                </a:lnSpc>
                <a:spcBef>
                  <a:spcPct val="0"/>
                </a:spcBef>
                <a:spcAft>
                  <a:spcPct val="0"/>
                </a:spcAft>
                <a:buClrTx/>
                <a:buSzTx/>
                <a:buFontTx/>
                <a:buNone/>
                <a:tabLst/>
                <a:defRPr/>
              </a:pPr>
              <a:r>
                <a:rPr kumimoji="0" lang="en-US" altLang="en-US" sz="1345" b="0" i="0" u="none" strike="noStrike" kern="1200" cap="none" spc="0" normalizeH="0" baseline="0" noProof="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MULTI-REGION DISASTER RECOVERY</a:t>
              </a:r>
            </a:p>
          </p:txBody>
        </p:sp>
        <p:sp>
          <p:nvSpPr>
            <p:cNvPr id="41" name="PC1_E977">
              <a:extLst>
                <a:ext uri="{FF2B5EF4-FFF2-40B4-BE49-F238E27FC236}">
                  <a16:creationId xmlns:a16="http://schemas.microsoft.com/office/drawing/2014/main" id="{05BCE54E-DA0E-4BF0-BA0A-4DE9A18587D9}"/>
                </a:ext>
              </a:extLst>
            </p:cNvPr>
            <p:cNvSpPr>
              <a:spLocks noChangeAspect="1" noEditPoints="1"/>
            </p:cNvSpPr>
            <p:nvPr/>
          </p:nvSpPr>
          <p:spPr bwMode="auto">
            <a:xfrm>
              <a:off x="1245685" y="3325304"/>
              <a:ext cx="587808" cy="470433"/>
            </a:xfrm>
            <a:custGeom>
              <a:avLst/>
              <a:gdLst>
                <a:gd name="T0" fmla="*/ 1697 w 5093"/>
                <a:gd name="T1" fmla="*/ 1359 h 4076"/>
                <a:gd name="T2" fmla="*/ 5093 w 5093"/>
                <a:gd name="T3" fmla="*/ 1359 h 4076"/>
                <a:gd name="T4" fmla="*/ 5093 w 5093"/>
                <a:gd name="T5" fmla="*/ 3398 h 4076"/>
                <a:gd name="T6" fmla="*/ 1697 w 5093"/>
                <a:gd name="T7" fmla="*/ 3398 h 4076"/>
                <a:gd name="T8" fmla="*/ 1697 w 5093"/>
                <a:gd name="T9" fmla="*/ 1359 h 4076"/>
                <a:gd name="T10" fmla="*/ 3396 w 5093"/>
                <a:gd name="T11" fmla="*/ 3398 h 4076"/>
                <a:gd name="T12" fmla="*/ 3396 w 5093"/>
                <a:gd name="T13" fmla="*/ 4076 h 4076"/>
                <a:gd name="T14" fmla="*/ 2547 w 5093"/>
                <a:gd name="T15" fmla="*/ 4076 h 4076"/>
                <a:gd name="T16" fmla="*/ 4244 w 5093"/>
                <a:gd name="T17" fmla="*/ 4076 h 4076"/>
                <a:gd name="T18" fmla="*/ 510 w 5093"/>
                <a:gd name="T19" fmla="*/ 680 h 4076"/>
                <a:gd name="T20" fmla="*/ 1528 w 5093"/>
                <a:gd name="T21" fmla="*/ 680 h 4076"/>
                <a:gd name="T22" fmla="*/ 510 w 5093"/>
                <a:gd name="T23" fmla="*/ 3398 h 4076"/>
                <a:gd name="T24" fmla="*/ 1697 w 5093"/>
                <a:gd name="T25" fmla="*/ 3398 h 4076"/>
                <a:gd name="T26" fmla="*/ 510 w 5093"/>
                <a:gd name="T27" fmla="*/ 2718 h 4076"/>
                <a:gd name="T28" fmla="*/ 1705 w 5093"/>
                <a:gd name="T29" fmla="*/ 2718 h 4076"/>
                <a:gd name="T30" fmla="*/ 2038 w 5093"/>
                <a:gd name="T31" fmla="*/ 1359 h 4076"/>
                <a:gd name="T32" fmla="*/ 2038 w 5093"/>
                <a:gd name="T33" fmla="*/ 0 h 4076"/>
                <a:gd name="T34" fmla="*/ 0 w 5093"/>
                <a:gd name="T35" fmla="*/ 0 h 4076"/>
                <a:gd name="T36" fmla="*/ 0 w 5093"/>
                <a:gd name="T37" fmla="*/ 4076 h 4076"/>
                <a:gd name="T38" fmla="*/ 2038 w 5093"/>
                <a:gd name="T39" fmla="*/ 4076 h 4076"/>
                <a:gd name="T40" fmla="*/ 2038 w 5093"/>
                <a:gd name="T41" fmla="*/ 3398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93" h="4076">
                  <a:moveTo>
                    <a:pt x="1697" y="1359"/>
                  </a:moveTo>
                  <a:lnTo>
                    <a:pt x="5093" y="1359"/>
                  </a:lnTo>
                  <a:lnTo>
                    <a:pt x="5093" y="3398"/>
                  </a:lnTo>
                  <a:lnTo>
                    <a:pt x="1697" y="3398"/>
                  </a:lnTo>
                  <a:lnTo>
                    <a:pt x="1697" y="1359"/>
                  </a:lnTo>
                  <a:moveTo>
                    <a:pt x="3396" y="3398"/>
                  </a:moveTo>
                  <a:lnTo>
                    <a:pt x="3396" y="4076"/>
                  </a:lnTo>
                  <a:moveTo>
                    <a:pt x="2547" y="4076"/>
                  </a:moveTo>
                  <a:lnTo>
                    <a:pt x="4244" y="4076"/>
                  </a:lnTo>
                  <a:moveTo>
                    <a:pt x="510" y="680"/>
                  </a:moveTo>
                  <a:lnTo>
                    <a:pt x="1528" y="680"/>
                  </a:lnTo>
                  <a:moveTo>
                    <a:pt x="510" y="3398"/>
                  </a:moveTo>
                  <a:lnTo>
                    <a:pt x="1697" y="3398"/>
                  </a:lnTo>
                  <a:moveTo>
                    <a:pt x="510" y="2718"/>
                  </a:moveTo>
                  <a:lnTo>
                    <a:pt x="1705" y="2718"/>
                  </a:lnTo>
                  <a:moveTo>
                    <a:pt x="2038" y="1359"/>
                  </a:moveTo>
                  <a:lnTo>
                    <a:pt x="2038" y="0"/>
                  </a:lnTo>
                  <a:lnTo>
                    <a:pt x="0" y="0"/>
                  </a:lnTo>
                  <a:lnTo>
                    <a:pt x="0" y="4076"/>
                  </a:lnTo>
                  <a:lnTo>
                    <a:pt x="2038" y="4076"/>
                  </a:lnTo>
                  <a:lnTo>
                    <a:pt x="2038" y="339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865"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43" name="monitor">
              <a:extLst>
                <a:ext uri="{FF2B5EF4-FFF2-40B4-BE49-F238E27FC236}">
                  <a16:creationId xmlns:a16="http://schemas.microsoft.com/office/drawing/2014/main" id="{20A8F3FC-8CD3-402C-8D8C-3522D684E8C8}"/>
                </a:ext>
              </a:extLst>
            </p:cNvPr>
            <p:cNvSpPr>
              <a:spLocks noChangeAspect="1" noEditPoints="1"/>
            </p:cNvSpPr>
            <p:nvPr/>
          </p:nvSpPr>
          <p:spPr bwMode="auto">
            <a:xfrm>
              <a:off x="3236011" y="3201520"/>
              <a:ext cx="439401" cy="336754"/>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44" name="monitor">
              <a:extLst>
                <a:ext uri="{FF2B5EF4-FFF2-40B4-BE49-F238E27FC236}">
                  <a16:creationId xmlns:a16="http://schemas.microsoft.com/office/drawing/2014/main" id="{B836F05D-C8FA-4BB9-A4B6-8133A39D8CC3}"/>
                </a:ext>
              </a:extLst>
            </p:cNvPr>
            <p:cNvSpPr>
              <a:spLocks noChangeAspect="1" noEditPoints="1"/>
            </p:cNvSpPr>
            <p:nvPr/>
          </p:nvSpPr>
          <p:spPr bwMode="auto">
            <a:xfrm>
              <a:off x="3890186" y="3201520"/>
              <a:ext cx="439401" cy="336754"/>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45" name="Rectangle 44">
              <a:extLst>
                <a:ext uri="{FF2B5EF4-FFF2-40B4-BE49-F238E27FC236}">
                  <a16:creationId xmlns:a16="http://schemas.microsoft.com/office/drawing/2014/main" id="{F3FD861F-32C0-4544-8C8E-608DC03D90F8}"/>
                </a:ext>
              </a:extLst>
            </p:cNvPr>
            <p:cNvSpPr/>
            <p:nvPr/>
          </p:nvSpPr>
          <p:spPr bwMode="auto">
            <a:xfrm>
              <a:off x="3128927" y="3134007"/>
              <a:ext cx="1300975" cy="454715"/>
            </a:xfrm>
            <a:prstGeom prst="rect">
              <a:avLst/>
            </a:prstGeom>
            <a:noFill/>
            <a:ln w="15875">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46" name="monitor">
              <a:extLst>
                <a:ext uri="{FF2B5EF4-FFF2-40B4-BE49-F238E27FC236}">
                  <a16:creationId xmlns:a16="http://schemas.microsoft.com/office/drawing/2014/main" id="{4429CD81-CE68-4FE6-A07D-E9F9D560C270}"/>
                </a:ext>
              </a:extLst>
            </p:cNvPr>
            <p:cNvSpPr>
              <a:spLocks noChangeAspect="1" noEditPoints="1"/>
            </p:cNvSpPr>
            <p:nvPr/>
          </p:nvSpPr>
          <p:spPr bwMode="auto">
            <a:xfrm>
              <a:off x="3112894" y="3713206"/>
              <a:ext cx="258782" cy="198328"/>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47" name="monitor">
              <a:extLst>
                <a:ext uri="{FF2B5EF4-FFF2-40B4-BE49-F238E27FC236}">
                  <a16:creationId xmlns:a16="http://schemas.microsoft.com/office/drawing/2014/main" id="{A9282F0A-AA2C-4D14-9C73-E4CC33A9616F}"/>
                </a:ext>
              </a:extLst>
            </p:cNvPr>
            <p:cNvSpPr>
              <a:spLocks noChangeAspect="1" noEditPoints="1"/>
            </p:cNvSpPr>
            <p:nvPr/>
          </p:nvSpPr>
          <p:spPr bwMode="auto">
            <a:xfrm>
              <a:off x="3475067" y="3713206"/>
              <a:ext cx="258782" cy="198328"/>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48" name="monitor">
              <a:extLst>
                <a:ext uri="{FF2B5EF4-FFF2-40B4-BE49-F238E27FC236}">
                  <a16:creationId xmlns:a16="http://schemas.microsoft.com/office/drawing/2014/main" id="{96FCED2D-A433-4FBE-86D3-7E6A57786D37}"/>
                </a:ext>
              </a:extLst>
            </p:cNvPr>
            <p:cNvSpPr>
              <a:spLocks noChangeAspect="1" noEditPoints="1"/>
            </p:cNvSpPr>
            <p:nvPr/>
          </p:nvSpPr>
          <p:spPr bwMode="auto">
            <a:xfrm>
              <a:off x="3837239" y="3713206"/>
              <a:ext cx="258782" cy="198328"/>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49" name="monitor">
              <a:extLst>
                <a:ext uri="{FF2B5EF4-FFF2-40B4-BE49-F238E27FC236}">
                  <a16:creationId xmlns:a16="http://schemas.microsoft.com/office/drawing/2014/main" id="{C667A35F-9F48-4B71-964E-68FDFE778B28}"/>
                </a:ext>
              </a:extLst>
            </p:cNvPr>
            <p:cNvSpPr>
              <a:spLocks noChangeAspect="1" noEditPoints="1"/>
            </p:cNvSpPr>
            <p:nvPr/>
          </p:nvSpPr>
          <p:spPr bwMode="auto">
            <a:xfrm>
              <a:off x="4199411" y="3713206"/>
              <a:ext cx="258782" cy="198328"/>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58" name="Freeform 11">
              <a:extLst>
                <a:ext uri="{FF2B5EF4-FFF2-40B4-BE49-F238E27FC236}">
                  <a16:creationId xmlns:a16="http://schemas.microsoft.com/office/drawing/2014/main" id="{354CE7FD-1E1D-469C-93DB-93C7A02E3961}"/>
                </a:ext>
              </a:extLst>
            </p:cNvPr>
            <p:cNvSpPr>
              <a:spLocks/>
            </p:cNvSpPr>
            <p:nvPr/>
          </p:nvSpPr>
          <p:spPr bwMode="auto">
            <a:xfrm>
              <a:off x="10375657" y="3438196"/>
              <a:ext cx="543841" cy="347847"/>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9" name="Freeform 11">
              <a:extLst>
                <a:ext uri="{FF2B5EF4-FFF2-40B4-BE49-F238E27FC236}">
                  <a16:creationId xmlns:a16="http://schemas.microsoft.com/office/drawing/2014/main" id="{42C20B2E-6AD8-4352-A210-78AABD4AF724}"/>
                </a:ext>
              </a:extLst>
            </p:cNvPr>
            <p:cNvSpPr>
              <a:spLocks/>
            </p:cNvSpPr>
            <p:nvPr/>
          </p:nvSpPr>
          <p:spPr bwMode="auto">
            <a:xfrm>
              <a:off x="9211696" y="3438196"/>
              <a:ext cx="543841" cy="347847"/>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60" name="Freeform: Shape 59">
              <a:extLst>
                <a:ext uri="{FF2B5EF4-FFF2-40B4-BE49-F238E27FC236}">
                  <a16:creationId xmlns:a16="http://schemas.microsoft.com/office/drawing/2014/main" id="{448185C4-5019-45BF-82EE-BF5084DB4B29}"/>
                </a:ext>
              </a:extLst>
            </p:cNvPr>
            <p:cNvSpPr/>
            <p:nvPr/>
          </p:nvSpPr>
          <p:spPr bwMode="auto">
            <a:xfrm>
              <a:off x="9843764" y="3612119"/>
              <a:ext cx="443667" cy="0"/>
            </a:xfrm>
            <a:custGeom>
              <a:avLst/>
              <a:gdLst>
                <a:gd name="connsiteX0" fmla="*/ 0 w 461638"/>
                <a:gd name="connsiteY0" fmla="*/ 0 h 0"/>
                <a:gd name="connsiteX1" fmla="*/ 461638 w 461638"/>
                <a:gd name="connsiteY1" fmla="*/ 0 h 0"/>
              </a:gdLst>
              <a:ahLst/>
              <a:cxnLst>
                <a:cxn ang="0">
                  <a:pos x="connsiteX0" y="connsiteY0"/>
                </a:cxn>
                <a:cxn ang="0">
                  <a:pos x="connsiteX1" y="connsiteY1"/>
                </a:cxn>
              </a:cxnLst>
              <a:rect l="l" t="t" r="r" b="b"/>
              <a:pathLst>
                <a:path w="461638">
                  <a:moveTo>
                    <a:pt x="0" y="0"/>
                  </a:moveTo>
                  <a:lnTo>
                    <a:pt x="461638" y="0"/>
                  </a:lnTo>
                </a:path>
              </a:pathLst>
            </a:custGeom>
            <a:noFill/>
            <a:ln w="19050">
              <a:solidFill>
                <a:schemeClr val="bg1">
                  <a:lumMod val="65000"/>
                </a:schemeClr>
              </a:solidFill>
              <a:headEnd type="arrow" w="lg" len="sm"/>
              <a:tailEnd type="arrow" w="lg" len="sm"/>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61" name="Rectangle 60">
              <a:extLst>
                <a:ext uri="{FF2B5EF4-FFF2-40B4-BE49-F238E27FC236}">
                  <a16:creationId xmlns:a16="http://schemas.microsoft.com/office/drawing/2014/main" id="{9C7CD9A6-6E55-4AB5-828F-D665C8D12687}"/>
                </a:ext>
              </a:extLst>
            </p:cNvPr>
            <p:cNvSpPr/>
            <p:nvPr/>
          </p:nvSpPr>
          <p:spPr bwMode="auto">
            <a:xfrm>
              <a:off x="8752020" y="2951707"/>
              <a:ext cx="2627152" cy="1235469"/>
            </a:xfrm>
            <a:prstGeom prst="rect">
              <a:avLst/>
            </a:prstGeom>
            <a:noFill/>
            <a:ln w="15875">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62" name="Rectangle 61">
              <a:extLst>
                <a:ext uri="{FF2B5EF4-FFF2-40B4-BE49-F238E27FC236}">
                  <a16:creationId xmlns:a16="http://schemas.microsoft.com/office/drawing/2014/main" id="{B5B59BA0-BF3D-442B-811A-0E1B5027A07D}"/>
                </a:ext>
              </a:extLst>
            </p:cNvPr>
            <p:cNvSpPr/>
            <p:nvPr/>
          </p:nvSpPr>
          <p:spPr bwMode="auto">
            <a:xfrm>
              <a:off x="9039793" y="3021737"/>
              <a:ext cx="887647" cy="344143"/>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r>
                <a:rPr kumimoji="0" lang="en-US" sz="1153" b="0" i="0" u="none" strike="noStrike" kern="0" cap="none" spc="0" normalizeH="0" baseline="0" noProof="0">
                  <a:ln>
                    <a:noFill/>
                  </a:ln>
                  <a:gradFill>
                    <a:gsLst>
                      <a:gs pos="1770">
                        <a:srgbClr val="353535"/>
                      </a:gs>
                      <a:gs pos="98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Region 1</a:t>
              </a:r>
            </a:p>
          </p:txBody>
        </p:sp>
        <p:sp>
          <p:nvSpPr>
            <p:cNvPr id="64" name="Rectangle 63">
              <a:extLst>
                <a:ext uri="{FF2B5EF4-FFF2-40B4-BE49-F238E27FC236}">
                  <a16:creationId xmlns:a16="http://schemas.microsoft.com/office/drawing/2014/main" id="{C22FD308-6140-4DD8-9CF8-6011167F5430}"/>
                </a:ext>
              </a:extLst>
            </p:cNvPr>
            <p:cNvSpPr/>
            <p:nvPr/>
          </p:nvSpPr>
          <p:spPr bwMode="auto">
            <a:xfrm>
              <a:off x="10203754" y="3010633"/>
              <a:ext cx="887647" cy="344143"/>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r>
                <a:rPr kumimoji="0" lang="en-US" sz="1153" b="0" i="0" u="none" strike="noStrike" kern="0" cap="none" spc="0" normalizeH="0" baseline="0" noProof="0">
                  <a:ln>
                    <a:noFill/>
                  </a:ln>
                  <a:gradFill>
                    <a:gsLst>
                      <a:gs pos="1770">
                        <a:srgbClr val="353535"/>
                      </a:gs>
                      <a:gs pos="98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Region 2</a:t>
              </a:r>
            </a:p>
          </p:txBody>
        </p:sp>
        <p:sp>
          <p:nvSpPr>
            <p:cNvPr id="65" name="Freeform 11">
              <a:extLst>
                <a:ext uri="{FF2B5EF4-FFF2-40B4-BE49-F238E27FC236}">
                  <a16:creationId xmlns:a16="http://schemas.microsoft.com/office/drawing/2014/main" id="{C367DE45-DA53-40F0-876A-699C18141EFD}"/>
                </a:ext>
              </a:extLst>
            </p:cNvPr>
            <p:cNvSpPr>
              <a:spLocks/>
            </p:cNvSpPr>
            <p:nvPr/>
          </p:nvSpPr>
          <p:spPr bwMode="auto">
            <a:xfrm>
              <a:off x="5574619" y="2951707"/>
              <a:ext cx="1984311" cy="1235469"/>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66" name="Rectangle 65">
              <a:extLst>
                <a:ext uri="{FF2B5EF4-FFF2-40B4-BE49-F238E27FC236}">
                  <a16:creationId xmlns:a16="http://schemas.microsoft.com/office/drawing/2014/main" id="{576ED55F-90A5-499D-BBB8-CD8189F30A26}"/>
                </a:ext>
              </a:extLst>
            </p:cNvPr>
            <p:cNvSpPr/>
            <p:nvPr/>
          </p:nvSpPr>
          <p:spPr bwMode="auto">
            <a:xfrm rot="5400000">
              <a:off x="5506332" y="3369208"/>
              <a:ext cx="721398" cy="454715"/>
            </a:xfrm>
            <a:prstGeom prst="rect">
              <a:avLst/>
            </a:prstGeom>
            <a:solidFill>
              <a:schemeClr val="bg1"/>
            </a:solidFill>
            <a:ln w="15875">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67" name="monitor">
              <a:extLst>
                <a:ext uri="{FF2B5EF4-FFF2-40B4-BE49-F238E27FC236}">
                  <a16:creationId xmlns:a16="http://schemas.microsoft.com/office/drawing/2014/main" id="{69C20AB9-F19C-491F-BA81-DE58455D0E85}"/>
                </a:ext>
              </a:extLst>
            </p:cNvPr>
            <p:cNvSpPr>
              <a:spLocks noChangeAspect="1" noEditPoints="1"/>
            </p:cNvSpPr>
            <p:nvPr/>
          </p:nvSpPr>
          <p:spPr bwMode="auto">
            <a:xfrm>
              <a:off x="5699096" y="3297689"/>
              <a:ext cx="335871" cy="257409"/>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68" name="monitor">
              <a:extLst>
                <a:ext uri="{FF2B5EF4-FFF2-40B4-BE49-F238E27FC236}">
                  <a16:creationId xmlns:a16="http://schemas.microsoft.com/office/drawing/2014/main" id="{D0025875-75AD-46FF-A03E-BA4D744FEB8A}"/>
                </a:ext>
              </a:extLst>
            </p:cNvPr>
            <p:cNvSpPr>
              <a:spLocks noChangeAspect="1" noEditPoints="1"/>
            </p:cNvSpPr>
            <p:nvPr/>
          </p:nvSpPr>
          <p:spPr bwMode="auto">
            <a:xfrm>
              <a:off x="5699096" y="3606422"/>
              <a:ext cx="335871" cy="257409"/>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69" name="Rectangle 68">
              <a:extLst>
                <a:ext uri="{FF2B5EF4-FFF2-40B4-BE49-F238E27FC236}">
                  <a16:creationId xmlns:a16="http://schemas.microsoft.com/office/drawing/2014/main" id="{420C9F38-4BB9-47AC-82F5-940C586F280D}"/>
                </a:ext>
              </a:extLst>
            </p:cNvPr>
            <p:cNvSpPr/>
            <p:nvPr/>
          </p:nvSpPr>
          <p:spPr bwMode="auto">
            <a:xfrm rot="5400000">
              <a:off x="6185475" y="3178681"/>
              <a:ext cx="721398" cy="454715"/>
            </a:xfrm>
            <a:prstGeom prst="rect">
              <a:avLst/>
            </a:prstGeom>
            <a:solidFill>
              <a:schemeClr val="bg1"/>
            </a:solidFill>
            <a:ln w="15875">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70" name="monitor">
              <a:extLst>
                <a:ext uri="{FF2B5EF4-FFF2-40B4-BE49-F238E27FC236}">
                  <a16:creationId xmlns:a16="http://schemas.microsoft.com/office/drawing/2014/main" id="{04FC05E3-9FED-49F4-92F0-BE09CFF5009B}"/>
                </a:ext>
              </a:extLst>
            </p:cNvPr>
            <p:cNvSpPr>
              <a:spLocks noChangeAspect="1" noEditPoints="1"/>
            </p:cNvSpPr>
            <p:nvPr/>
          </p:nvSpPr>
          <p:spPr bwMode="auto">
            <a:xfrm>
              <a:off x="6378239" y="3107161"/>
              <a:ext cx="335871" cy="257409"/>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71" name="monitor">
              <a:extLst>
                <a:ext uri="{FF2B5EF4-FFF2-40B4-BE49-F238E27FC236}">
                  <a16:creationId xmlns:a16="http://schemas.microsoft.com/office/drawing/2014/main" id="{57132751-AD31-463B-A7EF-EF1BF5F9C063}"/>
                </a:ext>
              </a:extLst>
            </p:cNvPr>
            <p:cNvSpPr>
              <a:spLocks noChangeAspect="1" noEditPoints="1"/>
            </p:cNvSpPr>
            <p:nvPr/>
          </p:nvSpPr>
          <p:spPr bwMode="auto">
            <a:xfrm>
              <a:off x="6378239" y="3415894"/>
              <a:ext cx="335871" cy="257409"/>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72" name="Rectangle 71">
              <a:extLst>
                <a:ext uri="{FF2B5EF4-FFF2-40B4-BE49-F238E27FC236}">
                  <a16:creationId xmlns:a16="http://schemas.microsoft.com/office/drawing/2014/main" id="{1254A47F-4ACE-49D2-8224-CC92F1B8ACE9}"/>
                </a:ext>
              </a:extLst>
            </p:cNvPr>
            <p:cNvSpPr/>
            <p:nvPr/>
          </p:nvSpPr>
          <p:spPr bwMode="auto">
            <a:xfrm rot="5400000">
              <a:off x="6936790" y="3351508"/>
              <a:ext cx="721398" cy="454715"/>
            </a:xfrm>
            <a:prstGeom prst="rect">
              <a:avLst/>
            </a:prstGeom>
            <a:solidFill>
              <a:schemeClr val="bg1"/>
            </a:solidFill>
            <a:ln w="15875">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73" name="monitor">
              <a:extLst>
                <a:ext uri="{FF2B5EF4-FFF2-40B4-BE49-F238E27FC236}">
                  <a16:creationId xmlns:a16="http://schemas.microsoft.com/office/drawing/2014/main" id="{81C9059D-222B-490B-9B6F-EB93F6A70C47}"/>
                </a:ext>
              </a:extLst>
            </p:cNvPr>
            <p:cNvSpPr>
              <a:spLocks noChangeAspect="1" noEditPoints="1"/>
            </p:cNvSpPr>
            <p:nvPr/>
          </p:nvSpPr>
          <p:spPr bwMode="auto">
            <a:xfrm>
              <a:off x="7129553" y="3279989"/>
              <a:ext cx="335871" cy="257409"/>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74" name="monitor">
              <a:extLst>
                <a:ext uri="{FF2B5EF4-FFF2-40B4-BE49-F238E27FC236}">
                  <a16:creationId xmlns:a16="http://schemas.microsoft.com/office/drawing/2014/main" id="{D130BF16-B558-4D2D-A609-BC32EC9A6BD1}"/>
                </a:ext>
              </a:extLst>
            </p:cNvPr>
            <p:cNvSpPr>
              <a:spLocks noChangeAspect="1" noEditPoints="1"/>
            </p:cNvSpPr>
            <p:nvPr/>
          </p:nvSpPr>
          <p:spPr bwMode="auto">
            <a:xfrm>
              <a:off x="7129553" y="3588722"/>
              <a:ext cx="335871" cy="257409"/>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grpSp>
    </p:spTree>
    <p:extLst>
      <p:ext uri="{BB962C8B-B14F-4D97-AF65-F5344CB8AC3E}">
        <p14:creationId xmlns:p14="http://schemas.microsoft.com/office/powerpoint/2010/main" val="2424897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Availability zones</a:t>
            </a:r>
          </a:p>
        </p:txBody>
      </p:sp>
      <p:sp>
        <p:nvSpPr>
          <p:cNvPr id="6" name="Text Placeholder 5"/>
          <p:cNvSpPr>
            <a:spLocks noGrp="1"/>
          </p:cNvSpPr>
          <p:nvPr>
            <p:ph type="body" sz="quarter" idx="10"/>
          </p:nvPr>
        </p:nvSpPr>
        <p:spPr>
          <a:xfrm>
            <a:off x="584199" y="1435497"/>
            <a:ext cx="5952747" cy="4222694"/>
          </a:xfrm>
        </p:spPr>
        <p:txBody>
          <a:bodyPr/>
          <a:lstStyle/>
          <a:p>
            <a:r>
              <a:rPr lang="en-IE" dirty="0"/>
              <a:t>Physically separate locations within an Azure region.</a:t>
            </a:r>
          </a:p>
          <a:p>
            <a:r>
              <a:rPr lang="en-IE" dirty="0"/>
              <a:t>Takes availability sets to the next level</a:t>
            </a:r>
          </a:p>
          <a:p>
            <a:r>
              <a:rPr lang="en-IE" dirty="0"/>
              <a:t>Includes one or more datacenters, equipped with independent power, cooling, and networking. </a:t>
            </a:r>
          </a:p>
          <a:p>
            <a:r>
              <a:rPr lang="en-IE" dirty="0"/>
              <a:t>Acts as an isolation boundary.</a:t>
            </a:r>
          </a:p>
          <a:p>
            <a:r>
              <a:rPr lang="en-IE" dirty="0"/>
              <a:t>If one availability zone goes down, the other continues working.</a:t>
            </a:r>
            <a:endParaRPr lang="en-IE" b="1" dirty="0"/>
          </a:p>
        </p:txBody>
      </p:sp>
      <p:grpSp>
        <p:nvGrpSpPr>
          <p:cNvPr id="5" name="Group 4" descr="Conceptual graphic containing a box entitled Azure region and within that box re three separate pictures of Availability zones, each with arrows point to the other two so show connectivity.">
            <a:extLst>
              <a:ext uri="{FF2B5EF4-FFF2-40B4-BE49-F238E27FC236}">
                <a16:creationId xmlns:a16="http://schemas.microsoft.com/office/drawing/2014/main" id="{3AEDB905-FC8D-448D-AC0A-15F4C45D8B15}"/>
              </a:ext>
            </a:extLst>
          </p:cNvPr>
          <p:cNvGrpSpPr/>
          <p:nvPr/>
        </p:nvGrpSpPr>
        <p:grpSpPr>
          <a:xfrm>
            <a:off x="6689347" y="1274375"/>
            <a:ext cx="4785298" cy="4248581"/>
            <a:chOff x="6818439" y="1571306"/>
            <a:chExt cx="4785298" cy="4248581"/>
          </a:xfrm>
        </p:grpSpPr>
        <p:grpSp>
          <p:nvGrpSpPr>
            <p:cNvPr id="7" name="Group 6">
              <a:extLst>
                <a:ext uri="{FF2B5EF4-FFF2-40B4-BE49-F238E27FC236}">
                  <a16:creationId xmlns:a16="http://schemas.microsoft.com/office/drawing/2014/main" id="{4DADC3C6-7E2B-431E-80AD-8E39793EC04B}"/>
                </a:ext>
              </a:extLst>
            </p:cNvPr>
            <p:cNvGrpSpPr/>
            <p:nvPr/>
          </p:nvGrpSpPr>
          <p:grpSpPr>
            <a:xfrm>
              <a:off x="7117431" y="2517295"/>
              <a:ext cx="1691584" cy="999225"/>
              <a:chOff x="6999098" y="4432150"/>
              <a:chExt cx="1691584" cy="999225"/>
            </a:xfrm>
          </p:grpSpPr>
          <p:pic>
            <p:nvPicPr>
              <p:cNvPr id="23" name="Picture 22" descr="diagram of three fault domains, FD0, FD1 and FD1. FD0 contains one UD 0 and FD1 contains two update domains, UD1 and UD2.">
                <a:extLst>
                  <a:ext uri="{FF2B5EF4-FFF2-40B4-BE49-F238E27FC236}">
                    <a16:creationId xmlns:a16="http://schemas.microsoft.com/office/drawing/2014/main" id="{59A63A6C-4FD2-435A-A924-75784D6AFF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498" y="4584550"/>
                <a:ext cx="1539184" cy="846825"/>
              </a:xfrm>
              <a:prstGeom prst="rect">
                <a:avLst/>
              </a:prstGeom>
              <a:ln>
                <a:solidFill>
                  <a:schemeClr val="tx1"/>
                </a:solidFill>
              </a:ln>
            </p:spPr>
          </p:pic>
          <p:pic>
            <p:nvPicPr>
              <p:cNvPr id="24" name="Picture 23" descr="diagram of three fault domains, FD0, FD1 and FD1. FD0 contains one UD 0 and FD1 contains two update domains, UD1 and UD2.">
                <a:extLst>
                  <a:ext uri="{FF2B5EF4-FFF2-40B4-BE49-F238E27FC236}">
                    <a16:creationId xmlns:a16="http://schemas.microsoft.com/office/drawing/2014/main" id="{33D9E7F5-BEF0-4433-B11F-A53824A7A1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098" y="4432150"/>
                <a:ext cx="1539184" cy="846825"/>
              </a:xfrm>
              <a:prstGeom prst="rect">
                <a:avLst/>
              </a:prstGeom>
              <a:ln>
                <a:solidFill>
                  <a:schemeClr val="tx1"/>
                </a:solidFill>
              </a:ln>
            </p:spPr>
          </p:pic>
        </p:grpSp>
        <p:grpSp>
          <p:nvGrpSpPr>
            <p:cNvPr id="8" name="Group 7">
              <a:extLst>
                <a:ext uri="{FF2B5EF4-FFF2-40B4-BE49-F238E27FC236}">
                  <a16:creationId xmlns:a16="http://schemas.microsoft.com/office/drawing/2014/main" id="{921F8F84-DD3C-48AE-87D9-64E79023DDE7}"/>
                </a:ext>
              </a:extLst>
            </p:cNvPr>
            <p:cNvGrpSpPr/>
            <p:nvPr/>
          </p:nvGrpSpPr>
          <p:grpSpPr>
            <a:xfrm>
              <a:off x="9586238" y="2513688"/>
              <a:ext cx="1691584" cy="999225"/>
              <a:chOff x="6999098" y="4432150"/>
              <a:chExt cx="1691584" cy="999225"/>
            </a:xfrm>
          </p:grpSpPr>
          <p:pic>
            <p:nvPicPr>
              <p:cNvPr id="21" name="Picture 20" descr="diagram of three fault domains, FD0, FD1 and FD1. FD0 contains one UD 0 and FD1 contains two update domains, UD1 and UD2.">
                <a:extLst>
                  <a:ext uri="{FF2B5EF4-FFF2-40B4-BE49-F238E27FC236}">
                    <a16:creationId xmlns:a16="http://schemas.microsoft.com/office/drawing/2014/main" id="{27DD964D-B9C7-449F-8749-704A22005B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498" y="4584550"/>
                <a:ext cx="1539184" cy="846825"/>
              </a:xfrm>
              <a:prstGeom prst="rect">
                <a:avLst/>
              </a:prstGeom>
              <a:ln>
                <a:solidFill>
                  <a:schemeClr val="tx1"/>
                </a:solidFill>
              </a:ln>
            </p:spPr>
          </p:pic>
          <p:pic>
            <p:nvPicPr>
              <p:cNvPr id="22" name="Picture 21" descr="diagram of three fault domains, FD0, FD1 and FD1. FD0 contains one UD 0 and FD1 contains two update domains, UD1 and UD2.">
                <a:extLst>
                  <a:ext uri="{FF2B5EF4-FFF2-40B4-BE49-F238E27FC236}">
                    <a16:creationId xmlns:a16="http://schemas.microsoft.com/office/drawing/2014/main" id="{EF911D1C-93E1-4852-9B3A-C1BB751553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098" y="4432150"/>
                <a:ext cx="1539184" cy="846825"/>
              </a:xfrm>
              <a:prstGeom prst="rect">
                <a:avLst/>
              </a:prstGeom>
              <a:ln>
                <a:solidFill>
                  <a:schemeClr val="tx1"/>
                </a:solidFill>
              </a:ln>
            </p:spPr>
          </p:pic>
        </p:grpSp>
        <p:grpSp>
          <p:nvGrpSpPr>
            <p:cNvPr id="9" name="Group 8">
              <a:extLst>
                <a:ext uri="{FF2B5EF4-FFF2-40B4-BE49-F238E27FC236}">
                  <a16:creationId xmlns:a16="http://schemas.microsoft.com/office/drawing/2014/main" id="{22360E82-8941-4388-8D8C-6A94D5EA18A1}"/>
                </a:ext>
              </a:extLst>
            </p:cNvPr>
            <p:cNvGrpSpPr/>
            <p:nvPr/>
          </p:nvGrpSpPr>
          <p:grpSpPr>
            <a:xfrm>
              <a:off x="8425270" y="4311420"/>
              <a:ext cx="1691584" cy="999225"/>
              <a:chOff x="6999098" y="4432150"/>
              <a:chExt cx="1691584" cy="999225"/>
            </a:xfrm>
          </p:grpSpPr>
          <p:pic>
            <p:nvPicPr>
              <p:cNvPr id="19" name="Picture 18" descr="diagram of three fault domains, FD0, FD1 and FD1. FD0 contains one UD 0 and FD1 contains two update domains, UD1 and UD2.">
                <a:extLst>
                  <a:ext uri="{FF2B5EF4-FFF2-40B4-BE49-F238E27FC236}">
                    <a16:creationId xmlns:a16="http://schemas.microsoft.com/office/drawing/2014/main" id="{2B24F88C-F664-4133-91D6-9C69424D1E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498" y="4584550"/>
                <a:ext cx="1539184" cy="846825"/>
              </a:xfrm>
              <a:prstGeom prst="rect">
                <a:avLst/>
              </a:prstGeom>
              <a:ln>
                <a:solidFill>
                  <a:schemeClr val="tx1"/>
                </a:solidFill>
              </a:ln>
            </p:spPr>
          </p:pic>
          <p:pic>
            <p:nvPicPr>
              <p:cNvPr id="20" name="Picture 19" descr="diagram of three fault domains, FD0, FD1 and FD1. FD0 contains one UD 0 and FD1 contains two update domains, UD1 and UD2.">
                <a:extLst>
                  <a:ext uri="{FF2B5EF4-FFF2-40B4-BE49-F238E27FC236}">
                    <a16:creationId xmlns:a16="http://schemas.microsoft.com/office/drawing/2014/main" id="{109A3630-DE95-4268-B3A6-1CFB48B85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098" y="4432150"/>
                <a:ext cx="1539184" cy="846825"/>
              </a:xfrm>
              <a:prstGeom prst="rect">
                <a:avLst/>
              </a:prstGeom>
              <a:ln>
                <a:solidFill>
                  <a:schemeClr val="tx1"/>
                </a:solidFill>
              </a:ln>
            </p:spPr>
          </p:pic>
        </p:grpSp>
        <p:sp>
          <p:nvSpPr>
            <p:cNvPr id="10" name="Rectangle 9">
              <a:extLst>
                <a:ext uri="{FF2B5EF4-FFF2-40B4-BE49-F238E27FC236}">
                  <a16:creationId xmlns:a16="http://schemas.microsoft.com/office/drawing/2014/main" id="{90C3513A-1756-4789-9F87-82047F90C544}"/>
                </a:ext>
              </a:extLst>
            </p:cNvPr>
            <p:cNvSpPr/>
            <p:nvPr/>
          </p:nvSpPr>
          <p:spPr>
            <a:xfrm>
              <a:off x="6926019" y="2138699"/>
              <a:ext cx="2009653" cy="363946"/>
            </a:xfrm>
            <a:prstGeom prst="rect">
              <a:avLst/>
            </a:prstGeom>
          </p:spPr>
          <p:txBody>
            <a:bodyPr wrap="none">
              <a:spAutoFit/>
            </a:bodyPr>
            <a:lstStyle/>
            <a:p>
              <a:r>
                <a:rPr lang="en-IE"/>
                <a:t>Availability Zone 1</a:t>
              </a:r>
              <a:endParaRPr lang="en-US"/>
            </a:p>
          </p:txBody>
        </p:sp>
        <p:sp>
          <p:nvSpPr>
            <p:cNvPr id="11" name="Rectangle 10">
              <a:extLst>
                <a:ext uri="{FF2B5EF4-FFF2-40B4-BE49-F238E27FC236}">
                  <a16:creationId xmlns:a16="http://schemas.microsoft.com/office/drawing/2014/main" id="{A118B9BF-950B-4A33-B5EC-A51AF5CD77DB}"/>
                </a:ext>
              </a:extLst>
            </p:cNvPr>
            <p:cNvSpPr/>
            <p:nvPr/>
          </p:nvSpPr>
          <p:spPr>
            <a:xfrm>
              <a:off x="8288645" y="5360218"/>
              <a:ext cx="2009653" cy="363946"/>
            </a:xfrm>
            <a:prstGeom prst="rect">
              <a:avLst/>
            </a:prstGeom>
          </p:spPr>
          <p:txBody>
            <a:bodyPr wrap="none">
              <a:spAutoFit/>
            </a:bodyPr>
            <a:lstStyle/>
            <a:p>
              <a:r>
                <a:rPr lang="en-IE"/>
                <a:t>Availability Zone 3</a:t>
              </a:r>
              <a:endParaRPr lang="en-US"/>
            </a:p>
          </p:txBody>
        </p:sp>
        <p:sp>
          <p:nvSpPr>
            <p:cNvPr id="12" name="Rectangle 11">
              <a:extLst>
                <a:ext uri="{FF2B5EF4-FFF2-40B4-BE49-F238E27FC236}">
                  <a16:creationId xmlns:a16="http://schemas.microsoft.com/office/drawing/2014/main" id="{DED9248F-ADD8-4814-8471-968A3DC3042E}"/>
                </a:ext>
              </a:extLst>
            </p:cNvPr>
            <p:cNvSpPr/>
            <p:nvPr/>
          </p:nvSpPr>
          <p:spPr>
            <a:xfrm>
              <a:off x="9426309" y="2104282"/>
              <a:ext cx="2009653" cy="363946"/>
            </a:xfrm>
            <a:prstGeom prst="rect">
              <a:avLst/>
            </a:prstGeom>
          </p:spPr>
          <p:txBody>
            <a:bodyPr wrap="none">
              <a:spAutoFit/>
            </a:bodyPr>
            <a:lstStyle/>
            <a:p>
              <a:r>
                <a:rPr lang="en-IE"/>
                <a:t>Availability Zone 2</a:t>
              </a:r>
              <a:endParaRPr lang="en-US"/>
            </a:p>
          </p:txBody>
        </p:sp>
        <p:sp>
          <p:nvSpPr>
            <p:cNvPr id="13" name="Arrow: Left-Right 12">
              <a:extLst>
                <a:ext uri="{FF2B5EF4-FFF2-40B4-BE49-F238E27FC236}">
                  <a16:creationId xmlns:a16="http://schemas.microsoft.com/office/drawing/2014/main" id="{D2351211-A447-4536-AACF-ED13AB686E72}"/>
                </a:ext>
              </a:extLst>
            </p:cNvPr>
            <p:cNvSpPr/>
            <p:nvPr/>
          </p:nvSpPr>
          <p:spPr bwMode="auto">
            <a:xfrm>
              <a:off x="8870804" y="2861541"/>
              <a:ext cx="734489" cy="346616"/>
            </a:xfrm>
            <a:prstGeom prst="leftRightArrow">
              <a:avLst/>
            </a:prstGeom>
            <a:solidFill>
              <a:srgbClr val="2E6CA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4" name="Arrow: Left-Right 13">
              <a:extLst>
                <a:ext uri="{FF2B5EF4-FFF2-40B4-BE49-F238E27FC236}">
                  <a16:creationId xmlns:a16="http://schemas.microsoft.com/office/drawing/2014/main" id="{06D8D8D5-8485-4E62-809C-7D564FFE123D}"/>
                </a:ext>
              </a:extLst>
            </p:cNvPr>
            <p:cNvSpPr/>
            <p:nvPr/>
          </p:nvSpPr>
          <p:spPr bwMode="auto">
            <a:xfrm rot="3143699">
              <a:off x="8184190" y="3712099"/>
              <a:ext cx="734489" cy="346616"/>
            </a:xfrm>
            <a:prstGeom prst="leftRightArrow">
              <a:avLst/>
            </a:prstGeom>
            <a:solidFill>
              <a:srgbClr val="2E6CA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14">
              <a:extLst>
                <a:ext uri="{FF2B5EF4-FFF2-40B4-BE49-F238E27FC236}">
                  <a16:creationId xmlns:a16="http://schemas.microsoft.com/office/drawing/2014/main" id="{805E6B2A-E6C2-4E3A-BA2E-226A1E5A328F}"/>
                </a:ext>
              </a:extLst>
            </p:cNvPr>
            <p:cNvPicPr>
              <a:picLocks noChangeAspect="1"/>
            </p:cNvPicPr>
            <p:nvPr/>
          </p:nvPicPr>
          <p:blipFill>
            <a:blip r:embed="rId4"/>
            <a:stretch>
              <a:fillRect/>
            </a:stretch>
          </p:blipFill>
          <p:spPr>
            <a:xfrm flipH="1">
              <a:off x="9598649" y="3590370"/>
              <a:ext cx="518205" cy="585267"/>
            </a:xfrm>
            <a:prstGeom prst="rect">
              <a:avLst/>
            </a:prstGeom>
          </p:spPr>
        </p:pic>
        <p:sp>
          <p:nvSpPr>
            <p:cNvPr id="16" name="Rectangle 15">
              <a:extLst>
                <a:ext uri="{FF2B5EF4-FFF2-40B4-BE49-F238E27FC236}">
                  <a16:creationId xmlns:a16="http://schemas.microsoft.com/office/drawing/2014/main" id="{EDDE5154-A715-4498-B1F6-76C92411F7AD}"/>
                </a:ext>
              </a:extLst>
            </p:cNvPr>
            <p:cNvSpPr/>
            <p:nvPr/>
          </p:nvSpPr>
          <p:spPr bwMode="auto">
            <a:xfrm>
              <a:off x="6818439" y="1775012"/>
              <a:ext cx="4785298" cy="4044875"/>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80FC8344-0717-4DF1-8D6C-319B8618D90C}"/>
                </a:ext>
              </a:extLst>
            </p:cNvPr>
            <p:cNvSpPr/>
            <p:nvPr/>
          </p:nvSpPr>
          <p:spPr>
            <a:xfrm>
              <a:off x="8330344" y="1571306"/>
              <a:ext cx="1693797" cy="400110"/>
            </a:xfrm>
            <a:prstGeom prst="rect">
              <a:avLst/>
            </a:prstGeom>
            <a:solidFill>
              <a:schemeClr val="bg1"/>
            </a:solidFill>
          </p:spPr>
          <p:txBody>
            <a:bodyPr wrap="none">
              <a:spAutoFit/>
            </a:bodyPr>
            <a:lstStyle/>
            <a:p>
              <a:r>
                <a:rPr lang="en-IE" sz="2000"/>
                <a:t>Azure Region</a:t>
              </a:r>
              <a:endParaRPr lang="en-US" sz="2000"/>
            </a:p>
          </p:txBody>
        </p:sp>
      </p:grpSp>
    </p:spTree>
    <p:extLst>
      <p:ext uri="{BB962C8B-B14F-4D97-AF65-F5344CB8AC3E}">
        <p14:creationId xmlns:p14="http://schemas.microsoft.com/office/powerpoint/2010/main" val="4254338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Resource groups</a:t>
            </a:r>
          </a:p>
        </p:txBody>
      </p:sp>
      <p:sp>
        <p:nvSpPr>
          <p:cNvPr id="5" name="Text Placeholder 5">
            <a:extLst>
              <a:ext uri="{FF2B5EF4-FFF2-40B4-BE49-F238E27FC236}">
                <a16:creationId xmlns:a16="http://schemas.microsoft.com/office/drawing/2014/main" id="{8FD00436-2CB6-4054-A448-6F71BA24BD54}"/>
              </a:ext>
            </a:extLst>
          </p:cNvPr>
          <p:cNvSpPr txBox="1">
            <a:spLocks/>
          </p:cNvSpPr>
          <p:nvPr/>
        </p:nvSpPr>
        <p:spPr>
          <a:xfrm>
            <a:off x="623345" y="1604266"/>
            <a:ext cx="5705357" cy="413651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7338" indent="-287338">
              <a:buFont typeface="Arial" panose="020B0604020202020204" pitchFamily="34" charset="0"/>
              <a:buChar char="•"/>
            </a:pPr>
            <a:r>
              <a:rPr lang="en-US" dirty="0"/>
              <a:t>Containers for multiple resources that share the same life cycle. </a:t>
            </a:r>
          </a:p>
          <a:p>
            <a:pPr marL="287338" indent="-287338">
              <a:buFont typeface="Arial" panose="020B0604020202020204" pitchFamily="34" charset="0"/>
              <a:buChar char="•"/>
            </a:pPr>
            <a:r>
              <a:rPr lang="en-US" dirty="0"/>
              <a:t>Aggregates resources into a single manageable unit.</a:t>
            </a:r>
          </a:p>
          <a:p>
            <a:pPr marL="287338" indent="-287338">
              <a:buFont typeface="Arial" panose="020B0604020202020204" pitchFamily="34" charset="0"/>
              <a:buChar char="•"/>
            </a:pPr>
            <a:r>
              <a:rPr lang="en-US" dirty="0"/>
              <a:t>Every Azure resource must exist in one (and only one) resource group.</a:t>
            </a:r>
          </a:p>
          <a:p>
            <a:pPr marL="287338" indent="-287338">
              <a:buFont typeface="Arial" panose="020B0604020202020204" pitchFamily="34" charset="0"/>
              <a:buChar char="•"/>
            </a:pPr>
            <a:r>
              <a:rPr lang="en-US" dirty="0"/>
              <a:t>Secure at the resource group </a:t>
            </a:r>
            <a:br>
              <a:rPr lang="en-US" dirty="0"/>
            </a:br>
            <a:r>
              <a:rPr lang="en-US" dirty="0"/>
              <a:t>(or resource) level - using role-based access control (RBAC).</a:t>
            </a:r>
          </a:p>
        </p:txBody>
      </p:sp>
      <p:grpSp>
        <p:nvGrpSpPr>
          <p:cNvPr id="18" name="Group 17">
            <a:extLst>
              <a:ext uri="{FF2B5EF4-FFF2-40B4-BE49-F238E27FC236}">
                <a16:creationId xmlns:a16="http://schemas.microsoft.com/office/drawing/2014/main" id="{5E2B8897-2C33-44F4-BA75-D7C3B7E5CCFA}"/>
              </a:ext>
              <a:ext uri="{C183D7F6-B498-43B3-948B-1728B52AA6E4}">
                <adec:decorative xmlns:adec="http://schemas.microsoft.com/office/drawing/2017/decorative" val="1"/>
              </a:ext>
            </a:extLst>
          </p:cNvPr>
          <p:cNvGrpSpPr/>
          <p:nvPr/>
        </p:nvGrpSpPr>
        <p:grpSpPr>
          <a:xfrm>
            <a:off x="6509084" y="3079697"/>
            <a:ext cx="5236495" cy="451533"/>
            <a:chOff x="5241462" y="3342290"/>
            <a:chExt cx="6612401" cy="554762"/>
          </a:xfrm>
        </p:grpSpPr>
        <p:sp>
          <p:nvSpPr>
            <p:cNvPr id="19" name="Freeform 306">
              <a:extLst>
                <a:ext uri="{FF2B5EF4-FFF2-40B4-BE49-F238E27FC236}">
                  <a16:creationId xmlns:a16="http://schemas.microsoft.com/office/drawing/2014/main" id="{E6AAD464-9EF6-4786-B20C-7800D2EEF820}"/>
                </a:ext>
              </a:extLst>
            </p:cNvPr>
            <p:cNvSpPr>
              <a:spLocks/>
            </p:cNvSpPr>
            <p:nvPr/>
          </p:nvSpPr>
          <p:spPr bwMode="auto">
            <a:xfrm>
              <a:off x="5241462" y="3615197"/>
              <a:ext cx="6612401" cy="8948"/>
            </a:xfrm>
            <a:custGeom>
              <a:avLst/>
              <a:gdLst>
                <a:gd name="T0" fmla="*/ 0 w 3695"/>
                <a:gd name="T1" fmla="*/ 5 h 5"/>
                <a:gd name="T2" fmla="*/ 3695 w 3695"/>
                <a:gd name="T3" fmla="*/ 5 h 5"/>
                <a:gd name="T4" fmla="*/ 3695 w 3695"/>
                <a:gd name="T5" fmla="*/ 0 h 5"/>
                <a:gd name="T6" fmla="*/ 0 w 3695"/>
                <a:gd name="T7" fmla="*/ 0 h 5"/>
              </a:gdLst>
              <a:ahLst/>
              <a:cxnLst>
                <a:cxn ang="0">
                  <a:pos x="T0" y="T1"/>
                </a:cxn>
                <a:cxn ang="0">
                  <a:pos x="T2" y="T3"/>
                </a:cxn>
                <a:cxn ang="0">
                  <a:pos x="T4" y="T5"/>
                </a:cxn>
                <a:cxn ang="0">
                  <a:pos x="T6" y="T7"/>
                </a:cxn>
              </a:cxnLst>
              <a:rect l="0" t="0" r="r" b="b"/>
              <a:pathLst>
                <a:path w="3695" h="5">
                  <a:moveTo>
                    <a:pt x="0" y="5"/>
                  </a:moveTo>
                  <a:lnTo>
                    <a:pt x="3695" y="5"/>
                  </a:lnTo>
                  <a:lnTo>
                    <a:pt x="3695" y="0"/>
                  </a:lnTo>
                  <a:lnTo>
                    <a:pt x="0" y="0"/>
                  </a:lnTo>
                </a:path>
              </a:pathLst>
            </a:custGeom>
            <a:noFill/>
            <a:ln w="9525">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20" name="Oval 307">
              <a:extLst>
                <a:ext uri="{FF2B5EF4-FFF2-40B4-BE49-F238E27FC236}">
                  <a16:creationId xmlns:a16="http://schemas.microsoft.com/office/drawing/2014/main" id="{1975E4FF-A96A-4FA6-AF7E-63D864429558}"/>
                </a:ext>
              </a:extLst>
            </p:cNvPr>
            <p:cNvSpPr>
              <a:spLocks noChangeArrowheads="1"/>
            </p:cNvSpPr>
            <p:nvPr/>
          </p:nvSpPr>
          <p:spPr bwMode="auto">
            <a:xfrm>
              <a:off x="8270281" y="3342290"/>
              <a:ext cx="554762" cy="554762"/>
            </a:xfrm>
            <a:prstGeom prst="ellipse">
              <a:avLst/>
            </a:prstGeom>
            <a:solidFill>
              <a:schemeClr val="bg1">
                <a:lumMod val="50000"/>
              </a:schemeClr>
            </a:solidFill>
            <a:ln w="9525">
              <a:noFill/>
              <a:round/>
              <a:headEnd/>
              <a:tailEnd/>
            </a:ln>
          </p:spPr>
          <p:txBody>
            <a:bodyPr vert="horz" wrap="none" lIns="93260" tIns="46630" rIns="93260" bIns="4663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a:ln>
                    <a:noFill/>
                  </a:ln>
                  <a:solidFill>
                    <a:srgbClr val="FFFFFF"/>
                  </a:solidFill>
                  <a:effectLst/>
                  <a:uLnTx/>
                  <a:uFillTx/>
                  <a:latin typeface="Segoe UI"/>
                  <a:ea typeface="+mn-ea"/>
                  <a:cs typeface="+mn-cs"/>
                </a:rPr>
                <a:t>OR</a:t>
              </a:r>
            </a:p>
          </p:txBody>
        </p:sp>
      </p:grpSp>
      <p:grpSp>
        <p:nvGrpSpPr>
          <p:cNvPr id="3" name="Group 2" descr="One resource group is shown with web, database, virtual machine, and storage resources. ">
            <a:extLst>
              <a:ext uri="{FF2B5EF4-FFF2-40B4-BE49-F238E27FC236}">
                <a16:creationId xmlns:a16="http://schemas.microsoft.com/office/drawing/2014/main" id="{71C0458E-EF11-4ED0-AC3D-73D36D47C00F}"/>
              </a:ext>
            </a:extLst>
          </p:cNvPr>
          <p:cNvGrpSpPr/>
          <p:nvPr/>
        </p:nvGrpSpPr>
        <p:grpSpPr>
          <a:xfrm>
            <a:off x="6509084" y="1326857"/>
            <a:ext cx="5236495" cy="1675123"/>
            <a:chOff x="6509084" y="1326857"/>
            <a:chExt cx="5236495" cy="1675123"/>
          </a:xfrm>
        </p:grpSpPr>
        <p:sp>
          <p:nvSpPr>
            <p:cNvPr id="30" name="Rectangle 29">
              <a:extLst>
                <a:ext uri="{FF2B5EF4-FFF2-40B4-BE49-F238E27FC236}">
                  <a16:creationId xmlns:a16="http://schemas.microsoft.com/office/drawing/2014/main" id="{8802B0BE-69D8-48BA-B2E3-940A5229ED9C}"/>
                </a:ext>
              </a:extLst>
            </p:cNvPr>
            <p:cNvSpPr>
              <a:spLocks/>
            </p:cNvSpPr>
            <p:nvPr/>
          </p:nvSpPr>
          <p:spPr bwMode="auto">
            <a:xfrm>
              <a:off x="6509084" y="1326857"/>
              <a:ext cx="5236495" cy="1675123"/>
            </a:xfrm>
            <a:prstGeom prst="rect">
              <a:avLst/>
            </a:prstGeom>
            <a:solidFill>
              <a:schemeClr val="bg1">
                <a:lumMod val="9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a:ln>
                  <a:noFill/>
                </a:ln>
                <a:gradFill>
                  <a:gsLst>
                    <a:gs pos="2917">
                      <a:srgbClr val="FFFFFF"/>
                    </a:gs>
                    <a:gs pos="30000">
                      <a:srgbClr val="FFFFFF"/>
                    </a:gs>
                  </a:gsLst>
                  <a:lin ang="5400000" scaled="0"/>
                </a:gradFill>
                <a:effectLst/>
                <a:uLnTx/>
                <a:uFillTx/>
                <a:latin typeface="Segoe UI"/>
                <a:ea typeface="+mn-ea"/>
                <a:cs typeface="+mn-cs"/>
              </a:endParaRPr>
            </a:p>
          </p:txBody>
        </p:sp>
        <p:grpSp>
          <p:nvGrpSpPr>
            <p:cNvPr id="31" name="Group 4">
              <a:extLst>
                <a:ext uri="{FF2B5EF4-FFF2-40B4-BE49-F238E27FC236}">
                  <a16:creationId xmlns:a16="http://schemas.microsoft.com/office/drawing/2014/main" id="{D3EC6A38-C549-4DD3-BDC6-53A24DE919C5}"/>
                </a:ext>
              </a:extLst>
            </p:cNvPr>
            <p:cNvGrpSpPr>
              <a:grpSpLocks noChangeAspect="1"/>
            </p:cNvGrpSpPr>
            <p:nvPr/>
          </p:nvGrpSpPr>
          <p:grpSpPr bwMode="auto">
            <a:xfrm>
              <a:off x="8006248" y="2406935"/>
              <a:ext cx="336923" cy="219658"/>
              <a:chOff x="2" y="0"/>
              <a:chExt cx="268" cy="170"/>
            </a:xfrm>
            <a:solidFill>
              <a:schemeClr val="bg1">
                <a:lumMod val="75000"/>
              </a:schemeClr>
            </a:solidFill>
          </p:grpSpPr>
          <p:sp>
            <p:nvSpPr>
              <p:cNvPr id="32" name="Freeform 5">
                <a:extLst>
                  <a:ext uri="{FF2B5EF4-FFF2-40B4-BE49-F238E27FC236}">
                    <a16:creationId xmlns:a16="http://schemas.microsoft.com/office/drawing/2014/main" id="{FBF3F1B5-6240-4510-88DF-969B57755A4B}"/>
                  </a:ext>
                </a:extLst>
              </p:cNvPr>
              <p:cNvSpPr>
                <a:spLocks/>
              </p:cNvSpPr>
              <p:nvPr/>
            </p:nvSpPr>
            <p:spPr bwMode="auto">
              <a:xfrm>
                <a:off x="2" y="0"/>
                <a:ext cx="168" cy="119"/>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33" name="Freeform 6">
                <a:extLst>
                  <a:ext uri="{FF2B5EF4-FFF2-40B4-BE49-F238E27FC236}">
                    <a16:creationId xmlns:a16="http://schemas.microsoft.com/office/drawing/2014/main" id="{597DD81C-9BD8-4FD5-9BEC-DFCBCD217AFB}"/>
                  </a:ext>
                </a:extLst>
              </p:cNvPr>
              <p:cNvSpPr>
                <a:spLocks/>
              </p:cNvSpPr>
              <p:nvPr/>
            </p:nvSpPr>
            <p:spPr bwMode="auto">
              <a:xfrm>
                <a:off x="102" y="51"/>
                <a:ext cx="168" cy="119"/>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grpSp>
        <p:grpSp>
          <p:nvGrpSpPr>
            <p:cNvPr id="34" name="Group 33">
              <a:extLst>
                <a:ext uri="{FF2B5EF4-FFF2-40B4-BE49-F238E27FC236}">
                  <a16:creationId xmlns:a16="http://schemas.microsoft.com/office/drawing/2014/main" id="{B76E200A-2E13-4260-AD7A-E5C3CE6C98E1}"/>
                </a:ext>
              </a:extLst>
            </p:cNvPr>
            <p:cNvGrpSpPr>
              <a:grpSpLocks noChangeAspect="1"/>
            </p:cNvGrpSpPr>
            <p:nvPr/>
          </p:nvGrpSpPr>
          <p:grpSpPr bwMode="auto">
            <a:xfrm>
              <a:off x="9955496" y="2406935"/>
              <a:ext cx="336923" cy="219658"/>
              <a:chOff x="2" y="0"/>
              <a:chExt cx="268" cy="170"/>
            </a:xfrm>
            <a:solidFill>
              <a:schemeClr val="bg1">
                <a:lumMod val="75000"/>
              </a:schemeClr>
            </a:solidFill>
          </p:grpSpPr>
          <p:sp>
            <p:nvSpPr>
              <p:cNvPr id="35" name="Freeform 5">
                <a:extLst>
                  <a:ext uri="{FF2B5EF4-FFF2-40B4-BE49-F238E27FC236}">
                    <a16:creationId xmlns:a16="http://schemas.microsoft.com/office/drawing/2014/main" id="{B404A507-054A-4A2A-A483-61AD685AB967}"/>
                  </a:ext>
                </a:extLst>
              </p:cNvPr>
              <p:cNvSpPr>
                <a:spLocks/>
              </p:cNvSpPr>
              <p:nvPr/>
            </p:nvSpPr>
            <p:spPr bwMode="auto">
              <a:xfrm>
                <a:off x="2" y="0"/>
                <a:ext cx="168" cy="119"/>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36" name="Freeform 6">
                <a:extLst>
                  <a:ext uri="{FF2B5EF4-FFF2-40B4-BE49-F238E27FC236}">
                    <a16:creationId xmlns:a16="http://schemas.microsoft.com/office/drawing/2014/main" id="{F72B929F-B240-4181-BF4F-1FBE206CC267}"/>
                  </a:ext>
                </a:extLst>
              </p:cNvPr>
              <p:cNvSpPr>
                <a:spLocks/>
              </p:cNvSpPr>
              <p:nvPr/>
            </p:nvSpPr>
            <p:spPr bwMode="auto">
              <a:xfrm>
                <a:off x="102" y="51"/>
                <a:ext cx="168" cy="119"/>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grpSp>
        <p:sp>
          <p:nvSpPr>
            <p:cNvPr id="37" name="Freeform 256">
              <a:extLst>
                <a:ext uri="{FF2B5EF4-FFF2-40B4-BE49-F238E27FC236}">
                  <a16:creationId xmlns:a16="http://schemas.microsoft.com/office/drawing/2014/main" id="{594B90BD-C27F-4229-A1CD-55F245F0F9EF}"/>
                </a:ext>
              </a:extLst>
            </p:cNvPr>
            <p:cNvSpPr>
              <a:spLocks noEditPoints="1"/>
            </p:cNvSpPr>
            <p:nvPr/>
          </p:nvSpPr>
          <p:spPr bwMode="auto">
            <a:xfrm>
              <a:off x="6840706" y="2149807"/>
              <a:ext cx="735447" cy="733914"/>
            </a:xfrm>
            <a:custGeom>
              <a:avLst/>
              <a:gdLst>
                <a:gd name="T0" fmla="*/ 423 w 517"/>
                <a:gd name="T1" fmla="*/ 502 h 502"/>
                <a:gd name="T2" fmla="*/ 161 w 517"/>
                <a:gd name="T3" fmla="*/ 348 h 502"/>
                <a:gd name="T4" fmla="*/ 24 w 517"/>
                <a:gd name="T5" fmla="*/ 158 h 502"/>
                <a:gd name="T6" fmla="*/ 31 w 517"/>
                <a:gd name="T7" fmla="*/ 24 h 502"/>
                <a:gd name="T8" fmla="*/ 94 w 517"/>
                <a:gd name="T9" fmla="*/ 0 h 502"/>
                <a:gd name="T10" fmla="*/ 356 w 517"/>
                <a:gd name="T11" fmla="*/ 154 h 502"/>
                <a:gd name="T12" fmla="*/ 493 w 517"/>
                <a:gd name="T13" fmla="*/ 344 h 502"/>
                <a:gd name="T14" fmla="*/ 486 w 517"/>
                <a:gd name="T15" fmla="*/ 479 h 502"/>
                <a:gd name="T16" fmla="*/ 423 w 517"/>
                <a:gd name="T17" fmla="*/ 502 h 502"/>
                <a:gd name="T18" fmla="*/ 94 w 517"/>
                <a:gd name="T19" fmla="*/ 31 h 502"/>
                <a:gd name="T20" fmla="*/ 53 w 517"/>
                <a:gd name="T21" fmla="*/ 46 h 502"/>
                <a:gd name="T22" fmla="*/ 52 w 517"/>
                <a:gd name="T23" fmla="*/ 147 h 502"/>
                <a:gd name="T24" fmla="*/ 183 w 517"/>
                <a:gd name="T25" fmla="*/ 327 h 502"/>
                <a:gd name="T26" fmla="*/ 423 w 517"/>
                <a:gd name="T27" fmla="*/ 471 h 502"/>
                <a:gd name="T28" fmla="*/ 464 w 517"/>
                <a:gd name="T29" fmla="*/ 457 h 502"/>
                <a:gd name="T30" fmla="*/ 465 w 517"/>
                <a:gd name="T31" fmla="*/ 356 h 502"/>
                <a:gd name="T32" fmla="*/ 334 w 517"/>
                <a:gd name="T33" fmla="*/ 176 h 502"/>
                <a:gd name="T34" fmla="*/ 94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423" y="502"/>
                  </a:moveTo>
                  <a:cubicBezTo>
                    <a:pt x="355" y="502"/>
                    <a:pt x="259" y="446"/>
                    <a:pt x="161" y="348"/>
                  </a:cubicBezTo>
                  <a:cubicBezTo>
                    <a:pt x="95" y="282"/>
                    <a:pt x="47" y="216"/>
                    <a:pt x="24" y="158"/>
                  </a:cubicBezTo>
                  <a:cubicBezTo>
                    <a:pt x="0" y="100"/>
                    <a:pt x="2" y="52"/>
                    <a:pt x="31" y="24"/>
                  </a:cubicBezTo>
                  <a:cubicBezTo>
                    <a:pt x="46" y="8"/>
                    <a:pt x="68" y="0"/>
                    <a:pt x="94" y="0"/>
                  </a:cubicBezTo>
                  <a:cubicBezTo>
                    <a:pt x="162" y="0"/>
                    <a:pt x="258" y="56"/>
                    <a:pt x="356" y="154"/>
                  </a:cubicBezTo>
                  <a:cubicBezTo>
                    <a:pt x="422" y="221"/>
                    <a:pt x="470" y="286"/>
                    <a:pt x="493" y="344"/>
                  </a:cubicBezTo>
                  <a:cubicBezTo>
                    <a:pt x="517" y="402"/>
                    <a:pt x="515" y="450"/>
                    <a:pt x="486" y="479"/>
                  </a:cubicBezTo>
                  <a:cubicBezTo>
                    <a:pt x="471" y="494"/>
                    <a:pt x="449" y="502"/>
                    <a:pt x="423" y="502"/>
                  </a:cubicBezTo>
                  <a:close/>
                  <a:moveTo>
                    <a:pt x="94" y="31"/>
                  </a:moveTo>
                  <a:cubicBezTo>
                    <a:pt x="76" y="31"/>
                    <a:pt x="62" y="36"/>
                    <a:pt x="53" y="46"/>
                  </a:cubicBezTo>
                  <a:cubicBezTo>
                    <a:pt x="34" y="65"/>
                    <a:pt x="33" y="101"/>
                    <a:pt x="52" y="147"/>
                  </a:cubicBezTo>
                  <a:cubicBezTo>
                    <a:pt x="74" y="201"/>
                    <a:pt x="119" y="263"/>
                    <a:pt x="183" y="327"/>
                  </a:cubicBezTo>
                  <a:cubicBezTo>
                    <a:pt x="274" y="417"/>
                    <a:pt x="364" y="471"/>
                    <a:pt x="423" y="471"/>
                  </a:cubicBezTo>
                  <a:cubicBezTo>
                    <a:pt x="441" y="471"/>
                    <a:pt x="455" y="467"/>
                    <a:pt x="464" y="457"/>
                  </a:cubicBezTo>
                  <a:cubicBezTo>
                    <a:pt x="483" y="438"/>
                    <a:pt x="484" y="402"/>
                    <a:pt x="465" y="356"/>
                  </a:cubicBezTo>
                  <a:cubicBezTo>
                    <a:pt x="443" y="302"/>
                    <a:pt x="398" y="240"/>
                    <a:pt x="334" y="176"/>
                  </a:cubicBezTo>
                  <a:cubicBezTo>
                    <a:pt x="243" y="85"/>
                    <a:pt x="153" y="31"/>
                    <a:pt x="94" y="31"/>
                  </a:cubicBezTo>
                  <a:close/>
                </a:path>
              </a:pathLst>
            </a:custGeom>
            <a:solidFill>
              <a:srgbClr val="D8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38" name="Freeform 257">
              <a:extLst>
                <a:ext uri="{FF2B5EF4-FFF2-40B4-BE49-F238E27FC236}">
                  <a16:creationId xmlns:a16="http://schemas.microsoft.com/office/drawing/2014/main" id="{4BA2D207-8796-4D0F-9FBD-0E2BC09E6423}"/>
                </a:ext>
              </a:extLst>
            </p:cNvPr>
            <p:cNvSpPr>
              <a:spLocks noEditPoints="1"/>
            </p:cNvSpPr>
            <p:nvPr/>
          </p:nvSpPr>
          <p:spPr bwMode="auto">
            <a:xfrm>
              <a:off x="6840706" y="2149807"/>
              <a:ext cx="735447" cy="733914"/>
            </a:xfrm>
            <a:custGeom>
              <a:avLst/>
              <a:gdLst>
                <a:gd name="T0" fmla="*/ 94 w 517"/>
                <a:gd name="T1" fmla="*/ 502 h 502"/>
                <a:gd name="T2" fmla="*/ 31 w 517"/>
                <a:gd name="T3" fmla="*/ 479 h 502"/>
                <a:gd name="T4" fmla="*/ 24 w 517"/>
                <a:gd name="T5" fmla="*/ 344 h 502"/>
                <a:gd name="T6" fmla="*/ 161 w 517"/>
                <a:gd name="T7" fmla="*/ 154 h 502"/>
                <a:gd name="T8" fmla="*/ 423 w 517"/>
                <a:gd name="T9" fmla="*/ 0 h 502"/>
                <a:gd name="T10" fmla="*/ 486 w 517"/>
                <a:gd name="T11" fmla="*/ 24 h 502"/>
                <a:gd name="T12" fmla="*/ 493 w 517"/>
                <a:gd name="T13" fmla="*/ 158 h 502"/>
                <a:gd name="T14" fmla="*/ 356 w 517"/>
                <a:gd name="T15" fmla="*/ 348 h 502"/>
                <a:gd name="T16" fmla="*/ 94 w 517"/>
                <a:gd name="T17" fmla="*/ 502 h 502"/>
                <a:gd name="T18" fmla="*/ 423 w 517"/>
                <a:gd name="T19" fmla="*/ 31 h 502"/>
                <a:gd name="T20" fmla="*/ 183 w 517"/>
                <a:gd name="T21" fmla="*/ 176 h 502"/>
                <a:gd name="T22" fmla="*/ 52 w 517"/>
                <a:gd name="T23" fmla="*/ 356 h 502"/>
                <a:gd name="T24" fmla="*/ 53 w 517"/>
                <a:gd name="T25" fmla="*/ 457 h 502"/>
                <a:gd name="T26" fmla="*/ 94 w 517"/>
                <a:gd name="T27" fmla="*/ 471 h 502"/>
                <a:gd name="T28" fmla="*/ 334 w 517"/>
                <a:gd name="T29" fmla="*/ 327 h 502"/>
                <a:gd name="T30" fmla="*/ 465 w 517"/>
                <a:gd name="T31" fmla="*/ 147 h 502"/>
                <a:gd name="T32" fmla="*/ 464 w 517"/>
                <a:gd name="T33" fmla="*/ 46 h 502"/>
                <a:gd name="T34" fmla="*/ 423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94" y="502"/>
                  </a:moveTo>
                  <a:cubicBezTo>
                    <a:pt x="68" y="502"/>
                    <a:pt x="46" y="494"/>
                    <a:pt x="31" y="479"/>
                  </a:cubicBezTo>
                  <a:cubicBezTo>
                    <a:pt x="2" y="450"/>
                    <a:pt x="0" y="402"/>
                    <a:pt x="24" y="344"/>
                  </a:cubicBezTo>
                  <a:cubicBezTo>
                    <a:pt x="47" y="286"/>
                    <a:pt x="95" y="221"/>
                    <a:pt x="161" y="154"/>
                  </a:cubicBezTo>
                  <a:cubicBezTo>
                    <a:pt x="259" y="56"/>
                    <a:pt x="355" y="0"/>
                    <a:pt x="423" y="0"/>
                  </a:cubicBezTo>
                  <a:cubicBezTo>
                    <a:pt x="449" y="0"/>
                    <a:pt x="471" y="8"/>
                    <a:pt x="486" y="24"/>
                  </a:cubicBezTo>
                  <a:cubicBezTo>
                    <a:pt x="515" y="52"/>
                    <a:pt x="517" y="100"/>
                    <a:pt x="493" y="158"/>
                  </a:cubicBezTo>
                  <a:cubicBezTo>
                    <a:pt x="470" y="216"/>
                    <a:pt x="422" y="282"/>
                    <a:pt x="356" y="348"/>
                  </a:cubicBezTo>
                  <a:cubicBezTo>
                    <a:pt x="258" y="446"/>
                    <a:pt x="162" y="502"/>
                    <a:pt x="94" y="502"/>
                  </a:cubicBezTo>
                  <a:close/>
                  <a:moveTo>
                    <a:pt x="423" y="31"/>
                  </a:moveTo>
                  <a:cubicBezTo>
                    <a:pt x="364" y="31"/>
                    <a:pt x="274" y="85"/>
                    <a:pt x="183" y="176"/>
                  </a:cubicBezTo>
                  <a:cubicBezTo>
                    <a:pt x="119" y="240"/>
                    <a:pt x="74" y="302"/>
                    <a:pt x="52" y="356"/>
                  </a:cubicBezTo>
                  <a:cubicBezTo>
                    <a:pt x="33" y="402"/>
                    <a:pt x="34" y="438"/>
                    <a:pt x="53" y="457"/>
                  </a:cubicBezTo>
                  <a:cubicBezTo>
                    <a:pt x="62" y="467"/>
                    <a:pt x="76" y="471"/>
                    <a:pt x="94" y="471"/>
                  </a:cubicBezTo>
                  <a:cubicBezTo>
                    <a:pt x="153" y="471"/>
                    <a:pt x="243" y="417"/>
                    <a:pt x="334" y="327"/>
                  </a:cubicBezTo>
                  <a:cubicBezTo>
                    <a:pt x="398" y="263"/>
                    <a:pt x="443" y="201"/>
                    <a:pt x="465" y="147"/>
                  </a:cubicBezTo>
                  <a:cubicBezTo>
                    <a:pt x="484" y="101"/>
                    <a:pt x="483" y="65"/>
                    <a:pt x="464" y="46"/>
                  </a:cubicBezTo>
                  <a:cubicBezTo>
                    <a:pt x="455" y="36"/>
                    <a:pt x="441" y="31"/>
                    <a:pt x="423" y="31"/>
                  </a:cubicBezTo>
                  <a:close/>
                </a:path>
              </a:pathLst>
            </a:custGeom>
            <a:solidFill>
              <a:srgbClr val="9899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39" name="Text Placeholder 1">
              <a:extLst>
                <a:ext uri="{FF2B5EF4-FFF2-40B4-BE49-F238E27FC236}">
                  <a16:creationId xmlns:a16="http://schemas.microsoft.com/office/drawing/2014/main" id="{8BBAEE7F-10F8-4F14-963A-392D68322743}"/>
                </a:ext>
              </a:extLst>
            </p:cNvPr>
            <p:cNvSpPr txBox="1">
              <a:spLocks/>
            </p:cNvSpPr>
            <p:nvPr/>
          </p:nvSpPr>
          <p:spPr>
            <a:xfrm>
              <a:off x="6531834" y="1326857"/>
              <a:ext cx="4657534" cy="680356"/>
            </a:xfrm>
            <a:prstGeom prst="rect">
              <a:avLst/>
            </a:prstGeom>
          </p:spPr>
          <p:txBody>
            <a:bodyPr vert="horz" wrap="square" lIns="147600" tIns="90000" rIns="147600" bIns="90000" rtlCol="0">
              <a:spAutoFit/>
            </a:bodyPr>
            <a:lstStyle>
              <a:lvl1pPr marL="347472" indent="-347472" algn="l" defTabSz="914400" rtl="0" eaLnBrk="1" latinLnBrk="0" hangingPunct="1">
                <a:lnSpc>
                  <a:spcPct val="90000"/>
                </a:lnSpc>
                <a:spcBef>
                  <a:spcPts val="24"/>
                </a:spcBef>
                <a:buFont typeface="Arial" panose="020B0604020202020204" pitchFamily="34" charset="0"/>
                <a:buChar char="•"/>
                <a:defRPr lang="en-US" sz="2600" kern="1200">
                  <a:solidFill>
                    <a:schemeClr val="tx1"/>
                  </a:solidFill>
                  <a:latin typeface="+mn-lt"/>
                  <a:ea typeface="+mn-ea"/>
                  <a:cs typeface="Segoe UI" panose="020B0502040204020203" pitchFamily="34" charset="0"/>
                </a:defRPr>
              </a:lvl1pPr>
              <a:lvl2pPr marL="583200" indent="-241200" algn="l" defTabSz="914400" rtl="0" eaLnBrk="1" latinLnBrk="0" hangingPunct="1">
                <a:lnSpc>
                  <a:spcPct val="90000"/>
                </a:lnSpc>
                <a:spcBef>
                  <a:spcPts val="24"/>
                </a:spcBef>
                <a:buFont typeface="Arial" panose="020B0604020202020204" pitchFamily="34" charset="0"/>
                <a:buChar char="•"/>
                <a:defRPr lang="en-US" sz="2400" kern="1200">
                  <a:solidFill>
                    <a:schemeClr val="tx1"/>
                  </a:solidFill>
                  <a:latin typeface="+mn-lt"/>
                  <a:ea typeface="+mn-ea"/>
                  <a:cs typeface="Segoe UI" panose="020B0502040204020203" pitchFamily="34" charset="0"/>
                </a:defRPr>
              </a:lvl2pPr>
              <a:lvl3pPr marL="804672" indent="-230400" algn="l" defTabSz="914400" rtl="0" eaLnBrk="1" latinLnBrk="0" hangingPunct="1">
                <a:lnSpc>
                  <a:spcPct val="90000"/>
                </a:lnSpc>
                <a:spcBef>
                  <a:spcPts val="24"/>
                </a:spcBef>
                <a:buFont typeface="Arial" panose="020B0604020202020204" pitchFamily="34" charset="0"/>
                <a:buChar char="•"/>
                <a:defRPr lang="en-US" sz="2400" kern="1200">
                  <a:solidFill>
                    <a:schemeClr val="tx1"/>
                  </a:solidFill>
                  <a:latin typeface="+mn-lt"/>
                  <a:ea typeface="+mn-ea"/>
                  <a:cs typeface="Segoe UI" panose="020B0502040204020203" pitchFamily="34" charset="0"/>
                </a:defRPr>
              </a:lvl3pPr>
              <a:lvl4pPr marL="1029600" indent="-230400" algn="l" defTabSz="914400" rtl="0" eaLnBrk="1" latinLnBrk="0" hangingPunct="1">
                <a:lnSpc>
                  <a:spcPct val="90000"/>
                </a:lnSpc>
                <a:spcBef>
                  <a:spcPts val="24"/>
                </a:spcBef>
                <a:buFont typeface="Arial" panose="020B0604020202020204" pitchFamily="34" charset="0"/>
                <a:buChar char="•"/>
                <a:defRPr lang="en-US" sz="2000" kern="1200">
                  <a:solidFill>
                    <a:schemeClr val="tx1"/>
                  </a:solidFill>
                  <a:latin typeface="+mn-lt"/>
                  <a:ea typeface="+mn-ea"/>
                  <a:cs typeface="Segoe UI" panose="020B0502040204020203" pitchFamily="34" charset="0"/>
                </a:defRPr>
              </a:lvl4pPr>
              <a:lvl5pPr marL="1261872" indent="-230400" algn="l" defTabSz="914400" rtl="0" eaLnBrk="1" latinLnBrk="0" hangingPunct="1">
                <a:lnSpc>
                  <a:spcPct val="90000"/>
                </a:lnSpc>
                <a:spcBef>
                  <a:spcPts val="24"/>
                </a:spcBef>
                <a:buFont typeface="Arial" panose="020B0604020202020204" pitchFamily="34" charset="0"/>
                <a:buChar char="•"/>
                <a:defRPr lang="en-US" sz="2000" kern="1200">
                  <a:solidFill>
                    <a:schemeClr val="tx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24"/>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Segoe UI" panose="020B0502040204020203" pitchFamily="34" charset="0"/>
                </a:rPr>
                <a:t>Resource groups </a:t>
              </a:r>
              <a:br>
                <a:rPr kumimoji="0" lang="en-US" sz="1800" b="0" i="0" u="none" strike="noStrike" kern="1200" cap="none" spc="0" normalizeH="0" baseline="0" noProof="0" dirty="0">
                  <a:ln>
                    <a:noFill/>
                  </a:ln>
                  <a:solidFill>
                    <a:srgbClr val="505050"/>
                  </a:solidFill>
                  <a:effectLst/>
                  <a:uLnTx/>
                  <a:uFillTx/>
                  <a:latin typeface="Segoe UI"/>
                  <a:ea typeface="+mn-ea"/>
                  <a:cs typeface="Segoe UI" panose="020B0502040204020203" pitchFamily="34" charset="0"/>
                </a:rPr>
              </a:br>
              <a:r>
                <a:rPr kumimoji="0" lang="en-US" sz="1800" b="0" i="0" u="none" strike="noStrike" kern="1200" cap="none" spc="0" normalizeH="0" baseline="0" noProof="0" dirty="0">
                  <a:ln>
                    <a:noFill/>
                  </a:ln>
                  <a:solidFill>
                    <a:srgbClr val="505050"/>
                  </a:solidFill>
                  <a:effectLst/>
                  <a:uLnTx/>
                  <a:uFillTx/>
                  <a:latin typeface="Segoe UI"/>
                  <a:ea typeface="+mn-ea"/>
                  <a:cs typeface="Segoe UI" panose="020B0502040204020203" pitchFamily="34" charset="0"/>
                </a:rPr>
                <a:t>(web + DB, VM, Storage) in one group</a:t>
              </a:r>
            </a:p>
          </p:txBody>
        </p:sp>
        <p:pic>
          <p:nvPicPr>
            <p:cNvPr id="40" name="Picture 39">
              <a:extLst>
                <a:ext uri="{FF2B5EF4-FFF2-40B4-BE49-F238E27FC236}">
                  <a16:creationId xmlns:a16="http://schemas.microsoft.com/office/drawing/2014/main" id="{9A723F40-0B6E-48D3-B8E0-FAD40D926D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4975" y="2153334"/>
              <a:ext cx="707213" cy="726862"/>
            </a:xfrm>
            <a:prstGeom prst="rect">
              <a:avLst/>
            </a:prstGeom>
          </p:spPr>
        </p:pic>
        <p:pic>
          <p:nvPicPr>
            <p:cNvPr id="41" name="Picture 40">
              <a:extLst>
                <a:ext uri="{FF2B5EF4-FFF2-40B4-BE49-F238E27FC236}">
                  <a16:creationId xmlns:a16="http://schemas.microsoft.com/office/drawing/2014/main" id="{E8DC7FF9-BC18-4DC0-811C-02D2F3C38D9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9530" y="2095575"/>
              <a:ext cx="819606" cy="842378"/>
            </a:xfrm>
            <a:prstGeom prst="rect">
              <a:avLst/>
            </a:prstGeom>
          </p:spPr>
        </p:pic>
        <p:pic>
          <p:nvPicPr>
            <p:cNvPr id="45" name="Picture 44">
              <a:extLst>
                <a:ext uri="{FF2B5EF4-FFF2-40B4-BE49-F238E27FC236}">
                  <a16:creationId xmlns:a16="http://schemas.microsoft.com/office/drawing/2014/main" id="{96C1778D-52C5-4D38-BAF1-406BC09B56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7411" y="2401356"/>
              <a:ext cx="229579" cy="235958"/>
            </a:xfrm>
            <a:prstGeom prst="rect">
              <a:avLst/>
            </a:prstGeom>
          </p:spPr>
        </p:pic>
      </p:grpSp>
      <p:grpSp>
        <p:nvGrpSpPr>
          <p:cNvPr id="4" name="Group 3" descr="Three separate resource groups are shown. One for web and databases. One for virtual machines. One for storage. ">
            <a:extLst>
              <a:ext uri="{FF2B5EF4-FFF2-40B4-BE49-F238E27FC236}">
                <a16:creationId xmlns:a16="http://schemas.microsoft.com/office/drawing/2014/main" id="{A73583E8-7340-4B7D-AA31-50A9B4F50673}"/>
              </a:ext>
            </a:extLst>
          </p:cNvPr>
          <p:cNvGrpSpPr/>
          <p:nvPr/>
        </p:nvGrpSpPr>
        <p:grpSpPr>
          <a:xfrm>
            <a:off x="6509084" y="3591976"/>
            <a:ext cx="5236495" cy="2107615"/>
            <a:chOff x="6509084" y="3591976"/>
            <a:chExt cx="5236495" cy="2107615"/>
          </a:xfrm>
        </p:grpSpPr>
        <p:sp>
          <p:nvSpPr>
            <p:cNvPr id="22" name="Freeform 5">
              <a:extLst>
                <a:ext uri="{FF2B5EF4-FFF2-40B4-BE49-F238E27FC236}">
                  <a16:creationId xmlns:a16="http://schemas.microsoft.com/office/drawing/2014/main" id="{B8996744-E131-4185-9584-7B4DE510612C}"/>
                </a:ext>
              </a:extLst>
            </p:cNvPr>
            <p:cNvSpPr>
              <a:spLocks/>
            </p:cNvSpPr>
            <p:nvPr/>
          </p:nvSpPr>
          <p:spPr bwMode="auto">
            <a:xfrm>
              <a:off x="7986133" y="4550692"/>
              <a:ext cx="211205" cy="153760"/>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3" name="Freeform 6">
              <a:extLst>
                <a:ext uri="{FF2B5EF4-FFF2-40B4-BE49-F238E27FC236}">
                  <a16:creationId xmlns:a16="http://schemas.microsoft.com/office/drawing/2014/main" id="{60A9C15B-B498-4347-8A2D-3B0213921C54}"/>
                </a:ext>
              </a:extLst>
            </p:cNvPr>
            <p:cNvSpPr>
              <a:spLocks/>
            </p:cNvSpPr>
            <p:nvPr/>
          </p:nvSpPr>
          <p:spPr bwMode="auto">
            <a:xfrm>
              <a:off x="8111851" y="4616589"/>
              <a:ext cx="211205" cy="153760"/>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5" name="Freeform 5">
              <a:extLst>
                <a:ext uri="{FF2B5EF4-FFF2-40B4-BE49-F238E27FC236}">
                  <a16:creationId xmlns:a16="http://schemas.microsoft.com/office/drawing/2014/main" id="{6251F2C3-5D8F-4D03-832C-31D8A60AB3E9}"/>
                </a:ext>
              </a:extLst>
            </p:cNvPr>
            <p:cNvSpPr>
              <a:spLocks/>
            </p:cNvSpPr>
            <p:nvPr/>
          </p:nvSpPr>
          <p:spPr bwMode="auto">
            <a:xfrm>
              <a:off x="9940410" y="4550692"/>
              <a:ext cx="211205" cy="153760"/>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6" name="Freeform 6">
              <a:extLst>
                <a:ext uri="{FF2B5EF4-FFF2-40B4-BE49-F238E27FC236}">
                  <a16:creationId xmlns:a16="http://schemas.microsoft.com/office/drawing/2014/main" id="{ED248921-17BF-4CB3-B3D1-3D3F315FC1AD}"/>
                </a:ext>
              </a:extLst>
            </p:cNvPr>
            <p:cNvSpPr>
              <a:spLocks/>
            </p:cNvSpPr>
            <p:nvPr/>
          </p:nvSpPr>
          <p:spPr bwMode="auto">
            <a:xfrm>
              <a:off x="10066128" y="4616589"/>
              <a:ext cx="211205" cy="153760"/>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8" name="Rectangle 27">
              <a:extLst>
                <a:ext uri="{FF2B5EF4-FFF2-40B4-BE49-F238E27FC236}">
                  <a16:creationId xmlns:a16="http://schemas.microsoft.com/office/drawing/2014/main" id="{6EF2A56D-873A-4E9A-9338-76C04A2F44A7}"/>
                </a:ext>
              </a:extLst>
            </p:cNvPr>
            <p:cNvSpPr/>
            <p:nvPr/>
          </p:nvSpPr>
          <p:spPr bwMode="auto">
            <a:xfrm>
              <a:off x="10427816"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a:ln>
                    <a:noFill/>
                  </a:ln>
                  <a:solidFill>
                    <a:srgbClr val="505050"/>
                  </a:solidFill>
                  <a:effectLst/>
                  <a:uLnTx/>
                  <a:uFillTx/>
                  <a:latin typeface="Segoe UI"/>
                  <a:ea typeface="Segoe UI" pitchFamily="34" charset="0"/>
                  <a:cs typeface="Segoe UI" pitchFamily="34" charset="0"/>
                </a:rPr>
                <a:t>Storage</a:t>
              </a:r>
              <a:r>
                <a:rPr kumimoji="0" lang="en-US" sz="140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 resource group</a:t>
              </a:r>
            </a:p>
          </p:txBody>
        </p:sp>
        <p:pic>
          <p:nvPicPr>
            <p:cNvPr id="29" name="Picture 28">
              <a:extLst>
                <a:ext uri="{FF2B5EF4-FFF2-40B4-BE49-F238E27FC236}">
                  <a16:creationId xmlns:a16="http://schemas.microsoft.com/office/drawing/2014/main" id="{B00D76A6-FEE6-454B-AE5F-DF706BFB5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4975" y="3753355"/>
              <a:ext cx="707212" cy="716837"/>
            </a:xfrm>
            <a:prstGeom prst="rect">
              <a:avLst/>
            </a:prstGeom>
          </p:spPr>
        </p:pic>
        <p:sp>
          <p:nvSpPr>
            <p:cNvPr id="43" name="Rectangle 42">
              <a:extLst>
                <a:ext uri="{FF2B5EF4-FFF2-40B4-BE49-F238E27FC236}">
                  <a16:creationId xmlns:a16="http://schemas.microsoft.com/office/drawing/2014/main" id="{224ED2E3-9A09-4880-A8DF-6990B9C409C5}"/>
                </a:ext>
              </a:extLst>
            </p:cNvPr>
            <p:cNvSpPr/>
            <p:nvPr/>
          </p:nvSpPr>
          <p:spPr bwMode="auto">
            <a:xfrm>
              <a:off x="8468449"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9144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Virtual machine </a:t>
              </a:r>
              <a:r>
                <a:rPr kumimoji="0" lang="en-US" sz="140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resource group</a:t>
              </a:r>
            </a:p>
          </p:txBody>
        </p:sp>
        <p:pic>
          <p:nvPicPr>
            <p:cNvPr id="44" name="Picture 43">
              <a:extLst>
                <a:ext uri="{FF2B5EF4-FFF2-40B4-BE49-F238E27FC236}">
                  <a16:creationId xmlns:a16="http://schemas.microsoft.com/office/drawing/2014/main" id="{348C082F-8D05-4AA6-B8CE-FDC0CE95BD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9411" y="3726291"/>
              <a:ext cx="819606" cy="830759"/>
            </a:xfrm>
            <a:prstGeom prst="rect">
              <a:avLst/>
            </a:prstGeom>
          </p:spPr>
        </p:pic>
        <p:sp>
          <p:nvSpPr>
            <p:cNvPr id="47" name="Rectangle 46">
              <a:extLst>
                <a:ext uri="{FF2B5EF4-FFF2-40B4-BE49-F238E27FC236}">
                  <a16:creationId xmlns:a16="http://schemas.microsoft.com/office/drawing/2014/main" id="{4462B821-48A6-4216-86B4-E815748F1FAB}"/>
                </a:ext>
              </a:extLst>
            </p:cNvPr>
            <p:cNvSpPr/>
            <p:nvPr/>
          </p:nvSpPr>
          <p:spPr bwMode="auto">
            <a:xfrm>
              <a:off x="6509084"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a:ln>
                    <a:noFill/>
                  </a:ln>
                  <a:solidFill>
                    <a:srgbClr val="505050"/>
                  </a:solidFill>
                  <a:effectLst/>
                  <a:uLnTx/>
                  <a:uFillTx/>
                  <a:latin typeface="Segoe UI"/>
                  <a:ea typeface="Segoe UI" pitchFamily="34" charset="0"/>
                  <a:cs typeface="Segoe UI" pitchFamily="34" charset="0"/>
                </a:rPr>
                <a:t>Web and DB </a:t>
              </a:r>
              <a:r>
                <a:rPr kumimoji="0" lang="en-US" sz="140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resource group</a:t>
              </a:r>
            </a:p>
          </p:txBody>
        </p:sp>
        <p:sp>
          <p:nvSpPr>
            <p:cNvPr id="48" name="Freeform 256">
              <a:extLst>
                <a:ext uri="{FF2B5EF4-FFF2-40B4-BE49-F238E27FC236}">
                  <a16:creationId xmlns:a16="http://schemas.microsoft.com/office/drawing/2014/main" id="{D138ECF2-659B-4571-8AA6-0BA92CC29902}"/>
                </a:ext>
              </a:extLst>
            </p:cNvPr>
            <p:cNvSpPr>
              <a:spLocks noEditPoints="1"/>
            </p:cNvSpPr>
            <p:nvPr/>
          </p:nvSpPr>
          <p:spPr bwMode="auto">
            <a:xfrm>
              <a:off x="6812125" y="3790309"/>
              <a:ext cx="735447" cy="723791"/>
            </a:xfrm>
            <a:custGeom>
              <a:avLst/>
              <a:gdLst>
                <a:gd name="T0" fmla="*/ 423 w 517"/>
                <a:gd name="T1" fmla="*/ 502 h 502"/>
                <a:gd name="T2" fmla="*/ 161 w 517"/>
                <a:gd name="T3" fmla="*/ 348 h 502"/>
                <a:gd name="T4" fmla="*/ 24 w 517"/>
                <a:gd name="T5" fmla="*/ 158 h 502"/>
                <a:gd name="T6" fmla="*/ 31 w 517"/>
                <a:gd name="T7" fmla="*/ 24 h 502"/>
                <a:gd name="T8" fmla="*/ 94 w 517"/>
                <a:gd name="T9" fmla="*/ 0 h 502"/>
                <a:gd name="T10" fmla="*/ 356 w 517"/>
                <a:gd name="T11" fmla="*/ 154 h 502"/>
                <a:gd name="T12" fmla="*/ 493 w 517"/>
                <a:gd name="T13" fmla="*/ 344 h 502"/>
                <a:gd name="T14" fmla="*/ 486 w 517"/>
                <a:gd name="T15" fmla="*/ 479 h 502"/>
                <a:gd name="T16" fmla="*/ 423 w 517"/>
                <a:gd name="T17" fmla="*/ 502 h 502"/>
                <a:gd name="T18" fmla="*/ 94 w 517"/>
                <a:gd name="T19" fmla="*/ 31 h 502"/>
                <a:gd name="T20" fmla="*/ 53 w 517"/>
                <a:gd name="T21" fmla="*/ 46 h 502"/>
                <a:gd name="T22" fmla="*/ 52 w 517"/>
                <a:gd name="T23" fmla="*/ 147 h 502"/>
                <a:gd name="T24" fmla="*/ 183 w 517"/>
                <a:gd name="T25" fmla="*/ 327 h 502"/>
                <a:gd name="T26" fmla="*/ 423 w 517"/>
                <a:gd name="T27" fmla="*/ 471 h 502"/>
                <a:gd name="T28" fmla="*/ 464 w 517"/>
                <a:gd name="T29" fmla="*/ 457 h 502"/>
                <a:gd name="T30" fmla="*/ 465 w 517"/>
                <a:gd name="T31" fmla="*/ 356 h 502"/>
                <a:gd name="T32" fmla="*/ 334 w 517"/>
                <a:gd name="T33" fmla="*/ 176 h 502"/>
                <a:gd name="T34" fmla="*/ 94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423" y="502"/>
                  </a:moveTo>
                  <a:cubicBezTo>
                    <a:pt x="355" y="502"/>
                    <a:pt x="259" y="446"/>
                    <a:pt x="161" y="348"/>
                  </a:cubicBezTo>
                  <a:cubicBezTo>
                    <a:pt x="95" y="282"/>
                    <a:pt x="47" y="216"/>
                    <a:pt x="24" y="158"/>
                  </a:cubicBezTo>
                  <a:cubicBezTo>
                    <a:pt x="0" y="100"/>
                    <a:pt x="2" y="52"/>
                    <a:pt x="31" y="24"/>
                  </a:cubicBezTo>
                  <a:cubicBezTo>
                    <a:pt x="46" y="8"/>
                    <a:pt x="68" y="0"/>
                    <a:pt x="94" y="0"/>
                  </a:cubicBezTo>
                  <a:cubicBezTo>
                    <a:pt x="162" y="0"/>
                    <a:pt x="258" y="56"/>
                    <a:pt x="356" y="154"/>
                  </a:cubicBezTo>
                  <a:cubicBezTo>
                    <a:pt x="422" y="221"/>
                    <a:pt x="470" y="286"/>
                    <a:pt x="493" y="344"/>
                  </a:cubicBezTo>
                  <a:cubicBezTo>
                    <a:pt x="517" y="402"/>
                    <a:pt x="515" y="450"/>
                    <a:pt x="486" y="479"/>
                  </a:cubicBezTo>
                  <a:cubicBezTo>
                    <a:pt x="471" y="494"/>
                    <a:pt x="449" y="502"/>
                    <a:pt x="423" y="502"/>
                  </a:cubicBezTo>
                  <a:close/>
                  <a:moveTo>
                    <a:pt x="94" y="31"/>
                  </a:moveTo>
                  <a:cubicBezTo>
                    <a:pt x="76" y="31"/>
                    <a:pt x="62" y="36"/>
                    <a:pt x="53" y="46"/>
                  </a:cubicBezTo>
                  <a:cubicBezTo>
                    <a:pt x="34" y="65"/>
                    <a:pt x="33" y="101"/>
                    <a:pt x="52" y="147"/>
                  </a:cubicBezTo>
                  <a:cubicBezTo>
                    <a:pt x="74" y="201"/>
                    <a:pt x="119" y="263"/>
                    <a:pt x="183" y="327"/>
                  </a:cubicBezTo>
                  <a:cubicBezTo>
                    <a:pt x="274" y="417"/>
                    <a:pt x="364" y="471"/>
                    <a:pt x="423" y="471"/>
                  </a:cubicBezTo>
                  <a:cubicBezTo>
                    <a:pt x="441" y="471"/>
                    <a:pt x="455" y="467"/>
                    <a:pt x="464" y="457"/>
                  </a:cubicBezTo>
                  <a:cubicBezTo>
                    <a:pt x="483" y="438"/>
                    <a:pt x="484" y="402"/>
                    <a:pt x="465" y="356"/>
                  </a:cubicBezTo>
                  <a:cubicBezTo>
                    <a:pt x="443" y="302"/>
                    <a:pt x="398" y="240"/>
                    <a:pt x="334" y="176"/>
                  </a:cubicBezTo>
                  <a:cubicBezTo>
                    <a:pt x="243" y="85"/>
                    <a:pt x="153" y="31"/>
                    <a:pt x="94" y="31"/>
                  </a:cubicBezTo>
                  <a:close/>
                </a:path>
              </a:pathLst>
            </a:custGeom>
            <a:solidFill>
              <a:srgbClr val="D8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49" name="Freeform 257">
              <a:extLst>
                <a:ext uri="{FF2B5EF4-FFF2-40B4-BE49-F238E27FC236}">
                  <a16:creationId xmlns:a16="http://schemas.microsoft.com/office/drawing/2014/main" id="{A98F4A3F-CE50-480A-90FF-C0C555ABA31C}"/>
                </a:ext>
              </a:extLst>
            </p:cNvPr>
            <p:cNvSpPr>
              <a:spLocks noEditPoints="1"/>
            </p:cNvSpPr>
            <p:nvPr/>
          </p:nvSpPr>
          <p:spPr bwMode="auto">
            <a:xfrm>
              <a:off x="6812125" y="3790309"/>
              <a:ext cx="735447" cy="723791"/>
            </a:xfrm>
            <a:custGeom>
              <a:avLst/>
              <a:gdLst>
                <a:gd name="T0" fmla="*/ 94 w 517"/>
                <a:gd name="T1" fmla="*/ 502 h 502"/>
                <a:gd name="T2" fmla="*/ 31 w 517"/>
                <a:gd name="T3" fmla="*/ 479 h 502"/>
                <a:gd name="T4" fmla="*/ 24 w 517"/>
                <a:gd name="T5" fmla="*/ 344 h 502"/>
                <a:gd name="T6" fmla="*/ 161 w 517"/>
                <a:gd name="T7" fmla="*/ 154 h 502"/>
                <a:gd name="T8" fmla="*/ 423 w 517"/>
                <a:gd name="T9" fmla="*/ 0 h 502"/>
                <a:gd name="T10" fmla="*/ 486 w 517"/>
                <a:gd name="T11" fmla="*/ 24 h 502"/>
                <a:gd name="T12" fmla="*/ 493 w 517"/>
                <a:gd name="T13" fmla="*/ 158 h 502"/>
                <a:gd name="T14" fmla="*/ 356 w 517"/>
                <a:gd name="T15" fmla="*/ 348 h 502"/>
                <a:gd name="T16" fmla="*/ 94 w 517"/>
                <a:gd name="T17" fmla="*/ 502 h 502"/>
                <a:gd name="T18" fmla="*/ 423 w 517"/>
                <a:gd name="T19" fmla="*/ 31 h 502"/>
                <a:gd name="T20" fmla="*/ 183 w 517"/>
                <a:gd name="T21" fmla="*/ 176 h 502"/>
                <a:gd name="T22" fmla="*/ 52 w 517"/>
                <a:gd name="T23" fmla="*/ 356 h 502"/>
                <a:gd name="T24" fmla="*/ 53 w 517"/>
                <a:gd name="T25" fmla="*/ 457 h 502"/>
                <a:gd name="T26" fmla="*/ 94 w 517"/>
                <a:gd name="T27" fmla="*/ 471 h 502"/>
                <a:gd name="T28" fmla="*/ 334 w 517"/>
                <a:gd name="T29" fmla="*/ 327 h 502"/>
                <a:gd name="T30" fmla="*/ 465 w 517"/>
                <a:gd name="T31" fmla="*/ 147 h 502"/>
                <a:gd name="T32" fmla="*/ 464 w 517"/>
                <a:gd name="T33" fmla="*/ 46 h 502"/>
                <a:gd name="T34" fmla="*/ 423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94" y="502"/>
                  </a:moveTo>
                  <a:cubicBezTo>
                    <a:pt x="68" y="502"/>
                    <a:pt x="46" y="494"/>
                    <a:pt x="31" y="479"/>
                  </a:cubicBezTo>
                  <a:cubicBezTo>
                    <a:pt x="2" y="450"/>
                    <a:pt x="0" y="402"/>
                    <a:pt x="24" y="344"/>
                  </a:cubicBezTo>
                  <a:cubicBezTo>
                    <a:pt x="47" y="286"/>
                    <a:pt x="95" y="221"/>
                    <a:pt x="161" y="154"/>
                  </a:cubicBezTo>
                  <a:cubicBezTo>
                    <a:pt x="259" y="56"/>
                    <a:pt x="355" y="0"/>
                    <a:pt x="423" y="0"/>
                  </a:cubicBezTo>
                  <a:cubicBezTo>
                    <a:pt x="449" y="0"/>
                    <a:pt x="471" y="8"/>
                    <a:pt x="486" y="24"/>
                  </a:cubicBezTo>
                  <a:cubicBezTo>
                    <a:pt x="515" y="52"/>
                    <a:pt x="517" y="100"/>
                    <a:pt x="493" y="158"/>
                  </a:cubicBezTo>
                  <a:cubicBezTo>
                    <a:pt x="470" y="216"/>
                    <a:pt x="422" y="282"/>
                    <a:pt x="356" y="348"/>
                  </a:cubicBezTo>
                  <a:cubicBezTo>
                    <a:pt x="258" y="446"/>
                    <a:pt x="162" y="502"/>
                    <a:pt x="94" y="502"/>
                  </a:cubicBezTo>
                  <a:close/>
                  <a:moveTo>
                    <a:pt x="423" y="31"/>
                  </a:moveTo>
                  <a:cubicBezTo>
                    <a:pt x="364" y="31"/>
                    <a:pt x="274" y="85"/>
                    <a:pt x="183" y="176"/>
                  </a:cubicBezTo>
                  <a:cubicBezTo>
                    <a:pt x="119" y="240"/>
                    <a:pt x="74" y="302"/>
                    <a:pt x="52" y="356"/>
                  </a:cubicBezTo>
                  <a:cubicBezTo>
                    <a:pt x="33" y="402"/>
                    <a:pt x="34" y="438"/>
                    <a:pt x="53" y="457"/>
                  </a:cubicBezTo>
                  <a:cubicBezTo>
                    <a:pt x="62" y="467"/>
                    <a:pt x="76" y="471"/>
                    <a:pt x="94" y="471"/>
                  </a:cubicBezTo>
                  <a:cubicBezTo>
                    <a:pt x="153" y="471"/>
                    <a:pt x="243" y="417"/>
                    <a:pt x="334" y="327"/>
                  </a:cubicBezTo>
                  <a:cubicBezTo>
                    <a:pt x="398" y="263"/>
                    <a:pt x="443" y="201"/>
                    <a:pt x="465" y="147"/>
                  </a:cubicBezTo>
                  <a:cubicBezTo>
                    <a:pt x="484" y="101"/>
                    <a:pt x="483" y="65"/>
                    <a:pt x="464" y="46"/>
                  </a:cubicBezTo>
                  <a:cubicBezTo>
                    <a:pt x="455" y="36"/>
                    <a:pt x="441" y="31"/>
                    <a:pt x="423" y="31"/>
                  </a:cubicBezTo>
                  <a:close/>
                </a:path>
              </a:pathLst>
            </a:custGeom>
            <a:solidFill>
              <a:srgbClr val="9899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pic>
          <p:nvPicPr>
            <p:cNvPr id="50" name="Picture 49">
              <a:extLst>
                <a:ext uri="{FF2B5EF4-FFF2-40B4-BE49-F238E27FC236}">
                  <a16:creationId xmlns:a16="http://schemas.microsoft.com/office/drawing/2014/main" id="{4C5681D0-3D50-4966-942E-93D797E1971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54984" y="4027569"/>
              <a:ext cx="229579" cy="235958"/>
            </a:xfrm>
            <a:prstGeom prst="rect">
              <a:avLst/>
            </a:prstGeom>
          </p:spPr>
        </p:pic>
      </p:grpSp>
    </p:spTree>
    <p:extLst>
      <p:ext uri="{BB962C8B-B14F-4D97-AF65-F5344CB8AC3E}">
        <p14:creationId xmlns:p14="http://schemas.microsoft.com/office/powerpoint/2010/main" val="3894113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Resource Manager</a:t>
            </a:r>
          </a:p>
        </p:txBody>
      </p:sp>
      <p:sp>
        <p:nvSpPr>
          <p:cNvPr id="6" name="Text Placeholder 5"/>
          <p:cNvSpPr>
            <a:spLocks noGrp="1"/>
          </p:cNvSpPr>
          <p:nvPr>
            <p:ph type="body" sz="quarter" idx="10"/>
          </p:nvPr>
        </p:nvSpPr>
        <p:spPr>
          <a:xfrm>
            <a:off x="586390" y="1434370"/>
            <a:ext cx="6271610" cy="4653582"/>
          </a:xfrm>
        </p:spPr>
        <p:txBody>
          <a:bodyPr/>
          <a:lstStyle/>
          <a:p>
            <a:pPr marL="457200" indent="-457200">
              <a:buFont typeface="Arial" panose="020B0604020202020204" pitchFamily="34" charset="0"/>
              <a:buChar char="•"/>
            </a:pPr>
            <a:r>
              <a:rPr lang="en-US" dirty="0"/>
              <a:t>Provide a management layer that enables you to create, update, and delete resources in your Azure subscription.</a:t>
            </a:r>
          </a:p>
          <a:p>
            <a:pPr marL="457200" indent="-457200">
              <a:buFont typeface="Arial" panose="020B0604020202020204" pitchFamily="34" charset="0"/>
              <a:buChar char="•"/>
            </a:pPr>
            <a:r>
              <a:rPr lang="en-US" dirty="0"/>
              <a:t>Create, configure, manage and delete resources and resource groups.</a:t>
            </a:r>
          </a:p>
          <a:p>
            <a:pPr marL="457200" indent="-457200">
              <a:buFont typeface="Arial" panose="020B0604020202020204" pitchFamily="34" charset="0"/>
              <a:buChar char="•"/>
            </a:pPr>
            <a:r>
              <a:rPr lang="en-US" dirty="0"/>
              <a:t>Organize resources.</a:t>
            </a:r>
          </a:p>
          <a:p>
            <a:pPr marL="457200" indent="-457200">
              <a:buFont typeface="Arial" panose="020B0604020202020204" pitchFamily="34" charset="0"/>
              <a:buChar char="•"/>
            </a:pPr>
            <a:r>
              <a:rPr lang="en-US" dirty="0"/>
              <a:t>Control access and resources.</a:t>
            </a:r>
          </a:p>
          <a:p>
            <a:pPr marL="457200" indent="-457200">
              <a:buFont typeface="Arial" panose="020B0604020202020204" pitchFamily="34" charset="0"/>
              <a:buChar char="•"/>
            </a:pPr>
            <a:r>
              <a:rPr lang="en-US" dirty="0"/>
              <a:t>Automate using different tools and SDKs.</a:t>
            </a:r>
            <a:endParaRPr lang="en-US" sz="2800" dirty="0"/>
          </a:p>
        </p:txBody>
      </p:sp>
      <p:pic>
        <p:nvPicPr>
          <p:cNvPr id="4" name="Picture 3" descr="Graphic of various resources in azure structured in a tree format alongside blocks of text identifying each layer in the tree structure as Management groups, Subscriptions, Resource groups and resources.">
            <a:extLst>
              <a:ext uri="{FF2B5EF4-FFF2-40B4-BE49-F238E27FC236}">
                <a16:creationId xmlns:a16="http://schemas.microsoft.com/office/drawing/2014/main" id="{04964B78-EF3B-4C2A-ADEA-8CD4724B82A9}"/>
              </a:ext>
            </a:extLst>
          </p:cNvPr>
          <p:cNvPicPr/>
          <p:nvPr/>
        </p:nvPicPr>
        <p:blipFill>
          <a:blip r:embed="rId3"/>
          <a:stretch/>
        </p:blipFill>
        <p:spPr>
          <a:xfrm>
            <a:off x="6795617" y="1576479"/>
            <a:ext cx="5094514" cy="3747483"/>
          </a:xfrm>
          <a:prstGeom prst="rect">
            <a:avLst/>
          </a:prstGeom>
          <a:ln>
            <a:noFill/>
          </a:ln>
        </p:spPr>
      </p:pic>
    </p:spTree>
    <p:extLst>
      <p:ext uri="{BB962C8B-B14F-4D97-AF65-F5344CB8AC3E}">
        <p14:creationId xmlns:p14="http://schemas.microsoft.com/office/powerpoint/2010/main" val="845069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Big data and analytics</a:t>
            </a:r>
          </a:p>
        </p:txBody>
      </p:sp>
      <p:pic>
        <p:nvPicPr>
          <p:cNvPr id="5" name="Picture 4" descr="Icon representing Azure SQL Data Warehouse">
            <a:extLst>
              <a:ext uri="{FF2B5EF4-FFF2-40B4-BE49-F238E27FC236}">
                <a16:creationId xmlns:a16="http://schemas.microsoft.com/office/drawing/2014/main" id="{1280D19C-0699-445A-BB62-C5B6ED08F139}"/>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720" y="1278503"/>
            <a:ext cx="1255470" cy="1109202"/>
          </a:xfrm>
          <a:prstGeom prst="rect">
            <a:avLst/>
          </a:prstGeom>
        </p:spPr>
      </p:pic>
      <p:pic>
        <p:nvPicPr>
          <p:cNvPr id="9" name="Picture 8" descr=" Data Lake Analytics">
            <a:extLst>
              <a:ext uri="{FF2B5EF4-FFF2-40B4-BE49-F238E27FC236}">
                <a16:creationId xmlns:a16="http://schemas.microsoft.com/office/drawing/2014/main" id="{AD2CDDA2-7709-48C6-AC0F-6A8292DFF487}"/>
              </a:ext>
            </a:extLst>
          </p:cNvPr>
          <p:cNvPicPr>
            <a:picLocks noChangeAspect="1"/>
          </p:cNvPicPr>
          <p:nvPr/>
        </p:nvPicPr>
        <p:blipFill>
          <a:blip r:embed="rId4"/>
          <a:stretch>
            <a:fillRect/>
          </a:stretch>
        </p:blipFill>
        <p:spPr>
          <a:xfrm>
            <a:off x="896655" y="4965741"/>
            <a:ext cx="772854" cy="845401"/>
          </a:xfrm>
          <a:prstGeom prst="rect">
            <a:avLst/>
          </a:prstGeom>
        </p:spPr>
      </p:pic>
      <p:pic>
        <p:nvPicPr>
          <p:cNvPr id="3" name="Picture 2" descr="HDinsight icon">
            <a:extLst>
              <a:ext uri="{FF2B5EF4-FFF2-40B4-BE49-F238E27FC236}">
                <a16:creationId xmlns:a16="http://schemas.microsoft.com/office/drawing/2014/main" id="{748EFE18-BAD2-4DBA-A71D-6B280BC359C9}"/>
              </a:ext>
            </a:extLst>
          </p:cNvPr>
          <p:cNvPicPr>
            <a:picLocks noChangeAspect="1"/>
          </p:cNvPicPr>
          <p:nvPr/>
        </p:nvPicPr>
        <p:blipFill>
          <a:blip r:embed="rId5"/>
          <a:stretch>
            <a:fillRect/>
          </a:stretch>
        </p:blipFill>
        <p:spPr>
          <a:xfrm>
            <a:off x="781095" y="3138576"/>
            <a:ext cx="1092217" cy="1092217"/>
          </a:xfrm>
          <a:prstGeom prst="rect">
            <a:avLst/>
          </a:prstGeom>
        </p:spPr>
      </p:pic>
      <p:sp>
        <p:nvSpPr>
          <p:cNvPr id="7" name="Text Placeholder 6">
            <a:extLst>
              <a:ext uri="{FF2B5EF4-FFF2-40B4-BE49-F238E27FC236}">
                <a16:creationId xmlns:a16="http://schemas.microsoft.com/office/drawing/2014/main" id="{093E0B1C-4AB2-4AC4-97F8-2D4F94098582}"/>
              </a:ext>
            </a:extLst>
          </p:cNvPr>
          <p:cNvSpPr>
            <a:spLocks noGrp="1"/>
          </p:cNvSpPr>
          <p:nvPr>
            <p:ph type="body" sz="quarter" idx="10"/>
          </p:nvPr>
        </p:nvSpPr>
        <p:spPr>
          <a:xfrm>
            <a:off x="1931553" y="1239982"/>
            <a:ext cx="9673357" cy="4912114"/>
          </a:xfrm>
        </p:spPr>
        <p:txBody>
          <a:bodyPr vert="horz" wrap="square" lIns="0" tIns="0" rIns="0" bIns="0" rtlCol="0" anchor="t">
            <a:spAutoFit/>
          </a:bodyPr>
          <a:lstStyle/>
          <a:p>
            <a:pPr marL="457200" indent="-457200">
              <a:buFont typeface="Arial,Sans-Serif"/>
              <a:buChar char="•"/>
            </a:pPr>
            <a:r>
              <a:rPr lang="en-US" b="1" dirty="0">
                <a:latin typeface="Segoe UI Semilight"/>
                <a:cs typeface="Segoe UI Semilight"/>
              </a:rPr>
              <a:t>Azure SQL Data Warehouse</a:t>
            </a:r>
            <a:r>
              <a:rPr lang="en-US" dirty="0">
                <a:latin typeface="Segoe UI Semilight"/>
                <a:cs typeface="Segoe UI Semilight"/>
              </a:rPr>
              <a:t> is a</a:t>
            </a:r>
            <a:r>
              <a:rPr lang="en-IE" dirty="0">
                <a:latin typeface="Segoe UI Semilight"/>
                <a:cs typeface="Segoe UI Semilight"/>
              </a:rPr>
              <a:t> cloud-based Enterprise Data Warehouse that leverages massively parallel processing to run complex queries quickly across petabytes of data.</a:t>
            </a:r>
            <a:endParaRPr lang="en-US" dirty="0">
              <a:latin typeface="Segoe UI Semilight"/>
              <a:cs typeface="Segoe UI Semilight"/>
            </a:endParaRPr>
          </a:p>
          <a:p>
            <a:pPr marL="457200" indent="-457200">
              <a:buFont typeface="Arial,Sans-Serif"/>
              <a:buChar char="•"/>
            </a:pPr>
            <a:r>
              <a:rPr lang="en-US" b="1" dirty="0">
                <a:latin typeface="Segoe UI Semilight"/>
                <a:cs typeface="Segoe UI Semilight"/>
              </a:rPr>
              <a:t>Azure HDInsight</a:t>
            </a:r>
            <a:r>
              <a:rPr lang="en-US" dirty="0">
                <a:latin typeface="Segoe UI Semilight"/>
                <a:cs typeface="Segoe UI Semilight"/>
              </a:rPr>
              <a:t> is a </a:t>
            </a:r>
            <a:r>
              <a:rPr lang="en-IE" dirty="0">
                <a:latin typeface="Segoe UI Semilight"/>
                <a:cs typeface="Segoe UI Semilight"/>
              </a:rPr>
              <a:t>fully-managed, open-source analytics service for enterprises. It is a cloud service that makes it easier, faster, and more cost-effective to process massive amounts of data.</a:t>
            </a:r>
            <a:endParaRPr lang="en-US" dirty="0">
              <a:latin typeface="Segoe UI Semilight"/>
              <a:cs typeface="Segoe UI Semilight"/>
            </a:endParaRPr>
          </a:p>
          <a:p>
            <a:pPr marL="457200" indent="-457200">
              <a:buFont typeface="Arial,Sans-Serif"/>
              <a:buChar char="•"/>
            </a:pPr>
            <a:r>
              <a:rPr lang="en-US" b="1" dirty="0">
                <a:latin typeface="Segoe UI Semilight"/>
                <a:cs typeface="Segoe UI Semilight"/>
              </a:rPr>
              <a:t>Azure Data Lake Analytics</a:t>
            </a:r>
            <a:r>
              <a:rPr lang="en-US" dirty="0">
                <a:latin typeface="Segoe UI Semilight"/>
                <a:cs typeface="Segoe UI Semilight"/>
              </a:rPr>
              <a:t> is an </a:t>
            </a:r>
            <a:r>
              <a:rPr lang="en-IE" dirty="0">
                <a:latin typeface="Segoe UI Semilight"/>
                <a:cs typeface="Segoe UI Semilight"/>
              </a:rPr>
              <a:t>on-demand analytics job service that simplifies big data. Instead of deploying and tuning hardware, you write queries to transform your data and extract valuable insights.</a:t>
            </a:r>
            <a:endParaRPr lang="en-US" dirty="0">
              <a:latin typeface="Segoe UI Semilight"/>
              <a:cs typeface="Segoe UI Semilight"/>
            </a:endParaRPr>
          </a:p>
        </p:txBody>
      </p:sp>
    </p:spTree>
    <p:extLst>
      <p:ext uri="{BB962C8B-B14F-4D97-AF65-F5344CB8AC3E}">
        <p14:creationId xmlns:p14="http://schemas.microsoft.com/office/powerpoint/2010/main" val="170178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70969-23E7-4B34-B8CF-461D6C8FC714}"/>
              </a:ext>
            </a:extLst>
          </p:cNvPr>
          <p:cNvSpPr>
            <a:spLocks noGrp="1"/>
          </p:cNvSpPr>
          <p:nvPr>
            <p:ph type="title"/>
          </p:nvPr>
        </p:nvSpPr>
        <p:spPr/>
        <p:txBody>
          <a:bodyPr/>
          <a:lstStyle/>
          <a:p>
            <a:r>
              <a:rPr lang="en-GB" dirty="0"/>
              <a:t>Cloud Basics</a:t>
            </a:r>
            <a:endParaRPr lang="en-NL" dirty="0"/>
          </a:p>
        </p:txBody>
      </p:sp>
      <p:sp>
        <p:nvSpPr>
          <p:cNvPr id="3" name="Content Placeholder 2">
            <a:extLst>
              <a:ext uri="{FF2B5EF4-FFF2-40B4-BE49-F238E27FC236}">
                <a16:creationId xmlns:a16="http://schemas.microsoft.com/office/drawing/2014/main" id="{159A0F72-8864-436D-8BA6-33479A4D9971}"/>
              </a:ext>
            </a:extLst>
          </p:cNvPr>
          <p:cNvSpPr>
            <a:spLocks noGrp="1"/>
          </p:cNvSpPr>
          <p:nvPr>
            <p:ph idx="1"/>
          </p:nvPr>
        </p:nvSpPr>
        <p:spPr/>
        <p:txBody>
          <a:bodyPr/>
          <a:lstStyle/>
          <a:p>
            <a:endParaRPr lang="en-NL" dirty="0"/>
          </a:p>
        </p:txBody>
      </p:sp>
      <p:pic>
        <p:nvPicPr>
          <p:cNvPr id="1026" name="Picture 2">
            <a:extLst>
              <a:ext uri="{FF2B5EF4-FFF2-40B4-BE49-F238E27FC236}">
                <a16:creationId xmlns:a16="http://schemas.microsoft.com/office/drawing/2014/main" id="{5DA1AC33-9BA4-4E8E-B18E-C09ED3C7C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6550768" cy="4367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762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Artificial Intelligence</a:t>
            </a:r>
          </a:p>
        </p:txBody>
      </p:sp>
      <p:pic>
        <p:nvPicPr>
          <p:cNvPr id="5" name="Picture 4" descr="Icon representing Azure Machine Learning Studio">
            <a:extLst>
              <a:ext uri="{FF2B5EF4-FFF2-40B4-BE49-F238E27FC236}">
                <a16:creationId xmlns:a16="http://schemas.microsoft.com/office/drawing/2014/main" id="{97CFAC64-2CAB-4585-A9C0-FE2C8AF544DF}"/>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311" y="2950126"/>
            <a:ext cx="988162" cy="1061359"/>
          </a:xfrm>
          <a:prstGeom prst="rect">
            <a:avLst/>
          </a:prstGeom>
        </p:spPr>
      </p:pic>
      <p:pic>
        <p:nvPicPr>
          <p:cNvPr id="7" name="Picture 6" descr="Icon representing Azure Machine Learning service">
            <a:extLst>
              <a:ext uri="{FF2B5EF4-FFF2-40B4-BE49-F238E27FC236}">
                <a16:creationId xmlns:a16="http://schemas.microsoft.com/office/drawing/2014/main" id="{BA413AFC-BE62-48F5-9D34-7DB1D389BECD}"/>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311" y="1435990"/>
            <a:ext cx="988162" cy="1056526"/>
          </a:xfrm>
          <a:prstGeom prst="rect">
            <a:avLst/>
          </a:prstGeom>
        </p:spPr>
      </p:pic>
      <p:sp>
        <p:nvSpPr>
          <p:cNvPr id="3" name="Text Placeholder 2">
            <a:extLst>
              <a:ext uri="{FF2B5EF4-FFF2-40B4-BE49-F238E27FC236}">
                <a16:creationId xmlns:a16="http://schemas.microsoft.com/office/drawing/2014/main" id="{FF98882A-CD45-43B7-A1C6-FDAEC2E4B66B}"/>
              </a:ext>
            </a:extLst>
          </p:cNvPr>
          <p:cNvSpPr>
            <a:spLocks noGrp="1"/>
          </p:cNvSpPr>
          <p:nvPr>
            <p:ph type="body" sz="quarter" idx="10"/>
          </p:nvPr>
        </p:nvSpPr>
        <p:spPr>
          <a:xfrm>
            <a:off x="2032634" y="1434370"/>
            <a:ext cx="9051317" cy="3102388"/>
          </a:xfrm>
        </p:spPr>
        <p:txBody>
          <a:bodyPr vert="horz" wrap="square" lIns="0" tIns="0" rIns="0" bIns="0" rtlCol="0" anchor="t">
            <a:spAutoFit/>
          </a:bodyPr>
          <a:lstStyle/>
          <a:p>
            <a:pPr marL="457200" indent="-457200">
              <a:buFont typeface="Arial,Sans-Serif"/>
              <a:buChar char="•"/>
            </a:pPr>
            <a:r>
              <a:rPr lang="en-US" b="1" dirty="0">
                <a:latin typeface="Segoe UI Semilight"/>
                <a:cs typeface="Segoe UI Semilight"/>
              </a:rPr>
              <a:t>Azure Machine Learning service</a:t>
            </a:r>
            <a:r>
              <a:rPr lang="en-US" dirty="0">
                <a:latin typeface="Segoe UI Semilight"/>
                <a:cs typeface="Segoe UI Semilight"/>
              </a:rPr>
              <a:t> provides </a:t>
            </a:r>
            <a:r>
              <a:rPr lang="en-IE" dirty="0">
                <a:latin typeface="Segoe UI Semilight"/>
                <a:cs typeface="Segoe UI Semilight"/>
              </a:rPr>
              <a:t>a cloud-based environment used to develop, train, test, deploy, manage, and track machine learning models.</a:t>
            </a:r>
            <a:endParaRPr lang="en-US" dirty="0">
              <a:latin typeface="Segoe UI Semilight"/>
              <a:cs typeface="Segoe UI Semilight"/>
            </a:endParaRPr>
          </a:p>
          <a:p>
            <a:pPr marL="457200" indent="-457200">
              <a:buFont typeface="Arial,Sans-Serif"/>
              <a:buChar char="•"/>
            </a:pPr>
            <a:r>
              <a:rPr lang="en-US" b="1" dirty="0">
                <a:latin typeface="Segoe UI Semilight"/>
                <a:cs typeface="Segoe UI Semilight"/>
              </a:rPr>
              <a:t>Azure Machine Learning Studio</a:t>
            </a:r>
            <a:r>
              <a:rPr lang="en-US" dirty="0">
                <a:latin typeface="Segoe UI Semilight"/>
                <a:cs typeface="Segoe UI Semilight"/>
              </a:rPr>
              <a:t> is a </a:t>
            </a:r>
            <a:r>
              <a:rPr lang="en-IE" dirty="0">
                <a:latin typeface="Segoe UI Semilight"/>
                <a:cs typeface="Segoe UI Semilight"/>
              </a:rPr>
              <a:t>collaborative, drag-and-drop visual workspace where you can build, test, and deploy machine learning solutions without needing to write code.</a:t>
            </a:r>
            <a:endParaRPr lang="en-US" dirty="0">
              <a:latin typeface="Segoe UI Semilight"/>
              <a:cs typeface="Segoe UI Semilight"/>
            </a:endParaRPr>
          </a:p>
        </p:txBody>
      </p:sp>
    </p:spTree>
    <p:extLst>
      <p:ext uri="{BB962C8B-B14F-4D97-AF65-F5344CB8AC3E}">
        <p14:creationId xmlns:p14="http://schemas.microsoft.com/office/powerpoint/2010/main" val="101971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Serverless computing</a:t>
            </a:r>
          </a:p>
        </p:txBody>
      </p:sp>
      <p:pic>
        <p:nvPicPr>
          <p:cNvPr id="3" name="Picture 2" descr="Functions icon">
            <a:extLst>
              <a:ext uri="{FF2B5EF4-FFF2-40B4-BE49-F238E27FC236}">
                <a16:creationId xmlns:a16="http://schemas.microsoft.com/office/drawing/2014/main" id="{8CE58DD3-F46D-45A3-852C-738E261E2E89}"/>
              </a:ext>
            </a:extLst>
          </p:cNvPr>
          <p:cNvPicPr>
            <a:picLocks noChangeAspect="1"/>
          </p:cNvPicPr>
          <p:nvPr/>
        </p:nvPicPr>
        <p:blipFill>
          <a:blip r:embed="rId3"/>
          <a:stretch>
            <a:fillRect/>
          </a:stretch>
        </p:blipFill>
        <p:spPr>
          <a:xfrm>
            <a:off x="943469" y="1729484"/>
            <a:ext cx="742550" cy="836327"/>
          </a:xfrm>
          <a:prstGeom prst="rect">
            <a:avLst/>
          </a:prstGeom>
        </p:spPr>
      </p:pic>
      <p:pic>
        <p:nvPicPr>
          <p:cNvPr id="10" name="Picture 9" descr="Logic Apps icon">
            <a:extLst>
              <a:ext uri="{FF2B5EF4-FFF2-40B4-BE49-F238E27FC236}">
                <a16:creationId xmlns:a16="http://schemas.microsoft.com/office/drawing/2014/main" id="{995E33EB-2B90-4AE6-86E0-EC179F6A1946}"/>
              </a:ext>
            </a:extLst>
          </p:cNvPr>
          <p:cNvPicPr>
            <a:picLocks noChangeAspect="1"/>
          </p:cNvPicPr>
          <p:nvPr/>
        </p:nvPicPr>
        <p:blipFill>
          <a:blip r:embed="rId4"/>
          <a:stretch>
            <a:fillRect/>
          </a:stretch>
        </p:blipFill>
        <p:spPr>
          <a:xfrm>
            <a:off x="941206" y="4786266"/>
            <a:ext cx="742550" cy="742550"/>
          </a:xfrm>
          <a:prstGeom prst="rect">
            <a:avLst/>
          </a:prstGeom>
        </p:spPr>
      </p:pic>
      <p:pic>
        <p:nvPicPr>
          <p:cNvPr id="12" name="Picture 11" descr="Event grid icon">
            <a:extLst>
              <a:ext uri="{FF2B5EF4-FFF2-40B4-BE49-F238E27FC236}">
                <a16:creationId xmlns:a16="http://schemas.microsoft.com/office/drawing/2014/main" id="{B2D73169-752E-4B4D-8A8D-D113EECD879D}"/>
              </a:ext>
            </a:extLst>
          </p:cNvPr>
          <p:cNvPicPr>
            <a:picLocks noChangeAspect="1"/>
          </p:cNvPicPr>
          <p:nvPr/>
        </p:nvPicPr>
        <p:blipFill>
          <a:blip r:embed="rId5"/>
          <a:stretch>
            <a:fillRect/>
          </a:stretch>
        </p:blipFill>
        <p:spPr>
          <a:xfrm>
            <a:off x="943871" y="3166353"/>
            <a:ext cx="767162" cy="767162"/>
          </a:xfrm>
          <a:prstGeom prst="rect">
            <a:avLst/>
          </a:prstGeom>
        </p:spPr>
      </p:pic>
      <p:sp>
        <p:nvSpPr>
          <p:cNvPr id="5" name="Text Placeholder 4">
            <a:extLst>
              <a:ext uri="{FF2B5EF4-FFF2-40B4-BE49-F238E27FC236}">
                <a16:creationId xmlns:a16="http://schemas.microsoft.com/office/drawing/2014/main" id="{E1CA392D-1106-4F33-816A-77658CCFCC13}"/>
              </a:ext>
            </a:extLst>
          </p:cNvPr>
          <p:cNvSpPr>
            <a:spLocks noGrp="1"/>
          </p:cNvSpPr>
          <p:nvPr>
            <p:ph type="body" sz="quarter" idx="10"/>
          </p:nvPr>
        </p:nvSpPr>
        <p:spPr>
          <a:xfrm>
            <a:off x="1890346" y="1434370"/>
            <a:ext cx="9451731" cy="4998291"/>
          </a:xfrm>
        </p:spPr>
        <p:txBody>
          <a:bodyPr/>
          <a:lstStyle/>
          <a:p>
            <a:pPr marL="457200" indent="-457200">
              <a:buFont typeface="Arial" panose="020B0604020202020204" pitchFamily="34" charset="0"/>
              <a:buChar char="•"/>
            </a:pPr>
            <a:r>
              <a:rPr lang="en-US" b="1" dirty="0"/>
              <a:t>Azure Functions </a:t>
            </a:r>
            <a:r>
              <a:rPr lang="en-US" dirty="0"/>
              <a:t>is</a:t>
            </a:r>
            <a:r>
              <a:rPr lang="en-US" b="1" dirty="0"/>
              <a:t> </a:t>
            </a:r>
            <a:r>
              <a:rPr lang="en-IE" dirty="0"/>
              <a:t>code running your service and not the underlying platform or infrastructure. </a:t>
            </a:r>
            <a:r>
              <a:rPr lang="en-US" dirty="0"/>
              <a:t>Creates infrastructure based on an event.</a:t>
            </a:r>
          </a:p>
          <a:p>
            <a:pPr marL="457200" indent="-457200">
              <a:buFont typeface="Arial" panose="020B0604020202020204" pitchFamily="34" charset="0"/>
              <a:buChar char="•"/>
            </a:pPr>
            <a:r>
              <a:rPr lang="en-US" b="1" dirty="0"/>
              <a:t>Azure Logic Apps </a:t>
            </a:r>
            <a:r>
              <a:rPr lang="en-US" dirty="0"/>
              <a:t>is a</a:t>
            </a:r>
            <a:r>
              <a:rPr lang="en-IE" dirty="0"/>
              <a:t> cloud service that helps you automate and orchestrate tasks, business processes, and workflows when you need to integrate apps, data, systems, and services.</a:t>
            </a:r>
          </a:p>
          <a:p>
            <a:pPr marL="457200" indent="-457200">
              <a:buFont typeface="Arial" panose="020B0604020202020204" pitchFamily="34" charset="0"/>
              <a:buChar char="•"/>
            </a:pPr>
            <a:r>
              <a:rPr lang="en-US" b="1" dirty="0"/>
              <a:t>Azure Event Grid</a:t>
            </a:r>
            <a:r>
              <a:rPr lang="en-US" dirty="0"/>
              <a:t> is a </a:t>
            </a:r>
            <a:r>
              <a:rPr lang="en-IE" dirty="0"/>
              <a:t>fully-managed, intelligent event routing service that uses a publish-subscribe model for uniform event consumption.</a:t>
            </a:r>
            <a:endParaRPr lang="en-US" dirty="0"/>
          </a:p>
          <a:p>
            <a:endParaRPr lang="en-US" dirty="0"/>
          </a:p>
        </p:txBody>
      </p:sp>
    </p:spTree>
    <p:extLst>
      <p:ext uri="{BB962C8B-B14F-4D97-AF65-F5344CB8AC3E}">
        <p14:creationId xmlns:p14="http://schemas.microsoft.com/office/powerpoint/2010/main" val="758652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DevOps</a:t>
            </a:r>
          </a:p>
        </p:txBody>
      </p:sp>
      <p:pic>
        <p:nvPicPr>
          <p:cNvPr id="3" name="Picture 2" descr="Icon representing Azure DevTest Labs">
            <a:extLst>
              <a:ext uri="{FF2B5EF4-FFF2-40B4-BE49-F238E27FC236}">
                <a16:creationId xmlns:a16="http://schemas.microsoft.com/office/drawing/2014/main" id="{8CF121F8-2A32-4EA6-BA16-4560995A0DE4}"/>
              </a:ext>
            </a:extLst>
          </p:cNvPr>
          <p:cNvPicPr>
            <a:picLocks noChangeAspect="1"/>
          </p:cNvPicPr>
          <p:nvPr/>
        </p:nvPicPr>
        <p:blipFill>
          <a:blip r:embed="rId3"/>
          <a:stretch>
            <a:fillRect/>
          </a:stretch>
        </p:blipFill>
        <p:spPr>
          <a:xfrm>
            <a:off x="511129" y="3244096"/>
            <a:ext cx="1790000" cy="1338395"/>
          </a:xfrm>
          <a:prstGeom prst="rect">
            <a:avLst/>
          </a:prstGeom>
        </p:spPr>
      </p:pic>
      <p:pic>
        <p:nvPicPr>
          <p:cNvPr id="7" name="Picture 6" descr="Icon representing Azure DevOps services">
            <a:extLst>
              <a:ext uri="{FF2B5EF4-FFF2-40B4-BE49-F238E27FC236}">
                <a16:creationId xmlns:a16="http://schemas.microsoft.com/office/drawing/2014/main" id="{07102762-A206-489C-9AEB-5CBE80399EAF}"/>
              </a:ext>
            </a:extLst>
          </p:cNvPr>
          <p:cNvPicPr>
            <a:picLocks noChangeAspect="1"/>
          </p:cNvPicPr>
          <p:nvPr/>
        </p:nvPicPr>
        <p:blipFill>
          <a:blip r:embed="rId4"/>
          <a:stretch>
            <a:fillRect/>
          </a:stretch>
        </p:blipFill>
        <p:spPr>
          <a:xfrm>
            <a:off x="816406" y="1631577"/>
            <a:ext cx="1223284" cy="1172840"/>
          </a:xfrm>
          <a:prstGeom prst="rect">
            <a:avLst/>
          </a:prstGeom>
        </p:spPr>
      </p:pic>
      <p:sp>
        <p:nvSpPr>
          <p:cNvPr id="5" name="Text Placeholder 4">
            <a:extLst>
              <a:ext uri="{FF2B5EF4-FFF2-40B4-BE49-F238E27FC236}">
                <a16:creationId xmlns:a16="http://schemas.microsoft.com/office/drawing/2014/main" id="{8AAE3683-1D11-4CAF-93B5-986FF46AF40B}"/>
              </a:ext>
            </a:extLst>
          </p:cNvPr>
          <p:cNvSpPr>
            <a:spLocks noGrp="1"/>
          </p:cNvSpPr>
          <p:nvPr>
            <p:ph type="body" sz="quarter" idx="10"/>
          </p:nvPr>
        </p:nvSpPr>
        <p:spPr>
          <a:xfrm>
            <a:off x="2294881" y="1434370"/>
            <a:ext cx="9134184" cy="3619452"/>
          </a:xfrm>
        </p:spPr>
        <p:txBody>
          <a:bodyPr/>
          <a:lstStyle/>
          <a:p>
            <a:pPr marL="457200" indent="-457200">
              <a:buFont typeface="Arial" panose="020B0604020202020204" pitchFamily="34" charset="0"/>
              <a:buChar char="•"/>
            </a:pPr>
            <a:r>
              <a:rPr lang="en-US" b="1" dirty="0"/>
              <a:t>Azure DevOps services </a:t>
            </a:r>
            <a:r>
              <a:rPr lang="en-US" dirty="0"/>
              <a:t>provides </a:t>
            </a:r>
            <a:r>
              <a:rPr lang="en-IE" dirty="0"/>
              <a:t>development collaboration tools including pipelines, Git repositories, Kanban boards, and extensive automated and cloud-based load testing.</a:t>
            </a:r>
          </a:p>
          <a:p>
            <a:pPr marL="457200" indent="-457200">
              <a:buFont typeface="Arial" panose="020B0604020202020204" pitchFamily="34" charset="0"/>
              <a:buChar char="•"/>
            </a:pPr>
            <a:r>
              <a:rPr lang="en-US" b="1" dirty="0"/>
              <a:t>Azure DevTest Labs </a:t>
            </a:r>
            <a:r>
              <a:rPr lang="en-US" dirty="0"/>
              <a:t>allows you to </a:t>
            </a:r>
            <a:r>
              <a:rPr lang="en-IE" dirty="0"/>
              <a:t>quickly create environments in Azure while minimizing waste and controlling cost.</a:t>
            </a:r>
            <a:endParaRPr lang="en-US" dirty="0"/>
          </a:p>
          <a:p>
            <a:endParaRPr lang="en-US" dirty="0"/>
          </a:p>
        </p:txBody>
      </p:sp>
    </p:spTree>
    <p:extLst>
      <p:ext uri="{BB962C8B-B14F-4D97-AF65-F5344CB8AC3E}">
        <p14:creationId xmlns:p14="http://schemas.microsoft.com/office/powerpoint/2010/main" val="209370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Service Level Agreements  (SLAs)</a:t>
            </a:r>
          </a:p>
        </p:txBody>
      </p:sp>
      <p:sp>
        <p:nvSpPr>
          <p:cNvPr id="6" name="Text Placeholder 5"/>
          <p:cNvSpPr>
            <a:spLocks noGrp="1"/>
          </p:cNvSpPr>
          <p:nvPr>
            <p:ph type="body" sz="quarter" idx="10"/>
          </p:nvPr>
        </p:nvSpPr>
        <p:spPr>
          <a:xfrm>
            <a:off x="584200" y="1435497"/>
            <a:ext cx="11018520" cy="861774"/>
          </a:xfrm>
        </p:spPr>
        <p:txBody>
          <a:bodyPr/>
          <a:lstStyle/>
          <a:p>
            <a:r>
              <a:rPr lang="en-IE" dirty="0"/>
              <a:t>SLAs document the specific terms that define Azure performance standards.</a:t>
            </a:r>
          </a:p>
        </p:txBody>
      </p:sp>
      <p:sp>
        <p:nvSpPr>
          <p:cNvPr id="4" name="Text Placeholder 5">
            <a:extLst>
              <a:ext uri="{FF2B5EF4-FFF2-40B4-BE49-F238E27FC236}">
                <a16:creationId xmlns:a16="http://schemas.microsoft.com/office/drawing/2014/main" id="{13A94574-5E9C-4F51-AF5F-0091CF12CF7E}"/>
              </a:ext>
            </a:extLst>
          </p:cNvPr>
          <p:cNvSpPr txBox="1">
            <a:spLocks/>
          </p:cNvSpPr>
          <p:nvPr/>
        </p:nvSpPr>
        <p:spPr>
          <a:xfrm>
            <a:off x="584200" y="2350460"/>
            <a:ext cx="5149850" cy="405034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SLAs define Microsoft’s commitment to an Azure service or product.</a:t>
            </a:r>
          </a:p>
          <a:p>
            <a:r>
              <a:rPr lang="en-IE" dirty="0"/>
              <a:t>Individual SLAs are available for each Azure product and service.</a:t>
            </a:r>
          </a:p>
          <a:p>
            <a:r>
              <a:rPr lang="en-IE" dirty="0"/>
              <a:t>SLAs also define what happens if a service or product fails to meet the designated availability commitments.</a:t>
            </a:r>
          </a:p>
        </p:txBody>
      </p:sp>
      <p:pic>
        <p:nvPicPr>
          <p:cNvPr id="5" name="Picture 4" descr="SLA icon. ">
            <a:extLst>
              <a:ext uri="{FF2B5EF4-FFF2-40B4-BE49-F238E27FC236}">
                <a16:creationId xmlns:a16="http://schemas.microsoft.com/office/drawing/2014/main" id="{58AA13B8-61D7-4F9B-BCAB-ED987C1D6E07}"/>
              </a:ext>
            </a:extLst>
          </p:cNvPr>
          <p:cNvPicPr>
            <a:picLocks noChangeAspect="1"/>
          </p:cNvPicPr>
          <p:nvPr/>
        </p:nvPicPr>
        <p:blipFill>
          <a:blip r:embed="rId3"/>
          <a:srcRect/>
          <a:stretch/>
        </p:blipFill>
        <p:spPr>
          <a:xfrm>
            <a:off x="5810501" y="2297271"/>
            <a:ext cx="6378647" cy="3589179"/>
          </a:xfrm>
          <a:prstGeom prst="rect">
            <a:avLst/>
          </a:prstGeom>
        </p:spPr>
      </p:pic>
    </p:spTree>
    <p:extLst>
      <p:ext uri="{BB962C8B-B14F-4D97-AF65-F5344CB8AC3E}">
        <p14:creationId xmlns:p14="http://schemas.microsoft.com/office/powerpoint/2010/main" val="1832613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IE" dirty="0"/>
              <a:t>SLAs for Azure products and services</a:t>
            </a:r>
            <a:endParaRPr lang="en-US" dirty="0"/>
          </a:p>
        </p:txBody>
      </p:sp>
      <p:sp>
        <p:nvSpPr>
          <p:cNvPr id="6" name="Text Placeholder 5"/>
          <p:cNvSpPr>
            <a:spLocks noGrp="1"/>
          </p:cNvSpPr>
          <p:nvPr>
            <p:ph type="body" sz="quarter" idx="10"/>
          </p:nvPr>
        </p:nvSpPr>
        <p:spPr>
          <a:xfrm>
            <a:off x="422835" y="1349436"/>
            <a:ext cx="6031754" cy="4481227"/>
          </a:xfrm>
        </p:spPr>
        <p:txBody>
          <a:bodyPr/>
          <a:lstStyle/>
          <a:p>
            <a:pPr lvl="1"/>
            <a:r>
              <a:rPr lang="en-IE" sz="2800" dirty="0">
                <a:latin typeface="Segoe UI Semilight" panose="020B0402040204020203" pitchFamily="34" charset="0"/>
                <a:cs typeface="Segoe UI Semilight" panose="020B0402040204020203" pitchFamily="34" charset="0"/>
              </a:rPr>
              <a:t>Performance targets are expressed as uptime and connectivity guarantees.</a:t>
            </a:r>
          </a:p>
          <a:p>
            <a:pPr lvl="1"/>
            <a:r>
              <a:rPr lang="en-IE" sz="2800" dirty="0">
                <a:latin typeface="Segoe UI Semilight" panose="020B0402040204020203" pitchFamily="34" charset="0"/>
                <a:cs typeface="Segoe UI Semilight" panose="020B0402040204020203" pitchFamily="34" charset="0"/>
              </a:rPr>
              <a:t>Performance-targets range from 99.9% (three nines) to 99.99% (four nines).</a:t>
            </a:r>
          </a:p>
          <a:p>
            <a:pPr lvl="1"/>
            <a:r>
              <a:rPr lang="en-IE" sz="2800" dirty="0">
                <a:latin typeface="Segoe UI Semilight" panose="020B0402040204020203" pitchFamily="34" charset="0"/>
                <a:cs typeface="Segoe UI Semilight" panose="020B0402040204020203" pitchFamily="34" charset="0"/>
              </a:rPr>
              <a:t>If a service fails to meet the guarantees, a percentage of the monthly service fees can be credited to you.</a:t>
            </a:r>
          </a:p>
        </p:txBody>
      </p:sp>
      <p:graphicFrame>
        <p:nvGraphicFramePr>
          <p:cNvPr id="13" name="Table 13">
            <a:extLst>
              <a:ext uri="{FF2B5EF4-FFF2-40B4-BE49-F238E27FC236}">
                <a16:creationId xmlns:a16="http://schemas.microsoft.com/office/drawing/2014/main" id="{4430190E-5848-4910-B15F-26BB6074DA5B}"/>
              </a:ext>
            </a:extLst>
          </p:cNvPr>
          <p:cNvGraphicFramePr>
            <a:graphicFrameLocks noGrp="1"/>
          </p:cNvGraphicFramePr>
          <p:nvPr/>
        </p:nvGraphicFramePr>
        <p:xfrm>
          <a:off x="7260217" y="2037378"/>
          <a:ext cx="4089100" cy="2597526"/>
        </p:xfrm>
        <a:graphic>
          <a:graphicData uri="http://schemas.openxmlformats.org/drawingml/2006/table">
            <a:tbl>
              <a:tblPr firstRow="1" bandRow="1">
                <a:tableStyleId>{5C22544A-7EE6-4342-B048-85BDC9FD1C3A}</a:tableStyleId>
              </a:tblPr>
              <a:tblGrid>
                <a:gridCol w="840291">
                  <a:extLst>
                    <a:ext uri="{9D8B030D-6E8A-4147-A177-3AD203B41FA5}">
                      <a16:colId xmlns:a16="http://schemas.microsoft.com/office/drawing/2014/main" val="3404631245"/>
                    </a:ext>
                  </a:extLst>
                </a:gridCol>
                <a:gridCol w="1721224">
                  <a:extLst>
                    <a:ext uri="{9D8B030D-6E8A-4147-A177-3AD203B41FA5}">
                      <a16:colId xmlns:a16="http://schemas.microsoft.com/office/drawing/2014/main" val="1382836629"/>
                    </a:ext>
                  </a:extLst>
                </a:gridCol>
                <a:gridCol w="1527585">
                  <a:extLst>
                    <a:ext uri="{9D8B030D-6E8A-4147-A177-3AD203B41FA5}">
                      <a16:colId xmlns:a16="http://schemas.microsoft.com/office/drawing/2014/main" val="3152765865"/>
                    </a:ext>
                  </a:extLst>
                </a:gridCol>
              </a:tblGrid>
              <a:tr h="415366">
                <a:tc>
                  <a:txBody>
                    <a:bodyPr/>
                    <a:lstStyle/>
                    <a:p>
                      <a:pPr algn="ctr"/>
                      <a:r>
                        <a:rPr lang="en-US" b="0" dirty="0"/>
                        <a:t>SLA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Downtime</a:t>
                      </a:r>
                    </a:p>
                    <a:p>
                      <a:pPr algn="ctr"/>
                      <a:r>
                        <a:rPr lang="en-US" b="0" dirty="0"/>
                        <a:t>per month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Downtime</a:t>
                      </a:r>
                    </a:p>
                    <a:p>
                      <a:pPr algn="ctr"/>
                      <a:r>
                        <a:rPr lang="en-US" b="0" dirty="0"/>
                        <a:t>per 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7402870"/>
                  </a:ext>
                </a:extLst>
              </a:tr>
              <a:tr h="652482">
                <a:tc>
                  <a:txBody>
                    <a:bodyPr/>
                    <a:lstStyle/>
                    <a:p>
                      <a:pPr algn="ctr"/>
                      <a:r>
                        <a:rPr lang="en-US" dirty="0"/>
                        <a:t>99.9%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43.2 minutes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8.76 hours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6645318"/>
                  </a:ext>
                </a:extLst>
              </a:tr>
              <a:tr h="652482">
                <a:tc>
                  <a:txBody>
                    <a:bodyPr/>
                    <a:lstStyle/>
                    <a:p>
                      <a:pPr algn="ctr"/>
                      <a:r>
                        <a:rPr lang="en-US" dirty="0"/>
                        <a:t>99.95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21.6 minutes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4.38 hours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4206414"/>
                  </a:ext>
                </a:extLst>
              </a:tr>
              <a:tr h="652482">
                <a:tc>
                  <a:txBody>
                    <a:bodyPr/>
                    <a:lstStyle/>
                    <a:p>
                      <a:pPr algn="ctr"/>
                      <a:r>
                        <a:rPr lang="en-US" dirty="0"/>
                        <a:t>99.99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4.32 minutes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52.56 minutes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629237"/>
                  </a:ext>
                </a:extLst>
              </a:tr>
            </a:tbl>
          </a:graphicData>
        </a:graphic>
      </p:graphicFrame>
    </p:spTree>
    <p:extLst>
      <p:ext uri="{BB962C8B-B14F-4D97-AF65-F5344CB8AC3E}">
        <p14:creationId xmlns:p14="http://schemas.microsoft.com/office/powerpoint/2010/main" val="206764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Composite SLAs</a:t>
            </a:r>
          </a:p>
        </p:txBody>
      </p:sp>
      <p:sp>
        <p:nvSpPr>
          <p:cNvPr id="6" name="Text Placeholder 5"/>
          <p:cNvSpPr>
            <a:spLocks noGrp="1"/>
          </p:cNvSpPr>
          <p:nvPr>
            <p:ph type="body" sz="quarter" idx="10"/>
          </p:nvPr>
        </p:nvSpPr>
        <p:spPr>
          <a:xfrm>
            <a:off x="584200" y="1223347"/>
            <a:ext cx="11018520" cy="4998291"/>
          </a:xfrm>
        </p:spPr>
        <p:txBody>
          <a:bodyPr/>
          <a:lstStyle/>
          <a:p>
            <a:r>
              <a:rPr lang="en-IE" dirty="0"/>
              <a:t>If the App Service has a 99.95% SLA, and the Azure SQL Database has a 99.99% SLA, what is the composite SLA for your application?</a:t>
            </a:r>
          </a:p>
          <a:p>
            <a:endParaRPr lang="en-IE" dirty="0"/>
          </a:p>
          <a:p>
            <a:endParaRPr lang="en-IE" dirty="0"/>
          </a:p>
          <a:p>
            <a:endParaRPr lang="en-IE" dirty="0"/>
          </a:p>
          <a:p>
            <a:endParaRPr lang="en-IE" dirty="0"/>
          </a:p>
          <a:p>
            <a:endParaRPr lang="en-IE" dirty="0"/>
          </a:p>
          <a:p>
            <a:endParaRPr lang="en-IE" dirty="0"/>
          </a:p>
          <a:p>
            <a:r>
              <a:rPr lang="en-IE" dirty="0"/>
              <a:t>Notice the composite SLA is lower than the individual SLAs.</a:t>
            </a:r>
          </a:p>
          <a:p>
            <a:r>
              <a:rPr lang="en-IE" dirty="0"/>
              <a:t>Improve the SLA </a:t>
            </a:r>
            <a:r>
              <a:rPr lang="en-US" dirty="0"/>
              <a:t>by creating independent fallback paths.</a:t>
            </a:r>
            <a:endParaRPr lang="en-IE" dirty="0"/>
          </a:p>
        </p:txBody>
      </p:sp>
      <p:sp>
        <p:nvSpPr>
          <p:cNvPr id="2" name="Rectangle 1">
            <a:extLst>
              <a:ext uri="{FF2B5EF4-FFF2-40B4-BE49-F238E27FC236}">
                <a16:creationId xmlns:a16="http://schemas.microsoft.com/office/drawing/2014/main" id="{B2B6E90B-1F80-47DA-BBF0-32A0FE7F0DE1}"/>
              </a:ext>
            </a:extLst>
          </p:cNvPr>
          <p:cNvSpPr/>
          <p:nvPr/>
        </p:nvSpPr>
        <p:spPr>
          <a:xfrm>
            <a:off x="7186449" y="3360859"/>
            <a:ext cx="2642070" cy="1077218"/>
          </a:xfrm>
          <a:prstGeom prst="rect">
            <a:avLst/>
          </a:prstGeom>
        </p:spPr>
        <p:txBody>
          <a:bodyPr wrap="none">
            <a:spAutoFit/>
          </a:bodyPr>
          <a:lstStyle/>
          <a:p>
            <a:pPr algn="ctr"/>
            <a:r>
              <a:rPr lang="en-IE" sz="3200" dirty="0"/>
              <a:t>.9995 * .9999 </a:t>
            </a:r>
          </a:p>
          <a:p>
            <a:pPr algn="ctr"/>
            <a:r>
              <a:rPr lang="en-IE" sz="3200" dirty="0"/>
              <a:t>= 99.94%</a:t>
            </a:r>
            <a:endParaRPr lang="en-US" sz="3200" dirty="0"/>
          </a:p>
        </p:txBody>
      </p:sp>
      <p:sp>
        <p:nvSpPr>
          <p:cNvPr id="3" name="Rectangle 2">
            <a:extLst>
              <a:ext uri="{FF2B5EF4-FFF2-40B4-BE49-F238E27FC236}">
                <a16:creationId xmlns:a16="http://schemas.microsoft.com/office/drawing/2014/main" id="{52072503-51F8-4D0F-8CE1-9FE5D6349315}"/>
              </a:ext>
            </a:extLst>
          </p:cNvPr>
          <p:cNvSpPr/>
          <p:nvPr/>
        </p:nvSpPr>
        <p:spPr>
          <a:xfrm>
            <a:off x="7382015" y="2793119"/>
            <a:ext cx="2250937" cy="461665"/>
          </a:xfrm>
          <a:prstGeom prst="rect">
            <a:avLst/>
          </a:prstGeom>
        </p:spPr>
        <p:txBody>
          <a:bodyPr wrap="none">
            <a:spAutoFit/>
          </a:bodyPr>
          <a:lstStyle/>
          <a:p>
            <a:r>
              <a:rPr lang="en-IE" sz="2400" u="sng" dirty="0"/>
              <a:t>Composite SLA</a:t>
            </a:r>
            <a:endParaRPr lang="en-US" sz="2400" u="sng" dirty="0"/>
          </a:p>
        </p:txBody>
      </p:sp>
      <p:pic>
        <p:nvPicPr>
          <p:cNvPr id="5" name="Picture 4" descr="Image representing Web app and its SLA uptime value of 99.95 percent and a SQL database and its SLA value of 99.99 percent.">
            <a:extLst>
              <a:ext uri="{FF2B5EF4-FFF2-40B4-BE49-F238E27FC236}">
                <a16:creationId xmlns:a16="http://schemas.microsoft.com/office/drawing/2014/main" id="{FB9D8D27-C614-48B4-BB42-029D92994797}"/>
              </a:ext>
            </a:extLst>
          </p:cNvPr>
          <p:cNvPicPr>
            <a:picLocks noChangeAspect="1"/>
          </p:cNvPicPr>
          <p:nvPr/>
        </p:nvPicPr>
        <p:blipFill>
          <a:blip r:embed="rId3"/>
          <a:stretch>
            <a:fillRect/>
          </a:stretch>
        </p:blipFill>
        <p:spPr>
          <a:xfrm>
            <a:off x="1719393" y="2617438"/>
            <a:ext cx="4686954" cy="2210108"/>
          </a:xfrm>
          <a:prstGeom prst="rect">
            <a:avLst/>
          </a:prstGeom>
        </p:spPr>
      </p:pic>
    </p:spTree>
    <p:extLst>
      <p:ext uri="{BB962C8B-B14F-4D97-AF65-F5344CB8AC3E}">
        <p14:creationId xmlns:p14="http://schemas.microsoft.com/office/powerpoint/2010/main" val="1596583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Application SLAs</a:t>
            </a:r>
          </a:p>
        </p:txBody>
      </p:sp>
      <p:sp>
        <p:nvSpPr>
          <p:cNvPr id="6" name="Text Placeholder 5"/>
          <p:cNvSpPr>
            <a:spLocks noGrp="1"/>
          </p:cNvSpPr>
          <p:nvPr>
            <p:ph type="body" sz="quarter" idx="10"/>
          </p:nvPr>
        </p:nvSpPr>
        <p:spPr>
          <a:xfrm>
            <a:off x="584200" y="1435497"/>
            <a:ext cx="11018520" cy="4395049"/>
          </a:xfrm>
        </p:spPr>
        <p:txBody>
          <a:bodyPr/>
          <a:lstStyle/>
          <a:p>
            <a:r>
              <a:rPr lang="en-IE" dirty="0"/>
              <a:t>Customers should determine what SLA is needed for their application.</a:t>
            </a:r>
          </a:p>
          <a:p>
            <a:r>
              <a:rPr lang="en-IE" dirty="0"/>
              <a:t>Know your workload requirements and usage patterns.</a:t>
            </a:r>
          </a:p>
          <a:p>
            <a:r>
              <a:rPr lang="en-IE" dirty="0"/>
              <a:t>Design for resiliency and availability.</a:t>
            </a:r>
          </a:p>
          <a:p>
            <a:r>
              <a:rPr lang="en-US" dirty="0"/>
              <a:t>Establish availability metrics — mean time to recovery (MTTR) and mean time between failures (MTBF).</a:t>
            </a:r>
            <a:endParaRPr lang="en-IE" dirty="0"/>
          </a:p>
          <a:p>
            <a:r>
              <a:rPr lang="en-US" dirty="0"/>
              <a:t>Establish recovery metrics — recovery time objective and recovery point objective (RPO).</a:t>
            </a:r>
          </a:p>
          <a:p>
            <a:r>
              <a:rPr lang="en-US" dirty="0"/>
              <a:t>Implement resiliency strategies.</a:t>
            </a:r>
          </a:p>
          <a:p>
            <a:r>
              <a:rPr lang="en-US" dirty="0"/>
              <a:t>Build in availability requirements.</a:t>
            </a:r>
            <a:endParaRPr lang="en-IE" dirty="0"/>
          </a:p>
        </p:txBody>
      </p:sp>
    </p:spTree>
    <p:extLst>
      <p:ext uri="{BB962C8B-B14F-4D97-AF65-F5344CB8AC3E}">
        <p14:creationId xmlns:p14="http://schemas.microsoft.com/office/powerpoint/2010/main" val="121075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C11E5-5728-4808-96BD-439BD0EF29FA}"/>
              </a:ext>
            </a:extLst>
          </p:cNvPr>
          <p:cNvSpPr>
            <a:spLocks noGrp="1"/>
          </p:cNvSpPr>
          <p:nvPr>
            <p:ph type="title"/>
          </p:nvPr>
        </p:nvSpPr>
        <p:spPr/>
        <p:txBody>
          <a:bodyPr/>
          <a:lstStyle/>
          <a:p>
            <a:r>
              <a:rPr lang="en-GB" dirty="0"/>
              <a:t>Practice</a:t>
            </a:r>
            <a:endParaRPr lang="en-NL" dirty="0"/>
          </a:p>
        </p:txBody>
      </p:sp>
      <p:sp>
        <p:nvSpPr>
          <p:cNvPr id="3" name="Content Placeholder 2">
            <a:extLst>
              <a:ext uri="{FF2B5EF4-FFF2-40B4-BE49-F238E27FC236}">
                <a16:creationId xmlns:a16="http://schemas.microsoft.com/office/drawing/2014/main" id="{DDE00963-E34D-4C64-9EFD-C74B845A44F0}"/>
              </a:ext>
            </a:extLst>
          </p:cNvPr>
          <p:cNvSpPr>
            <a:spLocks noGrp="1"/>
          </p:cNvSpPr>
          <p:nvPr>
            <p:ph idx="1"/>
          </p:nvPr>
        </p:nvSpPr>
        <p:spPr/>
        <p:txBody>
          <a:bodyPr/>
          <a:lstStyle/>
          <a:p>
            <a:r>
              <a:rPr lang="nl-NL" dirty="0">
                <a:hlinkClick r:id="rId2"/>
              </a:rPr>
              <a:t>https://docs.microsoft.com/en-us/azure/app-service/quickstart-dotnetcore?tabs=netcore31&amp;pivots=development-environment-vs</a:t>
            </a:r>
            <a:endParaRPr lang="nl-NL" dirty="0"/>
          </a:p>
          <a:p>
            <a:r>
              <a:rPr lang="nl-NL" dirty="0">
                <a:hlinkClick r:id="rId3"/>
              </a:rPr>
              <a:t>https://docs.microsoft.com/en-us/aspnet/core/tutorials/publish-to-azure-webapp-using-vscode?view=aspnetcore-5.0</a:t>
            </a:r>
            <a:endParaRPr lang="nl-NL" dirty="0"/>
          </a:p>
          <a:p>
            <a:r>
              <a:rPr lang="nl-NL" dirty="0">
                <a:hlinkClick r:id="rId4"/>
              </a:rPr>
              <a:t>https://docs.microsoft.com/en-us/azure/azure-functions/functions-create-your-first-function-visual-studio?tabs=in-process&amp;pivots=programming-runtime-functions-v3</a:t>
            </a:r>
            <a:endParaRPr lang="nl-NL" dirty="0"/>
          </a:p>
          <a:p>
            <a:r>
              <a:rPr lang="nl-NL">
                <a:hlinkClick r:id="rId5"/>
              </a:rPr>
              <a:t>https://docs.microsoft.com/en-us/azure/azure-functions/durable/durable-functions-create-first-csharp?pivots=code-editor-vscode</a:t>
            </a:r>
            <a:endParaRPr lang="nl-NL"/>
          </a:p>
          <a:p>
            <a:endParaRPr lang="nl-NL" dirty="0"/>
          </a:p>
          <a:p>
            <a:endParaRPr lang="en-NL" dirty="0"/>
          </a:p>
        </p:txBody>
      </p:sp>
    </p:spTree>
    <p:extLst>
      <p:ext uri="{BB962C8B-B14F-4D97-AF65-F5344CB8AC3E}">
        <p14:creationId xmlns:p14="http://schemas.microsoft.com/office/powerpoint/2010/main" val="638855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D38D6-8F09-415D-812B-8705FA3C7D31}"/>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BFF3CAE2-0766-4559-9D01-1E43D35C6C22}"/>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4172862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829AB-6778-4730-942C-2C81EA8B97CB}"/>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23DF767-9FAE-489E-BF5F-17B19DCFF419}"/>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1223590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8A0DD-AACB-4E81-89A9-F9712B277B26}"/>
              </a:ext>
            </a:extLst>
          </p:cNvPr>
          <p:cNvSpPr>
            <a:spLocks noGrp="1"/>
          </p:cNvSpPr>
          <p:nvPr>
            <p:ph type="title"/>
          </p:nvPr>
        </p:nvSpPr>
        <p:spPr/>
        <p:txBody>
          <a:bodyPr/>
          <a:lstStyle/>
          <a:p>
            <a:r>
              <a:rPr lang="en-US" dirty="0"/>
              <a:t>Cloud computing</a:t>
            </a:r>
          </a:p>
        </p:txBody>
      </p:sp>
      <p:sp>
        <p:nvSpPr>
          <p:cNvPr id="3" name="Text Placeholder 2">
            <a:extLst>
              <a:ext uri="{FF2B5EF4-FFF2-40B4-BE49-F238E27FC236}">
                <a16:creationId xmlns:a16="http://schemas.microsoft.com/office/drawing/2014/main" id="{69D34099-2FB8-4893-9015-4FF01C1398BA}"/>
              </a:ext>
            </a:extLst>
          </p:cNvPr>
          <p:cNvSpPr>
            <a:spLocks noGrp="1"/>
          </p:cNvSpPr>
          <p:nvPr>
            <p:ph type="body" sz="quarter" idx="10"/>
          </p:nvPr>
        </p:nvSpPr>
        <p:spPr>
          <a:xfrm>
            <a:off x="584200" y="1435497"/>
            <a:ext cx="6103679" cy="4222694"/>
          </a:xfrm>
        </p:spPr>
        <p:txBody>
          <a:bodyPr/>
          <a:lstStyle/>
          <a:p>
            <a:r>
              <a:rPr lang="en-US" b="1" dirty="0"/>
              <a:t>Compute power </a:t>
            </a:r>
            <a:r>
              <a:rPr lang="en-US" dirty="0"/>
              <a:t>- such as Linux servers or web applications.</a:t>
            </a:r>
          </a:p>
          <a:p>
            <a:r>
              <a:rPr lang="en-US" b="1" dirty="0"/>
              <a:t>Storage</a:t>
            </a:r>
            <a:r>
              <a:rPr lang="en-US" dirty="0"/>
              <a:t> - such as files and databases.</a:t>
            </a:r>
          </a:p>
          <a:p>
            <a:r>
              <a:rPr lang="en-US" b="1" dirty="0"/>
              <a:t>Networking </a:t>
            </a:r>
            <a:r>
              <a:rPr lang="en-US" dirty="0"/>
              <a:t>- such as secure connections between the cloud provider and your company.</a:t>
            </a:r>
          </a:p>
          <a:p>
            <a:r>
              <a:rPr lang="en-US" b="1" dirty="0"/>
              <a:t>Analytics </a:t>
            </a:r>
            <a:r>
              <a:rPr lang="en-US" dirty="0"/>
              <a:t>- such as visualizing telemetry and performance data.</a:t>
            </a:r>
          </a:p>
          <a:p>
            <a:endParaRPr lang="en-US" dirty="0"/>
          </a:p>
        </p:txBody>
      </p:sp>
      <p:sp>
        <p:nvSpPr>
          <p:cNvPr id="4" name="Rectangle 3">
            <a:extLst>
              <a:ext uri="{FF2B5EF4-FFF2-40B4-BE49-F238E27FC236}">
                <a16:creationId xmlns:a16="http://schemas.microsoft.com/office/drawing/2014/main" id="{648A27BE-45BA-4D54-8F33-1F16755FEDD8}"/>
              </a:ext>
            </a:extLst>
          </p:cNvPr>
          <p:cNvSpPr/>
          <p:nvPr/>
        </p:nvSpPr>
        <p:spPr>
          <a:xfrm>
            <a:off x="7151741" y="3524325"/>
            <a:ext cx="4455042" cy="830997"/>
          </a:xfrm>
          <a:prstGeom prst="rect">
            <a:avLst/>
          </a:prstGeom>
        </p:spPr>
        <p:txBody>
          <a:bodyPr wrap="square">
            <a:spAutoFit/>
          </a:bodyPr>
          <a:lstStyle/>
          <a:p>
            <a:pPr algn="ctr"/>
            <a:r>
              <a:rPr lang="en-US" sz="2400" dirty="0">
                <a:latin typeface="Segoe UI Semilight" panose="020B0402040204020203" pitchFamily="34" charset="0"/>
                <a:ea typeface="Times New Roman" panose="02020603050405020304" pitchFamily="18" charset="0"/>
                <a:cs typeface="Segoe UI Semilight" panose="020B0402040204020203" pitchFamily="34" charset="0"/>
              </a:rPr>
              <a:t>Cloud providers include Microsoft, Amazon, and Google</a:t>
            </a:r>
            <a:endParaRPr lang="en-US" sz="2000" dirty="0">
              <a:latin typeface="Segoe UI Semilight" panose="020B0402040204020203" pitchFamily="34" charset="0"/>
              <a:cs typeface="Segoe UI Semilight" panose="020B0402040204020203" pitchFamily="34" charset="0"/>
            </a:endParaRPr>
          </a:p>
        </p:txBody>
      </p:sp>
      <p:pic>
        <p:nvPicPr>
          <p:cNvPr id="5" name="Picture 4">
            <a:extLst>
              <a:ext uri="{FF2B5EF4-FFF2-40B4-BE49-F238E27FC236}">
                <a16:creationId xmlns:a16="http://schemas.microsoft.com/office/drawing/2014/main" id="{CD1AB628-9256-44D4-90F8-1AF10C8C16E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866099" y="1945609"/>
            <a:ext cx="2800350" cy="1415534"/>
          </a:xfrm>
          <a:prstGeom prst="rect">
            <a:avLst/>
          </a:prstGeom>
        </p:spPr>
      </p:pic>
    </p:spTree>
    <p:extLst>
      <p:ext uri="{BB962C8B-B14F-4D97-AF65-F5344CB8AC3E}">
        <p14:creationId xmlns:p14="http://schemas.microsoft.com/office/powerpoint/2010/main" val="267908359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Key concepts</a:t>
            </a:r>
          </a:p>
        </p:txBody>
      </p:sp>
      <p:sp>
        <p:nvSpPr>
          <p:cNvPr id="4" name="Rectangle 3">
            <a:extLst>
              <a:ext uri="{FF2B5EF4-FFF2-40B4-BE49-F238E27FC236}">
                <a16:creationId xmlns:a16="http://schemas.microsoft.com/office/drawing/2014/main" id="{FB9D842D-BAB1-4D37-9C42-745B132107E5}"/>
              </a:ext>
            </a:extLst>
          </p:cNvPr>
          <p:cNvSpPr/>
          <p:nvPr/>
        </p:nvSpPr>
        <p:spPr bwMode="auto">
          <a:xfrm>
            <a:off x="1641899" y="1723125"/>
            <a:ext cx="4034983"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High availability</a:t>
            </a:r>
          </a:p>
        </p:txBody>
      </p:sp>
      <p:sp>
        <p:nvSpPr>
          <p:cNvPr id="7" name="Rectangle 6">
            <a:extLst>
              <a:ext uri="{FF2B5EF4-FFF2-40B4-BE49-F238E27FC236}">
                <a16:creationId xmlns:a16="http://schemas.microsoft.com/office/drawing/2014/main" id="{0F0B540E-EF8B-447D-AF41-2A0AFBC5AED2}"/>
              </a:ext>
            </a:extLst>
          </p:cNvPr>
          <p:cNvSpPr/>
          <p:nvPr/>
        </p:nvSpPr>
        <p:spPr bwMode="auto">
          <a:xfrm>
            <a:off x="5810980" y="1723125"/>
            <a:ext cx="4034983"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Fault tolerance</a:t>
            </a:r>
          </a:p>
        </p:txBody>
      </p:sp>
      <p:sp>
        <p:nvSpPr>
          <p:cNvPr id="8" name="Rectangle 7">
            <a:extLst>
              <a:ext uri="{FF2B5EF4-FFF2-40B4-BE49-F238E27FC236}">
                <a16:creationId xmlns:a16="http://schemas.microsoft.com/office/drawing/2014/main" id="{79FB1D05-CC1C-42F7-9FCE-DE21A857F06E}"/>
              </a:ext>
            </a:extLst>
          </p:cNvPr>
          <p:cNvSpPr/>
          <p:nvPr/>
        </p:nvSpPr>
        <p:spPr bwMode="auto">
          <a:xfrm>
            <a:off x="1641899" y="2507950"/>
            <a:ext cx="4034983"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Scalability</a:t>
            </a:r>
          </a:p>
        </p:txBody>
      </p:sp>
      <p:sp>
        <p:nvSpPr>
          <p:cNvPr id="9" name="Rectangle 8">
            <a:extLst>
              <a:ext uri="{FF2B5EF4-FFF2-40B4-BE49-F238E27FC236}">
                <a16:creationId xmlns:a16="http://schemas.microsoft.com/office/drawing/2014/main" id="{D6392A4A-B6E8-4F75-A840-0AD5203AB701}"/>
              </a:ext>
            </a:extLst>
          </p:cNvPr>
          <p:cNvSpPr/>
          <p:nvPr/>
        </p:nvSpPr>
        <p:spPr bwMode="auto">
          <a:xfrm>
            <a:off x="5810980" y="2507950"/>
            <a:ext cx="4034983"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Elasticity</a:t>
            </a:r>
          </a:p>
        </p:txBody>
      </p:sp>
      <p:sp>
        <p:nvSpPr>
          <p:cNvPr id="10" name="Rectangle 9">
            <a:extLst>
              <a:ext uri="{FF2B5EF4-FFF2-40B4-BE49-F238E27FC236}">
                <a16:creationId xmlns:a16="http://schemas.microsoft.com/office/drawing/2014/main" id="{F1850E4A-62E4-426B-A1EB-C29FC527F72E}"/>
              </a:ext>
            </a:extLst>
          </p:cNvPr>
          <p:cNvSpPr/>
          <p:nvPr/>
        </p:nvSpPr>
        <p:spPr bwMode="auto">
          <a:xfrm>
            <a:off x="1641899" y="3338947"/>
            <a:ext cx="4034983"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Global reach</a:t>
            </a:r>
          </a:p>
        </p:txBody>
      </p:sp>
      <p:sp>
        <p:nvSpPr>
          <p:cNvPr id="11" name="Rectangle 10">
            <a:extLst>
              <a:ext uri="{FF2B5EF4-FFF2-40B4-BE49-F238E27FC236}">
                <a16:creationId xmlns:a16="http://schemas.microsoft.com/office/drawing/2014/main" id="{4423A886-2DFF-4D4C-8E7D-CDDB1C6094D4}"/>
              </a:ext>
            </a:extLst>
          </p:cNvPr>
          <p:cNvSpPr/>
          <p:nvPr/>
        </p:nvSpPr>
        <p:spPr bwMode="auto">
          <a:xfrm>
            <a:off x="5810980" y="3338947"/>
            <a:ext cx="4034983"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Customer latency capabilities</a:t>
            </a:r>
          </a:p>
        </p:txBody>
      </p:sp>
      <p:sp>
        <p:nvSpPr>
          <p:cNvPr id="12" name="Rectangle 11">
            <a:extLst>
              <a:ext uri="{FF2B5EF4-FFF2-40B4-BE49-F238E27FC236}">
                <a16:creationId xmlns:a16="http://schemas.microsoft.com/office/drawing/2014/main" id="{3923C26D-9B18-4D76-921C-DF28ED77C9F7}"/>
              </a:ext>
            </a:extLst>
          </p:cNvPr>
          <p:cNvSpPr/>
          <p:nvPr/>
        </p:nvSpPr>
        <p:spPr bwMode="auto">
          <a:xfrm>
            <a:off x="1641899" y="4123772"/>
            <a:ext cx="4034983"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Agility</a:t>
            </a:r>
          </a:p>
        </p:txBody>
      </p:sp>
      <p:sp>
        <p:nvSpPr>
          <p:cNvPr id="13" name="Rectangle 12">
            <a:extLst>
              <a:ext uri="{FF2B5EF4-FFF2-40B4-BE49-F238E27FC236}">
                <a16:creationId xmlns:a16="http://schemas.microsoft.com/office/drawing/2014/main" id="{DEFD54E6-27CA-4289-A7AE-98D153936604}"/>
              </a:ext>
            </a:extLst>
          </p:cNvPr>
          <p:cNvSpPr/>
          <p:nvPr/>
        </p:nvSpPr>
        <p:spPr bwMode="auto">
          <a:xfrm>
            <a:off x="5810980" y="4123772"/>
            <a:ext cx="4034983"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Predictive cost considerations</a:t>
            </a:r>
          </a:p>
        </p:txBody>
      </p:sp>
      <p:sp>
        <p:nvSpPr>
          <p:cNvPr id="14" name="Rectangle 13">
            <a:extLst>
              <a:ext uri="{FF2B5EF4-FFF2-40B4-BE49-F238E27FC236}">
                <a16:creationId xmlns:a16="http://schemas.microsoft.com/office/drawing/2014/main" id="{6C80AE8A-C79A-4AA1-ACB7-18760C171E71}"/>
              </a:ext>
            </a:extLst>
          </p:cNvPr>
          <p:cNvSpPr/>
          <p:nvPr/>
        </p:nvSpPr>
        <p:spPr bwMode="auto">
          <a:xfrm>
            <a:off x="1641899" y="4908597"/>
            <a:ext cx="4034983"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Disaster recovery</a:t>
            </a:r>
          </a:p>
        </p:txBody>
      </p:sp>
      <p:sp>
        <p:nvSpPr>
          <p:cNvPr id="15" name="Rectangle 14">
            <a:extLst>
              <a:ext uri="{FF2B5EF4-FFF2-40B4-BE49-F238E27FC236}">
                <a16:creationId xmlns:a16="http://schemas.microsoft.com/office/drawing/2014/main" id="{9211555F-A002-465A-BAFF-7A1A1DC365F7}"/>
              </a:ext>
            </a:extLst>
          </p:cNvPr>
          <p:cNvSpPr/>
          <p:nvPr/>
        </p:nvSpPr>
        <p:spPr bwMode="auto">
          <a:xfrm>
            <a:off x="5810980" y="4908597"/>
            <a:ext cx="4034983"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Security</a:t>
            </a: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Economies of scale</a:t>
            </a:r>
          </a:p>
        </p:txBody>
      </p:sp>
      <p:sp>
        <p:nvSpPr>
          <p:cNvPr id="6" name="Text Placeholder 5"/>
          <p:cNvSpPr>
            <a:spLocks noGrp="1"/>
          </p:cNvSpPr>
          <p:nvPr>
            <p:ph type="body" sz="quarter" idx="10"/>
          </p:nvPr>
        </p:nvSpPr>
        <p:spPr>
          <a:xfrm>
            <a:off x="584200" y="1216530"/>
            <a:ext cx="11018520" cy="1292662"/>
          </a:xfrm>
        </p:spPr>
        <p:txBody>
          <a:bodyPr/>
          <a:lstStyle/>
          <a:p>
            <a:r>
              <a:rPr lang="en-IE" dirty="0"/>
              <a:t>The concept of </a:t>
            </a:r>
            <a:r>
              <a:rPr lang="en-IE" i="1" dirty="0"/>
              <a:t>economies of scale</a:t>
            </a:r>
            <a:r>
              <a:rPr lang="en-IE" dirty="0"/>
              <a:t> is the ability to reduce costs and gain efficiency when operating at a larger scale in comparison to operating at a smaller scale.</a:t>
            </a:r>
          </a:p>
        </p:txBody>
      </p:sp>
      <p:sp>
        <p:nvSpPr>
          <p:cNvPr id="4" name="Text Placeholder 5">
            <a:extLst>
              <a:ext uri="{FF2B5EF4-FFF2-40B4-BE49-F238E27FC236}">
                <a16:creationId xmlns:a16="http://schemas.microsoft.com/office/drawing/2014/main" id="{55071915-DDB1-4FD3-9587-BF0B5ADD1F98}"/>
              </a:ext>
            </a:extLst>
          </p:cNvPr>
          <p:cNvSpPr txBox="1">
            <a:spLocks/>
          </p:cNvSpPr>
          <p:nvPr/>
        </p:nvSpPr>
        <p:spPr>
          <a:xfrm>
            <a:off x="584200" y="4677251"/>
            <a:ext cx="11018520" cy="129266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Cloud providers are very large businesses, and thus can leverage the benefits of economies of scale and then pass those benefits on to their customers.</a:t>
            </a:r>
            <a:endParaRPr lang="en-US" dirty="0"/>
          </a:p>
        </p:txBody>
      </p:sp>
      <p:pic>
        <p:nvPicPr>
          <p:cNvPr id="5" name="Picture 4" descr="An arrow points from a single server to multiple servers in the cloud.">
            <a:extLst>
              <a:ext uri="{FF2B5EF4-FFF2-40B4-BE49-F238E27FC236}">
                <a16:creationId xmlns:a16="http://schemas.microsoft.com/office/drawing/2014/main" id="{6BBC433C-8412-478B-8BF0-F1342688E8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9168" y="2577167"/>
            <a:ext cx="5078475" cy="2065953"/>
          </a:xfrm>
          <a:prstGeom prst="rect">
            <a:avLst/>
          </a:prstGeom>
        </p:spPr>
      </p:pic>
    </p:spTree>
    <p:extLst>
      <p:ext uri="{BB962C8B-B14F-4D97-AF65-F5344CB8AC3E}">
        <p14:creationId xmlns:p14="http://schemas.microsoft.com/office/powerpoint/2010/main" val="281934259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err="1"/>
              <a:t>CapEx</a:t>
            </a:r>
            <a:r>
              <a:rPr lang="en-US" dirty="0"/>
              <a:t> vs. </a:t>
            </a:r>
            <a:r>
              <a:rPr lang="en-US" dirty="0" err="1"/>
              <a:t>OpEx</a:t>
            </a:r>
            <a:endParaRPr lang="en-US" dirty="0"/>
          </a:p>
        </p:txBody>
      </p:sp>
      <p:sp>
        <p:nvSpPr>
          <p:cNvPr id="6" name="Text Placeholder 5"/>
          <p:cNvSpPr>
            <a:spLocks noGrp="1"/>
          </p:cNvSpPr>
          <p:nvPr>
            <p:ph type="body" sz="quarter" idx="10"/>
          </p:nvPr>
        </p:nvSpPr>
        <p:spPr>
          <a:xfrm>
            <a:off x="584200" y="1435497"/>
            <a:ext cx="11018520" cy="4419671"/>
          </a:xfrm>
        </p:spPr>
        <p:txBody>
          <a:bodyPr/>
          <a:lstStyle/>
          <a:p>
            <a:r>
              <a:rPr lang="en-US" b="1" dirty="0"/>
              <a:t>Capital Expenditure (</a:t>
            </a:r>
            <a:r>
              <a:rPr lang="en-US" b="1" dirty="0" err="1"/>
              <a:t>CapEx</a:t>
            </a:r>
            <a:r>
              <a:rPr lang="en-US" b="1" dirty="0"/>
              <a:t>)</a:t>
            </a:r>
          </a:p>
          <a:p>
            <a:pPr lvl="1"/>
            <a:r>
              <a:rPr lang="en-US" sz="2400" dirty="0"/>
              <a:t>Spend on physical infrastructure upfront.</a:t>
            </a:r>
          </a:p>
          <a:p>
            <a:pPr lvl="1"/>
            <a:r>
              <a:rPr lang="en-US" sz="2400" dirty="0"/>
              <a:t>Deduct the expense from your tax bill.</a:t>
            </a:r>
          </a:p>
          <a:p>
            <a:pPr lvl="1"/>
            <a:r>
              <a:rPr lang="en-US" sz="2400" dirty="0"/>
              <a:t>High upfront cost, value of investment reduces over time.</a:t>
            </a:r>
          </a:p>
          <a:p>
            <a:pPr lvl="1"/>
            <a:endParaRPr lang="en-US" b="1" dirty="0"/>
          </a:p>
          <a:p>
            <a:r>
              <a:rPr lang="en-US" b="1" dirty="0"/>
              <a:t>Operational Expenditure (</a:t>
            </a:r>
            <a:r>
              <a:rPr lang="en-US" b="1" dirty="0" err="1"/>
              <a:t>OpEx</a:t>
            </a:r>
            <a:r>
              <a:rPr lang="en-US" b="1" dirty="0"/>
              <a:t>)</a:t>
            </a:r>
            <a:r>
              <a:rPr lang="en-US" dirty="0"/>
              <a:t> </a:t>
            </a:r>
          </a:p>
          <a:p>
            <a:pPr lvl="1"/>
            <a:r>
              <a:rPr lang="en-US" sz="2400" dirty="0"/>
              <a:t>Spend on services or products as needed.</a:t>
            </a:r>
          </a:p>
          <a:p>
            <a:pPr lvl="1"/>
            <a:r>
              <a:rPr lang="en-US" sz="2400" dirty="0"/>
              <a:t>Get billed immediately.</a:t>
            </a:r>
          </a:p>
          <a:p>
            <a:pPr lvl="1"/>
            <a:r>
              <a:rPr lang="en-US" sz="2400" dirty="0"/>
              <a:t>Deduct the expense from your tax bill in the same year.</a:t>
            </a:r>
          </a:p>
          <a:p>
            <a:pPr lvl="1"/>
            <a:r>
              <a:rPr lang="en-US" sz="2400" dirty="0"/>
              <a:t>No upfront cost, pay-as-you use.</a:t>
            </a:r>
          </a:p>
        </p:txBody>
      </p:sp>
    </p:spTree>
    <p:extLst>
      <p:ext uri="{BB962C8B-B14F-4D97-AF65-F5344CB8AC3E}">
        <p14:creationId xmlns:p14="http://schemas.microsoft.com/office/powerpoint/2010/main" val="153300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Consumption-based model</a:t>
            </a:r>
          </a:p>
        </p:txBody>
      </p:sp>
      <p:sp>
        <p:nvSpPr>
          <p:cNvPr id="6" name="Text Placeholder 5"/>
          <p:cNvSpPr>
            <a:spLocks noGrp="1"/>
          </p:cNvSpPr>
          <p:nvPr>
            <p:ph type="body" sz="quarter" idx="10"/>
          </p:nvPr>
        </p:nvSpPr>
        <p:spPr>
          <a:xfrm>
            <a:off x="584200" y="1435497"/>
            <a:ext cx="6220637" cy="3274743"/>
          </a:xfrm>
        </p:spPr>
        <p:txBody>
          <a:bodyPr/>
          <a:lstStyle/>
          <a:p>
            <a:r>
              <a:rPr lang="en-US" dirty="0"/>
              <a:t>No upfront costs.</a:t>
            </a:r>
          </a:p>
          <a:p>
            <a:r>
              <a:rPr lang="en-US" dirty="0"/>
              <a:t>No need to purchase and manage costly infrastructure.</a:t>
            </a:r>
          </a:p>
          <a:p>
            <a:r>
              <a:rPr lang="en-US" dirty="0"/>
              <a:t>Ability to pay for additional resources as they are needed.</a:t>
            </a:r>
          </a:p>
          <a:p>
            <a:r>
              <a:rPr lang="en-US" dirty="0"/>
              <a:t>Ability to stop paying for resources that are no longer needed.</a:t>
            </a:r>
          </a:p>
        </p:txBody>
      </p:sp>
      <p:pic>
        <p:nvPicPr>
          <p:cNvPr id="21" name="Picture 20" descr="Line charts show resources increasing and decreasing. ">
            <a:extLst>
              <a:ext uri="{FF2B5EF4-FFF2-40B4-BE49-F238E27FC236}">
                <a16:creationId xmlns:a16="http://schemas.microsoft.com/office/drawing/2014/main" id="{EF0277AF-C208-40EC-849E-13CC6524958C}"/>
              </a:ext>
            </a:extLst>
          </p:cNvPr>
          <p:cNvPicPr>
            <a:picLocks noChangeAspect="1"/>
          </p:cNvPicPr>
          <p:nvPr/>
        </p:nvPicPr>
        <p:blipFill>
          <a:blip r:embed="rId3"/>
          <a:stretch>
            <a:fillRect/>
          </a:stretch>
        </p:blipFill>
        <p:spPr>
          <a:xfrm>
            <a:off x="6804837" y="1518339"/>
            <a:ext cx="4590000" cy="3616200"/>
          </a:xfrm>
          <a:prstGeom prst="rect">
            <a:avLst/>
          </a:prstGeom>
        </p:spPr>
      </p:pic>
    </p:spTree>
    <p:extLst>
      <p:ext uri="{BB962C8B-B14F-4D97-AF65-F5344CB8AC3E}">
        <p14:creationId xmlns:p14="http://schemas.microsoft.com/office/powerpoint/2010/main" val="2506531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6740" y="251072"/>
            <a:ext cx="11018520" cy="553998"/>
          </a:xfrm>
        </p:spPr>
        <p:txBody>
          <a:bodyPr>
            <a:normAutofit fontScale="90000"/>
          </a:bodyPr>
          <a:lstStyle/>
          <a:p>
            <a:r>
              <a:rPr lang="en-US" dirty="0"/>
              <a:t>Shared responsibility model</a:t>
            </a:r>
          </a:p>
        </p:txBody>
      </p:sp>
      <p:grpSp>
        <p:nvGrpSpPr>
          <p:cNvPr id="2" name="Group 1" descr="On-premises, IaaS, PaaS, and SaaS are shown from customer managed to cloud provider managed. ">
            <a:extLst>
              <a:ext uri="{FF2B5EF4-FFF2-40B4-BE49-F238E27FC236}">
                <a16:creationId xmlns:a16="http://schemas.microsoft.com/office/drawing/2014/main" id="{5266B92E-7DB0-4B65-8A91-73858C2878A2}"/>
              </a:ext>
            </a:extLst>
          </p:cNvPr>
          <p:cNvGrpSpPr/>
          <p:nvPr/>
        </p:nvGrpSpPr>
        <p:grpSpPr>
          <a:xfrm>
            <a:off x="1029060" y="1244462"/>
            <a:ext cx="10978618" cy="4902338"/>
            <a:chOff x="1029060" y="1244462"/>
            <a:chExt cx="10978618" cy="4902338"/>
          </a:xfrm>
        </p:grpSpPr>
        <p:sp>
          <p:nvSpPr>
            <p:cNvPr id="48" name="Rectangle 47">
              <a:extLst>
                <a:ext uri="{FF2B5EF4-FFF2-40B4-BE49-F238E27FC236}">
                  <a16:creationId xmlns:a16="http://schemas.microsoft.com/office/drawing/2014/main" id="{27D4A790-00F8-47E0-B64B-E001823FAAD2}"/>
                </a:ext>
              </a:extLst>
            </p:cNvPr>
            <p:cNvSpPr/>
            <p:nvPr/>
          </p:nvSpPr>
          <p:spPr bwMode="auto">
            <a:xfrm>
              <a:off x="3208293" y="1244462"/>
              <a:ext cx="6353276" cy="4902338"/>
            </a:xfrm>
            <a:prstGeom prst="rect">
              <a:avLst/>
            </a:prstGeom>
            <a:solidFill>
              <a:srgbClr val="FFFFFF">
                <a:lumMod val="95000"/>
              </a:srgbClr>
            </a:solidFill>
            <a:ln w="9525" cap="flat" cmpd="sng" algn="ctr">
              <a:solidFill>
                <a:srgbClr val="FFFFFF">
                  <a:lumMod val="85000"/>
                </a:srgbClr>
              </a:solid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9" name="Rectangle 48">
              <a:extLst>
                <a:ext uri="{FF2B5EF4-FFF2-40B4-BE49-F238E27FC236}">
                  <a16:creationId xmlns:a16="http://schemas.microsoft.com/office/drawing/2014/main" id="{CD51338E-8FFB-46D8-B933-90F1F12AE8EC}"/>
                </a:ext>
              </a:extLst>
            </p:cNvPr>
            <p:cNvSpPr/>
            <p:nvPr/>
          </p:nvSpPr>
          <p:spPr>
            <a:xfrm>
              <a:off x="1248036" y="1494810"/>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defRPr/>
              </a:pPr>
              <a:r>
                <a:rPr lang="en-US" sz="2000">
                  <a:solidFill>
                    <a:srgbClr val="595959">
                      <a:alpha val="99000"/>
                    </a:srgbClr>
                  </a:solidFill>
                  <a:ea typeface="Kozuka Gothic Pro R" pitchFamily="34" charset="-128"/>
                </a:rPr>
                <a:t>On-Premises</a:t>
              </a:r>
            </a:p>
            <a:p>
              <a:pPr marL="0" lvl="1" algn="ctr" defTabSz="1218836" fontAlgn="base">
                <a:spcAft>
                  <a:spcPct val="0"/>
                </a:spcAft>
                <a:defRPr/>
              </a:pPr>
              <a:r>
                <a:rPr lang="en-US" sz="1600">
                  <a:solidFill>
                    <a:srgbClr val="595959">
                      <a:alpha val="99000"/>
                    </a:srgbClr>
                  </a:solidFill>
                  <a:ea typeface="Kozuka Gothic Pro R" pitchFamily="34" charset="-128"/>
                </a:rPr>
                <a:t>( Private Cloud )</a:t>
              </a:r>
            </a:p>
          </p:txBody>
        </p:sp>
        <p:sp>
          <p:nvSpPr>
            <p:cNvPr id="50" name="Rectangle 49">
              <a:extLst>
                <a:ext uri="{FF2B5EF4-FFF2-40B4-BE49-F238E27FC236}">
                  <a16:creationId xmlns:a16="http://schemas.microsoft.com/office/drawing/2014/main" id="{40CBD8E4-CCD7-48B3-9526-5B5123F9CD5C}"/>
                </a:ext>
              </a:extLst>
            </p:cNvPr>
            <p:cNvSpPr/>
            <p:nvPr/>
          </p:nvSpPr>
          <p:spPr>
            <a:xfrm>
              <a:off x="1337759" y="5048331"/>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latin typeface="Segoe UI"/>
                  <a:ea typeface="Segoe UI" pitchFamily="34" charset="0"/>
                  <a:cs typeface="Segoe UI" pitchFamily="34" charset="0"/>
                </a:rPr>
                <a:t>Networking</a:t>
              </a:r>
            </a:p>
          </p:txBody>
        </p:sp>
        <p:sp>
          <p:nvSpPr>
            <p:cNvPr id="51" name="Rectangle 50">
              <a:extLst>
                <a:ext uri="{FF2B5EF4-FFF2-40B4-BE49-F238E27FC236}">
                  <a16:creationId xmlns:a16="http://schemas.microsoft.com/office/drawing/2014/main" id="{C1054B8F-E779-4E91-9090-31A25752021A}"/>
                </a:ext>
              </a:extLst>
            </p:cNvPr>
            <p:cNvSpPr/>
            <p:nvPr/>
          </p:nvSpPr>
          <p:spPr>
            <a:xfrm>
              <a:off x="1337759" y="4593512"/>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latin typeface="Segoe UI"/>
                  <a:ea typeface="Segoe UI" pitchFamily="34" charset="0"/>
                  <a:cs typeface="Segoe UI" pitchFamily="34" charset="0"/>
                </a:rPr>
                <a:t>Compute</a:t>
              </a:r>
            </a:p>
          </p:txBody>
        </p:sp>
        <p:sp>
          <p:nvSpPr>
            <p:cNvPr id="52" name="Rectangle 51">
              <a:extLst>
                <a:ext uri="{FF2B5EF4-FFF2-40B4-BE49-F238E27FC236}">
                  <a16:creationId xmlns:a16="http://schemas.microsoft.com/office/drawing/2014/main" id="{BA941446-11D6-43C7-8E95-2C69C7DE7FC1}"/>
                </a:ext>
              </a:extLst>
            </p:cNvPr>
            <p:cNvSpPr/>
            <p:nvPr/>
          </p:nvSpPr>
          <p:spPr>
            <a:xfrm>
              <a:off x="1337759" y="5503148"/>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latin typeface="Segoe UI"/>
                  <a:ea typeface="Segoe UI" pitchFamily="34" charset="0"/>
                  <a:cs typeface="Segoe UI" pitchFamily="34" charset="0"/>
                </a:rPr>
                <a:t>Storage</a:t>
              </a:r>
            </a:p>
          </p:txBody>
        </p:sp>
        <p:sp>
          <p:nvSpPr>
            <p:cNvPr id="53" name="Rectangle 52">
              <a:extLst>
                <a:ext uri="{FF2B5EF4-FFF2-40B4-BE49-F238E27FC236}">
                  <a16:creationId xmlns:a16="http://schemas.microsoft.com/office/drawing/2014/main" id="{F456FE96-5E5D-458D-8A64-A5781B94828C}"/>
                </a:ext>
              </a:extLst>
            </p:cNvPr>
            <p:cNvSpPr/>
            <p:nvPr/>
          </p:nvSpPr>
          <p:spPr>
            <a:xfrm>
              <a:off x="1337759" y="4127625"/>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latin typeface="Segoe UI"/>
                  <a:ea typeface="Segoe UI" pitchFamily="34" charset="0"/>
                  <a:cs typeface="Segoe UI" pitchFamily="34" charset="0"/>
                </a:rPr>
                <a:t>Virtual Machine</a:t>
              </a:r>
            </a:p>
          </p:txBody>
        </p:sp>
        <p:sp>
          <p:nvSpPr>
            <p:cNvPr id="54" name="Rectangle 53">
              <a:extLst>
                <a:ext uri="{FF2B5EF4-FFF2-40B4-BE49-F238E27FC236}">
                  <a16:creationId xmlns:a16="http://schemas.microsoft.com/office/drawing/2014/main" id="{267FB1E9-761A-4C4F-9E44-8E63014C9FCE}"/>
                </a:ext>
              </a:extLst>
            </p:cNvPr>
            <p:cNvSpPr/>
            <p:nvPr/>
          </p:nvSpPr>
          <p:spPr>
            <a:xfrm>
              <a:off x="1337759" y="3672806"/>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latin typeface="Segoe UI"/>
                  <a:ea typeface="Segoe UI" pitchFamily="34" charset="0"/>
                  <a:cs typeface="Segoe UI" pitchFamily="34" charset="0"/>
                </a:rPr>
                <a:t>Operating System</a:t>
              </a:r>
            </a:p>
          </p:txBody>
        </p:sp>
        <p:sp>
          <p:nvSpPr>
            <p:cNvPr id="55" name="Rectangle 54">
              <a:extLst>
                <a:ext uri="{FF2B5EF4-FFF2-40B4-BE49-F238E27FC236}">
                  <a16:creationId xmlns:a16="http://schemas.microsoft.com/office/drawing/2014/main" id="{FDD0F0A9-0E86-4364-8CAF-9B3AFE145B22}"/>
                </a:ext>
              </a:extLst>
            </p:cNvPr>
            <p:cNvSpPr/>
            <p:nvPr/>
          </p:nvSpPr>
          <p:spPr>
            <a:xfrm>
              <a:off x="1337759" y="2763168"/>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latin typeface="Segoe UI"/>
                  <a:ea typeface="Segoe UI" pitchFamily="34" charset="0"/>
                  <a:cs typeface="Segoe UI" pitchFamily="34" charset="0"/>
                </a:rPr>
                <a:t>Applications</a:t>
              </a:r>
            </a:p>
          </p:txBody>
        </p:sp>
        <p:sp>
          <p:nvSpPr>
            <p:cNvPr id="56" name="Rectangle 55">
              <a:extLst>
                <a:ext uri="{FF2B5EF4-FFF2-40B4-BE49-F238E27FC236}">
                  <a16:creationId xmlns:a16="http://schemas.microsoft.com/office/drawing/2014/main" id="{28F74A79-B34E-4CE4-B22D-8BC06E867E38}"/>
                </a:ext>
              </a:extLst>
            </p:cNvPr>
            <p:cNvSpPr/>
            <p:nvPr/>
          </p:nvSpPr>
          <p:spPr>
            <a:xfrm>
              <a:off x="1337759" y="2308349"/>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latin typeface="Segoe UI"/>
                  <a:ea typeface="Segoe UI" pitchFamily="34" charset="0"/>
                  <a:cs typeface="Segoe UI" pitchFamily="34" charset="0"/>
                </a:rPr>
                <a:t>Data &amp; Access</a:t>
              </a:r>
            </a:p>
          </p:txBody>
        </p:sp>
        <p:sp>
          <p:nvSpPr>
            <p:cNvPr id="57" name="Rectangle 56">
              <a:extLst>
                <a:ext uri="{FF2B5EF4-FFF2-40B4-BE49-F238E27FC236}">
                  <a16:creationId xmlns:a16="http://schemas.microsoft.com/office/drawing/2014/main" id="{578C1057-EC09-47A0-88C5-3319ED814A1D}"/>
                </a:ext>
              </a:extLst>
            </p:cNvPr>
            <p:cNvSpPr/>
            <p:nvPr/>
          </p:nvSpPr>
          <p:spPr>
            <a:xfrm>
              <a:off x="1337759" y="3217987"/>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latin typeface="Segoe UI"/>
                  <a:ea typeface="Segoe UI" pitchFamily="34" charset="0"/>
                  <a:cs typeface="Segoe UI" pitchFamily="34" charset="0"/>
                </a:rPr>
                <a:t>Runtime</a:t>
              </a:r>
            </a:p>
          </p:txBody>
        </p:sp>
        <p:sp>
          <p:nvSpPr>
            <p:cNvPr id="58" name="Rectangle 57">
              <a:extLst>
                <a:ext uri="{FF2B5EF4-FFF2-40B4-BE49-F238E27FC236}">
                  <a16:creationId xmlns:a16="http://schemas.microsoft.com/office/drawing/2014/main" id="{D85397EC-BDE3-4969-A966-69B74967EA28}"/>
                </a:ext>
              </a:extLst>
            </p:cNvPr>
            <p:cNvSpPr/>
            <p:nvPr/>
          </p:nvSpPr>
          <p:spPr>
            <a:xfrm>
              <a:off x="3406919" y="1494810"/>
              <a:ext cx="2108505"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defRPr/>
              </a:pPr>
              <a:r>
                <a:rPr lang="en-US" sz="2000">
                  <a:solidFill>
                    <a:srgbClr val="595959">
                      <a:alpha val="99000"/>
                    </a:srgbClr>
                  </a:solidFill>
                  <a:ea typeface="Kozuka Gothic Pro R" pitchFamily="34" charset="-128"/>
                </a:rPr>
                <a:t>Infrastructure</a:t>
              </a:r>
            </a:p>
            <a:p>
              <a:pPr algn="ctr" defTabSz="1218936">
                <a:defRPr/>
              </a:pPr>
              <a:r>
                <a:rPr lang="en-US" sz="1600">
                  <a:solidFill>
                    <a:srgbClr val="595959">
                      <a:alpha val="99000"/>
                    </a:srgbClr>
                  </a:solidFill>
                  <a:ea typeface="Kozuka Gothic Pro R" pitchFamily="34" charset="-128"/>
                </a:rPr>
                <a:t>( as a Service )</a:t>
              </a:r>
            </a:p>
          </p:txBody>
        </p:sp>
        <p:grpSp>
          <p:nvGrpSpPr>
            <p:cNvPr id="59" name="Group 58">
              <a:extLst>
                <a:ext uri="{FF2B5EF4-FFF2-40B4-BE49-F238E27FC236}">
                  <a16:creationId xmlns:a16="http://schemas.microsoft.com/office/drawing/2014/main" id="{DE67C614-78C0-404B-AFEC-9CD7F8E60E3D}"/>
                </a:ext>
              </a:extLst>
            </p:cNvPr>
            <p:cNvGrpSpPr/>
            <p:nvPr/>
          </p:nvGrpSpPr>
          <p:grpSpPr>
            <a:xfrm>
              <a:off x="3547135" y="2266020"/>
              <a:ext cx="1645145" cy="3575799"/>
              <a:chOff x="4410447" y="2460753"/>
              <a:chExt cx="1645145" cy="3575799"/>
            </a:xfrm>
          </p:grpSpPr>
          <p:sp>
            <p:nvSpPr>
              <p:cNvPr id="60" name="Rectangle 59">
                <a:extLst>
                  <a:ext uri="{FF2B5EF4-FFF2-40B4-BE49-F238E27FC236}">
                    <a16:creationId xmlns:a16="http://schemas.microsoft.com/office/drawing/2014/main" id="{2E953AD7-8762-444B-83A7-94C54AC3642D}"/>
                  </a:ext>
                </a:extLst>
              </p:cNvPr>
              <p:cNvSpPr/>
              <p:nvPr/>
            </p:nvSpPr>
            <p:spPr>
              <a:xfrm>
                <a:off x="4410447" y="5200735"/>
                <a:ext cx="1638241" cy="381000"/>
              </a:xfrm>
              <a:prstGeom prst="rect">
                <a:avLst/>
              </a:prstGeom>
              <a:solidFill>
                <a:srgbClr val="0078D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latin typeface="Segoe UI"/>
                    <a:ea typeface="Segoe UI" pitchFamily="34" charset="0"/>
                    <a:cs typeface="Segoe UI" pitchFamily="34" charset="0"/>
                  </a:rPr>
                  <a:t>Networking</a:t>
                </a:r>
              </a:p>
            </p:txBody>
          </p:sp>
          <p:sp>
            <p:nvSpPr>
              <p:cNvPr id="61" name="Rectangle 60">
                <a:extLst>
                  <a:ext uri="{FF2B5EF4-FFF2-40B4-BE49-F238E27FC236}">
                    <a16:creationId xmlns:a16="http://schemas.microsoft.com/office/drawing/2014/main" id="{762CF49B-B4B2-4D24-96F8-F4FB78C97AA6}"/>
                  </a:ext>
                </a:extLst>
              </p:cNvPr>
              <p:cNvSpPr/>
              <p:nvPr/>
            </p:nvSpPr>
            <p:spPr>
              <a:xfrm>
                <a:off x="4410447" y="4745916"/>
                <a:ext cx="1638241" cy="381000"/>
              </a:xfrm>
              <a:prstGeom prst="rect">
                <a:avLst/>
              </a:prstGeom>
              <a:solidFill>
                <a:srgbClr val="0078D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latin typeface="Segoe UI"/>
                    <a:ea typeface="Segoe UI" pitchFamily="34" charset="0"/>
                    <a:cs typeface="Segoe UI" pitchFamily="34" charset="0"/>
                  </a:rPr>
                  <a:t>Compute</a:t>
                </a:r>
              </a:p>
            </p:txBody>
          </p:sp>
          <p:sp>
            <p:nvSpPr>
              <p:cNvPr id="62" name="Rectangle 61">
                <a:extLst>
                  <a:ext uri="{FF2B5EF4-FFF2-40B4-BE49-F238E27FC236}">
                    <a16:creationId xmlns:a16="http://schemas.microsoft.com/office/drawing/2014/main" id="{466E691C-0113-489B-966F-4176B3F3AB29}"/>
                  </a:ext>
                </a:extLst>
              </p:cNvPr>
              <p:cNvSpPr/>
              <p:nvPr/>
            </p:nvSpPr>
            <p:spPr>
              <a:xfrm>
                <a:off x="4410447" y="5655552"/>
                <a:ext cx="1638241" cy="381000"/>
              </a:xfrm>
              <a:prstGeom prst="rect">
                <a:avLst/>
              </a:prstGeom>
              <a:solidFill>
                <a:srgbClr val="0078D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latin typeface="Segoe UI"/>
                    <a:ea typeface="Segoe UI" pitchFamily="34" charset="0"/>
                    <a:cs typeface="Segoe UI" pitchFamily="34" charset="0"/>
                  </a:rPr>
                  <a:t>Storage</a:t>
                </a:r>
              </a:p>
            </p:txBody>
          </p:sp>
          <p:sp>
            <p:nvSpPr>
              <p:cNvPr id="63" name="Rectangle 62">
                <a:extLst>
                  <a:ext uri="{FF2B5EF4-FFF2-40B4-BE49-F238E27FC236}">
                    <a16:creationId xmlns:a16="http://schemas.microsoft.com/office/drawing/2014/main" id="{0A7FDD1F-8740-4888-9E49-9E016FBE0AE0}"/>
                  </a:ext>
                </a:extLst>
              </p:cNvPr>
              <p:cNvSpPr/>
              <p:nvPr/>
            </p:nvSpPr>
            <p:spPr>
              <a:xfrm>
                <a:off x="4410447" y="4280029"/>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Virtual Machine</a:t>
                </a:r>
              </a:p>
            </p:txBody>
          </p:sp>
          <p:sp>
            <p:nvSpPr>
              <p:cNvPr id="64" name="Rectangle 63">
                <a:extLst>
                  <a:ext uri="{FF2B5EF4-FFF2-40B4-BE49-F238E27FC236}">
                    <a16:creationId xmlns:a16="http://schemas.microsoft.com/office/drawing/2014/main" id="{DE0DD56F-9D77-4E31-9F9D-40EC34BF9FF1}"/>
                  </a:ext>
                </a:extLst>
              </p:cNvPr>
              <p:cNvSpPr/>
              <p:nvPr/>
            </p:nvSpPr>
            <p:spPr>
              <a:xfrm>
                <a:off x="4410447" y="3825210"/>
                <a:ext cx="1645145" cy="381000"/>
              </a:xfrm>
              <a:prstGeom prst="rect">
                <a:avLst/>
              </a:prstGeom>
              <a:solidFill>
                <a:srgbClr val="008575"/>
              </a:solidFill>
              <a:ln w="9525" cap="flat" cmpd="sng" algn="ctr">
                <a:solidFill>
                  <a:srgbClr val="FFC000"/>
                </a:solid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Operating System</a:t>
                </a:r>
              </a:p>
            </p:txBody>
          </p:sp>
          <p:sp>
            <p:nvSpPr>
              <p:cNvPr id="65" name="Rectangle 64">
                <a:extLst>
                  <a:ext uri="{FF2B5EF4-FFF2-40B4-BE49-F238E27FC236}">
                    <a16:creationId xmlns:a16="http://schemas.microsoft.com/office/drawing/2014/main" id="{2C1DF327-C761-4607-B762-3CF5F9F236DF}"/>
                  </a:ext>
                </a:extLst>
              </p:cNvPr>
              <p:cNvSpPr/>
              <p:nvPr/>
            </p:nvSpPr>
            <p:spPr>
              <a:xfrm>
                <a:off x="4410447" y="2915572"/>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Applications</a:t>
                </a:r>
              </a:p>
            </p:txBody>
          </p:sp>
          <p:sp>
            <p:nvSpPr>
              <p:cNvPr id="66" name="Rectangle 65">
                <a:extLst>
                  <a:ext uri="{FF2B5EF4-FFF2-40B4-BE49-F238E27FC236}">
                    <a16:creationId xmlns:a16="http://schemas.microsoft.com/office/drawing/2014/main" id="{69E08269-41BB-413B-A32C-5D60C117F6E0}"/>
                  </a:ext>
                </a:extLst>
              </p:cNvPr>
              <p:cNvSpPr/>
              <p:nvPr/>
            </p:nvSpPr>
            <p:spPr>
              <a:xfrm>
                <a:off x="4410447" y="2460753"/>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Data &amp; Access</a:t>
                </a:r>
              </a:p>
            </p:txBody>
          </p:sp>
          <p:sp>
            <p:nvSpPr>
              <p:cNvPr id="67" name="Rectangle 66">
                <a:extLst>
                  <a:ext uri="{FF2B5EF4-FFF2-40B4-BE49-F238E27FC236}">
                    <a16:creationId xmlns:a16="http://schemas.microsoft.com/office/drawing/2014/main" id="{13654DEB-AB24-4530-806C-BC5524506208}"/>
                  </a:ext>
                </a:extLst>
              </p:cNvPr>
              <p:cNvSpPr/>
              <p:nvPr/>
            </p:nvSpPr>
            <p:spPr>
              <a:xfrm>
                <a:off x="4410447" y="3370391"/>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Runtime</a:t>
                </a:r>
              </a:p>
            </p:txBody>
          </p:sp>
        </p:grpSp>
        <p:sp>
          <p:nvSpPr>
            <p:cNvPr id="68" name="Rectangle 67">
              <a:extLst>
                <a:ext uri="{FF2B5EF4-FFF2-40B4-BE49-F238E27FC236}">
                  <a16:creationId xmlns:a16="http://schemas.microsoft.com/office/drawing/2014/main" id="{20DD6C99-26E1-432C-883F-09C90B36E556}"/>
                </a:ext>
              </a:extLst>
            </p:cNvPr>
            <p:cNvSpPr/>
            <p:nvPr/>
          </p:nvSpPr>
          <p:spPr>
            <a:xfrm>
              <a:off x="5414147" y="1494810"/>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defRPr/>
              </a:pPr>
              <a:r>
                <a:rPr lang="en-US" sz="2000">
                  <a:solidFill>
                    <a:srgbClr val="595959">
                      <a:alpha val="99000"/>
                    </a:srgbClr>
                  </a:solidFill>
                  <a:ea typeface="Kozuka Gothic Pro R" pitchFamily="34" charset="-128"/>
                </a:rPr>
                <a:t>Platform</a:t>
              </a:r>
            </a:p>
            <a:p>
              <a:pPr algn="ctr" defTabSz="1218936">
                <a:defRPr/>
              </a:pPr>
              <a:r>
                <a:rPr lang="en-US" sz="1600">
                  <a:solidFill>
                    <a:srgbClr val="595959">
                      <a:alpha val="99000"/>
                    </a:srgbClr>
                  </a:solidFill>
                  <a:ea typeface="Kozuka Gothic Pro R" pitchFamily="34" charset="-128"/>
                </a:rPr>
                <a:t>( as a Service )</a:t>
              </a:r>
            </a:p>
          </p:txBody>
        </p:sp>
        <p:grpSp>
          <p:nvGrpSpPr>
            <p:cNvPr id="69" name="Group 68">
              <a:extLst>
                <a:ext uri="{FF2B5EF4-FFF2-40B4-BE49-F238E27FC236}">
                  <a16:creationId xmlns:a16="http://schemas.microsoft.com/office/drawing/2014/main" id="{CF6B06AD-6C3B-40B6-A8E4-24BD995A4749}"/>
                </a:ext>
              </a:extLst>
            </p:cNvPr>
            <p:cNvGrpSpPr/>
            <p:nvPr/>
          </p:nvGrpSpPr>
          <p:grpSpPr>
            <a:xfrm>
              <a:off x="5602718" y="2282956"/>
              <a:ext cx="1638240" cy="3575799"/>
              <a:chOff x="6966542" y="2460752"/>
              <a:chExt cx="1638240" cy="3575799"/>
            </a:xfrm>
          </p:grpSpPr>
          <p:sp>
            <p:nvSpPr>
              <p:cNvPr id="70" name="Rectangle 69">
                <a:extLst>
                  <a:ext uri="{FF2B5EF4-FFF2-40B4-BE49-F238E27FC236}">
                    <a16:creationId xmlns:a16="http://schemas.microsoft.com/office/drawing/2014/main" id="{2158F502-BDDB-47BD-9CCB-85FAAE51D9C7}"/>
                  </a:ext>
                </a:extLst>
              </p:cNvPr>
              <p:cNvSpPr/>
              <p:nvPr/>
            </p:nvSpPr>
            <p:spPr>
              <a:xfrm>
                <a:off x="6966542" y="5200734"/>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Networking</a:t>
                </a:r>
              </a:p>
            </p:txBody>
          </p:sp>
          <p:sp>
            <p:nvSpPr>
              <p:cNvPr id="71" name="Rectangle 70">
                <a:extLst>
                  <a:ext uri="{FF2B5EF4-FFF2-40B4-BE49-F238E27FC236}">
                    <a16:creationId xmlns:a16="http://schemas.microsoft.com/office/drawing/2014/main" id="{2BABBED3-8B91-4E43-91A8-0D1A5DB8ED25}"/>
                  </a:ext>
                </a:extLst>
              </p:cNvPr>
              <p:cNvSpPr/>
              <p:nvPr/>
            </p:nvSpPr>
            <p:spPr>
              <a:xfrm>
                <a:off x="6966542" y="4745915"/>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Compute</a:t>
                </a:r>
              </a:p>
            </p:txBody>
          </p:sp>
          <p:sp>
            <p:nvSpPr>
              <p:cNvPr id="72" name="Rectangle 71">
                <a:extLst>
                  <a:ext uri="{FF2B5EF4-FFF2-40B4-BE49-F238E27FC236}">
                    <a16:creationId xmlns:a16="http://schemas.microsoft.com/office/drawing/2014/main" id="{137CD9AA-7E19-4934-A91C-6A4CF6CA2674}"/>
                  </a:ext>
                </a:extLst>
              </p:cNvPr>
              <p:cNvSpPr/>
              <p:nvPr/>
            </p:nvSpPr>
            <p:spPr>
              <a:xfrm>
                <a:off x="6966542" y="5655551"/>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Storage</a:t>
                </a:r>
              </a:p>
            </p:txBody>
          </p:sp>
          <p:sp>
            <p:nvSpPr>
              <p:cNvPr id="73" name="Rectangle 72">
                <a:extLst>
                  <a:ext uri="{FF2B5EF4-FFF2-40B4-BE49-F238E27FC236}">
                    <a16:creationId xmlns:a16="http://schemas.microsoft.com/office/drawing/2014/main" id="{6558D6D2-DECA-4719-BD29-9F74253440FA}"/>
                  </a:ext>
                </a:extLst>
              </p:cNvPr>
              <p:cNvSpPr/>
              <p:nvPr/>
            </p:nvSpPr>
            <p:spPr>
              <a:xfrm>
                <a:off x="6966542" y="4280028"/>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Virtual Machine</a:t>
                </a:r>
              </a:p>
            </p:txBody>
          </p:sp>
          <p:sp>
            <p:nvSpPr>
              <p:cNvPr id="74" name="Rectangle 73">
                <a:extLst>
                  <a:ext uri="{FF2B5EF4-FFF2-40B4-BE49-F238E27FC236}">
                    <a16:creationId xmlns:a16="http://schemas.microsoft.com/office/drawing/2014/main" id="{848F9CE6-82E5-46E2-B87C-3F7A3C0B6E64}"/>
                  </a:ext>
                </a:extLst>
              </p:cNvPr>
              <p:cNvSpPr/>
              <p:nvPr/>
            </p:nvSpPr>
            <p:spPr>
              <a:xfrm>
                <a:off x="6966542" y="3825209"/>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Operating System</a:t>
                </a:r>
              </a:p>
            </p:txBody>
          </p:sp>
          <p:sp>
            <p:nvSpPr>
              <p:cNvPr id="75" name="Rectangle 74">
                <a:extLst>
                  <a:ext uri="{FF2B5EF4-FFF2-40B4-BE49-F238E27FC236}">
                    <a16:creationId xmlns:a16="http://schemas.microsoft.com/office/drawing/2014/main" id="{8AE02F46-CE58-4A34-B2DD-06BD242AF095}"/>
                  </a:ext>
                </a:extLst>
              </p:cNvPr>
              <p:cNvSpPr/>
              <p:nvPr/>
            </p:nvSpPr>
            <p:spPr>
              <a:xfrm>
                <a:off x="6966542" y="2460752"/>
                <a:ext cx="1638240"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Data &amp; Access</a:t>
                </a:r>
              </a:p>
            </p:txBody>
          </p:sp>
          <p:sp>
            <p:nvSpPr>
              <p:cNvPr id="76" name="Rectangle 75">
                <a:extLst>
                  <a:ext uri="{FF2B5EF4-FFF2-40B4-BE49-F238E27FC236}">
                    <a16:creationId xmlns:a16="http://schemas.microsoft.com/office/drawing/2014/main" id="{11B690FA-4E0B-4D86-B7A3-A166BEA77726}"/>
                  </a:ext>
                </a:extLst>
              </p:cNvPr>
              <p:cNvSpPr/>
              <p:nvPr/>
            </p:nvSpPr>
            <p:spPr>
              <a:xfrm>
                <a:off x="6966542" y="3370390"/>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Runtime</a:t>
                </a:r>
              </a:p>
            </p:txBody>
          </p:sp>
          <p:sp>
            <p:nvSpPr>
              <p:cNvPr id="77" name="Rectangle 76">
                <a:extLst>
                  <a:ext uri="{FF2B5EF4-FFF2-40B4-BE49-F238E27FC236}">
                    <a16:creationId xmlns:a16="http://schemas.microsoft.com/office/drawing/2014/main" id="{206BCAD0-993F-4DC5-B4C2-128560356C78}"/>
                  </a:ext>
                </a:extLst>
              </p:cNvPr>
              <p:cNvSpPr/>
              <p:nvPr/>
            </p:nvSpPr>
            <p:spPr>
              <a:xfrm>
                <a:off x="6966542" y="2915571"/>
                <a:ext cx="1638240"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Applications</a:t>
                </a:r>
              </a:p>
            </p:txBody>
          </p:sp>
        </p:grpSp>
        <p:sp>
          <p:nvSpPr>
            <p:cNvPr id="78" name="Rectangle 77">
              <a:extLst>
                <a:ext uri="{FF2B5EF4-FFF2-40B4-BE49-F238E27FC236}">
                  <a16:creationId xmlns:a16="http://schemas.microsoft.com/office/drawing/2014/main" id="{47B2DE98-9258-4F61-93F9-69A0F2B73D6E}"/>
                </a:ext>
              </a:extLst>
            </p:cNvPr>
            <p:cNvSpPr/>
            <p:nvPr/>
          </p:nvSpPr>
          <p:spPr>
            <a:xfrm>
              <a:off x="7423241" y="1494810"/>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defRPr/>
              </a:pPr>
              <a:r>
                <a:rPr lang="en-US" sz="2000">
                  <a:solidFill>
                    <a:srgbClr val="595959">
                      <a:alpha val="99000"/>
                    </a:srgbClr>
                  </a:solidFill>
                  <a:ea typeface="Kozuka Gothic Pro R" pitchFamily="34" charset="-128"/>
                </a:rPr>
                <a:t>Software</a:t>
              </a:r>
            </a:p>
            <a:p>
              <a:pPr algn="ctr" defTabSz="1218936">
                <a:defRPr/>
              </a:pPr>
              <a:r>
                <a:rPr lang="en-US" sz="1600">
                  <a:solidFill>
                    <a:srgbClr val="595959">
                      <a:alpha val="99000"/>
                    </a:srgbClr>
                  </a:solidFill>
                  <a:ea typeface="Kozuka Gothic Pro R" pitchFamily="34" charset="-128"/>
                </a:rPr>
                <a:t>( as a Service )</a:t>
              </a:r>
            </a:p>
          </p:txBody>
        </p:sp>
        <p:grpSp>
          <p:nvGrpSpPr>
            <p:cNvPr id="79" name="Group 78">
              <a:extLst>
                <a:ext uri="{FF2B5EF4-FFF2-40B4-BE49-F238E27FC236}">
                  <a16:creationId xmlns:a16="http://schemas.microsoft.com/office/drawing/2014/main" id="{1422EF3D-6160-4A2F-86A4-DCDC02110257}"/>
                </a:ext>
              </a:extLst>
            </p:cNvPr>
            <p:cNvGrpSpPr/>
            <p:nvPr/>
          </p:nvGrpSpPr>
          <p:grpSpPr>
            <a:xfrm>
              <a:off x="7593286" y="2257552"/>
              <a:ext cx="1638240" cy="3575799"/>
              <a:chOff x="9523110" y="2460749"/>
              <a:chExt cx="1638240" cy="3575799"/>
            </a:xfrm>
          </p:grpSpPr>
          <p:sp>
            <p:nvSpPr>
              <p:cNvPr id="80" name="Rectangle 79">
                <a:extLst>
                  <a:ext uri="{FF2B5EF4-FFF2-40B4-BE49-F238E27FC236}">
                    <a16:creationId xmlns:a16="http://schemas.microsoft.com/office/drawing/2014/main" id="{9E1C6C00-2154-46C7-A133-46AF79661431}"/>
                  </a:ext>
                </a:extLst>
              </p:cNvPr>
              <p:cNvSpPr/>
              <p:nvPr/>
            </p:nvSpPr>
            <p:spPr>
              <a:xfrm>
                <a:off x="9523110" y="5200731"/>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Networking</a:t>
                </a:r>
              </a:p>
            </p:txBody>
          </p:sp>
          <p:sp>
            <p:nvSpPr>
              <p:cNvPr id="81" name="Rectangle 80">
                <a:extLst>
                  <a:ext uri="{FF2B5EF4-FFF2-40B4-BE49-F238E27FC236}">
                    <a16:creationId xmlns:a16="http://schemas.microsoft.com/office/drawing/2014/main" id="{8101A16C-9E65-4DAF-85A6-3E6CB98273F3}"/>
                  </a:ext>
                </a:extLst>
              </p:cNvPr>
              <p:cNvSpPr/>
              <p:nvPr/>
            </p:nvSpPr>
            <p:spPr>
              <a:xfrm>
                <a:off x="9523110" y="4745912"/>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Compute</a:t>
                </a:r>
              </a:p>
            </p:txBody>
          </p:sp>
          <p:sp>
            <p:nvSpPr>
              <p:cNvPr id="82" name="Rectangle 81">
                <a:extLst>
                  <a:ext uri="{FF2B5EF4-FFF2-40B4-BE49-F238E27FC236}">
                    <a16:creationId xmlns:a16="http://schemas.microsoft.com/office/drawing/2014/main" id="{81003D6F-234A-4EA9-BDB3-B02EE753B14E}"/>
                  </a:ext>
                </a:extLst>
              </p:cNvPr>
              <p:cNvSpPr/>
              <p:nvPr/>
            </p:nvSpPr>
            <p:spPr>
              <a:xfrm>
                <a:off x="9523110" y="4280025"/>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Virtual Machine</a:t>
                </a:r>
              </a:p>
            </p:txBody>
          </p:sp>
          <p:sp>
            <p:nvSpPr>
              <p:cNvPr id="83" name="Rectangle 82">
                <a:extLst>
                  <a:ext uri="{FF2B5EF4-FFF2-40B4-BE49-F238E27FC236}">
                    <a16:creationId xmlns:a16="http://schemas.microsoft.com/office/drawing/2014/main" id="{B284D65F-6936-41BA-93E4-42CA0FA4CDAE}"/>
                  </a:ext>
                </a:extLst>
              </p:cNvPr>
              <p:cNvSpPr/>
              <p:nvPr/>
            </p:nvSpPr>
            <p:spPr>
              <a:xfrm>
                <a:off x="9523110" y="3825206"/>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Operating System</a:t>
                </a:r>
              </a:p>
            </p:txBody>
          </p:sp>
          <p:sp>
            <p:nvSpPr>
              <p:cNvPr id="84" name="Rectangle 83">
                <a:extLst>
                  <a:ext uri="{FF2B5EF4-FFF2-40B4-BE49-F238E27FC236}">
                    <a16:creationId xmlns:a16="http://schemas.microsoft.com/office/drawing/2014/main" id="{F0A0D202-7E9C-4135-9535-F89E837036B4}"/>
                  </a:ext>
                </a:extLst>
              </p:cNvPr>
              <p:cNvSpPr/>
              <p:nvPr/>
            </p:nvSpPr>
            <p:spPr>
              <a:xfrm>
                <a:off x="9523110" y="2460749"/>
                <a:ext cx="1638240" cy="381000"/>
              </a:xfrm>
              <a:prstGeom prst="rect">
                <a:avLst/>
              </a:prstGeom>
              <a:solidFill>
                <a:srgbClr val="008575"/>
              </a:solidFill>
              <a:ln w="9525" cap="flat" cmpd="sng" algn="ctr">
                <a:solidFill>
                  <a:srgbClr val="FFC000">
                    <a:shade val="95000"/>
                    <a:satMod val="105000"/>
                  </a:srgbClr>
                </a:solid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Data &amp; Access</a:t>
                </a:r>
              </a:p>
            </p:txBody>
          </p:sp>
          <p:sp>
            <p:nvSpPr>
              <p:cNvPr id="85" name="Rectangle 84">
                <a:extLst>
                  <a:ext uri="{FF2B5EF4-FFF2-40B4-BE49-F238E27FC236}">
                    <a16:creationId xmlns:a16="http://schemas.microsoft.com/office/drawing/2014/main" id="{1A24DF0F-E1B0-494C-A315-9A95C75CEE8C}"/>
                  </a:ext>
                </a:extLst>
              </p:cNvPr>
              <p:cNvSpPr/>
              <p:nvPr/>
            </p:nvSpPr>
            <p:spPr>
              <a:xfrm>
                <a:off x="9523110" y="3370387"/>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Runtime</a:t>
                </a:r>
              </a:p>
            </p:txBody>
          </p:sp>
          <p:sp>
            <p:nvSpPr>
              <p:cNvPr id="86" name="Rectangle 85">
                <a:extLst>
                  <a:ext uri="{FF2B5EF4-FFF2-40B4-BE49-F238E27FC236}">
                    <a16:creationId xmlns:a16="http://schemas.microsoft.com/office/drawing/2014/main" id="{6CA429E7-8123-4F8F-B295-17C7424D68F6}"/>
                  </a:ext>
                </a:extLst>
              </p:cNvPr>
              <p:cNvSpPr/>
              <p:nvPr/>
            </p:nvSpPr>
            <p:spPr>
              <a:xfrm>
                <a:off x="9523110" y="2915568"/>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Applications</a:t>
                </a:r>
              </a:p>
            </p:txBody>
          </p:sp>
          <p:sp>
            <p:nvSpPr>
              <p:cNvPr id="87" name="Rectangle 86">
                <a:extLst>
                  <a:ext uri="{FF2B5EF4-FFF2-40B4-BE49-F238E27FC236}">
                    <a16:creationId xmlns:a16="http://schemas.microsoft.com/office/drawing/2014/main" id="{8D9B6949-F625-459A-9BA5-B63E4034D511}"/>
                  </a:ext>
                </a:extLst>
              </p:cNvPr>
              <p:cNvSpPr/>
              <p:nvPr/>
            </p:nvSpPr>
            <p:spPr>
              <a:xfrm>
                <a:off x="9523110" y="5655548"/>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Storage</a:t>
                </a:r>
              </a:p>
            </p:txBody>
          </p:sp>
        </p:grpSp>
        <p:sp>
          <p:nvSpPr>
            <p:cNvPr id="88" name="Rectangle 87">
              <a:extLst>
                <a:ext uri="{FF2B5EF4-FFF2-40B4-BE49-F238E27FC236}">
                  <a16:creationId xmlns:a16="http://schemas.microsoft.com/office/drawing/2014/main" id="{270780A6-C3BC-4B28-B80A-55BDCDAF9BD7}"/>
                </a:ext>
              </a:extLst>
            </p:cNvPr>
            <p:cNvSpPr/>
            <p:nvPr/>
          </p:nvSpPr>
          <p:spPr bwMode="auto">
            <a:xfrm flipH="1">
              <a:off x="1029060" y="1244462"/>
              <a:ext cx="2179231" cy="4902338"/>
            </a:xfrm>
            <a:prstGeom prst="rect">
              <a:avLst/>
            </a:prstGeom>
            <a:noFill/>
            <a:ln w="9525" cap="flat" cmpd="sng" algn="ctr">
              <a:solidFill>
                <a:srgbClr val="FFFFFF">
                  <a:lumMod val="85000"/>
                </a:srgbClr>
              </a:solid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89" name="Rectangle 88">
              <a:extLst>
                <a:ext uri="{FF2B5EF4-FFF2-40B4-BE49-F238E27FC236}">
                  <a16:creationId xmlns:a16="http://schemas.microsoft.com/office/drawing/2014/main" id="{FBF623C8-468D-4510-B434-5DCDF1CCC938}"/>
                </a:ext>
              </a:extLst>
            </p:cNvPr>
            <p:cNvSpPr/>
            <p:nvPr/>
          </p:nvSpPr>
          <p:spPr>
            <a:xfrm>
              <a:off x="9708339" y="3444110"/>
              <a:ext cx="2299339"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Cloud Provider Manages</a:t>
              </a:r>
            </a:p>
          </p:txBody>
        </p:sp>
        <p:sp>
          <p:nvSpPr>
            <p:cNvPr id="90" name="Rectangle 89">
              <a:extLst>
                <a:ext uri="{FF2B5EF4-FFF2-40B4-BE49-F238E27FC236}">
                  <a16:creationId xmlns:a16="http://schemas.microsoft.com/office/drawing/2014/main" id="{E390420B-4D9D-44C4-90AD-3B99FA80B03B}"/>
                </a:ext>
              </a:extLst>
            </p:cNvPr>
            <p:cNvSpPr/>
            <p:nvPr/>
          </p:nvSpPr>
          <p:spPr>
            <a:xfrm>
              <a:off x="9700803" y="2911339"/>
              <a:ext cx="2306875" cy="381000"/>
            </a:xfrm>
            <a:prstGeom prst="rect">
              <a:avLst/>
            </a:prstGeom>
            <a:solidFill>
              <a:srgbClr val="008575"/>
            </a:solidFill>
            <a:ln w="9525" cap="flat" cmpd="sng" algn="ctr">
              <a:solidFill>
                <a:srgbClr val="FFC000">
                  <a:shade val="95000"/>
                  <a:satMod val="105000"/>
                </a:srgbClr>
              </a:solid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You Manage</a:t>
              </a:r>
            </a:p>
          </p:txBody>
        </p:sp>
      </p:grpSp>
    </p:spTree>
    <p:extLst>
      <p:ext uri="{BB962C8B-B14F-4D97-AF65-F5344CB8AC3E}">
        <p14:creationId xmlns:p14="http://schemas.microsoft.com/office/powerpoint/2010/main" val="382088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84275" y="364491"/>
            <a:ext cx="10515600" cy="933958"/>
          </a:xfrm>
        </p:spPr>
        <p:txBody>
          <a:bodyPr>
            <a:normAutofit/>
          </a:bodyPr>
          <a:lstStyle/>
          <a:p>
            <a:r>
              <a:rPr lang="en-US" sz="3600" dirty="0">
                <a:latin typeface="Segoe UI Semibold (Headings)"/>
              </a:rPr>
              <a:t>Infrastructure as a Service (IaaS)</a:t>
            </a:r>
            <a:endParaRPr lang="en-US" sz="3600" dirty="0"/>
          </a:p>
        </p:txBody>
      </p:sp>
      <p:sp>
        <p:nvSpPr>
          <p:cNvPr id="6" name="Text Placeholder 5"/>
          <p:cNvSpPr>
            <a:spLocks noGrp="1"/>
          </p:cNvSpPr>
          <p:nvPr>
            <p:ph type="body" sz="quarter" idx="10"/>
          </p:nvPr>
        </p:nvSpPr>
        <p:spPr>
          <a:xfrm>
            <a:off x="684275" y="1298449"/>
            <a:ext cx="4472941" cy="5193791"/>
          </a:xfrm>
        </p:spPr>
        <p:txBody>
          <a:bodyPr>
            <a:normAutofit lnSpcReduction="10000"/>
          </a:bodyPr>
          <a:lstStyle/>
          <a:p>
            <a:r>
              <a:rPr lang="en-US" dirty="0">
                <a:latin typeface="Segoe UI Semilight" panose="020B0402040204020203" pitchFamily="34" charset="0"/>
                <a:cs typeface="Segoe UI Semilight" panose="020B0402040204020203" pitchFamily="34" charset="0"/>
              </a:rPr>
              <a:t>Most basic cloud computing services category.</a:t>
            </a:r>
          </a:p>
          <a:p>
            <a:r>
              <a:rPr lang="en-US" dirty="0">
                <a:latin typeface="Segoe UI Semilight" panose="020B0402040204020203" pitchFamily="34" charset="0"/>
                <a:cs typeface="Segoe UI Semilight" panose="020B0402040204020203" pitchFamily="34" charset="0"/>
              </a:rPr>
              <a:t>Build pay-as-you-go IT infrastructure by renting servers, virtual machines, storage, networks, and operating systems from a cloud provider.</a:t>
            </a:r>
          </a:p>
          <a:p>
            <a:r>
              <a:rPr lang="en-US" dirty="0">
                <a:latin typeface="Segoe UI Semilight" panose="020B0402040204020203" pitchFamily="34" charset="0"/>
                <a:cs typeface="Segoe UI Semilight" panose="020B0402040204020203" pitchFamily="34" charset="0"/>
              </a:rPr>
              <a:t>Instant computing infrastructure, provisioned and managed over the internet.</a:t>
            </a:r>
          </a:p>
        </p:txBody>
      </p:sp>
      <p:pic>
        <p:nvPicPr>
          <p:cNvPr id="5" name="Picture 4" descr="IaaS is encompassing the following three icons: Servers and storage, Networking firewalls and security, and Datacenter physical plant and building.">
            <a:extLst>
              <a:ext uri="{FF2B5EF4-FFF2-40B4-BE49-F238E27FC236}">
                <a16:creationId xmlns:a16="http://schemas.microsoft.com/office/drawing/2014/main" id="{37CCC6CC-3378-418A-A85F-803240191429}"/>
              </a:ext>
            </a:extLst>
          </p:cNvPr>
          <p:cNvPicPr>
            <a:picLocks noChangeAspect="1"/>
          </p:cNvPicPr>
          <p:nvPr/>
        </p:nvPicPr>
        <p:blipFill>
          <a:blip r:embed="rId3"/>
          <a:stretch>
            <a:fillRect/>
          </a:stretch>
        </p:blipFill>
        <p:spPr>
          <a:xfrm>
            <a:off x="5361709" y="1298449"/>
            <a:ext cx="6646580" cy="4326677"/>
          </a:xfrm>
          <a:prstGeom prst="rect">
            <a:avLst/>
          </a:prstGeom>
        </p:spPr>
      </p:pic>
    </p:spTree>
    <p:extLst>
      <p:ext uri="{BB962C8B-B14F-4D97-AF65-F5344CB8AC3E}">
        <p14:creationId xmlns:p14="http://schemas.microsoft.com/office/powerpoint/2010/main" val="127850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2930</Words>
  <Application>Microsoft Office PowerPoint</Application>
  <PresentationFormat>Widescreen</PresentationFormat>
  <Paragraphs>366</Paragraphs>
  <Slides>29</Slides>
  <Notes>24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Arial</vt:lpstr>
      <vt:lpstr>Arial,Sans-Serif</vt:lpstr>
      <vt:lpstr>Calibri</vt:lpstr>
      <vt:lpstr>Calibri Light</vt:lpstr>
      <vt:lpstr>Segoe UI</vt:lpstr>
      <vt:lpstr>Segoe UI Light</vt:lpstr>
      <vt:lpstr>Segoe UI Semibold</vt:lpstr>
      <vt:lpstr>Segoe UI Semibold (Headings)</vt:lpstr>
      <vt:lpstr>Segoe UI Semilight</vt:lpstr>
      <vt:lpstr>Wingdings</vt:lpstr>
      <vt:lpstr>Office Theme</vt:lpstr>
      <vt:lpstr>Microsoft Azure</vt:lpstr>
      <vt:lpstr>Cloud Basics</vt:lpstr>
      <vt:lpstr>Cloud computing</vt:lpstr>
      <vt:lpstr>Key concepts</vt:lpstr>
      <vt:lpstr>Economies of scale</vt:lpstr>
      <vt:lpstr>CapEx vs. OpEx</vt:lpstr>
      <vt:lpstr>Consumption-based model</vt:lpstr>
      <vt:lpstr>Shared responsibility model</vt:lpstr>
      <vt:lpstr>Infrastructure as a Service (IaaS)</vt:lpstr>
      <vt:lpstr>Platform as a Service (PaaS)</vt:lpstr>
      <vt:lpstr>Software as a Service (SaaS)</vt:lpstr>
      <vt:lpstr>Cloud service comparison</vt:lpstr>
      <vt:lpstr>Regions</vt:lpstr>
      <vt:lpstr>Region Pairs</vt:lpstr>
      <vt:lpstr>Availability Options</vt:lpstr>
      <vt:lpstr>Availability zones</vt:lpstr>
      <vt:lpstr>Resource groups</vt:lpstr>
      <vt:lpstr>Azure Resource Manager</vt:lpstr>
      <vt:lpstr>Big data and analytics</vt:lpstr>
      <vt:lpstr>Artificial Intelligence</vt:lpstr>
      <vt:lpstr>Serverless computing</vt:lpstr>
      <vt:lpstr>DevOps</vt:lpstr>
      <vt:lpstr>Service Level Agreements  (SLAs)</vt:lpstr>
      <vt:lpstr>SLAs for Azure products and services</vt:lpstr>
      <vt:lpstr>Composite SLAs</vt:lpstr>
      <vt:lpstr>Application SLAs</vt:lpstr>
      <vt:lpstr>Practice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dc:title>
  <dc:creator>patrick biesheuvel</dc:creator>
  <cp:lastModifiedBy>patrick biesheuvel</cp:lastModifiedBy>
  <cp:revision>2</cp:revision>
  <dcterms:created xsi:type="dcterms:W3CDTF">2021-10-13T05:00:03Z</dcterms:created>
  <dcterms:modified xsi:type="dcterms:W3CDTF">2021-10-13T09:47:53Z</dcterms:modified>
</cp:coreProperties>
</file>