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8" r:id="rId21"/>
    <p:sldId id="276" r:id="rId22"/>
    <p:sldId id="277" r:id="rId23"/>
    <p:sldId id="274" r:id="rId24"/>
    <p:sldId id="279" r:id="rId25"/>
    <p:sldId id="280" r:id="rId26"/>
    <p:sldId id="281" r:id="rId27"/>
    <p:sldId id="282" r:id="rId28"/>
    <p:sldId id="283" r:id="rId29"/>
    <p:sldId id="284" r:id="rId30"/>
    <p:sldId id="285" r:id="rId31"/>
    <p:sldId id="298" r:id="rId32"/>
    <p:sldId id="286" r:id="rId33"/>
    <p:sldId id="287" r:id="rId34"/>
    <p:sldId id="288" r:id="rId35"/>
    <p:sldId id="289" r:id="rId36"/>
    <p:sldId id="290" r:id="rId37"/>
    <p:sldId id="291" r:id="rId38"/>
    <p:sldId id="292" r:id="rId39"/>
    <p:sldId id="293" r:id="rId40"/>
    <p:sldId id="294" r:id="rId41"/>
    <p:sldId id="295" r:id="rId42"/>
    <p:sldId id="297"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265405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9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129021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9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49B515-F22B-4C83-9054-452DDA1F387C}" type="datetimeFigureOut">
              <a:rPr lang="en-NL" smtClean="0"/>
              <a:t>22/06/2022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69109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49B515-F22B-4C83-9054-452DDA1F387C}" type="datetimeFigureOut">
              <a:rPr lang="en-NL" smtClean="0"/>
              <a:t>22/06/2022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336961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49B515-F22B-4C83-9054-452DDA1F387C}" type="datetimeFigureOut">
              <a:rPr lang="en-NL" smtClean="0"/>
              <a:t>22/06/2022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335358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9B515-F22B-4C83-9054-452DDA1F387C}" type="datetimeFigureOut">
              <a:rPr lang="en-NL" smtClean="0"/>
              <a:t>22/06/2022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180881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9B515-F22B-4C83-9054-452DDA1F387C}" type="datetimeFigureOut">
              <a:rPr lang="en-NL" smtClean="0"/>
              <a:t>22/06/2022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394702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49B515-F22B-4C83-9054-452DDA1F387C}" type="datetimeFigureOut">
              <a:rPr lang="en-NL" smtClean="0"/>
              <a:t>22/06/2022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7AFA5D2-DA22-4C59-9B3F-DFA0E62BCC4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6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49B515-F22B-4C83-9054-452DDA1F387C}" type="datetimeFigureOut">
              <a:rPr lang="en-NL" smtClean="0"/>
              <a:t>22/06/2022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AFA5D2-DA22-4C59-9B3F-DFA0E62BCC47}"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0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nl.wikipedia.org/wiki/Microsof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michaelscodingspot.com/c-deadlocks-in-depth-par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dotnet/desktop/winforms/controls/walkthrough-implementing-a-form-that-uses-a-background-operation?view=netframeworkdesktop-4.8"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896A-EA7B-BC11-0C3C-0723855D8B01}"/>
              </a:ext>
            </a:extLst>
          </p:cNvPr>
          <p:cNvSpPr>
            <a:spLocks noGrp="1"/>
          </p:cNvSpPr>
          <p:nvPr>
            <p:ph type="ctrTitle"/>
          </p:nvPr>
        </p:nvSpPr>
        <p:spPr/>
        <p:txBody>
          <a:bodyPr/>
          <a:lstStyle/>
          <a:p>
            <a:r>
              <a:rPr lang="en-US" dirty="0"/>
              <a:t>Multi-Threading</a:t>
            </a:r>
            <a:endParaRPr lang="en-NL" dirty="0"/>
          </a:p>
        </p:txBody>
      </p:sp>
      <p:sp>
        <p:nvSpPr>
          <p:cNvPr id="3" name="Subtitle 2">
            <a:extLst>
              <a:ext uri="{FF2B5EF4-FFF2-40B4-BE49-F238E27FC236}">
                <a16:creationId xmlns:a16="http://schemas.microsoft.com/office/drawing/2014/main" id="{D7547F69-02FB-E49D-4337-646FC5399976}"/>
              </a:ext>
            </a:extLst>
          </p:cNvPr>
          <p:cNvSpPr>
            <a:spLocks noGrp="1"/>
          </p:cNvSpPr>
          <p:nvPr>
            <p:ph type="subTitle" idx="1"/>
          </p:nvPr>
        </p:nvSpPr>
        <p:spPr/>
        <p:txBody>
          <a:bodyPr/>
          <a:lstStyle/>
          <a:p>
            <a:r>
              <a:rPr lang="en-US" dirty="0"/>
              <a:t>Let’s Grow 22-06-2-22</a:t>
            </a:r>
            <a:endParaRPr lang="en-NL" dirty="0"/>
          </a:p>
        </p:txBody>
      </p:sp>
    </p:spTree>
    <p:extLst>
      <p:ext uri="{BB962C8B-B14F-4D97-AF65-F5344CB8AC3E}">
        <p14:creationId xmlns:p14="http://schemas.microsoft.com/office/powerpoint/2010/main" val="223204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7242-E7BE-0618-F72F-71317352981D}"/>
              </a:ext>
            </a:extLst>
          </p:cNvPr>
          <p:cNvSpPr>
            <a:spLocks noGrp="1"/>
          </p:cNvSpPr>
          <p:nvPr>
            <p:ph type="title"/>
          </p:nvPr>
        </p:nvSpPr>
        <p:spPr/>
        <p:txBody>
          <a:bodyPr/>
          <a:lstStyle/>
          <a:p>
            <a:r>
              <a:rPr lang="en-US" dirty="0"/>
              <a:t>Example summary</a:t>
            </a:r>
            <a:endParaRPr lang="en-NL" dirty="0"/>
          </a:p>
        </p:txBody>
      </p:sp>
      <p:sp>
        <p:nvSpPr>
          <p:cNvPr id="3" name="Content Placeholder 2">
            <a:extLst>
              <a:ext uri="{FF2B5EF4-FFF2-40B4-BE49-F238E27FC236}">
                <a16:creationId xmlns:a16="http://schemas.microsoft.com/office/drawing/2014/main" id="{C85417D6-3C1D-1FD4-8434-B0E7C96ACF7F}"/>
              </a:ext>
            </a:extLst>
          </p:cNvPr>
          <p:cNvSpPr>
            <a:spLocks noGrp="1"/>
          </p:cNvSpPr>
          <p:nvPr>
            <p:ph idx="1"/>
          </p:nvPr>
        </p:nvSpPr>
        <p:spPr/>
        <p:txBody>
          <a:bodyPr>
            <a:normAutofit/>
          </a:bodyPr>
          <a:lstStyle/>
          <a:p>
            <a:pPr marL="0" indent="0">
              <a:buNone/>
            </a:pPr>
            <a:r>
              <a:rPr lang="en-US" dirty="0"/>
              <a:t>The following characteristics summarize what makes the previous example an async method:</a:t>
            </a:r>
          </a:p>
          <a:p>
            <a:pPr lvl="1"/>
            <a:r>
              <a:rPr lang="en-US" dirty="0"/>
              <a:t>The method signature includes an async modifier.</a:t>
            </a:r>
          </a:p>
          <a:p>
            <a:pPr lvl="1"/>
            <a:r>
              <a:rPr lang="en-US" dirty="0"/>
              <a:t>The name of an async method, by convention, ends with an "Async" suffix.</a:t>
            </a:r>
          </a:p>
          <a:p>
            <a:pPr lvl="1"/>
            <a:r>
              <a:rPr lang="en-US" dirty="0"/>
              <a:t>The return type is one of the following types:</a:t>
            </a:r>
          </a:p>
          <a:p>
            <a:pPr lvl="2"/>
            <a:r>
              <a:rPr lang="en-US" dirty="0"/>
              <a:t>Task&lt;</a:t>
            </a:r>
            <a:r>
              <a:rPr lang="en-US" dirty="0" err="1"/>
              <a:t>TResult</a:t>
            </a:r>
            <a:r>
              <a:rPr lang="en-US" dirty="0"/>
              <a:t>&gt; if your method has a return statement in which the operand has type </a:t>
            </a:r>
            <a:r>
              <a:rPr lang="en-US" dirty="0" err="1"/>
              <a:t>TResult</a:t>
            </a:r>
            <a:r>
              <a:rPr lang="en-US" dirty="0"/>
              <a:t>.</a:t>
            </a:r>
          </a:p>
          <a:p>
            <a:pPr lvl="2"/>
            <a:r>
              <a:rPr lang="en-US" dirty="0"/>
              <a:t>Task if your method has no return statement or has a return statement with no operand.</a:t>
            </a:r>
          </a:p>
          <a:p>
            <a:pPr lvl="2"/>
            <a:r>
              <a:rPr lang="en-US" dirty="0"/>
              <a:t>void if you're writing an async event handler.</a:t>
            </a:r>
          </a:p>
          <a:p>
            <a:pPr lvl="2"/>
            <a:r>
              <a:rPr lang="en-US" dirty="0"/>
              <a:t>Any other type that has a </a:t>
            </a:r>
            <a:r>
              <a:rPr lang="en-US" dirty="0" err="1"/>
              <a:t>GetAwaiter</a:t>
            </a:r>
            <a:r>
              <a:rPr lang="en-US" dirty="0"/>
              <a:t> method (starting with C# 7.0).</a:t>
            </a:r>
          </a:p>
          <a:p>
            <a:pPr lvl="1"/>
            <a:r>
              <a:rPr lang="en-US" dirty="0"/>
              <a:t>The method usually includes at least one await expression, which marks a point where the method can't continue until the awaited asynchronous operation is complete. In the meantime, the method is suspended, and control returns to the method's caller. The next section of this topic illustrates what happens at the suspension point.</a:t>
            </a:r>
            <a:endParaRPr lang="en-NL" dirty="0"/>
          </a:p>
        </p:txBody>
      </p:sp>
    </p:spTree>
    <p:extLst>
      <p:ext uri="{BB962C8B-B14F-4D97-AF65-F5344CB8AC3E}">
        <p14:creationId xmlns:p14="http://schemas.microsoft.com/office/powerpoint/2010/main" val="76841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80CA-B490-B7BA-5E91-5CB7E6E1AE6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30058BE-0964-6422-8ED5-4D6CBA76EA23}"/>
              </a:ext>
            </a:extLst>
          </p:cNvPr>
          <p:cNvSpPr>
            <a:spLocks noGrp="1"/>
          </p:cNvSpPr>
          <p:nvPr>
            <p:ph idx="1"/>
          </p:nvPr>
        </p:nvSpPr>
        <p:spPr/>
        <p:txBody>
          <a:bodyPr/>
          <a:lstStyle/>
          <a:p>
            <a:endParaRPr lang="en-NL"/>
          </a:p>
        </p:txBody>
      </p:sp>
      <p:pic>
        <p:nvPicPr>
          <p:cNvPr id="1026" name="Picture 2" descr="Trace navigation of async control flow">
            <a:extLst>
              <a:ext uri="{FF2B5EF4-FFF2-40B4-BE49-F238E27FC236}">
                <a16:creationId xmlns:a16="http://schemas.microsoft.com/office/drawing/2014/main" id="{A27749F0-7794-5035-2D5C-B04642AFC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85738"/>
            <a:ext cx="9734550"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3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D4AE-F552-4CAB-58D5-29E5A261119E}"/>
              </a:ext>
            </a:extLst>
          </p:cNvPr>
          <p:cNvSpPr>
            <a:spLocks noGrp="1"/>
          </p:cNvSpPr>
          <p:nvPr>
            <p:ph type="title"/>
          </p:nvPr>
        </p:nvSpPr>
        <p:spPr/>
        <p:txBody>
          <a:bodyPr/>
          <a:lstStyle/>
          <a:p>
            <a:r>
              <a:rPr lang="en-US" dirty="0"/>
              <a:t>Return types </a:t>
            </a:r>
            <a:endParaRPr lang="en-NL" dirty="0"/>
          </a:p>
        </p:txBody>
      </p:sp>
      <p:sp>
        <p:nvSpPr>
          <p:cNvPr id="3" name="Content Placeholder 2">
            <a:extLst>
              <a:ext uri="{FF2B5EF4-FFF2-40B4-BE49-F238E27FC236}">
                <a16:creationId xmlns:a16="http://schemas.microsoft.com/office/drawing/2014/main" id="{4944BADC-A46B-D4A6-2912-CB241BB5608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5C89954D-0A1A-6CBC-7EAB-1CADC4192AF1}"/>
              </a:ext>
            </a:extLst>
          </p:cNvPr>
          <p:cNvPicPr>
            <a:picLocks noChangeAspect="1"/>
          </p:cNvPicPr>
          <p:nvPr/>
        </p:nvPicPr>
        <p:blipFill>
          <a:blip r:embed="rId2"/>
          <a:stretch>
            <a:fillRect/>
          </a:stretch>
        </p:blipFill>
        <p:spPr>
          <a:xfrm>
            <a:off x="1024128" y="2286000"/>
            <a:ext cx="5448300" cy="4029075"/>
          </a:xfrm>
          <a:prstGeom prst="rect">
            <a:avLst/>
          </a:prstGeom>
        </p:spPr>
      </p:pic>
    </p:spTree>
    <p:extLst>
      <p:ext uri="{BB962C8B-B14F-4D97-AF65-F5344CB8AC3E}">
        <p14:creationId xmlns:p14="http://schemas.microsoft.com/office/powerpoint/2010/main" val="355694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FFAB-161E-0396-48B6-4309D1E3F008}"/>
              </a:ext>
            </a:extLst>
          </p:cNvPr>
          <p:cNvSpPr>
            <a:spLocks noGrp="1"/>
          </p:cNvSpPr>
          <p:nvPr>
            <p:ph type="title"/>
          </p:nvPr>
        </p:nvSpPr>
        <p:spPr/>
        <p:txBody>
          <a:bodyPr/>
          <a:lstStyle/>
          <a:p>
            <a:r>
              <a:rPr lang="en-US" dirty="0"/>
              <a:t>TAP</a:t>
            </a:r>
            <a:endParaRPr lang="en-NL" dirty="0"/>
          </a:p>
        </p:txBody>
      </p:sp>
      <p:sp>
        <p:nvSpPr>
          <p:cNvPr id="3" name="Content Placeholder 2">
            <a:extLst>
              <a:ext uri="{FF2B5EF4-FFF2-40B4-BE49-F238E27FC236}">
                <a16:creationId xmlns:a16="http://schemas.microsoft.com/office/drawing/2014/main" id="{9CDF3684-7FFF-54F7-870E-8203EF0C4538}"/>
              </a:ext>
            </a:extLst>
          </p:cNvPr>
          <p:cNvSpPr>
            <a:spLocks noGrp="1"/>
          </p:cNvSpPr>
          <p:nvPr>
            <p:ph idx="1"/>
          </p:nvPr>
        </p:nvSpPr>
        <p:spPr/>
        <p:txBody>
          <a:bodyPr>
            <a:normAutofit/>
          </a:bodyPr>
          <a:lstStyle/>
          <a:p>
            <a:pPr marL="0" indent="0">
              <a:buNone/>
            </a:pPr>
            <a:r>
              <a:rPr lang="en-US" dirty="0"/>
              <a:t>Each returned task represents ongoing work. A task encapsulates information about the state of the asynchronous process and, eventually, either the final result from the process or the exception that the process raises if it doesn't succeed.</a:t>
            </a:r>
          </a:p>
          <a:p>
            <a:pPr marL="0" indent="0">
              <a:buNone/>
            </a:pPr>
            <a:r>
              <a:rPr lang="en-US" dirty="0"/>
              <a:t>An async method can also have a void return type. This return type is used primarily to define event handlers, where a void return type is required. Async event handlers often serve as the starting point for async programs.</a:t>
            </a:r>
          </a:p>
          <a:p>
            <a:pPr marL="0" indent="0">
              <a:buNone/>
            </a:pPr>
            <a:r>
              <a:rPr lang="en-US" dirty="0"/>
              <a:t>An async method that has a void return type can't be awaited, and the caller of a void-returning method can't catch any exceptions that the method throws.</a:t>
            </a:r>
          </a:p>
          <a:p>
            <a:pPr marL="0" indent="0">
              <a:buNone/>
            </a:pPr>
            <a:r>
              <a:rPr lang="en-US" dirty="0"/>
              <a:t>An async method can't declare in, ref or out parameters, but the method can call methods that have such parameters. Similarly, an async method can't return a value by reference, although it can call methods with ref return values.</a:t>
            </a:r>
          </a:p>
        </p:txBody>
      </p:sp>
    </p:spTree>
    <p:extLst>
      <p:ext uri="{BB962C8B-B14F-4D97-AF65-F5344CB8AC3E}">
        <p14:creationId xmlns:p14="http://schemas.microsoft.com/office/powerpoint/2010/main" val="162045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B535-91D8-ECED-18D5-E2C9A60380CB}"/>
              </a:ext>
            </a:extLst>
          </p:cNvPr>
          <p:cNvSpPr>
            <a:spLocks noGrp="1"/>
          </p:cNvSpPr>
          <p:nvPr>
            <p:ph type="title"/>
          </p:nvPr>
        </p:nvSpPr>
        <p:spPr/>
        <p:txBody>
          <a:bodyPr/>
          <a:lstStyle/>
          <a:p>
            <a:r>
              <a:rPr lang="en-US" dirty="0"/>
              <a:t>Naming convention</a:t>
            </a:r>
            <a:endParaRPr lang="en-NL" dirty="0"/>
          </a:p>
        </p:txBody>
      </p:sp>
      <p:sp>
        <p:nvSpPr>
          <p:cNvPr id="3" name="Content Placeholder 2">
            <a:extLst>
              <a:ext uri="{FF2B5EF4-FFF2-40B4-BE49-F238E27FC236}">
                <a16:creationId xmlns:a16="http://schemas.microsoft.com/office/drawing/2014/main" id="{36C55378-1BB5-F6FE-8B9C-603AAF8019DC}"/>
              </a:ext>
            </a:extLst>
          </p:cNvPr>
          <p:cNvSpPr>
            <a:spLocks noGrp="1"/>
          </p:cNvSpPr>
          <p:nvPr>
            <p:ph idx="1"/>
          </p:nvPr>
        </p:nvSpPr>
        <p:spPr/>
        <p:txBody>
          <a:bodyPr/>
          <a:lstStyle/>
          <a:p>
            <a:pPr marL="0" indent="0">
              <a:buNone/>
            </a:pPr>
            <a:r>
              <a:rPr lang="en-US" dirty="0"/>
              <a:t>By convention, methods that return commonly </a:t>
            </a:r>
            <a:r>
              <a:rPr lang="en-US" dirty="0" err="1"/>
              <a:t>awaitable</a:t>
            </a:r>
            <a:r>
              <a:rPr lang="en-US" dirty="0"/>
              <a:t> types (for example, Task, Task&lt;T&gt;, </a:t>
            </a:r>
            <a:r>
              <a:rPr lang="en-US" dirty="0" err="1"/>
              <a:t>ValueTask</a:t>
            </a:r>
            <a:r>
              <a:rPr lang="en-US" dirty="0"/>
              <a:t>, </a:t>
            </a:r>
            <a:r>
              <a:rPr lang="en-US" dirty="0" err="1"/>
              <a:t>ValueTask</a:t>
            </a:r>
            <a:r>
              <a:rPr lang="en-US" dirty="0"/>
              <a:t>&lt;T&gt;) should have names that end with "Async". Methods that start an asynchronous operation but do not return an </a:t>
            </a:r>
            <a:r>
              <a:rPr lang="en-US" dirty="0" err="1"/>
              <a:t>awaitable</a:t>
            </a:r>
            <a:r>
              <a:rPr lang="en-US" dirty="0"/>
              <a:t> type should not have names that end with "Async", but may start with "Begin", "Start", or some other verb to suggest this method does not return or throw the result of the operation.</a:t>
            </a:r>
          </a:p>
          <a:p>
            <a:pPr marL="0" indent="0">
              <a:buNone/>
            </a:pPr>
            <a:r>
              <a:rPr lang="en-US" dirty="0"/>
              <a:t>You can ignore the convention where an event, base class, or interface contract suggests a different name. For example, you shouldn't rename common event handlers, such as </a:t>
            </a:r>
            <a:r>
              <a:rPr lang="en-US" dirty="0" err="1"/>
              <a:t>OnButtonClick</a:t>
            </a:r>
            <a:r>
              <a:rPr lang="en-US" dirty="0"/>
              <a:t>.</a:t>
            </a:r>
            <a:endParaRPr lang="en-NL" dirty="0"/>
          </a:p>
        </p:txBody>
      </p:sp>
    </p:spTree>
    <p:extLst>
      <p:ext uri="{BB962C8B-B14F-4D97-AF65-F5344CB8AC3E}">
        <p14:creationId xmlns:p14="http://schemas.microsoft.com/office/powerpoint/2010/main" val="283918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E39-0674-4D35-16AB-DE2623C94DFD}"/>
              </a:ext>
            </a:extLst>
          </p:cNvPr>
          <p:cNvSpPr>
            <a:spLocks noGrp="1"/>
          </p:cNvSpPr>
          <p:nvPr>
            <p:ph type="title"/>
          </p:nvPr>
        </p:nvSpPr>
        <p:spPr/>
        <p:txBody>
          <a:bodyPr/>
          <a:lstStyle/>
          <a:p>
            <a:r>
              <a:rPr lang="en-US" dirty="0"/>
              <a:t>I/o Bound</a:t>
            </a:r>
            <a:endParaRPr lang="en-NL" dirty="0"/>
          </a:p>
        </p:txBody>
      </p:sp>
      <p:sp>
        <p:nvSpPr>
          <p:cNvPr id="3" name="Content Placeholder 2">
            <a:extLst>
              <a:ext uri="{FF2B5EF4-FFF2-40B4-BE49-F238E27FC236}">
                <a16:creationId xmlns:a16="http://schemas.microsoft.com/office/drawing/2014/main" id="{0BF86204-4EBF-87BE-72B0-8F2E0290ACDA}"/>
              </a:ext>
            </a:extLst>
          </p:cNvPr>
          <p:cNvSpPr>
            <a:spLocks noGrp="1"/>
          </p:cNvSpPr>
          <p:nvPr>
            <p:ph idx="1"/>
          </p:nvPr>
        </p:nvSpPr>
        <p:spPr/>
        <p:txBody>
          <a:bodyPr/>
          <a:lstStyle/>
          <a:p>
            <a:r>
              <a:rPr lang="en-US" dirty="0"/>
              <a:t>You may need to download some data from a web service when a button is pressed but don't want to block the UI thread. It can be accomplished like this:</a:t>
            </a:r>
            <a:endParaRPr lang="en-NL" dirty="0"/>
          </a:p>
        </p:txBody>
      </p:sp>
      <p:pic>
        <p:nvPicPr>
          <p:cNvPr id="5" name="Picture 4">
            <a:extLst>
              <a:ext uri="{FF2B5EF4-FFF2-40B4-BE49-F238E27FC236}">
                <a16:creationId xmlns:a16="http://schemas.microsoft.com/office/drawing/2014/main" id="{857455D8-18AB-561F-41DC-FE7DE86F63E0}"/>
              </a:ext>
            </a:extLst>
          </p:cNvPr>
          <p:cNvPicPr>
            <a:picLocks noChangeAspect="1"/>
          </p:cNvPicPr>
          <p:nvPr/>
        </p:nvPicPr>
        <p:blipFill>
          <a:blip r:embed="rId2"/>
          <a:stretch>
            <a:fillRect/>
          </a:stretch>
        </p:blipFill>
        <p:spPr>
          <a:xfrm>
            <a:off x="1097820" y="3091168"/>
            <a:ext cx="5885379" cy="2244230"/>
          </a:xfrm>
          <a:prstGeom prst="rect">
            <a:avLst/>
          </a:prstGeom>
        </p:spPr>
      </p:pic>
    </p:spTree>
    <p:extLst>
      <p:ext uri="{BB962C8B-B14F-4D97-AF65-F5344CB8AC3E}">
        <p14:creationId xmlns:p14="http://schemas.microsoft.com/office/powerpoint/2010/main" val="39501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EBA7-21FE-93F1-7DB2-27E5CDF7CA2F}"/>
              </a:ext>
            </a:extLst>
          </p:cNvPr>
          <p:cNvSpPr>
            <a:spLocks noGrp="1"/>
          </p:cNvSpPr>
          <p:nvPr>
            <p:ph type="title"/>
          </p:nvPr>
        </p:nvSpPr>
        <p:spPr/>
        <p:txBody>
          <a:bodyPr/>
          <a:lstStyle/>
          <a:p>
            <a:r>
              <a:rPr lang="en-US" dirty="0"/>
              <a:t>CPU-bound</a:t>
            </a:r>
            <a:endParaRPr lang="en-NL" dirty="0"/>
          </a:p>
        </p:txBody>
      </p:sp>
      <p:sp>
        <p:nvSpPr>
          <p:cNvPr id="3" name="Content Placeholder 2">
            <a:extLst>
              <a:ext uri="{FF2B5EF4-FFF2-40B4-BE49-F238E27FC236}">
                <a16:creationId xmlns:a16="http://schemas.microsoft.com/office/drawing/2014/main" id="{9C39BB64-E946-6220-251D-0F1607B59F84}"/>
              </a:ext>
            </a:extLst>
          </p:cNvPr>
          <p:cNvSpPr>
            <a:spLocks noGrp="1"/>
          </p:cNvSpPr>
          <p:nvPr>
            <p:ph idx="1"/>
          </p:nvPr>
        </p:nvSpPr>
        <p:spPr/>
        <p:txBody>
          <a:bodyPr/>
          <a:lstStyle/>
          <a:p>
            <a:r>
              <a:rPr lang="en-US" dirty="0"/>
              <a:t>Say you're writing a mobile game where pressing a button can inflict damage on many enemies on the screen. Performing the damage calculation can be expensive, and doing it on the UI thread would make the game appear to pause as the calculation is performed!</a:t>
            </a:r>
          </a:p>
        </p:txBody>
      </p:sp>
      <p:pic>
        <p:nvPicPr>
          <p:cNvPr id="5" name="Picture 4">
            <a:extLst>
              <a:ext uri="{FF2B5EF4-FFF2-40B4-BE49-F238E27FC236}">
                <a16:creationId xmlns:a16="http://schemas.microsoft.com/office/drawing/2014/main" id="{B3704473-778A-FC8F-3D82-A447F1602E5C}"/>
              </a:ext>
            </a:extLst>
          </p:cNvPr>
          <p:cNvPicPr>
            <a:picLocks noChangeAspect="1"/>
          </p:cNvPicPr>
          <p:nvPr/>
        </p:nvPicPr>
        <p:blipFill>
          <a:blip r:embed="rId2"/>
          <a:stretch>
            <a:fillRect/>
          </a:stretch>
        </p:blipFill>
        <p:spPr>
          <a:xfrm>
            <a:off x="1114076" y="3649516"/>
            <a:ext cx="6104910" cy="2861012"/>
          </a:xfrm>
          <a:prstGeom prst="rect">
            <a:avLst/>
          </a:prstGeom>
        </p:spPr>
      </p:pic>
    </p:spTree>
    <p:extLst>
      <p:ext uri="{BB962C8B-B14F-4D97-AF65-F5344CB8AC3E}">
        <p14:creationId xmlns:p14="http://schemas.microsoft.com/office/powerpoint/2010/main" val="264440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353D-D900-494F-9BCD-AE80E1123675}"/>
              </a:ext>
            </a:extLst>
          </p:cNvPr>
          <p:cNvSpPr>
            <a:spLocks noGrp="1"/>
          </p:cNvSpPr>
          <p:nvPr>
            <p:ph type="title"/>
          </p:nvPr>
        </p:nvSpPr>
        <p:spPr/>
        <p:txBody>
          <a:bodyPr/>
          <a:lstStyle/>
          <a:p>
            <a:r>
              <a:rPr lang="en-US" dirty="0"/>
              <a:t>Key differences</a:t>
            </a:r>
            <a:endParaRPr lang="en-NL" dirty="0"/>
          </a:p>
        </p:txBody>
      </p:sp>
      <p:sp>
        <p:nvSpPr>
          <p:cNvPr id="3" name="Content Placeholder 2">
            <a:extLst>
              <a:ext uri="{FF2B5EF4-FFF2-40B4-BE49-F238E27FC236}">
                <a16:creationId xmlns:a16="http://schemas.microsoft.com/office/drawing/2014/main" id="{C305BF51-21C3-24F9-54B3-517D095752A7}"/>
              </a:ext>
            </a:extLst>
          </p:cNvPr>
          <p:cNvSpPr>
            <a:spLocks noGrp="1"/>
          </p:cNvSpPr>
          <p:nvPr>
            <p:ph idx="1"/>
          </p:nvPr>
        </p:nvSpPr>
        <p:spPr/>
        <p:txBody>
          <a:bodyPr/>
          <a:lstStyle/>
          <a:p>
            <a:r>
              <a:rPr lang="en-US" dirty="0"/>
              <a:t>Async code can be used for both I/O-bound and CPU-bound code, but differently for each scenario.</a:t>
            </a:r>
          </a:p>
          <a:p>
            <a:r>
              <a:rPr lang="en-US" dirty="0"/>
              <a:t>Async code uses Task&lt;T&gt; and Task, which are constructs used to model work being done in the background.</a:t>
            </a:r>
          </a:p>
          <a:p>
            <a:r>
              <a:rPr lang="en-US" dirty="0"/>
              <a:t>The async keyword turns a method into an async method, which allows you to use the await keyword in its body.</a:t>
            </a:r>
          </a:p>
          <a:p>
            <a:r>
              <a:rPr lang="en-US" dirty="0"/>
              <a:t>When the await keyword is applied, it suspends the calling method and yields control back to its caller until the awaited task is complete.</a:t>
            </a:r>
          </a:p>
          <a:p>
            <a:r>
              <a:rPr lang="en-US" dirty="0"/>
              <a:t>await can only be used inside an async method.</a:t>
            </a:r>
            <a:endParaRPr lang="en-NL" dirty="0"/>
          </a:p>
        </p:txBody>
      </p:sp>
    </p:spTree>
    <p:extLst>
      <p:ext uri="{BB962C8B-B14F-4D97-AF65-F5344CB8AC3E}">
        <p14:creationId xmlns:p14="http://schemas.microsoft.com/office/powerpoint/2010/main" val="62079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02D1-3B53-902C-AA81-E37C2A8F9D27}"/>
              </a:ext>
            </a:extLst>
          </p:cNvPr>
          <p:cNvSpPr>
            <a:spLocks noGrp="1"/>
          </p:cNvSpPr>
          <p:nvPr>
            <p:ph type="title"/>
          </p:nvPr>
        </p:nvSpPr>
        <p:spPr/>
        <p:txBody>
          <a:bodyPr/>
          <a:lstStyle/>
          <a:p>
            <a:r>
              <a:rPr lang="en-US" dirty="0"/>
              <a:t>Example: extract data from a network</a:t>
            </a:r>
            <a:endParaRPr lang="en-NL" dirty="0"/>
          </a:p>
        </p:txBody>
      </p:sp>
      <p:sp>
        <p:nvSpPr>
          <p:cNvPr id="3" name="Content Placeholder 2">
            <a:extLst>
              <a:ext uri="{FF2B5EF4-FFF2-40B4-BE49-F238E27FC236}">
                <a16:creationId xmlns:a16="http://schemas.microsoft.com/office/drawing/2014/main" id="{868C68EF-F94C-3692-DF95-00ED2F741878}"/>
              </a:ext>
            </a:extLst>
          </p:cNvPr>
          <p:cNvSpPr>
            <a:spLocks noGrp="1"/>
          </p:cNvSpPr>
          <p:nvPr>
            <p:ph idx="1"/>
          </p:nvPr>
        </p:nvSpPr>
        <p:spPr/>
        <p:txBody>
          <a:bodyPr/>
          <a:lstStyle/>
          <a:p>
            <a:r>
              <a:rPr lang="en-US" dirty="0"/>
              <a:t>With ASP.NET web API</a:t>
            </a:r>
            <a:endParaRPr lang="en-NL" dirty="0"/>
          </a:p>
        </p:txBody>
      </p:sp>
      <p:pic>
        <p:nvPicPr>
          <p:cNvPr id="5" name="Picture 4">
            <a:extLst>
              <a:ext uri="{FF2B5EF4-FFF2-40B4-BE49-F238E27FC236}">
                <a16:creationId xmlns:a16="http://schemas.microsoft.com/office/drawing/2014/main" id="{AC4486EF-4E2C-CE02-E9D4-24CDA7C274AB}"/>
              </a:ext>
            </a:extLst>
          </p:cNvPr>
          <p:cNvPicPr>
            <a:picLocks noChangeAspect="1"/>
          </p:cNvPicPr>
          <p:nvPr/>
        </p:nvPicPr>
        <p:blipFill>
          <a:blip r:embed="rId2"/>
          <a:stretch>
            <a:fillRect/>
          </a:stretch>
        </p:blipFill>
        <p:spPr>
          <a:xfrm>
            <a:off x="1024128" y="2791655"/>
            <a:ext cx="7286181" cy="2342407"/>
          </a:xfrm>
          <a:prstGeom prst="rect">
            <a:avLst/>
          </a:prstGeom>
        </p:spPr>
      </p:pic>
    </p:spTree>
    <p:extLst>
      <p:ext uri="{BB962C8B-B14F-4D97-AF65-F5344CB8AC3E}">
        <p14:creationId xmlns:p14="http://schemas.microsoft.com/office/powerpoint/2010/main" val="118049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6230-E4DB-8EF3-0ED6-7B7DB1700E6A}"/>
              </a:ext>
            </a:extLst>
          </p:cNvPr>
          <p:cNvSpPr>
            <a:spLocks noGrp="1"/>
          </p:cNvSpPr>
          <p:nvPr>
            <p:ph type="title"/>
          </p:nvPr>
        </p:nvSpPr>
        <p:spPr/>
        <p:txBody>
          <a:bodyPr/>
          <a:lstStyle/>
          <a:p>
            <a:r>
              <a:rPr lang="en-US" dirty="0"/>
              <a:t>With universal windows app</a:t>
            </a:r>
            <a:endParaRPr lang="en-NL" dirty="0"/>
          </a:p>
        </p:txBody>
      </p:sp>
      <p:sp>
        <p:nvSpPr>
          <p:cNvPr id="3" name="Content Placeholder 2">
            <a:extLst>
              <a:ext uri="{FF2B5EF4-FFF2-40B4-BE49-F238E27FC236}">
                <a16:creationId xmlns:a16="http://schemas.microsoft.com/office/drawing/2014/main" id="{8B5685FD-3CF3-653B-20EC-46B59FA8F17B}"/>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1093E7BC-A419-C8AF-DDF0-BB3AEE7FBC98}"/>
              </a:ext>
            </a:extLst>
          </p:cNvPr>
          <p:cNvPicPr>
            <a:picLocks noChangeAspect="1"/>
          </p:cNvPicPr>
          <p:nvPr/>
        </p:nvPicPr>
        <p:blipFill>
          <a:blip r:embed="rId2"/>
          <a:stretch>
            <a:fillRect/>
          </a:stretch>
        </p:blipFill>
        <p:spPr>
          <a:xfrm>
            <a:off x="1024128" y="2286000"/>
            <a:ext cx="6619875" cy="3810000"/>
          </a:xfrm>
          <a:prstGeom prst="rect">
            <a:avLst/>
          </a:prstGeom>
        </p:spPr>
      </p:pic>
    </p:spTree>
    <p:extLst>
      <p:ext uri="{BB962C8B-B14F-4D97-AF65-F5344CB8AC3E}">
        <p14:creationId xmlns:p14="http://schemas.microsoft.com/office/powerpoint/2010/main" val="131477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7842-E6CD-D461-2009-0362CAFA6BA4}"/>
              </a:ext>
            </a:extLst>
          </p:cNvPr>
          <p:cNvSpPr>
            <a:spLocks noGrp="1"/>
          </p:cNvSpPr>
          <p:nvPr>
            <p:ph type="title"/>
          </p:nvPr>
        </p:nvSpPr>
        <p:spPr/>
        <p:txBody>
          <a:bodyPr/>
          <a:lstStyle/>
          <a:p>
            <a:r>
              <a:rPr lang="en-US" dirty="0"/>
              <a:t>Agenda</a:t>
            </a:r>
            <a:endParaRPr lang="en-NL" dirty="0"/>
          </a:p>
        </p:txBody>
      </p:sp>
      <p:sp>
        <p:nvSpPr>
          <p:cNvPr id="3" name="Content Placeholder 2">
            <a:extLst>
              <a:ext uri="{FF2B5EF4-FFF2-40B4-BE49-F238E27FC236}">
                <a16:creationId xmlns:a16="http://schemas.microsoft.com/office/drawing/2014/main" id="{CE419790-0820-A9C9-C5FC-17F433A446FA}"/>
              </a:ext>
            </a:extLst>
          </p:cNvPr>
          <p:cNvSpPr>
            <a:spLocks noGrp="1"/>
          </p:cNvSpPr>
          <p:nvPr>
            <p:ph idx="1"/>
          </p:nvPr>
        </p:nvSpPr>
        <p:spPr/>
        <p:txBody>
          <a:bodyPr/>
          <a:lstStyle/>
          <a:p>
            <a:r>
              <a:rPr lang="en-US" dirty="0"/>
              <a:t>Task Async Programming model (TAP)</a:t>
            </a:r>
          </a:p>
          <a:p>
            <a:r>
              <a:rPr lang="en-US" dirty="0"/>
              <a:t>Task Cancellation</a:t>
            </a:r>
          </a:p>
          <a:p>
            <a:r>
              <a:rPr lang="en-US" dirty="0"/>
              <a:t>Parallel Processing (PLINQ, TPL)</a:t>
            </a:r>
          </a:p>
          <a:p>
            <a:r>
              <a:rPr lang="en-US" dirty="0"/>
              <a:t>Multiple threads, thread deadlocks</a:t>
            </a:r>
          </a:p>
          <a:p>
            <a:r>
              <a:rPr lang="en-US" dirty="0"/>
              <a:t>Long running tasks (</a:t>
            </a:r>
            <a:r>
              <a:rPr lang="en-US" dirty="0" err="1"/>
              <a:t>IHostedService</a:t>
            </a:r>
            <a:r>
              <a:rPr lang="en-US" dirty="0"/>
              <a:t>, </a:t>
            </a:r>
            <a:r>
              <a:rPr lang="en-US" dirty="0" err="1"/>
              <a:t>BackgroundService</a:t>
            </a:r>
            <a:r>
              <a:rPr lang="en-US" dirty="0"/>
              <a:t>)</a:t>
            </a:r>
            <a:endParaRPr lang="en-NL" dirty="0"/>
          </a:p>
        </p:txBody>
      </p:sp>
    </p:spTree>
    <p:extLst>
      <p:ext uri="{BB962C8B-B14F-4D97-AF65-F5344CB8AC3E}">
        <p14:creationId xmlns:p14="http://schemas.microsoft.com/office/powerpoint/2010/main" val="254781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FA4A-F9EB-D7EF-6A82-3261AFE4D50A}"/>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139BB51C-04A7-BD12-E9B5-4FF021D1ADEE}"/>
              </a:ext>
            </a:extLst>
          </p:cNvPr>
          <p:cNvSpPr>
            <a:spLocks noGrp="1"/>
          </p:cNvSpPr>
          <p:nvPr>
            <p:ph idx="1"/>
          </p:nvPr>
        </p:nvSpPr>
        <p:spPr/>
        <p:txBody>
          <a:bodyPr/>
          <a:lstStyle/>
          <a:p>
            <a:r>
              <a:rPr lang="en-US" dirty="0"/>
              <a:t>Use a Windows Presentation Foundation (WPF) application to count the number of times the word “Microsoft” is used in </a:t>
            </a:r>
            <a:r>
              <a:rPr lang="en-US" dirty="0">
                <a:hlinkClick r:id="rId2"/>
              </a:rPr>
              <a:t>https://nl.wikipedia.org/wiki/Microsoft</a:t>
            </a:r>
            <a:endParaRPr lang="en-US" dirty="0"/>
          </a:p>
          <a:p>
            <a:r>
              <a:rPr lang="en-US" dirty="0"/>
              <a:t>Extra: Is it actually possible to implement a </a:t>
            </a:r>
            <a:r>
              <a:rPr lang="en-US" dirty="0" err="1"/>
              <a:t>progressbar</a:t>
            </a:r>
            <a:r>
              <a:rPr lang="en-US" dirty="0"/>
              <a:t>? If so, how?</a:t>
            </a:r>
            <a:endParaRPr lang="en-NL" dirty="0"/>
          </a:p>
        </p:txBody>
      </p:sp>
    </p:spTree>
    <p:extLst>
      <p:ext uri="{BB962C8B-B14F-4D97-AF65-F5344CB8AC3E}">
        <p14:creationId xmlns:p14="http://schemas.microsoft.com/office/powerpoint/2010/main" val="369077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135C-FF64-3939-3634-8F0C4F4F30FD}"/>
              </a:ext>
            </a:extLst>
          </p:cNvPr>
          <p:cNvSpPr>
            <a:spLocks noGrp="1"/>
          </p:cNvSpPr>
          <p:nvPr>
            <p:ph type="title"/>
          </p:nvPr>
        </p:nvSpPr>
        <p:spPr/>
        <p:txBody>
          <a:bodyPr/>
          <a:lstStyle/>
          <a:p>
            <a:r>
              <a:rPr lang="en-US" dirty="0"/>
              <a:t>Multiple tasks</a:t>
            </a:r>
            <a:endParaRPr lang="en-NL" dirty="0"/>
          </a:p>
        </p:txBody>
      </p:sp>
      <p:sp>
        <p:nvSpPr>
          <p:cNvPr id="3" name="Content Placeholder 2">
            <a:extLst>
              <a:ext uri="{FF2B5EF4-FFF2-40B4-BE49-F238E27FC236}">
                <a16:creationId xmlns:a16="http://schemas.microsoft.com/office/drawing/2014/main" id="{94955647-9098-BBC6-3E8E-C2812486F10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934A0AEB-677C-4308-B648-B07B29AF4CD1}"/>
              </a:ext>
            </a:extLst>
          </p:cNvPr>
          <p:cNvPicPr>
            <a:picLocks noChangeAspect="1"/>
          </p:cNvPicPr>
          <p:nvPr/>
        </p:nvPicPr>
        <p:blipFill>
          <a:blip r:embed="rId2"/>
          <a:stretch>
            <a:fillRect/>
          </a:stretch>
        </p:blipFill>
        <p:spPr>
          <a:xfrm>
            <a:off x="1024128" y="2286000"/>
            <a:ext cx="7463086" cy="3443681"/>
          </a:xfrm>
          <a:prstGeom prst="rect">
            <a:avLst/>
          </a:prstGeom>
        </p:spPr>
      </p:pic>
    </p:spTree>
    <p:extLst>
      <p:ext uri="{BB962C8B-B14F-4D97-AF65-F5344CB8AC3E}">
        <p14:creationId xmlns:p14="http://schemas.microsoft.com/office/powerpoint/2010/main" val="286045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A620-D928-DB15-921E-849C32116503}"/>
              </a:ext>
            </a:extLst>
          </p:cNvPr>
          <p:cNvSpPr>
            <a:spLocks noGrp="1"/>
          </p:cNvSpPr>
          <p:nvPr>
            <p:ph type="title"/>
          </p:nvPr>
        </p:nvSpPr>
        <p:spPr/>
        <p:txBody>
          <a:bodyPr/>
          <a:lstStyle/>
          <a:p>
            <a:r>
              <a:rPr lang="nl-NL" dirty="0"/>
              <a:t>Multiple tasks</a:t>
            </a:r>
            <a:endParaRPr lang="en-NL" dirty="0"/>
          </a:p>
        </p:txBody>
      </p:sp>
      <p:sp>
        <p:nvSpPr>
          <p:cNvPr id="3" name="Content Placeholder 2">
            <a:extLst>
              <a:ext uri="{FF2B5EF4-FFF2-40B4-BE49-F238E27FC236}">
                <a16:creationId xmlns:a16="http://schemas.microsoft.com/office/drawing/2014/main" id="{64D52DBF-7CA8-09D5-DBFA-DE1D777C8DC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483920C-BC4D-A90F-692A-78E495243F46}"/>
              </a:ext>
            </a:extLst>
          </p:cNvPr>
          <p:cNvPicPr>
            <a:picLocks noChangeAspect="1"/>
          </p:cNvPicPr>
          <p:nvPr/>
        </p:nvPicPr>
        <p:blipFill>
          <a:blip r:embed="rId2"/>
          <a:stretch>
            <a:fillRect/>
          </a:stretch>
        </p:blipFill>
        <p:spPr>
          <a:xfrm>
            <a:off x="1024127" y="2286000"/>
            <a:ext cx="7501693" cy="2831284"/>
          </a:xfrm>
          <a:prstGeom prst="rect">
            <a:avLst/>
          </a:prstGeom>
        </p:spPr>
      </p:pic>
    </p:spTree>
    <p:extLst>
      <p:ext uri="{BB962C8B-B14F-4D97-AF65-F5344CB8AC3E}">
        <p14:creationId xmlns:p14="http://schemas.microsoft.com/office/powerpoint/2010/main" val="206302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3608-C683-C4FD-0648-6F5B14F1AA0B}"/>
              </a:ext>
            </a:extLst>
          </p:cNvPr>
          <p:cNvSpPr>
            <a:spLocks noGrp="1"/>
          </p:cNvSpPr>
          <p:nvPr>
            <p:ph type="title"/>
          </p:nvPr>
        </p:nvSpPr>
        <p:spPr/>
        <p:txBody>
          <a:bodyPr/>
          <a:lstStyle/>
          <a:p>
            <a:r>
              <a:rPr lang="en-US" dirty="0"/>
              <a:t>Task cancellation</a:t>
            </a:r>
            <a:endParaRPr lang="en-NL" dirty="0"/>
          </a:p>
        </p:txBody>
      </p:sp>
      <p:sp>
        <p:nvSpPr>
          <p:cNvPr id="3" name="Content Placeholder 2">
            <a:extLst>
              <a:ext uri="{FF2B5EF4-FFF2-40B4-BE49-F238E27FC236}">
                <a16:creationId xmlns:a16="http://schemas.microsoft.com/office/drawing/2014/main" id="{F36232EC-4EDB-A516-0E74-6A14D6933EF7}"/>
              </a:ext>
            </a:extLst>
          </p:cNvPr>
          <p:cNvSpPr>
            <a:spLocks noGrp="1"/>
          </p:cNvSpPr>
          <p:nvPr>
            <p:ph idx="1"/>
          </p:nvPr>
        </p:nvSpPr>
        <p:spPr/>
        <p:txBody>
          <a:bodyPr/>
          <a:lstStyle/>
          <a:p>
            <a:r>
              <a:rPr lang="nl-NL" dirty="0"/>
              <a:t>Run(Func&lt;Task&gt;, CancellationToken)</a:t>
            </a:r>
          </a:p>
          <a:p>
            <a:r>
              <a:rPr lang="en-US" dirty="0"/>
              <a:t>Queues the specified work to run on the thread pool and returns a proxy for the task returned by function. A cancellation token allows the work to be cancelled if it has not yet started.</a:t>
            </a:r>
            <a:endParaRPr lang="en-NL" dirty="0"/>
          </a:p>
        </p:txBody>
      </p:sp>
    </p:spTree>
    <p:extLst>
      <p:ext uri="{BB962C8B-B14F-4D97-AF65-F5344CB8AC3E}">
        <p14:creationId xmlns:p14="http://schemas.microsoft.com/office/powerpoint/2010/main" val="48983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C7C0-D451-0543-6D98-8D99EB8FA709}"/>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BCD16CD0-DFF5-0F69-5B0E-04BFA7844F14}"/>
              </a:ext>
            </a:extLst>
          </p:cNvPr>
          <p:cNvSpPr>
            <a:spLocks noGrp="1"/>
          </p:cNvSpPr>
          <p:nvPr>
            <p:ph idx="1"/>
          </p:nvPr>
        </p:nvSpPr>
        <p:spPr/>
        <p:txBody>
          <a:bodyPr/>
          <a:lstStyle/>
          <a:p>
            <a:r>
              <a:rPr lang="en-US" dirty="0"/>
              <a:t>Make a WPF application that starts a Task when you push a start button. The task consists of 100 iterations, check the cancellation token in each iteration. Update the </a:t>
            </a:r>
            <a:r>
              <a:rPr lang="en-US" dirty="0" err="1"/>
              <a:t>progressbar</a:t>
            </a:r>
            <a:r>
              <a:rPr lang="en-US" dirty="0"/>
              <a:t> in each iteration</a:t>
            </a:r>
          </a:p>
          <a:p>
            <a:r>
              <a:rPr lang="en-US" dirty="0"/>
              <a:t>The tasks return a string like “1 2 3 4 …” </a:t>
            </a:r>
          </a:p>
          <a:p>
            <a:r>
              <a:rPr lang="en-US" dirty="0"/>
              <a:t>Remember to use the dispatcher to update the </a:t>
            </a:r>
            <a:r>
              <a:rPr lang="en-US" dirty="0" err="1"/>
              <a:t>progressbar</a:t>
            </a:r>
            <a:endParaRPr lang="en-US" dirty="0"/>
          </a:p>
          <a:p>
            <a:endParaRPr lang="en-NL" dirty="0"/>
          </a:p>
        </p:txBody>
      </p:sp>
      <p:pic>
        <p:nvPicPr>
          <p:cNvPr id="5" name="Picture 4">
            <a:extLst>
              <a:ext uri="{FF2B5EF4-FFF2-40B4-BE49-F238E27FC236}">
                <a16:creationId xmlns:a16="http://schemas.microsoft.com/office/drawing/2014/main" id="{F7BA211B-4185-93CB-44C8-5B2C9F237081}"/>
              </a:ext>
            </a:extLst>
          </p:cNvPr>
          <p:cNvPicPr>
            <a:picLocks noChangeAspect="1"/>
          </p:cNvPicPr>
          <p:nvPr/>
        </p:nvPicPr>
        <p:blipFill>
          <a:blip r:embed="rId2"/>
          <a:stretch>
            <a:fillRect/>
          </a:stretch>
        </p:blipFill>
        <p:spPr>
          <a:xfrm>
            <a:off x="1108526" y="4577505"/>
            <a:ext cx="2676525" cy="857250"/>
          </a:xfrm>
          <a:prstGeom prst="rect">
            <a:avLst/>
          </a:prstGeom>
        </p:spPr>
      </p:pic>
    </p:spTree>
    <p:extLst>
      <p:ext uri="{BB962C8B-B14F-4D97-AF65-F5344CB8AC3E}">
        <p14:creationId xmlns:p14="http://schemas.microsoft.com/office/powerpoint/2010/main" val="3703185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59CC-D68A-FC42-5ED9-D50BA8FEA6FE}"/>
              </a:ext>
            </a:extLst>
          </p:cNvPr>
          <p:cNvSpPr>
            <a:spLocks noGrp="1"/>
          </p:cNvSpPr>
          <p:nvPr>
            <p:ph type="title"/>
          </p:nvPr>
        </p:nvSpPr>
        <p:spPr/>
        <p:txBody>
          <a:bodyPr/>
          <a:lstStyle/>
          <a:p>
            <a:r>
              <a:rPr lang="en-US" dirty="0"/>
              <a:t>Task parallel library (TPL)</a:t>
            </a:r>
            <a:endParaRPr lang="en-NL" dirty="0"/>
          </a:p>
        </p:txBody>
      </p:sp>
      <p:sp>
        <p:nvSpPr>
          <p:cNvPr id="3" name="Content Placeholder 2">
            <a:extLst>
              <a:ext uri="{FF2B5EF4-FFF2-40B4-BE49-F238E27FC236}">
                <a16:creationId xmlns:a16="http://schemas.microsoft.com/office/drawing/2014/main" id="{DF2D7B4A-7A5B-CBA8-914B-5C3798116B35}"/>
              </a:ext>
            </a:extLst>
          </p:cNvPr>
          <p:cNvSpPr>
            <a:spLocks noGrp="1"/>
          </p:cNvSpPr>
          <p:nvPr>
            <p:ph idx="1"/>
          </p:nvPr>
        </p:nvSpPr>
        <p:spPr/>
        <p:txBody>
          <a:bodyPr/>
          <a:lstStyle/>
          <a:p>
            <a:r>
              <a:rPr lang="en-US" dirty="0"/>
              <a:t>Data parallelism refers to scenarios in which the same operation is performed concurrently (that is, in parallel) on elements in a source collection or array. In data parallel operations, the source collection is partitioned so that multiple threads can operate on different segments concurrently.</a:t>
            </a:r>
          </a:p>
          <a:p>
            <a:r>
              <a:rPr lang="en-US" dirty="0"/>
              <a:t>The Task Parallel Library (TPL) supports data parallelism through the </a:t>
            </a:r>
            <a:r>
              <a:rPr lang="en-US" dirty="0" err="1"/>
              <a:t>System.Threading.Tasks.Parallel</a:t>
            </a:r>
            <a:r>
              <a:rPr lang="en-US" dirty="0"/>
              <a:t> class. This class provides method-based parallel implementations of for and foreach loops (For and For Each in Visual Basic). You write the loop logic for a </a:t>
            </a:r>
            <a:r>
              <a:rPr lang="en-US" dirty="0" err="1"/>
              <a:t>Parallel.For</a:t>
            </a:r>
            <a:r>
              <a:rPr lang="en-US" dirty="0"/>
              <a:t> or </a:t>
            </a:r>
            <a:r>
              <a:rPr lang="en-US" dirty="0" err="1"/>
              <a:t>Parallel.ForEach</a:t>
            </a:r>
            <a:r>
              <a:rPr lang="en-US" dirty="0"/>
              <a:t> loop much as you would write a sequential loop. You do not have to create threads or queue work items. In basic loops, you do not have to take locks. The TPL handles all the low-level work for you. </a:t>
            </a:r>
            <a:endParaRPr lang="en-NL" dirty="0"/>
          </a:p>
        </p:txBody>
      </p:sp>
    </p:spTree>
    <p:extLst>
      <p:ext uri="{BB962C8B-B14F-4D97-AF65-F5344CB8AC3E}">
        <p14:creationId xmlns:p14="http://schemas.microsoft.com/office/powerpoint/2010/main" val="385657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2BC6-6C3A-6931-1653-3CC1033DA7D6}"/>
              </a:ext>
            </a:extLst>
          </p:cNvPr>
          <p:cNvSpPr>
            <a:spLocks noGrp="1"/>
          </p:cNvSpPr>
          <p:nvPr>
            <p:ph type="title"/>
          </p:nvPr>
        </p:nvSpPr>
        <p:spPr/>
        <p:txBody>
          <a:bodyPr/>
          <a:lstStyle/>
          <a:p>
            <a:r>
              <a:rPr lang="en-US" dirty="0"/>
              <a:t>TPL example</a:t>
            </a:r>
            <a:endParaRPr lang="en-NL" dirty="0"/>
          </a:p>
        </p:txBody>
      </p:sp>
      <p:sp>
        <p:nvSpPr>
          <p:cNvPr id="3" name="Content Placeholder 2">
            <a:extLst>
              <a:ext uri="{FF2B5EF4-FFF2-40B4-BE49-F238E27FC236}">
                <a16:creationId xmlns:a16="http://schemas.microsoft.com/office/drawing/2014/main" id="{14232B43-8591-ED8A-7D0C-41AF1A34AE7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2549792-BA3F-B1C1-322E-91808FF8B6B4}"/>
              </a:ext>
            </a:extLst>
          </p:cNvPr>
          <p:cNvPicPr>
            <a:picLocks noChangeAspect="1"/>
          </p:cNvPicPr>
          <p:nvPr/>
        </p:nvPicPr>
        <p:blipFill>
          <a:blip r:embed="rId2"/>
          <a:stretch>
            <a:fillRect/>
          </a:stretch>
        </p:blipFill>
        <p:spPr>
          <a:xfrm>
            <a:off x="1024127" y="2286000"/>
            <a:ext cx="6726957" cy="2160165"/>
          </a:xfrm>
          <a:prstGeom prst="rect">
            <a:avLst/>
          </a:prstGeom>
        </p:spPr>
      </p:pic>
    </p:spTree>
    <p:extLst>
      <p:ext uri="{BB962C8B-B14F-4D97-AF65-F5344CB8AC3E}">
        <p14:creationId xmlns:p14="http://schemas.microsoft.com/office/powerpoint/2010/main" val="42044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80A6-90C1-4932-91C1-AED3E6788C5E}"/>
              </a:ext>
            </a:extLst>
          </p:cNvPr>
          <p:cNvSpPr>
            <a:spLocks noGrp="1"/>
          </p:cNvSpPr>
          <p:nvPr>
            <p:ph type="title"/>
          </p:nvPr>
        </p:nvSpPr>
        <p:spPr/>
        <p:txBody>
          <a:bodyPr/>
          <a:lstStyle/>
          <a:p>
            <a:r>
              <a:rPr lang="en-US" dirty="0" err="1"/>
              <a:t>Parellel.for</a:t>
            </a:r>
            <a:r>
              <a:rPr lang="en-US" dirty="0"/>
              <a:t> loop</a:t>
            </a:r>
            <a:endParaRPr lang="en-NL" dirty="0"/>
          </a:p>
        </p:txBody>
      </p:sp>
      <p:sp>
        <p:nvSpPr>
          <p:cNvPr id="3" name="Content Placeholder 2">
            <a:extLst>
              <a:ext uri="{FF2B5EF4-FFF2-40B4-BE49-F238E27FC236}">
                <a16:creationId xmlns:a16="http://schemas.microsoft.com/office/drawing/2014/main" id="{4A1AD102-BE48-3276-8919-224860EFC49D}"/>
              </a:ext>
            </a:extLst>
          </p:cNvPr>
          <p:cNvSpPr>
            <a:spLocks noGrp="1"/>
          </p:cNvSpPr>
          <p:nvPr>
            <p:ph idx="1"/>
          </p:nvPr>
        </p:nvSpPr>
        <p:spPr/>
        <p:txBody>
          <a:bodyPr/>
          <a:lstStyle/>
          <a:p>
            <a:r>
              <a:rPr lang="en-US" dirty="0"/>
              <a:t>Demonstration parallel for</a:t>
            </a:r>
          </a:p>
          <a:p>
            <a:endParaRPr lang="en-NL" dirty="0"/>
          </a:p>
        </p:txBody>
      </p:sp>
    </p:spTree>
    <p:extLst>
      <p:ext uri="{BB962C8B-B14F-4D97-AF65-F5344CB8AC3E}">
        <p14:creationId xmlns:p14="http://schemas.microsoft.com/office/powerpoint/2010/main" val="915559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07B6-2A9C-0FA5-26AA-115E26E42790}"/>
              </a:ext>
            </a:extLst>
          </p:cNvPr>
          <p:cNvSpPr>
            <a:spLocks noGrp="1"/>
          </p:cNvSpPr>
          <p:nvPr>
            <p:ph type="title"/>
          </p:nvPr>
        </p:nvSpPr>
        <p:spPr/>
        <p:txBody>
          <a:bodyPr/>
          <a:lstStyle/>
          <a:p>
            <a:r>
              <a:rPr lang="en-US" dirty="0" err="1"/>
              <a:t>Parallel.foreach</a:t>
            </a:r>
            <a:endParaRPr lang="en-NL" dirty="0"/>
          </a:p>
        </p:txBody>
      </p:sp>
      <p:sp>
        <p:nvSpPr>
          <p:cNvPr id="3" name="Content Placeholder 2">
            <a:extLst>
              <a:ext uri="{FF2B5EF4-FFF2-40B4-BE49-F238E27FC236}">
                <a16:creationId xmlns:a16="http://schemas.microsoft.com/office/drawing/2014/main" id="{5F4A1BB8-A5FC-824C-663E-DC341D748F6D}"/>
              </a:ext>
            </a:extLst>
          </p:cNvPr>
          <p:cNvSpPr>
            <a:spLocks noGrp="1"/>
          </p:cNvSpPr>
          <p:nvPr>
            <p:ph idx="1"/>
          </p:nvPr>
        </p:nvSpPr>
        <p:spPr/>
        <p:txBody>
          <a:bodyPr/>
          <a:lstStyle/>
          <a:p>
            <a:r>
              <a:rPr lang="en-US" dirty="0"/>
              <a:t>demonstration</a:t>
            </a:r>
            <a:endParaRPr lang="en-NL" dirty="0"/>
          </a:p>
        </p:txBody>
      </p:sp>
    </p:spTree>
    <p:extLst>
      <p:ext uri="{BB962C8B-B14F-4D97-AF65-F5344CB8AC3E}">
        <p14:creationId xmlns:p14="http://schemas.microsoft.com/office/powerpoint/2010/main" val="351738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4472-7A8D-FA4A-5B8B-547987CB0411}"/>
              </a:ext>
            </a:extLst>
          </p:cNvPr>
          <p:cNvSpPr>
            <a:spLocks noGrp="1"/>
          </p:cNvSpPr>
          <p:nvPr>
            <p:ph type="title"/>
          </p:nvPr>
        </p:nvSpPr>
        <p:spPr/>
        <p:txBody>
          <a:bodyPr/>
          <a:lstStyle/>
          <a:p>
            <a:r>
              <a:rPr lang="en-US" dirty="0"/>
              <a:t>Cancel parallel loops</a:t>
            </a:r>
            <a:endParaRPr lang="en-NL" dirty="0"/>
          </a:p>
        </p:txBody>
      </p:sp>
      <p:sp>
        <p:nvSpPr>
          <p:cNvPr id="3" name="Content Placeholder 2">
            <a:extLst>
              <a:ext uri="{FF2B5EF4-FFF2-40B4-BE49-F238E27FC236}">
                <a16:creationId xmlns:a16="http://schemas.microsoft.com/office/drawing/2014/main" id="{1ED5DC13-6292-9743-BF33-36F416EFC0C8}"/>
              </a:ext>
            </a:extLst>
          </p:cNvPr>
          <p:cNvSpPr>
            <a:spLocks noGrp="1"/>
          </p:cNvSpPr>
          <p:nvPr>
            <p:ph idx="1"/>
          </p:nvPr>
        </p:nvSpPr>
        <p:spPr/>
        <p:txBody>
          <a:bodyPr/>
          <a:lstStyle/>
          <a:p>
            <a:r>
              <a:rPr lang="en-US" dirty="0"/>
              <a:t>Use cancellation token</a:t>
            </a:r>
          </a:p>
          <a:p>
            <a:r>
              <a:rPr lang="en-US" dirty="0"/>
              <a:t>Demonstration</a:t>
            </a:r>
          </a:p>
          <a:p>
            <a:endParaRPr lang="en-NL" dirty="0"/>
          </a:p>
        </p:txBody>
      </p:sp>
    </p:spTree>
    <p:extLst>
      <p:ext uri="{BB962C8B-B14F-4D97-AF65-F5344CB8AC3E}">
        <p14:creationId xmlns:p14="http://schemas.microsoft.com/office/powerpoint/2010/main" val="312362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CFE-9B68-FDE0-7ACD-D386ECF6DF11}"/>
              </a:ext>
            </a:extLst>
          </p:cNvPr>
          <p:cNvSpPr>
            <a:spLocks noGrp="1"/>
          </p:cNvSpPr>
          <p:nvPr>
            <p:ph type="title"/>
          </p:nvPr>
        </p:nvSpPr>
        <p:spPr/>
        <p:txBody>
          <a:bodyPr/>
          <a:lstStyle/>
          <a:p>
            <a:r>
              <a:rPr lang="nl-NL" dirty="0"/>
              <a:t>Task-based asynchronous pattern (TAP)</a:t>
            </a:r>
            <a:endParaRPr lang="en-NL" dirty="0"/>
          </a:p>
        </p:txBody>
      </p:sp>
      <p:sp>
        <p:nvSpPr>
          <p:cNvPr id="3" name="Content Placeholder 2">
            <a:extLst>
              <a:ext uri="{FF2B5EF4-FFF2-40B4-BE49-F238E27FC236}">
                <a16:creationId xmlns:a16="http://schemas.microsoft.com/office/drawing/2014/main" id="{96474B52-27F4-3E5B-7BF8-ED2BF35F5E4A}"/>
              </a:ext>
            </a:extLst>
          </p:cNvPr>
          <p:cNvSpPr>
            <a:spLocks noGrp="1"/>
          </p:cNvSpPr>
          <p:nvPr>
            <p:ph idx="1"/>
          </p:nvPr>
        </p:nvSpPr>
        <p:spPr/>
        <p:txBody>
          <a:bodyPr/>
          <a:lstStyle/>
          <a:p>
            <a:r>
              <a:rPr lang="en-US" dirty="0"/>
              <a:t>In .NET, The task-based asynchronous pattern is the recommended asynchronous design pattern for new development. It is based on the Task and Task&lt;</a:t>
            </a:r>
            <a:r>
              <a:rPr lang="en-US" dirty="0" err="1"/>
              <a:t>TResult</a:t>
            </a:r>
            <a:r>
              <a:rPr lang="en-US" dirty="0"/>
              <a:t>&gt; types in the </a:t>
            </a:r>
            <a:r>
              <a:rPr lang="en-US" dirty="0" err="1"/>
              <a:t>System.Threading.Tasks</a:t>
            </a:r>
            <a:r>
              <a:rPr lang="en-US" dirty="0"/>
              <a:t> namespace, which are used to represent asynchronous operations.</a:t>
            </a:r>
            <a:endParaRPr lang="en-NL" dirty="0"/>
          </a:p>
        </p:txBody>
      </p:sp>
    </p:spTree>
    <p:extLst>
      <p:ext uri="{BB962C8B-B14F-4D97-AF65-F5344CB8AC3E}">
        <p14:creationId xmlns:p14="http://schemas.microsoft.com/office/powerpoint/2010/main" val="2448488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8189-5F04-FA2C-8379-943BCE472C40}"/>
              </a:ext>
            </a:extLst>
          </p:cNvPr>
          <p:cNvSpPr>
            <a:spLocks noGrp="1"/>
          </p:cNvSpPr>
          <p:nvPr>
            <p:ph type="title"/>
          </p:nvPr>
        </p:nvSpPr>
        <p:spPr/>
        <p:txBody>
          <a:bodyPr/>
          <a:lstStyle/>
          <a:p>
            <a:r>
              <a:rPr lang="en-US" dirty="0"/>
              <a:t>Exception in parallel loops</a:t>
            </a:r>
            <a:endParaRPr lang="en-NL" dirty="0"/>
          </a:p>
        </p:txBody>
      </p:sp>
      <p:sp>
        <p:nvSpPr>
          <p:cNvPr id="3" name="Content Placeholder 2">
            <a:extLst>
              <a:ext uri="{FF2B5EF4-FFF2-40B4-BE49-F238E27FC236}">
                <a16:creationId xmlns:a16="http://schemas.microsoft.com/office/drawing/2014/main" id="{B7CABD52-5F16-F9BF-C572-0A6BD02FB81F}"/>
              </a:ext>
            </a:extLst>
          </p:cNvPr>
          <p:cNvSpPr>
            <a:spLocks noGrp="1"/>
          </p:cNvSpPr>
          <p:nvPr>
            <p:ph idx="1"/>
          </p:nvPr>
        </p:nvSpPr>
        <p:spPr/>
        <p:txBody>
          <a:bodyPr/>
          <a:lstStyle/>
          <a:p>
            <a:r>
              <a:rPr lang="en-US" dirty="0"/>
              <a:t>Demonstration </a:t>
            </a:r>
            <a:r>
              <a:rPr lang="en-US" dirty="0" err="1"/>
              <a:t>TPLExceptions</a:t>
            </a:r>
            <a:endParaRPr lang="en-NL" dirty="0"/>
          </a:p>
        </p:txBody>
      </p:sp>
    </p:spTree>
    <p:extLst>
      <p:ext uri="{BB962C8B-B14F-4D97-AF65-F5344CB8AC3E}">
        <p14:creationId xmlns:p14="http://schemas.microsoft.com/office/powerpoint/2010/main" val="4271695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7D86-8A4C-5ED9-15EF-AD55A4C89842}"/>
              </a:ext>
            </a:extLst>
          </p:cNvPr>
          <p:cNvSpPr>
            <a:spLocks noGrp="1"/>
          </p:cNvSpPr>
          <p:nvPr>
            <p:ph type="title"/>
          </p:nvPr>
        </p:nvSpPr>
        <p:spPr/>
        <p:txBody>
          <a:bodyPr/>
          <a:lstStyle/>
          <a:p>
            <a:r>
              <a:rPr lang="en-US" dirty="0"/>
              <a:t>TPL exercise</a:t>
            </a:r>
            <a:endParaRPr lang="en-NL" dirty="0"/>
          </a:p>
        </p:txBody>
      </p:sp>
      <p:sp>
        <p:nvSpPr>
          <p:cNvPr id="3" name="Content Placeholder 2">
            <a:extLst>
              <a:ext uri="{FF2B5EF4-FFF2-40B4-BE49-F238E27FC236}">
                <a16:creationId xmlns:a16="http://schemas.microsoft.com/office/drawing/2014/main" id="{17E089A4-50AC-7D34-B82B-B18FC5E111C6}"/>
              </a:ext>
            </a:extLst>
          </p:cNvPr>
          <p:cNvSpPr>
            <a:spLocks noGrp="1"/>
          </p:cNvSpPr>
          <p:nvPr>
            <p:ph idx="1"/>
          </p:nvPr>
        </p:nvSpPr>
        <p:spPr/>
        <p:txBody>
          <a:bodyPr/>
          <a:lstStyle/>
          <a:p>
            <a:r>
              <a:rPr lang="en-US" dirty="0"/>
              <a:t>Use a combination of loops and parallel loops to Get all files in all folders starting from a base folder</a:t>
            </a:r>
          </a:p>
          <a:p>
            <a:r>
              <a:rPr lang="en-US" dirty="0"/>
              <a:t>Use a loop to get all the folders and within a folder use a parallel loop to get the files. </a:t>
            </a:r>
          </a:p>
          <a:p>
            <a:r>
              <a:rPr lang="en-US" dirty="0"/>
              <a:t>Limit it to folders in the base and files in those folders</a:t>
            </a:r>
          </a:p>
          <a:p>
            <a:r>
              <a:rPr lang="en-US" dirty="0"/>
              <a:t>Extra: Add functionality to make it possible to check multiple levels of folders and files</a:t>
            </a:r>
            <a:endParaRPr lang="en-NL" dirty="0"/>
          </a:p>
        </p:txBody>
      </p:sp>
    </p:spTree>
    <p:extLst>
      <p:ext uri="{BB962C8B-B14F-4D97-AF65-F5344CB8AC3E}">
        <p14:creationId xmlns:p14="http://schemas.microsoft.com/office/powerpoint/2010/main" val="25262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935F-6AFA-88A2-6099-2E2635EBA395}"/>
              </a:ext>
            </a:extLst>
          </p:cNvPr>
          <p:cNvSpPr>
            <a:spLocks noGrp="1"/>
          </p:cNvSpPr>
          <p:nvPr>
            <p:ph type="title"/>
          </p:nvPr>
        </p:nvSpPr>
        <p:spPr/>
        <p:txBody>
          <a:bodyPr/>
          <a:lstStyle/>
          <a:p>
            <a:r>
              <a:rPr lang="en-US" dirty="0"/>
              <a:t>PLINQ</a:t>
            </a:r>
            <a:endParaRPr lang="en-NL" dirty="0"/>
          </a:p>
        </p:txBody>
      </p:sp>
      <p:sp>
        <p:nvSpPr>
          <p:cNvPr id="3" name="Content Placeholder 2">
            <a:extLst>
              <a:ext uri="{FF2B5EF4-FFF2-40B4-BE49-F238E27FC236}">
                <a16:creationId xmlns:a16="http://schemas.microsoft.com/office/drawing/2014/main" id="{2C3B9797-BB0F-17A5-9A2C-84B0950DC9C1}"/>
              </a:ext>
            </a:extLst>
          </p:cNvPr>
          <p:cNvSpPr>
            <a:spLocks noGrp="1"/>
          </p:cNvSpPr>
          <p:nvPr>
            <p:ph idx="1"/>
          </p:nvPr>
        </p:nvSpPr>
        <p:spPr/>
        <p:txBody>
          <a:bodyPr/>
          <a:lstStyle/>
          <a:p>
            <a:r>
              <a:rPr lang="en-US" dirty="0"/>
              <a:t>Parallel LINQ (PLINQ) is a parallel implementation of the Language-Integrated Query (LINQ) pattern. PLINQ implements the full set of LINQ standard query operators as extension methods for the </a:t>
            </a:r>
            <a:r>
              <a:rPr lang="en-US" dirty="0" err="1"/>
              <a:t>System.Linq</a:t>
            </a:r>
            <a:r>
              <a:rPr lang="en-US" dirty="0"/>
              <a:t> namespace and has additional operators for parallel operations. PLINQ combines the simplicity and readability of LINQ syntax with the power of parallel programming.</a:t>
            </a:r>
            <a:endParaRPr lang="en-NL" dirty="0"/>
          </a:p>
        </p:txBody>
      </p:sp>
    </p:spTree>
    <p:extLst>
      <p:ext uri="{BB962C8B-B14F-4D97-AF65-F5344CB8AC3E}">
        <p14:creationId xmlns:p14="http://schemas.microsoft.com/office/powerpoint/2010/main" val="1340902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908A-7504-FCCE-1B9A-3042E2B751D4}"/>
              </a:ext>
            </a:extLst>
          </p:cNvPr>
          <p:cNvSpPr>
            <a:spLocks noGrp="1"/>
          </p:cNvSpPr>
          <p:nvPr>
            <p:ph type="title"/>
          </p:nvPr>
        </p:nvSpPr>
        <p:spPr/>
        <p:txBody>
          <a:bodyPr/>
          <a:lstStyle/>
          <a:p>
            <a:r>
              <a:rPr lang="en-US" dirty="0" err="1"/>
              <a:t>Parallelenumerable</a:t>
            </a:r>
            <a:endParaRPr lang="en-NL" dirty="0"/>
          </a:p>
        </p:txBody>
      </p:sp>
      <p:sp>
        <p:nvSpPr>
          <p:cNvPr id="3" name="Content Placeholder 2">
            <a:extLst>
              <a:ext uri="{FF2B5EF4-FFF2-40B4-BE49-F238E27FC236}">
                <a16:creationId xmlns:a16="http://schemas.microsoft.com/office/drawing/2014/main" id="{13F381D8-01CA-2EE1-3BA5-64E468ED1E54}"/>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EEC3D607-47C3-AE00-6D6C-2A4947017D37}"/>
              </a:ext>
            </a:extLst>
          </p:cNvPr>
          <p:cNvPicPr>
            <a:picLocks noChangeAspect="1"/>
          </p:cNvPicPr>
          <p:nvPr/>
        </p:nvPicPr>
        <p:blipFill>
          <a:blip r:embed="rId2"/>
          <a:stretch>
            <a:fillRect/>
          </a:stretch>
        </p:blipFill>
        <p:spPr>
          <a:xfrm>
            <a:off x="1024128" y="2086832"/>
            <a:ext cx="6274907" cy="4421696"/>
          </a:xfrm>
          <a:prstGeom prst="rect">
            <a:avLst/>
          </a:prstGeom>
        </p:spPr>
      </p:pic>
    </p:spTree>
    <p:extLst>
      <p:ext uri="{BB962C8B-B14F-4D97-AF65-F5344CB8AC3E}">
        <p14:creationId xmlns:p14="http://schemas.microsoft.com/office/powerpoint/2010/main" val="1226164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EFFD-8BDA-6CAB-8BBD-FBD5E4BA2FAF}"/>
              </a:ext>
            </a:extLst>
          </p:cNvPr>
          <p:cNvSpPr>
            <a:spLocks noGrp="1"/>
          </p:cNvSpPr>
          <p:nvPr>
            <p:ph type="title"/>
          </p:nvPr>
        </p:nvSpPr>
        <p:spPr/>
        <p:txBody>
          <a:bodyPr/>
          <a:lstStyle/>
          <a:p>
            <a:r>
              <a:rPr lang="en-US" dirty="0"/>
              <a:t>Opt-in model</a:t>
            </a:r>
            <a:endParaRPr lang="en-NL" dirty="0"/>
          </a:p>
        </p:txBody>
      </p:sp>
      <p:sp>
        <p:nvSpPr>
          <p:cNvPr id="3" name="Content Placeholder 2">
            <a:extLst>
              <a:ext uri="{FF2B5EF4-FFF2-40B4-BE49-F238E27FC236}">
                <a16:creationId xmlns:a16="http://schemas.microsoft.com/office/drawing/2014/main" id="{EDB37184-0558-C14D-89F6-36AD944F2126}"/>
              </a:ext>
            </a:extLst>
          </p:cNvPr>
          <p:cNvSpPr>
            <a:spLocks noGrp="1"/>
          </p:cNvSpPr>
          <p:nvPr>
            <p:ph idx="1"/>
          </p:nvPr>
        </p:nvSpPr>
        <p:spPr/>
        <p:txBody>
          <a:bodyPr/>
          <a:lstStyle/>
          <a:p>
            <a:r>
              <a:rPr lang="en-US" dirty="0"/>
              <a:t>When you write a query, opt in to PLINQ by invoking the </a:t>
            </a:r>
            <a:r>
              <a:rPr lang="en-US" dirty="0" err="1"/>
              <a:t>ParallelEnumerable.AsParallel</a:t>
            </a:r>
            <a:r>
              <a:rPr lang="en-US" dirty="0"/>
              <a:t> extension method on the data source, as shown in the following example.</a:t>
            </a:r>
          </a:p>
          <a:p>
            <a:endParaRPr lang="en-US" dirty="0"/>
          </a:p>
          <a:p>
            <a:endParaRPr lang="en-US" dirty="0"/>
          </a:p>
          <a:p>
            <a:endParaRPr lang="en-US" dirty="0"/>
          </a:p>
          <a:p>
            <a:endParaRPr lang="en-US" dirty="0"/>
          </a:p>
          <a:p>
            <a:r>
              <a:rPr lang="en-US" dirty="0"/>
              <a:t>The </a:t>
            </a:r>
            <a:r>
              <a:rPr lang="en-US" dirty="0" err="1"/>
              <a:t>AsParallel</a:t>
            </a:r>
            <a:r>
              <a:rPr lang="en-US" dirty="0"/>
              <a:t> extension method binds the subsequent query operators, in this case, where and select, to the </a:t>
            </a:r>
            <a:r>
              <a:rPr lang="en-US" dirty="0" err="1"/>
              <a:t>System.Linq.ParallelEnumerable</a:t>
            </a:r>
            <a:r>
              <a:rPr lang="en-US" dirty="0"/>
              <a:t> implementations.</a:t>
            </a:r>
            <a:endParaRPr lang="en-NL" dirty="0"/>
          </a:p>
        </p:txBody>
      </p:sp>
      <p:pic>
        <p:nvPicPr>
          <p:cNvPr id="5" name="Picture 4">
            <a:extLst>
              <a:ext uri="{FF2B5EF4-FFF2-40B4-BE49-F238E27FC236}">
                <a16:creationId xmlns:a16="http://schemas.microsoft.com/office/drawing/2014/main" id="{414E8E18-6C85-E612-8745-6E04D670E208}"/>
              </a:ext>
            </a:extLst>
          </p:cNvPr>
          <p:cNvPicPr>
            <a:picLocks noChangeAspect="1"/>
          </p:cNvPicPr>
          <p:nvPr/>
        </p:nvPicPr>
        <p:blipFill>
          <a:blip r:embed="rId2"/>
          <a:stretch>
            <a:fillRect/>
          </a:stretch>
        </p:blipFill>
        <p:spPr>
          <a:xfrm>
            <a:off x="1024128" y="3421380"/>
            <a:ext cx="5276850" cy="1752600"/>
          </a:xfrm>
          <a:prstGeom prst="rect">
            <a:avLst/>
          </a:prstGeom>
        </p:spPr>
      </p:pic>
    </p:spTree>
    <p:extLst>
      <p:ext uri="{BB962C8B-B14F-4D97-AF65-F5344CB8AC3E}">
        <p14:creationId xmlns:p14="http://schemas.microsoft.com/office/powerpoint/2010/main" val="479769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CEB3-0267-E61A-0C97-E130DD0B3C44}"/>
              </a:ext>
            </a:extLst>
          </p:cNvPr>
          <p:cNvSpPr>
            <a:spLocks noGrp="1"/>
          </p:cNvSpPr>
          <p:nvPr>
            <p:ph type="title"/>
          </p:nvPr>
        </p:nvSpPr>
        <p:spPr/>
        <p:txBody>
          <a:bodyPr/>
          <a:lstStyle/>
          <a:p>
            <a:r>
              <a:rPr lang="en-US" dirty="0"/>
              <a:t>Degree of parallelism</a:t>
            </a:r>
            <a:endParaRPr lang="en-NL" dirty="0"/>
          </a:p>
        </p:txBody>
      </p:sp>
      <p:sp>
        <p:nvSpPr>
          <p:cNvPr id="3" name="Content Placeholder 2">
            <a:extLst>
              <a:ext uri="{FF2B5EF4-FFF2-40B4-BE49-F238E27FC236}">
                <a16:creationId xmlns:a16="http://schemas.microsoft.com/office/drawing/2014/main" id="{165C31A9-06B2-888E-5206-6908A286FE9B}"/>
              </a:ext>
            </a:extLst>
          </p:cNvPr>
          <p:cNvSpPr>
            <a:spLocks noGrp="1"/>
          </p:cNvSpPr>
          <p:nvPr>
            <p:ph idx="1"/>
          </p:nvPr>
        </p:nvSpPr>
        <p:spPr/>
        <p:txBody>
          <a:bodyPr/>
          <a:lstStyle/>
          <a:p>
            <a:r>
              <a:rPr lang="en-US" dirty="0"/>
              <a:t>By default, PLINQ uses all of the processors on the host computer. You can instruct PLINQ to use no more than a specified number of processors by using the </a:t>
            </a:r>
            <a:r>
              <a:rPr lang="en-US" dirty="0" err="1"/>
              <a:t>WithDegreeOfParallelism</a:t>
            </a:r>
            <a:r>
              <a:rPr lang="en-US" dirty="0"/>
              <a:t> method. This is useful when you want to make sure that other processes running on the computer receive a certain amount of CPU time. The following snippet limits the query to utilizing a maximum of two processors.</a:t>
            </a:r>
            <a:endParaRPr lang="en-NL" dirty="0"/>
          </a:p>
        </p:txBody>
      </p:sp>
      <p:pic>
        <p:nvPicPr>
          <p:cNvPr id="5" name="Picture 4">
            <a:extLst>
              <a:ext uri="{FF2B5EF4-FFF2-40B4-BE49-F238E27FC236}">
                <a16:creationId xmlns:a16="http://schemas.microsoft.com/office/drawing/2014/main" id="{66E0E5A8-7A32-A3D2-5B28-6B50138A7920}"/>
              </a:ext>
            </a:extLst>
          </p:cNvPr>
          <p:cNvPicPr>
            <a:picLocks noChangeAspect="1"/>
          </p:cNvPicPr>
          <p:nvPr/>
        </p:nvPicPr>
        <p:blipFill>
          <a:blip r:embed="rId2"/>
          <a:stretch>
            <a:fillRect/>
          </a:stretch>
        </p:blipFill>
        <p:spPr>
          <a:xfrm>
            <a:off x="1024128" y="4380058"/>
            <a:ext cx="7523916" cy="854672"/>
          </a:xfrm>
          <a:prstGeom prst="rect">
            <a:avLst/>
          </a:prstGeom>
        </p:spPr>
      </p:pic>
    </p:spTree>
    <p:extLst>
      <p:ext uri="{BB962C8B-B14F-4D97-AF65-F5344CB8AC3E}">
        <p14:creationId xmlns:p14="http://schemas.microsoft.com/office/powerpoint/2010/main" val="1518380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CDBA-C131-58E3-FE85-B0DBD5D63BCC}"/>
              </a:ext>
            </a:extLst>
          </p:cNvPr>
          <p:cNvSpPr>
            <a:spLocks noGrp="1"/>
          </p:cNvSpPr>
          <p:nvPr>
            <p:ph type="title"/>
          </p:nvPr>
        </p:nvSpPr>
        <p:spPr/>
        <p:txBody>
          <a:bodyPr/>
          <a:lstStyle/>
          <a:p>
            <a:r>
              <a:rPr lang="en-US" dirty="0"/>
              <a:t>Ordered vs unordered</a:t>
            </a:r>
            <a:endParaRPr lang="en-NL" dirty="0"/>
          </a:p>
        </p:txBody>
      </p:sp>
      <p:sp>
        <p:nvSpPr>
          <p:cNvPr id="3" name="Content Placeholder 2">
            <a:extLst>
              <a:ext uri="{FF2B5EF4-FFF2-40B4-BE49-F238E27FC236}">
                <a16:creationId xmlns:a16="http://schemas.microsoft.com/office/drawing/2014/main" id="{65F6B6B7-D024-EDD6-9816-0F72BCD16778}"/>
              </a:ext>
            </a:extLst>
          </p:cNvPr>
          <p:cNvSpPr>
            <a:spLocks noGrp="1"/>
          </p:cNvSpPr>
          <p:nvPr>
            <p:ph idx="1"/>
          </p:nvPr>
        </p:nvSpPr>
        <p:spPr/>
        <p:txBody>
          <a:bodyPr/>
          <a:lstStyle/>
          <a:p>
            <a:r>
              <a:rPr lang="en-US" dirty="0"/>
              <a:t>In some queries, a query operator must produce results that preserve the ordering of the source sequence. PLINQ provides the </a:t>
            </a:r>
            <a:r>
              <a:rPr lang="en-US" dirty="0" err="1"/>
              <a:t>AsOrdered</a:t>
            </a:r>
            <a:r>
              <a:rPr lang="en-US" dirty="0"/>
              <a:t> operator for this purpose. </a:t>
            </a:r>
            <a:r>
              <a:rPr lang="en-US" dirty="0" err="1"/>
              <a:t>AsOrdered</a:t>
            </a:r>
            <a:r>
              <a:rPr lang="en-US" dirty="0"/>
              <a:t> is distinct from </a:t>
            </a:r>
            <a:r>
              <a:rPr lang="en-US" dirty="0" err="1"/>
              <a:t>AsSequential</a:t>
            </a:r>
            <a:r>
              <a:rPr lang="en-US" dirty="0"/>
              <a:t>. An </a:t>
            </a:r>
            <a:r>
              <a:rPr lang="en-US" dirty="0" err="1"/>
              <a:t>AsOrdered</a:t>
            </a:r>
            <a:r>
              <a:rPr lang="en-US" dirty="0"/>
              <a:t> sequence is still processed in parallel, but its results are buffered and sorted. Because order preservation typically involves extra work, an </a:t>
            </a:r>
            <a:r>
              <a:rPr lang="en-US" dirty="0" err="1"/>
              <a:t>AsOrdered</a:t>
            </a:r>
            <a:r>
              <a:rPr lang="en-US" dirty="0"/>
              <a:t> sequence might be processed more slowly than the default </a:t>
            </a:r>
            <a:r>
              <a:rPr lang="en-US" dirty="0" err="1"/>
              <a:t>AsUnordered</a:t>
            </a:r>
            <a:r>
              <a:rPr lang="en-US" dirty="0"/>
              <a:t> sequence. Whether a particular ordered parallel operation is faster than a sequential version of the operation depends on many factors.</a:t>
            </a:r>
          </a:p>
          <a:p>
            <a:r>
              <a:rPr lang="en-US" dirty="0"/>
              <a:t>The following code example shows how to opt in to order preservation.</a:t>
            </a:r>
            <a:endParaRPr lang="en-NL" dirty="0"/>
          </a:p>
        </p:txBody>
      </p:sp>
      <p:pic>
        <p:nvPicPr>
          <p:cNvPr id="5" name="Picture 4">
            <a:extLst>
              <a:ext uri="{FF2B5EF4-FFF2-40B4-BE49-F238E27FC236}">
                <a16:creationId xmlns:a16="http://schemas.microsoft.com/office/drawing/2014/main" id="{62BBF185-2408-2406-924D-DF00B69CDE28}"/>
              </a:ext>
            </a:extLst>
          </p:cNvPr>
          <p:cNvPicPr>
            <a:picLocks noChangeAspect="1"/>
          </p:cNvPicPr>
          <p:nvPr/>
        </p:nvPicPr>
        <p:blipFill>
          <a:blip r:embed="rId2"/>
          <a:stretch>
            <a:fillRect/>
          </a:stretch>
        </p:blipFill>
        <p:spPr>
          <a:xfrm>
            <a:off x="1024128" y="5199426"/>
            <a:ext cx="4129510" cy="966481"/>
          </a:xfrm>
          <a:prstGeom prst="rect">
            <a:avLst/>
          </a:prstGeom>
        </p:spPr>
      </p:pic>
    </p:spTree>
    <p:extLst>
      <p:ext uri="{BB962C8B-B14F-4D97-AF65-F5344CB8AC3E}">
        <p14:creationId xmlns:p14="http://schemas.microsoft.com/office/powerpoint/2010/main" val="223138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5E96-C6EF-65FB-3ED5-0110673A4AE0}"/>
              </a:ext>
            </a:extLst>
          </p:cNvPr>
          <p:cNvSpPr>
            <a:spLocks noGrp="1"/>
          </p:cNvSpPr>
          <p:nvPr>
            <p:ph type="title"/>
          </p:nvPr>
        </p:nvSpPr>
        <p:spPr/>
        <p:txBody>
          <a:bodyPr/>
          <a:lstStyle/>
          <a:p>
            <a:r>
              <a:rPr lang="en-US" dirty="0" err="1"/>
              <a:t>Forall</a:t>
            </a:r>
            <a:r>
              <a:rPr lang="en-US" dirty="0"/>
              <a:t> operator</a:t>
            </a:r>
            <a:endParaRPr lang="en-NL" dirty="0"/>
          </a:p>
        </p:txBody>
      </p:sp>
      <p:sp>
        <p:nvSpPr>
          <p:cNvPr id="3" name="Content Placeholder 2">
            <a:extLst>
              <a:ext uri="{FF2B5EF4-FFF2-40B4-BE49-F238E27FC236}">
                <a16:creationId xmlns:a16="http://schemas.microsoft.com/office/drawing/2014/main" id="{24919D76-1CEA-400F-BF36-B74DBB1282EF}"/>
              </a:ext>
            </a:extLst>
          </p:cNvPr>
          <p:cNvSpPr>
            <a:spLocks noGrp="1"/>
          </p:cNvSpPr>
          <p:nvPr>
            <p:ph idx="1"/>
          </p:nvPr>
        </p:nvSpPr>
        <p:spPr/>
        <p:txBody>
          <a:bodyPr>
            <a:normAutofit fontScale="92500"/>
          </a:bodyPr>
          <a:lstStyle/>
          <a:p>
            <a:r>
              <a:rPr lang="en-US" dirty="0"/>
              <a:t>In sequential LINQ queries, execution is deferred until the query is enumerated either in a foreach (For Each in Visual Basic) loop or by invoking a method such as </a:t>
            </a:r>
            <a:r>
              <a:rPr lang="en-US" dirty="0" err="1"/>
              <a:t>ToList</a:t>
            </a:r>
            <a:r>
              <a:rPr lang="en-US" dirty="0"/>
              <a:t> , </a:t>
            </a:r>
            <a:r>
              <a:rPr lang="en-US" dirty="0" err="1"/>
              <a:t>ToArray</a:t>
            </a:r>
            <a:r>
              <a:rPr lang="en-US" dirty="0"/>
              <a:t> , or </a:t>
            </a:r>
            <a:r>
              <a:rPr lang="en-US" dirty="0" err="1"/>
              <a:t>ToDictionary</a:t>
            </a:r>
            <a:r>
              <a:rPr lang="en-US" dirty="0"/>
              <a:t>. In PLINQ, you can also use foreach to execute the query and iterate through the results. However, foreach itself does not run in parallel, and therefore, it requires that the output from all parallel tasks be merged back into the thread on which the loop is running. In PLINQ, you can use foreach when you must preserve the final ordering of the query results, and also whenever you are processing the results in a serial manner, for example when you are calling </a:t>
            </a:r>
            <a:r>
              <a:rPr lang="en-US" dirty="0" err="1"/>
              <a:t>Console.WriteLine</a:t>
            </a:r>
            <a:r>
              <a:rPr lang="en-US" dirty="0"/>
              <a:t> for each element. For faster query execution when order preservation is not required and when the processing of the results can itself be parallelized, use the </a:t>
            </a:r>
            <a:r>
              <a:rPr lang="en-US" dirty="0" err="1"/>
              <a:t>ForAll</a:t>
            </a:r>
            <a:r>
              <a:rPr lang="en-US" dirty="0"/>
              <a:t> method to execute a PLINQ query. </a:t>
            </a:r>
            <a:r>
              <a:rPr lang="en-US" dirty="0" err="1"/>
              <a:t>ForAll</a:t>
            </a:r>
            <a:r>
              <a:rPr lang="en-US" dirty="0"/>
              <a:t> does not perform this final merge step. The following code example shows how to use the </a:t>
            </a:r>
            <a:r>
              <a:rPr lang="en-US" dirty="0" err="1"/>
              <a:t>ForAll</a:t>
            </a:r>
            <a:r>
              <a:rPr lang="en-US" dirty="0"/>
              <a:t> method.</a:t>
            </a:r>
          </a:p>
          <a:p>
            <a:r>
              <a:rPr lang="en-US" dirty="0"/>
              <a:t> </a:t>
            </a:r>
            <a:r>
              <a:rPr lang="en-US" dirty="0" err="1"/>
              <a:t>System.Collections.Concurrent.ConcurrentBag</a:t>
            </a:r>
            <a:r>
              <a:rPr lang="en-US" dirty="0"/>
              <a:t>&lt;T&gt; is used here because it is optimized for multiple threads adding concurrently without attempting to remove any items.</a:t>
            </a:r>
            <a:endParaRPr lang="en-NL" dirty="0"/>
          </a:p>
        </p:txBody>
      </p:sp>
    </p:spTree>
    <p:extLst>
      <p:ext uri="{BB962C8B-B14F-4D97-AF65-F5344CB8AC3E}">
        <p14:creationId xmlns:p14="http://schemas.microsoft.com/office/powerpoint/2010/main" val="201852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7DA6-A4B9-9298-8125-99BA181E554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75D277B-777F-5BD1-F89A-5D3906D1E755}"/>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EFFBD3E5-A6A5-AB0E-5FF4-EF2930FBBA92}"/>
              </a:ext>
            </a:extLst>
          </p:cNvPr>
          <p:cNvPicPr>
            <a:picLocks noChangeAspect="1"/>
          </p:cNvPicPr>
          <p:nvPr/>
        </p:nvPicPr>
        <p:blipFill>
          <a:blip r:embed="rId2"/>
          <a:stretch>
            <a:fillRect/>
          </a:stretch>
        </p:blipFill>
        <p:spPr>
          <a:xfrm>
            <a:off x="1024128" y="548640"/>
            <a:ext cx="5095875" cy="1724025"/>
          </a:xfrm>
          <a:prstGeom prst="rect">
            <a:avLst/>
          </a:prstGeom>
        </p:spPr>
      </p:pic>
      <p:sp>
        <p:nvSpPr>
          <p:cNvPr id="6" name="AutoShape 2" descr="ForAll vs. ForEach">
            <a:extLst>
              <a:ext uri="{FF2B5EF4-FFF2-40B4-BE49-F238E27FC236}">
                <a16:creationId xmlns:a16="http://schemas.microsoft.com/office/drawing/2014/main" id="{D73FF8CE-DAB2-8169-ECE5-2EE531DA2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2052" name="Picture 4">
            <a:extLst>
              <a:ext uri="{FF2B5EF4-FFF2-40B4-BE49-F238E27FC236}">
                <a16:creationId xmlns:a16="http://schemas.microsoft.com/office/drawing/2014/main" id="{D0BB2A14-F142-6FDA-D612-A8C500401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471736"/>
            <a:ext cx="35052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17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730-551C-8A6C-4E1E-6BB61949C38A}"/>
              </a:ext>
            </a:extLst>
          </p:cNvPr>
          <p:cNvSpPr>
            <a:spLocks noGrp="1"/>
          </p:cNvSpPr>
          <p:nvPr>
            <p:ph type="title"/>
          </p:nvPr>
        </p:nvSpPr>
        <p:spPr/>
        <p:txBody>
          <a:bodyPr/>
          <a:lstStyle/>
          <a:p>
            <a:r>
              <a:rPr lang="en-US" dirty="0"/>
              <a:t>deadlocks</a:t>
            </a:r>
            <a:endParaRPr lang="en-NL" dirty="0"/>
          </a:p>
        </p:txBody>
      </p:sp>
      <p:sp>
        <p:nvSpPr>
          <p:cNvPr id="3" name="Content Placeholder 2">
            <a:extLst>
              <a:ext uri="{FF2B5EF4-FFF2-40B4-BE49-F238E27FC236}">
                <a16:creationId xmlns:a16="http://schemas.microsoft.com/office/drawing/2014/main" id="{0D39BB37-501F-2D33-7EC2-B3A0B1B194A6}"/>
              </a:ext>
            </a:extLst>
          </p:cNvPr>
          <p:cNvSpPr>
            <a:spLocks noGrp="1"/>
          </p:cNvSpPr>
          <p:nvPr>
            <p:ph idx="1"/>
          </p:nvPr>
        </p:nvSpPr>
        <p:spPr/>
        <p:txBody>
          <a:bodyPr/>
          <a:lstStyle/>
          <a:p>
            <a:r>
              <a:rPr lang="nl-NL" dirty="0">
                <a:hlinkClick r:id="rId2"/>
              </a:rPr>
              <a:t>https://michaelscodingspot.com/c-deadlocks-in-depth-part-1/</a:t>
            </a:r>
            <a:endParaRPr lang="nl-NL" dirty="0"/>
          </a:p>
          <a:p>
            <a:endParaRPr lang="en-NL" dirty="0"/>
          </a:p>
        </p:txBody>
      </p:sp>
      <p:pic>
        <p:nvPicPr>
          <p:cNvPr id="5" name="Picture 4">
            <a:extLst>
              <a:ext uri="{FF2B5EF4-FFF2-40B4-BE49-F238E27FC236}">
                <a16:creationId xmlns:a16="http://schemas.microsoft.com/office/drawing/2014/main" id="{3055E58F-E4A9-65A8-1AF8-6931CD3BF475}"/>
              </a:ext>
            </a:extLst>
          </p:cNvPr>
          <p:cNvPicPr>
            <a:picLocks noChangeAspect="1"/>
          </p:cNvPicPr>
          <p:nvPr/>
        </p:nvPicPr>
        <p:blipFill>
          <a:blip r:embed="rId3"/>
          <a:stretch>
            <a:fillRect/>
          </a:stretch>
        </p:blipFill>
        <p:spPr>
          <a:xfrm>
            <a:off x="1024128" y="2731678"/>
            <a:ext cx="4776176" cy="3577682"/>
          </a:xfrm>
          <a:prstGeom prst="rect">
            <a:avLst/>
          </a:prstGeom>
        </p:spPr>
      </p:pic>
    </p:spTree>
    <p:extLst>
      <p:ext uri="{BB962C8B-B14F-4D97-AF65-F5344CB8AC3E}">
        <p14:creationId xmlns:p14="http://schemas.microsoft.com/office/powerpoint/2010/main" val="50898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78D0-9406-2DD5-BFFB-83EA3B69F04B}"/>
              </a:ext>
            </a:extLst>
          </p:cNvPr>
          <p:cNvSpPr>
            <a:spLocks noGrp="1"/>
          </p:cNvSpPr>
          <p:nvPr>
            <p:ph type="title"/>
          </p:nvPr>
        </p:nvSpPr>
        <p:spPr/>
        <p:txBody>
          <a:bodyPr/>
          <a:lstStyle/>
          <a:p>
            <a:r>
              <a:rPr lang="nl-NL" dirty="0"/>
              <a:t>Task-based asynchronous pattern (TAP)</a:t>
            </a:r>
            <a:endParaRPr lang="en-NL" dirty="0"/>
          </a:p>
        </p:txBody>
      </p:sp>
      <p:sp>
        <p:nvSpPr>
          <p:cNvPr id="3" name="Content Placeholder 2">
            <a:extLst>
              <a:ext uri="{FF2B5EF4-FFF2-40B4-BE49-F238E27FC236}">
                <a16:creationId xmlns:a16="http://schemas.microsoft.com/office/drawing/2014/main" id="{A3567219-F0F0-4FE1-E4A2-CB371F300F76}"/>
              </a:ext>
            </a:extLst>
          </p:cNvPr>
          <p:cNvSpPr>
            <a:spLocks noGrp="1"/>
          </p:cNvSpPr>
          <p:nvPr>
            <p:ph idx="1"/>
          </p:nvPr>
        </p:nvSpPr>
        <p:spPr/>
        <p:txBody>
          <a:bodyPr>
            <a:normAutofit fontScale="92500" lnSpcReduction="10000"/>
          </a:bodyPr>
          <a:lstStyle/>
          <a:p>
            <a:r>
              <a:rPr lang="en-US" dirty="0"/>
              <a:t>TAP uses a single method to represent the initiation and completion of an asynchronous operation. This contrasts with both the Asynchronous Programming Model (APM or </a:t>
            </a:r>
            <a:r>
              <a:rPr lang="en-US" dirty="0" err="1"/>
              <a:t>IAsyncResult</a:t>
            </a:r>
            <a:r>
              <a:rPr lang="en-US" dirty="0"/>
              <a:t>) pattern and the Event-based Asynchronous Pattern (EAP). </a:t>
            </a:r>
          </a:p>
          <a:p>
            <a:r>
              <a:rPr lang="en-US" dirty="0"/>
              <a:t>APM requires Begin and End methods. EAP requires a method that has the Async suffix and also requires one or more events, event handler delegate types, and </a:t>
            </a:r>
            <a:r>
              <a:rPr lang="en-US" dirty="0" err="1"/>
              <a:t>EventArg</a:t>
            </a:r>
            <a:r>
              <a:rPr lang="en-US" dirty="0"/>
              <a:t>-derived types. Asynchronous methods in TAP include the Async suffix after the operation name for methods that return </a:t>
            </a:r>
            <a:r>
              <a:rPr lang="en-US" dirty="0" err="1"/>
              <a:t>awaitable</a:t>
            </a:r>
            <a:r>
              <a:rPr lang="en-US" dirty="0"/>
              <a:t> types, such as Task, Task&lt;</a:t>
            </a:r>
            <a:r>
              <a:rPr lang="en-US" dirty="0" err="1"/>
              <a:t>TResult</a:t>
            </a:r>
            <a:r>
              <a:rPr lang="en-US" dirty="0"/>
              <a:t>&gt;, </a:t>
            </a:r>
            <a:r>
              <a:rPr lang="en-US" dirty="0" err="1"/>
              <a:t>ValueTask</a:t>
            </a:r>
            <a:r>
              <a:rPr lang="en-US" dirty="0"/>
              <a:t>, and </a:t>
            </a:r>
            <a:r>
              <a:rPr lang="en-US" dirty="0" err="1"/>
              <a:t>ValueTask</a:t>
            </a:r>
            <a:r>
              <a:rPr lang="en-US" dirty="0"/>
              <a:t>&lt;</a:t>
            </a:r>
            <a:r>
              <a:rPr lang="en-US" dirty="0" err="1"/>
              <a:t>TResult</a:t>
            </a:r>
            <a:r>
              <a:rPr lang="en-US" dirty="0"/>
              <a:t>&gt;. </a:t>
            </a:r>
          </a:p>
          <a:p>
            <a:r>
              <a:rPr lang="en-US" dirty="0"/>
              <a:t>For example, an asynchronous Get operation that returns a Task&lt;String&gt; can be named </a:t>
            </a:r>
            <a:r>
              <a:rPr lang="en-US" dirty="0" err="1"/>
              <a:t>GetAsync</a:t>
            </a:r>
            <a:r>
              <a:rPr lang="en-US" dirty="0"/>
              <a:t>. If you're adding a TAP method to a class that already contains an EAP method name with the Async suffix, use the suffix </a:t>
            </a:r>
            <a:r>
              <a:rPr lang="en-US" dirty="0" err="1"/>
              <a:t>TaskAsync</a:t>
            </a:r>
            <a:r>
              <a:rPr lang="en-US" dirty="0"/>
              <a:t> instead. For example, if the class already has a </a:t>
            </a:r>
            <a:r>
              <a:rPr lang="en-US" dirty="0" err="1"/>
              <a:t>GetAsync</a:t>
            </a:r>
            <a:r>
              <a:rPr lang="en-US" dirty="0"/>
              <a:t> method, use the name </a:t>
            </a:r>
            <a:r>
              <a:rPr lang="en-US" dirty="0" err="1"/>
              <a:t>GetTaskAsync</a:t>
            </a:r>
            <a:r>
              <a:rPr lang="en-US" dirty="0"/>
              <a:t>. If a method starts an asynchronous operation but does not return an </a:t>
            </a:r>
            <a:r>
              <a:rPr lang="en-US" dirty="0" err="1"/>
              <a:t>awaitable</a:t>
            </a:r>
            <a:r>
              <a:rPr lang="en-US" dirty="0"/>
              <a:t> type, its name should start with Begin, Start, or some other verb to suggest that this method does not return or throw the result of the operation. </a:t>
            </a:r>
            <a:endParaRPr lang="en-NL" dirty="0"/>
          </a:p>
        </p:txBody>
      </p:sp>
    </p:spTree>
    <p:extLst>
      <p:ext uri="{BB962C8B-B14F-4D97-AF65-F5344CB8AC3E}">
        <p14:creationId xmlns:p14="http://schemas.microsoft.com/office/powerpoint/2010/main" val="1366714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2DF9-6732-97B3-6CBE-4DF854D73B12}"/>
              </a:ext>
            </a:extLst>
          </p:cNvPr>
          <p:cNvSpPr>
            <a:spLocks noGrp="1"/>
          </p:cNvSpPr>
          <p:nvPr>
            <p:ph type="title"/>
          </p:nvPr>
        </p:nvSpPr>
        <p:spPr/>
        <p:txBody>
          <a:bodyPr/>
          <a:lstStyle/>
          <a:p>
            <a:r>
              <a:rPr lang="en-US" dirty="0"/>
              <a:t>deadlocks</a:t>
            </a:r>
            <a:endParaRPr lang="en-NL" dirty="0"/>
          </a:p>
        </p:txBody>
      </p:sp>
      <p:sp>
        <p:nvSpPr>
          <p:cNvPr id="3" name="Content Placeholder 2">
            <a:extLst>
              <a:ext uri="{FF2B5EF4-FFF2-40B4-BE49-F238E27FC236}">
                <a16:creationId xmlns:a16="http://schemas.microsoft.com/office/drawing/2014/main" id="{C9C523DB-11D2-C404-5D10-DA726BA3BE83}"/>
              </a:ext>
            </a:extLst>
          </p:cNvPr>
          <p:cNvSpPr>
            <a:spLocks noGrp="1"/>
          </p:cNvSpPr>
          <p:nvPr>
            <p:ph idx="1"/>
          </p:nvPr>
        </p:nvSpPr>
        <p:spPr/>
        <p:txBody>
          <a:bodyPr/>
          <a:lstStyle/>
          <a:p>
            <a:r>
              <a:rPr lang="nl-NL" dirty="0"/>
              <a:t>https://michaelscodingspot.com/c-deadlocks-in-depth-part-2/</a:t>
            </a:r>
            <a:endParaRPr lang="en-NL" dirty="0"/>
          </a:p>
        </p:txBody>
      </p:sp>
      <p:pic>
        <p:nvPicPr>
          <p:cNvPr id="5" name="Picture 4">
            <a:extLst>
              <a:ext uri="{FF2B5EF4-FFF2-40B4-BE49-F238E27FC236}">
                <a16:creationId xmlns:a16="http://schemas.microsoft.com/office/drawing/2014/main" id="{271D0BD1-77AD-9821-155F-4B9C023A0BDF}"/>
              </a:ext>
            </a:extLst>
          </p:cNvPr>
          <p:cNvPicPr>
            <a:picLocks noChangeAspect="1"/>
          </p:cNvPicPr>
          <p:nvPr/>
        </p:nvPicPr>
        <p:blipFill>
          <a:blip r:embed="rId2"/>
          <a:stretch>
            <a:fillRect/>
          </a:stretch>
        </p:blipFill>
        <p:spPr>
          <a:xfrm>
            <a:off x="1024128" y="2702740"/>
            <a:ext cx="4764275" cy="3794118"/>
          </a:xfrm>
          <a:prstGeom prst="rect">
            <a:avLst/>
          </a:prstGeom>
        </p:spPr>
      </p:pic>
    </p:spTree>
    <p:extLst>
      <p:ext uri="{BB962C8B-B14F-4D97-AF65-F5344CB8AC3E}">
        <p14:creationId xmlns:p14="http://schemas.microsoft.com/office/powerpoint/2010/main" val="2792250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9F0F-680F-06FE-173F-1A90B35CFDB0}"/>
              </a:ext>
            </a:extLst>
          </p:cNvPr>
          <p:cNvSpPr>
            <a:spLocks noGrp="1"/>
          </p:cNvSpPr>
          <p:nvPr>
            <p:ph type="title"/>
          </p:nvPr>
        </p:nvSpPr>
        <p:spPr/>
        <p:txBody>
          <a:bodyPr/>
          <a:lstStyle/>
          <a:p>
            <a:r>
              <a:rPr lang="en-US" dirty="0"/>
              <a:t>Long running tasks</a:t>
            </a:r>
            <a:endParaRPr lang="en-NL" dirty="0"/>
          </a:p>
        </p:txBody>
      </p:sp>
      <p:sp>
        <p:nvSpPr>
          <p:cNvPr id="3" name="Content Placeholder 2">
            <a:extLst>
              <a:ext uri="{FF2B5EF4-FFF2-40B4-BE49-F238E27FC236}">
                <a16:creationId xmlns:a16="http://schemas.microsoft.com/office/drawing/2014/main" id="{095455EE-4F62-2EF6-35E3-21A24C2F71C7}"/>
              </a:ext>
            </a:extLst>
          </p:cNvPr>
          <p:cNvSpPr>
            <a:spLocks noGrp="1"/>
          </p:cNvSpPr>
          <p:nvPr>
            <p:ph idx="1"/>
          </p:nvPr>
        </p:nvSpPr>
        <p:spPr/>
        <p:txBody>
          <a:bodyPr/>
          <a:lstStyle/>
          <a:p>
            <a:r>
              <a:rPr lang="en-US" dirty="0" err="1"/>
              <a:t>Backgroundworker</a:t>
            </a:r>
            <a:endParaRPr lang="en-US" dirty="0"/>
          </a:p>
          <a:p>
            <a:r>
              <a:rPr lang="en-US" dirty="0" err="1"/>
              <a:t>IHostedService</a:t>
            </a:r>
            <a:endParaRPr lang="en-NL" dirty="0"/>
          </a:p>
        </p:txBody>
      </p:sp>
    </p:spTree>
    <p:extLst>
      <p:ext uri="{BB962C8B-B14F-4D97-AF65-F5344CB8AC3E}">
        <p14:creationId xmlns:p14="http://schemas.microsoft.com/office/powerpoint/2010/main" val="212522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7773-56D2-33DF-1F21-DCE136A7B1B5}"/>
              </a:ext>
            </a:extLst>
          </p:cNvPr>
          <p:cNvSpPr>
            <a:spLocks noGrp="1"/>
          </p:cNvSpPr>
          <p:nvPr>
            <p:ph type="title"/>
          </p:nvPr>
        </p:nvSpPr>
        <p:spPr/>
        <p:txBody>
          <a:bodyPr/>
          <a:lstStyle/>
          <a:p>
            <a:r>
              <a:rPr lang="en-US" dirty="0"/>
              <a:t>Walkthrough </a:t>
            </a:r>
            <a:r>
              <a:rPr lang="en-US" dirty="0" err="1"/>
              <a:t>backgroundworker</a:t>
            </a:r>
            <a:endParaRPr lang="en-NL" dirty="0"/>
          </a:p>
        </p:txBody>
      </p:sp>
      <p:sp>
        <p:nvSpPr>
          <p:cNvPr id="3" name="Content Placeholder 2">
            <a:extLst>
              <a:ext uri="{FF2B5EF4-FFF2-40B4-BE49-F238E27FC236}">
                <a16:creationId xmlns:a16="http://schemas.microsoft.com/office/drawing/2014/main" id="{2212F1B1-66A7-5EC4-22CB-329F9FA2FB2E}"/>
              </a:ext>
            </a:extLst>
          </p:cNvPr>
          <p:cNvSpPr>
            <a:spLocks noGrp="1"/>
          </p:cNvSpPr>
          <p:nvPr>
            <p:ph idx="1"/>
          </p:nvPr>
        </p:nvSpPr>
        <p:spPr/>
        <p:txBody>
          <a:bodyPr/>
          <a:lstStyle/>
          <a:p>
            <a:r>
              <a:rPr lang="nl-NL" dirty="0">
                <a:hlinkClick r:id="rId2"/>
              </a:rPr>
              <a:t>https://docs.microsoft.com/en-us/dotnet/desktop/winforms/controls/walkthrough-implementing-a-form-that-uses-a-background-operation?view=netframeworkdesktop-4.8</a:t>
            </a:r>
            <a:endParaRPr lang="nl-NL" dirty="0"/>
          </a:p>
          <a:p>
            <a:endParaRPr lang="en-NL" dirty="0"/>
          </a:p>
        </p:txBody>
      </p:sp>
      <p:pic>
        <p:nvPicPr>
          <p:cNvPr id="5" name="Picture 4">
            <a:extLst>
              <a:ext uri="{FF2B5EF4-FFF2-40B4-BE49-F238E27FC236}">
                <a16:creationId xmlns:a16="http://schemas.microsoft.com/office/drawing/2014/main" id="{6893B8C6-A256-554F-6B2A-5E029ACD0982}"/>
              </a:ext>
            </a:extLst>
          </p:cNvPr>
          <p:cNvPicPr>
            <a:picLocks noChangeAspect="1"/>
          </p:cNvPicPr>
          <p:nvPr/>
        </p:nvPicPr>
        <p:blipFill>
          <a:blip r:embed="rId3"/>
          <a:stretch>
            <a:fillRect/>
          </a:stretch>
        </p:blipFill>
        <p:spPr>
          <a:xfrm>
            <a:off x="1024128" y="3250822"/>
            <a:ext cx="7553325" cy="3409950"/>
          </a:xfrm>
          <a:prstGeom prst="rect">
            <a:avLst/>
          </a:prstGeom>
        </p:spPr>
      </p:pic>
    </p:spTree>
    <p:extLst>
      <p:ext uri="{BB962C8B-B14F-4D97-AF65-F5344CB8AC3E}">
        <p14:creationId xmlns:p14="http://schemas.microsoft.com/office/powerpoint/2010/main" val="2620732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70D7-2A85-CAAF-0C02-1BE0139C7024}"/>
              </a:ext>
            </a:extLst>
          </p:cNvPr>
          <p:cNvSpPr>
            <a:spLocks noGrp="1"/>
          </p:cNvSpPr>
          <p:nvPr>
            <p:ph type="title"/>
          </p:nvPr>
        </p:nvSpPr>
        <p:spPr/>
        <p:txBody>
          <a:bodyPr/>
          <a:lstStyle/>
          <a:p>
            <a:r>
              <a:rPr lang="en-US" dirty="0" err="1"/>
              <a:t>IHostedservice</a:t>
            </a:r>
            <a:endParaRPr lang="en-NL" dirty="0"/>
          </a:p>
        </p:txBody>
      </p:sp>
      <p:sp>
        <p:nvSpPr>
          <p:cNvPr id="3" name="Content Placeholder 2">
            <a:extLst>
              <a:ext uri="{FF2B5EF4-FFF2-40B4-BE49-F238E27FC236}">
                <a16:creationId xmlns:a16="http://schemas.microsoft.com/office/drawing/2014/main" id="{5572142E-64E6-0027-457A-5C0830A89CD1}"/>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4134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15BC-6E9F-ECAB-4850-C4823C17AA08}"/>
              </a:ext>
            </a:extLst>
          </p:cNvPr>
          <p:cNvSpPr>
            <a:spLocks noGrp="1"/>
          </p:cNvSpPr>
          <p:nvPr>
            <p:ph type="title"/>
          </p:nvPr>
        </p:nvSpPr>
        <p:spPr/>
        <p:txBody>
          <a:bodyPr/>
          <a:lstStyle/>
          <a:p>
            <a:r>
              <a:rPr lang="nl-NL" dirty="0"/>
              <a:t>Asynchronous Programming Model (APM)</a:t>
            </a:r>
            <a:endParaRPr lang="en-NL" dirty="0"/>
          </a:p>
        </p:txBody>
      </p:sp>
      <p:sp>
        <p:nvSpPr>
          <p:cNvPr id="3" name="Content Placeholder 2">
            <a:extLst>
              <a:ext uri="{FF2B5EF4-FFF2-40B4-BE49-F238E27FC236}">
                <a16:creationId xmlns:a16="http://schemas.microsoft.com/office/drawing/2014/main" id="{1149E77E-408F-9B78-BA97-79B8D08E1360}"/>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BAEA81B9-BC35-4D7D-E9C3-D1D518F063DE}"/>
              </a:ext>
            </a:extLst>
          </p:cNvPr>
          <p:cNvPicPr>
            <a:picLocks noChangeAspect="1"/>
          </p:cNvPicPr>
          <p:nvPr/>
        </p:nvPicPr>
        <p:blipFill>
          <a:blip r:embed="rId2"/>
          <a:stretch>
            <a:fillRect/>
          </a:stretch>
        </p:blipFill>
        <p:spPr>
          <a:xfrm>
            <a:off x="1024128" y="1842170"/>
            <a:ext cx="6753225" cy="5086350"/>
          </a:xfrm>
          <a:prstGeom prst="rect">
            <a:avLst/>
          </a:prstGeom>
        </p:spPr>
      </p:pic>
    </p:spTree>
    <p:extLst>
      <p:ext uri="{BB962C8B-B14F-4D97-AF65-F5344CB8AC3E}">
        <p14:creationId xmlns:p14="http://schemas.microsoft.com/office/powerpoint/2010/main" val="161209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9C6C-BB40-1B0C-C7C7-DC9A61595C3E}"/>
              </a:ext>
            </a:extLst>
          </p:cNvPr>
          <p:cNvSpPr>
            <a:spLocks noGrp="1"/>
          </p:cNvSpPr>
          <p:nvPr>
            <p:ph type="title"/>
          </p:nvPr>
        </p:nvSpPr>
        <p:spPr/>
        <p:txBody>
          <a:bodyPr/>
          <a:lstStyle/>
          <a:p>
            <a:r>
              <a:rPr lang="nl-NL" dirty="0"/>
              <a:t>Task-based asynchronous pattern (TAP)</a:t>
            </a:r>
            <a:endParaRPr lang="en-NL" dirty="0"/>
          </a:p>
        </p:txBody>
      </p:sp>
      <p:sp>
        <p:nvSpPr>
          <p:cNvPr id="3" name="Content Placeholder 2">
            <a:extLst>
              <a:ext uri="{FF2B5EF4-FFF2-40B4-BE49-F238E27FC236}">
                <a16:creationId xmlns:a16="http://schemas.microsoft.com/office/drawing/2014/main" id="{34EF1009-20E5-DD53-A88A-924DE75318F5}"/>
              </a:ext>
            </a:extLst>
          </p:cNvPr>
          <p:cNvSpPr>
            <a:spLocks noGrp="1"/>
          </p:cNvSpPr>
          <p:nvPr>
            <p:ph idx="1"/>
          </p:nvPr>
        </p:nvSpPr>
        <p:spPr/>
        <p:txBody>
          <a:bodyPr/>
          <a:lstStyle/>
          <a:p>
            <a:r>
              <a:rPr lang="en-US" dirty="0"/>
              <a:t>The async and await keywords in C# are the heart of async programming. By using those two keywords, you can use resources in .NET Framework, .NET Core, or the Windows Runtime to create an asynchronous method almost as easily as you create a synchronous method. Asynchronous methods that you define by using the async keyword are referred to as async methods.</a:t>
            </a:r>
            <a:endParaRPr lang="en-NL" dirty="0"/>
          </a:p>
        </p:txBody>
      </p:sp>
    </p:spTree>
    <p:extLst>
      <p:ext uri="{BB962C8B-B14F-4D97-AF65-F5344CB8AC3E}">
        <p14:creationId xmlns:p14="http://schemas.microsoft.com/office/powerpoint/2010/main" val="229652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C13E-BE85-EC69-E55D-FBF4964FE6DC}"/>
              </a:ext>
            </a:extLst>
          </p:cNvPr>
          <p:cNvSpPr>
            <a:spLocks noGrp="1"/>
          </p:cNvSpPr>
          <p:nvPr>
            <p:ph type="title"/>
          </p:nvPr>
        </p:nvSpPr>
        <p:spPr/>
        <p:txBody>
          <a:bodyPr/>
          <a:lstStyle/>
          <a:p>
            <a:r>
              <a:rPr lang="en-US" dirty="0" err="1"/>
              <a:t>tAP</a:t>
            </a:r>
            <a:endParaRPr lang="en-NL" dirty="0"/>
          </a:p>
        </p:txBody>
      </p:sp>
      <p:sp>
        <p:nvSpPr>
          <p:cNvPr id="3" name="Content Placeholder 2">
            <a:extLst>
              <a:ext uri="{FF2B5EF4-FFF2-40B4-BE49-F238E27FC236}">
                <a16:creationId xmlns:a16="http://schemas.microsoft.com/office/drawing/2014/main" id="{ADCF35EE-E96D-0CA5-A13F-DDC53DC2A93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CA53AB2-0A9C-CEFC-A0D3-2F6E0E53D00D}"/>
              </a:ext>
            </a:extLst>
          </p:cNvPr>
          <p:cNvPicPr>
            <a:picLocks noChangeAspect="1"/>
          </p:cNvPicPr>
          <p:nvPr/>
        </p:nvPicPr>
        <p:blipFill>
          <a:blip r:embed="rId2"/>
          <a:stretch>
            <a:fillRect/>
          </a:stretch>
        </p:blipFill>
        <p:spPr>
          <a:xfrm>
            <a:off x="1024128" y="2285999"/>
            <a:ext cx="7439553" cy="3737295"/>
          </a:xfrm>
          <a:prstGeom prst="rect">
            <a:avLst/>
          </a:prstGeom>
        </p:spPr>
      </p:pic>
    </p:spTree>
    <p:extLst>
      <p:ext uri="{BB962C8B-B14F-4D97-AF65-F5344CB8AC3E}">
        <p14:creationId xmlns:p14="http://schemas.microsoft.com/office/powerpoint/2010/main" val="169131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60FF-F029-C915-675F-8EB7E96FBEE4}"/>
              </a:ext>
            </a:extLst>
          </p:cNvPr>
          <p:cNvSpPr>
            <a:spLocks noGrp="1"/>
          </p:cNvSpPr>
          <p:nvPr>
            <p:ph type="title"/>
          </p:nvPr>
        </p:nvSpPr>
        <p:spPr/>
        <p:txBody>
          <a:bodyPr/>
          <a:lstStyle/>
          <a:p>
            <a:r>
              <a:rPr lang="en-US" dirty="0"/>
              <a:t>TAP</a:t>
            </a:r>
            <a:endParaRPr lang="en-NL" dirty="0"/>
          </a:p>
        </p:txBody>
      </p:sp>
      <p:sp>
        <p:nvSpPr>
          <p:cNvPr id="3" name="Content Placeholder 2">
            <a:extLst>
              <a:ext uri="{FF2B5EF4-FFF2-40B4-BE49-F238E27FC236}">
                <a16:creationId xmlns:a16="http://schemas.microsoft.com/office/drawing/2014/main" id="{981F0565-A1AA-7FF3-77B8-E1D1146D7A77}"/>
              </a:ext>
            </a:extLst>
          </p:cNvPr>
          <p:cNvSpPr>
            <a:spLocks noGrp="1"/>
          </p:cNvSpPr>
          <p:nvPr>
            <p:ph idx="1"/>
          </p:nvPr>
        </p:nvSpPr>
        <p:spPr/>
        <p:txBody>
          <a:bodyPr>
            <a:normAutofit lnSpcReduction="10000"/>
          </a:bodyPr>
          <a:lstStyle/>
          <a:p>
            <a:pPr marL="0" indent="0">
              <a:buNone/>
            </a:pPr>
            <a:r>
              <a:rPr lang="en-US" dirty="0"/>
              <a:t>You can learn several practices from the preceding sample. Start with the method signature. It includes the async modifier. The return type is Task&lt;int&gt; (See "Return Types" section for more options). The method name ends in Async. In the body of the method, </a:t>
            </a:r>
            <a:r>
              <a:rPr lang="en-US" dirty="0" err="1"/>
              <a:t>GetStringAsync</a:t>
            </a:r>
            <a:r>
              <a:rPr lang="en-US" dirty="0"/>
              <a:t> returns a Task&lt;string&gt;. That means that when you await the task you'll get a string (contents). Before awaiting the task, you can do work that doesn't rely on the string from </a:t>
            </a:r>
            <a:r>
              <a:rPr lang="en-US" dirty="0" err="1"/>
              <a:t>GetStringAsync</a:t>
            </a:r>
            <a:r>
              <a:rPr lang="en-US" dirty="0"/>
              <a:t>.</a:t>
            </a:r>
          </a:p>
          <a:p>
            <a:pPr marL="0" indent="0">
              <a:buNone/>
            </a:pPr>
            <a:r>
              <a:rPr lang="en-US" dirty="0"/>
              <a:t>Pay close attention to the await operator. It suspends </a:t>
            </a:r>
            <a:r>
              <a:rPr lang="en-US" dirty="0" err="1"/>
              <a:t>GetUrlContentLengthAsync</a:t>
            </a:r>
            <a:r>
              <a:rPr lang="en-US" dirty="0"/>
              <a:t>:</a:t>
            </a:r>
          </a:p>
          <a:p>
            <a:pPr lvl="1"/>
            <a:r>
              <a:rPr lang="en-US" dirty="0" err="1"/>
              <a:t>GetUrlContentLengthAsync</a:t>
            </a:r>
            <a:r>
              <a:rPr lang="en-US" dirty="0"/>
              <a:t> can't continue until </a:t>
            </a:r>
            <a:r>
              <a:rPr lang="en-US" dirty="0" err="1"/>
              <a:t>getStringTask</a:t>
            </a:r>
            <a:r>
              <a:rPr lang="en-US" dirty="0"/>
              <a:t> is complete.</a:t>
            </a:r>
          </a:p>
          <a:p>
            <a:pPr lvl="1"/>
            <a:r>
              <a:rPr lang="en-US" dirty="0"/>
              <a:t>Meanwhile, control returns to the caller of </a:t>
            </a:r>
            <a:r>
              <a:rPr lang="en-US" dirty="0" err="1"/>
              <a:t>GetUrlContentLengthAsync</a:t>
            </a:r>
            <a:r>
              <a:rPr lang="en-US" dirty="0"/>
              <a:t>.</a:t>
            </a:r>
          </a:p>
          <a:p>
            <a:pPr lvl="1"/>
            <a:r>
              <a:rPr lang="en-US" dirty="0"/>
              <a:t>Control resumes here when </a:t>
            </a:r>
            <a:r>
              <a:rPr lang="en-US" dirty="0" err="1"/>
              <a:t>getStringTask</a:t>
            </a:r>
            <a:r>
              <a:rPr lang="en-US" dirty="0"/>
              <a:t> is complete.</a:t>
            </a:r>
          </a:p>
          <a:p>
            <a:pPr lvl="1"/>
            <a:r>
              <a:rPr lang="en-US" dirty="0"/>
              <a:t>The await operator then retrieves the string result from </a:t>
            </a:r>
            <a:r>
              <a:rPr lang="en-US" dirty="0" err="1"/>
              <a:t>getStringTask</a:t>
            </a:r>
            <a:r>
              <a:rPr lang="en-US" dirty="0"/>
              <a:t>.</a:t>
            </a:r>
          </a:p>
          <a:p>
            <a:pPr lvl="1"/>
            <a:r>
              <a:rPr lang="en-US" dirty="0"/>
              <a:t>The return statement specifies an integer result. Any methods that are awaiting </a:t>
            </a:r>
            <a:r>
              <a:rPr lang="en-US" dirty="0" err="1"/>
              <a:t>GetUrlContentLengthAsync</a:t>
            </a:r>
            <a:r>
              <a:rPr lang="en-US" dirty="0"/>
              <a:t> retrieve the length value.</a:t>
            </a:r>
            <a:endParaRPr lang="en-NL" dirty="0"/>
          </a:p>
        </p:txBody>
      </p:sp>
    </p:spTree>
    <p:extLst>
      <p:ext uri="{BB962C8B-B14F-4D97-AF65-F5344CB8AC3E}">
        <p14:creationId xmlns:p14="http://schemas.microsoft.com/office/powerpoint/2010/main" val="42112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23E5-0F7B-AA70-8457-0159D964DF2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CF864E2-90E7-E9C8-0CA3-67660F449CB3}"/>
              </a:ext>
            </a:extLst>
          </p:cNvPr>
          <p:cNvSpPr>
            <a:spLocks noGrp="1"/>
          </p:cNvSpPr>
          <p:nvPr>
            <p:ph idx="1"/>
          </p:nvPr>
        </p:nvSpPr>
        <p:spPr/>
        <p:txBody>
          <a:bodyPr/>
          <a:lstStyle/>
          <a:p>
            <a:pPr marL="0" indent="0">
              <a:buNone/>
            </a:pPr>
            <a:r>
              <a:rPr lang="en-US" dirty="0"/>
              <a:t>If </a:t>
            </a:r>
            <a:r>
              <a:rPr lang="en-US" dirty="0" err="1"/>
              <a:t>GetUrlContentLengthAsync</a:t>
            </a:r>
            <a:r>
              <a:rPr lang="en-US" dirty="0"/>
              <a:t> doesn't have any work that it can do between calling </a:t>
            </a:r>
            <a:r>
              <a:rPr lang="en-US" dirty="0" err="1"/>
              <a:t>GetStringAsync</a:t>
            </a:r>
            <a:r>
              <a:rPr lang="en-US" dirty="0"/>
              <a:t> and awaiting its completion, you can simplify your code by calling and awaiting in the following single statement.</a:t>
            </a:r>
          </a:p>
          <a:p>
            <a:endParaRPr lang="en-US" dirty="0"/>
          </a:p>
          <a:p>
            <a:pPr marL="0" indent="0">
              <a:buNone/>
            </a:pPr>
            <a:endParaRPr lang="en-US" dirty="0"/>
          </a:p>
          <a:p>
            <a:endParaRPr lang="en-NL" dirty="0"/>
          </a:p>
        </p:txBody>
      </p:sp>
      <p:pic>
        <p:nvPicPr>
          <p:cNvPr id="5" name="Picture 4">
            <a:extLst>
              <a:ext uri="{FF2B5EF4-FFF2-40B4-BE49-F238E27FC236}">
                <a16:creationId xmlns:a16="http://schemas.microsoft.com/office/drawing/2014/main" id="{20B2EEEB-2865-7479-5BFA-2FF0D65DE0D8}"/>
              </a:ext>
            </a:extLst>
          </p:cNvPr>
          <p:cNvPicPr>
            <a:picLocks noChangeAspect="1"/>
          </p:cNvPicPr>
          <p:nvPr/>
        </p:nvPicPr>
        <p:blipFill>
          <a:blip r:embed="rId2"/>
          <a:stretch>
            <a:fillRect/>
          </a:stretch>
        </p:blipFill>
        <p:spPr>
          <a:xfrm>
            <a:off x="1024128" y="3638725"/>
            <a:ext cx="7089240" cy="404769"/>
          </a:xfrm>
          <a:prstGeom prst="rect">
            <a:avLst/>
          </a:prstGeom>
        </p:spPr>
      </p:pic>
    </p:spTree>
    <p:extLst>
      <p:ext uri="{BB962C8B-B14F-4D97-AF65-F5344CB8AC3E}">
        <p14:creationId xmlns:p14="http://schemas.microsoft.com/office/powerpoint/2010/main" val="1425531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152</TotalTime>
  <Words>2232</Words>
  <Application>Microsoft Office PowerPoint</Application>
  <PresentationFormat>Widescreen</PresentationFormat>
  <Paragraphs>118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Tw Cen MT</vt:lpstr>
      <vt:lpstr>Tw Cen MT Condensed</vt:lpstr>
      <vt:lpstr>Wingdings 3</vt:lpstr>
      <vt:lpstr>Integral</vt:lpstr>
      <vt:lpstr>Multi-Threading</vt:lpstr>
      <vt:lpstr>Agenda</vt:lpstr>
      <vt:lpstr>Task-based asynchronous pattern (TAP)</vt:lpstr>
      <vt:lpstr>Task-based asynchronous pattern (TAP)</vt:lpstr>
      <vt:lpstr>Asynchronous Programming Model (APM)</vt:lpstr>
      <vt:lpstr>Task-based asynchronous pattern (TAP)</vt:lpstr>
      <vt:lpstr>tAP</vt:lpstr>
      <vt:lpstr>TAP</vt:lpstr>
      <vt:lpstr>PowerPoint Presentation</vt:lpstr>
      <vt:lpstr>Example summary</vt:lpstr>
      <vt:lpstr>PowerPoint Presentation</vt:lpstr>
      <vt:lpstr>Return types </vt:lpstr>
      <vt:lpstr>TAP</vt:lpstr>
      <vt:lpstr>Naming convention</vt:lpstr>
      <vt:lpstr>I/o Bound</vt:lpstr>
      <vt:lpstr>CPU-bound</vt:lpstr>
      <vt:lpstr>Key differences</vt:lpstr>
      <vt:lpstr>Example: extract data from a network</vt:lpstr>
      <vt:lpstr>With universal windows app</vt:lpstr>
      <vt:lpstr>exercise</vt:lpstr>
      <vt:lpstr>Multiple tasks</vt:lpstr>
      <vt:lpstr>Multiple tasks</vt:lpstr>
      <vt:lpstr>Task cancellation</vt:lpstr>
      <vt:lpstr>exercise</vt:lpstr>
      <vt:lpstr>Task parallel library (TPL)</vt:lpstr>
      <vt:lpstr>TPL example</vt:lpstr>
      <vt:lpstr>Parellel.for loop</vt:lpstr>
      <vt:lpstr>Parallel.foreach</vt:lpstr>
      <vt:lpstr>Cancel parallel loops</vt:lpstr>
      <vt:lpstr>Exception in parallel loops</vt:lpstr>
      <vt:lpstr>TPL exercise</vt:lpstr>
      <vt:lpstr>PLINQ</vt:lpstr>
      <vt:lpstr>Parallelenumerable</vt:lpstr>
      <vt:lpstr>Opt-in model</vt:lpstr>
      <vt:lpstr>Degree of parallelism</vt:lpstr>
      <vt:lpstr>Ordered vs unordered</vt:lpstr>
      <vt:lpstr>Forall operator</vt:lpstr>
      <vt:lpstr>PowerPoint Presentation</vt:lpstr>
      <vt:lpstr>deadlocks</vt:lpstr>
      <vt:lpstr>deadlocks</vt:lpstr>
      <vt:lpstr>Long running tasks</vt:lpstr>
      <vt:lpstr>Walkthrough backgroundworker</vt:lpstr>
      <vt:lpstr>IHostedservice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biesheuvel</dc:creator>
  <cp:lastModifiedBy>patrick biesheuvel</cp:lastModifiedBy>
  <cp:revision>3</cp:revision>
  <dcterms:created xsi:type="dcterms:W3CDTF">2022-06-22T03:34:37Z</dcterms:created>
  <dcterms:modified xsi:type="dcterms:W3CDTF">2022-06-22T06:06:46Z</dcterms:modified>
</cp:coreProperties>
</file>